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8"/>
  </p:notesMasterIdLst>
  <p:sldIdLst>
    <p:sldId id="256" r:id="rId2"/>
    <p:sldId id="472" r:id="rId3"/>
    <p:sldId id="469" r:id="rId4"/>
    <p:sldId id="357" r:id="rId5"/>
    <p:sldId id="358" r:id="rId6"/>
    <p:sldId id="359" r:id="rId7"/>
    <p:sldId id="360" r:id="rId8"/>
    <p:sldId id="363" r:id="rId9"/>
    <p:sldId id="364" r:id="rId10"/>
    <p:sldId id="365" r:id="rId11"/>
    <p:sldId id="366" r:id="rId12"/>
    <p:sldId id="367" r:id="rId13"/>
    <p:sldId id="368" r:id="rId14"/>
    <p:sldId id="372" r:id="rId15"/>
    <p:sldId id="475" r:id="rId16"/>
    <p:sldId id="373" r:id="rId17"/>
    <p:sldId id="374" r:id="rId18"/>
    <p:sldId id="375" r:id="rId19"/>
    <p:sldId id="376" r:id="rId20"/>
    <p:sldId id="389" r:id="rId21"/>
    <p:sldId id="390" r:id="rId22"/>
    <p:sldId id="425" r:id="rId23"/>
    <p:sldId id="392" r:id="rId24"/>
    <p:sldId id="393" r:id="rId25"/>
    <p:sldId id="394" r:id="rId26"/>
    <p:sldId id="398" r:id="rId27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2ACC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6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23701-338C-4A5F-BDB8-03577EAB96B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5772D-7D20-4ABE-8118-EC0BC7BB3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34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C22316-139F-41D3-ACD9-9DBC5B395E3A}" type="slidenum">
              <a:rPr lang="en-US"/>
              <a:pPr/>
              <a:t>4</a:t>
            </a:fld>
            <a:endParaRPr lang="en-US"/>
          </a:p>
        </p:txBody>
      </p:sp>
      <p:sp>
        <p:nvSpPr>
          <p:cNvPr id="579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41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5EFAB3-7F46-4A37-89EA-C0929B669C8E}" type="slidenum">
              <a:rPr lang="en-US"/>
              <a:pPr/>
              <a:t>13</a:t>
            </a:fld>
            <a:endParaRPr lang="en-US"/>
          </a:p>
        </p:txBody>
      </p:sp>
      <p:sp>
        <p:nvSpPr>
          <p:cNvPr id="59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835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8291D5-F967-4E54-AA33-BD6524B69CF8}" type="slidenum">
              <a:rPr lang="en-US"/>
              <a:pPr/>
              <a:t>14</a:t>
            </a:fld>
            <a:endParaRPr lang="en-US"/>
          </a:p>
        </p:txBody>
      </p:sp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76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4584A4-8B38-43F0-AE07-92BF56C48628}" type="slidenum">
              <a:rPr lang="en-US"/>
              <a:pPr/>
              <a:t>16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063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968DE2-EDA5-4BDE-8102-0798627924BF}" type="slidenum">
              <a:rPr lang="en-US"/>
              <a:pPr/>
              <a:t>17</a:t>
            </a:fld>
            <a:endParaRPr lang="en-US"/>
          </a:p>
        </p:txBody>
      </p:sp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225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56E5C4-B186-411D-B6C6-FE15C5CF93E4}" type="slidenum">
              <a:rPr lang="en-US"/>
              <a:pPr/>
              <a:t>18</a:t>
            </a:fld>
            <a:endParaRPr lang="en-US"/>
          </a:p>
        </p:txBody>
      </p:sp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249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97002B-4708-435D-B92C-A1214353B22D}" type="slidenum">
              <a:rPr lang="en-US"/>
              <a:pPr/>
              <a:t>19</a:t>
            </a:fld>
            <a:endParaRPr lang="en-US"/>
          </a:p>
        </p:txBody>
      </p:sp>
      <p:sp>
        <p:nvSpPr>
          <p:cNvPr id="59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67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D2FFB9-9EB8-432E-AB44-166243E8F2A9}" type="slidenum">
              <a:rPr lang="en-US"/>
              <a:pPr/>
              <a:t>20</a:t>
            </a:fld>
            <a:endParaRPr lang="en-US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496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E1459F-12E2-4F6F-9B06-98A14121710D}" type="slidenum">
              <a:rPr lang="en-US"/>
              <a:pPr/>
              <a:t>21</a:t>
            </a:fld>
            <a:endParaRPr lang="en-US"/>
          </a:p>
        </p:txBody>
      </p:sp>
      <p:sp>
        <p:nvSpPr>
          <p:cNvPr id="623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645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95A8259-EA50-4E6E-B424-F73D2660C0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31269D-20F6-4A03-968C-93DA11182248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655362" name="Rectangle 2">
            <a:extLst>
              <a:ext uri="{FF2B5EF4-FFF2-40B4-BE49-F238E27FC236}">
                <a16:creationId xmlns:a16="http://schemas.microsoft.com/office/drawing/2014/main" id="{E64C8F11-FD4C-4A97-BCD7-C9FBDC5E9F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63" name="Rectangle 3">
            <a:extLst>
              <a:ext uri="{FF2B5EF4-FFF2-40B4-BE49-F238E27FC236}">
                <a16:creationId xmlns:a16="http://schemas.microsoft.com/office/drawing/2014/main" id="{42EA6DD5-9538-4DBF-A2B0-03CF6B0CC6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30700"/>
            <a:ext cx="5029200" cy="41021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8A5D05-A7FF-43EF-8F3B-F0DA75E7AF1A}" type="slidenum">
              <a:rPr lang="en-US"/>
              <a:pPr/>
              <a:t>23</a:t>
            </a:fld>
            <a:endParaRPr lang="en-US"/>
          </a:p>
        </p:txBody>
      </p:sp>
      <p:sp>
        <p:nvSpPr>
          <p:cNvPr id="64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29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7081B5-0B75-490B-8B5A-D9D0868E60B9}" type="slidenum">
              <a:rPr lang="en-US"/>
              <a:pPr/>
              <a:t>5</a:t>
            </a:fld>
            <a:endParaRPr lang="en-US"/>
          </a:p>
        </p:txBody>
      </p:sp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191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689456-0C72-482B-9C96-DAB6E8FF82DA}" type="slidenum">
              <a:rPr lang="en-US"/>
              <a:pPr/>
              <a:t>24</a:t>
            </a:fld>
            <a:endParaRPr lang="en-US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759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302D2E-D8A1-4539-AEFD-7900A9E0EB5C}" type="slidenum">
              <a:rPr lang="en-US"/>
              <a:pPr/>
              <a:t>25</a:t>
            </a:fld>
            <a:endParaRPr lang="en-US"/>
          </a:p>
        </p:txBody>
      </p:sp>
      <p:sp>
        <p:nvSpPr>
          <p:cNvPr id="627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846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82544F-AFC5-48CC-84BE-FAC87452576B}" type="slidenum">
              <a:rPr lang="en-US"/>
              <a:pPr/>
              <a:t>26</a:t>
            </a:fld>
            <a:endParaRPr lang="en-US"/>
          </a:p>
        </p:txBody>
      </p:sp>
      <p:sp>
        <p:nvSpPr>
          <p:cNvPr id="6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44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6B3D6D-2F4F-4AA8-9563-76B855E55F55}" type="slidenum">
              <a:rPr lang="en-US"/>
              <a:pPr/>
              <a:t>6</a:t>
            </a:fld>
            <a:endParaRPr lang="en-US"/>
          </a:p>
        </p:txBody>
      </p:sp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6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4EB19F-16C6-49C0-83F2-F9136598FA86}" type="slidenum">
              <a:rPr lang="en-US"/>
              <a:pPr/>
              <a:t>7</a:t>
            </a:fld>
            <a:endParaRPr lang="en-US"/>
          </a:p>
        </p:txBody>
      </p:sp>
      <p:sp>
        <p:nvSpPr>
          <p:cNvPr id="58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48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775A6-A457-48A8-A44A-E86950141C4A}" type="slidenum">
              <a:rPr lang="en-US"/>
              <a:pPr/>
              <a:t>8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37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E8E44B-3C71-46E3-9AA9-7BB7FE39B41D}" type="slidenum">
              <a:rPr lang="en-US"/>
              <a:pPr/>
              <a:t>9</a:t>
            </a:fld>
            <a:endParaRPr lang="en-US"/>
          </a:p>
        </p:txBody>
      </p:sp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11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077BF4-DC04-44F6-83BD-15FF85604607}" type="slidenum">
              <a:rPr lang="en-US"/>
              <a:pPr/>
              <a:t>10</a:t>
            </a:fld>
            <a:endParaRPr lang="en-US"/>
          </a:p>
        </p:txBody>
      </p:sp>
      <p:sp>
        <p:nvSpPr>
          <p:cNvPr id="58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31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2924EA-A25B-41B3-9204-FBCFC4AA6E1C}" type="slidenum">
              <a:rPr lang="en-US"/>
              <a:pPr/>
              <a:t>11</a:t>
            </a:fld>
            <a:endParaRPr lang="en-US"/>
          </a:p>
        </p:txBody>
      </p:sp>
      <p:sp>
        <p:nvSpPr>
          <p:cNvPr id="58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01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C9B20A-0212-41C1-8F31-E5F0E8D4F9DD}" type="slidenum">
              <a:rPr lang="en-US"/>
              <a:pPr/>
              <a:t>12</a:t>
            </a:fld>
            <a:endParaRPr lang="en-US"/>
          </a:p>
        </p:txBody>
      </p:sp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55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email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5632" y="1945054"/>
            <a:ext cx="8791575" cy="2387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CSC 480 Artificial Intelligence I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Problem solving as Search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631" y="4026139"/>
            <a:ext cx="8791575" cy="41802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Bamshad Mobasher</a:t>
            </a:r>
          </a:p>
        </p:txBody>
      </p:sp>
    </p:spTree>
    <p:extLst>
      <p:ext uri="{BB962C8B-B14F-4D97-AF65-F5344CB8AC3E}">
        <p14:creationId xmlns:p14="http://schemas.microsoft.com/office/powerpoint/2010/main" val="2381086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 descr="Outlined diamond"/>
          <p:cNvSpPr>
            <a:spLocks noChangeArrowheads="1"/>
          </p:cNvSpPr>
          <p:nvPr/>
        </p:nvSpPr>
        <p:spPr bwMode="auto">
          <a:xfrm>
            <a:off x="4787900" y="1549400"/>
            <a:ext cx="1041400" cy="7620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8470900" cy="609600"/>
          </a:xfrm>
        </p:spPr>
        <p:txBody>
          <a:bodyPr/>
          <a:lstStyle/>
          <a:p>
            <a:r>
              <a:rPr lang="en-US" sz="3200" dirty="0"/>
              <a:t>Greedy Best-First Search</a:t>
            </a:r>
          </a:p>
        </p:txBody>
      </p:sp>
      <p:sp>
        <p:nvSpPr>
          <p:cNvPr id="533509" name="Text Box 5"/>
          <p:cNvSpPr txBox="1">
            <a:spLocks noChangeArrowheads="1"/>
          </p:cNvSpPr>
          <p:nvPr/>
        </p:nvSpPr>
        <p:spPr bwMode="auto">
          <a:xfrm>
            <a:off x="5026025" y="1776413"/>
            <a:ext cx="5550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Arad</a:t>
            </a:r>
          </a:p>
        </p:txBody>
      </p:sp>
      <p:sp>
        <p:nvSpPr>
          <p:cNvPr id="533510" name="Oval 6"/>
          <p:cNvSpPr>
            <a:spLocks noChangeArrowheads="1"/>
          </p:cNvSpPr>
          <p:nvPr/>
        </p:nvSpPr>
        <p:spPr bwMode="auto">
          <a:xfrm>
            <a:off x="4864101" y="1612901"/>
            <a:ext cx="904875" cy="649287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33511" name="Text Box 7"/>
          <p:cNvSpPr txBox="1">
            <a:spLocks noChangeArrowheads="1"/>
          </p:cNvSpPr>
          <p:nvPr/>
        </p:nvSpPr>
        <p:spPr bwMode="auto">
          <a:xfrm>
            <a:off x="3743325" y="2979738"/>
            <a:ext cx="5517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Sibiu</a:t>
            </a:r>
          </a:p>
        </p:txBody>
      </p:sp>
      <p:sp>
        <p:nvSpPr>
          <p:cNvPr id="533512" name="Oval 8"/>
          <p:cNvSpPr>
            <a:spLocks noChangeArrowheads="1"/>
          </p:cNvSpPr>
          <p:nvPr/>
        </p:nvSpPr>
        <p:spPr bwMode="auto">
          <a:xfrm>
            <a:off x="3568701" y="2806701"/>
            <a:ext cx="904875" cy="6492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33513" name="Text Box 9"/>
          <p:cNvSpPr txBox="1">
            <a:spLocks noChangeArrowheads="1"/>
          </p:cNvSpPr>
          <p:nvPr/>
        </p:nvSpPr>
        <p:spPr bwMode="auto">
          <a:xfrm>
            <a:off x="5724525" y="2990851"/>
            <a:ext cx="9253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Timisoara</a:t>
            </a:r>
          </a:p>
        </p:txBody>
      </p:sp>
      <p:sp>
        <p:nvSpPr>
          <p:cNvPr id="533514" name="Oval 10"/>
          <p:cNvSpPr>
            <a:spLocks noChangeArrowheads="1"/>
          </p:cNvSpPr>
          <p:nvPr/>
        </p:nvSpPr>
        <p:spPr bwMode="auto">
          <a:xfrm>
            <a:off x="5791201" y="2819401"/>
            <a:ext cx="904875" cy="6492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33515" name="Text Box 11"/>
          <p:cNvSpPr txBox="1">
            <a:spLocks noChangeArrowheads="1"/>
          </p:cNvSpPr>
          <p:nvPr/>
        </p:nvSpPr>
        <p:spPr bwMode="auto">
          <a:xfrm>
            <a:off x="8061325" y="2965451"/>
            <a:ext cx="6671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Zerind</a:t>
            </a:r>
          </a:p>
        </p:txBody>
      </p:sp>
      <p:sp>
        <p:nvSpPr>
          <p:cNvPr id="533516" name="Oval 12"/>
          <p:cNvSpPr>
            <a:spLocks noChangeArrowheads="1"/>
          </p:cNvSpPr>
          <p:nvPr/>
        </p:nvSpPr>
        <p:spPr bwMode="auto">
          <a:xfrm>
            <a:off x="7975601" y="2806701"/>
            <a:ext cx="904875" cy="6492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533517" name="AutoShape 13"/>
          <p:cNvCxnSpPr>
            <a:cxnSpLocks noChangeShapeType="1"/>
            <a:stCxn id="533510" idx="4"/>
            <a:endCxn id="533516" idx="0"/>
          </p:cNvCxnSpPr>
          <p:nvPr/>
        </p:nvCxnSpPr>
        <p:spPr bwMode="auto">
          <a:xfrm>
            <a:off x="5316537" y="2274888"/>
            <a:ext cx="3111500" cy="51911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33518" name="AutoShape 14"/>
          <p:cNvCxnSpPr>
            <a:cxnSpLocks noChangeShapeType="1"/>
            <a:stCxn id="533510" idx="4"/>
            <a:endCxn id="533512" idx="0"/>
          </p:cNvCxnSpPr>
          <p:nvPr/>
        </p:nvCxnSpPr>
        <p:spPr bwMode="auto">
          <a:xfrm flipH="1">
            <a:off x="4021137" y="2274888"/>
            <a:ext cx="1295400" cy="51911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33519" name="AutoShape 15"/>
          <p:cNvCxnSpPr>
            <a:cxnSpLocks noChangeShapeType="1"/>
            <a:stCxn id="533510" idx="4"/>
            <a:endCxn id="533514" idx="0"/>
          </p:cNvCxnSpPr>
          <p:nvPr/>
        </p:nvCxnSpPr>
        <p:spPr bwMode="auto">
          <a:xfrm>
            <a:off x="5316537" y="2274888"/>
            <a:ext cx="927100" cy="53181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533520" name="Text Box 16"/>
          <p:cNvSpPr txBox="1">
            <a:spLocks noChangeArrowheads="1"/>
          </p:cNvSpPr>
          <p:nvPr/>
        </p:nvSpPr>
        <p:spPr bwMode="auto">
          <a:xfrm>
            <a:off x="5886451" y="1763712"/>
            <a:ext cx="955675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h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) = 366</a:t>
            </a:r>
          </a:p>
        </p:txBody>
      </p:sp>
      <p:sp>
        <p:nvSpPr>
          <p:cNvPr id="533521" name="Text Box 17"/>
          <p:cNvSpPr txBox="1">
            <a:spLocks noChangeArrowheads="1"/>
          </p:cNvSpPr>
          <p:nvPr/>
        </p:nvSpPr>
        <p:spPr bwMode="auto">
          <a:xfrm>
            <a:off x="2571751" y="2982912"/>
            <a:ext cx="955675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h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) = 253</a:t>
            </a:r>
          </a:p>
        </p:txBody>
      </p:sp>
      <p:sp>
        <p:nvSpPr>
          <p:cNvPr id="533522" name="Text Box 18"/>
          <p:cNvSpPr txBox="1">
            <a:spLocks noChangeArrowheads="1"/>
          </p:cNvSpPr>
          <p:nvPr/>
        </p:nvSpPr>
        <p:spPr bwMode="auto">
          <a:xfrm>
            <a:off x="4832351" y="2982912"/>
            <a:ext cx="955675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h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) = 329</a:t>
            </a:r>
          </a:p>
        </p:txBody>
      </p:sp>
      <p:sp>
        <p:nvSpPr>
          <p:cNvPr id="533523" name="Text Box 19"/>
          <p:cNvSpPr txBox="1">
            <a:spLocks noChangeArrowheads="1"/>
          </p:cNvSpPr>
          <p:nvPr/>
        </p:nvSpPr>
        <p:spPr bwMode="auto">
          <a:xfrm>
            <a:off x="7067551" y="2995612"/>
            <a:ext cx="955675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h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) = 374</a:t>
            </a:r>
          </a:p>
        </p:txBody>
      </p:sp>
      <p:sp>
        <p:nvSpPr>
          <p:cNvPr id="533524" name="Text Box 20"/>
          <p:cNvSpPr txBox="1">
            <a:spLocks noChangeArrowheads="1"/>
          </p:cNvSpPr>
          <p:nvPr/>
        </p:nvSpPr>
        <p:spPr bwMode="auto">
          <a:xfrm>
            <a:off x="4191747" y="5693975"/>
            <a:ext cx="3336683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&lt;== Sibiu, Timisoara, Zerind &lt;==</a:t>
            </a:r>
          </a:p>
        </p:txBody>
      </p:sp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18309" y="0"/>
            <a:ext cx="1373691" cy="3354533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31019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 descr="Outlined diamond"/>
          <p:cNvSpPr>
            <a:spLocks noChangeArrowheads="1"/>
          </p:cNvSpPr>
          <p:nvPr/>
        </p:nvSpPr>
        <p:spPr bwMode="auto">
          <a:xfrm>
            <a:off x="4953000" y="1562100"/>
            <a:ext cx="1041400" cy="7620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8470900" cy="609600"/>
          </a:xfrm>
        </p:spPr>
        <p:txBody>
          <a:bodyPr/>
          <a:lstStyle/>
          <a:p>
            <a:r>
              <a:rPr lang="en-US" sz="3200"/>
              <a:t>Greedy Best-First Search</a:t>
            </a:r>
          </a:p>
        </p:txBody>
      </p:sp>
      <p:sp>
        <p:nvSpPr>
          <p:cNvPr id="529413" name="Rectangle 5" descr="Outlined diamond"/>
          <p:cNvSpPr>
            <a:spLocks noChangeArrowheads="1"/>
          </p:cNvSpPr>
          <p:nvPr/>
        </p:nvSpPr>
        <p:spPr bwMode="auto">
          <a:xfrm>
            <a:off x="3670300" y="2755900"/>
            <a:ext cx="1041400" cy="7620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29414" name="Text Box 6"/>
          <p:cNvSpPr txBox="1">
            <a:spLocks noChangeArrowheads="1"/>
          </p:cNvSpPr>
          <p:nvPr/>
        </p:nvSpPr>
        <p:spPr bwMode="auto">
          <a:xfrm>
            <a:off x="5191125" y="1789113"/>
            <a:ext cx="5550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Arad</a:t>
            </a:r>
          </a:p>
        </p:txBody>
      </p:sp>
      <p:sp>
        <p:nvSpPr>
          <p:cNvPr id="529415" name="Oval 7"/>
          <p:cNvSpPr>
            <a:spLocks noChangeArrowheads="1"/>
          </p:cNvSpPr>
          <p:nvPr/>
        </p:nvSpPr>
        <p:spPr bwMode="auto">
          <a:xfrm>
            <a:off x="5029201" y="1625601"/>
            <a:ext cx="904875" cy="649287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29416" name="Text Box 8"/>
          <p:cNvSpPr txBox="1">
            <a:spLocks noChangeArrowheads="1"/>
          </p:cNvSpPr>
          <p:nvPr/>
        </p:nvSpPr>
        <p:spPr bwMode="auto">
          <a:xfrm>
            <a:off x="3908425" y="2992438"/>
            <a:ext cx="5517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Sibiu</a:t>
            </a:r>
          </a:p>
        </p:txBody>
      </p:sp>
      <p:sp>
        <p:nvSpPr>
          <p:cNvPr id="529417" name="Oval 9"/>
          <p:cNvSpPr>
            <a:spLocks noChangeArrowheads="1"/>
          </p:cNvSpPr>
          <p:nvPr/>
        </p:nvSpPr>
        <p:spPr bwMode="auto">
          <a:xfrm>
            <a:off x="3733801" y="2819401"/>
            <a:ext cx="904875" cy="649287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29418" name="Text Box 10"/>
          <p:cNvSpPr txBox="1">
            <a:spLocks noChangeArrowheads="1"/>
          </p:cNvSpPr>
          <p:nvPr/>
        </p:nvSpPr>
        <p:spPr bwMode="auto">
          <a:xfrm>
            <a:off x="5889625" y="3003551"/>
            <a:ext cx="9253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Timisoara</a:t>
            </a:r>
          </a:p>
        </p:txBody>
      </p:sp>
      <p:sp>
        <p:nvSpPr>
          <p:cNvPr id="529419" name="Oval 11"/>
          <p:cNvSpPr>
            <a:spLocks noChangeArrowheads="1"/>
          </p:cNvSpPr>
          <p:nvPr/>
        </p:nvSpPr>
        <p:spPr bwMode="auto">
          <a:xfrm>
            <a:off x="5956301" y="2832101"/>
            <a:ext cx="904875" cy="6492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29420" name="Text Box 12"/>
          <p:cNvSpPr txBox="1">
            <a:spLocks noChangeArrowheads="1"/>
          </p:cNvSpPr>
          <p:nvPr/>
        </p:nvSpPr>
        <p:spPr bwMode="auto">
          <a:xfrm>
            <a:off x="8226425" y="2978151"/>
            <a:ext cx="6671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Zerind</a:t>
            </a:r>
          </a:p>
        </p:txBody>
      </p:sp>
      <p:sp>
        <p:nvSpPr>
          <p:cNvPr id="529421" name="Oval 13"/>
          <p:cNvSpPr>
            <a:spLocks noChangeArrowheads="1"/>
          </p:cNvSpPr>
          <p:nvPr/>
        </p:nvSpPr>
        <p:spPr bwMode="auto">
          <a:xfrm>
            <a:off x="8140701" y="2819401"/>
            <a:ext cx="904875" cy="6492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29422" name="Text Box 14"/>
          <p:cNvSpPr txBox="1">
            <a:spLocks noChangeArrowheads="1"/>
          </p:cNvSpPr>
          <p:nvPr/>
        </p:nvSpPr>
        <p:spPr bwMode="auto">
          <a:xfrm>
            <a:off x="4619626" y="4197351"/>
            <a:ext cx="7458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Oradea</a:t>
            </a:r>
          </a:p>
        </p:txBody>
      </p:sp>
      <p:sp>
        <p:nvSpPr>
          <p:cNvPr id="529423" name="Oval 15"/>
          <p:cNvSpPr>
            <a:spLocks noChangeArrowheads="1"/>
          </p:cNvSpPr>
          <p:nvPr/>
        </p:nvSpPr>
        <p:spPr bwMode="auto">
          <a:xfrm>
            <a:off x="3429001" y="4038601"/>
            <a:ext cx="904875" cy="6492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29424" name="Text Box 16"/>
          <p:cNvSpPr txBox="1">
            <a:spLocks noChangeArrowheads="1"/>
          </p:cNvSpPr>
          <p:nvPr/>
        </p:nvSpPr>
        <p:spPr bwMode="auto">
          <a:xfrm>
            <a:off x="3498850" y="4184367"/>
            <a:ext cx="7879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</a:rPr>
              <a:t>Fagaras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529425" name="Oval 17"/>
          <p:cNvSpPr>
            <a:spLocks noChangeArrowheads="1"/>
          </p:cNvSpPr>
          <p:nvPr/>
        </p:nvSpPr>
        <p:spPr bwMode="auto">
          <a:xfrm>
            <a:off x="4572001" y="4038601"/>
            <a:ext cx="904875" cy="6492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29426" name="Text Box 18"/>
          <p:cNvSpPr txBox="1">
            <a:spLocks noChangeArrowheads="1"/>
          </p:cNvSpPr>
          <p:nvPr/>
        </p:nvSpPr>
        <p:spPr bwMode="auto">
          <a:xfrm>
            <a:off x="2486025" y="4210051"/>
            <a:ext cx="5550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Arad</a:t>
            </a:r>
          </a:p>
        </p:txBody>
      </p:sp>
      <p:sp>
        <p:nvSpPr>
          <p:cNvPr id="529427" name="Oval 19"/>
          <p:cNvSpPr>
            <a:spLocks noChangeArrowheads="1"/>
          </p:cNvSpPr>
          <p:nvPr/>
        </p:nvSpPr>
        <p:spPr bwMode="auto">
          <a:xfrm>
            <a:off x="2336801" y="4038601"/>
            <a:ext cx="904875" cy="6492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29428" name="Text Box 20"/>
          <p:cNvSpPr txBox="1">
            <a:spLocks noChangeArrowheads="1"/>
          </p:cNvSpPr>
          <p:nvPr/>
        </p:nvSpPr>
        <p:spPr bwMode="auto">
          <a:xfrm>
            <a:off x="5810260" y="4205288"/>
            <a:ext cx="785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Rimnicu</a:t>
            </a:r>
          </a:p>
        </p:txBody>
      </p:sp>
      <p:sp>
        <p:nvSpPr>
          <p:cNvPr id="529429" name="Oval 21"/>
          <p:cNvSpPr>
            <a:spLocks noChangeArrowheads="1"/>
          </p:cNvSpPr>
          <p:nvPr/>
        </p:nvSpPr>
        <p:spPr bwMode="auto">
          <a:xfrm>
            <a:off x="5727701" y="4038601"/>
            <a:ext cx="904875" cy="6492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529430" name="AutoShape 22"/>
          <p:cNvCxnSpPr>
            <a:cxnSpLocks noChangeShapeType="1"/>
            <a:stCxn id="529415" idx="4"/>
            <a:endCxn id="529421" idx="0"/>
          </p:cNvCxnSpPr>
          <p:nvPr/>
        </p:nvCxnSpPr>
        <p:spPr bwMode="auto">
          <a:xfrm>
            <a:off x="5481637" y="2287588"/>
            <a:ext cx="3111500" cy="51911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29431" name="AutoShape 23"/>
          <p:cNvCxnSpPr>
            <a:cxnSpLocks noChangeShapeType="1"/>
            <a:stCxn id="529415" idx="4"/>
            <a:endCxn id="529417" idx="0"/>
          </p:cNvCxnSpPr>
          <p:nvPr/>
        </p:nvCxnSpPr>
        <p:spPr bwMode="auto">
          <a:xfrm flipH="1">
            <a:off x="4186237" y="2287588"/>
            <a:ext cx="1295400" cy="51911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29432" name="AutoShape 24"/>
          <p:cNvCxnSpPr>
            <a:cxnSpLocks noChangeShapeType="1"/>
            <a:stCxn id="529415" idx="4"/>
            <a:endCxn id="529419" idx="0"/>
          </p:cNvCxnSpPr>
          <p:nvPr/>
        </p:nvCxnSpPr>
        <p:spPr bwMode="auto">
          <a:xfrm>
            <a:off x="5481637" y="2287588"/>
            <a:ext cx="927100" cy="53181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29433" name="AutoShape 25"/>
          <p:cNvCxnSpPr>
            <a:cxnSpLocks noChangeShapeType="1"/>
            <a:stCxn id="529417" idx="4"/>
            <a:endCxn id="529427" idx="0"/>
          </p:cNvCxnSpPr>
          <p:nvPr/>
        </p:nvCxnSpPr>
        <p:spPr bwMode="auto">
          <a:xfrm flipH="1">
            <a:off x="2789237" y="3481388"/>
            <a:ext cx="1397000" cy="54451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29434" name="AutoShape 26"/>
          <p:cNvCxnSpPr>
            <a:cxnSpLocks noChangeShapeType="1"/>
            <a:stCxn id="529417" idx="4"/>
            <a:endCxn id="529423" idx="0"/>
          </p:cNvCxnSpPr>
          <p:nvPr/>
        </p:nvCxnSpPr>
        <p:spPr bwMode="auto">
          <a:xfrm flipH="1">
            <a:off x="3881437" y="3481388"/>
            <a:ext cx="304800" cy="54451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29435" name="AutoShape 27"/>
          <p:cNvCxnSpPr>
            <a:cxnSpLocks noChangeShapeType="1"/>
            <a:stCxn id="529417" idx="4"/>
            <a:endCxn id="529425" idx="0"/>
          </p:cNvCxnSpPr>
          <p:nvPr/>
        </p:nvCxnSpPr>
        <p:spPr bwMode="auto">
          <a:xfrm>
            <a:off x="4186237" y="3481388"/>
            <a:ext cx="838200" cy="54451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29436" name="AutoShape 28"/>
          <p:cNvCxnSpPr>
            <a:cxnSpLocks noChangeShapeType="1"/>
            <a:stCxn id="529417" idx="4"/>
            <a:endCxn id="529429" idx="0"/>
          </p:cNvCxnSpPr>
          <p:nvPr/>
        </p:nvCxnSpPr>
        <p:spPr bwMode="auto">
          <a:xfrm>
            <a:off x="4186237" y="3481388"/>
            <a:ext cx="1993900" cy="54451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529437" name="Text Box 29"/>
          <p:cNvSpPr txBox="1">
            <a:spLocks noChangeArrowheads="1"/>
          </p:cNvSpPr>
          <p:nvPr/>
        </p:nvSpPr>
        <p:spPr bwMode="auto">
          <a:xfrm>
            <a:off x="6051551" y="1776412"/>
            <a:ext cx="955675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h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) = 366</a:t>
            </a:r>
          </a:p>
        </p:txBody>
      </p:sp>
      <p:sp>
        <p:nvSpPr>
          <p:cNvPr id="529438" name="Text Box 30"/>
          <p:cNvSpPr txBox="1">
            <a:spLocks noChangeArrowheads="1"/>
          </p:cNvSpPr>
          <p:nvPr/>
        </p:nvSpPr>
        <p:spPr bwMode="auto">
          <a:xfrm>
            <a:off x="2736851" y="2995612"/>
            <a:ext cx="955675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h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) = 253</a:t>
            </a:r>
          </a:p>
        </p:txBody>
      </p:sp>
      <p:sp>
        <p:nvSpPr>
          <p:cNvPr id="529439" name="Text Box 31"/>
          <p:cNvSpPr txBox="1">
            <a:spLocks noChangeArrowheads="1"/>
          </p:cNvSpPr>
          <p:nvPr/>
        </p:nvSpPr>
        <p:spPr bwMode="auto">
          <a:xfrm>
            <a:off x="4997451" y="2995612"/>
            <a:ext cx="955675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h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) = 329</a:t>
            </a:r>
          </a:p>
        </p:txBody>
      </p:sp>
      <p:sp>
        <p:nvSpPr>
          <p:cNvPr id="529440" name="Text Box 32"/>
          <p:cNvSpPr txBox="1">
            <a:spLocks noChangeArrowheads="1"/>
          </p:cNvSpPr>
          <p:nvPr/>
        </p:nvSpPr>
        <p:spPr bwMode="auto">
          <a:xfrm>
            <a:off x="7232651" y="3008312"/>
            <a:ext cx="955675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h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) = 374</a:t>
            </a:r>
          </a:p>
        </p:txBody>
      </p:sp>
      <p:sp>
        <p:nvSpPr>
          <p:cNvPr id="529441" name="Text Box 33"/>
          <p:cNvSpPr txBox="1">
            <a:spLocks noChangeArrowheads="1"/>
          </p:cNvSpPr>
          <p:nvPr/>
        </p:nvSpPr>
        <p:spPr bwMode="auto">
          <a:xfrm>
            <a:off x="2343150" y="3757612"/>
            <a:ext cx="4508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366</a:t>
            </a:r>
          </a:p>
        </p:txBody>
      </p:sp>
      <p:sp>
        <p:nvSpPr>
          <p:cNvPr id="529442" name="Text Box 34"/>
          <p:cNvSpPr txBox="1">
            <a:spLocks noChangeArrowheads="1"/>
          </p:cNvSpPr>
          <p:nvPr/>
        </p:nvSpPr>
        <p:spPr bwMode="auto">
          <a:xfrm>
            <a:off x="3498850" y="3732212"/>
            <a:ext cx="4508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178</a:t>
            </a:r>
          </a:p>
        </p:txBody>
      </p:sp>
      <p:sp>
        <p:nvSpPr>
          <p:cNvPr id="529443" name="Text Box 35"/>
          <p:cNvSpPr txBox="1">
            <a:spLocks noChangeArrowheads="1"/>
          </p:cNvSpPr>
          <p:nvPr/>
        </p:nvSpPr>
        <p:spPr bwMode="auto">
          <a:xfrm>
            <a:off x="4400550" y="3821112"/>
            <a:ext cx="4508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380</a:t>
            </a:r>
          </a:p>
        </p:txBody>
      </p:sp>
      <p:sp>
        <p:nvSpPr>
          <p:cNvPr id="529444" name="Text Box 36"/>
          <p:cNvSpPr txBox="1">
            <a:spLocks noChangeArrowheads="1"/>
          </p:cNvSpPr>
          <p:nvPr/>
        </p:nvSpPr>
        <p:spPr bwMode="auto">
          <a:xfrm>
            <a:off x="6089650" y="3719512"/>
            <a:ext cx="4508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193</a:t>
            </a:r>
          </a:p>
        </p:txBody>
      </p:sp>
      <p:sp>
        <p:nvSpPr>
          <p:cNvPr id="529454" name="Text Box 46"/>
          <p:cNvSpPr txBox="1">
            <a:spLocks noChangeArrowheads="1"/>
          </p:cNvSpPr>
          <p:nvPr/>
        </p:nvSpPr>
        <p:spPr bwMode="auto">
          <a:xfrm>
            <a:off x="3259482" y="5626100"/>
            <a:ext cx="5260286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&lt;== Fagaras, Rimnicu, Timisoara, Zerind, Oradea &lt;==</a:t>
            </a:r>
          </a:p>
        </p:txBody>
      </p:sp>
      <p:sp>
        <p:nvSpPr>
          <p:cNvPr id="529455" name="Line 47"/>
          <p:cNvSpPr>
            <a:spLocks noChangeShapeType="1"/>
          </p:cNvSpPr>
          <p:nvPr/>
        </p:nvSpPr>
        <p:spPr bwMode="auto">
          <a:xfrm flipH="1">
            <a:off x="2409826" y="4083051"/>
            <a:ext cx="719137" cy="504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29456" name="Line 48"/>
          <p:cNvSpPr>
            <a:spLocks noChangeShapeType="1"/>
          </p:cNvSpPr>
          <p:nvPr/>
        </p:nvSpPr>
        <p:spPr bwMode="auto">
          <a:xfrm>
            <a:off x="2481262" y="4083051"/>
            <a:ext cx="649288" cy="504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3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18309" y="0"/>
            <a:ext cx="1373691" cy="3354533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32048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 descr="Outlined diamond"/>
          <p:cNvSpPr>
            <a:spLocks noChangeArrowheads="1"/>
          </p:cNvSpPr>
          <p:nvPr/>
        </p:nvSpPr>
        <p:spPr bwMode="auto">
          <a:xfrm>
            <a:off x="4751388" y="1268413"/>
            <a:ext cx="1041400" cy="7620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8470900" cy="609600"/>
          </a:xfrm>
        </p:spPr>
        <p:txBody>
          <a:bodyPr/>
          <a:lstStyle/>
          <a:p>
            <a:r>
              <a:rPr lang="en-US" sz="3200"/>
              <a:t>Greedy Best-First Search</a:t>
            </a:r>
          </a:p>
        </p:txBody>
      </p:sp>
      <p:sp>
        <p:nvSpPr>
          <p:cNvPr id="534532" name="Rectangle 4" descr="Outlined diamond"/>
          <p:cNvSpPr>
            <a:spLocks noChangeArrowheads="1"/>
          </p:cNvSpPr>
          <p:nvPr/>
        </p:nvSpPr>
        <p:spPr bwMode="auto">
          <a:xfrm>
            <a:off x="3163888" y="3694113"/>
            <a:ext cx="1041400" cy="7620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34533" name="Rectangle 5" descr="Outlined diamond"/>
          <p:cNvSpPr>
            <a:spLocks noChangeArrowheads="1"/>
          </p:cNvSpPr>
          <p:nvPr/>
        </p:nvSpPr>
        <p:spPr bwMode="auto">
          <a:xfrm>
            <a:off x="3468688" y="2462213"/>
            <a:ext cx="1041400" cy="7620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34534" name="Text Box 6"/>
          <p:cNvSpPr txBox="1">
            <a:spLocks noChangeArrowheads="1"/>
          </p:cNvSpPr>
          <p:nvPr/>
        </p:nvSpPr>
        <p:spPr bwMode="auto">
          <a:xfrm>
            <a:off x="4989513" y="1495426"/>
            <a:ext cx="5550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Arad</a:t>
            </a:r>
          </a:p>
        </p:txBody>
      </p:sp>
      <p:sp>
        <p:nvSpPr>
          <p:cNvPr id="534535" name="Oval 7"/>
          <p:cNvSpPr>
            <a:spLocks noChangeArrowheads="1"/>
          </p:cNvSpPr>
          <p:nvPr/>
        </p:nvSpPr>
        <p:spPr bwMode="auto">
          <a:xfrm>
            <a:off x="4827589" y="1331914"/>
            <a:ext cx="904875" cy="649287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34536" name="Text Box 8"/>
          <p:cNvSpPr txBox="1">
            <a:spLocks noChangeArrowheads="1"/>
          </p:cNvSpPr>
          <p:nvPr/>
        </p:nvSpPr>
        <p:spPr bwMode="auto">
          <a:xfrm>
            <a:off x="3706813" y="2698751"/>
            <a:ext cx="5517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Sibiu</a:t>
            </a:r>
          </a:p>
        </p:txBody>
      </p:sp>
      <p:sp>
        <p:nvSpPr>
          <p:cNvPr id="534537" name="Oval 9"/>
          <p:cNvSpPr>
            <a:spLocks noChangeArrowheads="1"/>
          </p:cNvSpPr>
          <p:nvPr/>
        </p:nvSpPr>
        <p:spPr bwMode="auto">
          <a:xfrm>
            <a:off x="3532189" y="2525714"/>
            <a:ext cx="904875" cy="649287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34538" name="Text Box 10"/>
          <p:cNvSpPr txBox="1">
            <a:spLocks noChangeArrowheads="1"/>
          </p:cNvSpPr>
          <p:nvPr/>
        </p:nvSpPr>
        <p:spPr bwMode="auto">
          <a:xfrm>
            <a:off x="5688013" y="2709864"/>
            <a:ext cx="9253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Timisoara</a:t>
            </a:r>
          </a:p>
        </p:txBody>
      </p:sp>
      <p:sp>
        <p:nvSpPr>
          <p:cNvPr id="534539" name="Oval 11"/>
          <p:cNvSpPr>
            <a:spLocks noChangeArrowheads="1"/>
          </p:cNvSpPr>
          <p:nvPr/>
        </p:nvSpPr>
        <p:spPr bwMode="auto">
          <a:xfrm>
            <a:off x="5754689" y="2538414"/>
            <a:ext cx="904875" cy="6492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34540" name="Text Box 12"/>
          <p:cNvSpPr txBox="1">
            <a:spLocks noChangeArrowheads="1"/>
          </p:cNvSpPr>
          <p:nvPr/>
        </p:nvSpPr>
        <p:spPr bwMode="auto">
          <a:xfrm>
            <a:off x="8024813" y="2684464"/>
            <a:ext cx="6671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Zerind</a:t>
            </a:r>
          </a:p>
        </p:txBody>
      </p:sp>
      <p:sp>
        <p:nvSpPr>
          <p:cNvPr id="534541" name="Oval 13"/>
          <p:cNvSpPr>
            <a:spLocks noChangeArrowheads="1"/>
          </p:cNvSpPr>
          <p:nvPr/>
        </p:nvSpPr>
        <p:spPr bwMode="auto">
          <a:xfrm>
            <a:off x="7939089" y="2525714"/>
            <a:ext cx="904875" cy="6492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34542" name="Text Box 14"/>
          <p:cNvSpPr txBox="1">
            <a:spLocks noChangeArrowheads="1"/>
          </p:cNvSpPr>
          <p:nvPr/>
        </p:nvSpPr>
        <p:spPr bwMode="auto">
          <a:xfrm>
            <a:off x="4418014" y="3903664"/>
            <a:ext cx="7458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Oradea</a:t>
            </a:r>
          </a:p>
        </p:txBody>
      </p:sp>
      <p:sp>
        <p:nvSpPr>
          <p:cNvPr id="534543" name="Oval 15"/>
          <p:cNvSpPr>
            <a:spLocks noChangeArrowheads="1"/>
          </p:cNvSpPr>
          <p:nvPr/>
        </p:nvSpPr>
        <p:spPr bwMode="auto">
          <a:xfrm>
            <a:off x="3227389" y="3744914"/>
            <a:ext cx="904875" cy="649287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34544" name="Text Box 16"/>
          <p:cNvSpPr txBox="1">
            <a:spLocks noChangeArrowheads="1"/>
          </p:cNvSpPr>
          <p:nvPr/>
        </p:nvSpPr>
        <p:spPr bwMode="auto">
          <a:xfrm>
            <a:off x="3236913" y="3890964"/>
            <a:ext cx="7879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</a:rPr>
              <a:t>Fagaras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534545" name="Oval 17"/>
          <p:cNvSpPr>
            <a:spLocks noChangeArrowheads="1"/>
          </p:cNvSpPr>
          <p:nvPr/>
        </p:nvSpPr>
        <p:spPr bwMode="auto">
          <a:xfrm>
            <a:off x="4370389" y="3744914"/>
            <a:ext cx="904875" cy="6492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34548" name="Text Box 20"/>
          <p:cNvSpPr txBox="1">
            <a:spLocks noChangeArrowheads="1"/>
          </p:cNvSpPr>
          <p:nvPr/>
        </p:nvSpPr>
        <p:spPr bwMode="auto">
          <a:xfrm>
            <a:off x="5608648" y="3911601"/>
            <a:ext cx="785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Rimnicu</a:t>
            </a:r>
          </a:p>
        </p:txBody>
      </p:sp>
      <p:sp>
        <p:nvSpPr>
          <p:cNvPr id="534549" name="Oval 21"/>
          <p:cNvSpPr>
            <a:spLocks noChangeArrowheads="1"/>
          </p:cNvSpPr>
          <p:nvPr/>
        </p:nvSpPr>
        <p:spPr bwMode="auto">
          <a:xfrm>
            <a:off x="5526089" y="3744914"/>
            <a:ext cx="904875" cy="6492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534550" name="AutoShape 22"/>
          <p:cNvCxnSpPr>
            <a:cxnSpLocks noChangeShapeType="1"/>
            <a:stCxn id="534535" idx="4"/>
            <a:endCxn id="534541" idx="0"/>
          </p:cNvCxnSpPr>
          <p:nvPr/>
        </p:nvCxnSpPr>
        <p:spPr bwMode="auto">
          <a:xfrm>
            <a:off x="5280025" y="1993901"/>
            <a:ext cx="3111500" cy="51911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34551" name="AutoShape 23"/>
          <p:cNvCxnSpPr>
            <a:cxnSpLocks noChangeShapeType="1"/>
            <a:stCxn id="534535" idx="4"/>
            <a:endCxn id="534537" idx="0"/>
          </p:cNvCxnSpPr>
          <p:nvPr/>
        </p:nvCxnSpPr>
        <p:spPr bwMode="auto">
          <a:xfrm flipH="1">
            <a:off x="3984625" y="1993901"/>
            <a:ext cx="1295400" cy="51911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34552" name="AutoShape 24"/>
          <p:cNvCxnSpPr>
            <a:cxnSpLocks noChangeShapeType="1"/>
            <a:stCxn id="534535" idx="4"/>
            <a:endCxn id="534539" idx="0"/>
          </p:cNvCxnSpPr>
          <p:nvPr/>
        </p:nvCxnSpPr>
        <p:spPr bwMode="auto">
          <a:xfrm>
            <a:off x="5280025" y="1993901"/>
            <a:ext cx="927100" cy="53181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34554" name="AutoShape 26"/>
          <p:cNvCxnSpPr>
            <a:cxnSpLocks noChangeShapeType="1"/>
            <a:stCxn id="534537" idx="4"/>
            <a:endCxn id="534543" idx="0"/>
          </p:cNvCxnSpPr>
          <p:nvPr/>
        </p:nvCxnSpPr>
        <p:spPr bwMode="auto">
          <a:xfrm flipH="1">
            <a:off x="3679825" y="3187701"/>
            <a:ext cx="304800" cy="54451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34555" name="AutoShape 27"/>
          <p:cNvCxnSpPr>
            <a:cxnSpLocks noChangeShapeType="1"/>
            <a:stCxn id="534537" idx="4"/>
            <a:endCxn id="534545" idx="0"/>
          </p:cNvCxnSpPr>
          <p:nvPr/>
        </p:nvCxnSpPr>
        <p:spPr bwMode="auto">
          <a:xfrm>
            <a:off x="3984625" y="3187701"/>
            <a:ext cx="838200" cy="54451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34556" name="AutoShape 28"/>
          <p:cNvCxnSpPr>
            <a:cxnSpLocks noChangeShapeType="1"/>
            <a:stCxn id="534537" idx="4"/>
            <a:endCxn id="534549" idx="0"/>
          </p:cNvCxnSpPr>
          <p:nvPr/>
        </p:nvCxnSpPr>
        <p:spPr bwMode="auto">
          <a:xfrm>
            <a:off x="3984625" y="3187701"/>
            <a:ext cx="1993900" cy="54451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534557" name="Text Box 29"/>
          <p:cNvSpPr txBox="1">
            <a:spLocks noChangeArrowheads="1"/>
          </p:cNvSpPr>
          <p:nvPr/>
        </p:nvSpPr>
        <p:spPr bwMode="auto">
          <a:xfrm>
            <a:off x="5849939" y="1482725"/>
            <a:ext cx="955675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h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) = 366</a:t>
            </a:r>
          </a:p>
        </p:txBody>
      </p:sp>
      <p:sp>
        <p:nvSpPr>
          <p:cNvPr id="534558" name="Text Box 30"/>
          <p:cNvSpPr txBox="1">
            <a:spLocks noChangeArrowheads="1"/>
          </p:cNvSpPr>
          <p:nvPr/>
        </p:nvSpPr>
        <p:spPr bwMode="auto">
          <a:xfrm>
            <a:off x="2535239" y="2701925"/>
            <a:ext cx="955675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h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) = 253</a:t>
            </a:r>
          </a:p>
        </p:txBody>
      </p:sp>
      <p:sp>
        <p:nvSpPr>
          <p:cNvPr id="534559" name="Text Box 31"/>
          <p:cNvSpPr txBox="1">
            <a:spLocks noChangeArrowheads="1"/>
          </p:cNvSpPr>
          <p:nvPr/>
        </p:nvSpPr>
        <p:spPr bwMode="auto">
          <a:xfrm>
            <a:off x="4795839" y="2701925"/>
            <a:ext cx="955675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h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) = 329</a:t>
            </a:r>
          </a:p>
        </p:txBody>
      </p:sp>
      <p:sp>
        <p:nvSpPr>
          <p:cNvPr id="534560" name="Text Box 32"/>
          <p:cNvSpPr txBox="1">
            <a:spLocks noChangeArrowheads="1"/>
          </p:cNvSpPr>
          <p:nvPr/>
        </p:nvSpPr>
        <p:spPr bwMode="auto">
          <a:xfrm>
            <a:off x="7031039" y="2714625"/>
            <a:ext cx="955675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h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) = 374</a:t>
            </a:r>
          </a:p>
        </p:txBody>
      </p:sp>
      <p:sp>
        <p:nvSpPr>
          <p:cNvPr id="534562" name="Text Box 34"/>
          <p:cNvSpPr txBox="1">
            <a:spLocks noChangeArrowheads="1"/>
          </p:cNvSpPr>
          <p:nvPr/>
        </p:nvSpPr>
        <p:spPr bwMode="auto">
          <a:xfrm>
            <a:off x="3297238" y="3438525"/>
            <a:ext cx="4508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178</a:t>
            </a:r>
          </a:p>
        </p:txBody>
      </p:sp>
      <p:sp>
        <p:nvSpPr>
          <p:cNvPr id="534563" name="Text Box 35"/>
          <p:cNvSpPr txBox="1">
            <a:spLocks noChangeArrowheads="1"/>
          </p:cNvSpPr>
          <p:nvPr/>
        </p:nvSpPr>
        <p:spPr bwMode="auto">
          <a:xfrm>
            <a:off x="4198938" y="3527425"/>
            <a:ext cx="4508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380</a:t>
            </a:r>
          </a:p>
        </p:txBody>
      </p:sp>
      <p:sp>
        <p:nvSpPr>
          <p:cNvPr id="534564" name="Text Box 36"/>
          <p:cNvSpPr txBox="1">
            <a:spLocks noChangeArrowheads="1"/>
          </p:cNvSpPr>
          <p:nvPr/>
        </p:nvSpPr>
        <p:spPr bwMode="auto">
          <a:xfrm>
            <a:off x="5888038" y="3425825"/>
            <a:ext cx="4508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193</a:t>
            </a:r>
          </a:p>
        </p:txBody>
      </p:sp>
      <p:sp>
        <p:nvSpPr>
          <p:cNvPr id="534565" name="Oval 37"/>
          <p:cNvSpPr>
            <a:spLocks noChangeArrowheads="1"/>
          </p:cNvSpPr>
          <p:nvPr/>
        </p:nvSpPr>
        <p:spPr bwMode="auto">
          <a:xfrm>
            <a:off x="3976689" y="5129214"/>
            <a:ext cx="904875" cy="6492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4566" name="Text Box 38"/>
          <p:cNvSpPr txBox="1">
            <a:spLocks noChangeArrowheads="1"/>
          </p:cNvSpPr>
          <p:nvPr/>
        </p:nvSpPr>
        <p:spPr bwMode="auto">
          <a:xfrm>
            <a:off x="3990859" y="5299968"/>
            <a:ext cx="9047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Bucharest</a:t>
            </a:r>
          </a:p>
        </p:txBody>
      </p:sp>
      <p:sp>
        <p:nvSpPr>
          <p:cNvPr id="534567" name="Text Box 39"/>
          <p:cNvSpPr txBox="1">
            <a:spLocks noChangeArrowheads="1"/>
          </p:cNvSpPr>
          <p:nvPr/>
        </p:nvSpPr>
        <p:spPr bwMode="auto">
          <a:xfrm>
            <a:off x="2589213" y="5287964"/>
            <a:ext cx="5517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Sibiu</a:t>
            </a:r>
          </a:p>
        </p:txBody>
      </p:sp>
      <p:sp>
        <p:nvSpPr>
          <p:cNvPr id="534568" name="Oval 40"/>
          <p:cNvSpPr>
            <a:spLocks noChangeArrowheads="1"/>
          </p:cNvSpPr>
          <p:nvPr/>
        </p:nvSpPr>
        <p:spPr bwMode="auto">
          <a:xfrm>
            <a:off x="2439989" y="5116514"/>
            <a:ext cx="904875" cy="6492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34569" name="AutoShape 41"/>
          <p:cNvCxnSpPr>
            <a:cxnSpLocks noChangeShapeType="1"/>
            <a:stCxn id="534543" idx="4"/>
            <a:endCxn id="534568" idx="0"/>
          </p:cNvCxnSpPr>
          <p:nvPr/>
        </p:nvCxnSpPr>
        <p:spPr bwMode="auto">
          <a:xfrm flipH="1">
            <a:off x="2892425" y="4406901"/>
            <a:ext cx="787400" cy="69691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34570" name="AutoShape 42"/>
          <p:cNvCxnSpPr>
            <a:cxnSpLocks noChangeShapeType="1"/>
            <a:stCxn id="534543" idx="4"/>
            <a:endCxn id="534565" idx="0"/>
          </p:cNvCxnSpPr>
          <p:nvPr/>
        </p:nvCxnSpPr>
        <p:spPr bwMode="auto">
          <a:xfrm>
            <a:off x="3679825" y="4406901"/>
            <a:ext cx="749300" cy="70961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534571" name="Text Box 43"/>
          <p:cNvSpPr txBox="1">
            <a:spLocks noChangeArrowheads="1"/>
          </p:cNvSpPr>
          <p:nvPr/>
        </p:nvSpPr>
        <p:spPr bwMode="auto">
          <a:xfrm>
            <a:off x="2446338" y="4822825"/>
            <a:ext cx="4508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253</a:t>
            </a:r>
          </a:p>
        </p:txBody>
      </p:sp>
      <p:sp>
        <p:nvSpPr>
          <p:cNvPr id="534572" name="Text Box 44"/>
          <p:cNvSpPr txBox="1">
            <a:spLocks noChangeArrowheads="1"/>
          </p:cNvSpPr>
          <p:nvPr/>
        </p:nvSpPr>
        <p:spPr bwMode="auto">
          <a:xfrm>
            <a:off x="4478339" y="4835525"/>
            <a:ext cx="777875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h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) = 0</a:t>
            </a:r>
          </a:p>
        </p:txBody>
      </p:sp>
      <p:sp>
        <p:nvSpPr>
          <p:cNvPr id="534574" name="Text Box 46"/>
          <p:cNvSpPr txBox="1">
            <a:spLocks noChangeArrowheads="1"/>
          </p:cNvSpPr>
          <p:nvPr/>
        </p:nvSpPr>
        <p:spPr bwMode="auto">
          <a:xfrm>
            <a:off x="4895658" y="6028009"/>
            <a:ext cx="5465471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&lt;== Bucharest, Rimnicu, Timisoara, Zerind, Oradea &lt;==</a:t>
            </a:r>
          </a:p>
        </p:txBody>
      </p:sp>
      <p:pic>
        <p:nvPicPr>
          <p:cNvPr id="4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18309" y="0"/>
            <a:ext cx="1373691" cy="3354533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80396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78" name="Rectangle 46" descr="Outlined diamond"/>
          <p:cNvSpPr>
            <a:spLocks noChangeArrowheads="1"/>
          </p:cNvSpPr>
          <p:nvPr/>
        </p:nvSpPr>
        <p:spPr bwMode="auto">
          <a:xfrm>
            <a:off x="3898900" y="5067300"/>
            <a:ext cx="1041400" cy="7620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30434" name="Rectangle 2" descr="Outlined diamond"/>
          <p:cNvSpPr>
            <a:spLocks noChangeArrowheads="1"/>
          </p:cNvSpPr>
          <p:nvPr/>
        </p:nvSpPr>
        <p:spPr bwMode="auto">
          <a:xfrm>
            <a:off x="4751388" y="1268413"/>
            <a:ext cx="1041400" cy="7620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8470900" cy="609600"/>
          </a:xfrm>
        </p:spPr>
        <p:txBody>
          <a:bodyPr/>
          <a:lstStyle/>
          <a:p>
            <a:r>
              <a:rPr lang="en-US" sz="3200"/>
              <a:t>Greedy Best-First Search</a:t>
            </a:r>
          </a:p>
        </p:txBody>
      </p:sp>
      <p:sp>
        <p:nvSpPr>
          <p:cNvPr id="530436" name="Rectangle 4" descr="Outlined diamond"/>
          <p:cNvSpPr>
            <a:spLocks noChangeArrowheads="1"/>
          </p:cNvSpPr>
          <p:nvPr/>
        </p:nvSpPr>
        <p:spPr bwMode="auto">
          <a:xfrm>
            <a:off x="3163888" y="3694113"/>
            <a:ext cx="1041400" cy="7620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30437" name="Rectangle 5" descr="Outlined diamond"/>
          <p:cNvSpPr>
            <a:spLocks noChangeArrowheads="1"/>
          </p:cNvSpPr>
          <p:nvPr/>
        </p:nvSpPr>
        <p:spPr bwMode="auto">
          <a:xfrm>
            <a:off x="3468688" y="2462213"/>
            <a:ext cx="1041400" cy="7620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30438" name="Text Box 6"/>
          <p:cNvSpPr txBox="1">
            <a:spLocks noChangeArrowheads="1"/>
          </p:cNvSpPr>
          <p:nvPr/>
        </p:nvSpPr>
        <p:spPr bwMode="auto">
          <a:xfrm>
            <a:off x="4989513" y="1495426"/>
            <a:ext cx="5550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Arad</a:t>
            </a:r>
          </a:p>
        </p:txBody>
      </p:sp>
      <p:sp>
        <p:nvSpPr>
          <p:cNvPr id="530439" name="Oval 7"/>
          <p:cNvSpPr>
            <a:spLocks noChangeArrowheads="1"/>
          </p:cNvSpPr>
          <p:nvPr/>
        </p:nvSpPr>
        <p:spPr bwMode="auto">
          <a:xfrm>
            <a:off x="4827589" y="1331914"/>
            <a:ext cx="904875" cy="649287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30440" name="Text Box 8"/>
          <p:cNvSpPr txBox="1">
            <a:spLocks noChangeArrowheads="1"/>
          </p:cNvSpPr>
          <p:nvPr/>
        </p:nvSpPr>
        <p:spPr bwMode="auto">
          <a:xfrm>
            <a:off x="3706813" y="2698751"/>
            <a:ext cx="5517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Sibiu</a:t>
            </a:r>
          </a:p>
        </p:txBody>
      </p:sp>
      <p:sp>
        <p:nvSpPr>
          <p:cNvPr id="530441" name="Oval 9"/>
          <p:cNvSpPr>
            <a:spLocks noChangeArrowheads="1"/>
          </p:cNvSpPr>
          <p:nvPr/>
        </p:nvSpPr>
        <p:spPr bwMode="auto">
          <a:xfrm>
            <a:off x="3532189" y="2525714"/>
            <a:ext cx="904875" cy="649287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30442" name="Text Box 10"/>
          <p:cNvSpPr txBox="1">
            <a:spLocks noChangeArrowheads="1"/>
          </p:cNvSpPr>
          <p:nvPr/>
        </p:nvSpPr>
        <p:spPr bwMode="auto">
          <a:xfrm>
            <a:off x="5688013" y="2709864"/>
            <a:ext cx="9253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Timisoara</a:t>
            </a:r>
          </a:p>
        </p:txBody>
      </p:sp>
      <p:sp>
        <p:nvSpPr>
          <p:cNvPr id="530443" name="Oval 11"/>
          <p:cNvSpPr>
            <a:spLocks noChangeArrowheads="1"/>
          </p:cNvSpPr>
          <p:nvPr/>
        </p:nvSpPr>
        <p:spPr bwMode="auto">
          <a:xfrm>
            <a:off x="5754689" y="2538414"/>
            <a:ext cx="904875" cy="649287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30444" name="Text Box 12"/>
          <p:cNvSpPr txBox="1">
            <a:spLocks noChangeArrowheads="1"/>
          </p:cNvSpPr>
          <p:nvPr/>
        </p:nvSpPr>
        <p:spPr bwMode="auto">
          <a:xfrm>
            <a:off x="8024813" y="2684464"/>
            <a:ext cx="6671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Zerind</a:t>
            </a:r>
          </a:p>
        </p:txBody>
      </p:sp>
      <p:sp>
        <p:nvSpPr>
          <p:cNvPr id="530445" name="Oval 13"/>
          <p:cNvSpPr>
            <a:spLocks noChangeArrowheads="1"/>
          </p:cNvSpPr>
          <p:nvPr/>
        </p:nvSpPr>
        <p:spPr bwMode="auto">
          <a:xfrm>
            <a:off x="7939089" y="2525714"/>
            <a:ext cx="904875" cy="649287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30446" name="Text Box 14"/>
          <p:cNvSpPr txBox="1">
            <a:spLocks noChangeArrowheads="1"/>
          </p:cNvSpPr>
          <p:nvPr/>
        </p:nvSpPr>
        <p:spPr bwMode="auto">
          <a:xfrm>
            <a:off x="4418014" y="3903664"/>
            <a:ext cx="7458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Oradea</a:t>
            </a:r>
          </a:p>
        </p:txBody>
      </p:sp>
      <p:sp>
        <p:nvSpPr>
          <p:cNvPr id="530447" name="Oval 15"/>
          <p:cNvSpPr>
            <a:spLocks noChangeArrowheads="1"/>
          </p:cNvSpPr>
          <p:nvPr/>
        </p:nvSpPr>
        <p:spPr bwMode="auto">
          <a:xfrm>
            <a:off x="3227389" y="3744914"/>
            <a:ext cx="904875" cy="649287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30448" name="Text Box 16"/>
          <p:cNvSpPr txBox="1">
            <a:spLocks noChangeArrowheads="1"/>
          </p:cNvSpPr>
          <p:nvPr/>
        </p:nvSpPr>
        <p:spPr bwMode="auto">
          <a:xfrm>
            <a:off x="3236913" y="3890964"/>
            <a:ext cx="7879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</a:rPr>
              <a:t>Fagaras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530449" name="Oval 17"/>
          <p:cNvSpPr>
            <a:spLocks noChangeArrowheads="1"/>
          </p:cNvSpPr>
          <p:nvPr/>
        </p:nvSpPr>
        <p:spPr bwMode="auto">
          <a:xfrm>
            <a:off x="4370389" y="3744914"/>
            <a:ext cx="904875" cy="649287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30452" name="Text Box 20"/>
          <p:cNvSpPr txBox="1">
            <a:spLocks noChangeArrowheads="1"/>
          </p:cNvSpPr>
          <p:nvPr/>
        </p:nvSpPr>
        <p:spPr bwMode="auto">
          <a:xfrm>
            <a:off x="5608648" y="3911601"/>
            <a:ext cx="785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Rimnicu</a:t>
            </a:r>
          </a:p>
        </p:txBody>
      </p:sp>
      <p:sp>
        <p:nvSpPr>
          <p:cNvPr id="530453" name="Oval 21"/>
          <p:cNvSpPr>
            <a:spLocks noChangeArrowheads="1"/>
          </p:cNvSpPr>
          <p:nvPr/>
        </p:nvSpPr>
        <p:spPr bwMode="auto">
          <a:xfrm>
            <a:off x="5526089" y="3744914"/>
            <a:ext cx="904875" cy="649287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530454" name="AutoShape 22"/>
          <p:cNvCxnSpPr>
            <a:cxnSpLocks noChangeShapeType="1"/>
            <a:stCxn id="530439" idx="4"/>
            <a:endCxn id="530445" idx="0"/>
          </p:cNvCxnSpPr>
          <p:nvPr/>
        </p:nvCxnSpPr>
        <p:spPr bwMode="auto">
          <a:xfrm>
            <a:off x="5280025" y="1993901"/>
            <a:ext cx="3111500" cy="51911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30455" name="AutoShape 23"/>
          <p:cNvCxnSpPr>
            <a:cxnSpLocks noChangeShapeType="1"/>
            <a:stCxn id="530439" idx="4"/>
            <a:endCxn id="530441" idx="0"/>
          </p:cNvCxnSpPr>
          <p:nvPr/>
        </p:nvCxnSpPr>
        <p:spPr bwMode="auto">
          <a:xfrm flipH="1">
            <a:off x="3984625" y="1993901"/>
            <a:ext cx="1295400" cy="51911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30456" name="AutoShape 24"/>
          <p:cNvCxnSpPr>
            <a:cxnSpLocks noChangeShapeType="1"/>
            <a:stCxn id="530439" idx="4"/>
            <a:endCxn id="530443" idx="0"/>
          </p:cNvCxnSpPr>
          <p:nvPr/>
        </p:nvCxnSpPr>
        <p:spPr bwMode="auto">
          <a:xfrm>
            <a:off x="5280025" y="1993901"/>
            <a:ext cx="927100" cy="53181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30458" name="AutoShape 26"/>
          <p:cNvCxnSpPr>
            <a:cxnSpLocks noChangeShapeType="1"/>
            <a:stCxn id="530441" idx="4"/>
            <a:endCxn id="530447" idx="0"/>
          </p:cNvCxnSpPr>
          <p:nvPr/>
        </p:nvCxnSpPr>
        <p:spPr bwMode="auto">
          <a:xfrm flipH="1">
            <a:off x="3679825" y="3187701"/>
            <a:ext cx="304800" cy="54451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30459" name="AutoShape 27"/>
          <p:cNvCxnSpPr>
            <a:cxnSpLocks noChangeShapeType="1"/>
            <a:stCxn id="530441" idx="4"/>
            <a:endCxn id="530449" idx="0"/>
          </p:cNvCxnSpPr>
          <p:nvPr/>
        </p:nvCxnSpPr>
        <p:spPr bwMode="auto">
          <a:xfrm>
            <a:off x="3984625" y="3187701"/>
            <a:ext cx="838200" cy="54451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30460" name="AutoShape 28"/>
          <p:cNvCxnSpPr>
            <a:cxnSpLocks noChangeShapeType="1"/>
            <a:stCxn id="530441" idx="4"/>
            <a:endCxn id="530453" idx="0"/>
          </p:cNvCxnSpPr>
          <p:nvPr/>
        </p:nvCxnSpPr>
        <p:spPr bwMode="auto">
          <a:xfrm>
            <a:off x="3984625" y="3187701"/>
            <a:ext cx="1993900" cy="54451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530461" name="Text Box 29"/>
          <p:cNvSpPr txBox="1">
            <a:spLocks noChangeArrowheads="1"/>
          </p:cNvSpPr>
          <p:nvPr/>
        </p:nvSpPr>
        <p:spPr bwMode="auto">
          <a:xfrm>
            <a:off x="5849939" y="1482725"/>
            <a:ext cx="955675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h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) = 366</a:t>
            </a:r>
          </a:p>
        </p:txBody>
      </p:sp>
      <p:sp>
        <p:nvSpPr>
          <p:cNvPr id="530462" name="Text Box 30"/>
          <p:cNvSpPr txBox="1">
            <a:spLocks noChangeArrowheads="1"/>
          </p:cNvSpPr>
          <p:nvPr/>
        </p:nvSpPr>
        <p:spPr bwMode="auto">
          <a:xfrm>
            <a:off x="2535239" y="2701925"/>
            <a:ext cx="955675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h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) = 253</a:t>
            </a:r>
          </a:p>
        </p:txBody>
      </p:sp>
      <p:sp>
        <p:nvSpPr>
          <p:cNvPr id="530463" name="Text Box 31"/>
          <p:cNvSpPr txBox="1">
            <a:spLocks noChangeArrowheads="1"/>
          </p:cNvSpPr>
          <p:nvPr/>
        </p:nvSpPr>
        <p:spPr bwMode="auto">
          <a:xfrm>
            <a:off x="4795839" y="2701925"/>
            <a:ext cx="955675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h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) = 329</a:t>
            </a:r>
          </a:p>
        </p:txBody>
      </p:sp>
      <p:sp>
        <p:nvSpPr>
          <p:cNvPr id="530464" name="Text Box 32"/>
          <p:cNvSpPr txBox="1">
            <a:spLocks noChangeArrowheads="1"/>
          </p:cNvSpPr>
          <p:nvPr/>
        </p:nvSpPr>
        <p:spPr bwMode="auto">
          <a:xfrm>
            <a:off x="7031039" y="2714625"/>
            <a:ext cx="955675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h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) = 374</a:t>
            </a:r>
          </a:p>
        </p:txBody>
      </p:sp>
      <p:sp>
        <p:nvSpPr>
          <p:cNvPr id="530466" name="Text Box 34"/>
          <p:cNvSpPr txBox="1">
            <a:spLocks noChangeArrowheads="1"/>
          </p:cNvSpPr>
          <p:nvPr/>
        </p:nvSpPr>
        <p:spPr bwMode="auto">
          <a:xfrm>
            <a:off x="3297238" y="3438525"/>
            <a:ext cx="4508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178</a:t>
            </a:r>
          </a:p>
        </p:txBody>
      </p:sp>
      <p:sp>
        <p:nvSpPr>
          <p:cNvPr id="530467" name="Text Box 35"/>
          <p:cNvSpPr txBox="1">
            <a:spLocks noChangeArrowheads="1"/>
          </p:cNvSpPr>
          <p:nvPr/>
        </p:nvSpPr>
        <p:spPr bwMode="auto">
          <a:xfrm>
            <a:off x="4198938" y="3527425"/>
            <a:ext cx="4508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380</a:t>
            </a:r>
          </a:p>
        </p:txBody>
      </p:sp>
      <p:sp>
        <p:nvSpPr>
          <p:cNvPr id="530468" name="Text Box 36"/>
          <p:cNvSpPr txBox="1">
            <a:spLocks noChangeArrowheads="1"/>
          </p:cNvSpPr>
          <p:nvPr/>
        </p:nvSpPr>
        <p:spPr bwMode="auto">
          <a:xfrm>
            <a:off x="5888038" y="3425825"/>
            <a:ext cx="4508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193</a:t>
            </a:r>
          </a:p>
        </p:txBody>
      </p:sp>
      <p:sp>
        <p:nvSpPr>
          <p:cNvPr id="530469" name="Oval 37"/>
          <p:cNvSpPr>
            <a:spLocks noChangeArrowheads="1"/>
          </p:cNvSpPr>
          <p:nvPr/>
        </p:nvSpPr>
        <p:spPr bwMode="auto">
          <a:xfrm>
            <a:off x="3976689" y="5129214"/>
            <a:ext cx="904875" cy="649287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30470" name="Text Box 38"/>
          <p:cNvSpPr txBox="1">
            <a:spLocks noChangeArrowheads="1"/>
          </p:cNvSpPr>
          <p:nvPr/>
        </p:nvSpPr>
        <p:spPr bwMode="auto">
          <a:xfrm>
            <a:off x="3897314" y="5300664"/>
            <a:ext cx="9047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Bucharest</a:t>
            </a:r>
          </a:p>
        </p:txBody>
      </p:sp>
      <p:sp>
        <p:nvSpPr>
          <p:cNvPr id="530471" name="Text Box 39"/>
          <p:cNvSpPr txBox="1">
            <a:spLocks noChangeArrowheads="1"/>
          </p:cNvSpPr>
          <p:nvPr/>
        </p:nvSpPr>
        <p:spPr bwMode="auto">
          <a:xfrm>
            <a:off x="2589213" y="5287964"/>
            <a:ext cx="5517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Sibiu</a:t>
            </a:r>
          </a:p>
        </p:txBody>
      </p:sp>
      <p:sp>
        <p:nvSpPr>
          <p:cNvPr id="530472" name="Oval 40"/>
          <p:cNvSpPr>
            <a:spLocks noChangeArrowheads="1"/>
          </p:cNvSpPr>
          <p:nvPr/>
        </p:nvSpPr>
        <p:spPr bwMode="auto">
          <a:xfrm>
            <a:off x="2439989" y="5116514"/>
            <a:ext cx="904875" cy="649287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530473" name="AutoShape 41"/>
          <p:cNvCxnSpPr>
            <a:cxnSpLocks noChangeShapeType="1"/>
            <a:stCxn id="530447" idx="4"/>
            <a:endCxn id="530472" idx="0"/>
          </p:cNvCxnSpPr>
          <p:nvPr/>
        </p:nvCxnSpPr>
        <p:spPr bwMode="auto">
          <a:xfrm flipH="1">
            <a:off x="2892425" y="4406901"/>
            <a:ext cx="787400" cy="69691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30474" name="AutoShape 42"/>
          <p:cNvCxnSpPr>
            <a:cxnSpLocks noChangeShapeType="1"/>
            <a:stCxn id="530447" idx="4"/>
            <a:endCxn id="530469" idx="0"/>
          </p:cNvCxnSpPr>
          <p:nvPr/>
        </p:nvCxnSpPr>
        <p:spPr bwMode="auto">
          <a:xfrm>
            <a:off x="3679825" y="4406901"/>
            <a:ext cx="749300" cy="70961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530475" name="Text Box 43"/>
          <p:cNvSpPr txBox="1">
            <a:spLocks noChangeArrowheads="1"/>
          </p:cNvSpPr>
          <p:nvPr/>
        </p:nvSpPr>
        <p:spPr bwMode="auto">
          <a:xfrm>
            <a:off x="2446338" y="4822825"/>
            <a:ext cx="4508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253</a:t>
            </a:r>
          </a:p>
        </p:txBody>
      </p:sp>
      <p:sp>
        <p:nvSpPr>
          <p:cNvPr id="530476" name="Text Box 44"/>
          <p:cNvSpPr txBox="1">
            <a:spLocks noChangeArrowheads="1"/>
          </p:cNvSpPr>
          <p:nvPr/>
        </p:nvSpPr>
        <p:spPr bwMode="auto">
          <a:xfrm>
            <a:off x="4511676" y="4724400"/>
            <a:ext cx="777875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h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) = 0</a:t>
            </a:r>
          </a:p>
        </p:txBody>
      </p:sp>
      <p:sp>
        <p:nvSpPr>
          <p:cNvPr id="530477" name="Text Box 45"/>
          <p:cNvSpPr txBox="1">
            <a:spLocks noChangeArrowheads="1"/>
          </p:cNvSpPr>
          <p:nvPr/>
        </p:nvSpPr>
        <p:spPr bwMode="auto">
          <a:xfrm>
            <a:off x="6150704" y="4724400"/>
            <a:ext cx="4613275" cy="173037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</a:rPr>
              <a:t>Actual cost of the solution:</a:t>
            </a:r>
          </a:p>
          <a:p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</a:rPr>
              <a:t>Arad =&gt; Sibiu =&gt; </a:t>
            </a:r>
            <a:r>
              <a:rPr lang="en-US" sz="1600" b="1" dirty="0" err="1">
                <a:solidFill>
                  <a:schemeClr val="bg1"/>
                </a:solidFill>
                <a:latin typeface="Times New Roman" pitchFamily="18" charset="0"/>
              </a:rPr>
              <a:t>Fagaras</a:t>
            </a:r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</a:rPr>
              <a:t> =&gt; Bucharest</a:t>
            </a:r>
          </a:p>
          <a:p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</a:rPr>
              <a:t>is  140 + 99 + 211 = 450</a:t>
            </a:r>
          </a:p>
          <a:p>
            <a:endParaRPr lang="en-US" sz="1000" b="1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</a:rPr>
              <a:t>But, consider the path: </a:t>
            </a:r>
          </a:p>
          <a:p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</a:rPr>
              <a:t>Arad =&gt; Sibiu =&gt; </a:t>
            </a:r>
            <a:r>
              <a:rPr lang="en-US" sz="1600" b="1" dirty="0" err="1">
                <a:solidFill>
                  <a:schemeClr val="bg1"/>
                </a:solidFill>
                <a:latin typeface="Times New Roman" pitchFamily="18" charset="0"/>
              </a:rPr>
              <a:t>Rimnicu</a:t>
            </a:r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</a:rPr>
              <a:t> =&gt; Pitesti =&gt; Bucharest</a:t>
            </a:r>
          </a:p>
          <a:p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</a:rPr>
              <a:t>with the cost 418 – So we got a suboptimal solution</a:t>
            </a:r>
          </a:p>
        </p:txBody>
      </p:sp>
    </p:spTree>
    <p:extLst>
      <p:ext uri="{BB962C8B-B14F-4D97-AF65-F5344CB8AC3E}">
        <p14:creationId xmlns:p14="http://schemas.microsoft.com/office/powerpoint/2010/main" val="2602336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55800" y="292100"/>
            <a:ext cx="8229600" cy="609600"/>
          </a:xfrm>
        </p:spPr>
        <p:txBody>
          <a:bodyPr/>
          <a:lstStyle/>
          <a:p>
            <a:r>
              <a:rPr lang="en-US" sz="3200"/>
              <a:t>Properties of Best-First (Greedy) Search</a:t>
            </a:r>
          </a:p>
        </p:txBody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268" y="1159030"/>
            <a:ext cx="8229600" cy="540687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Complete?</a:t>
            </a:r>
          </a:p>
          <a:p>
            <a:pPr lvl="1"/>
            <a:r>
              <a:rPr lang="en-US" dirty="0"/>
              <a:t>No - can get stuck in loops</a:t>
            </a:r>
          </a:p>
          <a:p>
            <a:pPr lvl="1"/>
            <a:r>
              <a:rPr lang="en-US" dirty="0"/>
              <a:t>e.g., Iasi =&gt; </a:t>
            </a:r>
            <a:r>
              <a:rPr lang="en-US" dirty="0" err="1"/>
              <a:t>Neamt</a:t>
            </a:r>
            <a:r>
              <a:rPr lang="en-US" dirty="0"/>
              <a:t> =&gt; Iasi =&gt; </a:t>
            </a:r>
            <a:r>
              <a:rPr lang="en-US" dirty="0" err="1"/>
              <a:t>Neamt</a:t>
            </a:r>
            <a:r>
              <a:rPr lang="en-US" dirty="0"/>
              <a:t> =&gt; …</a:t>
            </a:r>
          </a:p>
          <a:p>
            <a:pPr lvl="1"/>
            <a:r>
              <a:rPr lang="en-US" dirty="0"/>
              <a:t>It is complete in finite space with repeated-state checking</a:t>
            </a:r>
          </a:p>
          <a:p>
            <a:pPr lvl="1"/>
            <a:endParaRPr lang="en-US" sz="800" dirty="0"/>
          </a:p>
          <a:p>
            <a:r>
              <a:rPr lang="en-US" dirty="0"/>
              <a:t>Time Complexity:</a:t>
            </a:r>
          </a:p>
          <a:p>
            <a:pPr lvl="1"/>
            <a:r>
              <a:rPr lang="en-US" dirty="0"/>
              <a:t>In worst case: </a:t>
            </a:r>
            <a:r>
              <a:rPr lang="en-US" sz="2400" i="1" dirty="0"/>
              <a:t>O</a:t>
            </a:r>
            <a:r>
              <a:rPr lang="en-US" dirty="0"/>
              <a:t>(</a:t>
            </a:r>
            <a:r>
              <a:rPr lang="en-US" i="1" dirty="0" err="1"/>
              <a:t>b</a:t>
            </a:r>
            <a:r>
              <a:rPr lang="en-US" i="1" baseline="30000" dirty="0" err="1"/>
              <a:t>m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but good heuristic can give dramatic improvement</a:t>
            </a:r>
          </a:p>
          <a:p>
            <a:pPr lvl="1"/>
            <a:endParaRPr lang="en-US" sz="800" dirty="0"/>
          </a:p>
          <a:p>
            <a:r>
              <a:rPr lang="en-US" dirty="0"/>
              <a:t>Space Complexity:</a:t>
            </a:r>
          </a:p>
          <a:p>
            <a:pPr lvl="1"/>
            <a:r>
              <a:rPr lang="en-US" dirty="0"/>
              <a:t>In worst case: </a:t>
            </a:r>
            <a:r>
              <a:rPr lang="en-US" sz="2400" i="1" dirty="0"/>
              <a:t>O</a:t>
            </a:r>
            <a:r>
              <a:rPr lang="en-US" dirty="0"/>
              <a:t>(</a:t>
            </a:r>
            <a:r>
              <a:rPr lang="en-US" i="1" dirty="0" err="1"/>
              <a:t>b</a:t>
            </a:r>
            <a:r>
              <a:rPr lang="en-US" i="1" baseline="30000" dirty="0" err="1"/>
              <a:t>m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keeps all nodes in memory</a:t>
            </a:r>
          </a:p>
          <a:p>
            <a:pPr lvl="1"/>
            <a:endParaRPr lang="en-US" sz="800" dirty="0"/>
          </a:p>
          <a:p>
            <a:r>
              <a:rPr lang="en-US" dirty="0"/>
              <a:t>Optimal:   No</a:t>
            </a:r>
          </a:p>
        </p:txBody>
      </p:sp>
    </p:spTree>
    <p:extLst>
      <p:ext uri="{BB962C8B-B14F-4D97-AF65-F5344CB8AC3E}">
        <p14:creationId xmlns:p14="http://schemas.microsoft.com/office/powerpoint/2010/main" val="247341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576615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A* Search</a:t>
            </a:r>
            <a:br>
              <a:rPr lang="en-US" sz="4800" dirty="0"/>
            </a:br>
            <a:r>
              <a:rPr lang="en-US" sz="4800" dirty="0"/>
              <a:t>(most popular algorithm in AI)</a:t>
            </a:r>
          </a:p>
        </p:txBody>
      </p:sp>
    </p:spTree>
    <p:extLst>
      <p:ext uri="{BB962C8B-B14F-4D97-AF65-F5344CB8AC3E}">
        <p14:creationId xmlns:p14="http://schemas.microsoft.com/office/powerpoint/2010/main" val="569571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3112" y="457201"/>
            <a:ext cx="8987883" cy="588784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Basic Idea: avoid expanding paths that are already expensive</a:t>
            </a:r>
          </a:p>
          <a:p>
            <a:pPr>
              <a:lnSpc>
                <a:spcPct val="80000"/>
              </a:lnSpc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sz="2800" dirty="0"/>
              <a:t>Evaluation function: </a:t>
            </a:r>
            <a:r>
              <a:rPr lang="en-US" sz="2800" i="1" dirty="0"/>
              <a:t>f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dirty="0"/>
              <a:t>) = </a:t>
            </a:r>
            <a:r>
              <a:rPr lang="en-US" sz="2800" i="1" dirty="0"/>
              <a:t>g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dirty="0"/>
              <a:t>) + </a:t>
            </a:r>
            <a:r>
              <a:rPr lang="en-US" sz="2800" i="1" dirty="0"/>
              <a:t>h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dirty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 i="1" dirty="0"/>
              <a:t>g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 = cost so far to reach </a:t>
            </a:r>
            <a:r>
              <a:rPr lang="en-US" sz="2400" i="1" dirty="0"/>
              <a:t>n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i="1" dirty="0"/>
              <a:t>h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 = estimated cost to goal from</a:t>
            </a:r>
            <a:r>
              <a:rPr lang="en-US" sz="2400" i="1" dirty="0"/>
              <a:t> n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 = estimated total cost of path through</a:t>
            </a:r>
            <a:r>
              <a:rPr lang="en-US" sz="2400" i="1" dirty="0"/>
              <a:t> n </a:t>
            </a:r>
            <a:r>
              <a:rPr lang="en-US" sz="2400" dirty="0"/>
              <a:t>to reach the goal</a:t>
            </a:r>
          </a:p>
          <a:p>
            <a:pPr lvl="1">
              <a:lnSpc>
                <a:spcPct val="80000"/>
              </a:lnSpc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sz="2800" i="1" u="sng" dirty="0"/>
              <a:t>Admissible</a:t>
            </a:r>
            <a:r>
              <a:rPr lang="en-US" sz="2800" dirty="0"/>
              <a:t> heuristics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i.e., </a:t>
            </a:r>
            <a:r>
              <a:rPr lang="en-US" sz="2400" i="1" dirty="0"/>
              <a:t>h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 </a:t>
            </a:r>
            <a:r>
              <a:rPr lang="en-US" sz="2400" b="1" dirty="0">
                <a:latin typeface="Symbol" pitchFamily="18" charset="2"/>
              </a:rPr>
              <a:t>£ </a:t>
            </a:r>
            <a:r>
              <a:rPr lang="en-US" sz="2400" dirty="0"/>
              <a:t> </a:t>
            </a:r>
            <a:r>
              <a:rPr lang="en-US" sz="2400" i="1" dirty="0"/>
              <a:t>h</a:t>
            </a:r>
            <a:r>
              <a:rPr lang="en-US" sz="2400" dirty="0"/>
              <a:t>*(</a:t>
            </a:r>
            <a:r>
              <a:rPr lang="en-US" sz="2400" i="1" dirty="0"/>
              <a:t>n</a:t>
            </a:r>
            <a:r>
              <a:rPr lang="en-US" sz="2400" dirty="0"/>
              <a:t>), for all </a:t>
            </a:r>
            <a:r>
              <a:rPr lang="en-US" sz="2400" i="1" dirty="0"/>
              <a:t>n</a:t>
            </a:r>
            <a:r>
              <a:rPr lang="en-US" sz="2400" dirty="0"/>
              <a:t>, where </a:t>
            </a:r>
            <a:r>
              <a:rPr lang="en-US" sz="2400" i="1" dirty="0"/>
              <a:t>h</a:t>
            </a:r>
            <a:r>
              <a:rPr lang="en-US" sz="2400" dirty="0"/>
              <a:t>*(</a:t>
            </a:r>
            <a:r>
              <a:rPr lang="en-US" sz="2400" i="1" dirty="0"/>
              <a:t>n</a:t>
            </a:r>
            <a:r>
              <a:rPr lang="en-US" sz="2400" dirty="0"/>
              <a:t>) is the true cost from </a:t>
            </a:r>
            <a:r>
              <a:rPr lang="en-US" sz="2400" i="1" dirty="0"/>
              <a:t>n</a:t>
            </a: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en-US" sz="2000" dirty="0"/>
              <a:t>Ex: straight-line distance never overestimates the actual road distance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A* search is optimal (finds lowest cost solution)</a:t>
            </a:r>
            <a:r>
              <a:rPr lang="en-US" sz="2400" i="1" dirty="0"/>
              <a:t> </a:t>
            </a:r>
            <a:r>
              <a:rPr lang="en-US" sz="2400" dirty="0"/>
              <a:t>if </a:t>
            </a:r>
            <a:r>
              <a:rPr lang="en-US" sz="2400" i="1" dirty="0"/>
              <a:t>h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 is admissible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however, the number of nodes expanded depends on how good the heuristic is 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best case: </a:t>
            </a:r>
            <a:r>
              <a:rPr lang="en-US" sz="2000" i="1" dirty="0"/>
              <a:t>h</a:t>
            </a:r>
            <a:r>
              <a:rPr lang="en-US" sz="2000" dirty="0"/>
              <a:t>(</a:t>
            </a:r>
            <a:r>
              <a:rPr lang="en-US" sz="2000" i="1" dirty="0"/>
              <a:t>n</a:t>
            </a:r>
            <a:r>
              <a:rPr lang="en-US" sz="2000" dirty="0"/>
              <a:t>) = </a:t>
            </a:r>
            <a:r>
              <a:rPr lang="en-US" sz="2000" i="1" dirty="0"/>
              <a:t>h</a:t>
            </a:r>
            <a:r>
              <a:rPr lang="en-US" sz="2000" dirty="0"/>
              <a:t>*(</a:t>
            </a:r>
            <a:r>
              <a:rPr lang="en-US" sz="2000" i="1" dirty="0"/>
              <a:t>n</a:t>
            </a:r>
            <a:r>
              <a:rPr lang="en-US" sz="2000" dirty="0"/>
              <a:t>) for all </a:t>
            </a:r>
            <a:r>
              <a:rPr lang="en-US" sz="2000" i="1" dirty="0"/>
              <a:t>n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 A* will find the best solution with no search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if </a:t>
            </a:r>
            <a:r>
              <a:rPr lang="en-US" sz="2400" i="1" dirty="0"/>
              <a:t>h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</a:t>
            </a:r>
            <a:r>
              <a:rPr lang="en-US" sz="2400" i="1" dirty="0"/>
              <a:t> &gt; h*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</a:t>
            </a:r>
            <a:r>
              <a:rPr lang="en-US" sz="2400" i="1" dirty="0"/>
              <a:t> </a:t>
            </a:r>
            <a:r>
              <a:rPr lang="en-US" sz="2400" dirty="0"/>
              <a:t>for some</a:t>
            </a:r>
            <a:r>
              <a:rPr lang="en-US" sz="2400" i="1" dirty="0"/>
              <a:t> n</a:t>
            </a:r>
            <a:r>
              <a:rPr lang="en-US" sz="2400" dirty="0"/>
              <a:t>, then A*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might still work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but might not find any solution at all</a:t>
            </a:r>
          </a:p>
        </p:txBody>
      </p:sp>
    </p:spTree>
    <p:extLst>
      <p:ext uri="{BB962C8B-B14F-4D97-AF65-F5344CB8AC3E}">
        <p14:creationId xmlns:p14="http://schemas.microsoft.com/office/powerpoint/2010/main" val="62331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702" name="Text Box 6"/>
          <p:cNvSpPr txBox="1">
            <a:spLocks noChangeArrowheads="1"/>
          </p:cNvSpPr>
          <p:nvPr/>
        </p:nvSpPr>
        <p:spPr bwMode="auto">
          <a:xfrm>
            <a:off x="3615711" y="1579564"/>
            <a:ext cx="5550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/>
              <a:t>Arad</a:t>
            </a:r>
          </a:p>
        </p:txBody>
      </p:sp>
      <p:sp>
        <p:nvSpPr>
          <p:cNvPr id="541703" name="Oval 7"/>
          <p:cNvSpPr>
            <a:spLocks noChangeArrowheads="1"/>
          </p:cNvSpPr>
          <p:nvPr/>
        </p:nvSpPr>
        <p:spPr bwMode="auto">
          <a:xfrm>
            <a:off x="3453787" y="1416050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1704" name="Text Box 8"/>
          <p:cNvSpPr txBox="1">
            <a:spLocks noChangeArrowheads="1"/>
          </p:cNvSpPr>
          <p:nvPr/>
        </p:nvSpPr>
        <p:spPr bwMode="auto">
          <a:xfrm>
            <a:off x="2333011" y="2782889"/>
            <a:ext cx="5517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/>
              <a:t>Sibiu</a:t>
            </a:r>
          </a:p>
        </p:txBody>
      </p:sp>
      <p:sp>
        <p:nvSpPr>
          <p:cNvPr id="541705" name="Oval 9"/>
          <p:cNvSpPr>
            <a:spLocks noChangeArrowheads="1"/>
          </p:cNvSpPr>
          <p:nvPr/>
        </p:nvSpPr>
        <p:spPr bwMode="auto">
          <a:xfrm>
            <a:off x="2158387" y="2609850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1706" name="Text Box 10"/>
          <p:cNvSpPr txBox="1">
            <a:spLocks noChangeArrowheads="1"/>
          </p:cNvSpPr>
          <p:nvPr/>
        </p:nvSpPr>
        <p:spPr bwMode="auto">
          <a:xfrm>
            <a:off x="4631711" y="2806701"/>
            <a:ext cx="9253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Timisoara</a:t>
            </a:r>
          </a:p>
        </p:txBody>
      </p:sp>
      <p:sp>
        <p:nvSpPr>
          <p:cNvPr id="541707" name="Oval 11"/>
          <p:cNvSpPr>
            <a:spLocks noChangeArrowheads="1"/>
          </p:cNvSpPr>
          <p:nvPr/>
        </p:nvSpPr>
        <p:spPr bwMode="auto">
          <a:xfrm>
            <a:off x="4698387" y="2635250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1708" name="Text Box 12"/>
          <p:cNvSpPr txBox="1">
            <a:spLocks noChangeArrowheads="1"/>
          </p:cNvSpPr>
          <p:nvPr/>
        </p:nvSpPr>
        <p:spPr bwMode="auto">
          <a:xfrm>
            <a:off x="6651011" y="2768601"/>
            <a:ext cx="6671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Zerind</a:t>
            </a:r>
          </a:p>
        </p:txBody>
      </p:sp>
      <p:sp>
        <p:nvSpPr>
          <p:cNvPr id="541709" name="Oval 13"/>
          <p:cNvSpPr>
            <a:spLocks noChangeArrowheads="1"/>
          </p:cNvSpPr>
          <p:nvPr/>
        </p:nvSpPr>
        <p:spPr bwMode="auto">
          <a:xfrm>
            <a:off x="6565287" y="2609850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1710" name="Text Box 14"/>
          <p:cNvSpPr txBox="1">
            <a:spLocks noChangeArrowheads="1"/>
          </p:cNvSpPr>
          <p:nvPr/>
        </p:nvSpPr>
        <p:spPr bwMode="auto">
          <a:xfrm>
            <a:off x="3666512" y="4546601"/>
            <a:ext cx="7458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Oradea</a:t>
            </a:r>
          </a:p>
        </p:txBody>
      </p:sp>
      <p:sp>
        <p:nvSpPr>
          <p:cNvPr id="541711" name="Oval 15"/>
          <p:cNvSpPr>
            <a:spLocks noChangeArrowheads="1"/>
          </p:cNvSpPr>
          <p:nvPr/>
        </p:nvSpPr>
        <p:spPr bwMode="auto">
          <a:xfrm>
            <a:off x="2018687" y="4387850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1712" name="Text Box 16"/>
          <p:cNvSpPr txBox="1">
            <a:spLocks noChangeArrowheads="1"/>
          </p:cNvSpPr>
          <p:nvPr/>
        </p:nvSpPr>
        <p:spPr bwMode="auto">
          <a:xfrm>
            <a:off x="2061664" y="4533901"/>
            <a:ext cx="7879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 err="1"/>
              <a:t>Fagaras</a:t>
            </a:r>
            <a:endParaRPr lang="en-US" sz="1400" b="1" dirty="0"/>
          </a:p>
        </p:txBody>
      </p:sp>
      <p:sp>
        <p:nvSpPr>
          <p:cNvPr id="541713" name="Oval 17"/>
          <p:cNvSpPr>
            <a:spLocks noChangeArrowheads="1"/>
          </p:cNvSpPr>
          <p:nvPr/>
        </p:nvSpPr>
        <p:spPr bwMode="auto">
          <a:xfrm>
            <a:off x="3618887" y="4387850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1714" name="Text Box 18"/>
          <p:cNvSpPr txBox="1">
            <a:spLocks noChangeArrowheads="1"/>
          </p:cNvSpPr>
          <p:nvPr/>
        </p:nvSpPr>
        <p:spPr bwMode="auto">
          <a:xfrm>
            <a:off x="478811" y="4572001"/>
            <a:ext cx="5550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Arad</a:t>
            </a:r>
          </a:p>
        </p:txBody>
      </p:sp>
      <p:sp>
        <p:nvSpPr>
          <p:cNvPr id="541715" name="Oval 19"/>
          <p:cNvSpPr>
            <a:spLocks noChangeArrowheads="1"/>
          </p:cNvSpPr>
          <p:nvPr/>
        </p:nvSpPr>
        <p:spPr bwMode="auto">
          <a:xfrm>
            <a:off x="329587" y="4400550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1716" name="Text Box 20"/>
          <p:cNvSpPr txBox="1">
            <a:spLocks noChangeArrowheads="1"/>
          </p:cNvSpPr>
          <p:nvPr/>
        </p:nvSpPr>
        <p:spPr bwMode="auto">
          <a:xfrm>
            <a:off x="5639773" y="4625976"/>
            <a:ext cx="785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 dirty="0" err="1"/>
              <a:t>Rimnicu</a:t>
            </a:r>
            <a:endParaRPr lang="en-US" sz="1400" b="1" dirty="0"/>
          </a:p>
        </p:txBody>
      </p:sp>
      <p:sp>
        <p:nvSpPr>
          <p:cNvPr id="541717" name="Oval 21"/>
          <p:cNvSpPr>
            <a:spLocks noChangeArrowheads="1"/>
          </p:cNvSpPr>
          <p:nvPr/>
        </p:nvSpPr>
        <p:spPr bwMode="auto">
          <a:xfrm>
            <a:off x="5606437" y="4459289"/>
            <a:ext cx="904875" cy="6492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41718" name="AutoShape 22"/>
          <p:cNvCxnSpPr>
            <a:cxnSpLocks noChangeShapeType="1"/>
            <a:stCxn id="541703" idx="4"/>
            <a:endCxn id="541709" idx="0"/>
          </p:cNvCxnSpPr>
          <p:nvPr/>
        </p:nvCxnSpPr>
        <p:spPr bwMode="auto">
          <a:xfrm>
            <a:off x="3906223" y="2078038"/>
            <a:ext cx="3111500" cy="5191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41719" name="AutoShape 23"/>
          <p:cNvCxnSpPr>
            <a:cxnSpLocks noChangeShapeType="1"/>
            <a:stCxn id="541703" idx="4"/>
            <a:endCxn id="541705" idx="0"/>
          </p:cNvCxnSpPr>
          <p:nvPr/>
        </p:nvCxnSpPr>
        <p:spPr bwMode="auto">
          <a:xfrm flipH="1">
            <a:off x="2610823" y="2078038"/>
            <a:ext cx="1295400" cy="5191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41720" name="AutoShape 24"/>
          <p:cNvCxnSpPr>
            <a:cxnSpLocks noChangeShapeType="1"/>
            <a:stCxn id="541703" idx="4"/>
            <a:endCxn id="541707" idx="0"/>
          </p:cNvCxnSpPr>
          <p:nvPr/>
        </p:nvCxnSpPr>
        <p:spPr bwMode="auto">
          <a:xfrm>
            <a:off x="3906223" y="2078038"/>
            <a:ext cx="1244600" cy="5445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41721" name="AutoShape 25"/>
          <p:cNvCxnSpPr>
            <a:cxnSpLocks noChangeShapeType="1"/>
            <a:stCxn id="541705" idx="4"/>
            <a:endCxn id="541715" idx="0"/>
          </p:cNvCxnSpPr>
          <p:nvPr/>
        </p:nvCxnSpPr>
        <p:spPr bwMode="auto">
          <a:xfrm flipH="1">
            <a:off x="782023" y="3271838"/>
            <a:ext cx="1828800" cy="11160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41722" name="AutoShape 26"/>
          <p:cNvCxnSpPr>
            <a:cxnSpLocks noChangeShapeType="1"/>
            <a:stCxn id="541705" idx="4"/>
            <a:endCxn id="541711" idx="0"/>
          </p:cNvCxnSpPr>
          <p:nvPr/>
        </p:nvCxnSpPr>
        <p:spPr bwMode="auto">
          <a:xfrm flipH="1">
            <a:off x="2471123" y="3271838"/>
            <a:ext cx="139700" cy="11033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41723" name="AutoShape 27"/>
          <p:cNvCxnSpPr>
            <a:cxnSpLocks noChangeShapeType="1"/>
            <a:stCxn id="541705" idx="4"/>
            <a:endCxn id="541713" idx="0"/>
          </p:cNvCxnSpPr>
          <p:nvPr/>
        </p:nvCxnSpPr>
        <p:spPr bwMode="auto">
          <a:xfrm>
            <a:off x="2610823" y="3271838"/>
            <a:ext cx="1460500" cy="11033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41724" name="AutoShape 28"/>
          <p:cNvCxnSpPr>
            <a:cxnSpLocks noChangeShapeType="1"/>
            <a:stCxn id="541705" idx="4"/>
            <a:endCxn id="541717" idx="0"/>
          </p:cNvCxnSpPr>
          <p:nvPr/>
        </p:nvCxnSpPr>
        <p:spPr bwMode="auto">
          <a:xfrm>
            <a:off x="2610823" y="3271838"/>
            <a:ext cx="3448050" cy="11747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541725" name="Text Box 29"/>
          <p:cNvSpPr txBox="1">
            <a:spLocks noChangeArrowheads="1"/>
          </p:cNvSpPr>
          <p:nvPr/>
        </p:nvSpPr>
        <p:spPr bwMode="auto">
          <a:xfrm>
            <a:off x="4476137" y="1566863"/>
            <a:ext cx="915987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366</a:t>
            </a:r>
          </a:p>
        </p:txBody>
      </p:sp>
      <p:sp>
        <p:nvSpPr>
          <p:cNvPr id="541726" name="Text Box 30"/>
          <p:cNvSpPr txBox="1">
            <a:spLocks noChangeArrowheads="1"/>
          </p:cNvSpPr>
          <p:nvPr/>
        </p:nvSpPr>
        <p:spPr bwMode="auto">
          <a:xfrm>
            <a:off x="7524137" y="2671763"/>
            <a:ext cx="963725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h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374</a:t>
            </a:r>
          </a:p>
          <a:p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449</a:t>
            </a:r>
          </a:p>
        </p:txBody>
      </p:sp>
      <p:sp>
        <p:nvSpPr>
          <p:cNvPr id="541727" name="Oval 31"/>
          <p:cNvSpPr>
            <a:spLocks noChangeArrowheads="1"/>
          </p:cNvSpPr>
          <p:nvPr/>
        </p:nvSpPr>
        <p:spPr bwMode="auto">
          <a:xfrm>
            <a:off x="5949337" y="5900739"/>
            <a:ext cx="904875" cy="6492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1728" name="Text Box 32"/>
          <p:cNvSpPr txBox="1">
            <a:spLocks noChangeArrowheads="1"/>
          </p:cNvSpPr>
          <p:nvPr/>
        </p:nvSpPr>
        <p:spPr bwMode="auto">
          <a:xfrm>
            <a:off x="6060461" y="6073776"/>
            <a:ext cx="6286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Pitesti</a:t>
            </a:r>
          </a:p>
        </p:txBody>
      </p:sp>
      <p:sp>
        <p:nvSpPr>
          <p:cNvPr id="541729" name="Text Box 33"/>
          <p:cNvSpPr txBox="1">
            <a:spLocks noChangeArrowheads="1"/>
          </p:cNvSpPr>
          <p:nvPr/>
        </p:nvSpPr>
        <p:spPr bwMode="auto">
          <a:xfrm>
            <a:off x="4265114" y="6072189"/>
            <a:ext cx="7644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/>
              <a:t>Craiova</a:t>
            </a:r>
          </a:p>
        </p:txBody>
      </p:sp>
      <p:sp>
        <p:nvSpPr>
          <p:cNvPr id="541730" name="Oval 34"/>
          <p:cNvSpPr>
            <a:spLocks noChangeArrowheads="1"/>
          </p:cNvSpPr>
          <p:nvPr/>
        </p:nvSpPr>
        <p:spPr bwMode="auto">
          <a:xfrm>
            <a:off x="4222137" y="5900739"/>
            <a:ext cx="904875" cy="6492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41731" name="AutoShape 35"/>
          <p:cNvCxnSpPr>
            <a:cxnSpLocks noChangeShapeType="1"/>
            <a:stCxn id="541717" idx="4"/>
            <a:endCxn id="541730" idx="0"/>
          </p:cNvCxnSpPr>
          <p:nvPr/>
        </p:nvCxnSpPr>
        <p:spPr bwMode="auto">
          <a:xfrm flipH="1">
            <a:off x="4674573" y="5121276"/>
            <a:ext cx="1384300" cy="76676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41732" name="AutoShape 36"/>
          <p:cNvCxnSpPr>
            <a:cxnSpLocks noChangeShapeType="1"/>
            <a:stCxn id="541717" idx="4"/>
            <a:endCxn id="541727" idx="0"/>
          </p:cNvCxnSpPr>
          <p:nvPr/>
        </p:nvCxnSpPr>
        <p:spPr bwMode="auto">
          <a:xfrm>
            <a:off x="6058873" y="5121276"/>
            <a:ext cx="342900" cy="76676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541733" name="Text Box 37"/>
          <p:cNvSpPr txBox="1">
            <a:spLocks noChangeArrowheads="1"/>
          </p:cNvSpPr>
          <p:nvPr/>
        </p:nvSpPr>
        <p:spPr bwMode="auto">
          <a:xfrm>
            <a:off x="5733436" y="2176463"/>
            <a:ext cx="3619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75</a:t>
            </a:r>
          </a:p>
        </p:txBody>
      </p:sp>
      <p:sp>
        <p:nvSpPr>
          <p:cNvPr id="541734" name="Text Box 38"/>
          <p:cNvSpPr txBox="1">
            <a:spLocks noChangeArrowheads="1"/>
          </p:cNvSpPr>
          <p:nvPr/>
        </p:nvSpPr>
        <p:spPr bwMode="auto">
          <a:xfrm>
            <a:off x="3764937" y="2671763"/>
            <a:ext cx="963725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h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329</a:t>
            </a:r>
          </a:p>
          <a:p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447</a:t>
            </a:r>
          </a:p>
        </p:txBody>
      </p:sp>
      <p:sp>
        <p:nvSpPr>
          <p:cNvPr id="541735" name="Text Box 39"/>
          <p:cNvSpPr txBox="1">
            <a:spLocks noChangeArrowheads="1"/>
          </p:cNvSpPr>
          <p:nvPr/>
        </p:nvSpPr>
        <p:spPr bwMode="auto">
          <a:xfrm>
            <a:off x="4057036" y="2239963"/>
            <a:ext cx="4508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118</a:t>
            </a:r>
          </a:p>
        </p:txBody>
      </p:sp>
      <p:sp>
        <p:nvSpPr>
          <p:cNvPr id="541736" name="Text Box 40"/>
          <p:cNvSpPr txBox="1">
            <a:spLocks noChangeArrowheads="1"/>
          </p:cNvSpPr>
          <p:nvPr/>
        </p:nvSpPr>
        <p:spPr bwMode="auto">
          <a:xfrm>
            <a:off x="2888636" y="2100263"/>
            <a:ext cx="4508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140</a:t>
            </a:r>
          </a:p>
        </p:txBody>
      </p:sp>
      <p:sp>
        <p:nvSpPr>
          <p:cNvPr id="541737" name="Text Box 41"/>
          <p:cNvSpPr txBox="1">
            <a:spLocks noChangeArrowheads="1"/>
          </p:cNvSpPr>
          <p:nvPr/>
        </p:nvSpPr>
        <p:spPr bwMode="auto">
          <a:xfrm>
            <a:off x="1097937" y="2659063"/>
            <a:ext cx="963725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h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253</a:t>
            </a:r>
          </a:p>
          <a:p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393</a:t>
            </a:r>
          </a:p>
        </p:txBody>
      </p:sp>
      <p:sp>
        <p:nvSpPr>
          <p:cNvPr id="541738" name="Text Box 42"/>
          <p:cNvSpPr txBox="1">
            <a:spLocks noChangeArrowheads="1"/>
          </p:cNvSpPr>
          <p:nvPr/>
        </p:nvSpPr>
        <p:spPr bwMode="auto">
          <a:xfrm>
            <a:off x="1123336" y="3700463"/>
            <a:ext cx="4508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140</a:t>
            </a:r>
          </a:p>
        </p:txBody>
      </p:sp>
      <p:sp>
        <p:nvSpPr>
          <p:cNvPr id="541739" name="Text Box 43"/>
          <p:cNvSpPr txBox="1">
            <a:spLocks noChangeArrowheads="1"/>
          </p:cNvSpPr>
          <p:nvPr/>
        </p:nvSpPr>
        <p:spPr bwMode="auto">
          <a:xfrm>
            <a:off x="2875936" y="3725863"/>
            <a:ext cx="4508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151</a:t>
            </a:r>
          </a:p>
        </p:txBody>
      </p:sp>
      <p:sp>
        <p:nvSpPr>
          <p:cNvPr id="541740" name="Text Box 44"/>
          <p:cNvSpPr txBox="1">
            <a:spLocks noChangeArrowheads="1"/>
          </p:cNvSpPr>
          <p:nvPr/>
        </p:nvSpPr>
        <p:spPr bwMode="auto">
          <a:xfrm>
            <a:off x="2202836" y="3713163"/>
            <a:ext cx="3619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99</a:t>
            </a:r>
          </a:p>
        </p:txBody>
      </p:sp>
      <p:sp>
        <p:nvSpPr>
          <p:cNvPr id="541741" name="Text Box 45"/>
          <p:cNvSpPr txBox="1">
            <a:spLocks noChangeArrowheads="1"/>
          </p:cNvSpPr>
          <p:nvPr/>
        </p:nvSpPr>
        <p:spPr bwMode="auto">
          <a:xfrm>
            <a:off x="4565036" y="3683000"/>
            <a:ext cx="3619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80</a:t>
            </a:r>
          </a:p>
        </p:txBody>
      </p:sp>
      <p:sp>
        <p:nvSpPr>
          <p:cNvPr id="541742" name="Text Box 46"/>
          <p:cNvSpPr txBox="1">
            <a:spLocks noChangeArrowheads="1"/>
          </p:cNvSpPr>
          <p:nvPr/>
        </p:nvSpPr>
        <p:spPr bwMode="auto">
          <a:xfrm>
            <a:off x="285137" y="4995863"/>
            <a:ext cx="915987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646</a:t>
            </a:r>
          </a:p>
        </p:txBody>
      </p:sp>
      <p:sp>
        <p:nvSpPr>
          <p:cNvPr id="541743" name="Text Box 47"/>
          <p:cNvSpPr txBox="1">
            <a:spLocks noChangeArrowheads="1"/>
          </p:cNvSpPr>
          <p:nvPr/>
        </p:nvSpPr>
        <p:spPr bwMode="auto">
          <a:xfrm>
            <a:off x="1986937" y="4983163"/>
            <a:ext cx="915987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 dirty="0">
                <a:latin typeface="Times New Roman" pitchFamily="18" charset="0"/>
              </a:rPr>
              <a:t>f</a:t>
            </a:r>
            <a:r>
              <a:rPr lang="en-US" sz="1400" b="1" dirty="0">
                <a:latin typeface="Times New Roman" pitchFamily="18" charset="0"/>
              </a:rPr>
              <a:t>(</a:t>
            </a:r>
            <a:r>
              <a:rPr lang="en-US" sz="1400" b="1" i="1" dirty="0">
                <a:latin typeface="Times New Roman" pitchFamily="18" charset="0"/>
              </a:rPr>
              <a:t>n</a:t>
            </a:r>
            <a:r>
              <a:rPr lang="en-US" sz="1400" b="1" dirty="0">
                <a:latin typeface="Times New Roman" pitchFamily="18" charset="0"/>
              </a:rPr>
              <a:t>) = 417</a:t>
            </a:r>
          </a:p>
        </p:txBody>
      </p:sp>
      <p:sp>
        <p:nvSpPr>
          <p:cNvPr id="541744" name="Text Box 48"/>
          <p:cNvSpPr txBox="1">
            <a:spLocks noChangeArrowheads="1"/>
          </p:cNvSpPr>
          <p:nvPr/>
        </p:nvSpPr>
        <p:spPr bwMode="auto">
          <a:xfrm>
            <a:off x="3612537" y="5033963"/>
            <a:ext cx="915987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661</a:t>
            </a:r>
          </a:p>
        </p:txBody>
      </p:sp>
      <p:sp>
        <p:nvSpPr>
          <p:cNvPr id="541745" name="Text Box 49"/>
          <p:cNvSpPr txBox="1">
            <a:spLocks noChangeArrowheads="1"/>
          </p:cNvSpPr>
          <p:nvPr/>
        </p:nvSpPr>
        <p:spPr bwMode="auto">
          <a:xfrm>
            <a:off x="6552587" y="4610100"/>
            <a:ext cx="915987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413</a:t>
            </a:r>
          </a:p>
        </p:txBody>
      </p:sp>
      <p:sp>
        <p:nvSpPr>
          <p:cNvPr id="541746" name="Oval 50"/>
          <p:cNvSpPr>
            <a:spLocks noChangeArrowheads="1"/>
          </p:cNvSpPr>
          <p:nvPr/>
        </p:nvSpPr>
        <p:spPr bwMode="auto">
          <a:xfrm>
            <a:off x="7473337" y="5938839"/>
            <a:ext cx="904875" cy="6492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1747" name="Text Box 51"/>
          <p:cNvSpPr txBox="1">
            <a:spLocks noChangeArrowheads="1"/>
          </p:cNvSpPr>
          <p:nvPr/>
        </p:nvSpPr>
        <p:spPr bwMode="auto">
          <a:xfrm>
            <a:off x="7597161" y="6110289"/>
            <a:ext cx="5517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Sibiu</a:t>
            </a:r>
          </a:p>
        </p:txBody>
      </p:sp>
      <p:cxnSp>
        <p:nvCxnSpPr>
          <p:cNvPr id="541748" name="AutoShape 52"/>
          <p:cNvCxnSpPr>
            <a:cxnSpLocks noChangeShapeType="1"/>
            <a:stCxn id="541717" idx="4"/>
            <a:endCxn id="541746" idx="0"/>
          </p:cNvCxnSpPr>
          <p:nvPr/>
        </p:nvCxnSpPr>
        <p:spPr bwMode="auto">
          <a:xfrm>
            <a:off x="6058873" y="5121276"/>
            <a:ext cx="1866900" cy="80486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541749" name="Text Box 53"/>
          <p:cNvSpPr txBox="1">
            <a:spLocks noChangeArrowheads="1"/>
          </p:cNvSpPr>
          <p:nvPr/>
        </p:nvSpPr>
        <p:spPr bwMode="auto">
          <a:xfrm>
            <a:off x="4584086" y="5397500"/>
            <a:ext cx="4508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146</a:t>
            </a:r>
          </a:p>
        </p:txBody>
      </p:sp>
      <p:sp>
        <p:nvSpPr>
          <p:cNvPr id="541750" name="Text Box 54"/>
          <p:cNvSpPr txBox="1">
            <a:spLocks noChangeArrowheads="1"/>
          </p:cNvSpPr>
          <p:nvPr/>
        </p:nvSpPr>
        <p:spPr bwMode="auto">
          <a:xfrm>
            <a:off x="5676286" y="5410200"/>
            <a:ext cx="3619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97</a:t>
            </a:r>
          </a:p>
        </p:txBody>
      </p:sp>
      <p:sp>
        <p:nvSpPr>
          <p:cNvPr id="541751" name="Text Box 55"/>
          <p:cNvSpPr txBox="1">
            <a:spLocks noChangeArrowheads="1"/>
          </p:cNvSpPr>
          <p:nvPr/>
        </p:nvSpPr>
        <p:spPr bwMode="auto">
          <a:xfrm>
            <a:off x="7162186" y="5435600"/>
            <a:ext cx="3619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80</a:t>
            </a:r>
          </a:p>
        </p:txBody>
      </p:sp>
      <p:sp>
        <p:nvSpPr>
          <p:cNvPr id="541752" name="Text Box 56"/>
          <p:cNvSpPr txBox="1">
            <a:spLocks noChangeArrowheads="1"/>
          </p:cNvSpPr>
          <p:nvPr/>
        </p:nvSpPr>
        <p:spPr bwMode="auto">
          <a:xfrm>
            <a:off x="4215787" y="6515100"/>
            <a:ext cx="915987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526</a:t>
            </a:r>
          </a:p>
        </p:txBody>
      </p:sp>
      <p:sp>
        <p:nvSpPr>
          <p:cNvPr id="541753" name="Text Box 57"/>
          <p:cNvSpPr txBox="1">
            <a:spLocks noChangeArrowheads="1"/>
          </p:cNvSpPr>
          <p:nvPr/>
        </p:nvSpPr>
        <p:spPr bwMode="auto">
          <a:xfrm>
            <a:off x="5968387" y="6540500"/>
            <a:ext cx="915987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415</a:t>
            </a:r>
          </a:p>
        </p:txBody>
      </p:sp>
      <p:sp>
        <p:nvSpPr>
          <p:cNvPr id="541754" name="Text Box 58"/>
          <p:cNvSpPr txBox="1">
            <a:spLocks noChangeArrowheads="1"/>
          </p:cNvSpPr>
          <p:nvPr/>
        </p:nvSpPr>
        <p:spPr bwMode="auto">
          <a:xfrm>
            <a:off x="7505087" y="6553200"/>
            <a:ext cx="915987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553</a:t>
            </a:r>
          </a:p>
        </p:txBody>
      </p:sp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3">
            <a:lum bright="-24000" contrast="42000"/>
          </a:blip>
          <a:srcRect/>
          <a:stretch>
            <a:fillRect/>
          </a:stretch>
        </p:blipFill>
        <p:spPr bwMode="auto">
          <a:xfrm>
            <a:off x="8027066" y="0"/>
            <a:ext cx="4171151" cy="25495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</p:pic>
      <p:pic>
        <p:nvPicPr>
          <p:cNvPr id="6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06455" y="2800313"/>
            <a:ext cx="1559887" cy="3809221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38231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6" name="Text Box 6"/>
          <p:cNvSpPr txBox="1">
            <a:spLocks noChangeArrowheads="1"/>
          </p:cNvSpPr>
          <p:nvPr/>
        </p:nvSpPr>
        <p:spPr bwMode="auto">
          <a:xfrm>
            <a:off x="2827953" y="1381613"/>
            <a:ext cx="5517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/>
              <a:t>Sibiu</a:t>
            </a:r>
          </a:p>
        </p:txBody>
      </p:sp>
      <p:sp>
        <p:nvSpPr>
          <p:cNvPr id="542727" name="Oval 7"/>
          <p:cNvSpPr>
            <a:spLocks noChangeArrowheads="1"/>
          </p:cNvSpPr>
          <p:nvPr/>
        </p:nvSpPr>
        <p:spPr bwMode="auto">
          <a:xfrm>
            <a:off x="2653329" y="1208574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28" name="Text Box 8"/>
          <p:cNvSpPr txBox="1">
            <a:spLocks noChangeArrowheads="1"/>
          </p:cNvSpPr>
          <p:nvPr/>
        </p:nvSpPr>
        <p:spPr bwMode="auto">
          <a:xfrm>
            <a:off x="4174154" y="2840525"/>
            <a:ext cx="7458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Oradea</a:t>
            </a:r>
          </a:p>
        </p:txBody>
      </p:sp>
      <p:sp>
        <p:nvSpPr>
          <p:cNvPr id="542729" name="Oval 9"/>
          <p:cNvSpPr>
            <a:spLocks noChangeArrowheads="1"/>
          </p:cNvSpPr>
          <p:nvPr/>
        </p:nvSpPr>
        <p:spPr bwMode="auto">
          <a:xfrm>
            <a:off x="2526329" y="2681774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30" name="Text Box 10"/>
          <p:cNvSpPr txBox="1">
            <a:spLocks noChangeArrowheads="1"/>
          </p:cNvSpPr>
          <p:nvPr/>
        </p:nvSpPr>
        <p:spPr bwMode="auto">
          <a:xfrm>
            <a:off x="2535853" y="2827825"/>
            <a:ext cx="7879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Fagaras</a:t>
            </a:r>
          </a:p>
        </p:txBody>
      </p:sp>
      <p:sp>
        <p:nvSpPr>
          <p:cNvPr id="542731" name="Oval 11"/>
          <p:cNvSpPr>
            <a:spLocks noChangeArrowheads="1"/>
          </p:cNvSpPr>
          <p:nvPr/>
        </p:nvSpPr>
        <p:spPr bwMode="auto">
          <a:xfrm>
            <a:off x="4126529" y="2681774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32" name="Text Box 12"/>
          <p:cNvSpPr txBox="1">
            <a:spLocks noChangeArrowheads="1"/>
          </p:cNvSpPr>
          <p:nvPr/>
        </p:nvSpPr>
        <p:spPr bwMode="auto">
          <a:xfrm>
            <a:off x="986453" y="2865925"/>
            <a:ext cx="555088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Arad</a:t>
            </a:r>
          </a:p>
        </p:txBody>
      </p:sp>
      <p:sp>
        <p:nvSpPr>
          <p:cNvPr id="542733" name="Oval 13"/>
          <p:cNvSpPr>
            <a:spLocks noChangeArrowheads="1"/>
          </p:cNvSpPr>
          <p:nvPr/>
        </p:nvSpPr>
        <p:spPr bwMode="auto">
          <a:xfrm>
            <a:off x="837229" y="2694474"/>
            <a:ext cx="904875" cy="649288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34" name="Text Box 14"/>
          <p:cNvSpPr txBox="1">
            <a:spLocks noChangeArrowheads="1"/>
          </p:cNvSpPr>
          <p:nvPr/>
        </p:nvSpPr>
        <p:spPr bwMode="auto">
          <a:xfrm>
            <a:off x="5760066" y="2911963"/>
            <a:ext cx="785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 dirty="0" err="1"/>
              <a:t>Rimnicu</a:t>
            </a:r>
            <a:endParaRPr lang="en-US" sz="1400" b="1" dirty="0"/>
          </a:p>
        </p:txBody>
      </p:sp>
      <p:sp>
        <p:nvSpPr>
          <p:cNvPr id="542735" name="Oval 15"/>
          <p:cNvSpPr>
            <a:spLocks noChangeArrowheads="1"/>
          </p:cNvSpPr>
          <p:nvPr/>
        </p:nvSpPr>
        <p:spPr bwMode="auto">
          <a:xfrm>
            <a:off x="5726729" y="2745274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42736" name="AutoShape 16"/>
          <p:cNvCxnSpPr>
            <a:cxnSpLocks noChangeShapeType="1"/>
            <a:stCxn id="542727" idx="4"/>
            <a:endCxn id="542733" idx="0"/>
          </p:cNvCxnSpPr>
          <p:nvPr/>
        </p:nvCxnSpPr>
        <p:spPr bwMode="auto">
          <a:xfrm flipH="1">
            <a:off x="1289666" y="1870562"/>
            <a:ext cx="1816100" cy="8112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42737" name="AutoShape 17"/>
          <p:cNvCxnSpPr>
            <a:cxnSpLocks noChangeShapeType="1"/>
            <a:stCxn id="542727" idx="4"/>
            <a:endCxn id="542729" idx="0"/>
          </p:cNvCxnSpPr>
          <p:nvPr/>
        </p:nvCxnSpPr>
        <p:spPr bwMode="auto">
          <a:xfrm flipH="1">
            <a:off x="2978766" y="1870562"/>
            <a:ext cx="127000" cy="7985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42738" name="AutoShape 18"/>
          <p:cNvCxnSpPr>
            <a:cxnSpLocks noChangeShapeType="1"/>
            <a:stCxn id="542727" idx="4"/>
            <a:endCxn id="542731" idx="0"/>
          </p:cNvCxnSpPr>
          <p:nvPr/>
        </p:nvCxnSpPr>
        <p:spPr bwMode="auto">
          <a:xfrm>
            <a:off x="3105766" y="1870562"/>
            <a:ext cx="1473200" cy="7985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42739" name="AutoShape 19"/>
          <p:cNvCxnSpPr>
            <a:cxnSpLocks noChangeShapeType="1"/>
            <a:stCxn id="542727" idx="4"/>
            <a:endCxn id="542735" idx="0"/>
          </p:cNvCxnSpPr>
          <p:nvPr/>
        </p:nvCxnSpPr>
        <p:spPr bwMode="auto">
          <a:xfrm>
            <a:off x="3105766" y="1870562"/>
            <a:ext cx="3073400" cy="8620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542740" name="Oval 20"/>
          <p:cNvSpPr>
            <a:spLocks noChangeArrowheads="1"/>
          </p:cNvSpPr>
          <p:nvPr/>
        </p:nvSpPr>
        <p:spPr bwMode="auto">
          <a:xfrm>
            <a:off x="6399829" y="4212124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41" name="Text Box 21"/>
          <p:cNvSpPr txBox="1">
            <a:spLocks noChangeArrowheads="1"/>
          </p:cNvSpPr>
          <p:nvPr/>
        </p:nvSpPr>
        <p:spPr bwMode="auto">
          <a:xfrm>
            <a:off x="6510953" y="4385163"/>
            <a:ext cx="6286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/>
              <a:t>Pitesti</a:t>
            </a:r>
          </a:p>
        </p:txBody>
      </p:sp>
      <p:sp>
        <p:nvSpPr>
          <p:cNvPr id="542742" name="Text Box 22"/>
          <p:cNvSpPr txBox="1">
            <a:spLocks noChangeArrowheads="1"/>
          </p:cNvSpPr>
          <p:nvPr/>
        </p:nvSpPr>
        <p:spPr bwMode="auto">
          <a:xfrm>
            <a:off x="4301153" y="4408975"/>
            <a:ext cx="7644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Craiova</a:t>
            </a:r>
          </a:p>
        </p:txBody>
      </p:sp>
      <p:sp>
        <p:nvSpPr>
          <p:cNvPr id="542743" name="Oval 23"/>
          <p:cNvSpPr>
            <a:spLocks noChangeArrowheads="1"/>
          </p:cNvSpPr>
          <p:nvPr/>
        </p:nvSpPr>
        <p:spPr bwMode="auto">
          <a:xfrm>
            <a:off x="4291629" y="4237524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42744" name="AutoShape 24"/>
          <p:cNvCxnSpPr>
            <a:cxnSpLocks noChangeShapeType="1"/>
            <a:stCxn id="542735" idx="4"/>
            <a:endCxn id="542743" idx="0"/>
          </p:cNvCxnSpPr>
          <p:nvPr/>
        </p:nvCxnSpPr>
        <p:spPr bwMode="auto">
          <a:xfrm flipH="1">
            <a:off x="4744066" y="3407262"/>
            <a:ext cx="1435100" cy="81756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42745" name="AutoShape 25"/>
          <p:cNvCxnSpPr>
            <a:cxnSpLocks noChangeShapeType="1"/>
            <a:stCxn id="542735" idx="4"/>
            <a:endCxn id="542740" idx="0"/>
          </p:cNvCxnSpPr>
          <p:nvPr/>
        </p:nvCxnSpPr>
        <p:spPr bwMode="auto">
          <a:xfrm>
            <a:off x="6179166" y="3407262"/>
            <a:ext cx="673100" cy="79216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542746" name="Text Box 26"/>
          <p:cNvSpPr txBox="1">
            <a:spLocks noChangeArrowheads="1"/>
          </p:cNvSpPr>
          <p:nvPr/>
        </p:nvSpPr>
        <p:spPr bwMode="auto">
          <a:xfrm>
            <a:off x="1592879" y="1257787"/>
            <a:ext cx="963725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h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253</a:t>
            </a:r>
          </a:p>
          <a:p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393</a:t>
            </a:r>
          </a:p>
        </p:txBody>
      </p:sp>
      <p:sp>
        <p:nvSpPr>
          <p:cNvPr id="542747" name="Text Box 27"/>
          <p:cNvSpPr txBox="1">
            <a:spLocks noChangeArrowheads="1"/>
          </p:cNvSpPr>
          <p:nvPr/>
        </p:nvSpPr>
        <p:spPr bwMode="auto">
          <a:xfrm>
            <a:off x="1643678" y="2095987"/>
            <a:ext cx="4508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140</a:t>
            </a:r>
          </a:p>
        </p:txBody>
      </p:sp>
      <p:sp>
        <p:nvSpPr>
          <p:cNvPr id="542748" name="Text Box 28"/>
          <p:cNvSpPr txBox="1">
            <a:spLocks noChangeArrowheads="1"/>
          </p:cNvSpPr>
          <p:nvPr/>
        </p:nvSpPr>
        <p:spPr bwMode="auto">
          <a:xfrm>
            <a:off x="3370878" y="2146787"/>
            <a:ext cx="4508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151</a:t>
            </a:r>
          </a:p>
        </p:txBody>
      </p:sp>
      <p:sp>
        <p:nvSpPr>
          <p:cNvPr id="542749" name="Text Box 29"/>
          <p:cNvSpPr txBox="1">
            <a:spLocks noChangeArrowheads="1"/>
          </p:cNvSpPr>
          <p:nvPr/>
        </p:nvSpPr>
        <p:spPr bwMode="auto">
          <a:xfrm>
            <a:off x="2748578" y="2159487"/>
            <a:ext cx="3619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99</a:t>
            </a:r>
          </a:p>
        </p:txBody>
      </p:sp>
      <p:sp>
        <p:nvSpPr>
          <p:cNvPr id="542750" name="Text Box 30"/>
          <p:cNvSpPr txBox="1">
            <a:spLocks noChangeArrowheads="1"/>
          </p:cNvSpPr>
          <p:nvPr/>
        </p:nvSpPr>
        <p:spPr bwMode="auto">
          <a:xfrm>
            <a:off x="5161578" y="2210287"/>
            <a:ext cx="3619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80</a:t>
            </a:r>
          </a:p>
        </p:txBody>
      </p:sp>
      <p:sp>
        <p:nvSpPr>
          <p:cNvPr id="542751" name="Text Box 31"/>
          <p:cNvSpPr txBox="1">
            <a:spLocks noChangeArrowheads="1"/>
          </p:cNvSpPr>
          <p:nvPr/>
        </p:nvSpPr>
        <p:spPr bwMode="auto">
          <a:xfrm>
            <a:off x="792778" y="3289787"/>
            <a:ext cx="915988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646</a:t>
            </a:r>
          </a:p>
        </p:txBody>
      </p:sp>
      <p:sp>
        <p:nvSpPr>
          <p:cNvPr id="542752" name="Text Box 32"/>
          <p:cNvSpPr txBox="1">
            <a:spLocks noChangeArrowheads="1"/>
          </p:cNvSpPr>
          <p:nvPr/>
        </p:nvSpPr>
        <p:spPr bwMode="auto">
          <a:xfrm>
            <a:off x="2494578" y="3277087"/>
            <a:ext cx="915988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417</a:t>
            </a:r>
          </a:p>
        </p:txBody>
      </p:sp>
      <p:sp>
        <p:nvSpPr>
          <p:cNvPr id="542753" name="Text Box 33"/>
          <p:cNvSpPr txBox="1">
            <a:spLocks noChangeArrowheads="1"/>
          </p:cNvSpPr>
          <p:nvPr/>
        </p:nvSpPr>
        <p:spPr bwMode="auto">
          <a:xfrm>
            <a:off x="4120178" y="3277087"/>
            <a:ext cx="915988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661</a:t>
            </a:r>
          </a:p>
        </p:txBody>
      </p:sp>
      <p:sp>
        <p:nvSpPr>
          <p:cNvPr id="542754" name="Text Box 34"/>
          <p:cNvSpPr txBox="1">
            <a:spLocks noChangeArrowheads="1"/>
          </p:cNvSpPr>
          <p:nvPr/>
        </p:nvSpPr>
        <p:spPr bwMode="auto">
          <a:xfrm>
            <a:off x="6672878" y="2896087"/>
            <a:ext cx="915988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413</a:t>
            </a:r>
          </a:p>
        </p:txBody>
      </p:sp>
      <p:sp>
        <p:nvSpPr>
          <p:cNvPr id="542755" name="Oval 35"/>
          <p:cNvSpPr>
            <a:spLocks noChangeArrowheads="1"/>
          </p:cNvSpPr>
          <p:nvPr/>
        </p:nvSpPr>
        <p:spPr bwMode="auto">
          <a:xfrm>
            <a:off x="8000029" y="4212124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56" name="Text Box 36"/>
          <p:cNvSpPr txBox="1">
            <a:spLocks noChangeArrowheads="1"/>
          </p:cNvSpPr>
          <p:nvPr/>
        </p:nvSpPr>
        <p:spPr bwMode="auto">
          <a:xfrm>
            <a:off x="8123853" y="4383575"/>
            <a:ext cx="5517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Sibiu</a:t>
            </a:r>
          </a:p>
        </p:txBody>
      </p:sp>
      <p:cxnSp>
        <p:nvCxnSpPr>
          <p:cNvPr id="542757" name="AutoShape 37"/>
          <p:cNvCxnSpPr>
            <a:cxnSpLocks noChangeShapeType="1"/>
            <a:stCxn id="542735" idx="4"/>
            <a:endCxn id="542755" idx="0"/>
          </p:cNvCxnSpPr>
          <p:nvPr/>
        </p:nvCxnSpPr>
        <p:spPr bwMode="auto">
          <a:xfrm>
            <a:off x="6179166" y="3407262"/>
            <a:ext cx="2273300" cy="79216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542758" name="Text Box 38"/>
          <p:cNvSpPr txBox="1">
            <a:spLocks noChangeArrowheads="1"/>
          </p:cNvSpPr>
          <p:nvPr/>
        </p:nvSpPr>
        <p:spPr bwMode="auto">
          <a:xfrm>
            <a:off x="4945678" y="3658087"/>
            <a:ext cx="4508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146</a:t>
            </a:r>
          </a:p>
        </p:txBody>
      </p:sp>
      <p:sp>
        <p:nvSpPr>
          <p:cNvPr id="542759" name="Text Box 39"/>
          <p:cNvSpPr txBox="1">
            <a:spLocks noChangeArrowheads="1"/>
          </p:cNvSpPr>
          <p:nvPr/>
        </p:nvSpPr>
        <p:spPr bwMode="auto">
          <a:xfrm>
            <a:off x="6202978" y="3721587"/>
            <a:ext cx="3619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97</a:t>
            </a:r>
          </a:p>
        </p:txBody>
      </p:sp>
      <p:sp>
        <p:nvSpPr>
          <p:cNvPr id="542760" name="Text Box 40"/>
          <p:cNvSpPr txBox="1">
            <a:spLocks noChangeArrowheads="1"/>
          </p:cNvSpPr>
          <p:nvPr/>
        </p:nvSpPr>
        <p:spPr bwMode="auto">
          <a:xfrm>
            <a:off x="7790478" y="3734287"/>
            <a:ext cx="3619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80</a:t>
            </a:r>
          </a:p>
        </p:txBody>
      </p:sp>
      <p:sp>
        <p:nvSpPr>
          <p:cNvPr id="542761" name="Text Box 41"/>
          <p:cNvSpPr txBox="1">
            <a:spLocks noChangeArrowheads="1"/>
          </p:cNvSpPr>
          <p:nvPr/>
        </p:nvSpPr>
        <p:spPr bwMode="auto">
          <a:xfrm>
            <a:off x="4285278" y="4851887"/>
            <a:ext cx="915988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526</a:t>
            </a:r>
          </a:p>
        </p:txBody>
      </p:sp>
      <p:sp>
        <p:nvSpPr>
          <p:cNvPr id="542762" name="Text Box 42"/>
          <p:cNvSpPr txBox="1">
            <a:spLocks noChangeArrowheads="1"/>
          </p:cNvSpPr>
          <p:nvPr/>
        </p:nvSpPr>
        <p:spPr bwMode="auto">
          <a:xfrm>
            <a:off x="5453678" y="4394687"/>
            <a:ext cx="915988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415</a:t>
            </a:r>
          </a:p>
        </p:txBody>
      </p:sp>
      <p:sp>
        <p:nvSpPr>
          <p:cNvPr id="542763" name="Text Box 43"/>
          <p:cNvSpPr txBox="1">
            <a:spLocks noChangeArrowheads="1"/>
          </p:cNvSpPr>
          <p:nvPr/>
        </p:nvSpPr>
        <p:spPr bwMode="auto">
          <a:xfrm>
            <a:off x="8031778" y="4826487"/>
            <a:ext cx="915988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553</a:t>
            </a:r>
          </a:p>
        </p:txBody>
      </p:sp>
      <p:sp>
        <p:nvSpPr>
          <p:cNvPr id="542764" name="Oval 44"/>
          <p:cNvSpPr>
            <a:spLocks noChangeArrowheads="1"/>
          </p:cNvSpPr>
          <p:nvPr/>
        </p:nvSpPr>
        <p:spPr bwMode="auto">
          <a:xfrm>
            <a:off x="6399829" y="5647224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65" name="Text Box 45"/>
          <p:cNvSpPr txBox="1">
            <a:spLocks noChangeArrowheads="1"/>
          </p:cNvSpPr>
          <p:nvPr/>
        </p:nvSpPr>
        <p:spPr bwMode="auto">
          <a:xfrm>
            <a:off x="6434753" y="5820263"/>
            <a:ext cx="7644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/>
              <a:t>Craiova</a:t>
            </a:r>
          </a:p>
        </p:txBody>
      </p:sp>
      <p:sp>
        <p:nvSpPr>
          <p:cNvPr id="542766" name="Text Box 46"/>
          <p:cNvSpPr txBox="1">
            <a:spLocks noChangeArrowheads="1"/>
          </p:cNvSpPr>
          <p:nvPr/>
        </p:nvSpPr>
        <p:spPr bwMode="auto">
          <a:xfrm>
            <a:off x="4301154" y="5844075"/>
            <a:ext cx="7857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Rimnicu</a:t>
            </a:r>
          </a:p>
        </p:txBody>
      </p:sp>
      <p:sp>
        <p:nvSpPr>
          <p:cNvPr id="542767" name="Oval 47"/>
          <p:cNvSpPr>
            <a:spLocks noChangeArrowheads="1"/>
          </p:cNvSpPr>
          <p:nvPr/>
        </p:nvSpPr>
        <p:spPr bwMode="auto">
          <a:xfrm>
            <a:off x="4291629" y="5672624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42768" name="AutoShape 48"/>
          <p:cNvCxnSpPr>
            <a:cxnSpLocks noChangeShapeType="1"/>
            <a:stCxn id="542740" idx="4"/>
            <a:endCxn id="542767" idx="0"/>
          </p:cNvCxnSpPr>
          <p:nvPr/>
        </p:nvCxnSpPr>
        <p:spPr bwMode="auto">
          <a:xfrm flipH="1">
            <a:off x="4744066" y="4874112"/>
            <a:ext cx="2108200" cy="7858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42769" name="AutoShape 49"/>
          <p:cNvCxnSpPr>
            <a:cxnSpLocks noChangeShapeType="1"/>
            <a:stCxn id="542740" idx="4"/>
            <a:endCxn id="542764" idx="0"/>
          </p:cNvCxnSpPr>
          <p:nvPr/>
        </p:nvCxnSpPr>
        <p:spPr bwMode="auto">
          <a:xfrm>
            <a:off x="6852266" y="4874112"/>
            <a:ext cx="0" cy="7604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542770" name="Oval 50"/>
          <p:cNvSpPr>
            <a:spLocks noChangeArrowheads="1"/>
          </p:cNvSpPr>
          <p:nvPr/>
        </p:nvSpPr>
        <p:spPr bwMode="auto">
          <a:xfrm>
            <a:off x="8000029" y="5647224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71" name="Text Box 51"/>
          <p:cNvSpPr txBox="1">
            <a:spLocks noChangeArrowheads="1"/>
          </p:cNvSpPr>
          <p:nvPr/>
        </p:nvSpPr>
        <p:spPr bwMode="auto">
          <a:xfrm>
            <a:off x="7920654" y="5818675"/>
            <a:ext cx="9047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Bucharest</a:t>
            </a:r>
          </a:p>
        </p:txBody>
      </p:sp>
      <p:cxnSp>
        <p:nvCxnSpPr>
          <p:cNvPr id="542772" name="AutoShape 52"/>
          <p:cNvCxnSpPr>
            <a:cxnSpLocks noChangeShapeType="1"/>
            <a:stCxn id="542740" idx="4"/>
            <a:endCxn id="542770" idx="0"/>
          </p:cNvCxnSpPr>
          <p:nvPr/>
        </p:nvCxnSpPr>
        <p:spPr bwMode="auto">
          <a:xfrm>
            <a:off x="6852266" y="4874112"/>
            <a:ext cx="1600200" cy="7604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542773" name="Text Box 53"/>
          <p:cNvSpPr txBox="1">
            <a:spLocks noChangeArrowheads="1"/>
          </p:cNvSpPr>
          <p:nvPr/>
        </p:nvSpPr>
        <p:spPr bwMode="auto">
          <a:xfrm>
            <a:off x="5479078" y="5321787"/>
            <a:ext cx="3619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97</a:t>
            </a:r>
          </a:p>
        </p:txBody>
      </p:sp>
      <p:sp>
        <p:nvSpPr>
          <p:cNvPr id="542774" name="Text Box 54"/>
          <p:cNvSpPr txBox="1">
            <a:spLocks noChangeArrowheads="1"/>
          </p:cNvSpPr>
          <p:nvPr/>
        </p:nvSpPr>
        <p:spPr bwMode="auto">
          <a:xfrm>
            <a:off x="6431578" y="5169387"/>
            <a:ext cx="4508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138</a:t>
            </a:r>
          </a:p>
        </p:txBody>
      </p:sp>
      <p:sp>
        <p:nvSpPr>
          <p:cNvPr id="542775" name="Text Box 55"/>
          <p:cNvSpPr txBox="1">
            <a:spLocks noChangeArrowheads="1"/>
          </p:cNvSpPr>
          <p:nvPr/>
        </p:nvSpPr>
        <p:spPr bwMode="auto">
          <a:xfrm>
            <a:off x="7485678" y="5283687"/>
            <a:ext cx="4508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101</a:t>
            </a:r>
          </a:p>
        </p:txBody>
      </p:sp>
      <p:sp>
        <p:nvSpPr>
          <p:cNvPr id="542776" name="Text Box 56"/>
          <p:cNvSpPr txBox="1">
            <a:spLocks noChangeArrowheads="1"/>
          </p:cNvSpPr>
          <p:nvPr/>
        </p:nvSpPr>
        <p:spPr bwMode="auto">
          <a:xfrm>
            <a:off x="4285278" y="6286987"/>
            <a:ext cx="915988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607</a:t>
            </a:r>
          </a:p>
        </p:txBody>
      </p:sp>
      <p:sp>
        <p:nvSpPr>
          <p:cNvPr id="542777" name="Text Box 57"/>
          <p:cNvSpPr txBox="1">
            <a:spLocks noChangeArrowheads="1"/>
          </p:cNvSpPr>
          <p:nvPr/>
        </p:nvSpPr>
        <p:spPr bwMode="auto">
          <a:xfrm>
            <a:off x="6393478" y="6286987"/>
            <a:ext cx="915988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 dirty="0">
                <a:latin typeface="Times New Roman" pitchFamily="18" charset="0"/>
              </a:rPr>
              <a:t>f</a:t>
            </a:r>
            <a:r>
              <a:rPr lang="en-US" sz="1400" b="1" dirty="0">
                <a:latin typeface="Times New Roman" pitchFamily="18" charset="0"/>
              </a:rPr>
              <a:t>(</a:t>
            </a:r>
            <a:r>
              <a:rPr lang="en-US" sz="1400" b="1" i="1" dirty="0">
                <a:latin typeface="Times New Roman" pitchFamily="18" charset="0"/>
              </a:rPr>
              <a:t>n</a:t>
            </a:r>
            <a:r>
              <a:rPr lang="en-US" sz="1400" b="1" dirty="0">
                <a:latin typeface="Times New Roman" pitchFamily="18" charset="0"/>
              </a:rPr>
              <a:t>) = 615</a:t>
            </a:r>
          </a:p>
        </p:txBody>
      </p:sp>
      <p:sp>
        <p:nvSpPr>
          <p:cNvPr id="542778" name="Text Box 58"/>
          <p:cNvSpPr txBox="1">
            <a:spLocks noChangeArrowheads="1"/>
          </p:cNvSpPr>
          <p:nvPr/>
        </p:nvSpPr>
        <p:spPr bwMode="auto">
          <a:xfrm>
            <a:off x="8031778" y="6261587"/>
            <a:ext cx="915988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418</a:t>
            </a:r>
          </a:p>
        </p:txBody>
      </p:sp>
      <p:sp>
        <p:nvSpPr>
          <p:cNvPr id="542779" name="Line 59"/>
          <p:cNvSpPr>
            <a:spLocks noChangeShapeType="1"/>
          </p:cNvSpPr>
          <p:nvPr/>
        </p:nvSpPr>
        <p:spPr bwMode="auto">
          <a:xfrm flipH="1">
            <a:off x="3120054" y="922824"/>
            <a:ext cx="307975" cy="2603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0" name="Rectangle 60"/>
          <p:cNvSpPr>
            <a:spLocks noChangeArrowheads="1"/>
          </p:cNvSpPr>
          <p:nvPr/>
        </p:nvSpPr>
        <p:spPr bwMode="auto">
          <a:xfrm>
            <a:off x="2924791" y="532300"/>
            <a:ext cx="11303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/>
              <a:t>...</a:t>
            </a:r>
          </a:p>
        </p:txBody>
      </p:sp>
      <p:pic>
        <p:nvPicPr>
          <p:cNvPr id="62" name="Picture 3"/>
          <p:cNvPicPr>
            <a:picLocks noChangeAspect="1" noChangeArrowheads="1"/>
          </p:cNvPicPr>
          <p:nvPr/>
        </p:nvPicPr>
        <p:blipFill>
          <a:blip r:embed="rId3">
            <a:lum bright="-24000" contrast="42000"/>
          </a:blip>
          <a:srcRect/>
          <a:stretch>
            <a:fillRect/>
          </a:stretch>
        </p:blipFill>
        <p:spPr bwMode="auto">
          <a:xfrm>
            <a:off x="8027066" y="0"/>
            <a:ext cx="4171151" cy="25495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</p:pic>
      <p:pic>
        <p:nvPicPr>
          <p:cNvPr id="6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843623" y="2771067"/>
            <a:ext cx="1565889" cy="3823878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28152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51" name="Text Box 7"/>
          <p:cNvSpPr txBox="1">
            <a:spLocks noChangeArrowheads="1"/>
          </p:cNvSpPr>
          <p:nvPr/>
        </p:nvSpPr>
        <p:spPr bwMode="auto">
          <a:xfrm>
            <a:off x="3173186" y="1288306"/>
            <a:ext cx="5517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 dirty="0"/>
              <a:t>Sibiu</a:t>
            </a:r>
          </a:p>
        </p:txBody>
      </p:sp>
      <p:sp>
        <p:nvSpPr>
          <p:cNvPr id="543752" name="Oval 8"/>
          <p:cNvSpPr>
            <a:spLocks noChangeArrowheads="1"/>
          </p:cNvSpPr>
          <p:nvPr/>
        </p:nvSpPr>
        <p:spPr bwMode="auto">
          <a:xfrm>
            <a:off x="2998562" y="1115267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43753" name="Text Box 9"/>
          <p:cNvSpPr txBox="1">
            <a:spLocks noChangeArrowheads="1"/>
          </p:cNvSpPr>
          <p:nvPr/>
        </p:nvSpPr>
        <p:spPr bwMode="auto">
          <a:xfrm>
            <a:off x="4697187" y="2747218"/>
            <a:ext cx="7458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Oradea</a:t>
            </a:r>
          </a:p>
        </p:txBody>
      </p:sp>
      <p:sp>
        <p:nvSpPr>
          <p:cNvPr id="543754" name="Oval 10"/>
          <p:cNvSpPr>
            <a:spLocks noChangeArrowheads="1"/>
          </p:cNvSpPr>
          <p:nvPr/>
        </p:nvSpPr>
        <p:spPr bwMode="auto">
          <a:xfrm>
            <a:off x="3074762" y="2588467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43755" name="Text Box 11"/>
          <p:cNvSpPr txBox="1">
            <a:spLocks noChangeArrowheads="1"/>
          </p:cNvSpPr>
          <p:nvPr/>
        </p:nvSpPr>
        <p:spPr bwMode="auto">
          <a:xfrm>
            <a:off x="3084286" y="2734518"/>
            <a:ext cx="7879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 dirty="0" err="1"/>
              <a:t>Fagaras</a:t>
            </a:r>
            <a:endParaRPr lang="en-US" sz="1400" b="1" dirty="0"/>
          </a:p>
        </p:txBody>
      </p:sp>
      <p:sp>
        <p:nvSpPr>
          <p:cNvPr id="543756" name="Oval 12"/>
          <p:cNvSpPr>
            <a:spLocks noChangeArrowheads="1"/>
          </p:cNvSpPr>
          <p:nvPr/>
        </p:nvSpPr>
        <p:spPr bwMode="auto">
          <a:xfrm>
            <a:off x="4649562" y="2588467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43757" name="Text Box 13"/>
          <p:cNvSpPr txBox="1">
            <a:spLocks noChangeArrowheads="1"/>
          </p:cNvSpPr>
          <p:nvPr/>
        </p:nvSpPr>
        <p:spPr bwMode="auto">
          <a:xfrm>
            <a:off x="1153886" y="2772618"/>
            <a:ext cx="5550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Arad</a:t>
            </a:r>
          </a:p>
        </p:txBody>
      </p:sp>
      <p:sp>
        <p:nvSpPr>
          <p:cNvPr id="543758" name="Oval 14"/>
          <p:cNvSpPr>
            <a:spLocks noChangeArrowheads="1"/>
          </p:cNvSpPr>
          <p:nvPr/>
        </p:nvSpPr>
        <p:spPr bwMode="auto">
          <a:xfrm>
            <a:off x="1004662" y="2601167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43759" name="Text Box 15"/>
          <p:cNvSpPr txBox="1">
            <a:spLocks noChangeArrowheads="1"/>
          </p:cNvSpPr>
          <p:nvPr/>
        </p:nvSpPr>
        <p:spPr bwMode="auto">
          <a:xfrm>
            <a:off x="6105299" y="2818656"/>
            <a:ext cx="785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 dirty="0" err="1"/>
              <a:t>Rimnicu</a:t>
            </a:r>
            <a:endParaRPr lang="en-US" sz="1400" b="1" dirty="0"/>
          </a:p>
        </p:txBody>
      </p:sp>
      <p:sp>
        <p:nvSpPr>
          <p:cNvPr id="543760" name="Oval 16"/>
          <p:cNvSpPr>
            <a:spLocks noChangeArrowheads="1"/>
          </p:cNvSpPr>
          <p:nvPr/>
        </p:nvSpPr>
        <p:spPr bwMode="auto">
          <a:xfrm>
            <a:off x="6071962" y="2651967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543761" name="AutoShape 17"/>
          <p:cNvCxnSpPr>
            <a:cxnSpLocks noChangeShapeType="1"/>
            <a:stCxn id="543752" idx="4"/>
            <a:endCxn id="543758" idx="0"/>
          </p:cNvCxnSpPr>
          <p:nvPr/>
        </p:nvCxnSpPr>
        <p:spPr bwMode="auto">
          <a:xfrm flipH="1">
            <a:off x="1457099" y="1777255"/>
            <a:ext cx="1993900" cy="8112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43762" name="AutoShape 18"/>
          <p:cNvCxnSpPr>
            <a:cxnSpLocks noChangeShapeType="1"/>
            <a:stCxn id="543752" idx="4"/>
            <a:endCxn id="543754" idx="0"/>
          </p:cNvCxnSpPr>
          <p:nvPr/>
        </p:nvCxnSpPr>
        <p:spPr bwMode="auto">
          <a:xfrm>
            <a:off x="3450999" y="1777255"/>
            <a:ext cx="76200" cy="7985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43763" name="AutoShape 19"/>
          <p:cNvCxnSpPr>
            <a:cxnSpLocks noChangeShapeType="1"/>
            <a:stCxn id="543752" idx="4"/>
            <a:endCxn id="543756" idx="0"/>
          </p:cNvCxnSpPr>
          <p:nvPr/>
        </p:nvCxnSpPr>
        <p:spPr bwMode="auto">
          <a:xfrm>
            <a:off x="3450999" y="1777255"/>
            <a:ext cx="1651000" cy="7985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43764" name="AutoShape 20"/>
          <p:cNvCxnSpPr>
            <a:cxnSpLocks noChangeShapeType="1"/>
            <a:stCxn id="543752" idx="4"/>
            <a:endCxn id="543760" idx="0"/>
          </p:cNvCxnSpPr>
          <p:nvPr/>
        </p:nvCxnSpPr>
        <p:spPr bwMode="auto">
          <a:xfrm>
            <a:off x="3450999" y="1777255"/>
            <a:ext cx="3073400" cy="8620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543765" name="Oval 21"/>
          <p:cNvSpPr>
            <a:spLocks noChangeArrowheads="1"/>
          </p:cNvSpPr>
          <p:nvPr/>
        </p:nvSpPr>
        <p:spPr bwMode="auto">
          <a:xfrm>
            <a:off x="6745062" y="4118817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43766" name="Text Box 22"/>
          <p:cNvSpPr txBox="1">
            <a:spLocks noChangeArrowheads="1"/>
          </p:cNvSpPr>
          <p:nvPr/>
        </p:nvSpPr>
        <p:spPr bwMode="auto">
          <a:xfrm>
            <a:off x="6856186" y="4291856"/>
            <a:ext cx="6286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 dirty="0"/>
              <a:t>Pitesti</a:t>
            </a:r>
          </a:p>
        </p:txBody>
      </p:sp>
      <p:sp>
        <p:nvSpPr>
          <p:cNvPr id="543767" name="Text Box 23"/>
          <p:cNvSpPr txBox="1">
            <a:spLocks noChangeArrowheads="1"/>
          </p:cNvSpPr>
          <p:nvPr/>
        </p:nvSpPr>
        <p:spPr bwMode="auto">
          <a:xfrm>
            <a:off x="4646386" y="4315668"/>
            <a:ext cx="7644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Craiova</a:t>
            </a:r>
          </a:p>
        </p:txBody>
      </p:sp>
      <p:sp>
        <p:nvSpPr>
          <p:cNvPr id="543768" name="Oval 24"/>
          <p:cNvSpPr>
            <a:spLocks noChangeArrowheads="1"/>
          </p:cNvSpPr>
          <p:nvPr/>
        </p:nvSpPr>
        <p:spPr bwMode="auto">
          <a:xfrm>
            <a:off x="4636862" y="4144217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543769" name="AutoShape 25"/>
          <p:cNvCxnSpPr>
            <a:cxnSpLocks noChangeShapeType="1"/>
            <a:stCxn id="543760" idx="4"/>
            <a:endCxn id="543768" idx="0"/>
          </p:cNvCxnSpPr>
          <p:nvPr/>
        </p:nvCxnSpPr>
        <p:spPr bwMode="auto">
          <a:xfrm flipH="1">
            <a:off x="5089299" y="3313955"/>
            <a:ext cx="1435100" cy="81756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43770" name="AutoShape 26"/>
          <p:cNvCxnSpPr>
            <a:cxnSpLocks noChangeShapeType="1"/>
            <a:stCxn id="543760" idx="4"/>
            <a:endCxn id="543765" idx="0"/>
          </p:cNvCxnSpPr>
          <p:nvPr/>
        </p:nvCxnSpPr>
        <p:spPr bwMode="auto">
          <a:xfrm>
            <a:off x="6524399" y="3313955"/>
            <a:ext cx="673100" cy="79216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543771" name="Text Box 27"/>
          <p:cNvSpPr txBox="1">
            <a:spLocks noChangeArrowheads="1"/>
          </p:cNvSpPr>
          <p:nvPr/>
        </p:nvSpPr>
        <p:spPr bwMode="auto">
          <a:xfrm>
            <a:off x="1938112" y="1164480"/>
            <a:ext cx="963725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 i="1">
                <a:latin typeface="Times New Roman" pitchFamily="18" charset="0"/>
              </a:rPr>
              <a:t>h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253</a:t>
            </a:r>
          </a:p>
          <a:p>
            <a:pPr algn="ctr"/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393</a:t>
            </a:r>
          </a:p>
        </p:txBody>
      </p:sp>
      <p:sp>
        <p:nvSpPr>
          <p:cNvPr id="543772" name="Text Box 28"/>
          <p:cNvSpPr txBox="1">
            <a:spLocks noChangeArrowheads="1"/>
          </p:cNvSpPr>
          <p:nvPr/>
        </p:nvSpPr>
        <p:spPr bwMode="auto">
          <a:xfrm>
            <a:off x="1900011" y="2002680"/>
            <a:ext cx="4508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Times New Roman" pitchFamily="18" charset="0"/>
              </a:rPr>
              <a:t>140</a:t>
            </a:r>
          </a:p>
        </p:txBody>
      </p:sp>
      <p:sp>
        <p:nvSpPr>
          <p:cNvPr id="543773" name="Text Box 29"/>
          <p:cNvSpPr txBox="1">
            <a:spLocks noChangeArrowheads="1"/>
          </p:cNvSpPr>
          <p:nvPr/>
        </p:nvSpPr>
        <p:spPr bwMode="auto">
          <a:xfrm>
            <a:off x="4084411" y="2193180"/>
            <a:ext cx="4508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Times New Roman" pitchFamily="18" charset="0"/>
              </a:rPr>
              <a:t>151</a:t>
            </a:r>
          </a:p>
        </p:txBody>
      </p:sp>
      <p:sp>
        <p:nvSpPr>
          <p:cNvPr id="543774" name="Text Box 30"/>
          <p:cNvSpPr txBox="1">
            <a:spLocks noChangeArrowheads="1"/>
          </p:cNvSpPr>
          <p:nvPr/>
        </p:nvSpPr>
        <p:spPr bwMode="auto">
          <a:xfrm>
            <a:off x="3157311" y="2053480"/>
            <a:ext cx="3619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Times New Roman" pitchFamily="18" charset="0"/>
              </a:rPr>
              <a:t>99</a:t>
            </a:r>
          </a:p>
        </p:txBody>
      </p:sp>
      <p:sp>
        <p:nvSpPr>
          <p:cNvPr id="543775" name="Text Box 31"/>
          <p:cNvSpPr txBox="1">
            <a:spLocks noChangeArrowheads="1"/>
          </p:cNvSpPr>
          <p:nvPr/>
        </p:nvSpPr>
        <p:spPr bwMode="auto">
          <a:xfrm>
            <a:off x="5506811" y="2116980"/>
            <a:ext cx="3619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Times New Roman" pitchFamily="18" charset="0"/>
              </a:rPr>
              <a:t>80</a:t>
            </a:r>
          </a:p>
        </p:txBody>
      </p:sp>
      <p:sp>
        <p:nvSpPr>
          <p:cNvPr id="543776" name="Text Box 32"/>
          <p:cNvSpPr txBox="1">
            <a:spLocks noChangeArrowheads="1"/>
          </p:cNvSpPr>
          <p:nvPr/>
        </p:nvSpPr>
        <p:spPr bwMode="auto">
          <a:xfrm>
            <a:off x="960211" y="3196480"/>
            <a:ext cx="915988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646</a:t>
            </a:r>
          </a:p>
        </p:txBody>
      </p:sp>
      <p:sp>
        <p:nvSpPr>
          <p:cNvPr id="543777" name="Text Box 33"/>
          <p:cNvSpPr txBox="1">
            <a:spLocks noChangeArrowheads="1"/>
          </p:cNvSpPr>
          <p:nvPr/>
        </p:nvSpPr>
        <p:spPr bwMode="auto">
          <a:xfrm>
            <a:off x="2128611" y="2751980"/>
            <a:ext cx="915988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417</a:t>
            </a:r>
          </a:p>
        </p:txBody>
      </p:sp>
      <p:sp>
        <p:nvSpPr>
          <p:cNvPr id="543778" name="Text Box 34"/>
          <p:cNvSpPr txBox="1">
            <a:spLocks noChangeArrowheads="1"/>
          </p:cNvSpPr>
          <p:nvPr/>
        </p:nvSpPr>
        <p:spPr bwMode="auto">
          <a:xfrm>
            <a:off x="4643211" y="3183780"/>
            <a:ext cx="915988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526</a:t>
            </a:r>
          </a:p>
        </p:txBody>
      </p:sp>
      <p:sp>
        <p:nvSpPr>
          <p:cNvPr id="543779" name="Text Box 35"/>
          <p:cNvSpPr txBox="1">
            <a:spLocks noChangeArrowheads="1"/>
          </p:cNvSpPr>
          <p:nvPr/>
        </p:nvSpPr>
        <p:spPr bwMode="auto">
          <a:xfrm>
            <a:off x="7018111" y="2802780"/>
            <a:ext cx="915988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413</a:t>
            </a:r>
          </a:p>
        </p:txBody>
      </p:sp>
      <p:sp>
        <p:nvSpPr>
          <p:cNvPr id="543780" name="Oval 36"/>
          <p:cNvSpPr>
            <a:spLocks noChangeArrowheads="1"/>
          </p:cNvSpPr>
          <p:nvPr/>
        </p:nvSpPr>
        <p:spPr bwMode="auto">
          <a:xfrm>
            <a:off x="8345262" y="4118817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43781" name="Text Box 37"/>
          <p:cNvSpPr txBox="1">
            <a:spLocks noChangeArrowheads="1"/>
          </p:cNvSpPr>
          <p:nvPr/>
        </p:nvSpPr>
        <p:spPr bwMode="auto">
          <a:xfrm>
            <a:off x="8469086" y="4290268"/>
            <a:ext cx="5517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Sibiu</a:t>
            </a:r>
          </a:p>
        </p:txBody>
      </p:sp>
      <p:cxnSp>
        <p:nvCxnSpPr>
          <p:cNvPr id="543782" name="AutoShape 38"/>
          <p:cNvCxnSpPr>
            <a:cxnSpLocks noChangeShapeType="1"/>
            <a:stCxn id="543760" idx="4"/>
            <a:endCxn id="543780" idx="0"/>
          </p:cNvCxnSpPr>
          <p:nvPr/>
        </p:nvCxnSpPr>
        <p:spPr bwMode="auto">
          <a:xfrm>
            <a:off x="6524399" y="3313955"/>
            <a:ext cx="2273300" cy="79216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543783" name="Text Box 39"/>
          <p:cNvSpPr txBox="1">
            <a:spLocks noChangeArrowheads="1"/>
          </p:cNvSpPr>
          <p:nvPr/>
        </p:nvSpPr>
        <p:spPr bwMode="auto">
          <a:xfrm>
            <a:off x="5290911" y="3564780"/>
            <a:ext cx="4508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Times New Roman" pitchFamily="18" charset="0"/>
              </a:rPr>
              <a:t>146</a:t>
            </a:r>
          </a:p>
        </p:txBody>
      </p:sp>
      <p:sp>
        <p:nvSpPr>
          <p:cNvPr id="543784" name="Text Box 40"/>
          <p:cNvSpPr txBox="1">
            <a:spLocks noChangeArrowheads="1"/>
          </p:cNvSpPr>
          <p:nvPr/>
        </p:nvSpPr>
        <p:spPr bwMode="auto">
          <a:xfrm>
            <a:off x="6548211" y="3628280"/>
            <a:ext cx="3619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Times New Roman" pitchFamily="18" charset="0"/>
              </a:rPr>
              <a:t>97</a:t>
            </a:r>
          </a:p>
        </p:txBody>
      </p:sp>
      <p:sp>
        <p:nvSpPr>
          <p:cNvPr id="543785" name="Text Box 41"/>
          <p:cNvSpPr txBox="1">
            <a:spLocks noChangeArrowheads="1"/>
          </p:cNvSpPr>
          <p:nvPr/>
        </p:nvSpPr>
        <p:spPr bwMode="auto">
          <a:xfrm>
            <a:off x="8135711" y="3640980"/>
            <a:ext cx="3619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Times New Roman" pitchFamily="18" charset="0"/>
              </a:rPr>
              <a:t>80</a:t>
            </a:r>
          </a:p>
        </p:txBody>
      </p:sp>
      <p:sp>
        <p:nvSpPr>
          <p:cNvPr id="543786" name="Text Box 42"/>
          <p:cNvSpPr txBox="1">
            <a:spLocks noChangeArrowheads="1"/>
          </p:cNvSpPr>
          <p:nvPr/>
        </p:nvSpPr>
        <p:spPr bwMode="auto">
          <a:xfrm>
            <a:off x="4630511" y="4758580"/>
            <a:ext cx="915988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526</a:t>
            </a:r>
          </a:p>
        </p:txBody>
      </p:sp>
      <p:sp>
        <p:nvSpPr>
          <p:cNvPr id="543787" name="Text Box 43"/>
          <p:cNvSpPr txBox="1">
            <a:spLocks noChangeArrowheads="1"/>
          </p:cNvSpPr>
          <p:nvPr/>
        </p:nvSpPr>
        <p:spPr bwMode="auto">
          <a:xfrm>
            <a:off x="5798911" y="4301380"/>
            <a:ext cx="915988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415</a:t>
            </a:r>
          </a:p>
        </p:txBody>
      </p:sp>
      <p:sp>
        <p:nvSpPr>
          <p:cNvPr id="543788" name="Text Box 44"/>
          <p:cNvSpPr txBox="1">
            <a:spLocks noChangeArrowheads="1"/>
          </p:cNvSpPr>
          <p:nvPr/>
        </p:nvSpPr>
        <p:spPr bwMode="auto">
          <a:xfrm>
            <a:off x="8377011" y="4733180"/>
            <a:ext cx="915988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553</a:t>
            </a:r>
          </a:p>
        </p:txBody>
      </p:sp>
      <p:sp>
        <p:nvSpPr>
          <p:cNvPr id="543789" name="Oval 45"/>
          <p:cNvSpPr>
            <a:spLocks noChangeArrowheads="1"/>
          </p:cNvSpPr>
          <p:nvPr/>
        </p:nvSpPr>
        <p:spPr bwMode="auto">
          <a:xfrm>
            <a:off x="6745062" y="5553917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43790" name="Text Box 46"/>
          <p:cNvSpPr txBox="1">
            <a:spLocks noChangeArrowheads="1"/>
          </p:cNvSpPr>
          <p:nvPr/>
        </p:nvSpPr>
        <p:spPr bwMode="auto">
          <a:xfrm>
            <a:off x="6779986" y="5726956"/>
            <a:ext cx="7644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Craiova</a:t>
            </a:r>
          </a:p>
        </p:txBody>
      </p:sp>
      <p:sp>
        <p:nvSpPr>
          <p:cNvPr id="543791" name="Text Box 47"/>
          <p:cNvSpPr txBox="1">
            <a:spLocks noChangeArrowheads="1"/>
          </p:cNvSpPr>
          <p:nvPr/>
        </p:nvSpPr>
        <p:spPr bwMode="auto">
          <a:xfrm>
            <a:off x="4646387" y="5750768"/>
            <a:ext cx="7857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Rimnicu</a:t>
            </a:r>
          </a:p>
        </p:txBody>
      </p:sp>
      <p:sp>
        <p:nvSpPr>
          <p:cNvPr id="543792" name="Oval 48"/>
          <p:cNvSpPr>
            <a:spLocks noChangeArrowheads="1"/>
          </p:cNvSpPr>
          <p:nvPr/>
        </p:nvSpPr>
        <p:spPr bwMode="auto">
          <a:xfrm>
            <a:off x="4636862" y="5579317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543793" name="AutoShape 49"/>
          <p:cNvCxnSpPr>
            <a:cxnSpLocks noChangeShapeType="1"/>
            <a:stCxn id="543765" idx="4"/>
            <a:endCxn id="543792" idx="0"/>
          </p:cNvCxnSpPr>
          <p:nvPr/>
        </p:nvCxnSpPr>
        <p:spPr bwMode="auto">
          <a:xfrm flipH="1">
            <a:off x="5089299" y="4780805"/>
            <a:ext cx="2108200" cy="7858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43794" name="AutoShape 50"/>
          <p:cNvCxnSpPr>
            <a:cxnSpLocks noChangeShapeType="1"/>
            <a:stCxn id="543765" idx="4"/>
            <a:endCxn id="543789" idx="0"/>
          </p:cNvCxnSpPr>
          <p:nvPr/>
        </p:nvCxnSpPr>
        <p:spPr bwMode="auto">
          <a:xfrm>
            <a:off x="7197499" y="4780805"/>
            <a:ext cx="0" cy="7604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543795" name="Oval 51"/>
          <p:cNvSpPr>
            <a:spLocks noChangeArrowheads="1"/>
          </p:cNvSpPr>
          <p:nvPr/>
        </p:nvSpPr>
        <p:spPr bwMode="auto">
          <a:xfrm>
            <a:off x="8345262" y="5553917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43796" name="Text Box 52"/>
          <p:cNvSpPr txBox="1">
            <a:spLocks noChangeArrowheads="1"/>
          </p:cNvSpPr>
          <p:nvPr/>
        </p:nvSpPr>
        <p:spPr bwMode="auto">
          <a:xfrm>
            <a:off x="8265887" y="5725368"/>
            <a:ext cx="9047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Bucharest</a:t>
            </a:r>
          </a:p>
        </p:txBody>
      </p:sp>
      <p:cxnSp>
        <p:nvCxnSpPr>
          <p:cNvPr id="543797" name="AutoShape 53"/>
          <p:cNvCxnSpPr>
            <a:cxnSpLocks noChangeShapeType="1"/>
            <a:stCxn id="543765" idx="4"/>
            <a:endCxn id="543795" idx="0"/>
          </p:cNvCxnSpPr>
          <p:nvPr/>
        </p:nvCxnSpPr>
        <p:spPr bwMode="auto">
          <a:xfrm>
            <a:off x="7197499" y="4780805"/>
            <a:ext cx="1600200" cy="7604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543798" name="Text Box 54"/>
          <p:cNvSpPr txBox="1">
            <a:spLocks noChangeArrowheads="1"/>
          </p:cNvSpPr>
          <p:nvPr/>
        </p:nvSpPr>
        <p:spPr bwMode="auto">
          <a:xfrm>
            <a:off x="5824311" y="5228480"/>
            <a:ext cx="3619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Times New Roman" pitchFamily="18" charset="0"/>
              </a:rPr>
              <a:t>97</a:t>
            </a:r>
          </a:p>
        </p:txBody>
      </p:sp>
      <p:sp>
        <p:nvSpPr>
          <p:cNvPr id="543799" name="Text Box 55"/>
          <p:cNvSpPr txBox="1">
            <a:spLocks noChangeArrowheads="1"/>
          </p:cNvSpPr>
          <p:nvPr/>
        </p:nvSpPr>
        <p:spPr bwMode="auto">
          <a:xfrm>
            <a:off x="6776811" y="5076080"/>
            <a:ext cx="4508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Times New Roman" pitchFamily="18" charset="0"/>
              </a:rPr>
              <a:t>138</a:t>
            </a:r>
          </a:p>
        </p:txBody>
      </p:sp>
      <p:sp>
        <p:nvSpPr>
          <p:cNvPr id="543800" name="Text Box 56"/>
          <p:cNvSpPr txBox="1">
            <a:spLocks noChangeArrowheads="1"/>
          </p:cNvSpPr>
          <p:nvPr/>
        </p:nvSpPr>
        <p:spPr bwMode="auto">
          <a:xfrm>
            <a:off x="7830911" y="5190380"/>
            <a:ext cx="4508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Times New Roman" pitchFamily="18" charset="0"/>
              </a:rPr>
              <a:t>101</a:t>
            </a:r>
          </a:p>
        </p:txBody>
      </p:sp>
      <p:sp>
        <p:nvSpPr>
          <p:cNvPr id="543801" name="Text Box 57"/>
          <p:cNvSpPr txBox="1">
            <a:spLocks noChangeArrowheads="1"/>
          </p:cNvSpPr>
          <p:nvPr/>
        </p:nvSpPr>
        <p:spPr bwMode="auto">
          <a:xfrm>
            <a:off x="4630511" y="6193680"/>
            <a:ext cx="915988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607</a:t>
            </a:r>
          </a:p>
        </p:txBody>
      </p:sp>
      <p:sp>
        <p:nvSpPr>
          <p:cNvPr id="543802" name="Text Box 58"/>
          <p:cNvSpPr txBox="1">
            <a:spLocks noChangeArrowheads="1"/>
          </p:cNvSpPr>
          <p:nvPr/>
        </p:nvSpPr>
        <p:spPr bwMode="auto">
          <a:xfrm>
            <a:off x="6738711" y="6193680"/>
            <a:ext cx="915988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615</a:t>
            </a:r>
          </a:p>
        </p:txBody>
      </p:sp>
      <p:sp>
        <p:nvSpPr>
          <p:cNvPr id="543803" name="Text Box 59"/>
          <p:cNvSpPr txBox="1">
            <a:spLocks noChangeArrowheads="1"/>
          </p:cNvSpPr>
          <p:nvPr/>
        </p:nvSpPr>
        <p:spPr bwMode="auto">
          <a:xfrm>
            <a:off x="8377011" y="6168280"/>
            <a:ext cx="915988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418</a:t>
            </a:r>
          </a:p>
        </p:txBody>
      </p:sp>
      <p:sp>
        <p:nvSpPr>
          <p:cNvPr id="543804" name="Oval 60"/>
          <p:cNvSpPr>
            <a:spLocks noChangeArrowheads="1"/>
          </p:cNvSpPr>
          <p:nvPr/>
        </p:nvSpPr>
        <p:spPr bwMode="auto">
          <a:xfrm>
            <a:off x="3277962" y="4150567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43805" name="Text Box 61"/>
          <p:cNvSpPr txBox="1">
            <a:spLocks noChangeArrowheads="1"/>
          </p:cNvSpPr>
          <p:nvPr/>
        </p:nvSpPr>
        <p:spPr bwMode="auto">
          <a:xfrm>
            <a:off x="3198587" y="4309318"/>
            <a:ext cx="9047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Bucharest</a:t>
            </a:r>
          </a:p>
        </p:txBody>
      </p:sp>
      <p:sp>
        <p:nvSpPr>
          <p:cNvPr id="543806" name="Text Box 62"/>
          <p:cNvSpPr txBox="1">
            <a:spLocks noChangeArrowheads="1"/>
          </p:cNvSpPr>
          <p:nvPr/>
        </p:nvSpPr>
        <p:spPr bwMode="auto">
          <a:xfrm>
            <a:off x="1738086" y="4334718"/>
            <a:ext cx="5517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Sibiu</a:t>
            </a:r>
          </a:p>
        </p:txBody>
      </p:sp>
      <p:sp>
        <p:nvSpPr>
          <p:cNvPr id="543807" name="Oval 63"/>
          <p:cNvSpPr>
            <a:spLocks noChangeArrowheads="1"/>
          </p:cNvSpPr>
          <p:nvPr/>
        </p:nvSpPr>
        <p:spPr bwMode="auto">
          <a:xfrm>
            <a:off x="1588862" y="4163267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543808" name="AutoShape 64"/>
          <p:cNvCxnSpPr>
            <a:cxnSpLocks noChangeShapeType="1"/>
            <a:stCxn id="543754" idx="4"/>
            <a:endCxn id="543807" idx="0"/>
          </p:cNvCxnSpPr>
          <p:nvPr/>
        </p:nvCxnSpPr>
        <p:spPr bwMode="auto">
          <a:xfrm flipH="1">
            <a:off x="2041299" y="3250455"/>
            <a:ext cx="1485900" cy="9001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43809" name="AutoShape 65"/>
          <p:cNvCxnSpPr>
            <a:cxnSpLocks noChangeShapeType="1"/>
            <a:stCxn id="543754" idx="4"/>
            <a:endCxn id="543804" idx="0"/>
          </p:cNvCxnSpPr>
          <p:nvPr/>
        </p:nvCxnSpPr>
        <p:spPr bwMode="auto">
          <a:xfrm>
            <a:off x="3527199" y="3250455"/>
            <a:ext cx="203200" cy="8874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543810" name="Text Box 66"/>
          <p:cNvSpPr txBox="1">
            <a:spLocks noChangeArrowheads="1"/>
          </p:cNvSpPr>
          <p:nvPr/>
        </p:nvSpPr>
        <p:spPr bwMode="auto">
          <a:xfrm>
            <a:off x="2433411" y="3501280"/>
            <a:ext cx="3619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Times New Roman" pitchFamily="18" charset="0"/>
              </a:rPr>
              <a:t>99</a:t>
            </a:r>
          </a:p>
        </p:txBody>
      </p:sp>
      <p:sp>
        <p:nvSpPr>
          <p:cNvPr id="543811" name="Text Box 67"/>
          <p:cNvSpPr txBox="1">
            <a:spLocks noChangeArrowheads="1"/>
          </p:cNvSpPr>
          <p:nvPr/>
        </p:nvSpPr>
        <p:spPr bwMode="auto">
          <a:xfrm>
            <a:off x="3639911" y="3513980"/>
            <a:ext cx="4508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Times New Roman" pitchFamily="18" charset="0"/>
              </a:rPr>
              <a:t>211</a:t>
            </a:r>
          </a:p>
        </p:txBody>
      </p:sp>
      <p:sp>
        <p:nvSpPr>
          <p:cNvPr id="543812" name="Text Box 68"/>
          <p:cNvSpPr txBox="1">
            <a:spLocks noChangeArrowheads="1"/>
          </p:cNvSpPr>
          <p:nvPr/>
        </p:nvSpPr>
        <p:spPr bwMode="auto">
          <a:xfrm>
            <a:off x="1544411" y="4758580"/>
            <a:ext cx="915988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591</a:t>
            </a:r>
          </a:p>
        </p:txBody>
      </p:sp>
      <p:sp>
        <p:nvSpPr>
          <p:cNvPr id="543813" name="Text Box 69"/>
          <p:cNvSpPr txBox="1">
            <a:spLocks noChangeArrowheads="1"/>
          </p:cNvSpPr>
          <p:nvPr/>
        </p:nvSpPr>
        <p:spPr bwMode="auto">
          <a:xfrm>
            <a:off x="3246211" y="4745880"/>
            <a:ext cx="915988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 i="1">
                <a:latin typeface="Times New Roman" pitchFamily="18" charset="0"/>
              </a:rPr>
              <a:t>f</a:t>
            </a:r>
            <a:r>
              <a:rPr lang="en-US" sz="1400" b="1">
                <a:latin typeface="Times New Roman" pitchFamily="18" charset="0"/>
              </a:rPr>
              <a:t>(</a:t>
            </a:r>
            <a:r>
              <a:rPr lang="en-US" sz="1400" b="1" i="1">
                <a:latin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</a:rPr>
              <a:t>) = 450</a:t>
            </a:r>
          </a:p>
        </p:txBody>
      </p:sp>
      <p:sp>
        <p:nvSpPr>
          <p:cNvPr id="543815" name="Line 71"/>
          <p:cNvSpPr>
            <a:spLocks noChangeShapeType="1"/>
          </p:cNvSpPr>
          <p:nvPr/>
        </p:nvSpPr>
        <p:spPr bwMode="auto">
          <a:xfrm flipH="1">
            <a:off x="3465287" y="829517"/>
            <a:ext cx="307975" cy="2603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43816" name="Rectangle 72"/>
          <p:cNvSpPr>
            <a:spLocks noChangeArrowheads="1"/>
          </p:cNvSpPr>
          <p:nvPr/>
        </p:nvSpPr>
        <p:spPr bwMode="auto">
          <a:xfrm>
            <a:off x="3270024" y="438993"/>
            <a:ext cx="11303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/>
              <a:t>...</a:t>
            </a:r>
          </a:p>
        </p:txBody>
      </p:sp>
      <p:pic>
        <p:nvPicPr>
          <p:cNvPr id="73" name="Picture 3"/>
          <p:cNvPicPr>
            <a:picLocks noChangeAspect="1" noChangeArrowheads="1"/>
          </p:cNvPicPr>
          <p:nvPr/>
        </p:nvPicPr>
        <p:blipFill>
          <a:blip r:embed="rId3">
            <a:lum bright="-24000" contrast="42000"/>
          </a:blip>
          <a:srcRect/>
          <a:stretch>
            <a:fillRect/>
          </a:stretch>
        </p:blipFill>
        <p:spPr bwMode="auto">
          <a:xfrm>
            <a:off x="8027066" y="0"/>
            <a:ext cx="4171151" cy="25495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</p:pic>
      <p:pic>
        <p:nvPicPr>
          <p:cNvPr id="74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58173" y="2959179"/>
            <a:ext cx="1435093" cy="3504476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6062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8624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Part III</a:t>
            </a:r>
          </a:p>
          <a:p>
            <a:pPr algn="ctr"/>
            <a:r>
              <a:rPr lang="en-US" sz="5400" dirty="0"/>
              <a:t>Heuristic Search</a:t>
            </a:r>
          </a:p>
        </p:txBody>
      </p:sp>
    </p:spTree>
    <p:extLst>
      <p:ext uri="{BB962C8B-B14F-4D97-AF65-F5344CB8AC3E}">
        <p14:creationId xmlns:p14="http://schemas.microsoft.com/office/powerpoint/2010/main" val="393873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1275227" y="0"/>
            <a:ext cx="9905998" cy="1478570"/>
          </a:xfrm>
        </p:spPr>
        <p:txBody>
          <a:bodyPr/>
          <a:lstStyle/>
          <a:p>
            <a:r>
              <a:rPr lang="en-US" dirty="0"/>
              <a:t>A* and Repeated States</a:t>
            </a:r>
          </a:p>
        </p:txBody>
      </p:sp>
      <p:sp>
        <p:nvSpPr>
          <p:cNvPr id="65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478570"/>
            <a:ext cx="9905999" cy="3541714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It is not harmful to discard a node revisiting a state if the new path to this state has higher cost than the previous one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A* remains optimal, but the size of the search tree can still be exponential in the worst case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Fortunately, for a large family of admissible heuristics – </a:t>
            </a:r>
            <a:r>
              <a:rPr lang="en-US" sz="2800" u="sng" dirty="0"/>
              <a:t>consistent heuristics</a:t>
            </a:r>
            <a:r>
              <a:rPr lang="en-US" sz="2800" dirty="0"/>
              <a:t> – there is a much easier way of dealing with revisited states</a:t>
            </a:r>
          </a:p>
        </p:txBody>
      </p:sp>
    </p:spTree>
    <p:extLst>
      <p:ext uri="{BB962C8B-B14F-4D97-AF65-F5344CB8AC3E}">
        <p14:creationId xmlns:p14="http://schemas.microsoft.com/office/powerpoint/2010/main" val="27468803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82802" y="264841"/>
            <a:ext cx="8343900" cy="750888"/>
          </a:xfrm>
        </p:spPr>
        <p:txBody>
          <a:bodyPr/>
          <a:lstStyle/>
          <a:p>
            <a:r>
              <a:rPr lang="en-US" dirty="0"/>
              <a:t>A* and Consistency (Monotonicity)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2801" y="1194110"/>
            <a:ext cx="8965891" cy="4983666"/>
          </a:xfrm>
        </p:spPr>
        <p:txBody>
          <a:bodyPr>
            <a:normAutofit fontScale="92500"/>
          </a:bodyPr>
          <a:lstStyle/>
          <a:p>
            <a:r>
              <a:rPr lang="en-US" sz="2900" dirty="0"/>
              <a:t>A heuristic </a:t>
            </a:r>
            <a:r>
              <a:rPr lang="en-US" sz="2900" i="1" dirty="0"/>
              <a:t>h</a:t>
            </a:r>
            <a:r>
              <a:rPr lang="en-US" sz="2900" dirty="0"/>
              <a:t>(</a:t>
            </a:r>
            <a:r>
              <a:rPr lang="en-US" sz="2900" i="1" dirty="0"/>
              <a:t>n</a:t>
            </a:r>
            <a:r>
              <a:rPr lang="en-US" sz="2900" dirty="0"/>
              <a:t>) is consistent if for every node </a:t>
            </a:r>
            <a:r>
              <a:rPr lang="en-US" sz="2900" i="1" dirty="0"/>
              <a:t>n</a:t>
            </a:r>
            <a:r>
              <a:rPr lang="en-US" sz="2900" dirty="0"/>
              <a:t> and every successor of </a:t>
            </a:r>
            <a:r>
              <a:rPr lang="en-US" sz="2900" i="1" dirty="0"/>
              <a:t>n</a:t>
            </a:r>
            <a:r>
              <a:rPr lang="en-US" sz="2900" dirty="0"/>
              <a:t>, </a:t>
            </a:r>
            <a:r>
              <a:rPr lang="en-US" sz="2900" i="1" dirty="0" err="1"/>
              <a:t>succ</a:t>
            </a:r>
            <a:r>
              <a:rPr lang="en-US" sz="2900" dirty="0"/>
              <a:t>(</a:t>
            </a:r>
            <a:r>
              <a:rPr lang="en-US" sz="2900" i="1" dirty="0"/>
              <a:t>n</a:t>
            </a:r>
            <a:r>
              <a:rPr lang="en-US" sz="2900" dirty="0"/>
              <a:t>):</a:t>
            </a:r>
          </a:p>
          <a:p>
            <a:pPr lvl="1"/>
            <a:r>
              <a:rPr lang="en-US" sz="2400" i="1" dirty="0"/>
              <a:t>h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 – </a:t>
            </a:r>
            <a:r>
              <a:rPr lang="en-US" sz="2400" i="1" dirty="0"/>
              <a:t>h</a:t>
            </a:r>
            <a:r>
              <a:rPr lang="en-US" sz="2400" dirty="0"/>
              <a:t>(</a:t>
            </a:r>
            <a:r>
              <a:rPr lang="en-US" sz="2400" i="1" dirty="0" err="1"/>
              <a:t>succ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)) </a:t>
            </a:r>
            <a:r>
              <a:rPr lang="en-US" sz="2400" b="1" dirty="0">
                <a:latin typeface="Symbol" pitchFamily="18" charset="2"/>
              </a:rPr>
              <a:t>£</a:t>
            </a:r>
            <a:r>
              <a:rPr lang="en-US" sz="2400" dirty="0"/>
              <a:t> cost(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i="1" dirty="0" err="1">
                <a:sym typeface="Wingdings" pitchFamily="2" charset="2"/>
              </a:rPr>
              <a:t>succ</a:t>
            </a:r>
            <a:r>
              <a:rPr lang="en-US" sz="2400" dirty="0">
                <a:sym typeface="Wingdings" pitchFamily="2" charset="2"/>
              </a:rPr>
              <a:t>(</a:t>
            </a:r>
            <a:r>
              <a:rPr lang="en-US" sz="2400" i="1" dirty="0">
                <a:sym typeface="Wingdings" pitchFamily="2" charset="2"/>
              </a:rPr>
              <a:t>n</a:t>
            </a:r>
            <a:r>
              <a:rPr lang="en-US" sz="2400" dirty="0">
                <a:sym typeface="Wingdings" pitchFamily="2" charset="2"/>
              </a:rPr>
              <a:t>) )</a:t>
            </a:r>
          </a:p>
          <a:p>
            <a:pPr lvl="1"/>
            <a:r>
              <a:rPr lang="en-US" sz="2400" dirty="0">
                <a:sym typeface="Wingdings" pitchFamily="2" charset="2"/>
              </a:rPr>
              <a:t>i.e., decrease in heuristic value due to an action is never more than the cost of the action</a:t>
            </a:r>
          </a:p>
          <a:p>
            <a:pPr lvl="1"/>
            <a:endParaRPr lang="en-US" sz="800" dirty="0">
              <a:sym typeface="Wingdings" pitchFamily="2" charset="2"/>
            </a:endParaRPr>
          </a:p>
          <a:p>
            <a:r>
              <a:rPr lang="en-US" sz="2900" dirty="0"/>
              <a:t>All consistent heuristics are admissible</a:t>
            </a:r>
          </a:p>
          <a:p>
            <a:r>
              <a:rPr lang="en-US" sz="2900" dirty="0"/>
              <a:t>For an admissible heuristic</a:t>
            </a:r>
          </a:p>
          <a:p>
            <a:pPr lvl="1"/>
            <a:r>
              <a:rPr lang="en-US" sz="2400" dirty="0"/>
              <a:t>the values of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 along any path are non-decreasing (</a:t>
            </a:r>
            <a:r>
              <a:rPr lang="en-US" sz="2400" dirty="0" err="1"/>
              <a:t>monotonincity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A* expands nodes according to non-decreasing order of 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595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>
            <a:extLst>
              <a:ext uri="{FF2B5EF4-FFF2-40B4-BE49-F238E27FC236}">
                <a16:creationId xmlns:a16="http://schemas.microsoft.com/office/drawing/2014/main" id="{92CA726D-E3BD-4BE8-B64A-123ADEE093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3501" y="26052"/>
            <a:ext cx="9905998" cy="1478570"/>
          </a:xfrm>
        </p:spPr>
        <p:txBody>
          <a:bodyPr/>
          <a:lstStyle/>
          <a:p>
            <a:r>
              <a:rPr lang="en-US" altLang="en-US" dirty="0"/>
              <a:t>A* and Consistency (Monotonicity)</a:t>
            </a:r>
          </a:p>
        </p:txBody>
      </p:sp>
      <p:grpSp>
        <p:nvGrpSpPr>
          <p:cNvPr id="654339" name="Group 3">
            <a:extLst>
              <a:ext uri="{FF2B5EF4-FFF2-40B4-BE49-F238E27FC236}">
                <a16:creationId xmlns:a16="http://schemas.microsoft.com/office/drawing/2014/main" id="{B29EEB3E-2C65-416D-8CB1-1BBF7DE324CE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1600200"/>
            <a:ext cx="1828800" cy="1828800"/>
            <a:chOff x="3264" y="1152"/>
            <a:chExt cx="1152" cy="1152"/>
          </a:xfrm>
        </p:grpSpPr>
        <p:sp>
          <p:nvSpPr>
            <p:cNvPr id="654340" name="Rectangle 4">
              <a:extLst>
                <a:ext uri="{FF2B5EF4-FFF2-40B4-BE49-F238E27FC236}">
                  <a16:creationId xmlns:a16="http://schemas.microsoft.com/office/drawing/2014/main" id="{26EB333B-7EC9-4339-BFBB-F483848F5D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1152"/>
              <a:ext cx="1152" cy="115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341" name="Rectangle 5">
              <a:extLst>
                <a:ext uri="{FF2B5EF4-FFF2-40B4-BE49-F238E27FC236}">
                  <a16:creationId xmlns:a16="http://schemas.microsoft.com/office/drawing/2014/main" id="{FA02B1A1-67DA-433B-9E53-03B566376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1152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342" name="Rectangle 6">
              <a:extLst>
                <a:ext uri="{FF2B5EF4-FFF2-40B4-BE49-F238E27FC236}">
                  <a16:creationId xmlns:a16="http://schemas.microsoft.com/office/drawing/2014/main" id="{7D0C1FD7-8100-4498-A2DB-5D2477BED0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1536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343" name="Rectangle 7">
              <a:extLst>
                <a:ext uri="{FF2B5EF4-FFF2-40B4-BE49-F238E27FC236}">
                  <a16:creationId xmlns:a16="http://schemas.microsoft.com/office/drawing/2014/main" id="{A34E34E3-B62E-469B-818A-A532C037B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1920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344" name="Rectangle 8">
              <a:extLst>
                <a:ext uri="{FF2B5EF4-FFF2-40B4-BE49-F238E27FC236}">
                  <a16:creationId xmlns:a16="http://schemas.microsoft.com/office/drawing/2014/main" id="{BDE2B6EA-B04A-47D7-9A87-07B36CEDD7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1152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345" name="Rectangle 9">
              <a:extLst>
                <a:ext uri="{FF2B5EF4-FFF2-40B4-BE49-F238E27FC236}">
                  <a16:creationId xmlns:a16="http://schemas.microsoft.com/office/drawing/2014/main" id="{6A334FF6-E5C2-49AF-928D-E620C1D9A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1536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346" name="Rectangle 10">
              <a:extLst>
                <a:ext uri="{FF2B5EF4-FFF2-40B4-BE49-F238E27FC236}">
                  <a16:creationId xmlns:a16="http://schemas.microsoft.com/office/drawing/2014/main" id="{70C74FA9-194A-4093-BC32-8E7F8E7B7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1536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347" name="Rectangle 11">
              <a:extLst>
                <a:ext uri="{FF2B5EF4-FFF2-40B4-BE49-F238E27FC236}">
                  <a16:creationId xmlns:a16="http://schemas.microsoft.com/office/drawing/2014/main" id="{8084D728-6056-4D86-A7A3-B0C7A104B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1920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348" name="Rectangle 12">
              <a:extLst>
                <a:ext uri="{FF2B5EF4-FFF2-40B4-BE49-F238E27FC236}">
                  <a16:creationId xmlns:a16="http://schemas.microsoft.com/office/drawing/2014/main" id="{F9770FB2-50B0-40D8-AE6E-D585E9115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1152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349" name="Text Box 13">
              <a:extLst>
                <a:ext uri="{FF2B5EF4-FFF2-40B4-BE49-F238E27FC236}">
                  <a16:creationId xmlns:a16="http://schemas.microsoft.com/office/drawing/2014/main" id="{F3734963-6EB9-4E1D-B7BD-B710B12766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1" y="1208"/>
              <a:ext cx="208" cy="29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rgbClr val="000000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654350" name="Text Box 14">
              <a:extLst>
                <a:ext uri="{FF2B5EF4-FFF2-40B4-BE49-F238E27FC236}">
                  <a16:creationId xmlns:a16="http://schemas.microsoft.com/office/drawing/2014/main" id="{ECADD824-99B6-4CCC-BF3B-7339A010C2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6" y="1208"/>
              <a:ext cx="239" cy="29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rgbClr val="000000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654351" name="Text Box 15">
              <a:extLst>
                <a:ext uri="{FF2B5EF4-FFF2-40B4-BE49-F238E27FC236}">
                  <a16:creationId xmlns:a16="http://schemas.microsoft.com/office/drawing/2014/main" id="{2A96C45B-BD0B-46DF-ACA4-A3C894B478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1208"/>
              <a:ext cx="239" cy="29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rgbClr val="000000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654352" name="Text Box 16">
              <a:extLst>
                <a:ext uri="{FF2B5EF4-FFF2-40B4-BE49-F238E27FC236}">
                  <a16:creationId xmlns:a16="http://schemas.microsoft.com/office/drawing/2014/main" id="{BF0B0DF1-2582-4ADA-AF11-AD4A81A7B5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1" y="1592"/>
              <a:ext cx="239" cy="29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rgbClr val="000000"/>
                  </a:solidFill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654353" name="Text Box 17">
              <a:extLst>
                <a:ext uri="{FF2B5EF4-FFF2-40B4-BE49-F238E27FC236}">
                  <a16:creationId xmlns:a16="http://schemas.microsoft.com/office/drawing/2014/main" id="{26579818-AFBE-413A-96CF-538E28B635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6" y="1592"/>
              <a:ext cx="239" cy="29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rgbClr val="000000"/>
                  </a:solidFill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654354" name="Text Box 18">
              <a:extLst>
                <a:ext uri="{FF2B5EF4-FFF2-40B4-BE49-F238E27FC236}">
                  <a16:creationId xmlns:a16="http://schemas.microsoft.com/office/drawing/2014/main" id="{A25874CF-B271-4C1C-A851-97290696B8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1592"/>
              <a:ext cx="239" cy="29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rgbClr val="000000"/>
                  </a:solidFill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654355" name="Text Box 19">
              <a:extLst>
                <a:ext uri="{FF2B5EF4-FFF2-40B4-BE49-F238E27FC236}">
                  <a16:creationId xmlns:a16="http://schemas.microsoft.com/office/drawing/2014/main" id="{1037E0E6-1733-4FE1-8DBD-507CEDE6A0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1" y="1975"/>
              <a:ext cx="239" cy="29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rgbClr val="000000"/>
                  </a:solidFill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654356" name="Text Box 20">
              <a:extLst>
                <a:ext uri="{FF2B5EF4-FFF2-40B4-BE49-F238E27FC236}">
                  <a16:creationId xmlns:a16="http://schemas.microsoft.com/office/drawing/2014/main" id="{539204FD-EB5E-4092-992F-9991CEBC21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6" y="1975"/>
              <a:ext cx="239" cy="29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rgbClr val="000000"/>
                  </a:solidFill>
                  <a:latin typeface="Comic Sans MS" panose="030F0702030302020204" pitchFamily="66" charset="0"/>
                </a:rPr>
                <a:t>8</a:t>
              </a:r>
            </a:p>
          </p:txBody>
        </p:sp>
      </p:grpSp>
      <p:grpSp>
        <p:nvGrpSpPr>
          <p:cNvPr id="654357" name="Group 21">
            <a:extLst>
              <a:ext uri="{FF2B5EF4-FFF2-40B4-BE49-F238E27FC236}">
                <a16:creationId xmlns:a16="http://schemas.microsoft.com/office/drawing/2014/main" id="{6ECC3782-B3C6-4696-9D6A-A475E1CDC48C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1600200"/>
            <a:ext cx="1828800" cy="1828800"/>
            <a:chOff x="576" y="2688"/>
            <a:chExt cx="1152" cy="1152"/>
          </a:xfrm>
        </p:grpSpPr>
        <p:sp>
          <p:nvSpPr>
            <p:cNvPr id="654358" name="Rectangle 22">
              <a:extLst>
                <a:ext uri="{FF2B5EF4-FFF2-40B4-BE49-F238E27FC236}">
                  <a16:creationId xmlns:a16="http://schemas.microsoft.com/office/drawing/2014/main" id="{E77EE4BC-8516-4249-96A1-A3B791FE5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688"/>
              <a:ext cx="1152" cy="115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359" name="Rectangle 23">
              <a:extLst>
                <a:ext uri="{FF2B5EF4-FFF2-40B4-BE49-F238E27FC236}">
                  <a16:creationId xmlns:a16="http://schemas.microsoft.com/office/drawing/2014/main" id="{C755E067-3E46-4D25-B050-B396D4104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072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360" name="Rectangle 24">
              <a:extLst>
                <a:ext uri="{FF2B5EF4-FFF2-40B4-BE49-F238E27FC236}">
                  <a16:creationId xmlns:a16="http://schemas.microsoft.com/office/drawing/2014/main" id="{A861BEB3-E59A-40A4-B1D7-A9E224163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072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361" name="Rectangle 25">
              <a:extLst>
                <a:ext uri="{FF2B5EF4-FFF2-40B4-BE49-F238E27FC236}">
                  <a16:creationId xmlns:a16="http://schemas.microsoft.com/office/drawing/2014/main" id="{8561AFA9-C433-4A9D-AF8B-483F22342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456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362" name="Rectangle 26">
              <a:extLst>
                <a:ext uri="{FF2B5EF4-FFF2-40B4-BE49-F238E27FC236}">
                  <a16:creationId xmlns:a16="http://schemas.microsoft.com/office/drawing/2014/main" id="{9ABFCDCF-6D6E-4A60-A7A2-98356AA887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688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363" name="Rectangle 27">
              <a:extLst>
                <a:ext uri="{FF2B5EF4-FFF2-40B4-BE49-F238E27FC236}">
                  <a16:creationId xmlns:a16="http://schemas.microsoft.com/office/drawing/2014/main" id="{5FF1FFCD-6E96-410F-9952-03B20E3223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072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364" name="Rectangle 28">
              <a:extLst>
                <a:ext uri="{FF2B5EF4-FFF2-40B4-BE49-F238E27FC236}">
                  <a16:creationId xmlns:a16="http://schemas.microsoft.com/office/drawing/2014/main" id="{1C5CAE00-0669-4D6A-BC74-06CFEED85C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456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365" name="Rectangle 29">
              <a:extLst>
                <a:ext uri="{FF2B5EF4-FFF2-40B4-BE49-F238E27FC236}">
                  <a16:creationId xmlns:a16="http://schemas.microsoft.com/office/drawing/2014/main" id="{DA2D0AF3-E5ED-439F-B1A2-46E01FC774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456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366" name="Rectangle 30">
              <a:extLst>
                <a:ext uri="{FF2B5EF4-FFF2-40B4-BE49-F238E27FC236}">
                  <a16:creationId xmlns:a16="http://schemas.microsoft.com/office/drawing/2014/main" id="{0A105D42-162F-4CD2-9D05-45FBB9FD4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688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367" name="Text Box 31">
              <a:extLst>
                <a:ext uri="{FF2B5EF4-FFF2-40B4-BE49-F238E27FC236}">
                  <a16:creationId xmlns:a16="http://schemas.microsoft.com/office/drawing/2014/main" id="{7788E062-7E83-451B-99EA-3B516E1324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1" y="3128"/>
              <a:ext cx="208" cy="29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rgbClr val="000000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654368" name="Text Box 32">
              <a:extLst>
                <a:ext uri="{FF2B5EF4-FFF2-40B4-BE49-F238E27FC236}">
                  <a16:creationId xmlns:a16="http://schemas.microsoft.com/office/drawing/2014/main" id="{44DB1A6A-3477-45B3-B68C-632737B9C4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128"/>
              <a:ext cx="239" cy="29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rgbClr val="000000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654369" name="Text Box 33">
              <a:extLst>
                <a:ext uri="{FF2B5EF4-FFF2-40B4-BE49-F238E27FC236}">
                  <a16:creationId xmlns:a16="http://schemas.microsoft.com/office/drawing/2014/main" id="{FBBE4BC5-9B96-4AF4-B0FA-A73631FE9D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512"/>
              <a:ext cx="239" cy="29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rgbClr val="000000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654370" name="Text Box 34">
              <a:extLst>
                <a:ext uri="{FF2B5EF4-FFF2-40B4-BE49-F238E27FC236}">
                  <a16:creationId xmlns:a16="http://schemas.microsoft.com/office/drawing/2014/main" id="{B92BD556-C91A-4204-9AF5-0456A064EA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128"/>
              <a:ext cx="239" cy="29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rgbClr val="000000"/>
                  </a:solidFill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654371" name="Text Box 35">
              <a:extLst>
                <a:ext uri="{FF2B5EF4-FFF2-40B4-BE49-F238E27FC236}">
                  <a16:creationId xmlns:a16="http://schemas.microsoft.com/office/drawing/2014/main" id="{FB3D95F5-A4F5-40F4-9E6A-A990393514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744"/>
              <a:ext cx="239" cy="29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rgbClr val="000000"/>
                  </a:solidFill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654372" name="Text Box 36">
              <a:extLst>
                <a:ext uri="{FF2B5EF4-FFF2-40B4-BE49-F238E27FC236}">
                  <a16:creationId xmlns:a16="http://schemas.microsoft.com/office/drawing/2014/main" id="{9E42952C-BD44-434A-BFB3-808799F416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1" y="3512"/>
              <a:ext cx="239" cy="29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rgbClr val="000000"/>
                  </a:solidFill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654373" name="Text Box 37">
              <a:extLst>
                <a:ext uri="{FF2B5EF4-FFF2-40B4-BE49-F238E27FC236}">
                  <a16:creationId xmlns:a16="http://schemas.microsoft.com/office/drawing/2014/main" id="{6F2F43C0-7357-49F5-BBC1-9CC0B19244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512"/>
              <a:ext cx="239" cy="29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rgbClr val="000000"/>
                  </a:solidFill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654374" name="Text Box 38">
              <a:extLst>
                <a:ext uri="{FF2B5EF4-FFF2-40B4-BE49-F238E27FC236}">
                  <a16:creationId xmlns:a16="http://schemas.microsoft.com/office/drawing/2014/main" id="{137D21E4-C09B-4C77-9700-BEA455C485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1" y="2744"/>
              <a:ext cx="239" cy="29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rgbClr val="000000"/>
                  </a:solidFill>
                  <a:latin typeface="Comic Sans MS" panose="030F0702030302020204" pitchFamily="66" charset="0"/>
                </a:rPr>
                <a:t>8</a:t>
              </a:r>
            </a:p>
          </p:txBody>
        </p:sp>
      </p:grpSp>
      <p:sp>
        <p:nvSpPr>
          <p:cNvPr id="654375" name="Text Box 39">
            <a:extLst>
              <a:ext uri="{FF2B5EF4-FFF2-40B4-BE49-F238E27FC236}">
                <a16:creationId xmlns:a16="http://schemas.microsoft.com/office/drawing/2014/main" id="{08B527B4-B076-4660-9A05-CD7EF4EE8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9583" y="3418186"/>
            <a:ext cx="11590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000" dirty="0"/>
              <a:t>STATE</a:t>
            </a:r>
            <a:r>
              <a:rPr lang="en-US" altLang="en-US" sz="2400" dirty="0"/>
              <a:t>(N)</a:t>
            </a:r>
          </a:p>
        </p:txBody>
      </p:sp>
      <p:sp>
        <p:nvSpPr>
          <p:cNvPr id="654376" name="Text Box 40">
            <a:extLst>
              <a:ext uri="{FF2B5EF4-FFF2-40B4-BE49-F238E27FC236}">
                <a16:creationId xmlns:a16="http://schemas.microsoft.com/office/drawing/2014/main" id="{54ED2910-D689-42C3-AC0F-EBD39E513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35915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/>
              <a:t>goal</a:t>
            </a:r>
          </a:p>
        </p:txBody>
      </p:sp>
      <p:sp>
        <p:nvSpPr>
          <p:cNvPr id="654377" name="Rectangle 41">
            <a:extLst>
              <a:ext uri="{FF2B5EF4-FFF2-40B4-BE49-F238E27FC236}">
                <a16:creationId xmlns:a16="http://schemas.microsoft.com/office/drawing/2014/main" id="{EC4F73D3-7B9E-4C4E-8D19-7B48863A3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267201"/>
            <a:ext cx="7239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eaLnBrk="1" hangingPunct="1">
              <a:buClr>
                <a:srgbClr val="0000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cs typeface="Arial" panose="020B0604020202020204" pitchFamily="34" charset="0"/>
              </a:rPr>
              <a:t> h</a:t>
            </a:r>
            <a:r>
              <a:rPr lang="en-US" altLang="en-US" sz="2400" baseline="-25000" dirty="0">
                <a:cs typeface="Arial" panose="020B0604020202020204" pitchFamily="34" charset="0"/>
              </a:rPr>
              <a:t>1</a:t>
            </a:r>
            <a:r>
              <a:rPr lang="en-US" altLang="en-US" sz="2400" dirty="0">
                <a:cs typeface="Arial" panose="020B0604020202020204" pitchFamily="34" charset="0"/>
              </a:rPr>
              <a:t>(N)  = number of misplaced tiles</a:t>
            </a:r>
          </a:p>
          <a:p>
            <a:pPr lvl="1" eaLnBrk="1" hangingPunct="1">
              <a:buClr>
                <a:srgbClr val="0000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cs typeface="Arial" panose="020B0604020202020204" pitchFamily="34" charset="0"/>
              </a:rPr>
              <a:t> h</a:t>
            </a:r>
            <a:r>
              <a:rPr lang="en-US" altLang="en-US" sz="2400" baseline="-25000" dirty="0">
                <a:cs typeface="Arial" panose="020B0604020202020204" pitchFamily="34" charset="0"/>
              </a:rPr>
              <a:t>2</a:t>
            </a:r>
            <a:r>
              <a:rPr lang="en-US" altLang="en-US" sz="2400" dirty="0">
                <a:cs typeface="Arial" panose="020B0604020202020204" pitchFamily="34" charset="0"/>
              </a:rPr>
              <a:t>(N) = sum of the (Manhattan) distances </a:t>
            </a:r>
            <a:br>
              <a:rPr lang="en-US" altLang="en-US" sz="2400" dirty="0">
                <a:cs typeface="Arial" panose="020B0604020202020204" pitchFamily="34" charset="0"/>
              </a:rPr>
            </a:br>
            <a:r>
              <a:rPr lang="en-US" altLang="en-US" sz="2400" dirty="0">
                <a:cs typeface="Arial" panose="020B0604020202020204" pitchFamily="34" charset="0"/>
              </a:rPr>
              <a:t>               of every tile to its goal position</a:t>
            </a:r>
          </a:p>
          <a:p>
            <a:pPr lvl="1" eaLnBrk="1" hangingPunct="1">
              <a:buClr>
                <a:srgbClr val="0000CC"/>
              </a:buClr>
              <a:buFont typeface="Wingdings" panose="05000000000000000000" pitchFamily="2" charset="2"/>
              <a:buChar char="§"/>
            </a:pPr>
            <a:endParaRPr lang="en-US" altLang="en-US" sz="2800" b="1" dirty="0">
              <a:solidFill>
                <a:srgbClr val="FF9966"/>
              </a:solidFill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 sz="2800" b="1" dirty="0">
                <a:solidFill>
                  <a:srgbClr val="FF9966"/>
                </a:solidFill>
                <a:cs typeface="Arial" panose="020B0604020202020204" pitchFamily="34" charset="0"/>
              </a:rPr>
              <a:t>both heuristics are consistent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5261"/>
            <a:ext cx="8229600" cy="800100"/>
          </a:xfrm>
        </p:spPr>
        <p:txBody>
          <a:bodyPr/>
          <a:lstStyle/>
          <a:p>
            <a:r>
              <a:rPr lang="en-US" dirty="0"/>
              <a:t>A* and Repeated States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89" y="3130436"/>
            <a:ext cx="8420100" cy="3030537"/>
          </a:xfrm>
        </p:spPr>
        <p:txBody>
          <a:bodyPr/>
          <a:lstStyle/>
          <a:p>
            <a:r>
              <a:rPr lang="en-US" sz="2800" b="1" dirty="0"/>
              <a:t>Dealing with Repeated States:</a:t>
            </a:r>
          </a:p>
          <a:p>
            <a:pPr lvl="1"/>
            <a:r>
              <a:rPr lang="en-US" sz="2400" dirty="0"/>
              <a:t>If a newly generated state was previously expanded, then discard the new state</a:t>
            </a:r>
          </a:p>
          <a:p>
            <a:pPr lvl="1"/>
            <a:r>
              <a:rPr lang="en-US" sz="2400" dirty="0"/>
              <a:t>If multiple (unexpanded) instances of a state end up on the queue, we only keep the instance that has the smallest</a:t>
            </a:r>
            <a:r>
              <a:rPr lang="en-US" sz="2400" b="1" dirty="0">
                <a:solidFill>
                  <a:srgbClr val="CC3300"/>
                </a:solidFill>
              </a:rPr>
              <a:t> </a:t>
            </a:r>
            <a:r>
              <a:rPr lang="en-US" sz="2400" b="1" dirty="0"/>
              <a:t>f</a:t>
            </a:r>
            <a:r>
              <a:rPr lang="en-US" sz="2400" dirty="0"/>
              <a:t> value</a:t>
            </a:r>
            <a:r>
              <a:rPr lang="en-US" sz="2600" dirty="0"/>
              <a:t>.</a:t>
            </a:r>
          </a:p>
        </p:txBody>
      </p:sp>
      <p:sp>
        <p:nvSpPr>
          <p:cNvPr id="644100" name="Rectangle 4"/>
          <p:cNvSpPr>
            <a:spLocks noChangeArrowheads="1"/>
          </p:cNvSpPr>
          <p:nvPr/>
        </p:nvSpPr>
        <p:spPr bwMode="auto">
          <a:xfrm>
            <a:off x="1631989" y="1300898"/>
            <a:ext cx="7772400" cy="152400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US" sz="3200" dirty="0"/>
              <a:t>	Theorem: If h is consistent, then whenever A* expands a node, it has already found an optimal path to this node’s state</a:t>
            </a:r>
          </a:p>
        </p:txBody>
      </p:sp>
    </p:spTree>
    <p:extLst>
      <p:ext uri="{BB962C8B-B14F-4D97-AF65-F5344CB8AC3E}">
        <p14:creationId xmlns:p14="http://schemas.microsoft.com/office/powerpoint/2010/main" val="23250565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60550" y="775738"/>
            <a:ext cx="8343900" cy="79057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Finding good heuristics for a problem</a:t>
            </a:r>
          </a:p>
        </p:txBody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3400" y="2289186"/>
            <a:ext cx="8229600" cy="2695409"/>
          </a:xfrm>
        </p:spPr>
        <p:txBody>
          <a:bodyPr>
            <a:normAutofit/>
          </a:bodyPr>
          <a:lstStyle/>
          <a:p>
            <a:r>
              <a:rPr lang="en-US" sz="2800" dirty="0"/>
              <a:t>Relax restrictions on operators: in general, the cost of an exact solution to a relaxed problem is a good heuristic for the original problem </a:t>
            </a:r>
          </a:p>
        </p:txBody>
      </p:sp>
    </p:spTree>
    <p:extLst>
      <p:ext uri="{BB962C8B-B14F-4D97-AF65-F5344CB8AC3E}">
        <p14:creationId xmlns:p14="http://schemas.microsoft.com/office/powerpoint/2010/main" val="20181700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7700" y="215900"/>
            <a:ext cx="8343900" cy="6096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A* and “</a:t>
            </a:r>
            <a:r>
              <a:rPr lang="en-US" sz="4000" dirty="0" err="1"/>
              <a:t>Informedness</a:t>
            </a:r>
            <a:r>
              <a:rPr lang="en-US" sz="4000" dirty="0"/>
              <a:t>”</a:t>
            </a:r>
            <a:endParaRPr lang="en-US" dirty="0"/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1782" y="960438"/>
            <a:ext cx="8870512" cy="5219700"/>
          </a:xfrm>
        </p:spPr>
        <p:txBody>
          <a:bodyPr>
            <a:normAutofit lnSpcReduction="10000"/>
          </a:bodyPr>
          <a:lstStyle/>
          <a:p>
            <a:r>
              <a:rPr lang="en-US" sz="2900" dirty="0"/>
              <a:t>Multiple admissible heuristics?</a:t>
            </a:r>
          </a:p>
          <a:p>
            <a:pPr lvl="1"/>
            <a:r>
              <a:rPr lang="en-US" dirty="0"/>
              <a:t>given admissible heuristics </a:t>
            </a:r>
            <a:r>
              <a:rPr lang="en-US" i="1" dirty="0"/>
              <a:t>h</a:t>
            </a:r>
            <a:r>
              <a:rPr lang="en-US" baseline="-25000" dirty="0"/>
              <a:t>1</a:t>
            </a:r>
            <a:r>
              <a:rPr lang="en-US" dirty="0"/>
              <a:t> and </a:t>
            </a:r>
            <a:r>
              <a:rPr lang="en-US" i="1" dirty="0"/>
              <a:t>h</a:t>
            </a:r>
            <a:r>
              <a:rPr lang="en-US" baseline="-25000" dirty="0"/>
              <a:t>2</a:t>
            </a:r>
            <a:r>
              <a:rPr lang="en-US" dirty="0"/>
              <a:t>, if </a:t>
            </a:r>
            <a:r>
              <a:rPr lang="en-US" i="1" dirty="0"/>
              <a:t>h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&gt; </a:t>
            </a:r>
            <a:r>
              <a:rPr lang="en-US" i="1" dirty="0"/>
              <a:t>h</a:t>
            </a:r>
            <a:r>
              <a:rPr lang="en-US" baseline="-25000" dirty="0"/>
              <a:t>1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), for all </a:t>
            </a:r>
            <a:r>
              <a:rPr lang="en-US" i="1" dirty="0"/>
              <a:t>n</a:t>
            </a:r>
            <a:r>
              <a:rPr lang="en-US" dirty="0"/>
              <a:t>, then </a:t>
            </a:r>
            <a:r>
              <a:rPr lang="en-US" i="1" dirty="0"/>
              <a:t>h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u="sng" dirty="0"/>
              <a:t>dominates</a:t>
            </a:r>
            <a:r>
              <a:rPr lang="en-US" dirty="0"/>
              <a:t> </a:t>
            </a:r>
            <a:r>
              <a:rPr lang="en-US" i="1" dirty="0"/>
              <a:t>h</a:t>
            </a:r>
            <a:r>
              <a:rPr lang="en-US" baseline="-25000" dirty="0"/>
              <a:t>1 </a:t>
            </a:r>
            <a:endParaRPr lang="en-US" dirty="0"/>
          </a:p>
          <a:p>
            <a:pPr lvl="1"/>
            <a:r>
              <a:rPr lang="en-US" dirty="0"/>
              <a:t>the dominating admissible heuristic usually expands fewer nodes (it is more informed)</a:t>
            </a:r>
          </a:p>
          <a:p>
            <a:pPr lvl="1"/>
            <a:r>
              <a:rPr lang="en-US" dirty="0"/>
              <a:t>if there are several admissible heuristics none of which dominates any others, we can take the composite heuristic:  </a:t>
            </a:r>
            <a:r>
              <a:rPr lang="en-US" i="1" dirty="0"/>
              <a:t>h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= </a:t>
            </a:r>
            <a:r>
              <a:rPr lang="en-US" i="1" dirty="0"/>
              <a:t>max</a:t>
            </a:r>
            <a:r>
              <a:rPr lang="en-US" dirty="0"/>
              <a:t> ( </a:t>
            </a:r>
            <a:r>
              <a:rPr lang="en-US" i="1" dirty="0"/>
              <a:t>h</a:t>
            </a:r>
            <a:r>
              <a:rPr lang="en-US" baseline="-25000" dirty="0"/>
              <a:t>1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), </a:t>
            </a:r>
            <a:r>
              <a:rPr lang="en-US" i="1" dirty="0"/>
              <a:t>h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), … , </a:t>
            </a:r>
            <a:r>
              <a:rPr lang="en-US" i="1" dirty="0" err="1"/>
              <a:t>h</a:t>
            </a:r>
            <a:r>
              <a:rPr lang="en-US" baseline="-25000" dirty="0" err="1"/>
              <a:t>k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)</a:t>
            </a:r>
          </a:p>
          <a:p>
            <a:r>
              <a:rPr lang="en-US" sz="2900" dirty="0"/>
              <a:t>A* Efficiency and </a:t>
            </a:r>
            <a:r>
              <a:rPr lang="en-US" sz="2900" dirty="0" err="1"/>
              <a:t>Informedness</a:t>
            </a:r>
            <a:endParaRPr lang="en-US" sz="2900" dirty="0"/>
          </a:p>
          <a:p>
            <a:pPr lvl="1"/>
            <a:r>
              <a:rPr lang="en-US" dirty="0"/>
              <a:t>A* expands every node </a:t>
            </a:r>
            <a:r>
              <a:rPr lang="en-US" i="1" dirty="0"/>
              <a:t>n</a:t>
            </a:r>
            <a:r>
              <a:rPr lang="en-US" dirty="0"/>
              <a:t> for which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&lt; </a:t>
            </a:r>
            <a:r>
              <a:rPr lang="en-US" i="1" dirty="0"/>
              <a:t>f</a:t>
            </a:r>
            <a:r>
              <a:rPr lang="en-US" dirty="0"/>
              <a:t>*</a:t>
            </a:r>
          </a:p>
          <a:p>
            <a:pPr lvl="1"/>
            <a:r>
              <a:rPr lang="en-US" dirty="0"/>
              <a:t>i.e., every node with </a:t>
            </a:r>
            <a:r>
              <a:rPr lang="en-US" i="1" dirty="0"/>
              <a:t>h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&lt; </a:t>
            </a:r>
            <a:r>
              <a:rPr lang="en-US" i="1" dirty="0"/>
              <a:t>f</a:t>
            </a:r>
            <a:r>
              <a:rPr lang="en-US" dirty="0"/>
              <a:t>* - </a:t>
            </a:r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will be expanded</a:t>
            </a:r>
          </a:p>
          <a:p>
            <a:pPr lvl="1"/>
            <a:r>
              <a:rPr lang="en-US" dirty="0"/>
              <a:t>so, if </a:t>
            </a:r>
            <a:r>
              <a:rPr lang="en-US" i="1" dirty="0"/>
              <a:t>h</a:t>
            </a:r>
            <a:r>
              <a:rPr lang="en-US" baseline="-25000" dirty="0"/>
              <a:t>1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dirty="0">
                <a:latin typeface="Symbol" pitchFamily="18" charset="2"/>
              </a:rPr>
              <a:t>³ </a:t>
            </a:r>
            <a:r>
              <a:rPr lang="en-US" i="1" dirty="0"/>
              <a:t>h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), for all </a:t>
            </a:r>
            <a:r>
              <a:rPr lang="en-US" i="1" dirty="0"/>
              <a:t>n</a:t>
            </a:r>
            <a:r>
              <a:rPr lang="en-US" dirty="0"/>
              <a:t>, every node expanded by </a:t>
            </a:r>
            <a:r>
              <a:rPr lang="en-US" i="1" dirty="0"/>
              <a:t>h</a:t>
            </a:r>
            <a:r>
              <a:rPr lang="en-US" baseline="-25000" dirty="0"/>
              <a:t>1</a:t>
            </a:r>
            <a:r>
              <a:rPr lang="en-US" dirty="0"/>
              <a:t> must also be expanded by </a:t>
            </a:r>
            <a:r>
              <a:rPr lang="en-US" i="1" dirty="0"/>
              <a:t>h</a:t>
            </a:r>
            <a:r>
              <a:rPr lang="en-US" baseline="-25000" dirty="0"/>
              <a:t>2</a:t>
            </a:r>
            <a:endParaRPr lang="en-US" dirty="0"/>
          </a:p>
          <a:p>
            <a:pPr lvl="1"/>
            <a:endParaRPr lang="en-US" sz="2400" dirty="0"/>
          </a:p>
        </p:txBody>
      </p:sp>
      <p:sp>
        <p:nvSpPr>
          <p:cNvPr id="626692" name="Rectangle 4"/>
          <p:cNvSpPr>
            <a:spLocks noChangeArrowheads="1"/>
          </p:cNvSpPr>
          <p:nvPr/>
        </p:nvSpPr>
        <p:spPr bwMode="auto">
          <a:xfrm>
            <a:off x="1548027" y="5991910"/>
            <a:ext cx="9083245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r>
              <a:rPr lang="en-US" sz="2000" b="1" dirty="0">
                <a:latin typeface="Times New Roman" pitchFamily="18" charset="0"/>
              </a:rPr>
              <a:t>Moral of the story</a:t>
            </a:r>
            <a:r>
              <a:rPr lang="en-US" sz="2000" dirty="0">
                <a:latin typeface="Times New Roman" pitchFamily="18" charset="0"/>
              </a:rPr>
              <a:t>: heuristic functions with higher values work better so long as they are admissible (in other words, we want our heuristic to get as close as possible to </a:t>
            </a:r>
            <a:r>
              <a:rPr lang="en-US" sz="2000" i="1" dirty="0">
                <a:latin typeface="Times New Roman" pitchFamily="18" charset="0"/>
              </a:rPr>
              <a:t>h</a:t>
            </a:r>
            <a:r>
              <a:rPr lang="en-US" sz="2000" dirty="0">
                <a:latin typeface="Times New Roman" pitchFamily="18" charset="0"/>
              </a:rPr>
              <a:t>*).</a:t>
            </a:r>
          </a:p>
        </p:txBody>
      </p:sp>
    </p:spTree>
    <p:extLst>
      <p:ext uri="{BB962C8B-B14F-4D97-AF65-F5344CB8AC3E}">
        <p14:creationId xmlns:p14="http://schemas.microsoft.com/office/powerpoint/2010/main" val="22533921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4" name="Rectangle 4"/>
          <p:cNvSpPr>
            <a:spLocks noGrp="1" noChangeArrowheads="1"/>
          </p:cNvSpPr>
          <p:nvPr>
            <p:ph type="title"/>
          </p:nvPr>
        </p:nvSpPr>
        <p:spPr>
          <a:xfrm>
            <a:off x="1264077" y="0"/>
            <a:ext cx="9905998" cy="1478570"/>
          </a:xfrm>
        </p:spPr>
        <p:txBody>
          <a:bodyPr/>
          <a:lstStyle/>
          <a:p>
            <a:r>
              <a:rPr lang="en-US" sz="4000" dirty="0"/>
              <a:t>When to Use Search Techniques?</a:t>
            </a:r>
          </a:p>
        </p:txBody>
      </p:sp>
      <p:sp>
        <p:nvSpPr>
          <p:cNvPr id="5478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375588" y="1658143"/>
            <a:ext cx="9905999" cy="4441574"/>
          </a:xfrm>
        </p:spPr>
        <p:txBody>
          <a:bodyPr>
            <a:normAutofit/>
          </a:bodyPr>
          <a:lstStyle/>
          <a:p>
            <a:r>
              <a:rPr lang="en-US" sz="2800" dirty="0"/>
              <a:t>The search space is small, and</a:t>
            </a:r>
          </a:p>
          <a:p>
            <a:pPr lvl="1"/>
            <a:r>
              <a:rPr lang="en-US" sz="2400" dirty="0"/>
              <a:t>No other technique is available, or</a:t>
            </a:r>
          </a:p>
          <a:p>
            <a:pPr lvl="1"/>
            <a:r>
              <a:rPr lang="en-US" sz="2400" dirty="0"/>
              <a:t>Developing a more efficient technique is not worth the effort </a:t>
            </a:r>
            <a:br>
              <a:rPr lang="en-US" sz="2400" dirty="0"/>
            </a:br>
            <a:endParaRPr lang="en-US" sz="2400" dirty="0"/>
          </a:p>
          <a:p>
            <a:r>
              <a:rPr lang="en-US" sz="2800" dirty="0"/>
              <a:t>The search space is large, and</a:t>
            </a:r>
          </a:p>
          <a:p>
            <a:pPr lvl="1"/>
            <a:r>
              <a:rPr lang="en-US" sz="2400" dirty="0"/>
              <a:t>No other technique is available, and</a:t>
            </a:r>
          </a:p>
          <a:p>
            <a:pPr lvl="1"/>
            <a:r>
              <a:rPr lang="en-US" sz="2400" dirty="0"/>
              <a:t>There exist “good” heuristics</a:t>
            </a:r>
          </a:p>
        </p:txBody>
      </p:sp>
    </p:spTree>
    <p:extLst>
      <p:ext uri="{BB962C8B-B14F-4D97-AF65-F5344CB8AC3E}">
        <p14:creationId xmlns:p14="http://schemas.microsoft.com/office/powerpoint/2010/main" val="1844266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with uniform cost search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087" y="2007879"/>
            <a:ext cx="8850081" cy="3541714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</a:pPr>
            <a:r>
              <a:rPr lang="en-US" sz="2800" dirty="0"/>
              <a:t>We are only considering the cost so far, not the expected cost of getting to the goal node</a:t>
            </a:r>
          </a:p>
          <a:p>
            <a:pPr lvl="1">
              <a:lnSpc>
                <a:spcPct val="80000"/>
              </a:lnSpc>
            </a:pP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800" dirty="0"/>
              <a:t>But, we don’t know before hand the cost of getting to the goal from a previous state</a:t>
            </a:r>
          </a:p>
          <a:p>
            <a:pPr lvl="1">
              <a:lnSpc>
                <a:spcPct val="80000"/>
              </a:lnSpc>
            </a:pP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800" dirty="0"/>
              <a:t>Solution: use </a:t>
            </a:r>
            <a:r>
              <a:rPr lang="en-US" sz="2800" dirty="0">
                <a:solidFill>
                  <a:srgbClr val="FF9900"/>
                </a:solidFill>
              </a:rPr>
              <a:t>heuristics</a:t>
            </a:r>
            <a:r>
              <a:rPr lang="en-US" sz="2800" dirty="0"/>
              <a:t> (rules of thumb based on the knowledge of the domain) to </a:t>
            </a:r>
            <a:r>
              <a:rPr lang="en-US" sz="2800" i="1" dirty="0">
                <a:solidFill>
                  <a:srgbClr val="FF9900"/>
                </a:solidFill>
              </a:rPr>
              <a:t>estimate</a:t>
            </a:r>
            <a:r>
              <a:rPr lang="en-US" sz="2800" dirty="0"/>
              <a:t> the cost of getting to a goal node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4079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75228" y="0"/>
            <a:ext cx="9905998" cy="1478570"/>
          </a:xfrm>
        </p:spPr>
        <p:txBody>
          <a:bodyPr/>
          <a:lstStyle/>
          <a:p>
            <a:r>
              <a:rPr lang="en-US" dirty="0"/>
              <a:t>Heuristic Search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1" y="1600201"/>
            <a:ext cx="8615363" cy="471963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Estimate for each state the cost of getting from there to a goal state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Use “</a:t>
            </a:r>
            <a:r>
              <a:rPr lang="en-US" sz="2800" u="sng" dirty="0"/>
              <a:t>heuristic</a:t>
            </a:r>
            <a:r>
              <a:rPr lang="en-US" sz="2800" dirty="0"/>
              <a:t>” information to guess which nodes to expand next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A heuristic is in the form of an </a:t>
            </a:r>
            <a:r>
              <a:rPr lang="en-US" sz="2800" u="sng" dirty="0"/>
              <a:t>evaluation function </a:t>
            </a:r>
            <a:r>
              <a:rPr lang="en-US" sz="2800" dirty="0"/>
              <a:t>based on domain-specific information related to the problem.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Gives us a way to evaluate a node “locally” based on an estimate of the cost to get from the node to a goal node (the idea is to find the least cost path to a goal node).</a:t>
            </a:r>
          </a:p>
        </p:txBody>
      </p:sp>
    </p:spTree>
    <p:extLst>
      <p:ext uri="{BB962C8B-B14F-4D97-AF65-F5344CB8AC3E}">
        <p14:creationId xmlns:p14="http://schemas.microsoft.com/office/powerpoint/2010/main" val="600422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75228" y="0"/>
            <a:ext cx="9905998" cy="1478570"/>
          </a:xfrm>
        </p:spPr>
        <p:txBody>
          <a:bodyPr/>
          <a:lstStyle/>
          <a:p>
            <a:r>
              <a:rPr lang="en-US" dirty="0"/>
              <a:t>Evaluation Functions</a:t>
            </a:r>
          </a:p>
        </p:txBody>
      </p:sp>
      <p:pic>
        <p:nvPicPr>
          <p:cNvPr id="525315" name="Picture 3"/>
          <p:cNvPicPr>
            <a:picLocks noChangeAspect="1" noChangeArrowheads="1"/>
          </p:cNvPicPr>
          <p:nvPr/>
        </p:nvPicPr>
        <p:blipFill>
          <a:blip r:embed="rId3">
            <a:lum bright="-12000" contrast="36000"/>
          </a:blip>
          <a:srcRect b="41727"/>
          <a:stretch>
            <a:fillRect/>
          </a:stretch>
        </p:blipFill>
        <p:spPr bwMode="auto">
          <a:xfrm>
            <a:off x="1371599" y="1214114"/>
            <a:ext cx="7471461" cy="2359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5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485075" y="3908696"/>
            <a:ext cx="8229600" cy="2715128"/>
          </a:xfrm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h(n) is the heuristic function</a:t>
            </a:r>
            <a:br>
              <a:rPr lang="en-US" sz="2800" dirty="0"/>
            </a:br>
            <a:r>
              <a:rPr lang="en-US" sz="2800" dirty="0"/>
              <a:t>g(n): cost of the best path found so far between the initial node and 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f(n) = g(n) </a:t>
            </a:r>
            <a:r>
              <a:rPr lang="en-US" sz="2800" dirty="0">
                <a:sym typeface="Wingdings" panose="05000000000000000000" pitchFamily="2" charset="2"/>
              </a:rPr>
              <a:t> uniform cost search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f(n) = h(n) </a:t>
            </a:r>
            <a:r>
              <a:rPr lang="en-US" sz="2800" dirty="0">
                <a:sym typeface="Wingdings" pitchFamily="2" charset="2"/>
              </a:rPr>
              <a:t> greedy best-first search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ym typeface="Wingdings" pitchFamily="2" charset="2"/>
              </a:rPr>
              <a:t>f(n) = g(n) + h(n)  A* algorithm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44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308" y="1190928"/>
            <a:ext cx="9279292" cy="313690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Basic Idea: always expand the node that minimizes (or maximizes) the evaluation function </a:t>
            </a:r>
            <a:r>
              <a:rPr lang="en-US" sz="2200" i="1" dirty="0"/>
              <a:t>f</a:t>
            </a:r>
            <a:r>
              <a:rPr lang="en-US" sz="2200" dirty="0"/>
              <a:t>(</a:t>
            </a:r>
            <a:r>
              <a:rPr lang="en-US" sz="2200" i="1" dirty="0"/>
              <a:t>n</a:t>
            </a:r>
            <a:r>
              <a:rPr lang="en-US" sz="2200" dirty="0"/>
              <a:t>)</a:t>
            </a:r>
          </a:p>
          <a:p>
            <a:r>
              <a:rPr lang="en-US" sz="2200" dirty="0"/>
              <a:t>Greedy strategy: </a:t>
            </a:r>
            <a:r>
              <a:rPr lang="en-US" sz="2200" i="1" dirty="0"/>
              <a:t>f</a:t>
            </a:r>
            <a:r>
              <a:rPr lang="en-US" sz="2200" dirty="0"/>
              <a:t>(</a:t>
            </a:r>
            <a:r>
              <a:rPr lang="en-US" sz="2200" i="1" dirty="0"/>
              <a:t>n</a:t>
            </a:r>
            <a:r>
              <a:rPr lang="en-US" sz="2200" dirty="0"/>
              <a:t>) = </a:t>
            </a:r>
            <a:r>
              <a:rPr lang="en-US" sz="2200" i="1" dirty="0"/>
              <a:t>h</a:t>
            </a:r>
            <a:r>
              <a:rPr lang="en-US" sz="2200" dirty="0"/>
              <a:t>(</a:t>
            </a:r>
            <a:r>
              <a:rPr lang="en-US" sz="2200" i="1" dirty="0"/>
              <a:t>n</a:t>
            </a:r>
            <a:r>
              <a:rPr lang="en-US" sz="2200" dirty="0"/>
              <a:t>), where </a:t>
            </a:r>
            <a:r>
              <a:rPr lang="en-US" sz="2200" i="1" dirty="0"/>
              <a:t>h</a:t>
            </a:r>
            <a:r>
              <a:rPr lang="en-US" sz="2200" dirty="0"/>
              <a:t>(</a:t>
            </a:r>
            <a:r>
              <a:rPr lang="en-US" sz="2200" i="1" dirty="0"/>
              <a:t>n</a:t>
            </a:r>
            <a:r>
              <a:rPr lang="en-US" sz="2200" dirty="0"/>
              <a:t>) estimates the cost of getting from the node </a:t>
            </a:r>
            <a:r>
              <a:rPr lang="en-US" sz="2200" i="1" dirty="0"/>
              <a:t>n</a:t>
            </a:r>
            <a:r>
              <a:rPr lang="en-US" sz="2200" dirty="0"/>
              <a:t> to the goal</a:t>
            </a:r>
          </a:p>
          <a:p>
            <a:pPr lvl="1"/>
            <a:r>
              <a:rPr lang="en-US" dirty="0"/>
              <a:t>if we keep nodes in memory (on the queue) for backtracking, then this is called </a:t>
            </a:r>
            <a:r>
              <a:rPr lang="en-US" u="sng" dirty="0"/>
              <a:t>(Greedy) Best-First search</a:t>
            </a:r>
            <a:r>
              <a:rPr lang="en-US" dirty="0"/>
              <a:t>; if no queue and we stop as soon as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is worse for the children than the parent, then this is called </a:t>
            </a:r>
            <a:r>
              <a:rPr lang="en-US" u="sng" dirty="0"/>
              <a:t>Hill-Climbing</a:t>
            </a:r>
            <a:r>
              <a:rPr lang="en-US" dirty="0"/>
              <a:t>.</a:t>
            </a:r>
          </a:p>
          <a:p>
            <a:r>
              <a:rPr lang="en-US" sz="2200" dirty="0"/>
              <a:t>What happens if we always try at each step to move closer to the goal node?</a:t>
            </a:r>
          </a:p>
        </p:txBody>
      </p:sp>
      <p:sp>
        <p:nvSpPr>
          <p:cNvPr id="526341" name="Rectangle 5"/>
          <p:cNvSpPr>
            <a:spLocks noChangeArrowheads="1"/>
          </p:cNvSpPr>
          <p:nvPr/>
        </p:nvSpPr>
        <p:spPr bwMode="auto">
          <a:xfrm>
            <a:off x="6515100" y="4365625"/>
            <a:ext cx="2806700" cy="2197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6342" name="Line 6"/>
          <p:cNvSpPr>
            <a:spLocks noChangeShapeType="1"/>
          </p:cNvSpPr>
          <p:nvPr/>
        </p:nvSpPr>
        <p:spPr bwMode="auto">
          <a:xfrm>
            <a:off x="6515100" y="5407025"/>
            <a:ext cx="41910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6343" name="Line 7"/>
          <p:cNvSpPr>
            <a:spLocks noChangeShapeType="1"/>
          </p:cNvSpPr>
          <p:nvPr/>
        </p:nvSpPr>
        <p:spPr bwMode="auto">
          <a:xfrm>
            <a:off x="7302500" y="4378325"/>
            <a:ext cx="0" cy="349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6344" name="Line 8"/>
          <p:cNvSpPr>
            <a:spLocks noChangeShapeType="1"/>
          </p:cNvSpPr>
          <p:nvPr/>
        </p:nvSpPr>
        <p:spPr bwMode="auto">
          <a:xfrm>
            <a:off x="8902700" y="4714875"/>
            <a:ext cx="0" cy="1460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6345" name="Line 9"/>
          <p:cNvSpPr>
            <a:spLocks noChangeShapeType="1"/>
          </p:cNvSpPr>
          <p:nvPr/>
        </p:nvSpPr>
        <p:spPr bwMode="auto">
          <a:xfrm flipH="1" flipV="1">
            <a:off x="6946900" y="6156325"/>
            <a:ext cx="196215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6346" name="Line 10"/>
          <p:cNvSpPr>
            <a:spLocks noChangeShapeType="1"/>
          </p:cNvSpPr>
          <p:nvPr/>
        </p:nvSpPr>
        <p:spPr bwMode="auto">
          <a:xfrm flipV="1">
            <a:off x="6940550" y="5788025"/>
            <a:ext cx="12700" cy="368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6347" name="Line 11"/>
          <p:cNvSpPr>
            <a:spLocks noChangeShapeType="1"/>
          </p:cNvSpPr>
          <p:nvPr/>
        </p:nvSpPr>
        <p:spPr bwMode="auto">
          <a:xfrm>
            <a:off x="6946900" y="5788025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6348" name="Line 12"/>
          <p:cNvSpPr>
            <a:spLocks noChangeShapeType="1"/>
          </p:cNvSpPr>
          <p:nvPr/>
        </p:nvSpPr>
        <p:spPr bwMode="auto">
          <a:xfrm flipV="1">
            <a:off x="7315200" y="5051425"/>
            <a:ext cx="0" cy="73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6349" name="Line 13"/>
          <p:cNvSpPr>
            <a:spLocks noChangeShapeType="1"/>
          </p:cNvSpPr>
          <p:nvPr/>
        </p:nvSpPr>
        <p:spPr bwMode="auto">
          <a:xfrm>
            <a:off x="6946900" y="5045075"/>
            <a:ext cx="7366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6350" name="Line 14"/>
          <p:cNvSpPr>
            <a:spLocks noChangeShapeType="1"/>
          </p:cNvSpPr>
          <p:nvPr/>
        </p:nvSpPr>
        <p:spPr bwMode="auto">
          <a:xfrm flipV="1">
            <a:off x="6940550" y="4714875"/>
            <a:ext cx="12700" cy="33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6351" name="Line 15"/>
          <p:cNvSpPr>
            <a:spLocks noChangeShapeType="1"/>
          </p:cNvSpPr>
          <p:nvPr/>
        </p:nvSpPr>
        <p:spPr bwMode="auto">
          <a:xfrm flipH="1" flipV="1">
            <a:off x="7670800" y="4721225"/>
            <a:ext cx="0" cy="33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6352" name="Line 16"/>
          <p:cNvSpPr>
            <a:spLocks noChangeShapeType="1"/>
          </p:cNvSpPr>
          <p:nvPr/>
        </p:nvSpPr>
        <p:spPr bwMode="auto">
          <a:xfrm>
            <a:off x="8077200" y="4365625"/>
            <a:ext cx="0" cy="1041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6353" name="Line 17"/>
          <p:cNvSpPr>
            <a:spLocks noChangeShapeType="1"/>
          </p:cNvSpPr>
          <p:nvPr/>
        </p:nvSpPr>
        <p:spPr bwMode="auto">
          <a:xfrm>
            <a:off x="8496300" y="4721225"/>
            <a:ext cx="0" cy="698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6354" name="Line 18"/>
          <p:cNvSpPr>
            <a:spLocks noChangeShapeType="1"/>
          </p:cNvSpPr>
          <p:nvPr/>
        </p:nvSpPr>
        <p:spPr bwMode="auto">
          <a:xfrm flipH="1">
            <a:off x="7696200" y="5407025"/>
            <a:ext cx="800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6355" name="Line 19"/>
          <p:cNvSpPr>
            <a:spLocks noChangeShapeType="1"/>
          </p:cNvSpPr>
          <p:nvPr/>
        </p:nvSpPr>
        <p:spPr bwMode="auto">
          <a:xfrm>
            <a:off x="7696200" y="54070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6356" name="Line 20"/>
          <p:cNvSpPr>
            <a:spLocks noChangeShapeType="1"/>
          </p:cNvSpPr>
          <p:nvPr/>
        </p:nvSpPr>
        <p:spPr bwMode="auto">
          <a:xfrm>
            <a:off x="7696200" y="5788025"/>
            <a:ext cx="774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6357" name="Rectangle 21"/>
          <p:cNvSpPr>
            <a:spLocks noChangeArrowheads="1"/>
          </p:cNvSpPr>
          <p:nvPr/>
        </p:nvSpPr>
        <p:spPr bwMode="auto">
          <a:xfrm>
            <a:off x="6499225" y="5432425"/>
            <a:ext cx="107950" cy="330200"/>
          </a:xfrm>
          <a:prstGeom prst="rect">
            <a:avLst/>
          </a:prstGeom>
          <a:solidFill>
            <a:srgbClr val="44446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6358" name="Rectangle 22"/>
          <p:cNvSpPr>
            <a:spLocks noChangeArrowheads="1"/>
          </p:cNvSpPr>
          <p:nvPr/>
        </p:nvSpPr>
        <p:spPr bwMode="auto">
          <a:xfrm>
            <a:off x="9271000" y="5426075"/>
            <a:ext cx="107950" cy="330200"/>
          </a:xfrm>
          <a:prstGeom prst="rect">
            <a:avLst/>
          </a:prstGeom>
          <a:solidFill>
            <a:srgbClr val="44446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6359" name="Line 23"/>
          <p:cNvSpPr>
            <a:spLocks noChangeShapeType="1"/>
          </p:cNvSpPr>
          <p:nvPr/>
        </p:nvSpPr>
        <p:spPr bwMode="auto">
          <a:xfrm>
            <a:off x="9334499" y="5591175"/>
            <a:ext cx="41274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6360" name="Line 24"/>
          <p:cNvSpPr>
            <a:spLocks noChangeShapeType="1"/>
          </p:cNvSpPr>
          <p:nvPr/>
        </p:nvSpPr>
        <p:spPr bwMode="auto">
          <a:xfrm>
            <a:off x="6095999" y="5591175"/>
            <a:ext cx="41910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6361" name="Text Box 25"/>
          <p:cNvSpPr txBox="1">
            <a:spLocks noChangeArrowheads="1"/>
          </p:cNvSpPr>
          <p:nvPr/>
        </p:nvSpPr>
        <p:spPr bwMode="auto">
          <a:xfrm>
            <a:off x="2709372" y="4518134"/>
            <a:ext cx="3105337" cy="1815882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The BFS algorithm in this case will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find the longer solution path,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since it will begin by moving 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forward and then be committed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to this choice.</a:t>
            </a:r>
          </a:p>
          <a:p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What about hill-climbing?</a:t>
            </a:r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89207078-6213-4277-AC46-80879411F2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36308" y="17461"/>
            <a:ext cx="9905998" cy="1478570"/>
          </a:xfrm>
        </p:spPr>
        <p:txBody>
          <a:bodyPr/>
          <a:lstStyle/>
          <a:p>
            <a:r>
              <a:rPr lang="en-US" dirty="0"/>
              <a:t>Best-First Search</a:t>
            </a:r>
          </a:p>
        </p:txBody>
      </p:sp>
    </p:spTree>
    <p:extLst>
      <p:ext uri="{BB962C8B-B14F-4D97-AF65-F5344CB8AC3E}">
        <p14:creationId xmlns:p14="http://schemas.microsoft.com/office/powerpoint/2010/main" val="4210896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8" name="Rectangle 4"/>
          <p:cNvSpPr>
            <a:spLocks noGrp="1" noChangeArrowheads="1"/>
          </p:cNvSpPr>
          <p:nvPr>
            <p:ph type="title"/>
          </p:nvPr>
        </p:nvSpPr>
        <p:spPr>
          <a:xfrm>
            <a:off x="1236308" y="17461"/>
            <a:ext cx="9905998" cy="1478570"/>
          </a:xfrm>
        </p:spPr>
        <p:txBody>
          <a:bodyPr/>
          <a:lstStyle/>
          <a:p>
            <a:r>
              <a:rPr lang="en-US" dirty="0"/>
              <a:t>Best-First Search</a:t>
            </a:r>
          </a:p>
        </p:txBody>
      </p:sp>
      <p:sp>
        <p:nvSpPr>
          <p:cNvPr id="5488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377819" y="1325834"/>
            <a:ext cx="8229600" cy="4772025"/>
          </a:xfrm>
        </p:spPr>
        <p:txBody>
          <a:bodyPr/>
          <a:lstStyle/>
          <a:p>
            <a:r>
              <a:rPr lang="en-US" dirty="0">
                <a:sym typeface="Wingdings" pitchFamily="2" charset="2"/>
              </a:rPr>
              <a:t>The </a:t>
            </a:r>
            <a:r>
              <a:rPr lang="en-US" u="sng" dirty="0">
                <a:sym typeface="Wingdings" pitchFamily="2" charset="2"/>
              </a:rPr>
              <a:t>evaluation function</a:t>
            </a:r>
            <a:r>
              <a:rPr lang="en-US" i="1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f maps each </a:t>
            </a:r>
            <a:r>
              <a:rPr lang="en-US" dirty="0"/>
              <a:t>search node n </a:t>
            </a:r>
            <a:r>
              <a:rPr lang="en-US" dirty="0">
                <a:sym typeface="Wingdings" pitchFamily="2" charset="2"/>
              </a:rPr>
              <a:t>to positive real number f(n)</a:t>
            </a:r>
          </a:p>
          <a:p>
            <a:r>
              <a:rPr lang="en-US" dirty="0">
                <a:sym typeface="Wingdings" pitchFamily="2" charset="2"/>
              </a:rPr>
              <a:t>The smaller f(n) = h(n), the more promising n</a:t>
            </a:r>
          </a:p>
          <a:p>
            <a:r>
              <a:rPr lang="en-US" dirty="0">
                <a:sym typeface="Wingdings" pitchFamily="2" charset="2"/>
              </a:rPr>
              <a:t>Best-first search </a:t>
            </a:r>
            <a:r>
              <a:rPr lang="en-US" dirty="0"/>
              <a:t>sorts the search queue at each step in increasing order of f</a:t>
            </a:r>
          </a:p>
          <a:p>
            <a:pPr lvl="1"/>
            <a:r>
              <a:rPr lang="en-US" dirty="0"/>
              <a:t>random order is assumed among nodes with equal values of f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055815" y="4646975"/>
            <a:ext cx="4624874" cy="1569660"/>
          </a:xfrm>
          <a:prstGeom prst="rect">
            <a:avLst/>
          </a:prstGeom>
          <a:solidFill>
            <a:srgbClr val="DDDDDD"/>
          </a:solidFill>
          <a:ln w="28575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>
                <a:solidFill>
                  <a:schemeClr val="bg1"/>
                </a:solidFill>
                <a:cs typeface="Arial" charset="0"/>
              </a:rPr>
              <a:t>“Best” only refers to the value of f,</a:t>
            </a:r>
          </a:p>
          <a:p>
            <a:pPr eaLnBrk="1" hangingPunct="1"/>
            <a:r>
              <a:rPr lang="en-US" sz="2400" dirty="0">
                <a:solidFill>
                  <a:schemeClr val="bg1"/>
                </a:solidFill>
                <a:cs typeface="Arial" charset="0"/>
              </a:rPr>
              <a:t>not to the quality of the actual path.</a:t>
            </a:r>
          </a:p>
          <a:p>
            <a:pPr eaLnBrk="1" hangingPunct="1"/>
            <a:r>
              <a:rPr lang="en-US" sz="2400" dirty="0">
                <a:solidFill>
                  <a:schemeClr val="bg1"/>
                </a:solidFill>
                <a:cs typeface="Arial" charset="0"/>
              </a:rPr>
              <a:t>Best-first search does not generate </a:t>
            </a:r>
          </a:p>
          <a:p>
            <a:pPr eaLnBrk="1" hangingPunct="1"/>
            <a:r>
              <a:rPr lang="en-US" sz="2400" dirty="0">
                <a:solidFill>
                  <a:schemeClr val="bg1"/>
                </a:solidFill>
                <a:cs typeface="Arial" charset="0"/>
              </a:rPr>
              <a:t>optimal paths in general </a:t>
            </a:r>
          </a:p>
        </p:txBody>
      </p:sp>
    </p:spTree>
    <p:extLst>
      <p:ext uri="{BB962C8B-B14F-4D97-AF65-F5344CB8AC3E}">
        <p14:creationId xmlns:p14="http://schemas.microsoft.com/office/powerpoint/2010/main" val="1202330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41244" y="222201"/>
            <a:ext cx="8458200" cy="609600"/>
          </a:xfrm>
        </p:spPr>
        <p:txBody>
          <a:bodyPr/>
          <a:lstStyle/>
          <a:p>
            <a:r>
              <a:rPr lang="en-US" sz="3200" dirty="0"/>
              <a:t>Best-First Search Example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1244" y="962569"/>
            <a:ext cx="6180137" cy="5761615"/>
          </a:xfrm>
        </p:spPr>
        <p:txBody>
          <a:bodyPr>
            <a:normAutofit/>
          </a:bodyPr>
          <a:lstStyle/>
          <a:p>
            <a:r>
              <a:rPr lang="en-US" sz="2800" dirty="0"/>
              <a:t>Suppose we don’t know the actual “road” distances to Bucharest beforehand</a:t>
            </a:r>
          </a:p>
          <a:p>
            <a:r>
              <a:rPr lang="en-US" sz="2800" dirty="0"/>
              <a:t>But can figure out the “as-a-crow-flies” distances from a map</a:t>
            </a:r>
          </a:p>
          <a:p>
            <a:r>
              <a:rPr lang="en-US" sz="2800" dirty="0"/>
              <a:t>Heuristic evaluation function:</a:t>
            </a:r>
          </a:p>
          <a:p>
            <a:pPr marL="457200" lvl="1" indent="0">
              <a:buNone/>
            </a:pPr>
            <a:r>
              <a:rPr lang="en-US" sz="2200" dirty="0"/>
              <a:t>h(n) = straight-line distance between </a:t>
            </a:r>
            <a:r>
              <a:rPr lang="en-US" sz="2200" i="1" dirty="0"/>
              <a:t>n</a:t>
            </a:r>
            <a:r>
              <a:rPr lang="en-US" sz="2200" dirty="0"/>
              <a:t> and Bucharest</a:t>
            </a:r>
            <a:endParaRPr lang="en-US" sz="1200" dirty="0"/>
          </a:p>
          <a:p>
            <a:pPr lvl="1">
              <a:buFont typeface="Wingdings" pitchFamily="2" charset="2"/>
              <a:buNone/>
            </a:pPr>
            <a:r>
              <a:rPr lang="en-US" sz="2200" dirty="0"/>
              <a:t>h(n) is a heuristic because it is an estimate of the actual cost of getting from n to the goal</a:t>
            </a:r>
          </a:p>
          <a:p>
            <a:pPr lvl="1">
              <a:buFont typeface="Wingdings" pitchFamily="2" charset="2"/>
              <a:buNone/>
            </a:pPr>
            <a:r>
              <a:rPr lang="en-US" sz="2200" dirty="0"/>
              <a:t>Note that h(goal) = 0 always</a:t>
            </a:r>
          </a:p>
        </p:txBody>
      </p:sp>
      <p:pic>
        <p:nvPicPr>
          <p:cNvPr id="55296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74828" y="2771740"/>
            <a:ext cx="1575928" cy="3848393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lum bright="-24000" contrast="42000"/>
          </a:blip>
          <a:srcRect/>
          <a:stretch>
            <a:fillRect/>
          </a:stretch>
        </p:blipFill>
        <p:spPr bwMode="auto">
          <a:xfrm>
            <a:off x="8027066" y="0"/>
            <a:ext cx="4171151" cy="25495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10694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7" name="Text Box 7"/>
          <p:cNvSpPr txBox="1">
            <a:spLocks noChangeArrowheads="1"/>
          </p:cNvSpPr>
          <p:nvPr/>
        </p:nvSpPr>
        <p:spPr bwMode="auto">
          <a:xfrm>
            <a:off x="5038725" y="1916113"/>
            <a:ext cx="5550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Arad</a:t>
            </a:r>
          </a:p>
        </p:txBody>
      </p:sp>
      <p:sp>
        <p:nvSpPr>
          <p:cNvPr id="527368" name="Oval 8"/>
          <p:cNvSpPr>
            <a:spLocks noChangeArrowheads="1"/>
          </p:cNvSpPr>
          <p:nvPr/>
        </p:nvSpPr>
        <p:spPr bwMode="auto">
          <a:xfrm>
            <a:off x="4876801" y="1752601"/>
            <a:ext cx="904875" cy="6492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7390" name="Text Box 30"/>
          <p:cNvSpPr txBox="1">
            <a:spLocks noChangeArrowheads="1"/>
          </p:cNvSpPr>
          <p:nvPr/>
        </p:nvSpPr>
        <p:spPr bwMode="auto">
          <a:xfrm>
            <a:off x="5899151" y="1903412"/>
            <a:ext cx="955675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h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) = 366</a:t>
            </a:r>
          </a:p>
        </p:txBody>
      </p:sp>
      <p:sp>
        <p:nvSpPr>
          <p:cNvPr id="527407" name="Text Box 47"/>
          <p:cNvSpPr txBox="1">
            <a:spLocks noChangeArrowheads="1"/>
          </p:cNvSpPr>
          <p:nvPr/>
        </p:nvSpPr>
        <p:spPr bwMode="auto">
          <a:xfrm>
            <a:off x="5135127" y="5977286"/>
            <a:ext cx="1528047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&lt;== Arad &lt;==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18309" y="0"/>
            <a:ext cx="1373691" cy="3354533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5D639CC3-11B8-430A-83F5-AD7375771B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8470900" cy="609600"/>
          </a:xfrm>
        </p:spPr>
        <p:txBody>
          <a:bodyPr/>
          <a:lstStyle/>
          <a:p>
            <a:r>
              <a:rPr lang="en-US" sz="3200" dirty="0"/>
              <a:t>Greedy Best-First Search</a:t>
            </a:r>
          </a:p>
        </p:txBody>
      </p:sp>
    </p:spTree>
    <p:extLst>
      <p:ext uri="{BB962C8B-B14F-4D97-AF65-F5344CB8AC3E}">
        <p14:creationId xmlns:p14="http://schemas.microsoft.com/office/powerpoint/2010/main" val="27896465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1653</TotalTime>
  <Words>1882</Words>
  <Application>Microsoft Office PowerPoint</Application>
  <PresentationFormat>Widescreen</PresentationFormat>
  <Paragraphs>351</Paragraphs>
  <Slides>26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Comic Sans MS</vt:lpstr>
      <vt:lpstr>Marlett</vt:lpstr>
      <vt:lpstr>Symbol</vt:lpstr>
      <vt:lpstr>Times New Roman</vt:lpstr>
      <vt:lpstr>Tw Cen MT</vt:lpstr>
      <vt:lpstr>Wingdings</vt:lpstr>
      <vt:lpstr>Circuit</vt:lpstr>
      <vt:lpstr> CSC 480 Artificial Intelligence I  Problem solving as Search </vt:lpstr>
      <vt:lpstr>PowerPoint Presentation</vt:lpstr>
      <vt:lpstr>Problem with uniform cost search </vt:lpstr>
      <vt:lpstr>Heuristic Search</vt:lpstr>
      <vt:lpstr>Evaluation Functions</vt:lpstr>
      <vt:lpstr>Best-First Search</vt:lpstr>
      <vt:lpstr>Best-First Search</vt:lpstr>
      <vt:lpstr>Best-First Search Example</vt:lpstr>
      <vt:lpstr>Greedy Best-First Search</vt:lpstr>
      <vt:lpstr>Greedy Best-First Search</vt:lpstr>
      <vt:lpstr>Greedy Best-First Search</vt:lpstr>
      <vt:lpstr>Greedy Best-First Search</vt:lpstr>
      <vt:lpstr>Greedy Best-First Search</vt:lpstr>
      <vt:lpstr>Properties of Best-First (Greedy) Search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A* and Repeated States</vt:lpstr>
      <vt:lpstr>A* and Consistency (Monotonicity)</vt:lpstr>
      <vt:lpstr>A* and Consistency (Monotonicity)</vt:lpstr>
      <vt:lpstr>A* and Repeated States</vt:lpstr>
      <vt:lpstr>Finding good heuristics for a problem</vt:lpstr>
      <vt:lpstr>A* and “Informedness”</vt:lpstr>
      <vt:lpstr>When to Use Search Techniques?</vt:lpstr>
    </vt:vector>
  </TitlesOfParts>
  <Company>DePaul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380 Foundations of Artificial Intelligence CSC 480 Artificial Intelligence I</dc:title>
  <dc:creator>Gemmell, Jonathan</dc:creator>
  <cp:lastModifiedBy>Bamshad Mobasher</cp:lastModifiedBy>
  <cp:revision>99</cp:revision>
  <cp:lastPrinted>2015-11-02T16:23:38Z</cp:lastPrinted>
  <dcterms:created xsi:type="dcterms:W3CDTF">2015-10-22T19:10:27Z</dcterms:created>
  <dcterms:modified xsi:type="dcterms:W3CDTF">2020-04-07T20:39:30Z</dcterms:modified>
</cp:coreProperties>
</file>