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3"/>
  </p:notesMasterIdLst>
  <p:sldIdLst>
    <p:sldId id="256" r:id="rId2"/>
    <p:sldId id="259" r:id="rId3"/>
    <p:sldId id="258" r:id="rId4"/>
    <p:sldId id="261" r:id="rId5"/>
    <p:sldId id="272" r:id="rId6"/>
    <p:sldId id="449" r:id="rId7"/>
    <p:sldId id="453" r:id="rId8"/>
    <p:sldId id="260" r:id="rId9"/>
    <p:sldId id="477" r:id="rId10"/>
    <p:sldId id="266" r:id="rId11"/>
    <p:sldId id="269" r:id="rId12"/>
    <p:sldId id="274" r:id="rId13"/>
    <p:sldId id="276" r:id="rId14"/>
    <p:sldId id="279" r:id="rId15"/>
    <p:sldId id="280" r:id="rId16"/>
    <p:sldId id="281" r:id="rId17"/>
    <p:sldId id="282" r:id="rId18"/>
    <p:sldId id="283" r:id="rId19"/>
    <p:sldId id="284" r:id="rId20"/>
    <p:sldId id="478" r:id="rId21"/>
    <p:sldId id="287" r:id="rId22"/>
    <p:sldId id="288" r:id="rId23"/>
    <p:sldId id="289" r:id="rId24"/>
    <p:sldId id="479" r:id="rId25"/>
    <p:sldId id="292" r:id="rId26"/>
    <p:sldId id="293" r:id="rId27"/>
    <p:sldId id="480" r:id="rId28"/>
    <p:sldId id="295" r:id="rId29"/>
    <p:sldId id="296" r:id="rId30"/>
    <p:sldId id="291" r:id="rId31"/>
    <p:sldId id="299" r:id="rId3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2ACC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image" Target="../media/image20.emf"/><Relationship Id="rId18" Type="http://schemas.openxmlformats.org/officeDocument/2006/relationships/image" Target="../media/image2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12" Type="http://schemas.openxmlformats.org/officeDocument/2006/relationships/image" Target="../media/image19.emf"/><Relationship Id="rId17" Type="http://schemas.openxmlformats.org/officeDocument/2006/relationships/image" Target="../media/image24.emf"/><Relationship Id="rId2" Type="http://schemas.openxmlformats.org/officeDocument/2006/relationships/image" Target="../media/image9.emf"/><Relationship Id="rId16" Type="http://schemas.openxmlformats.org/officeDocument/2006/relationships/image" Target="../media/image23.emf"/><Relationship Id="rId1" Type="http://schemas.openxmlformats.org/officeDocument/2006/relationships/image" Target="../media/image8.emf"/><Relationship Id="rId6" Type="http://schemas.openxmlformats.org/officeDocument/2006/relationships/image" Target="../media/image13.emf"/><Relationship Id="rId11" Type="http://schemas.openxmlformats.org/officeDocument/2006/relationships/image" Target="../media/image18.emf"/><Relationship Id="rId5" Type="http://schemas.openxmlformats.org/officeDocument/2006/relationships/image" Target="../media/image12.emf"/><Relationship Id="rId15" Type="http://schemas.openxmlformats.org/officeDocument/2006/relationships/image" Target="../media/image22.emf"/><Relationship Id="rId10" Type="http://schemas.openxmlformats.org/officeDocument/2006/relationships/image" Target="../media/image17.emf"/><Relationship Id="rId19" Type="http://schemas.openxmlformats.org/officeDocument/2006/relationships/image" Target="../media/image26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Relationship Id="rId14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23701-338C-4A5F-BDB8-03577EAB96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5772D-7D20-4ABE-8118-EC0BC7BB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3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9CEE7-A657-49B3-9165-4493C6436427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95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4D9B3-5AE2-4B62-B254-F99090F52126}" type="slidenum">
              <a:rPr lang="en-US"/>
              <a:pPr/>
              <a:t>16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82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53BED-96B2-438D-8EBD-47ED1F16400A}" type="slidenum">
              <a:rPr lang="en-US"/>
              <a:pPr/>
              <a:t>17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09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6B417-EF7F-48A7-AC7D-B95B6A294A0B}" type="slidenum">
              <a:rPr lang="en-US"/>
              <a:pPr/>
              <a:t>18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94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7A676-223C-4726-A33D-79ACFF7120F3}" type="slidenum">
              <a:rPr lang="en-US"/>
              <a:pPr/>
              <a:t>19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50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C04C06-D49F-4429-947D-9E57EDD3E52E}" type="slidenum">
              <a:rPr lang="en-US"/>
              <a:pPr/>
              <a:t>21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88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BFEB5-5AE0-466E-B5F6-A6F6CF4331D8}" type="slidenum">
              <a:rPr lang="en-US"/>
              <a:pPr/>
              <a:t>22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5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4394B-49F0-47EE-A6D7-B8FBD6403924}" type="slidenum">
              <a:rPr lang="en-US"/>
              <a:pPr/>
              <a:t>23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666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A88D9-BF17-465A-A08D-29447FC3450B}" type="slidenum">
              <a:rPr lang="en-US"/>
              <a:pPr/>
              <a:t>25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509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7E6B8-C630-447A-8C49-1651ACCD6D66}" type="slidenum">
              <a:rPr lang="en-US"/>
              <a:pPr/>
              <a:t>26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40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63AD6-1FD2-494B-86FA-B6C700497180}" type="slidenum">
              <a:rPr lang="en-US"/>
              <a:pPr/>
              <a:t>28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7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97D24-197D-4E17-AA3F-D3816C31744C}" type="slidenum">
              <a:rPr lang="en-US"/>
              <a:pPr/>
              <a:t>3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546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87DB80-F794-46FE-96FA-1040C977D81F}" type="slidenum">
              <a:rPr lang="en-US"/>
              <a:pPr/>
              <a:t>29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914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D9CE3-D172-4F4F-8A5D-3ADCB1658876}" type="slidenum">
              <a:rPr lang="en-US"/>
              <a:pPr/>
              <a:t>31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78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AB1F2-0F5D-4A63-B205-EA8B6AA3D710}" type="slidenum">
              <a:rPr lang="en-US"/>
              <a:pPr/>
              <a:t>4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74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B6F51B-DF8C-46DB-B657-8AA5DC858155}" type="slidenum">
              <a:rPr lang="en-US"/>
              <a:pPr/>
              <a:t>5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89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47B86-321F-4FED-8F61-3DDCF94F0987}" type="slidenum">
              <a:rPr lang="en-US"/>
              <a:pPr/>
              <a:t>6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11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A52B4-FA33-4EEE-B6C9-7C36780A891E}" type="slidenum">
              <a:rPr lang="en-US"/>
              <a:pPr/>
              <a:t>7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88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B256E8D-FCEF-4456-B20B-7D2F091314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E9CF1-68BF-45D9-AA77-F62155D24FE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94242" name="Rectangle 2">
            <a:extLst>
              <a:ext uri="{FF2B5EF4-FFF2-40B4-BE49-F238E27FC236}">
                <a16:creationId xmlns:a16="http://schemas.microsoft.com/office/drawing/2014/main" id="{F63FF3F0-4081-4310-BED7-0A4CECAAA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01A04D2C-F0FA-4B00-86D1-9B092EF6E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0ED20-2955-41F1-80BA-7129119BFE0A}" type="slidenum">
              <a:rPr lang="en-US"/>
              <a:pPr/>
              <a:t>14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90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A0E56-1EED-4ABE-A1E3-DEE39E70EBA6}" type="slidenum">
              <a:rPr lang="en-US"/>
              <a:pPr/>
              <a:t>15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13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.bin"/><Relationship Id="rId18" Type="http://schemas.openxmlformats.org/officeDocument/2006/relationships/image" Target="../media/image15.emf"/><Relationship Id="rId26" Type="http://schemas.openxmlformats.org/officeDocument/2006/relationships/image" Target="../media/image19.emf"/><Relationship Id="rId39" Type="http://schemas.openxmlformats.org/officeDocument/2006/relationships/oleObject" Target="../embeddings/oleObject20.bin"/><Relationship Id="rId21" Type="http://schemas.openxmlformats.org/officeDocument/2006/relationships/oleObject" Target="../embeddings/oleObject11.bin"/><Relationship Id="rId34" Type="http://schemas.openxmlformats.org/officeDocument/2006/relationships/image" Target="../media/image23.e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2.e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33" Type="http://schemas.openxmlformats.org/officeDocument/2006/relationships/oleObject" Target="../embeddings/oleObject17.bin"/><Relationship Id="rId38" Type="http://schemas.openxmlformats.org/officeDocument/2006/relationships/image" Target="../media/image2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emf"/><Relationship Id="rId20" Type="http://schemas.openxmlformats.org/officeDocument/2006/relationships/image" Target="../media/image16.e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8.emf"/><Relationship Id="rId32" Type="http://schemas.openxmlformats.org/officeDocument/2006/relationships/image" Target="../media/image22.emf"/><Relationship Id="rId37" Type="http://schemas.openxmlformats.org/officeDocument/2006/relationships/oleObject" Target="../embeddings/oleObject19.bin"/><Relationship Id="rId40" Type="http://schemas.openxmlformats.org/officeDocument/2006/relationships/image" Target="../media/image26.e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20.emf"/><Relationship Id="rId36" Type="http://schemas.openxmlformats.org/officeDocument/2006/relationships/image" Target="../media/image24.emf"/><Relationship Id="rId10" Type="http://schemas.openxmlformats.org/officeDocument/2006/relationships/image" Target="../media/image11.emf"/><Relationship Id="rId19" Type="http://schemas.openxmlformats.org/officeDocument/2006/relationships/oleObject" Target="../embeddings/oleObject10.bin"/><Relationship Id="rId31" Type="http://schemas.openxmlformats.org/officeDocument/2006/relationships/oleObject" Target="../embeddings/oleObject16.bin"/><Relationship Id="rId4" Type="http://schemas.openxmlformats.org/officeDocument/2006/relationships/image" Target="../media/image8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3.emf"/><Relationship Id="rId22" Type="http://schemas.openxmlformats.org/officeDocument/2006/relationships/image" Target="../media/image17.e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21.emf"/><Relationship Id="rId35" Type="http://schemas.openxmlformats.org/officeDocument/2006/relationships/oleObject" Target="../embeddings/oleObject18.bin"/><Relationship Id="rId8" Type="http://schemas.openxmlformats.org/officeDocument/2006/relationships/image" Target="../media/image10.emf"/><Relationship Id="rId3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5632" y="1945054"/>
            <a:ext cx="8791575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CSC 480 Artificial Intelligence I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Problem solving as Search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631" y="4026139"/>
            <a:ext cx="8791575" cy="4180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Bamshad Mobasher</a:t>
            </a:r>
          </a:p>
        </p:txBody>
      </p:sp>
    </p:spTree>
    <p:extLst>
      <p:ext uri="{BB962C8B-B14F-4D97-AF65-F5344CB8AC3E}">
        <p14:creationId xmlns:p14="http://schemas.microsoft.com/office/powerpoint/2010/main" val="2381086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FC175551-6E6A-428F-BEE4-1EF61EADF0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2226" y="0"/>
            <a:ext cx="9905998" cy="1478570"/>
          </a:xfrm>
        </p:spPr>
        <p:txBody>
          <a:bodyPr/>
          <a:lstStyle/>
          <a:p>
            <a:r>
              <a:rPr lang="en-US" altLang="en-US" dirty="0"/>
              <a:t>Example: The 8-Puzzle</a:t>
            </a:r>
          </a:p>
        </p:txBody>
      </p:sp>
      <p:pic>
        <p:nvPicPr>
          <p:cNvPr id="379907" name="Picture 3">
            <a:extLst>
              <a:ext uri="{FF2B5EF4-FFF2-40B4-BE49-F238E27FC236}">
                <a16:creationId xmlns:a16="http://schemas.microsoft.com/office/drawing/2014/main" id="{46C33459-E31B-4562-AED4-7900AE4F7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522" y="1478570"/>
            <a:ext cx="207645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908" name="Picture 4">
            <a:extLst>
              <a:ext uri="{FF2B5EF4-FFF2-40B4-BE49-F238E27FC236}">
                <a16:creationId xmlns:a16="http://schemas.microsoft.com/office/drawing/2014/main" id="{939D5AA7-8DBB-4F98-A46B-8B91449D2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947" y="1457429"/>
            <a:ext cx="203835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9909" name="Rectangle 5">
            <a:extLst>
              <a:ext uri="{FF2B5EF4-FFF2-40B4-BE49-F238E27FC236}">
                <a16:creationId xmlns:a16="http://schemas.microsoft.com/office/drawing/2014/main" id="{359D2ADD-6590-454E-BB4B-7F4490F87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3948114"/>
            <a:ext cx="8229600" cy="2185987"/>
          </a:xfrm>
          <a:noFill/>
          <a:ln/>
        </p:spPr>
        <p:txBody>
          <a:bodyPr>
            <a:normAutofit lnSpcReduction="10000"/>
          </a:bodyPr>
          <a:lstStyle/>
          <a:p>
            <a:pPr>
              <a:tabLst>
                <a:tab pos="1943100" algn="l"/>
              </a:tabLst>
            </a:pPr>
            <a:r>
              <a:rPr lang="en-US" altLang="en-US" sz="2500" dirty="0"/>
              <a:t>States?	</a:t>
            </a:r>
            <a:r>
              <a:rPr lang="en-US" altLang="en-US" sz="2500" dirty="0">
                <a:solidFill>
                  <a:srgbClr val="FF9900"/>
                </a:solidFill>
              </a:rPr>
              <a:t>Represented by the integer location of tiles</a:t>
            </a:r>
          </a:p>
          <a:p>
            <a:pPr>
              <a:tabLst>
                <a:tab pos="1943100" algn="l"/>
              </a:tabLst>
            </a:pPr>
            <a:r>
              <a:rPr lang="en-US" altLang="en-US" sz="2500" dirty="0"/>
              <a:t>Operators? 	</a:t>
            </a:r>
            <a:r>
              <a:rPr lang="en-US" altLang="en-US" sz="2500" dirty="0">
                <a:solidFill>
                  <a:srgbClr val="FF9900"/>
                </a:solidFill>
              </a:rPr>
              <a:t>move blank left, right, up, down</a:t>
            </a:r>
          </a:p>
          <a:p>
            <a:pPr>
              <a:tabLst>
                <a:tab pos="1943100" algn="l"/>
              </a:tabLst>
            </a:pPr>
            <a:r>
              <a:rPr lang="en-US" altLang="en-US" sz="2500" dirty="0"/>
              <a:t>Goal Test?	</a:t>
            </a:r>
            <a:r>
              <a:rPr lang="en-US" altLang="en-US" sz="2500" dirty="0">
                <a:solidFill>
                  <a:srgbClr val="FF9900"/>
                </a:solidFill>
              </a:rPr>
              <a:t>= goal state (given)</a:t>
            </a:r>
          </a:p>
          <a:p>
            <a:pPr>
              <a:tabLst>
                <a:tab pos="1943100" algn="l"/>
              </a:tabLst>
            </a:pPr>
            <a:r>
              <a:rPr lang="en-US" altLang="en-US" sz="2500" dirty="0"/>
              <a:t>Path Cost?	</a:t>
            </a:r>
            <a:r>
              <a:rPr lang="en-US" altLang="en-US" sz="2500" dirty="0">
                <a:solidFill>
                  <a:srgbClr val="FF9900"/>
                </a:solidFill>
              </a:rPr>
              <a:t>One per move</a:t>
            </a:r>
          </a:p>
          <a:p>
            <a:pPr>
              <a:buNone/>
              <a:tabLst>
                <a:tab pos="1943100" algn="l"/>
              </a:tabLst>
            </a:pPr>
            <a:endParaRPr lang="en-US" alt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126" name="Rectangle 78">
            <a:extLst>
              <a:ext uri="{FF2B5EF4-FFF2-40B4-BE49-F238E27FC236}">
                <a16:creationId xmlns:a16="http://schemas.microsoft.com/office/drawing/2014/main" id="{817C58BC-EC26-4757-90B1-01718D6B3E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1" y="45430"/>
            <a:ext cx="9905998" cy="1478570"/>
          </a:xfrm>
        </p:spPr>
        <p:txBody>
          <a:bodyPr/>
          <a:lstStyle/>
          <a:p>
            <a:r>
              <a:rPr lang="en-US" altLang="en-US" dirty="0"/>
              <a:t>8-Puzzle: Successor Function</a:t>
            </a:r>
          </a:p>
        </p:txBody>
      </p:sp>
      <p:grpSp>
        <p:nvGrpSpPr>
          <p:cNvPr id="386051" name="Group 3">
            <a:extLst>
              <a:ext uri="{FF2B5EF4-FFF2-40B4-BE49-F238E27FC236}">
                <a16:creationId xmlns:a16="http://schemas.microsoft.com/office/drawing/2014/main" id="{34932E2D-32BB-44EE-A6E7-67B74DA8454B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038600"/>
            <a:ext cx="1828800" cy="1828800"/>
            <a:chOff x="656" y="1776"/>
            <a:chExt cx="1152" cy="1152"/>
          </a:xfrm>
        </p:grpSpPr>
        <p:sp>
          <p:nvSpPr>
            <p:cNvPr id="386052" name="Rectangle 4">
              <a:extLst>
                <a:ext uri="{FF2B5EF4-FFF2-40B4-BE49-F238E27FC236}">
                  <a16:creationId xmlns:a16="http://schemas.microsoft.com/office/drawing/2014/main" id="{F024FD57-5ACF-4ADB-900B-F900B0D1E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1776"/>
              <a:ext cx="1152" cy="1152"/>
            </a:xfrm>
            <a:prstGeom prst="rect">
              <a:avLst/>
            </a:prstGeom>
            <a:noFill/>
            <a:ln w="1905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53" name="Rectangle 5">
              <a:extLst>
                <a:ext uri="{FF2B5EF4-FFF2-40B4-BE49-F238E27FC236}">
                  <a16:creationId xmlns:a16="http://schemas.microsoft.com/office/drawing/2014/main" id="{83ADAA3B-F2C1-4E1D-B281-7FF50AF6A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177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54" name="Rectangle 6">
              <a:extLst>
                <a:ext uri="{FF2B5EF4-FFF2-40B4-BE49-F238E27FC236}">
                  <a16:creationId xmlns:a16="http://schemas.microsoft.com/office/drawing/2014/main" id="{62F4E6A5-FEAE-4208-8DA1-99401EAC2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2160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55" name="Rectangle 7">
              <a:extLst>
                <a:ext uri="{FF2B5EF4-FFF2-40B4-BE49-F238E27FC236}">
                  <a16:creationId xmlns:a16="http://schemas.microsoft.com/office/drawing/2014/main" id="{6475AA0D-357F-4ADC-BA59-2736914F3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2544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56" name="Rectangle 8">
              <a:extLst>
                <a:ext uri="{FF2B5EF4-FFF2-40B4-BE49-F238E27FC236}">
                  <a16:creationId xmlns:a16="http://schemas.microsoft.com/office/drawing/2014/main" id="{EDD67B4B-3B0F-4120-BEB0-4A7F6FEDF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" y="177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57" name="Rectangle 9">
              <a:extLst>
                <a:ext uri="{FF2B5EF4-FFF2-40B4-BE49-F238E27FC236}">
                  <a16:creationId xmlns:a16="http://schemas.microsoft.com/office/drawing/2014/main" id="{64E30EDE-CE9F-465A-B92B-525E9EF48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" y="2160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58" name="Rectangle 10">
              <a:extLst>
                <a:ext uri="{FF2B5EF4-FFF2-40B4-BE49-F238E27FC236}">
                  <a16:creationId xmlns:a16="http://schemas.microsoft.com/office/drawing/2014/main" id="{7C2F5F19-C0F5-49A5-9B3C-8DCC629BB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" y="2160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59" name="Rectangle 11">
              <a:extLst>
                <a:ext uri="{FF2B5EF4-FFF2-40B4-BE49-F238E27FC236}">
                  <a16:creationId xmlns:a16="http://schemas.microsoft.com/office/drawing/2014/main" id="{8F487588-BB73-4B3F-97BA-849ED0BB4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" y="2544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60" name="Rectangle 12">
              <a:extLst>
                <a:ext uri="{FF2B5EF4-FFF2-40B4-BE49-F238E27FC236}">
                  <a16:creationId xmlns:a16="http://schemas.microsoft.com/office/drawing/2014/main" id="{4AD1DEF1-63FA-4AAB-9E4A-934ECA7C6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" y="2544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61" name="Text Box 13">
              <a:extLst>
                <a:ext uri="{FF2B5EF4-FFF2-40B4-BE49-F238E27FC236}">
                  <a16:creationId xmlns:a16="http://schemas.microsoft.com/office/drawing/2014/main" id="{8034004C-127C-45A6-86F2-F1E2DD7A67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6" y="2592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86062" name="Text Box 14">
              <a:extLst>
                <a:ext uri="{FF2B5EF4-FFF2-40B4-BE49-F238E27FC236}">
                  <a16:creationId xmlns:a16="http://schemas.microsoft.com/office/drawing/2014/main" id="{C8DF3817-6C16-44D0-8CA0-FDF86DC15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6" y="1824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86063" name="Text Box 15">
              <a:extLst>
                <a:ext uri="{FF2B5EF4-FFF2-40B4-BE49-F238E27FC236}">
                  <a16:creationId xmlns:a16="http://schemas.microsoft.com/office/drawing/2014/main" id="{5B72F64D-2525-4A8A-BC46-B6078D5292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" y="2208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86064" name="Text Box 16">
              <a:extLst>
                <a:ext uri="{FF2B5EF4-FFF2-40B4-BE49-F238E27FC236}">
                  <a16:creationId xmlns:a16="http://schemas.microsoft.com/office/drawing/2014/main" id="{4E93F7E5-0FAB-4A02-96C1-AFC6FEF4F8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6" y="2208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86065" name="Text Box 17">
              <a:extLst>
                <a:ext uri="{FF2B5EF4-FFF2-40B4-BE49-F238E27FC236}">
                  <a16:creationId xmlns:a16="http://schemas.microsoft.com/office/drawing/2014/main" id="{CDE18EB5-3565-4C40-B5D1-7498FFEA22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" y="2592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86066" name="Text Box 18">
              <a:extLst>
                <a:ext uri="{FF2B5EF4-FFF2-40B4-BE49-F238E27FC236}">
                  <a16:creationId xmlns:a16="http://schemas.microsoft.com/office/drawing/2014/main" id="{6167851D-4E9E-43C6-B751-F8518145B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0" y="2592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86067" name="Text Box 19">
              <a:extLst>
                <a:ext uri="{FF2B5EF4-FFF2-40B4-BE49-F238E27FC236}">
                  <a16:creationId xmlns:a16="http://schemas.microsoft.com/office/drawing/2014/main" id="{CF762572-2DAE-4FEE-B2FD-68FDF623F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0" y="2208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86068" name="Text Box 20">
              <a:extLst>
                <a:ext uri="{FF2B5EF4-FFF2-40B4-BE49-F238E27FC236}">
                  <a16:creationId xmlns:a16="http://schemas.microsoft.com/office/drawing/2014/main" id="{0835217D-D87E-489E-A03C-3C79C932A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" y="1824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8</a:t>
              </a:r>
            </a:p>
          </p:txBody>
        </p:sp>
      </p:grpSp>
      <p:grpSp>
        <p:nvGrpSpPr>
          <p:cNvPr id="386069" name="Group 21">
            <a:extLst>
              <a:ext uri="{FF2B5EF4-FFF2-40B4-BE49-F238E27FC236}">
                <a16:creationId xmlns:a16="http://schemas.microsoft.com/office/drawing/2014/main" id="{27F59B04-DD12-49E2-9583-CA01648E46E6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4038600"/>
            <a:ext cx="1828800" cy="1828800"/>
            <a:chOff x="2256" y="2544"/>
            <a:chExt cx="1152" cy="1152"/>
          </a:xfrm>
        </p:grpSpPr>
        <p:sp>
          <p:nvSpPr>
            <p:cNvPr id="386070" name="Rectangle 22">
              <a:extLst>
                <a:ext uri="{FF2B5EF4-FFF2-40B4-BE49-F238E27FC236}">
                  <a16:creationId xmlns:a16="http://schemas.microsoft.com/office/drawing/2014/main" id="{652BE67E-A7F5-44E8-830B-33E6782A2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544"/>
              <a:ext cx="1152" cy="1152"/>
            </a:xfrm>
            <a:prstGeom prst="rect">
              <a:avLst/>
            </a:prstGeom>
            <a:noFill/>
            <a:ln w="1905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71" name="Rectangle 23">
              <a:extLst>
                <a:ext uri="{FF2B5EF4-FFF2-40B4-BE49-F238E27FC236}">
                  <a16:creationId xmlns:a16="http://schemas.microsoft.com/office/drawing/2014/main" id="{73425C65-24B4-4925-ABDB-CC2E8BE66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544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72" name="Rectangle 24">
              <a:extLst>
                <a:ext uri="{FF2B5EF4-FFF2-40B4-BE49-F238E27FC236}">
                  <a16:creationId xmlns:a16="http://schemas.microsoft.com/office/drawing/2014/main" id="{89826E50-DFAA-470B-B442-F999C2D82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92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73" name="Rectangle 25">
              <a:extLst>
                <a:ext uri="{FF2B5EF4-FFF2-40B4-BE49-F238E27FC236}">
                  <a16:creationId xmlns:a16="http://schemas.microsoft.com/office/drawing/2014/main" id="{D348B551-48A8-4991-92D6-DB3BA76F1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31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74" name="Rectangle 26">
              <a:extLst>
                <a:ext uri="{FF2B5EF4-FFF2-40B4-BE49-F238E27FC236}">
                  <a16:creationId xmlns:a16="http://schemas.microsoft.com/office/drawing/2014/main" id="{F1457A3C-2D4E-41B5-9A83-A2FD5DAE5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544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75" name="Rectangle 27">
              <a:extLst>
                <a:ext uri="{FF2B5EF4-FFF2-40B4-BE49-F238E27FC236}">
                  <a16:creationId xmlns:a16="http://schemas.microsoft.com/office/drawing/2014/main" id="{2B904768-1301-4EB5-8B8A-1A9F521DC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92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76" name="Rectangle 28">
              <a:extLst>
                <a:ext uri="{FF2B5EF4-FFF2-40B4-BE49-F238E27FC236}">
                  <a16:creationId xmlns:a16="http://schemas.microsoft.com/office/drawing/2014/main" id="{6DE56651-FF6B-459C-AB21-712DF9610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544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77" name="Rectangle 29">
              <a:extLst>
                <a:ext uri="{FF2B5EF4-FFF2-40B4-BE49-F238E27FC236}">
                  <a16:creationId xmlns:a16="http://schemas.microsoft.com/office/drawing/2014/main" id="{66D8EB7F-726D-4ECC-88AB-EF7551938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31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78" name="Rectangle 30">
              <a:extLst>
                <a:ext uri="{FF2B5EF4-FFF2-40B4-BE49-F238E27FC236}">
                  <a16:creationId xmlns:a16="http://schemas.microsoft.com/office/drawing/2014/main" id="{524B4CFA-501F-4AAC-83EC-75C53280F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92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79" name="Text Box 31">
              <a:extLst>
                <a:ext uri="{FF2B5EF4-FFF2-40B4-BE49-F238E27FC236}">
                  <a16:creationId xmlns:a16="http://schemas.microsoft.com/office/drawing/2014/main" id="{DE02DB29-537F-4FA8-89BE-550C99046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360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86080" name="Text Box 32">
              <a:extLst>
                <a:ext uri="{FF2B5EF4-FFF2-40B4-BE49-F238E27FC236}">
                  <a16:creationId xmlns:a16="http://schemas.microsoft.com/office/drawing/2014/main" id="{3407D619-31F8-4DD2-A905-DA6516788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592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86081" name="Text Box 33">
              <a:extLst>
                <a:ext uri="{FF2B5EF4-FFF2-40B4-BE49-F238E27FC236}">
                  <a16:creationId xmlns:a16="http://schemas.microsoft.com/office/drawing/2014/main" id="{5EF605D4-8D8F-4389-9A13-55E1656A1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976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86082" name="Text Box 34">
              <a:extLst>
                <a:ext uri="{FF2B5EF4-FFF2-40B4-BE49-F238E27FC236}">
                  <a16:creationId xmlns:a16="http://schemas.microsoft.com/office/drawing/2014/main" id="{F424DA65-4BD6-47D3-9101-0A7019FC9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976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86083" name="Text Box 35">
              <a:extLst>
                <a:ext uri="{FF2B5EF4-FFF2-40B4-BE49-F238E27FC236}">
                  <a16:creationId xmlns:a16="http://schemas.microsoft.com/office/drawing/2014/main" id="{E84650D2-CAE9-42DA-931F-DFCF404A8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360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86084" name="Text Box 36">
              <a:extLst>
                <a:ext uri="{FF2B5EF4-FFF2-40B4-BE49-F238E27FC236}">
                  <a16:creationId xmlns:a16="http://schemas.microsoft.com/office/drawing/2014/main" id="{AAFCAF76-639E-4B06-A571-2C934BAC63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976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86085" name="Text Box 37">
              <a:extLst>
                <a:ext uri="{FF2B5EF4-FFF2-40B4-BE49-F238E27FC236}">
                  <a16:creationId xmlns:a16="http://schemas.microsoft.com/office/drawing/2014/main" id="{A9ECD35E-D818-4F35-99AB-E0822A0C09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592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86086" name="Text Box 38">
              <a:extLst>
                <a:ext uri="{FF2B5EF4-FFF2-40B4-BE49-F238E27FC236}">
                  <a16:creationId xmlns:a16="http://schemas.microsoft.com/office/drawing/2014/main" id="{CD958DE3-5CF1-475F-A395-7E581DB849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592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8</a:t>
              </a:r>
            </a:p>
          </p:txBody>
        </p:sp>
      </p:grpSp>
      <p:grpSp>
        <p:nvGrpSpPr>
          <p:cNvPr id="386087" name="Group 39">
            <a:extLst>
              <a:ext uri="{FF2B5EF4-FFF2-40B4-BE49-F238E27FC236}">
                <a16:creationId xmlns:a16="http://schemas.microsoft.com/office/drawing/2014/main" id="{5C47A4CB-290F-43D6-BDAD-37BF4353FC0B}"/>
              </a:ext>
            </a:extLst>
          </p:cNvPr>
          <p:cNvGrpSpPr>
            <a:grpSpLocks/>
          </p:cNvGrpSpPr>
          <p:nvPr/>
        </p:nvGrpSpPr>
        <p:grpSpPr bwMode="auto">
          <a:xfrm>
            <a:off x="5130800" y="1600200"/>
            <a:ext cx="1828800" cy="1828800"/>
            <a:chOff x="2400" y="1008"/>
            <a:chExt cx="1152" cy="1152"/>
          </a:xfrm>
        </p:grpSpPr>
        <p:sp>
          <p:nvSpPr>
            <p:cNvPr id="386088" name="Rectangle 40">
              <a:extLst>
                <a:ext uri="{FF2B5EF4-FFF2-40B4-BE49-F238E27FC236}">
                  <a16:creationId xmlns:a16="http://schemas.microsoft.com/office/drawing/2014/main" id="{24F65510-1188-4C59-839E-09CC761FB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008"/>
              <a:ext cx="1152" cy="1152"/>
            </a:xfrm>
            <a:prstGeom prst="rect">
              <a:avLst/>
            </a:prstGeom>
            <a:noFill/>
            <a:ln w="1905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89" name="Rectangle 41">
              <a:extLst>
                <a:ext uri="{FF2B5EF4-FFF2-40B4-BE49-F238E27FC236}">
                  <a16:creationId xmlns:a16="http://schemas.microsoft.com/office/drawing/2014/main" id="{32BF4130-4CE5-47BD-8529-D12DFCFB7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00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90" name="Rectangle 42">
              <a:extLst>
                <a:ext uri="{FF2B5EF4-FFF2-40B4-BE49-F238E27FC236}">
                  <a16:creationId xmlns:a16="http://schemas.microsoft.com/office/drawing/2014/main" id="{AB292115-C3D2-44D2-9C25-B2E8B7B82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39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91" name="Rectangle 43">
              <a:extLst>
                <a:ext uri="{FF2B5EF4-FFF2-40B4-BE49-F238E27FC236}">
                  <a16:creationId xmlns:a16="http://schemas.microsoft.com/office/drawing/2014/main" id="{3BB3ABBD-619B-4871-AC60-56D80CA91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77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92" name="Rectangle 44">
              <a:extLst>
                <a:ext uri="{FF2B5EF4-FFF2-40B4-BE49-F238E27FC236}">
                  <a16:creationId xmlns:a16="http://schemas.microsoft.com/office/drawing/2014/main" id="{32033118-3F48-4995-86A4-33783570F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00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93" name="Rectangle 45">
              <a:extLst>
                <a:ext uri="{FF2B5EF4-FFF2-40B4-BE49-F238E27FC236}">
                  <a16:creationId xmlns:a16="http://schemas.microsoft.com/office/drawing/2014/main" id="{1651D42D-BEBD-40C1-ACFF-235CD06E4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39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94" name="Rectangle 46">
              <a:extLst>
                <a:ext uri="{FF2B5EF4-FFF2-40B4-BE49-F238E27FC236}">
                  <a16:creationId xmlns:a16="http://schemas.microsoft.com/office/drawing/2014/main" id="{505710DF-E901-4421-AFCD-4D8367861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00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95" name="Rectangle 47">
              <a:extLst>
                <a:ext uri="{FF2B5EF4-FFF2-40B4-BE49-F238E27FC236}">
                  <a16:creationId xmlns:a16="http://schemas.microsoft.com/office/drawing/2014/main" id="{97CE9E51-B41C-4E31-B906-65712C8B2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77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96" name="Rectangle 48">
              <a:extLst>
                <a:ext uri="{FF2B5EF4-FFF2-40B4-BE49-F238E27FC236}">
                  <a16:creationId xmlns:a16="http://schemas.microsoft.com/office/drawing/2014/main" id="{2DE6B9D8-7CE1-4399-9B7B-9349D2FFE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77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97" name="Text Box 49">
              <a:extLst>
                <a:ext uri="{FF2B5EF4-FFF2-40B4-BE49-F238E27FC236}">
                  <a16:creationId xmlns:a16="http://schemas.microsoft.com/office/drawing/2014/main" id="{9BB9D9AC-CD66-46DD-B206-892610B2B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824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86098" name="Text Box 50">
              <a:extLst>
                <a:ext uri="{FF2B5EF4-FFF2-40B4-BE49-F238E27FC236}">
                  <a16:creationId xmlns:a16="http://schemas.microsoft.com/office/drawing/2014/main" id="{0C6F2732-76BE-49A5-A687-D8151236A9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056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86099" name="Text Box 51">
              <a:extLst>
                <a:ext uri="{FF2B5EF4-FFF2-40B4-BE49-F238E27FC236}">
                  <a16:creationId xmlns:a16="http://schemas.microsoft.com/office/drawing/2014/main" id="{BDCEA7B1-794A-40A3-A096-2F47F81FFE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440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86100" name="Text Box 52">
              <a:extLst>
                <a:ext uri="{FF2B5EF4-FFF2-40B4-BE49-F238E27FC236}">
                  <a16:creationId xmlns:a16="http://schemas.microsoft.com/office/drawing/2014/main" id="{B5CD9436-8200-423E-99D2-234C4DB0A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440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86101" name="Text Box 53">
              <a:extLst>
                <a:ext uri="{FF2B5EF4-FFF2-40B4-BE49-F238E27FC236}">
                  <a16:creationId xmlns:a16="http://schemas.microsoft.com/office/drawing/2014/main" id="{9A6E9A93-5036-4306-92A3-4E76080D6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824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86102" name="Text Box 54">
              <a:extLst>
                <a:ext uri="{FF2B5EF4-FFF2-40B4-BE49-F238E27FC236}">
                  <a16:creationId xmlns:a16="http://schemas.microsoft.com/office/drawing/2014/main" id="{6FF99805-0777-4ED3-9852-670BBE7EA8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824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86103" name="Text Box 55">
              <a:extLst>
                <a:ext uri="{FF2B5EF4-FFF2-40B4-BE49-F238E27FC236}">
                  <a16:creationId xmlns:a16="http://schemas.microsoft.com/office/drawing/2014/main" id="{664B0934-BF64-4729-A6F9-F7285A6F5A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056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86104" name="Text Box 56">
              <a:extLst>
                <a:ext uri="{FF2B5EF4-FFF2-40B4-BE49-F238E27FC236}">
                  <a16:creationId xmlns:a16="http://schemas.microsoft.com/office/drawing/2014/main" id="{F0797BF8-0117-48CC-BD2D-93CBC93F98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056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8</a:t>
              </a:r>
            </a:p>
          </p:txBody>
        </p:sp>
      </p:grpSp>
      <p:grpSp>
        <p:nvGrpSpPr>
          <p:cNvPr id="386105" name="Group 57">
            <a:extLst>
              <a:ext uri="{FF2B5EF4-FFF2-40B4-BE49-F238E27FC236}">
                <a16:creationId xmlns:a16="http://schemas.microsoft.com/office/drawing/2014/main" id="{2AD52053-930B-4464-8273-11F0A7158D03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4038600"/>
            <a:ext cx="1828800" cy="1828800"/>
            <a:chOff x="3888" y="2544"/>
            <a:chExt cx="1152" cy="1152"/>
          </a:xfrm>
        </p:grpSpPr>
        <p:sp>
          <p:nvSpPr>
            <p:cNvPr id="386106" name="Rectangle 58">
              <a:extLst>
                <a:ext uri="{FF2B5EF4-FFF2-40B4-BE49-F238E27FC236}">
                  <a16:creationId xmlns:a16="http://schemas.microsoft.com/office/drawing/2014/main" id="{31B7BF56-81FF-4191-BA61-3C535BAF3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544"/>
              <a:ext cx="1152" cy="1152"/>
            </a:xfrm>
            <a:prstGeom prst="rect">
              <a:avLst/>
            </a:prstGeom>
            <a:noFill/>
            <a:ln w="1905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07" name="Rectangle 59">
              <a:extLst>
                <a:ext uri="{FF2B5EF4-FFF2-40B4-BE49-F238E27FC236}">
                  <a16:creationId xmlns:a16="http://schemas.microsoft.com/office/drawing/2014/main" id="{70954B01-3029-43ED-B26C-83EDDCC12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544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08" name="Rectangle 60">
              <a:extLst>
                <a:ext uri="{FF2B5EF4-FFF2-40B4-BE49-F238E27FC236}">
                  <a16:creationId xmlns:a16="http://schemas.microsoft.com/office/drawing/2014/main" id="{241FAC27-6849-467B-94DC-13E89C325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92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09" name="Rectangle 61">
              <a:extLst>
                <a:ext uri="{FF2B5EF4-FFF2-40B4-BE49-F238E27FC236}">
                  <a16:creationId xmlns:a16="http://schemas.microsoft.com/office/drawing/2014/main" id="{7A1A675D-E0D2-4640-8198-BB3CAC46F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31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10" name="Rectangle 62">
              <a:extLst>
                <a:ext uri="{FF2B5EF4-FFF2-40B4-BE49-F238E27FC236}">
                  <a16:creationId xmlns:a16="http://schemas.microsoft.com/office/drawing/2014/main" id="{356268B8-D55B-4FB4-BC61-ADA7F7955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544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11" name="Rectangle 63">
              <a:extLst>
                <a:ext uri="{FF2B5EF4-FFF2-40B4-BE49-F238E27FC236}">
                  <a16:creationId xmlns:a16="http://schemas.microsoft.com/office/drawing/2014/main" id="{B4B9E0E6-54C2-4DFE-9272-767113042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92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12" name="Rectangle 64">
              <a:extLst>
                <a:ext uri="{FF2B5EF4-FFF2-40B4-BE49-F238E27FC236}">
                  <a16:creationId xmlns:a16="http://schemas.microsoft.com/office/drawing/2014/main" id="{2457E7EB-7517-4E44-A89E-74F03AACC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13" name="Rectangle 65">
              <a:extLst>
                <a:ext uri="{FF2B5EF4-FFF2-40B4-BE49-F238E27FC236}">
                  <a16:creationId xmlns:a16="http://schemas.microsoft.com/office/drawing/2014/main" id="{FFF20106-A7A9-46EC-9D9F-FD4DB743C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31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14" name="Rectangle 66">
              <a:extLst>
                <a:ext uri="{FF2B5EF4-FFF2-40B4-BE49-F238E27FC236}">
                  <a16:creationId xmlns:a16="http://schemas.microsoft.com/office/drawing/2014/main" id="{79F72D86-C084-4C17-9670-AF70777D0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331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15" name="Text Box 67">
              <a:extLst>
                <a:ext uri="{FF2B5EF4-FFF2-40B4-BE49-F238E27FC236}">
                  <a16:creationId xmlns:a16="http://schemas.microsoft.com/office/drawing/2014/main" id="{B60071F5-DF5F-400C-81E6-2EDA4761E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3360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86116" name="Text Box 68">
              <a:extLst>
                <a:ext uri="{FF2B5EF4-FFF2-40B4-BE49-F238E27FC236}">
                  <a16:creationId xmlns:a16="http://schemas.microsoft.com/office/drawing/2014/main" id="{F68C5667-2AA2-4571-AF40-AE10ED97A7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592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86117" name="Text Box 69">
              <a:extLst>
                <a:ext uri="{FF2B5EF4-FFF2-40B4-BE49-F238E27FC236}">
                  <a16:creationId xmlns:a16="http://schemas.microsoft.com/office/drawing/2014/main" id="{5AEE581B-6018-4E53-A749-95FCB6CDC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976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86118" name="Text Box 70">
              <a:extLst>
                <a:ext uri="{FF2B5EF4-FFF2-40B4-BE49-F238E27FC236}">
                  <a16:creationId xmlns:a16="http://schemas.microsoft.com/office/drawing/2014/main" id="{CE230F15-08DD-4D90-88C9-84D54919E5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976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86119" name="Text Box 71">
              <a:extLst>
                <a:ext uri="{FF2B5EF4-FFF2-40B4-BE49-F238E27FC236}">
                  <a16:creationId xmlns:a16="http://schemas.microsoft.com/office/drawing/2014/main" id="{2E7DA655-2265-44BD-9EE1-86C2AE4E58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360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86120" name="Text Box 72">
              <a:extLst>
                <a:ext uri="{FF2B5EF4-FFF2-40B4-BE49-F238E27FC236}">
                  <a16:creationId xmlns:a16="http://schemas.microsoft.com/office/drawing/2014/main" id="{2C0CE6D3-DC2C-4BB1-95E2-7D72DC784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3360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86121" name="Text Box 73">
              <a:extLst>
                <a:ext uri="{FF2B5EF4-FFF2-40B4-BE49-F238E27FC236}">
                  <a16:creationId xmlns:a16="http://schemas.microsoft.com/office/drawing/2014/main" id="{0B42911E-8E90-4C7D-BAD6-4087FA745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592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86122" name="Text Box 74">
              <a:extLst>
                <a:ext uri="{FF2B5EF4-FFF2-40B4-BE49-F238E27FC236}">
                  <a16:creationId xmlns:a16="http://schemas.microsoft.com/office/drawing/2014/main" id="{15373DA1-186C-415E-8613-049994F37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592"/>
              <a:ext cx="227" cy="294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>
                  <a:solidFill>
                    <a:schemeClr val="bg1"/>
                  </a:solidFill>
                  <a:latin typeface="Tahoma" panose="020B0604030504040204" pitchFamily="34" charset="0"/>
                </a:rPr>
                <a:t>8</a:t>
              </a:r>
            </a:p>
          </p:txBody>
        </p:sp>
      </p:grpSp>
      <p:sp>
        <p:nvSpPr>
          <p:cNvPr id="386123" name="Line 75">
            <a:extLst>
              <a:ext uri="{FF2B5EF4-FFF2-40B4-BE49-F238E27FC236}">
                <a16:creationId xmlns:a16="http://schemas.microsoft.com/office/drawing/2014/main" id="{0B124E72-EF98-40B9-95DE-7082DF3A12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3429000"/>
            <a:ext cx="2819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6124" name="Line 76">
            <a:extLst>
              <a:ext uri="{FF2B5EF4-FFF2-40B4-BE49-F238E27FC236}">
                <a16:creationId xmlns:a16="http://schemas.microsoft.com/office/drawing/2014/main" id="{A6C00D12-95C8-4ADB-B494-639C8701E3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429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6125" name="Line 77">
            <a:extLst>
              <a:ext uri="{FF2B5EF4-FFF2-40B4-BE49-F238E27FC236}">
                <a16:creationId xmlns:a16="http://schemas.microsoft.com/office/drawing/2014/main" id="{2426B4FC-B05B-4314-8793-11687EA43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429000"/>
            <a:ext cx="2667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Rectangle 4">
            <a:extLst>
              <a:ext uri="{FF2B5EF4-FFF2-40B4-BE49-F238E27FC236}">
                <a16:creationId xmlns:a16="http://schemas.microsoft.com/office/drawing/2014/main" id="{3EC859C9-C7D6-4A38-95EF-CA1A1C8CA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42135" y="0"/>
            <a:ext cx="9905998" cy="1478570"/>
          </a:xfrm>
        </p:spPr>
        <p:txBody>
          <a:bodyPr/>
          <a:lstStyle/>
          <a:p>
            <a:r>
              <a:rPr lang="en-US" altLang="en-US" dirty="0"/>
              <a:t>Solution to the Search Problem</a:t>
            </a:r>
          </a:p>
        </p:txBody>
      </p:sp>
      <p:sp>
        <p:nvSpPr>
          <p:cNvPr id="391173" name="Rectangle 5">
            <a:extLst>
              <a:ext uri="{FF2B5EF4-FFF2-40B4-BE49-F238E27FC236}">
                <a16:creationId xmlns:a16="http://schemas.microsoft.com/office/drawing/2014/main" id="{042334E5-90A0-474A-921F-B65E51B9F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2129" y="1266697"/>
            <a:ext cx="4954588" cy="5212162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A </a:t>
            </a:r>
            <a:r>
              <a:rPr lang="en-US" altLang="en-US" sz="2800" dirty="0">
                <a:solidFill>
                  <a:srgbClr val="FF9900"/>
                </a:solidFill>
              </a:rPr>
              <a:t>solution</a:t>
            </a:r>
            <a:r>
              <a:rPr lang="en-US" altLang="en-US" sz="2800" dirty="0"/>
              <a:t> is a path connecting the initial to a goal node (any one)</a:t>
            </a:r>
          </a:p>
          <a:p>
            <a:pPr lvl="1"/>
            <a:r>
              <a:rPr lang="en-US" altLang="en-US" sz="2400" dirty="0"/>
              <a:t>There may be many solutions</a:t>
            </a:r>
          </a:p>
          <a:p>
            <a:pPr lvl="1"/>
            <a:r>
              <a:rPr lang="en-US" altLang="en-US" sz="2400" dirty="0"/>
              <a:t>In some cases, there may be no solution</a:t>
            </a:r>
          </a:p>
          <a:p>
            <a:r>
              <a:rPr lang="en-US" altLang="en-US" sz="2800" dirty="0"/>
              <a:t>The </a:t>
            </a:r>
            <a:r>
              <a:rPr lang="en-US" altLang="en-US" sz="2800" dirty="0">
                <a:solidFill>
                  <a:srgbClr val="FF9900"/>
                </a:solidFill>
              </a:rPr>
              <a:t>cost</a:t>
            </a:r>
            <a:r>
              <a:rPr lang="en-US" altLang="en-US" sz="2800" dirty="0"/>
              <a:t> of a path is the sum of the edge costs along this path</a:t>
            </a:r>
          </a:p>
          <a:p>
            <a:r>
              <a:rPr lang="en-US" altLang="en-US" sz="2800" dirty="0"/>
              <a:t>An </a:t>
            </a:r>
            <a:r>
              <a:rPr lang="en-US" altLang="en-US" sz="2800" dirty="0">
                <a:solidFill>
                  <a:srgbClr val="FF9900"/>
                </a:solidFill>
              </a:rPr>
              <a:t>optimal solution</a:t>
            </a:r>
            <a:r>
              <a:rPr lang="en-US" altLang="en-US" sz="2800" dirty="0"/>
              <a:t> is a solution path of minimum cost</a:t>
            </a:r>
          </a:p>
        </p:txBody>
      </p:sp>
      <p:grpSp>
        <p:nvGrpSpPr>
          <p:cNvPr id="4" name="Group 132">
            <a:extLst>
              <a:ext uri="{FF2B5EF4-FFF2-40B4-BE49-F238E27FC236}">
                <a16:creationId xmlns:a16="http://schemas.microsoft.com/office/drawing/2014/main" id="{D85EA14F-6517-42F6-8FFE-1962AC57CD5D}"/>
              </a:ext>
            </a:extLst>
          </p:cNvPr>
          <p:cNvGrpSpPr>
            <a:grpSpLocks/>
          </p:cNvGrpSpPr>
          <p:nvPr/>
        </p:nvGrpSpPr>
        <p:grpSpPr bwMode="auto">
          <a:xfrm>
            <a:off x="6301757" y="1467971"/>
            <a:ext cx="4949128" cy="4306229"/>
            <a:chOff x="576" y="432"/>
            <a:chExt cx="4588" cy="3552"/>
          </a:xfrm>
        </p:grpSpPr>
        <p:sp>
          <p:nvSpPr>
            <p:cNvPr id="5" name="Oval 3">
              <a:extLst>
                <a:ext uri="{FF2B5EF4-FFF2-40B4-BE49-F238E27FC236}">
                  <a16:creationId xmlns:a16="http://schemas.microsoft.com/office/drawing/2014/main" id="{8C6959C6-F800-46DD-A6EB-F21A4C695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16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6774C1D6-6151-44FA-936F-9968EF616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20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DB0C7D7B-6D47-4146-A564-EABC0AE0C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" y="816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243277D5-C08A-4248-9E2D-46524B1A4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182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256FED30-647D-4A17-A79B-289F24787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" y="134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F26D4AF2-5565-49DF-BFE7-E2FE9D2F4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8" y="100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CB5D6556-A606-4FF6-AEE1-0F0074153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0" y="259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0464E19E-CF63-4426-B24B-9F375E992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4" y="2736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CD3154EB-FC67-4760-95E7-D776CD209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8" y="182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D364E865-4AF9-4CEF-9115-901663F14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4" y="3072"/>
              <a:ext cx="96" cy="96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3">
              <a:extLst>
                <a:ext uri="{FF2B5EF4-FFF2-40B4-BE49-F238E27FC236}">
                  <a16:creationId xmlns:a16="http://schemas.microsoft.com/office/drawing/2014/main" id="{74BDBFAA-B1B2-4C1E-B1B5-CBC333CEB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3408"/>
              <a:ext cx="96" cy="9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4">
              <a:extLst>
                <a:ext uri="{FF2B5EF4-FFF2-40B4-BE49-F238E27FC236}">
                  <a16:creationId xmlns:a16="http://schemas.microsoft.com/office/drawing/2014/main" id="{1F5B1921-13D7-439A-946A-63BA7C0AA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307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5">
              <a:extLst>
                <a:ext uri="{FF2B5EF4-FFF2-40B4-BE49-F238E27FC236}">
                  <a16:creationId xmlns:a16="http://schemas.microsoft.com/office/drawing/2014/main" id="{98131CEE-7AE4-4097-88C8-7C63F20E9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" y="1536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6">
              <a:extLst>
                <a:ext uri="{FF2B5EF4-FFF2-40B4-BE49-F238E27FC236}">
                  <a16:creationId xmlns:a16="http://schemas.microsoft.com/office/drawing/2014/main" id="{4012DB2F-117B-4E37-9F5B-88EEA9940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6" y="139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7">
              <a:extLst>
                <a:ext uri="{FF2B5EF4-FFF2-40B4-BE49-F238E27FC236}">
                  <a16:creationId xmlns:a16="http://schemas.microsoft.com/office/drawing/2014/main" id="{6109FC41-DABA-48E4-B94B-D74BACBE3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" y="283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8">
              <a:extLst>
                <a:ext uri="{FF2B5EF4-FFF2-40B4-BE49-F238E27FC236}">
                  <a16:creationId xmlns:a16="http://schemas.microsoft.com/office/drawing/2014/main" id="{1F858654-E42D-4BC1-B436-6F8454B3B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" y="230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9">
              <a:extLst>
                <a:ext uri="{FF2B5EF4-FFF2-40B4-BE49-F238E27FC236}">
                  <a16:creationId xmlns:a16="http://schemas.microsoft.com/office/drawing/2014/main" id="{35AB1652-3536-48B4-BC9E-8ADA1DDC1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2" y="86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0">
              <a:extLst>
                <a:ext uri="{FF2B5EF4-FFF2-40B4-BE49-F238E27FC236}">
                  <a16:creationId xmlns:a16="http://schemas.microsoft.com/office/drawing/2014/main" id="{5F9846ED-EB5F-4DA2-B979-8823D3750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182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1">
              <a:extLst>
                <a:ext uri="{FF2B5EF4-FFF2-40B4-BE49-F238E27FC236}">
                  <a16:creationId xmlns:a16="http://schemas.microsoft.com/office/drawing/2014/main" id="{7AB220EF-E8C7-47C4-BC66-A22F78495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8" y="292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2">
              <a:extLst>
                <a:ext uri="{FF2B5EF4-FFF2-40B4-BE49-F238E27FC236}">
                  <a16:creationId xmlns:a16="http://schemas.microsoft.com/office/drawing/2014/main" id="{5747F208-77FE-4DCD-B49A-3FD69BE5A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2304"/>
              <a:ext cx="96" cy="96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3">
              <a:extLst>
                <a:ext uri="{FF2B5EF4-FFF2-40B4-BE49-F238E27FC236}">
                  <a16:creationId xmlns:a16="http://schemas.microsoft.com/office/drawing/2014/main" id="{0ABF9A13-AAE8-4C9E-9702-0721049C6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2976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4">
              <a:extLst>
                <a:ext uri="{FF2B5EF4-FFF2-40B4-BE49-F238E27FC236}">
                  <a16:creationId xmlns:a16="http://schemas.microsoft.com/office/drawing/2014/main" id="{EAAE7518-FDA2-4C21-9B20-928072EC3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6" y="2688"/>
              <a:ext cx="96" cy="96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5">
              <a:extLst>
                <a:ext uri="{FF2B5EF4-FFF2-40B4-BE49-F238E27FC236}">
                  <a16:creationId xmlns:a16="http://schemas.microsoft.com/office/drawing/2014/main" id="{8F43E721-39BA-4F6A-875A-0CD501D67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4" y="340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6">
              <a:extLst>
                <a:ext uri="{FF2B5EF4-FFF2-40B4-BE49-F238E27FC236}">
                  <a16:creationId xmlns:a16="http://schemas.microsoft.com/office/drawing/2014/main" id="{48A88127-4384-45BB-A9C2-9328F370E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6" y="2544"/>
              <a:ext cx="96" cy="96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7">
              <a:extLst>
                <a:ext uri="{FF2B5EF4-FFF2-40B4-BE49-F238E27FC236}">
                  <a16:creationId xmlns:a16="http://schemas.microsoft.com/office/drawing/2014/main" id="{79DBF7D1-F1FC-47E5-9958-A696EDA4E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" y="187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8">
              <a:extLst>
                <a:ext uri="{FF2B5EF4-FFF2-40B4-BE49-F238E27FC236}">
                  <a16:creationId xmlns:a16="http://schemas.microsoft.com/office/drawing/2014/main" id="{B6A24AD1-A827-480A-8E53-2C457A5C6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6" y="1056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id="{19BBEDD8-C3CB-4169-BECA-3A70F01AC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134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0">
              <a:extLst>
                <a:ext uri="{FF2B5EF4-FFF2-40B4-BE49-F238E27FC236}">
                  <a16:creationId xmlns:a16="http://schemas.microsoft.com/office/drawing/2014/main" id="{A2622D0E-79C6-4114-B3C5-3B4CC4BF4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0" y="100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1">
              <a:extLst>
                <a:ext uri="{FF2B5EF4-FFF2-40B4-BE49-F238E27FC236}">
                  <a16:creationId xmlns:a16="http://schemas.microsoft.com/office/drawing/2014/main" id="{2BD5BC51-080D-49A6-A185-6652E000D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8" y="720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2">
              <a:extLst>
                <a:ext uri="{FF2B5EF4-FFF2-40B4-BE49-F238E27FC236}">
                  <a16:creationId xmlns:a16="http://schemas.microsoft.com/office/drawing/2014/main" id="{F4BD6473-BAA6-4D64-A518-75E09199D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0" y="43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3">
              <a:extLst>
                <a:ext uri="{FF2B5EF4-FFF2-40B4-BE49-F238E27FC236}">
                  <a16:creationId xmlns:a16="http://schemas.microsoft.com/office/drawing/2014/main" id="{C056388E-99FB-49AF-AE76-3AA9FA631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4" y="244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4">
              <a:extLst>
                <a:ext uri="{FF2B5EF4-FFF2-40B4-BE49-F238E27FC236}">
                  <a16:creationId xmlns:a16="http://schemas.microsoft.com/office/drawing/2014/main" id="{542A4130-446B-4AA4-B43D-1862C934A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340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id="{87BDA79D-0518-40F4-8370-C557713D5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8" y="3600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6">
              <a:extLst>
                <a:ext uri="{FF2B5EF4-FFF2-40B4-BE49-F238E27FC236}">
                  <a16:creationId xmlns:a16="http://schemas.microsoft.com/office/drawing/2014/main" id="{EF9BC886-6BA6-44C5-9724-44BC97D0A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388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7">
              <a:extLst>
                <a:ext uri="{FF2B5EF4-FFF2-40B4-BE49-F238E27FC236}">
                  <a16:creationId xmlns:a16="http://schemas.microsoft.com/office/drawing/2014/main" id="{7FC57D1D-73EE-4848-879A-0F6AFFF2E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8" y="350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8">
              <a:extLst>
                <a:ext uri="{FF2B5EF4-FFF2-40B4-BE49-F238E27FC236}">
                  <a16:creationId xmlns:a16="http://schemas.microsoft.com/office/drawing/2014/main" id="{58D1C939-8157-44AF-84DB-9BC79C570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374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39">
              <a:extLst>
                <a:ext uri="{FF2B5EF4-FFF2-40B4-BE49-F238E27FC236}">
                  <a16:creationId xmlns:a16="http://schemas.microsoft.com/office/drawing/2014/main" id="{7236348B-E401-4426-82B5-BA07BA1B8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" y="326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0">
              <a:extLst>
                <a:ext uri="{FF2B5EF4-FFF2-40B4-BE49-F238E27FC236}">
                  <a16:creationId xmlns:a16="http://schemas.microsoft.com/office/drawing/2014/main" id="{8B1DF48C-46C8-4983-8332-B346B8F51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220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41">
              <a:extLst>
                <a:ext uri="{FF2B5EF4-FFF2-40B4-BE49-F238E27FC236}">
                  <a16:creationId xmlns:a16="http://schemas.microsoft.com/office/drawing/2014/main" id="{570DE910-BCB3-4640-AA59-AF815E8CF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2" y="768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42">
              <a:extLst>
                <a:ext uri="{FF2B5EF4-FFF2-40B4-BE49-F238E27FC236}">
                  <a16:creationId xmlns:a16="http://schemas.microsoft.com/office/drawing/2014/main" id="{F9A9E438-2BE0-44DE-80AF-A0AF4F22D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8" y="100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43">
              <a:extLst>
                <a:ext uri="{FF2B5EF4-FFF2-40B4-BE49-F238E27FC236}">
                  <a16:creationId xmlns:a16="http://schemas.microsoft.com/office/drawing/2014/main" id="{641C206F-F836-474A-B693-5847EA356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6" y="244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44">
              <a:extLst>
                <a:ext uri="{FF2B5EF4-FFF2-40B4-BE49-F238E27FC236}">
                  <a16:creationId xmlns:a16="http://schemas.microsoft.com/office/drawing/2014/main" id="{9C81B584-90A0-4421-B825-50657B392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4" y="91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5">
              <a:extLst>
                <a:ext uri="{FF2B5EF4-FFF2-40B4-BE49-F238E27FC236}">
                  <a16:creationId xmlns:a16="http://schemas.microsoft.com/office/drawing/2014/main" id="{A6639D90-1971-424D-BB8E-60E86371E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4" y="1248"/>
              <a:ext cx="96" cy="96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46">
              <a:extLst>
                <a:ext uri="{FF2B5EF4-FFF2-40B4-BE49-F238E27FC236}">
                  <a16:creationId xmlns:a16="http://schemas.microsoft.com/office/drawing/2014/main" id="{D3CFD98E-8398-4272-9B61-F7A55E453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0" y="2308"/>
              <a:ext cx="96" cy="96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47">
              <a:extLst>
                <a:ext uri="{FF2B5EF4-FFF2-40B4-BE49-F238E27FC236}">
                  <a16:creationId xmlns:a16="http://schemas.microsoft.com/office/drawing/2014/main" id="{DB82C3E3-8FB4-40C5-BEE8-369338D11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1632"/>
              <a:ext cx="96" cy="96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48">
              <a:extLst>
                <a:ext uri="{FF2B5EF4-FFF2-40B4-BE49-F238E27FC236}">
                  <a16:creationId xmlns:a16="http://schemas.microsoft.com/office/drawing/2014/main" id="{E2723089-84DE-4788-B061-0DEFAD215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2" y="158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49">
              <a:extLst>
                <a:ext uri="{FF2B5EF4-FFF2-40B4-BE49-F238E27FC236}">
                  <a16:creationId xmlns:a16="http://schemas.microsoft.com/office/drawing/2014/main" id="{41529C7C-6E77-4883-8EDA-45C57B3FD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8" y="1680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50">
              <a:extLst>
                <a:ext uri="{FF2B5EF4-FFF2-40B4-BE49-F238E27FC236}">
                  <a16:creationId xmlns:a16="http://schemas.microsoft.com/office/drawing/2014/main" id="{E89B2B92-9253-452C-AECB-ECF84BEAA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0" y="110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51">
              <a:extLst>
                <a:ext uri="{FF2B5EF4-FFF2-40B4-BE49-F238E27FC236}">
                  <a16:creationId xmlns:a16="http://schemas.microsoft.com/office/drawing/2014/main" id="{41974386-97A9-4EAE-8CD8-B18C4A35AE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60" y="2924"/>
              <a:ext cx="112" cy="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52">
              <a:extLst>
                <a:ext uri="{FF2B5EF4-FFF2-40B4-BE49-F238E27FC236}">
                  <a16:creationId xmlns:a16="http://schemas.microsoft.com/office/drawing/2014/main" id="{23FA9EDA-644C-47BD-8C45-5CD0274408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24" y="3004"/>
              <a:ext cx="55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53">
              <a:extLst>
                <a:ext uri="{FF2B5EF4-FFF2-40B4-BE49-F238E27FC236}">
                  <a16:creationId xmlns:a16="http://schemas.microsoft.com/office/drawing/2014/main" id="{6978E67C-A3A2-4434-B43C-44D2E6D9E5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4" y="2300"/>
              <a:ext cx="92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54">
              <a:extLst>
                <a:ext uri="{FF2B5EF4-FFF2-40B4-BE49-F238E27FC236}">
                  <a16:creationId xmlns:a16="http://schemas.microsoft.com/office/drawing/2014/main" id="{DD181F02-6E05-42D3-8722-E1ED61909E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0" y="2392"/>
              <a:ext cx="468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55">
              <a:extLst>
                <a:ext uri="{FF2B5EF4-FFF2-40B4-BE49-F238E27FC236}">
                  <a16:creationId xmlns:a16="http://schemas.microsoft.com/office/drawing/2014/main" id="{5FFC5A8A-E6A5-4714-B97E-A5BA1F96EE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2" y="2516"/>
              <a:ext cx="1012" cy="3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56">
              <a:extLst>
                <a:ext uri="{FF2B5EF4-FFF2-40B4-BE49-F238E27FC236}">
                  <a16:creationId xmlns:a16="http://schemas.microsoft.com/office/drawing/2014/main" id="{F35DE097-4D14-42F4-B8C1-CB8C5AD363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0" y="2536"/>
              <a:ext cx="180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57">
              <a:extLst>
                <a:ext uri="{FF2B5EF4-FFF2-40B4-BE49-F238E27FC236}">
                  <a16:creationId xmlns:a16="http://schemas.microsoft.com/office/drawing/2014/main" id="{6D59F269-3BF6-42C2-9810-B5D8E63D1C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4" y="2528"/>
              <a:ext cx="136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" name="Line 58">
              <a:extLst>
                <a:ext uri="{FF2B5EF4-FFF2-40B4-BE49-F238E27FC236}">
                  <a16:creationId xmlns:a16="http://schemas.microsoft.com/office/drawing/2014/main" id="{5F615FC5-53B6-4917-8FFB-B1F296261F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2" y="302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Line 59">
              <a:extLst>
                <a:ext uri="{FF2B5EF4-FFF2-40B4-BE49-F238E27FC236}">
                  <a16:creationId xmlns:a16="http://schemas.microsoft.com/office/drawing/2014/main" id="{F9CFC7C3-51B5-492E-9875-0ECCE9F932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2" y="3000"/>
              <a:ext cx="55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Line 60">
              <a:extLst>
                <a:ext uri="{FF2B5EF4-FFF2-40B4-BE49-F238E27FC236}">
                  <a16:creationId xmlns:a16="http://schemas.microsoft.com/office/drawing/2014/main" id="{354E49A0-D60B-4B8A-9EBF-08B699B789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00" y="3164"/>
              <a:ext cx="28" cy="248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" name="Line 61">
              <a:extLst>
                <a:ext uri="{FF2B5EF4-FFF2-40B4-BE49-F238E27FC236}">
                  <a16:creationId xmlns:a16="http://schemas.microsoft.com/office/drawing/2014/main" id="{F07317F9-A535-4DCE-B9F1-E614B09115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56" y="2784"/>
              <a:ext cx="24" cy="288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" name="Line 62">
              <a:extLst>
                <a:ext uri="{FF2B5EF4-FFF2-40B4-BE49-F238E27FC236}">
                  <a16:creationId xmlns:a16="http://schemas.microsoft.com/office/drawing/2014/main" id="{093742D1-D5E2-445C-BF34-AAC19D9CE5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4" y="2604"/>
              <a:ext cx="636" cy="11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" name="Line 63">
              <a:extLst>
                <a:ext uri="{FF2B5EF4-FFF2-40B4-BE49-F238E27FC236}">
                  <a16:creationId xmlns:a16="http://schemas.microsoft.com/office/drawing/2014/main" id="{F58CC90E-978A-41AE-8798-2B49F758AD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2" y="1916"/>
              <a:ext cx="176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" name="Line 64">
              <a:extLst>
                <a:ext uri="{FF2B5EF4-FFF2-40B4-BE49-F238E27FC236}">
                  <a16:creationId xmlns:a16="http://schemas.microsoft.com/office/drawing/2014/main" id="{9C0B2A92-DCAC-4818-9D8F-3CDCB7B08F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8" y="3060"/>
              <a:ext cx="148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" name="Line 65">
              <a:extLst>
                <a:ext uri="{FF2B5EF4-FFF2-40B4-BE49-F238E27FC236}">
                  <a16:creationId xmlns:a16="http://schemas.microsoft.com/office/drawing/2014/main" id="{68BC94B2-F47D-4E3A-AD86-943DA87949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2" y="3472"/>
              <a:ext cx="292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Line 66">
              <a:extLst>
                <a:ext uri="{FF2B5EF4-FFF2-40B4-BE49-F238E27FC236}">
                  <a16:creationId xmlns:a16="http://schemas.microsoft.com/office/drawing/2014/main" id="{2AE85804-50BE-4E0C-A7E9-223C929FA6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16" y="1920"/>
              <a:ext cx="4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Line 67">
              <a:extLst>
                <a:ext uri="{FF2B5EF4-FFF2-40B4-BE49-F238E27FC236}">
                  <a16:creationId xmlns:a16="http://schemas.microsoft.com/office/drawing/2014/main" id="{2EC3EC49-01C8-4C13-B60A-FEF8A42C8F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12" y="2376"/>
              <a:ext cx="440" cy="20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Line 68">
              <a:extLst>
                <a:ext uri="{FF2B5EF4-FFF2-40B4-BE49-F238E27FC236}">
                  <a16:creationId xmlns:a16="http://schemas.microsoft.com/office/drawing/2014/main" id="{79A93E48-466F-49AD-B14D-AE99E64098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32" y="1632"/>
              <a:ext cx="40" cy="6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69">
              <a:extLst>
                <a:ext uri="{FF2B5EF4-FFF2-40B4-BE49-F238E27FC236}">
                  <a16:creationId xmlns:a16="http://schemas.microsoft.com/office/drawing/2014/main" id="{5D75FBB0-F11A-4B3A-B4BF-BD7D878DAF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12" y="1960"/>
              <a:ext cx="32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Line 70">
              <a:extLst>
                <a:ext uri="{FF2B5EF4-FFF2-40B4-BE49-F238E27FC236}">
                  <a16:creationId xmlns:a16="http://schemas.microsoft.com/office/drawing/2014/main" id="{F5A3D63B-C7BA-4ECC-81E3-B1BEFDAF20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6" y="1964"/>
              <a:ext cx="164" cy="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" name="Line 71">
              <a:extLst>
                <a:ext uri="{FF2B5EF4-FFF2-40B4-BE49-F238E27FC236}">
                  <a16:creationId xmlns:a16="http://schemas.microsoft.com/office/drawing/2014/main" id="{8768C02E-BB4E-456F-81C8-3E8DC5D538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04" y="1876"/>
              <a:ext cx="480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Line 72">
              <a:extLst>
                <a:ext uri="{FF2B5EF4-FFF2-40B4-BE49-F238E27FC236}">
                  <a16:creationId xmlns:a16="http://schemas.microsoft.com/office/drawing/2014/main" id="{FF781B65-C838-4C37-AC25-DFB4246D3D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2" y="1156"/>
              <a:ext cx="492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" name="Line 73">
              <a:extLst>
                <a:ext uri="{FF2B5EF4-FFF2-40B4-BE49-F238E27FC236}">
                  <a16:creationId xmlns:a16="http://schemas.microsoft.com/office/drawing/2014/main" id="{E79AE000-26F4-416A-B2B8-DB132FBC1D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8" y="856"/>
              <a:ext cx="244" cy="392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" name="Line 74">
              <a:extLst>
                <a:ext uri="{FF2B5EF4-FFF2-40B4-BE49-F238E27FC236}">
                  <a16:creationId xmlns:a16="http://schemas.microsoft.com/office/drawing/2014/main" id="{C4E235C5-9C0D-4779-9C6D-7843E0A28F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80" y="820"/>
              <a:ext cx="432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" name="Line 75">
              <a:extLst>
                <a:ext uri="{FF2B5EF4-FFF2-40B4-BE49-F238E27FC236}">
                  <a16:creationId xmlns:a16="http://schemas.microsoft.com/office/drawing/2014/main" id="{B9CE6CE5-7D4F-4B54-BF0A-2A12408B0D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68" y="496"/>
              <a:ext cx="1548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" name="Line 76">
              <a:extLst>
                <a:ext uri="{FF2B5EF4-FFF2-40B4-BE49-F238E27FC236}">
                  <a16:creationId xmlns:a16="http://schemas.microsoft.com/office/drawing/2014/main" id="{4930B6D8-EAAB-4A4D-A962-A4FE93E636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4" y="780"/>
              <a:ext cx="240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" name="Line 77">
              <a:extLst>
                <a:ext uri="{FF2B5EF4-FFF2-40B4-BE49-F238E27FC236}">
                  <a16:creationId xmlns:a16="http://schemas.microsoft.com/office/drawing/2014/main" id="{952E92BE-37FD-4D09-8B91-33E5410354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6" y="792"/>
              <a:ext cx="400" cy="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78">
              <a:extLst>
                <a:ext uri="{FF2B5EF4-FFF2-40B4-BE49-F238E27FC236}">
                  <a16:creationId xmlns:a16="http://schemas.microsoft.com/office/drawing/2014/main" id="{A82AD7C6-5940-4177-982D-27026F6D26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32" y="14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Line 79">
              <a:extLst>
                <a:ext uri="{FF2B5EF4-FFF2-40B4-BE49-F238E27FC236}">
                  <a16:creationId xmlns:a16="http://schemas.microsoft.com/office/drawing/2014/main" id="{3707BF88-BB14-480A-AF71-4778E250A7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4" y="1396"/>
              <a:ext cx="432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" name="Line 80">
              <a:extLst>
                <a:ext uri="{FF2B5EF4-FFF2-40B4-BE49-F238E27FC236}">
                  <a16:creationId xmlns:a16="http://schemas.microsoft.com/office/drawing/2014/main" id="{54FA519E-5A55-4560-846A-8B334C85EF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48" y="1092"/>
              <a:ext cx="148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" name="Line 81">
              <a:extLst>
                <a:ext uri="{FF2B5EF4-FFF2-40B4-BE49-F238E27FC236}">
                  <a16:creationId xmlns:a16="http://schemas.microsoft.com/office/drawing/2014/main" id="{BAD3F729-08A5-44E0-AAD5-9F97A8CC51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6" y="528"/>
              <a:ext cx="1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" name="Line 82">
              <a:extLst>
                <a:ext uri="{FF2B5EF4-FFF2-40B4-BE49-F238E27FC236}">
                  <a16:creationId xmlns:a16="http://schemas.microsoft.com/office/drawing/2014/main" id="{87CD0A78-EF37-4538-B8CC-1AD2C4841A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2" y="520"/>
              <a:ext cx="38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" name="Line 83">
              <a:extLst>
                <a:ext uri="{FF2B5EF4-FFF2-40B4-BE49-F238E27FC236}">
                  <a16:creationId xmlns:a16="http://schemas.microsoft.com/office/drawing/2014/main" id="{8949E405-F5D9-4CEF-BAA6-DF34EF0715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4" y="528"/>
              <a:ext cx="308" cy="8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Line 84">
              <a:extLst>
                <a:ext uri="{FF2B5EF4-FFF2-40B4-BE49-F238E27FC236}">
                  <a16:creationId xmlns:a16="http://schemas.microsoft.com/office/drawing/2014/main" id="{6B3F2D50-3B9C-44B5-9FDB-608E115B4A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00" y="1096"/>
              <a:ext cx="364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" name="Line 85">
              <a:extLst>
                <a:ext uri="{FF2B5EF4-FFF2-40B4-BE49-F238E27FC236}">
                  <a16:creationId xmlns:a16="http://schemas.microsoft.com/office/drawing/2014/main" id="{358C765E-1341-4617-84AD-4B3738598D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76" y="1056"/>
              <a:ext cx="672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Line 86">
              <a:extLst>
                <a:ext uri="{FF2B5EF4-FFF2-40B4-BE49-F238E27FC236}">
                  <a16:creationId xmlns:a16="http://schemas.microsoft.com/office/drawing/2014/main" id="{E3139DB7-6D6C-4CB7-8A16-B2E310E8CF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4" y="928"/>
              <a:ext cx="252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" name="Line 87">
              <a:extLst>
                <a:ext uri="{FF2B5EF4-FFF2-40B4-BE49-F238E27FC236}">
                  <a16:creationId xmlns:a16="http://schemas.microsoft.com/office/drawing/2014/main" id="{58E0FB91-E1EA-4ECB-8081-CFCA16B73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0" y="896"/>
              <a:ext cx="584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Line 88">
              <a:extLst>
                <a:ext uri="{FF2B5EF4-FFF2-40B4-BE49-F238E27FC236}">
                  <a16:creationId xmlns:a16="http://schemas.microsoft.com/office/drawing/2014/main" id="{A92EB3E9-8BB3-4E60-966E-FA03B2BD95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4" y="1328"/>
              <a:ext cx="308" cy="32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Line 89">
              <a:extLst>
                <a:ext uri="{FF2B5EF4-FFF2-40B4-BE49-F238E27FC236}">
                  <a16:creationId xmlns:a16="http://schemas.microsoft.com/office/drawing/2014/main" id="{D0D62656-1314-4C50-9C72-E778739DF2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8" y="1180"/>
              <a:ext cx="348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" name="Line 90">
              <a:extLst>
                <a:ext uri="{FF2B5EF4-FFF2-40B4-BE49-F238E27FC236}">
                  <a16:creationId xmlns:a16="http://schemas.microsoft.com/office/drawing/2014/main" id="{623C3765-2E50-4A1B-A2AB-0D768DB135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0" y="808"/>
              <a:ext cx="60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" name="Line 91">
              <a:extLst>
                <a:ext uri="{FF2B5EF4-FFF2-40B4-BE49-F238E27FC236}">
                  <a16:creationId xmlns:a16="http://schemas.microsoft.com/office/drawing/2014/main" id="{8659E6E8-B116-40C8-8D91-96E9745871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8" y="1192"/>
              <a:ext cx="244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" name="Line 92">
              <a:extLst>
                <a:ext uri="{FF2B5EF4-FFF2-40B4-BE49-F238E27FC236}">
                  <a16:creationId xmlns:a16="http://schemas.microsoft.com/office/drawing/2014/main" id="{751D0055-EFEF-4FFB-88C7-EA8ACCE7D0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44" y="1008"/>
              <a:ext cx="780" cy="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5" name="Line 93">
              <a:extLst>
                <a:ext uri="{FF2B5EF4-FFF2-40B4-BE49-F238E27FC236}">
                  <a16:creationId xmlns:a16="http://schemas.microsoft.com/office/drawing/2014/main" id="{E1DEAB66-5F38-4619-A594-D0167D920C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92" y="1004"/>
              <a:ext cx="144" cy="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94">
              <a:extLst>
                <a:ext uri="{FF2B5EF4-FFF2-40B4-BE49-F238E27FC236}">
                  <a16:creationId xmlns:a16="http://schemas.microsoft.com/office/drawing/2014/main" id="{0667072C-B1EC-4849-B261-C4988ACD6E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00" y="1728"/>
              <a:ext cx="72" cy="5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Line 95">
              <a:extLst>
                <a:ext uri="{FF2B5EF4-FFF2-40B4-BE49-F238E27FC236}">
                  <a16:creationId xmlns:a16="http://schemas.microsoft.com/office/drawing/2014/main" id="{AFD45C38-D450-459A-BC1D-38FB6A91D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1712"/>
              <a:ext cx="36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8" name="Line 96">
              <a:extLst>
                <a:ext uri="{FF2B5EF4-FFF2-40B4-BE49-F238E27FC236}">
                  <a16:creationId xmlns:a16="http://schemas.microsoft.com/office/drawing/2014/main" id="{5F31ACB8-F7B5-4A40-917C-B9E3E71DB1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1680"/>
              <a:ext cx="196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" name="Line 97">
              <a:extLst>
                <a:ext uri="{FF2B5EF4-FFF2-40B4-BE49-F238E27FC236}">
                  <a16:creationId xmlns:a16="http://schemas.microsoft.com/office/drawing/2014/main" id="{092B5F98-92C8-4974-80FB-45D64FFFCA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00" y="1768"/>
              <a:ext cx="628" cy="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Line 98">
              <a:extLst>
                <a:ext uri="{FF2B5EF4-FFF2-40B4-BE49-F238E27FC236}">
                  <a16:creationId xmlns:a16="http://schemas.microsoft.com/office/drawing/2014/main" id="{D72E466B-A4E5-4274-B648-6B0BAAD96A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76" y="1676"/>
              <a:ext cx="2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Line 99">
              <a:extLst>
                <a:ext uri="{FF2B5EF4-FFF2-40B4-BE49-F238E27FC236}">
                  <a16:creationId xmlns:a16="http://schemas.microsoft.com/office/drawing/2014/main" id="{E1BD0216-A4FD-45F3-8EED-FC7BE73E88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4" y="2512"/>
              <a:ext cx="252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" name="Line 100">
              <a:extLst>
                <a:ext uri="{FF2B5EF4-FFF2-40B4-BE49-F238E27FC236}">
                  <a16:creationId xmlns:a16="http://schemas.microsoft.com/office/drawing/2014/main" id="{02C2C535-4091-4FB9-8C6D-6C0FF61DF8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4" y="1444"/>
              <a:ext cx="96" cy="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" name="Line 101">
              <a:extLst>
                <a:ext uri="{FF2B5EF4-FFF2-40B4-BE49-F238E27FC236}">
                  <a16:creationId xmlns:a16="http://schemas.microsoft.com/office/drawing/2014/main" id="{BE96062C-6FF2-4E26-830C-3884A25D5C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0" y="2284"/>
              <a:ext cx="30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" name="Line 102">
              <a:extLst>
                <a:ext uri="{FF2B5EF4-FFF2-40B4-BE49-F238E27FC236}">
                  <a16:creationId xmlns:a16="http://schemas.microsoft.com/office/drawing/2014/main" id="{CE3F0B1D-10CC-4BEB-AA5A-6C4E120AC7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8" y="1908"/>
              <a:ext cx="320" cy="5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" name="Line 103">
              <a:extLst>
                <a:ext uri="{FF2B5EF4-FFF2-40B4-BE49-F238E27FC236}">
                  <a16:creationId xmlns:a16="http://schemas.microsoft.com/office/drawing/2014/main" id="{218F9C1D-5F5D-4238-8BAE-8BEA543CDD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92" y="1104"/>
              <a:ext cx="16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Line 104">
              <a:extLst>
                <a:ext uri="{FF2B5EF4-FFF2-40B4-BE49-F238E27FC236}">
                  <a16:creationId xmlns:a16="http://schemas.microsoft.com/office/drawing/2014/main" id="{565956AA-B4F8-4FCD-B1C7-0068D13CE7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16" y="1432"/>
              <a:ext cx="208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" name="Line 105">
              <a:extLst>
                <a:ext uri="{FF2B5EF4-FFF2-40B4-BE49-F238E27FC236}">
                  <a16:creationId xmlns:a16="http://schemas.microsoft.com/office/drawing/2014/main" id="{C9F8690C-B5ED-449C-81E9-C303F7B4D1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2" y="3032"/>
              <a:ext cx="528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" name="Line 106">
              <a:extLst>
                <a:ext uri="{FF2B5EF4-FFF2-40B4-BE49-F238E27FC236}">
                  <a16:creationId xmlns:a16="http://schemas.microsoft.com/office/drawing/2014/main" id="{7541BF1B-7D75-4C6D-A06C-FB9C14D54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0" y="3164"/>
              <a:ext cx="360" cy="3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9" name="Line 107">
              <a:extLst>
                <a:ext uri="{FF2B5EF4-FFF2-40B4-BE49-F238E27FC236}">
                  <a16:creationId xmlns:a16="http://schemas.microsoft.com/office/drawing/2014/main" id="{8BCEC853-3B95-4056-8808-9E65B6759D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3164"/>
              <a:ext cx="580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0" name="Line 108">
              <a:extLst>
                <a:ext uri="{FF2B5EF4-FFF2-40B4-BE49-F238E27FC236}">
                  <a16:creationId xmlns:a16="http://schemas.microsoft.com/office/drawing/2014/main" id="{BA0BAAE4-26DC-4468-8162-21F4274D0A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6" y="3116"/>
              <a:ext cx="1056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Line 109">
              <a:extLst>
                <a:ext uri="{FF2B5EF4-FFF2-40B4-BE49-F238E27FC236}">
                  <a16:creationId xmlns:a16="http://schemas.microsoft.com/office/drawing/2014/main" id="{914E23EA-0B28-4316-95A0-6955823B0C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6" y="3496"/>
              <a:ext cx="504" cy="4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" name="Line 110">
              <a:extLst>
                <a:ext uri="{FF2B5EF4-FFF2-40B4-BE49-F238E27FC236}">
                  <a16:creationId xmlns:a16="http://schemas.microsoft.com/office/drawing/2014/main" id="{67FF874C-D3A8-4D09-A44D-E66F0045F7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96" y="3164"/>
              <a:ext cx="224" cy="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" name="Line 111">
              <a:extLst>
                <a:ext uri="{FF2B5EF4-FFF2-40B4-BE49-F238E27FC236}">
                  <a16:creationId xmlns:a16="http://schemas.microsoft.com/office/drawing/2014/main" id="{F63919BE-FF05-481A-AF57-96CD0038CE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6" y="3792"/>
              <a:ext cx="76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4" name="Line 112">
              <a:extLst>
                <a:ext uri="{FF2B5EF4-FFF2-40B4-BE49-F238E27FC236}">
                  <a16:creationId xmlns:a16="http://schemas.microsoft.com/office/drawing/2014/main" id="{675C9C84-6C9E-4FEA-B65E-F6619274A6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88" y="3340"/>
              <a:ext cx="460" cy="4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5" name="Oval 113">
              <a:extLst>
                <a:ext uri="{FF2B5EF4-FFF2-40B4-BE49-F238E27FC236}">
                  <a16:creationId xmlns:a16="http://schemas.microsoft.com/office/drawing/2014/main" id="{058E6CEC-48B6-44D3-AAEF-D76CEDDA4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" y="292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114">
              <a:extLst>
                <a:ext uri="{FF2B5EF4-FFF2-40B4-BE49-F238E27FC236}">
                  <a16:creationId xmlns:a16="http://schemas.microsoft.com/office/drawing/2014/main" id="{C1FB077F-ECA5-4491-96E1-228378697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" y="374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15">
              <a:extLst>
                <a:ext uri="{FF2B5EF4-FFF2-40B4-BE49-F238E27FC236}">
                  <a16:creationId xmlns:a16="http://schemas.microsoft.com/office/drawing/2014/main" id="{406024AE-E3BC-4404-8A4A-50D95F22D6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0" y="3020"/>
              <a:ext cx="96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" name="Line 116">
              <a:extLst>
                <a:ext uri="{FF2B5EF4-FFF2-40B4-BE49-F238E27FC236}">
                  <a16:creationId xmlns:a16="http://schemas.microsoft.com/office/drawing/2014/main" id="{49E4E125-D9CD-467B-BBB9-3D92501AD9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2" y="3352"/>
              <a:ext cx="280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9" name="Line 117">
              <a:extLst>
                <a:ext uri="{FF2B5EF4-FFF2-40B4-BE49-F238E27FC236}">
                  <a16:creationId xmlns:a16="http://schemas.microsoft.com/office/drawing/2014/main" id="{AF3D67C0-40DD-4BFE-B57C-A0C7089C3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6" y="912"/>
              <a:ext cx="48" cy="6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Line 118">
              <a:extLst>
                <a:ext uri="{FF2B5EF4-FFF2-40B4-BE49-F238E27FC236}">
                  <a16:creationId xmlns:a16="http://schemas.microsoft.com/office/drawing/2014/main" id="{BD454F21-F00D-4531-B968-14D188FA0D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" y="1240"/>
              <a:ext cx="524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" name="Line 119">
              <a:extLst>
                <a:ext uri="{FF2B5EF4-FFF2-40B4-BE49-F238E27FC236}">
                  <a16:creationId xmlns:a16="http://schemas.microsoft.com/office/drawing/2014/main" id="{08B9FA51-44AC-4B34-9B0A-FC39AD444C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64" y="1136"/>
              <a:ext cx="500" cy="4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Line 120">
              <a:extLst>
                <a:ext uri="{FF2B5EF4-FFF2-40B4-BE49-F238E27FC236}">
                  <a16:creationId xmlns:a16="http://schemas.microsoft.com/office/drawing/2014/main" id="{369ADD16-970F-465F-9409-2BFADE023C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20" y="484"/>
              <a:ext cx="116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Line 121">
              <a:extLst>
                <a:ext uri="{FF2B5EF4-FFF2-40B4-BE49-F238E27FC236}">
                  <a16:creationId xmlns:a16="http://schemas.microsoft.com/office/drawing/2014/main" id="{A3DEEFE3-7969-4EA5-9359-66E59ED7E9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6" y="888"/>
              <a:ext cx="480" cy="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" name="Line 122">
              <a:extLst>
                <a:ext uri="{FF2B5EF4-FFF2-40B4-BE49-F238E27FC236}">
                  <a16:creationId xmlns:a16="http://schemas.microsoft.com/office/drawing/2014/main" id="{A0E99634-7283-410C-8306-5A7D02E502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1104"/>
              <a:ext cx="1080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5" name="Line 123">
              <a:extLst>
                <a:ext uri="{FF2B5EF4-FFF2-40B4-BE49-F238E27FC236}">
                  <a16:creationId xmlns:a16="http://schemas.microsoft.com/office/drawing/2014/main" id="{81F5B51B-5A8D-471D-A45D-31F80FBA57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" y="1256"/>
              <a:ext cx="200" cy="9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6" name="Line 124">
              <a:extLst>
                <a:ext uri="{FF2B5EF4-FFF2-40B4-BE49-F238E27FC236}">
                  <a16:creationId xmlns:a16="http://schemas.microsoft.com/office/drawing/2014/main" id="{D1DA62C8-4B00-4D03-98F4-E687E18B2E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6" y="1136"/>
              <a:ext cx="360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Line 125">
              <a:extLst>
                <a:ext uri="{FF2B5EF4-FFF2-40B4-BE49-F238E27FC236}">
                  <a16:creationId xmlns:a16="http://schemas.microsoft.com/office/drawing/2014/main" id="{49E5A50E-DFAD-4DCD-AA47-3A0ADCBC0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1600"/>
              <a:ext cx="928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" name="Line 126">
              <a:extLst>
                <a:ext uri="{FF2B5EF4-FFF2-40B4-BE49-F238E27FC236}">
                  <a16:creationId xmlns:a16="http://schemas.microsoft.com/office/drawing/2014/main" id="{C15ADC7C-70CD-43FE-AA78-42A1734AE1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0" y="1864"/>
              <a:ext cx="388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" name="Line 127">
              <a:extLst>
                <a:ext uri="{FF2B5EF4-FFF2-40B4-BE49-F238E27FC236}">
                  <a16:creationId xmlns:a16="http://schemas.microsoft.com/office/drawing/2014/main" id="{E88482CA-2F0C-4848-89F3-2072A23C84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76" y="1912"/>
              <a:ext cx="612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" name="Line 128">
              <a:extLst>
                <a:ext uri="{FF2B5EF4-FFF2-40B4-BE49-F238E27FC236}">
                  <a16:creationId xmlns:a16="http://schemas.microsoft.com/office/drawing/2014/main" id="{F56BDE98-4DD2-45D7-9305-E78923DD45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8" y="1888"/>
              <a:ext cx="178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" name="Line 129">
              <a:extLst>
                <a:ext uri="{FF2B5EF4-FFF2-40B4-BE49-F238E27FC236}">
                  <a16:creationId xmlns:a16="http://schemas.microsoft.com/office/drawing/2014/main" id="{813DFC24-F7C3-4CAF-93F5-AA9EB3E00B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2" y="1480"/>
              <a:ext cx="468" cy="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" name="Line 130">
              <a:extLst>
                <a:ext uri="{FF2B5EF4-FFF2-40B4-BE49-F238E27FC236}">
                  <a16:creationId xmlns:a16="http://schemas.microsoft.com/office/drawing/2014/main" id="{A07D0635-B261-47EA-ACBA-6099C3F2BF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2" y="2328"/>
              <a:ext cx="424" cy="28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131">
              <a:extLst>
                <a:ext uri="{FF2B5EF4-FFF2-40B4-BE49-F238E27FC236}">
                  <a16:creationId xmlns:a16="http://schemas.microsoft.com/office/drawing/2014/main" id="{78DF1C18-DBE1-40E9-864D-EE02797DE4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24" y="1716"/>
              <a:ext cx="360" cy="592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95" name="Rectangle 79">
            <a:extLst>
              <a:ext uri="{FF2B5EF4-FFF2-40B4-BE49-F238E27FC236}">
                <a16:creationId xmlns:a16="http://schemas.microsoft.com/office/drawing/2014/main" id="{E2C3AB9D-D99B-43D1-AAA9-66B32D40D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7001" y="37494"/>
            <a:ext cx="9905998" cy="1478570"/>
          </a:xfrm>
        </p:spPr>
        <p:txBody>
          <a:bodyPr/>
          <a:lstStyle/>
          <a:p>
            <a:r>
              <a:rPr lang="en-US" altLang="en-US" dirty="0"/>
              <a:t>Searching the State Space</a:t>
            </a:r>
          </a:p>
        </p:txBody>
      </p:sp>
      <p:sp>
        <p:nvSpPr>
          <p:cNvPr id="393296" name="Rectangle 80">
            <a:extLst>
              <a:ext uri="{FF2B5EF4-FFF2-40B4-BE49-F238E27FC236}">
                <a16:creationId xmlns:a16="http://schemas.microsoft.com/office/drawing/2014/main" id="{6E3C7C58-92DD-4071-8C67-8FD20AD2A5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25590" y="1190703"/>
            <a:ext cx="3931927" cy="5455424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Often it is not feasible to build a complete representation of the state-space graph</a:t>
            </a:r>
          </a:p>
          <a:p>
            <a:r>
              <a:rPr lang="en-US" altLang="en-US" dirty="0"/>
              <a:t>A problem solver must construct a solution by exploring a small portion of the graph</a:t>
            </a:r>
          </a:p>
          <a:p>
            <a:r>
              <a:rPr lang="en-US" altLang="en-US" dirty="0"/>
              <a:t>For a specific search problem (with a given initial and goal state) we can view the relevant portion of the graph as a </a:t>
            </a:r>
            <a:r>
              <a:rPr lang="en-US" altLang="en-US" dirty="0">
                <a:solidFill>
                  <a:srgbClr val="FF9900"/>
                </a:solidFill>
              </a:rPr>
              <a:t>search tree</a:t>
            </a:r>
            <a:r>
              <a:rPr lang="en-US" altLang="en-US" dirty="0"/>
              <a:t> </a:t>
            </a:r>
          </a:p>
        </p:txBody>
      </p:sp>
      <p:grpSp>
        <p:nvGrpSpPr>
          <p:cNvPr id="393220" name="Group 4">
            <a:extLst>
              <a:ext uri="{FF2B5EF4-FFF2-40B4-BE49-F238E27FC236}">
                <a16:creationId xmlns:a16="http://schemas.microsoft.com/office/drawing/2014/main" id="{379139F1-76F8-4D0C-9CC8-56123865B20C}"/>
              </a:ext>
            </a:extLst>
          </p:cNvPr>
          <p:cNvGrpSpPr>
            <a:grpSpLocks/>
          </p:cNvGrpSpPr>
          <p:nvPr/>
        </p:nvGrpSpPr>
        <p:grpSpPr bwMode="auto">
          <a:xfrm>
            <a:off x="1162940" y="1722012"/>
            <a:ext cx="5607050" cy="3962400"/>
            <a:chOff x="288" y="1392"/>
            <a:chExt cx="3532" cy="2496"/>
          </a:xfrm>
        </p:grpSpPr>
        <p:sp>
          <p:nvSpPr>
            <p:cNvPr id="393221" name="Oval 5">
              <a:extLst>
                <a:ext uri="{FF2B5EF4-FFF2-40B4-BE49-F238E27FC236}">
                  <a16:creationId xmlns:a16="http://schemas.microsoft.com/office/drawing/2014/main" id="{D80738D8-4927-4833-8050-F183921CA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12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2" name="Oval 6">
              <a:extLst>
                <a:ext uri="{FF2B5EF4-FFF2-40B4-BE49-F238E27FC236}">
                  <a16:creationId xmlns:a16="http://schemas.microsoft.com/office/drawing/2014/main" id="{B4B48F69-A551-487D-9794-61AB1EA0D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" y="316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3" name="Oval 7">
              <a:extLst>
                <a:ext uri="{FF2B5EF4-FFF2-40B4-BE49-F238E27FC236}">
                  <a16:creationId xmlns:a16="http://schemas.microsoft.com/office/drawing/2014/main" id="{4D10AB39-406F-44B5-A45B-1FA12A9D6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1776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4" name="Oval 8">
              <a:extLst>
                <a:ext uri="{FF2B5EF4-FFF2-40B4-BE49-F238E27FC236}">
                  <a16:creationId xmlns:a16="http://schemas.microsoft.com/office/drawing/2014/main" id="{9F257F8F-9337-46A5-ADB8-CED3F639B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0" y="278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5" name="Oval 9">
              <a:extLst>
                <a:ext uri="{FF2B5EF4-FFF2-40B4-BE49-F238E27FC236}">
                  <a16:creationId xmlns:a16="http://schemas.microsoft.com/office/drawing/2014/main" id="{22C6B570-35ED-4BF2-9228-1FDA93584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" y="3696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6" name="Oval 10">
              <a:extLst>
                <a:ext uri="{FF2B5EF4-FFF2-40B4-BE49-F238E27FC236}">
                  <a16:creationId xmlns:a16="http://schemas.microsoft.com/office/drawing/2014/main" id="{A452F9C1-04FE-4013-AE2A-DF7D5B76B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0" y="278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7" name="Oval 11">
              <a:extLst>
                <a:ext uri="{FF2B5EF4-FFF2-40B4-BE49-F238E27FC236}">
                  <a16:creationId xmlns:a16="http://schemas.microsoft.com/office/drawing/2014/main" id="{E8DF9B29-7D3A-451B-8DC5-373133915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" y="2496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8" name="Oval 12">
              <a:extLst>
                <a:ext uri="{FF2B5EF4-FFF2-40B4-BE49-F238E27FC236}">
                  <a16:creationId xmlns:a16="http://schemas.microsoft.com/office/drawing/2014/main" id="{04FC7EE1-8B5F-4EC0-9684-815446CC6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235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9" name="Oval 13">
              <a:extLst>
                <a:ext uri="{FF2B5EF4-FFF2-40B4-BE49-F238E27FC236}">
                  <a16:creationId xmlns:a16="http://schemas.microsoft.com/office/drawing/2014/main" id="{B5EBDAEF-697F-4E57-A42A-975D33658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" y="379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30" name="Oval 14">
              <a:extLst>
                <a:ext uri="{FF2B5EF4-FFF2-40B4-BE49-F238E27FC236}">
                  <a16:creationId xmlns:a16="http://schemas.microsoft.com/office/drawing/2014/main" id="{17FE9BCC-7A7B-488C-B30F-07E25CF9F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" y="326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31" name="Oval 15">
              <a:extLst>
                <a:ext uri="{FF2B5EF4-FFF2-40B4-BE49-F238E27FC236}">
                  <a16:creationId xmlns:a16="http://schemas.microsoft.com/office/drawing/2014/main" id="{AC04D95B-8362-48FC-8EDC-80385F925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4" y="182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32" name="Oval 16">
              <a:extLst>
                <a:ext uri="{FF2B5EF4-FFF2-40B4-BE49-F238E27FC236}">
                  <a16:creationId xmlns:a16="http://schemas.microsoft.com/office/drawing/2014/main" id="{CF3A57AE-6FF6-4ED5-862B-5A2769136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326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33" name="Oval 17">
              <a:extLst>
                <a:ext uri="{FF2B5EF4-FFF2-40B4-BE49-F238E27FC236}">
                  <a16:creationId xmlns:a16="http://schemas.microsoft.com/office/drawing/2014/main" id="{7F8E8CD2-6022-4EFE-AEC6-0833A2BA6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" y="364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34" name="Oval 18">
              <a:extLst>
                <a:ext uri="{FF2B5EF4-FFF2-40B4-BE49-F238E27FC236}">
                  <a16:creationId xmlns:a16="http://schemas.microsoft.com/office/drawing/2014/main" id="{60426985-89FE-4921-8705-9F8737936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350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35" name="Oval 19">
              <a:extLst>
                <a:ext uri="{FF2B5EF4-FFF2-40B4-BE49-F238E27FC236}">
                  <a16:creationId xmlns:a16="http://schemas.microsoft.com/office/drawing/2014/main" id="{A740CEEE-AFC0-41C1-88CE-3D39352B9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" y="283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36" name="Oval 20">
              <a:extLst>
                <a:ext uri="{FF2B5EF4-FFF2-40B4-BE49-F238E27FC236}">
                  <a16:creationId xmlns:a16="http://schemas.microsoft.com/office/drawing/2014/main" id="{28823BEC-D5AD-40B6-987F-AA21CB166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8" y="2016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37" name="Oval 21">
              <a:extLst>
                <a:ext uri="{FF2B5EF4-FFF2-40B4-BE49-F238E27FC236}">
                  <a16:creationId xmlns:a16="http://schemas.microsoft.com/office/drawing/2014/main" id="{1E5A5098-0639-4431-8164-397D44660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0" y="230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38" name="Oval 22">
              <a:extLst>
                <a:ext uri="{FF2B5EF4-FFF2-40B4-BE49-F238E27FC236}">
                  <a16:creationId xmlns:a16="http://schemas.microsoft.com/office/drawing/2014/main" id="{F0B2DC89-91C7-422D-8F42-FB3F37D65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96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39" name="Oval 23">
              <a:extLst>
                <a:ext uri="{FF2B5EF4-FFF2-40B4-BE49-F238E27FC236}">
                  <a16:creationId xmlns:a16="http://schemas.microsoft.com/office/drawing/2014/main" id="{0EEE527A-1F25-466A-8E8C-B0671B3D7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39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40" name="Oval 24">
              <a:extLst>
                <a:ext uri="{FF2B5EF4-FFF2-40B4-BE49-F238E27FC236}">
                  <a16:creationId xmlns:a16="http://schemas.microsoft.com/office/drawing/2014/main" id="{62F6AAB2-E40E-4F6A-80E8-76F01F8B0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" y="340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41" name="Oval 25">
              <a:extLst>
                <a:ext uri="{FF2B5EF4-FFF2-40B4-BE49-F238E27FC236}">
                  <a16:creationId xmlns:a16="http://schemas.microsoft.com/office/drawing/2014/main" id="{03A3EDCC-0F23-4672-9E00-594E959B5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4" y="172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42" name="Oval 26">
              <a:extLst>
                <a:ext uri="{FF2B5EF4-FFF2-40B4-BE49-F238E27FC236}">
                  <a16:creationId xmlns:a16="http://schemas.microsoft.com/office/drawing/2014/main" id="{FB78DFBB-BF94-4804-8F40-9180D90F2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0" y="196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43" name="Oval 27">
              <a:extLst>
                <a:ext uri="{FF2B5EF4-FFF2-40B4-BE49-F238E27FC236}">
                  <a16:creationId xmlns:a16="http://schemas.microsoft.com/office/drawing/2014/main" id="{0D7BB534-B6C7-4FAD-9356-AE921B7C8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6" y="187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44" name="Oval 28">
              <a:extLst>
                <a:ext uri="{FF2B5EF4-FFF2-40B4-BE49-F238E27FC236}">
                  <a16:creationId xmlns:a16="http://schemas.microsoft.com/office/drawing/2014/main" id="{B34C3477-293D-41BE-A36F-D13760492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6" y="220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45" name="Oval 29">
              <a:extLst>
                <a:ext uri="{FF2B5EF4-FFF2-40B4-BE49-F238E27FC236}">
                  <a16:creationId xmlns:a16="http://schemas.microsoft.com/office/drawing/2014/main" id="{7A987573-D752-485D-A7C3-EFF784550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2" y="326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46" name="Oval 30">
              <a:extLst>
                <a:ext uri="{FF2B5EF4-FFF2-40B4-BE49-F238E27FC236}">
                  <a16:creationId xmlns:a16="http://schemas.microsoft.com/office/drawing/2014/main" id="{796BE253-9A0F-483A-B93D-462074962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2" y="2592"/>
              <a:ext cx="96" cy="96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47" name="Oval 31">
              <a:extLst>
                <a:ext uri="{FF2B5EF4-FFF2-40B4-BE49-F238E27FC236}">
                  <a16:creationId xmlns:a16="http://schemas.microsoft.com/office/drawing/2014/main" id="{3C9D515A-002B-49E4-B4D5-DB2527A5B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2640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48" name="Line 32">
              <a:extLst>
                <a:ext uri="{FF2B5EF4-FFF2-40B4-BE49-F238E27FC236}">
                  <a16:creationId xmlns:a16="http://schemas.microsoft.com/office/drawing/2014/main" id="{77DE7271-B828-4D9C-A976-1829F12345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" y="3260"/>
              <a:ext cx="92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49" name="Line 33">
              <a:extLst>
                <a:ext uri="{FF2B5EF4-FFF2-40B4-BE49-F238E27FC236}">
                  <a16:creationId xmlns:a16="http://schemas.microsoft.com/office/drawing/2014/main" id="{9C6B70DC-69B0-46F3-A5FD-E6552056B5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2" y="3352"/>
              <a:ext cx="468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50" name="Line 34">
              <a:extLst>
                <a:ext uri="{FF2B5EF4-FFF2-40B4-BE49-F238E27FC236}">
                  <a16:creationId xmlns:a16="http://schemas.microsoft.com/office/drawing/2014/main" id="{9B1A1326-ACB2-459F-9F88-4BB26EF8FE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" y="3476"/>
              <a:ext cx="1012" cy="3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51" name="Line 35">
              <a:extLst>
                <a:ext uri="{FF2B5EF4-FFF2-40B4-BE49-F238E27FC236}">
                  <a16:creationId xmlns:a16="http://schemas.microsoft.com/office/drawing/2014/main" id="{DCB5373B-97BA-4546-82AF-FA250D6C7B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52" y="3496"/>
              <a:ext cx="180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52" name="Line 36">
              <a:extLst>
                <a:ext uri="{FF2B5EF4-FFF2-40B4-BE49-F238E27FC236}">
                  <a16:creationId xmlns:a16="http://schemas.microsoft.com/office/drawing/2014/main" id="{5934839F-EC40-4088-B0C0-93B51F1FE5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6" y="3488"/>
              <a:ext cx="136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53" name="Line 37">
              <a:extLst>
                <a:ext uri="{FF2B5EF4-FFF2-40B4-BE49-F238E27FC236}">
                  <a16:creationId xmlns:a16="http://schemas.microsoft.com/office/drawing/2014/main" id="{6EFDEB8B-F4BF-4334-9757-FECAEF47E2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96" y="3564"/>
              <a:ext cx="636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54" name="Line 38">
              <a:extLst>
                <a:ext uri="{FF2B5EF4-FFF2-40B4-BE49-F238E27FC236}">
                  <a16:creationId xmlns:a16="http://schemas.microsoft.com/office/drawing/2014/main" id="{7F8C6519-AE44-4592-BCE3-9A4D2FAAB5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64" y="2876"/>
              <a:ext cx="176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55" name="Line 39">
              <a:extLst>
                <a:ext uri="{FF2B5EF4-FFF2-40B4-BE49-F238E27FC236}">
                  <a16:creationId xmlns:a16="http://schemas.microsoft.com/office/drawing/2014/main" id="{BAAFBB7C-4AFA-4DBE-94FE-53562A657F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28" y="2880"/>
              <a:ext cx="4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56" name="Line 40">
              <a:extLst>
                <a:ext uri="{FF2B5EF4-FFF2-40B4-BE49-F238E27FC236}">
                  <a16:creationId xmlns:a16="http://schemas.microsoft.com/office/drawing/2014/main" id="{5AED7A38-9B1D-4F33-8DC1-3EDD70A1F1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24" y="3336"/>
              <a:ext cx="440" cy="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57" name="Line 41">
              <a:extLst>
                <a:ext uri="{FF2B5EF4-FFF2-40B4-BE49-F238E27FC236}">
                  <a16:creationId xmlns:a16="http://schemas.microsoft.com/office/drawing/2014/main" id="{984273FA-F773-4D1B-A2A8-964209AEDC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44" y="2592"/>
              <a:ext cx="40" cy="6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58" name="Line 42">
              <a:extLst>
                <a:ext uri="{FF2B5EF4-FFF2-40B4-BE49-F238E27FC236}">
                  <a16:creationId xmlns:a16="http://schemas.microsoft.com/office/drawing/2014/main" id="{287B36BD-0AEE-499A-B11E-8A1BD6BB95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24" y="2920"/>
              <a:ext cx="32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59" name="Line 43">
              <a:extLst>
                <a:ext uri="{FF2B5EF4-FFF2-40B4-BE49-F238E27FC236}">
                  <a16:creationId xmlns:a16="http://schemas.microsoft.com/office/drawing/2014/main" id="{D861F280-441A-4747-A8FA-7E43A9150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8" y="2924"/>
              <a:ext cx="164" cy="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60" name="Line 44">
              <a:extLst>
                <a:ext uri="{FF2B5EF4-FFF2-40B4-BE49-F238E27FC236}">
                  <a16:creationId xmlns:a16="http://schemas.microsoft.com/office/drawing/2014/main" id="{73541516-5267-430F-84B9-C6D3DF8CBB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16" y="2836"/>
              <a:ext cx="480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61" name="Line 45">
              <a:extLst>
                <a:ext uri="{FF2B5EF4-FFF2-40B4-BE49-F238E27FC236}">
                  <a16:creationId xmlns:a16="http://schemas.microsoft.com/office/drawing/2014/main" id="{4B957309-BADA-43C4-A554-87391513CD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0" y="1816"/>
              <a:ext cx="244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62" name="Line 46">
              <a:extLst>
                <a:ext uri="{FF2B5EF4-FFF2-40B4-BE49-F238E27FC236}">
                  <a16:creationId xmlns:a16="http://schemas.microsoft.com/office/drawing/2014/main" id="{D174FD39-7B12-4597-84D7-FF4E456D7A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92" y="1780"/>
              <a:ext cx="432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63" name="Line 47">
              <a:extLst>
                <a:ext uri="{FF2B5EF4-FFF2-40B4-BE49-F238E27FC236}">
                  <a16:creationId xmlns:a16="http://schemas.microsoft.com/office/drawing/2014/main" id="{BD0E4CF5-5ECB-4EE7-BE17-041074203E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80" y="1456"/>
              <a:ext cx="1548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64" name="Line 48">
              <a:extLst>
                <a:ext uri="{FF2B5EF4-FFF2-40B4-BE49-F238E27FC236}">
                  <a16:creationId xmlns:a16="http://schemas.microsoft.com/office/drawing/2014/main" id="{7E13012E-815B-4AAD-8758-3770DC708A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4" y="2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65" name="Line 49">
              <a:extLst>
                <a:ext uri="{FF2B5EF4-FFF2-40B4-BE49-F238E27FC236}">
                  <a16:creationId xmlns:a16="http://schemas.microsoft.com/office/drawing/2014/main" id="{259C6E72-E46C-4656-BDFE-C9DD34B7E1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6" y="2356"/>
              <a:ext cx="432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66" name="Line 50">
              <a:extLst>
                <a:ext uri="{FF2B5EF4-FFF2-40B4-BE49-F238E27FC236}">
                  <a16:creationId xmlns:a16="http://schemas.microsoft.com/office/drawing/2014/main" id="{F0ECC82A-798D-4D14-A5A2-A8CE622B92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0" y="2052"/>
              <a:ext cx="148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67" name="Line 51">
              <a:extLst>
                <a:ext uri="{FF2B5EF4-FFF2-40B4-BE49-F238E27FC236}">
                  <a16:creationId xmlns:a16="http://schemas.microsoft.com/office/drawing/2014/main" id="{1093EFC4-3FE8-4EA2-8D85-F417C09D0A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28" y="1488"/>
              <a:ext cx="1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68" name="Line 52">
              <a:extLst>
                <a:ext uri="{FF2B5EF4-FFF2-40B4-BE49-F238E27FC236}">
                  <a16:creationId xmlns:a16="http://schemas.microsoft.com/office/drawing/2014/main" id="{425CF45C-7988-483B-A979-27BD1DF89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4" y="1480"/>
              <a:ext cx="38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69" name="Line 53">
              <a:extLst>
                <a:ext uri="{FF2B5EF4-FFF2-40B4-BE49-F238E27FC236}">
                  <a16:creationId xmlns:a16="http://schemas.microsoft.com/office/drawing/2014/main" id="{B060DE21-3BAD-47C4-8444-AE52A19451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6" y="1488"/>
              <a:ext cx="308" cy="8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70" name="Line 54">
              <a:extLst>
                <a:ext uri="{FF2B5EF4-FFF2-40B4-BE49-F238E27FC236}">
                  <a16:creationId xmlns:a16="http://schemas.microsoft.com/office/drawing/2014/main" id="{99B11DFE-8E1A-4181-B28C-46FF7FFF5C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2" y="2056"/>
              <a:ext cx="364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71" name="Line 55">
              <a:extLst>
                <a:ext uri="{FF2B5EF4-FFF2-40B4-BE49-F238E27FC236}">
                  <a16:creationId xmlns:a16="http://schemas.microsoft.com/office/drawing/2014/main" id="{8A9CE141-358A-462F-A5A0-DF671070E7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88" y="2016"/>
              <a:ext cx="672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72" name="Line 56">
              <a:extLst>
                <a:ext uri="{FF2B5EF4-FFF2-40B4-BE49-F238E27FC236}">
                  <a16:creationId xmlns:a16="http://schemas.microsoft.com/office/drawing/2014/main" id="{53C15F54-35EB-4C6A-87A0-BAE2DC08EA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6" y="1888"/>
              <a:ext cx="252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73" name="Line 57">
              <a:extLst>
                <a:ext uri="{FF2B5EF4-FFF2-40B4-BE49-F238E27FC236}">
                  <a16:creationId xmlns:a16="http://schemas.microsoft.com/office/drawing/2014/main" id="{20026D68-C510-4FF8-9E3B-11510DEC07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2" y="1856"/>
              <a:ext cx="584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74" name="Line 58">
              <a:extLst>
                <a:ext uri="{FF2B5EF4-FFF2-40B4-BE49-F238E27FC236}">
                  <a16:creationId xmlns:a16="http://schemas.microsoft.com/office/drawing/2014/main" id="{592C8227-8C11-48BB-BE87-97ED323E46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6" y="2288"/>
              <a:ext cx="308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75" name="Line 59">
              <a:extLst>
                <a:ext uri="{FF2B5EF4-FFF2-40B4-BE49-F238E27FC236}">
                  <a16:creationId xmlns:a16="http://schemas.microsoft.com/office/drawing/2014/main" id="{8749AC33-6E81-43C6-B6A6-8F922DECA2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56" y="1968"/>
              <a:ext cx="780" cy="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76" name="Line 60">
              <a:extLst>
                <a:ext uri="{FF2B5EF4-FFF2-40B4-BE49-F238E27FC236}">
                  <a16:creationId xmlns:a16="http://schemas.microsoft.com/office/drawing/2014/main" id="{23FF4527-01E2-41F3-B572-514D668D90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4" y="1964"/>
              <a:ext cx="144" cy="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77" name="Line 61">
              <a:extLst>
                <a:ext uri="{FF2B5EF4-FFF2-40B4-BE49-F238E27FC236}">
                  <a16:creationId xmlns:a16="http://schemas.microsoft.com/office/drawing/2014/main" id="{9E9B249F-689C-4733-B969-E2507AFECF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2" y="2688"/>
              <a:ext cx="72" cy="5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78" name="Line 62">
              <a:extLst>
                <a:ext uri="{FF2B5EF4-FFF2-40B4-BE49-F238E27FC236}">
                  <a16:creationId xmlns:a16="http://schemas.microsoft.com/office/drawing/2014/main" id="{FE386B2D-F51B-4DA9-9658-B102FD7CE7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6" y="2672"/>
              <a:ext cx="36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79" name="Line 63">
              <a:extLst>
                <a:ext uri="{FF2B5EF4-FFF2-40B4-BE49-F238E27FC236}">
                  <a16:creationId xmlns:a16="http://schemas.microsoft.com/office/drawing/2014/main" id="{F111723C-252A-4295-BD15-72202DAED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8" y="2640"/>
              <a:ext cx="196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80" name="Line 64">
              <a:extLst>
                <a:ext uri="{FF2B5EF4-FFF2-40B4-BE49-F238E27FC236}">
                  <a16:creationId xmlns:a16="http://schemas.microsoft.com/office/drawing/2014/main" id="{AD4F8930-D004-42EA-8A78-42DE34D62A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8" y="1872"/>
              <a:ext cx="48" cy="6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81" name="Line 65">
              <a:extLst>
                <a:ext uri="{FF2B5EF4-FFF2-40B4-BE49-F238E27FC236}">
                  <a16:creationId xmlns:a16="http://schemas.microsoft.com/office/drawing/2014/main" id="{5EAAD613-84C6-44A9-B8FE-E4683378FC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" y="2200"/>
              <a:ext cx="524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82" name="Line 66">
              <a:extLst>
                <a:ext uri="{FF2B5EF4-FFF2-40B4-BE49-F238E27FC236}">
                  <a16:creationId xmlns:a16="http://schemas.microsoft.com/office/drawing/2014/main" id="{0AAF416B-0983-4A2C-986F-D8AC8DD38A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6" y="2096"/>
              <a:ext cx="500" cy="4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83" name="Line 67">
              <a:extLst>
                <a:ext uri="{FF2B5EF4-FFF2-40B4-BE49-F238E27FC236}">
                  <a16:creationId xmlns:a16="http://schemas.microsoft.com/office/drawing/2014/main" id="{4F304B9F-C46D-49E9-BBC8-EC5242AF4F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2" y="1444"/>
              <a:ext cx="116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84" name="Line 68">
              <a:extLst>
                <a:ext uri="{FF2B5EF4-FFF2-40B4-BE49-F238E27FC236}">
                  <a16:creationId xmlns:a16="http://schemas.microsoft.com/office/drawing/2014/main" id="{70617E21-9485-4E70-85AF-6181AF51D2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8" y="1848"/>
              <a:ext cx="480" cy="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85" name="Line 69">
              <a:extLst>
                <a:ext uri="{FF2B5EF4-FFF2-40B4-BE49-F238E27FC236}">
                  <a16:creationId xmlns:a16="http://schemas.microsoft.com/office/drawing/2014/main" id="{627A07BC-BE26-4AD4-AB08-0BCFE08E51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" y="2064"/>
              <a:ext cx="1080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86" name="Line 70">
              <a:extLst>
                <a:ext uri="{FF2B5EF4-FFF2-40B4-BE49-F238E27FC236}">
                  <a16:creationId xmlns:a16="http://schemas.microsoft.com/office/drawing/2014/main" id="{36959C0C-59EC-4E39-96E4-315F431E5F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" y="2216"/>
              <a:ext cx="200" cy="9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87" name="Line 71">
              <a:extLst>
                <a:ext uri="{FF2B5EF4-FFF2-40B4-BE49-F238E27FC236}">
                  <a16:creationId xmlns:a16="http://schemas.microsoft.com/office/drawing/2014/main" id="{AC2431F0-9FD7-49ED-95E0-6A9CADE036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8" y="2096"/>
              <a:ext cx="360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88" name="Line 72">
              <a:extLst>
                <a:ext uri="{FF2B5EF4-FFF2-40B4-BE49-F238E27FC236}">
                  <a16:creationId xmlns:a16="http://schemas.microsoft.com/office/drawing/2014/main" id="{B234E5A1-DEE4-4341-832C-C26FA1699A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4" y="2560"/>
              <a:ext cx="928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89" name="Line 73">
              <a:extLst>
                <a:ext uri="{FF2B5EF4-FFF2-40B4-BE49-F238E27FC236}">
                  <a16:creationId xmlns:a16="http://schemas.microsoft.com/office/drawing/2014/main" id="{7922C7B6-D963-4DED-93E3-F6AF166E7B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92" y="2824"/>
              <a:ext cx="388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90" name="Line 74">
              <a:extLst>
                <a:ext uri="{FF2B5EF4-FFF2-40B4-BE49-F238E27FC236}">
                  <a16:creationId xmlns:a16="http://schemas.microsoft.com/office/drawing/2014/main" id="{2F883A8F-4A96-474A-AED9-2B38125EE3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88" y="2872"/>
              <a:ext cx="612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91" name="Line 75">
              <a:extLst>
                <a:ext uri="{FF2B5EF4-FFF2-40B4-BE49-F238E27FC236}">
                  <a16:creationId xmlns:a16="http://schemas.microsoft.com/office/drawing/2014/main" id="{661546CB-2EF5-40D4-B56B-D9FDA1DB57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0" y="2848"/>
              <a:ext cx="178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92" name="Line 76">
              <a:extLst>
                <a:ext uri="{FF2B5EF4-FFF2-40B4-BE49-F238E27FC236}">
                  <a16:creationId xmlns:a16="http://schemas.microsoft.com/office/drawing/2014/main" id="{013E8345-34FB-4C68-8A02-03B40988DD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4" y="2440"/>
              <a:ext cx="468" cy="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3293" name="Line 77">
              <a:extLst>
                <a:ext uri="{FF2B5EF4-FFF2-40B4-BE49-F238E27FC236}">
                  <a16:creationId xmlns:a16="http://schemas.microsoft.com/office/drawing/2014/main" id="{458971C1-5852-4EE8-9ABC-98256B526F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4" y="3288"/>
              <a:ext cx="424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93294" name="Line 78">
            <a:extLst>
              <a:ext uri="{FF2B5EF4-FFF2-40B4-BE49-F238E27FC236}">
                <a16:creationId xmlns:a16="http://schemas.microsoft.com/office/drawing/2014/main" id="{54F439D2-801D-4252-99EE-98A9A1523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1828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type="title"/>
          </p:nvPr>
        </p:nvSpPr>
        <p:spPr>
          <a:xfrm>
            <a:off x="1339851" y="4645"/>
            <a:ext cx="9905998" cy="1478570"/>
          </a:xfrm>
        </p:spPr>
        <p:txBody>
          <a:bodyPr/>
          <a:lstStyle/>
          <a:p>
            <a:r>
              <a:rPr lang="en-US" dirty="0"/>
              <a:t>Searching the State Space</a:t>
            </a:r>
          </a:p>
        </p:txBody>
      </p:sp>
      <p:sp>
        <p:nvSpPr>
          <p:cNvPr id="287746" name="Rectangle 2"/>
          <p:cNvSpPr>
            <a:spLocks noChangeArrowheads="1"/>
          </p:cNvSpPr>
          <p:nvPr/>
        </p:nvSpPr>
        <p:spPr bwMode="auto">
          <a:xfrm>
            <a:off x="7696200" y="1524000"/>
            <a:ext cx="2362200" cy="3810000"/>
          </a:xfrm>
          <a:prstGeom prst="rect">
            <a:avLst/>
          </a:prstGeom>
          <a:solidFill>
            <a:srgbClr val="FFFF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7748" name="Group 4"/>
          <p:cNvGrpSpPr>
            <a:grpSpLocks/>
          </p:cNvGrpSpPr>
          <p:nvPr/>
        </p:nvGrpSpPr>
        <p:grpSpPr bwMode="auto">
          <a:xfrm>
            <a:off x="1828800" y="1828800"/>
            <a:ext cx="5607050" cy="3962400"/>
            <a:chOff x="288" y="1392"/>
            <a:chExt cx="3532" cy="2496"/>
          </a:xfrm>
        </p:grpSpPr>
        <p:sp>
          <p:nvSpPr>
            <p:cNvPr id="287749" name="Oval 5"/>
            <p:cNvSpPr>
              <a:spLocks noChangeArrowheads="1"/>
            </p:cNvSpPr>
            <p:nvPr/>
          </p:nvSpPr>
          <p:spPr bwMode="auto">
            <a:xfrm>
              <a:off x="288" y="212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0" name="Oval 6"/>
            <p:cNvSpPr>
              <a:spLocks noChangeArrowheads="1"/>
            </p:cNvSpPr>
            <p:nvPr/>
          </p:nvSpPr>
          <p:spPr bwMode="auto">
            <a:xfrm>
              <a:off x="508" y="316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1" name="Oval 7"/>
            <p:cNvSpPr>
              <a:spLocks noChangeArrowheads="1"/>
            </p:cNvSpPr>
            <p:nvPr/>
          </p:nvSpPr>
          <p:spPr bwMode="auto">
            <a:xfrm>
              <a:off x="844" y="1776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2" name="Oval 8"/>
            <p:cNvSpPr>
              <a:spLocks noChangeArrowheads="1"/>
            </p:cNvSpPr>
            <p:nvPr/>
          </p:nvSpPr>
          <p:spPr bwMode="auto">
            <a:xfrm>
              <a:off x="1900" y="278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3" name="Oval 9"/>
            <p:cNvSpPr>
              <a:spLocks noChangeArrowheads="1"/>
            </p:cNvSpPr>
            <p:nvPr/>
          </p:nvSpPr>
          <p:spPr bwMode="auto">
            <a:xfrm>
              <a:off x="1276" y="3696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4" name="Oval 10"/>
            <p:cNvSpPr>
              <a:spLocks noChangeArrowheads="1"/>
            </p:cNvSpPr>
            <p:nvPr/>
          </p:nvSpPr>
          <p:spPr bwMode="auto">
            <a:xfrm>
              <a:off x="2380" y="278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5" name="Oval 11"/>
            <p:cNvSpPr>
              <a:spLocks noChangeArrowheads="1"/>
            </p:cNvSpPr>
            <p:nvPr/>
          </p:nvSpPr>
          <p:spPr bwMode="auto">
            <a:xfrm>
              <a:off x="892" y="2496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6" name="Oval 12"/>
            <p:cNvSpPr>
              <a:spLocks noChangeArrowheads="1"/>
            </p:cNvSpPr>
            <p:nvPr/>
          </p:nvSpPr>
          <p:spPr bwMode="auto">
            <a:xfrm>
              <a:off x="2428" y="235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7" name="Oval 13"/>
            <p:cNvSpPr>
              <a:spLocks noChangeArrowheads="1"/>
            </p:cNvSpPr>
            <p:nvPr/>
          </p:nvSpPr>
          <p:spPr bwMode="auto">
            <a:xfrm>
              <a:off x="412" y="379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8" name="Oval 14"/>
            <p:cNvSpPr>
              <a:spLocks noChangeArrowheads="1"/>
            </p:cNvSpPr>
            <p:nvPr/>
          </p:nvSpPr>
          <p:spPr bwMode="auto">
            <a:xfrm>
              <a:off x="940" y="326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9" name="Oval 15"/>
            <p:cNvSpPr>
              <a:spLocks noChangeArrowheads="1"/>
            </p:cNvSpPr>
            <p:nvPr/>
          </p:nvSpPr>
          <p:spPr bwMode="auto">
            <a:xfrm>
              <a:off x="2524" y="182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0" name="Oval 16"/>
            <p:cNvSpPr>
              <a:spLocks noChangeArrowheads="1"/>
            </p:cNvSpPr>
            <p:nvPr/>
          </p:nvSpPr>
          <p:spPr bwMode="auto">
            <a:xfrm>
              <a:off x="2956" y="326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1" name="Oval 17"/>
            <p:cNvSpPr>
              <a:spLocks noChangeArrowheads="1"/>
            </p:cNvSpPr>
            <p:nvPr/>
          </p:nvSpPr>
          <p:spPr bwMode="auto">
            <a:xfrm>
              <a:off x="1708" y="364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2" name="Oval 18"/>
            <p:cNvSpPr>
              <a:spLocks noChangeArrowheads="1"/>
            </p:cNvSpPr>
            <p:nvPr/>
          </p:nvSpPr>
          <p:spPr bwMode="auto">
            <a:xfrm>
              <a:off x="2428" y="350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3" name="Oval 19"/>
            <p:cNvSpPr>
              <a:spLocks noChangeArrowheads="1"/>
            </p:cNvSpPr>
            <p:nvPr/>
          </p:nvSpPr>
          <p:spPr bwMode="auto">
            <a:xfrm>
              <a:off x="1324" y="283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4" name="Oval 20"/>
            <p:cNvSpPr>
              <a:spLocks noChangeArrowheads="1"/>
            </p:cNvSpPr>
            <p:nvPr/>
          </p:nvSpPr>
          <p:spPr bwMode="auto">
            <a:xfrm>
              <a:off x="1468" y="2016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5" name="Oval 21"/>
            <p:cNvSpPr>
              <a:spLocks noChangeArrowheads="1"/>
            </p:cNvSpPr>
            <p:nvPr/>
          </p:nvSpPr>
          <p:spPr bwMode="auto">
            <a:xfrm>
              <a:off x="1900" y="2304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6" name="Oval 22"/>
            <p:cNvSpPr>
              <a:spLocks noChangeArrowheads="1"/>
            </p:cNvSpPr>
            <p:nvPr/>
          </p:nvSpPr>
          <p:spPr bwMode="auto">
            <a:xfrm>
              <a:off x="2092" y="196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7" name="Oval 23"/>
            <p:cNvSpPr>
              <a:spLocks noChangeArrowheads="1"/>
            </p:cNvSpPr>
            <p:nvPr/>
          </p:nvSpPr>
          <p:spPr bwMode="auto">
            <a:xfrm>
              <a:off x="2092" y="139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8" name="Oval 24"/>
            <p:cNvSpPr>
              <a:spLocks noChangeArrowheads="1"/>
            </p:cNvSpPr>
            <p:nvPr/>
          </p:nvSpPr>
          <p:spPr bwMode="auto">
            <a:xfrm>
              <a:off x="1516" y="340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9" name="Oval 25"/>
            <p:cNvSpPr>
              <a:spLocks noChangeArrowheads="1"/>
            </p:cNvSpPr>
            <p:nvPr/>
          </p:nvSpPr>
          <p:spPr bwMode="auto">
            <a:xfrm>
              <a:off x="3724" y="172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70" name="Oval 26"/>
            <p:cNvSpPr>
              <a:spLocks noChangeArrowheads="1"/>
            </p:cNvSpPr>
            <p:nvPr/>
          </p:nvSpPr>
          <p:spPr bwMode="auto">
            <a:xfrm>
              <a:off x="2860" y="196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71" name="Oval 27"/>
            <p:cNvSpPr>
              <a:spLocks noChangeArrowheads="1"/>
            </p:cNvSpPr>
            <p:nvPr/>
          </p:nvSpPr>
          <p:spPr bwMode="auto">
            <a:xfrm>
              <a:off x="3196" y="1872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72" name="Oval 28"/>
            <p:cNvSpPr>
              <a:spLocks noChangeArrowheads="1"/>
            </p:cNvSpPr>
            <p:nvPr/>
          </p:nvSpPr>
          <p:spPr bwMode="auto">
            <a:xfrm>
              <a:off x="3436" y="220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73" name="Oval 29"/>
            <p:cNvSpPr>
              <a:spLocks noChangeArrowheads="1"/>
            </p:cNvSpPr>
            <p:nvPr/>
          </p:nvSpPr>
          <p:spPr bwMode="auto">
            <a:xfrm>
              <a:off x="3472" y="326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74" name="Oval 30"/>
            <p:cNvSpPr>
              <a:spLocks noChangeArrowheads="1"/>
            </p:cNvSpPr>
            <p:nvPr/>
          </p:nvSpPr>
          <p:spPr bwMode="auto">
            <a:xfrm>
              <a:off x="3052" y="2592"/>
              <a:ext cx="96" cy="96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75" name="Oval 31"/>
            <p:cNvSpPr>
              <a:spLocks noChangeArrowheads="1"/>
            </p:cNvSpPr>
            <p:nvPr/>
          </p:nvSpPr>
          <p:spPr bwMode="auto">
            <a:xfrm>
              <a:off x="3340" y="2640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76" name="Line 32"/>
            <p:cNvSpPr>
              <a:spLocks noChangeShapeType="1"/>
            </p:cNvSpPr>
            <p:nvPr/>
          </p:nvSpPr>
          <p:spPr bwMode="auto">
            <a:xfrm flipV="1">
              <a:off x="456" y="3260"/>
              <a:ext cx="92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77" name="Line 33"/>
            <p:cNvSpPr>
              <a:spLocks noChangeShapeType="1"/>
            </p:cNvSpPr>
            <p:nvPr/>
          </p:nvSpPr>
          <p:spPr bwMode="auto">
            <a:xfrm flipV="1">
              <a:off x="492" y="3352"/>
              <a:ext cx="468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78" name="Line 34"/>
            <p:cNvSpPr>
              <a:spLocks noChangeShapeType="1"/>
            </p:cNvSpPr>
            <p:nvPr/>
          </p:nvSpPr>
          <p:spPr bwMode="auto">
            <a:xfrm flipV="1">
              <a:off x="504" y="3476"/>
              <a:ext cx="1012" cy="3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79" name="Line 35"/>
            <p:cNvSpPr>
              <a:spLocks noChangeShapeType="1"/>
            </p:cNvSpPr>
            <p:nvPr/>
          </p:nvSpPr>
          <p:spPr bwMode="auto">
            <a:xfrm flipH="1">
              <a:off x="1352" y="3496"/>
              <a:ext cx="180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80" name="Line 36"/>
            <p:cNvSpPr>
              <a:spLocks noChangeShapeType="1"/>
            </p:cNvSpPr>
            <p:nvPr/>
          </p:nvSpPr>
          <p:spPr bwMode="auto">
            <a:xfrm>
              <a:off x="1596" y="3488"/>
              <a:ext cx="136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81" name="Line 37"/>
            <p:cNvSpPr>
              <a:spLocks noChangeShapeType="1"/>
            </p:cNvSpPr>
            <p:nvPr/>
          </p:nvSpPr>
          <p:spPr bwMode="auto">
            <a:xfrm flipV="1">
              <a:off x="1796" y="3564"/>
              <a:ext cx="636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82" name="Line 38"/>
            <p:cNvSpPr>
              <a:spLocks noChangeShapeType="1"/>
            </p:cNvSpPr>
            <p:nvPr/>
          </p:nvSpPr>
          <p:spPr bwMode="auto">
            <a:xfrm flipV="1">
              <a:off x="1764" y="2876"/>
              <a:ext cx="176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83" name="Line 39"/>
            <p:cNvSpPr>
              <a:spLocks noChangeShapeType="1"/>
            </p:cNvSpPr>
            <p:nvPr/>
          </p:nvSpPr>
          <p:spPr bwMode="auto">
            <a:xfrm flipH="1" flipV="1">
              <a:off x="2428" y="2880"/>
              <a:ext cx="4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84" name="Line 40"/>
            <p:cNvSpPr>
              <a:spLocks noChangeShapeType="1"/>
            </p:cNvSpPr>
            <p:nvPr/>
          </p:nvSpPr>
          <p:spPr bwMode="auto">
            <a:xfrm flipV="1">
              <a:off x="2524" y="3336"/>
              <a:ext cx="440" cy="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85" name="Line 41"/>
            <p:cNvSpPr>
              <a:spLocks noChangeShapeType="1"/>
            </p:cNvSpPr>
            <p:nvPr/>
          </p:nvSpPr>
          <p:spPr bwMode="auto">
            <a:xfrm flipH="1" flipV="1">
              <a:off x="944" y="2592"/>
              <a:ext cx="40" cy="6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86" name="Line 42"/>
            <p:cNvSpPr>
              <a:spLocks noChangeShapeType="1"/>
            </p:cNvSpPr>
            <p:nvPr/>
          </p:nvSpPr>
          <p:spPr bwMode="auto">
            <a:xfrm flipH="1">
              <a:off x="1024" y="2920"/>
              <a:ext cx="32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87" name="Line 43"/>
            <p:cNvSpPr>
              <a:spLocks noChangeShapeType="1"/>
            </p:cNvSpPr>
            <p:nvPr/>
          </p:nvSpPr>
          <p:spPr bwMode="auto">
            <a:xfrm>
              <a:off x="1388" y="2924"/>
              <a:ext cx="164" cy="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88" name="Line 44"/>
            <p:cNvSpPr>
              <a:spLocks noChangeShapeType="1"/>
            </p:cNvSpPr>
            <p:nvPr/>
          </p:nvSpPr>
          <p:spPr bwMode="auto">
            <a:xfrm flipV="1">
              <a:off x="1416" y="2836"/>
              <a:ext cx="480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89" name="Line 45"/>
            <p:cNvSpPr>
              <a:spLocks noChangeShapeType="1"/>
            </p:cNvSpPr>
            <p:nvPr/>
          </p:nvSpPr>
          <p:spPr bwMode="auto">
            <a:xfrm flipV="1">
              <a:off x="3500" y="1816"/>
              <a:ext cx="244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90" name="Line 46"/>
            <p:cNvSpPr>
              <a:spLocks noChangeShapeType="1"/>
            </p:cNvSpPr>
            <p:nvPr/>
          </p:nvSpPr>
          <p:spPr bwMode="auto">
            <a:xfrm flipH="1">
              <a:off x="3292" y="1780"/>
              <a:ext cx="432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91" name="Line 47"/>
            <p:cNvSpPr>
              <a:spLocks noChangeShapeType="1"/>
            </p:cNvSpPr>
            <p:nvPr/>
          </p:nvSpPr>
          <p:spPr bwMode="auto">
            <a:xfrm flipH="1" flipV="1">
              <a:off x="2180" y="1456"/>
              <a:ext cx="1548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92" name="Line 48"/>
            <p:cNvSpPr>
              <a:spLocks noChangeShapeType="1"/>
            </p:cNvSpPr>
            <p:nvPr/>
          </p:nvSpPr>
          <p:spPr bwMode="auto">
            <a:xfrm flipV="1">
              <a:off x="1944" y="23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93" name="Line 49"/>
            <p:cNvSpPr>
              <a:spLocks noChangeShapeType="1"/>
            </p:cNvSpPr>
            <p:nvPr/>
          </p:nvSpPr>
          <p:spPr bwMode="auto">
            <a:xfrm>
              <a:off x="1996" y="2356"/>
              <a:ext cx="432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94" name="Line 50"/>
            <p:cNvSpPr>
              <a:spLocks noChangeShapeType="1"/>
            </p:cNvSpPr>
            <p:nvPr/>
          </p:nvSpPr>
          <p:spPr bwMode="auto">
            <a:xfrm flipV="1">
              <a:off x="1960" y="2052"/>
              <a:ext cx="148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95" name="Line 51"/>
            <p:cNvSpPr>
              <a:spLocks noChangeShapeType="1"/>
            </p:cNvSpPr>
            <p:nvPr/>
          </p:nvSpPr>
          <p:spPr bwMode="auto">
            <a:xfrm flipV="1">
              <a:off x="2128" y="1488"/>
              <a:ext cx="1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96" name="Line 52"/>
            <p:cNvSpPr>
              <a:spLocks noChangeShapeType="1"/>
            </p:cNvSpPr>
            <p:nvPr/>
          </p:nvSpPr>
          <p:spPr bwMode="auto">
            <a:xfrm>
              <a:off x="2164" y="1480"/>
              <a:ext cx="38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97" name="Line 53"/>
            <p:cNvSpPr>
              <a:spLocks noChangeShapeType="1"/>
            </p:cNvSpPr>
            <p:nvPr/>
          </p:nvSpPr>
          <p:spPr bwMode="auto">
            <a:xfrm>
              <a:off x="2156" y="1488"/>
              <a:ext cx="308" cy="8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98" name="Line 54"/>
            <p:cNvSpPr>
              <a:spLocks noChangeShapeType="1"/>
            </p:cNvSpPr>
            <p:nvPr/>
          </p:nvSpPr>
          <p:spPr bwMode="auto">
            <a:xfrm flipV="1">
              <a:off x="2512" y="2056"/>
              <a:ext cx="364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99" name="Line 55"/>
            <p:cNvSpPr>
              <a:spLocks noChangeShapeType="1"/>
            </p:cNvSpPr>
            <p:nvPr/>
          </p:nvSpPr>
          <p:spPr bwMode="auto">
            <a:xfrm flipH="1" flipV="1">
              <a:off x="2188" y="2016"/>
              <a:ext cx="672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00" name="Line 56"/>
            <p:cNvSpPr>
              <a:spLocks noChangeShapeType="1"/>
            </p:cNvSpPr>
            <p:nvPr/>
          </p:nvSpPr>
          <p:spPr bwMode="auto">
            <a:xfrm>
              <a:off x="2616" y="1888"/>
              <a:ext cx="252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01" name="Line 57"/>
            <p:cNvSpPr>
              <a:spLocks noChangeShapeType="1"/>
            </p:cNvSpPr>
            <p:nvPr/>
          </p:nvSpPr>
          <p:spPr bwMode="auto">
            <a:xfrm>
              <a:off x="2612" y="1856"/>
              <a:ext cx="584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02" name="Line 58"/>
            <p:cNvSpPr>
              <a:spLocks noChangeShapeType="1"/>
            </p:cNvSpPr>
            <p:nvPr/>
          </p:nvSpPr>
          <p:spPr bwMode="auto">
            <a:xfrm flipV="1">
              <a:off x="3136" y="2288"/>
              <a:ext cx="308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03" name="Line 59"/>
            <p:cNvSpPr>
              <a:spLocks noChangeShapeType="1"/>
            </p:cNvSpPr>
            <p:nvPr/>
          </p:nvSpPr>
          <p:spPr bwMode="auto">
            <a:xfrm flipH="1">
              <a:off x="2456" y="1968"/>
              <a:ext cx="780" cy="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04" name="Line 60"/>
            <p:cNvSpPr>
              <a:spLocks noChangeShapeType="1"/>
            </p:cNvSpPr>
            <p:nvPr/>
          </p:nvSpPr>
          <p:spPr bwMode="auto">
            <a:xfrm flipH="1">
              <a:off x="3104" y="1964"/>
              <a:ext cx="144" cy="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05" name="Line 61"/>
            <p:cNvSpPr>
              <a:spLocks noChangeShapeType="1"/>
            </p:cNvSpPr>
            <p:nvPr/>
          </p:nvSpPr>
          <p:spPr bwMode="auto">
            <a:xfrm flipH="1">
              <a:off x="3012" y="2688"/>
              <a:ext cx="72" cy="5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06" name="Line 62"/>
            <p:cNvSpPr>
              <a:spLocks noChangeShapeType="1"/>
            </p:cNvSpPr>
            <p:nvPr/>
          </p:nvSpPr>
          <p:spPr bwMode="auto">
            <a:xfrm>
              <a:off x="3136" y="2672"/>
              <a:ext cx="36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07" name="Line 63"/>
            <p:cNvSpPr>
              <a:spLocks noChangeShapeType="1"/>
            </p:cNvSpPr>
            <p:nvPr/>
          </p:nvSpPr>
          <p:spPr bwMode="auto">
            <a:xfrm>
              <a:off x="3148" y="2640"/>
              <a:ext cx="196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08" name="Line 64"/>
            <p:cNvSpPr>
              <a:spLocks noChangeShapeType="1"/>
            </p:cNvSpPr>
            <p:nvPr/>
          </p:nvSpPr>
          <p:spPr bwMode="auto">
            <a:xfrm>
              <a:off x="888" y="1872"/>
              <a:ext cx="48" cy="6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09" name="Line 65"/>
            <p:cNvSpPr>
              <a:spLocks noChangeShapeType="1"/>
            </p:cNvSpPr>
            <p:nvPr/>
          </p:nvSpPr>
          <p:spPr bwMode="auto">
            <a:xfrm>
              <a:off x="368" y="2200"/>
              <a:ext cx="524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10" name="Line 66"/>
            <p:cNvSpPr>
              <a:spLocks noChangeShapeType="1"/>
            </p:cNvSpPr>
            <p:nvPr/>
          </p:nvSpPr>
          <p:spPr bwMode="auto">
            <a:xfrm flipH="1">
              <a:off x="976" y="2096"/>
              <a:ext cx="500" cy="4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11" name="Line 67"/>
            <p:cNvSpPr>
              <a:spLocks noChangeShapeType="1"/>
            </p:cNvSpPr>
            <p:nvPr/>
          </p:nvSpPr>
          <p:spPr bwMode="auto">
            <a:xfrm flipH="1">
              <a:off x="932" y="1444"/>
              <a:ext cx="116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12" name="Line 68"/>
            <p:cNvSpPr>
              <a:spLocks noChangeShapeType="1"/>
            </p:cNvSpPr>
            <p:nvPr/>
          </p:nvSpPr>
          <p:spPr bwMode="auto">
            <a:xfrm flipH="1">
              <a:off x="368" y="1848"/>
              <a:ext cx="480" cy="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13" name="Line 69"/>
            <p:cNvSpPr>
              <a:spLocks noChangeShapeType="1"/>
            </p:cNvSpPr>
            <p:nvPr/>
          </p:nvSpPr>
          <p:spPr bwMode="auto">
            <a:xfrm flipV="1">
              <a:off x="384" y="2064"/>
              <a:ext cx="1080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14" name="Line 70"/>
            <p:cNvSpPr>
              <a:spLocks noChangeShapeType="1"/>
            </p:cNvSpPr>
            <p:nvPr/>
          </p:nvSpPr>
          <p:spPr bwMode="auto">
            <a:xfrm>
              <a:off x="340" y="2216"/>
              <a:ext cx="200" cy="9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15" name="Line 71"/>
            <p:cNvSpPr>
              <a:spLocks noChangeShapeType="1"/>
            </p:cNvSpPr>
            <p:nvPr/>
          </p:nvSpPr>
          <p:spPr bwMode="auto">
            <a:xfrm>
              <a:off x="1548" y="2096"/>
              <a:ext cx="360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16" name="Line 72"/>
            <p:cNvSpPr>
              <a:spLocks noChangeShapeType="1"/>
            </p:cNvSpPr>
            <p:nvPr/>
          </p:nvSpPr>
          <p:spPr bwMode="auto">
            <a:xfrm>
              <a:off x="984" y="2560"/>
              <a:ext cx="928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17" name="Line 73"/>
            <p:cNvSpPr>
              <a:spLocks noChangeShapeType="1"/>
            </p:cNvSpPr>
            <p:nvPr/>
          </p:nvSpPr>
          <p:spPr bwMode="auto">
            <a:xfrm flipV="1">
              <a:off x="1992" y="2824"/>
              <a:ext cx="388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18" name="Line 74"/>
            <p:cNvSpPr>
              <a:spLocks noChangeShapeType="1"/>
            </p:cNvSpPr>
            <p:nvPr/>
          </p:nvSpPr>
          <p:spPr bwMode="auto">
            <a:xfrm flipH="1">
              <a:off x="1788" y="2872"/>
              <a:ext cx="612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19" name="Line 75"/>
            <p:cNvSpPr>
              <a:spLocks noChangeShapeType="1"/>
            </p:cNvSpPr>
            <p:nvPr/>
          </p:nvSpPr>
          <p:spPr bwMode="auto">
            <a:xfrm flipH="1">
              <a:off x="600" y="2848"/>
              <a:ext cx="178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20" name="Line 76"/>
            <p:cNvSpPr>
              <a:spLocks noChangeShapeType="1"/>
            </p:cNvSpPr>
            <p:nvPr/>
          </p:nvSpPr>
          <p:spPr bwMode="auto">
            <a:xfrm>
              <a:off x="2504" y="2440"/>
              <a:ext cx="468" cy="8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21" name="Line 77"/>
            <p:cNvSpPr>
              <a:spLocks noChangeShapeType="1"/>
            </p:cNvSpPr>
            <p:nvPr/>
          </p:nvSpPr>
          <p:spPr bwMode="auto">
            <a:xfrm>
              <a:off x="3044" y="3288"/>
              <a:ext cx="424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7822" name="Oval 78"/>
          <p:cNvSpPr>
            <a:spLocks noChangeArrowheads="1"/>
          </p:cNvSpPr>
          <p:nvPr/>
        </p:nvSpPr>
        <p:spPr bwMode="auto">
          <a:xfrm>
            <a:off x="87630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823" name="Line 79"/>
          <p:cNvSpPr>
            <a:spLocks noChangeShapeType="1"/>
          </p:cNvSpPr>
          <p:nvPr/>
        </p:nvSpPr>
        <p:spPr bwMode="auto">
          <a:xfrm>
            <a:off x="8839200" y="1828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29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Grp="1" noChangeArrowheads="1"/>
          </p:cNvSpPr>
          <p:nvPr>
            <p:ph type="title"/>
          </p:nvPr>
        </p:nvSpPr>
        <p:spPr>
          <a:xfrm>
            <a:off x="1250951" y="17345"/>
            <a:ext cx="9905998" cy="1478570"/>
          </a:xfrm>
        </p:spPr>
        <p:txBody>
          <a:bodyPr/>
          <a:lstStyle/>
          <a:p>
            <a:r>
              <a:rPr lang="en-US" dirty="0"/>
              <a:t>Searching the State Space</a:t>
            </a:r>
          </a:p>
        </p:txBody>
      </p:sp>
      <p:sp>
        <p:nvSpPr>
          <p:cNvPr id="289794" name="Rectangle 2"/>
          <p:cNvSpPr>
            <a:spLocks noChangeArrowheads="1"/>
          </p:cNvSpPr>
          <p:nvPr/>
        </p:nvSpPr>
        <p:spPr bwMode="auto">
          <a:xfrm>
            <a:off x="7696200" y="1524000"/>
            <a:ext cx="2362200" cy="3810000"/>
          </a:xfrm>
          <a:prstGeom prst="rect">
            <a:avLst/>
          </a:prstGeom>
          <a:solidFill>
            <a:srgbClr val="FFFF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1828800" y="299085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797" name="Oval 5"/>
          <p:cNvSpPr>
            <a:spLocks noChangeArrowheads="1"/>
          </p:cNvSpPr>
          <p:nvPr/>
        </p:nvSpPr>
        <p:spPr bwMode="auto">
          <a:xfrm>
            <a:off x="2178050" y="4648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2711450" y="2438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799" name="Oval 7"/>
          <p:cNvSpPr>
            <a:spLocks noChangeArrowheads="1"/>
          </p:cNvSpPr>
          <p:nvPr/>
        </p:nvSpPr>
        <p:spPr bwMode="auto">
          <a:xfrm>
            <a:off x="4387850" y="4038600"/>
            <a:ext cx="152400" cy="152400"/>
          </a:xfrm>
          <a:prstGeom prst="ellipse">
            <a:avLst/>
          </a:prstGeom>
          <a:solidFill>
            <a:srgbClr val="0033CC"/>
          </a:soli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0" name="Oval 8"/>
          <p:cNvSpPr>
            <a:spLocks noChangeArrowheads="1"/>
          </p:cNvSpPr>
          <p:nvPr/>
        </p:nvSpPr>
        <p:spPr bwMode="auto">
          <a:xfrm>
            <a:off x="3397250" y="5486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1" name="Oval 9"/>
          <p:cNvSpPr>
            <a:spLocks noChangeArrowheads="1"/>
          </p:cNvSpPr>
          <p:nvPr/>
        </p:nvSpPr>
        <p:spPr bwMode="auto">
          <a:xfrm>
            <a:off x="5149850" y="4038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2" name="Oval 10"/>
          <p:cNvSpPr>
            <a:spLocks noChangeArrowheads="1"/>
          </p:cNvSpPr>
          <p:nvPr/>
        </p:nvSpPr>
        <p:spPr bwMode="auto">
          <a:xfrm>
            <a:off x="2787650" y="3581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5226050" y="3352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4" name="Oval 12"/>
          <p:cNvSpPr>
            <a:spLocks noChangeArrowheads="1"/>
          </p:cNvSpPr>
          <p:nvPr/>
        </p:nvSpPr>
        <p:spPr bwMode="auto">
          <a:xfrm>
            <a:off x="2025650" y="5638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2863850" y="4800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6" name="Oval 14"/>
          <p:cNvSpPr>
            <a:spLocks noChangeArrowheads="1"/>
          </p:cNvSpPr>
          <p:nvPr/>
        </p:nvSpPr>
        <p:spPr bwMode="auto">
          <a:xfrm>
            <a:off x="5378450" y="2514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7" name="Oval 15"/>
          <p:cNvSpPr>
            <a:spLocks noChangeArrowheads="1"/>
          </p:cNvSpPr>
          <p:nvPr/>
        </p:nvSpPr>
        <p:spPr bwMode="auto">
          <a:xfrm>
            <a:off x="6064250" y="4800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8" name="Oval 16"/>
          <p:cNvSpPr>
            <a:spLocks noChangeArrowheads="1"/>
          </p:cNvSpPr>
          <p:nvPr/>
        </p:nvSpPr>
        <p:spPr bwMode="auto">
          <a:xfrm>
            <a:off x="4083050" y="5410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9" name="Oval 17"/>
          <p:cNvSpPr>
            <a:spLocks noChangeArrowheads="1"/>
          </p:cNvSpPr>
          <p:nvPr/>
        </p:nvSpPr>
        <p:spPr bwMode="auto">
          <a:xfrm>
            <a:off x="5226050" y="5181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10" name="Oval 18"/>
          <p:cNvSpPr>
            <a:spLocks noChangeArrowheads="1"/>
          </p:cNvSpPr>
          <p:nvPr/>
        </p:nvSpPr>
        <p:spPr bwMode="auto">
          <a:xfrm>
            <a:off x="3473450" y="4114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11" name="Oval 19"/>
          <p:cNvSpPr>
            <a:spLocks noChangeArrowheads="1"/>
          </p:cNvSpPr>
          <p:nvPr/>
        </p:nvSpPr>
        <p:spPr bwMode="auto">
          <a:xfrm>
            <a:off x="3702050" y="2819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12" name="Oval 20"/>
          <p:cNvSpPr>
            <a:spLocks noChangeArrowheads="1"/>
          </p:cNvSpPr>
          <p:nvPr/>
        </p:nvSpPr>
        <p:spPr bwMode="auto">
          <a:xfrm>
            <a:off x="4387850" y="3276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13" name="Oval 21"/>
          <p:cNvSpPr>
            <a:spLocks noChangeArrowheads="1"/>
          </p:cNvSpPr>
          <p:nvPr/>
        </p:nvSpPr>
        <p:spPr bwMode="auto">
          <a:xfrm>
            <a:off x="4692650" y="2743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14" name="Oval 22"/>
          <p:cNvSpPr>
            <a:spLocks noChangeArrowheads="1"/>
          </p:cNvSpPr>
          <p:nvPr/>
        </p:nvSpPr>
        <p:spPr bwMode="auto">
          <a:xfrm>
            <a:off x="4692650" y="1828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15" name="Oval 23"/>
          <p:cNvSpPr>
            <a:spLocks noChangeArrowheads="1"/>
          </p:cNvSpPr>
          <p:nvPr/>
        </p:nvSpPr>
        <p:spPr bwMode="auto">
          <a:xfrm>
            <a:off x="3778250" y="5029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16" name="Oval 24"/>
          <p:cNvSpPr>
            <a:spLocks noChangeArrowheads="1"/>
          </p:cNvSpPr>
          <p:nvPr/>
        </p:nvSpPr>
        <p:spPr bwMode="auto">
          <a:xfrm>
            <a:off x="7283450" y="2362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17" name="Oval 25"/>
          <p:cNvSpPr>
            <a:spLocks noChangeArrowheads="1"/>
          </p:cNvSpPr>
          <p:nvPr/>
        </p:nvSpPr>
        <p:spPr bwMode="auto">
          <a:xfrm>
            <a:off x="5911850" y="2743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18" name="Oval 26"/>
          <p:cNvSpPr>
            <a:spLocks noChangeArrowheads="1"/>
          </p:cNvSpPr>
          <p:nvPr/>
        </p:nvSpPr>
        <p:spPr bwMode="auto">
          <a:xfrm>
            <a:off x="6445250" y="2590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19" name="Oval 27"/>
          <p:cNvSpPr>
            <a:spLocks noChangeArrowheads="1"/>
          </p:cNvSpPr>
          <p:nvPr/>
        </p:nvSpPr>
        <p:spPr bwMode="auto">
          <a:xfrm>
            <a:off x="6826250" y="3124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20" name="Oval 28"/>
          <p:cNvSpPr>
            <a:spLocks noChangeArrowheads="1"/>
          </p:cNvSpPr>
          <p:nvPr/>
        </p:nvSpPr>
        <p:spPr bwMode="auto">
          <a:xfrm>
            <a:off x="6883400" y="480695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21" name="Oval 29"/>
          <p:cNvSpPr>
            <a:spLocks noChangeArrowheads="1"/>
          </p:cNvSpPr>
          <p:nvPr/>
        </p:nvSpPr>
        <p:spPr bwMode="auto">
          <a:xfrm>
            <a:off x="6216650" y="37338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22" name="Oval 30"/>
          <p:cNvSpPr>
            <a:spLocks noChangeArrowheads="1"/>
          </p:cNvSpPr>
          <p:nvPr/>
        </p:nvSpPr>
        <p:spPr bwMode="auto">
          <a:xfrm>
            <a:off x="6673850" y="38100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23" name="Line 31"/>
          <p:cNvSpPr>
            <a:spLocks noChangeShapeType="1"/>
          </p:cNvSpPr>
          <p:nvPr/>
        </p:nvSpPr>
        <p:spPr bwMode="auto">
          <a:xfrm flipV="1">
            <a:off x="2095500" y="4794250"/>
            <a:ext cx="146050" cy="84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24" name="Line 32"/>
          <p:cNvSpPr>
            <a:spLocks noChangeShapeType="1"/>
          </p:cNvSpPr>
          <p:nvPr/>
        </p:nvSpPr>
        <p:spPr bwMode="auto">
          <a:xfrm flipV="1">
            <a:off x="2152650" y="4940300"/>
            <a:ext cx="74295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25" name="Line 33"/>
          <p:cNvSpPr>
            <a:spLocks noChangeShapeType="1"/>
          </p:cNvSpPr>
          <p:nvPr/>
        </p:nvSpPr>
        <p:spPr bwMode="auto">
          <a:xfrm flipV="1">
            <a:off x="2171700" y="5137150"/>
            <a:ext cx="160655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26" name="Line 34"/>
          <p:cNvSpPr>
            <a:spLocks noChangeShapeType="1"/>
          </p:cNvSpPr>
          <p:nvPr/>
        </p:nvSpPr>
        <p:spPr bwMode="auto">
          <a:xfrm flipH="1">
            <a:off x="3517900" y="5168900"/>
            <a:ext cx="28575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27" name="Line 35"/>
          <p:cNvSpPr>
            <a:spLocks noChangeShapeType="1"/>
          </p:cNvSpPr>
          <p:nvPr/>
        </p:nvSpPr>
        <p:spPr bwMode="auto">
          <a:xfrm>
            <a:off x="3905250" y="5156200"/>
            <a:ext cx="2159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28" name="Line 36"/>
          <p:cNvSpPr>
            <a:spLocks noChangeShapeType="1"/>
          </p:cNvSpPr>
          <p:nvPr/>
        </p:nvSpPr>
        <p:spPr bwMode="auto">
          <a:xfrm flipV="1">
            <a:off x="4222750" y="5276850"/>
            <a:ext cx="1009650" cy="18415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29" name="Line 37"/>
          <p:cNvSpPr>
            <a:spLocks noChangeShapeType="1"/>
          </p:cNvSpPr>
          <p:nvPr/>
        </p:nvSpPr>
        <p:spPr bwMode="auto">
          <a:xfrm flipV="1">
            <a:off x="4171950" y="4184650"/>
            <a:ext cx="279400" cy="12319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30" name="Line 38"/>
          <p:cNvSpPr>
            <a:spLocks noChangeShapeType="1"/>
          </p:cNvSpPr>
          <p:nvPr/>
        </p:nvSpPr>
        <p:spPr bwMode="auto">
          <a:xfrm flipH="1" flipV="1">
            <a:off x="5226050" y="41910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31" name="Line 39"/>
          <p:cNvSpPr>
            <a:spLocks noChangeShapeType="1"/>
          </p:cNvSpPr>
          <p:nvPr/>
        </p:nvSpPr>
        <p:spPr bwMode="auto">
          <a:xfrm flipV="1">
            <a:off x="5378450" y="4914900"/>
            <a:ext cx="69850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32" name="Line 40"/>
          <p:cNvSpPr>
            <a:spLocks noChangeShapeType="1"/>
          </p:cNvSpPr>
          <p:nvPr/>
        </p:nvSpPr>
        <p:spPr bwMode="auto">
          <a:xfrm flipH="1" flipV="1">
            <a:off x="2870200" y="3733800"/>
            <a:ext cx="6350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33" name="Line 41"/>
          <p:cNvSpPr>
            <a:spLocks noChangeShapeType="1"/>
          </p:cNvSpPr>
          <p:nvPr/>
        </p:nvSpPr>
        <p:spPr bwMode="auto">
          <a:xfrm flipH="1">
            <a:off x="2997200" y="4254500"/>
            <a:ext cx="5080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34" name="Line 42"/>
          <p:cNvSpPr>
            <a:spLocks noChangeShapeType="1"/>
          </p:cNvSpPr>
          <p:nvPr/>
        </p:nvSpPr>
        <p:spPr bwMode="auto">
          <a:xfrm>
            <a:off x="3575050" y="4260850"/>
            <a:ext cx="260350" cy="77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35" name="Line 43"/>
          <p:cNvSpPr>
            <a:spLocks noChangeShapeType="1"/>
          </p:cNvSpPr>
          <p:nvPr/>
        </p:nvSpPr>
        <p:spPr bwMode="auto">
          <a:xfrm flipV="1">
            <a:off x="3619500" y="4121150"/>
            <a:ext cx="7620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36" name="Line 44"/>
          <p:cNvSpPr>
            <a:spLocks noChangeShapeType="1"/>
          </p:cNvSpPr>
          <p:nvPr/>
        </p:nvSpPr>
        <p:spPr bwMode="auto">
          <a:xfrm flipV="1">
            <a:off x="6927850" y="2501900"/>
            <a:ext cx="38735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37" name="Line 45"/>
          <p:cNvSpPr>
            <a:spLocks noChangeShapeType="1"/>
          </p:cNvSpPr>
          <p:nvPr/>
        </p:nvSpPr>
        <p:spPr bwMode="auto">
          <a:xfrm flipH="1">
            <a:off x="6597650" y="2444750"/>
            <a:ext cx="6858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38" name="Line 46"/>
          <p:cNvSpPr>
            <a:spLocks noChangeShapeType="1"/>
          </p:cNvSpPr>
          <p:nvPr/>
        </p:nvSpPr>
        <p:spPr bwMode="auto">
          <a:xfrm flipH="1" flipV="1">
            <a:off x="4832350" y="1930400"/>
            <a:ext cx="245745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39" name="Line 47"/>
          <p:cNvSpPr>
            <a:spLocks noChangeShapeType="1"/>
          </p:cNvSpPr>
          <p:nvPr/>
        </p:nvSpPr>
        <p:spPr bwMode="auto">
          <a:xfrm flipV="1">
            <a:off x="4457700" y="34163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40" name="Line 48"/>
          <p:cNvSpPr>
            <a:spLocks noChangeShapeType="1"/>
          </p:cNvSpPr>
          <p:nvPr/>
        </p:nvSpPr>
        <p:spPr bwMode="auto">
          <a:xfrm>
            <a:off x="4540250" y="3359150"/>
            <a:ext cx="6858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41" name="Line 49"/>
          <p:cNvSpPr>
            <a:spLocks noChangeShapeType="1"/>
          </p:cNvSpPr>
          <p:nvPr/>
        </p:nvSpPr>
        <p:spPr bwMode="auto">
          <a:xfrm flipV="1">
            <a:off x="4483100" y="2876550"/>
            <a:ext cx="23495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42" name="Line 50"/>
          <p:cNvSpPr>
            <a:spLocks noChangeShapeType="1"/>
          </p:cNvSpPr>
          <p:nvPr/>
        </p:nvSpPr>
        <p:spPr bwMode="auto">
          <a:xfrm flipV="1">
            <a:off x="4749800" y="1981200"/>
            <a:ext cx="190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43" name="Line 51"/>
          <p:cNvSpPr>
            <a:spLocks noChangeShapeType="1"/>
          </p:cNvSpPr>
          <p:nvPr/>
        </p:nvSpPr>
        <p:spPr bwMode="auto">
          <a:xfrm>
            <a:off x="4806950" y="1968500"/>
            <a:ext cx="60325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44" name="Line 52"/>
          <p:cNvSpPr>
            <a:spLocks noChangeShapeType="1"/>
          </p:cNvSpPr>
          <p:nvPr/>
        </p:nvSpPr>
        <p:spPr bwMode="auto">
          <a:xfrm>
            <a:off x="4794250" y="1981200"/>
            <a:ext cx="488950" cy="137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45" name="Line 53"/>
          <p:cNvSpPr>
            <a:spLocks noChangeShapeType="1"/>
          </p:cNvSpPr>
          <p:nvPr/>
        </p:nvSpPr>
        <p:spPr bwMode="auto">
          <a:xfrm flipV="1">
            <a:off x="5359400" y="2882900"/>
            <a:ext cx="57785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46" name="Line 54"/>
          <p:cNvSpPr>
            <a:spLocks noChangeShapeType="1"/>
          </p:cNvSpPr>
          <p:nvPr/>
        </p:nvSpPr>
        <p:spPr bwMode="auto">
          <a:xfrm flipH="1" flipV="1">
            <a:off x="4845050" y="2819400"/>
            <a:ext cx="10668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47" name="Line 55"/>
          <p:cNvSpPr>
            <a:spLocks noChangeShapeType="1"/>
          </p:cNvSpPr>
          <p:nvPr/>
        </p:nvSpPr>
        <p:spPr bwMode="auto">
          <a:xfrm>
            <a:off x="5524500" y="2616200"/>
            <a:ext cx="400050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48" name="Line 56"/>
          <p:cNvSpPr>
            <a:spLocks noChangeShapeType="1"/>
          </p:cNvSpPr>
          <p:nvPr/>
        </p:nvSpPr>
        <p:spPr bwMode="auto">
          <a:xfrm>
            <a:off x="5518150" y="2565400"/>
            <a:ext cx="927100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49" name="Line 57"/>
          <p:cNvSpPr>
            <a:spLocks noChangeShapeType="1"/>
          </p:cNvSpPr>
          <p:nvPr/>
        </p:nvSpPr>
        <p:spPr bwMode="auto">
          <a:xfrm flipV="1">
            <a:off x="6350000" y="3251200"/>
            <a:ext cx="4889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50" name="Line 58"/>
          <p:cNvSpPr>
            <a:spLocks noChangeShapeType="1"/>
          </p:cNvSpPr>
          <p:nvPr/>
        </p:nvSpPr>
        <p:spPr bwMode="auto">
          <a:xfrm flipH="1">
            <a:off x="5270500" y="2743200"/>
            <a:ext cx="1238250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51" name="Line 59"/>
          <p:cNvSpPr>
            <a:spLocks noChangeShapeType="1"/>
          </p:cNvSpPr>
          <p:nvPr/>
        </p:nvSpPr>
        <p:spPr bwMode="auto">
          <a:xfrm flipH="1">
            <a:off x="6299200" y="2736850"/>
            <a:ext cx="228600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52" name="Line 60"/>
          <p:cNvSpPr>
            <a:spLocks noChangeShapeType="1"/>
          </p:cNvSpPr>
          <p:nvPr/>
        </p:nvSpPr>
        <p:spPr bwMode="auto">
          <a:xfrm flipH="1">
            <a:off x="6153150" y="3886200"/>
            <a:ext cx="114300" cy="908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53" name="Line 61"/>
          <p:cNvSpPr>
            <a:spLocks noChangeShapeType="1"/>
          </p:cNvSpPr>
          <p:nvPr/>
        </p:nvSpPr>
        <p:spPr bwMode="auto">
          <a:xfrm>
            <a:off x="6350000" y="3860800"/>
            <a:ext cx="57150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54" name="Line 62"/>
          <p:cNvSpPr>
            <a:spLocks noChangeShapeType="1"/>
          </p:cNvSpPr>
          <p:nvPr/>
        </p:nvSpPr>
        <p:spPr bwMode="auto">
          <a:xfrm>
            <a:off x="6369050" y="3810000"/>
            <a:ext cx="31115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55" name="Line 63"/>
          <p:cNvSpPr>
            <a:spLocks noChangeShapeType="1"/>
          </p:cNvSpPr>
          <p:nvPr/>
        </p:nvSpPr>
        <p:spPr bwMode="auto">
          <a:xfrm>
            <a:off x="2781300" y="2590800"/>
            <a:ext cx="76200" cy="984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56" name="Line 64"/>
          <p:cNvSpPr>
            <a:spLocks noChangeShapeType="1"/>
          </p:cNvSpPr>
          <p:nvPr/>
        </p:nvSpPr>
        <p:spPr bwMode="auto">
          <a:xfrm>
            <a:off x="1955800" y="3111500"/>
            <a:ext cx="8318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57" name="Line 65"/>
          <p:cNvSpPr>
            <a:spLocks noChangeShapeType="1"/>
          </p:cNvSpPr>
          <p:nvPr/>
        </p:nvSpPr>
        <p:spPr bwMode="auto">
          <a:xfrm flipH="1">
            <a:off x="2921000" y="2946400"/>
            <a:ext cx="79375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58" name="Line 66"/>
          <p:cNvSpPr>
            <a:spLocks noChangeShapeType="1"/>
          </p:cNvSpPr>
          <p:nvPr/>
        </p:nvSpPr>
        <p:spPr bwMode="auto">
          <a:xfrm flipH="1">
            <a:off x="2851150" y="1911350"/>
            <a:ext cx="18415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59" name="Line 67"/>
          <p:cNvSpPr>
            <a:spLocks noChangeShapeType="1"/>
          </p:cNvSpPr>
          <p:nvPr/>
        </p:nvSpPr>
        <p:spPr bwMode="auto">
          <a:xfrm flipH="1">
            <a:off x="1955800" y="2552700"/>
            <a:ext cx="762000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60" name="Line 68"/>
          <p:cNvSpPr>
            <a:spLocks noChangeShapeType="1"/>
          </p:cNvSpPr>
          <p:nvPr/>
        </p:nvSpPr>
        <p:spPr bwMode="auto">
          <a:xfrm flipV="1">
            <a:off x="1981200" y="2895600"/>
            <a:ext cx="171450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61" name="Line 69"/>
          <p:cNvSpPr>
            <a:spLocks noChangeShapeType="1"/>
          </p:cNvSpPr>
          <p:nvPr/>
        </p:nvSpPr>
        <p:spPr bwMode="auto">
          <a:xfrm>
            <a:off x="1911350" y="3136900"/>
            <a:ext cx="3175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62" name="Line 70"/>
          <p:cNvSpPr>
            <a:spLocks noChangeShapeType="1"/>
          </p:cNvSpPr>
          <p:nvPr/>
        </p:nvSpPr>
        <p:spPr bwMode="auto">
          <a:xfrm>
            <a:off x="3829050" y="2946400"/>
            <a:ext cx="5715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63" name="Line 71"/>
          <p:cNvSpPr>
            <a:spLocks noChangeShapeType="1"/>
          </p:cNvSpPr>
          <p:nvPr/>
        </p:nvSpPr>
        <p:spPr bwMode="auto">
          <a:xfrm>
            <a:off x="2933700" y="3683000"/>
            <a:ext cx="1473200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64" name="Line 72"/>
          <p:cNvSpPr>
            <a:spLocks noChangeShapeType="1"/>
          </p:cNvSpPr>
          <p:nvPr/>
        </p:nvSpPr>
        <p:spPr bwMode="auto">
          <a:xfrm flipV="1">
            <a:off x="4533900" y="4102100"/>
            <a:ext cx="61595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65" name="Line 73"/>
          <p:cNvSpPr>
            <a:spLocks noChangeShapeType="1"/>
          </p:cNvSpPr>
          <p:nvPr/>
        </p:nvSpPr>
        <p:spPr bwMode="auto">
          <a:xfrm flipH="1">
            <a:off x="4210050" y="4178300"/>
            <a:ext cx="971550" cy="124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66" name="Line 74"/>
          <p:cNvSpPr>
            <a:spLocks noChangeShapeType="1"/>
          </p:cNvSpPr>
          <p:nvPr/>
        </p:nvSpPr>
        <p:spPr bwMode="auto">
          <a:xfrm flipH="1">
            <a:off x="2324100" y="4140200"/>
            <a:ext cx="2838450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67" name="Line 75"/>
          <p:cNvSpPr>
            <a:spLocks noChangeShapeType="1"/>
          </p:cNvSpPr>
          <p:nvPr/>
        </p:nvSpPr>
        <p:spPr bwMode="auto">
          <a:xfrm>
            <a:off x="5346700" y="3492500"/>
            <a:ext cx="742950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9868" name="Line 76"/>
          <p:cNvSpPr>
            <a:spLocks noChangeShapeType="1"/>
          </p:cNvSpPr>
          <p:nvPr/>
        </p:nvSpPr>
        <p:spPr bwMode="auto">
          <a:xfrm>
            <a:off x="6203950" y="4838700"/>
            <a:ext cx="67310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89869" name="Group 77"/>
          <p:cNvGrpSpPr>
            <a:grpSpLocks/>
          </p:cNvGrpSpPr>
          <p:nvPr/>
        </p:nvGrpSpPr>
        <p:grpSpPr bwMode="auto">
          <a:xfrm>
            <a:off x="8305800" y="1828800"/>
            <a:ext cx="1066800" cy="914400"/>
            <a:chOff x="4272" y="1152"/>
            <a:chExt cx="672" cy="576"/>
          </a:xfrm>
        </p:grpSpPr>
        <p:sp>
          <p:nvSpPr>
            <p:cNvPr id="289870" name="Oval 78"/>
            <p:cNvSpPr>
              <a:spLocks noChangeArrowheads="1"/>
            </p:cNvSpPr>
            <p:nvPr/>
          </p:nvSpPr>
          <p:spPr bwMode="auto">
            <a:xfrm>
              <a:off x="4560" y="115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71" name="Line 79"/>
            <p:cNvSpPr>
              <a:spLocks noChangeShapeType="1"/>
            </p:cNvSpPr>
            <p:nvPr/>
          </p:nvSpPr>
          <p:spPr bwMode="auto">
            <a:xfrm>
              <a:off x="4608" y="1152"/>
              <a:ext cx="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9872" name="Line 80"/>
            <p:cNvSpPr>
              <a:spLocks noChangeShapeType="1"/>
            </p:cNvSpPr>
            <p:nvPr/>
          </p:nvSpPr>
          <p:spPr bwMode="auto">
            <a:xfrm flipH="1">
              <a:off x="4320" y="1248"/>
              <a:ext cx="288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9873" name="Line 81"/>
            <p:cNvSpPr>
              <a:spLocks noChangeShapeType="1"/>
            </p:cNvSpPr>
            <p:nvPr/>
          </p:nvSpPr>
          <p:spPr bwMode="auto">
            <a:xfrm>
              <a:off x="4608" y="1248"/>
              <a:ext cx="288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9874" name="Oval 82"/>
            <p:cNvSpPr>
              <a:spLocks noChangeArrowheads="1"/>
            </p:cNvSpPr>
            <p:nvPr/>
          </p:nvSpPr>
          <p:spPr bwMode="auto">
            <a:xfrm>
              <a:off x="4272" y="1632"/>
              <a:ext cx="96" cy="96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75" name="Oval 83"/>
            <p:cNvSpPr>
              <a:spLocks noChangeArrowheads="1"/>
            </p:cNvSpPr>
            <p:nvPr/>
          </p:nvSpPr>
          <p:spPr bwMode="auto">
            <a:xfrm>
              <a:off x="4848" y="1632"/>
              <a:ext cx="96" cy="96"/>
            </a:xfrm>
            <a:prstGeom prst="ellipse">
              <a:avLst/>
            </a:prstGeom>
            <a:solidFill>
              <a:srgbClr val="990033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9876" name="Text Box 84"/>
          <p:cNvSpPr txBox="1">
            <a:spLocks noChangeArrowheads="1"/>
          </p:cNvSpPr>
          <p:nvPr/>
        </p:nvSpPr>
        <p:spPr bwMode="auto">
          <a:xfrm>
            <a:off x="7696200" y="4953001"/>
            <a:ext cx="1481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>
                <a:solidFill>
                  <a:srgbClr val="003366"/>
                </a:solidFill>
                <a:latin typeface="Comic Sans MS" pitchFamily="66" charset="0"/>
                <a:cs typeface="Arial" pitchFamily="34" charset="0"/>
              </a:rPr>
              <a:t>Search tree</a:t>
            </a:r>
          </a:p>
        </p:txBody>
      </p:sp>
    </p:spTree>
    <p:extLst>
      <p:ext uri="{BB962C8B-B14F-4D97-AF65-F5344CB8AC3E}">
        <p14:creationId xmlns:p14="http://schemas.microsoft.com/office/powerpoint/2010/main" val="191810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3"/>
          <p:cNvSpPr>
            <a:spLocks noGrp="1" noChangeArrowheads="1"/>
          </p:cNvSpPr>
          <p:nvPr>
            <p:ph type="title"/>
          </p:nvPr>
        </p:nvSpPr>
        <p:spPr>
          <a:xfrm>
            <a:off x="1314451" y="17345"/>
            <a:ext cx="9905998" cy="1478570"/>
          </a:xfrm>
        </p:spPr>
        <p:txBody>
          <a:bodyPr/>
          <a:lstStyle/>
          <a:p>
            <a:r>
              <a:rPr lang="en-US" dirty="0"/>
              <a:t>Searching the State Space</a:t>
            </a:r>
          </a:p>
        </p:txBody>
      </p:sp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7696200" y="1524000"/>
            <a:ext cx="2362200" cy="3810000"/>
          </a:xfrm>
          <a:prstGeom prst="rect">
            <a:avLst/>
          </a:prstGeom>
          <a:solidFill>
            <a:srgbClr val="FFFF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1844" name="Oval 4"/>
          <p:cNvSpPr>
            <a:spLocks noChangeArrowheads="1"/>
          </p:cNvSpPr>
          <p:nvPr/>
        </p:nvSpPr>
        <p:spPr bwMode="auto">
          <a:xfrm>
            <a:off x="1828800" y="299085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45" name="Oval 5"/>
          <p:cNvSpPr>
            <a:spLocks noChangeArrowheads="1"/>
          </p:cNvSpPr>
          <p:nvPr/>
        </p:nvSpPr>
        <p:spPr bwMode="auto">
          <a:xfrm>
            <a:off x="2178050" y="4648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46" name="Oval 6"/>
          <p:cNvSpPr>
            <a:spLocks noChangeArrowheads="1"/>
          </p:cNvSpPr>
          <p:nvPr/>
        </p:nvSpPr>
        <p:spPr bwMode="auto">
          <a:xfrm>
            <a:off x="2711450" y="2438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47" name="Oval 7"/>
          <p:cNvSpPr>
            <a:spLocks noChangeArrowheads="1"/>
          </p:cNvSpPr>
          <p:nvPr/>
        </p:nvSpPr>
        <p:spPr bwMode="auto">
          <a:xfrm>
            <a:off x="4387850" y="4038600"/>
            <a:ext cx="152400" cy="152400"/>
          </a:xfrm>
          <a:prstGeom prst="ellipse">
            <a:avLst/>
          </a:prstGeom>
          <a:solidFill>
            <a:srgbClr val="0033CC"/>
          </a:soli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48" name="Oval 8"/>
          <p:cNvSpPr>
            <a:spLocks noChangeArrowheads="1"/>
          </p:cNvSpPr>
          <p:nvPr/>
        </p:nvSpPr>
        <p:spPr bwMode="auto">
          <a:xfrm>
            <a:off x="3397250" y="5486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49" name="Oval 9"/>
          <p:cNvSpPr>
            <a:spLocks noChangeArrowheads="1"/>
          </p:cNvSpPr>
          <p:nvPr/>
        </p:nvSpPr>
        <p:spPr bwMode="auto">
          <a:xfrm>
            <a:off x="5149850" y="4038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50" name="Oval 10"/>
          <p:cNvSpPr>
            <a:spLocks noChangeArrowheads="1"/>
          </p:cNvSpPr>
          <p:nvPr/>
        </p:nvSpPr>
        <p:spPr bwMode="auto">
          <a:xfrm>
            <a:off x="2787650" y="3581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51" name="Oval 11"/>
          <p:cNvSpPr>
            <a:spLocks noChangeArrowheads="1"/>
          </p:cNvSpPr>
          <p:nvPr/>
        </p:nvSpPr>
        <p:spPr bwMode="auto">
          <a:xfrm>
            <a:off x="5226050" y="3352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52" name="Oval 12"/>
          <p:cNvSpPr>
            <a:spLocks noChangeArrowheads="1"/>
          </p:cNvSpPr>
          <p:nvPr/>
        </p:nvSpPr>
        <p:spPr bwMode="auto">
          <a:xfrm>
            <a:off x="2025650" y="5638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53" name="Oval 13"/>
          <p:cNvSpPr>
            <a:spLocks noChangeArrowheads="1"/>
          </p:cNvSpPr>
          <p:nvPr/>
        </p:nvSpPr>
        <p:spPr bwMode="auto">
          <a:xfrm>
            <a:off x="2863850" y="4800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54" name="Oval 14"/>
          <p:cNvSpPr>
            <a:spLocks noChangeArrowheads="1"/>
          </p:cNvSpPr>
          <p:nvPr/>
        </p:nvSpPr>
        <p:spPr bwMode="auto">
          <a:xfrm>
            <a:off x="5378450" y="2514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55" name="Oval 15"/>
          <p:cNvSpPr>
            <a:spLocks noChangeArrowheads="1"/>
          </p:cNvSpPr>
          <p:nvPr/>
        </p:nvSpPr>
        <p:spPr bwMode="auto">
          <a:xfrm>
            <a:off x="6064250" y="4800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56" name="Oval 16"/>
          <p:cNvSpPr>
            <a:spLocks noChangeArrowheads="1"/>
          </p:cNvSpPr>
          <p:nvPr/>
        </p:nvSpPr>
        <p:spPr bwMode="auto">
          <a:xfrm>
            <a:off x="4083050" y="5410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57" name="Oval 17"/>
          <p:cNvSpPr>
            <a:spLocks noChangeArrowheads="1"/>
          </p:cNvSpPr>
          <p:nvPr/>
        </p:nvSpPr>
        <p:spPr bwMode="auto">
          <a:xfrm>
            <a:off x="5226050" y="5181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58" name="Oval 18"/>
          <p:cNvSpPr>
            <a:spLocks noChangeArrowheads="1"/>
          </p:cNvSpPr>
          <p:nvPr/>
        </p:nvSpPr>
        <p:spPr bwMode="auto">
          <a:xfrm>
            <a:off x="3473450" y="4114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59" name="Oval 19"/>
          <p:cNvSpPr>
            <a:spLocks noChangeArrowheads="1"/>
          </p:cNvSpPr>
          <p:nvPr/>
        </p:nvSpPr>
        <p:spPr bwMode="auto">
          <a:xfrm>
            <a:off x="3702050" y="2819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0" name="Oval 20"/>
          <p:cNvSpPr>
            <a:spLocks noChangeArrowheads="1"/>
          </p:cNvSpPr>
          <p:nvPr/>
        </p:nvSpPr>
        <p:spPr bwMode="auto">
          <a:xfrm>
            <a:off x="4387850" y="3276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1" name="Oval 21"/>
          <p:cNvSpPr>
            <a:spLocks noChangeArrowheads="1"/>
          </p:cNvSpPr>
          <p:nvPr/>
        </p:nvSpPr>
        <p:spPr bwMode="auto">
          <a:xfrm>
            <a:off x="4692650" y="2743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2" name="Oval 22"/>
          <p:cNvSpPr>
            <a:spLocks noChangeArrowheads="1"/>
          </p:cNvSpPr>
          <p:nvPr/>
        </p:nvSpPr>
        <p:spPr bwMode="auto">
          <a:xfrm>
            <a:off x="4692650" y="1828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3" name="Oval 23"/>
          <p:cNvSpPr>
            <a:spLocks noChangeArrowheads="1"/>
          </p:cNvSpPr>
          <p:nvPr/>
        </p:nvSpPr>
        <p:spPr bwMode="auto">
          <a:xfrm>
            <a:off x="3778250" y="5029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4" name="Oval 24"/>
          <p:cNvSpPr>
            <a:spLocks noChangeArrowheads="1"/>
          </p:cNvSpPr>
          <p:nvPr/>
        </p:nvSpPr>
        <p:spPr bwMode="auto">
          <a:xfrm>
            <a:off x="7283450" y="2362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5" name="Oval 25"/>
          <p:cNvSpPr>
            <a:spLocks noChangeArrowheads="1"/>
          </p:cNvSpPr>
          <p:nvPr/>
        </p:nvSpPr>
        <p:spPr bwMode="auto">
          <a:xfrm>
            <a:off x="5911850" y="2743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6" name="Oval 26"/>
          <p:cNvSpPr>
            <a:spLocks noChangeArrowheads="1"/>
          </p:cNvSpPr>
          <p:nvPr/>
        </p:nvSpPr>
        <p:spPr bwMode="auto">
          <a:xfrm>
            <a:off x="6445250" y="2590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7" name="Oval 27"/>
          <p:cNvSpPr>
            <a:spLocks noChangeArrowheads="1"/>
          </p:cNvSpPr>
          <p:nvPr/>
        </p:nvSpPr>
        <p:spPr bwMode="auto">
          <a:xfrm>
            <a:off x="6826250" y="3124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8" name="Oval 28"/>
          <p:cNvSpPr>
            <a:spLocks noChangeArrowheads="1"/>
          </p:cNvSpPr>
          <p:nvPr/>
        </p:nvSpPr>
        <p:spPr bwMode="auto">
          <a:xfrm>
            <a:off x="6883400" y="480695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9" name="Oval 29"/>
          <p:cNvSpPr>
            <a:spLocks noChangeArrowheads="1"/>
          </p:cNvSpPr>
          <p:nvPr/>
        </p:nvSpPr>
        <p:spPr bwMode="auto">
          <a:xfrm>
            <a:off x="6216650" y="37338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70" name="Oval 30"/>
          <p:cNvSpPr>
            <a:spLocks noChangeArrowheads="1"/>
          </p:cNvSpPr>
          <p:nvPr/>
        </p:nvSpPr>
        <p:spPr bwMode="auto">
          <a:xfrm>
            <a:off x="6673850" y="38100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71" name="Line 31"/>
          <p:cNvSpPr>
            <a:spLocks noChangeShapeType="1"/>
          </p:cNvSpPr>
          <p:nvPr/>
        </p:nvSpPr>
        <p:spPr bwMode="auto">
          <a:xfrm flipV="1">
            <a:off x="2095500" y="4794250"/>
            <a:ext cx="146050" cy="84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72" name="Line 32"/>
          <p:cNvSpPr>
            <a:spLocks noChangeShapeType="1"/>
          </p:cNvSpPr>
          <p:nvPr/>
        </p:nvSpPr>
        <p:spPr bwMode="auto">
          <a:xfrm flipV="1">
            <a:off x="2152650" y="4940300"/>
            <a:ext cx="74295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73" name="Line 33"/>
          <p:cNvSpPr>
            <a:spLocks noChangeShapeType="1"/>
          </p:cNvSpPr>
          <p:nvPr/>
        </p:nvSpPr>
        <p:spPr bwMode="auto">
          <a:xfrm flipV="1">
            <a:off x="2171700" y="5137150"/>
            <a:ext cx="160655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74" name="Line 34"/>
          <p:cNvSpPr>
            <a:spLocks noChangeShapeType="1"/>
          </p:cNvSpPr>
          <p:nvPr/>
        </p:nvSpPr>
        <p:spPr bwMode="auto">
          <a:xfrm flipH="1">
            <a:off x="3517900" y="5168900"/>
            <a:ext cx="28575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75" name="Line 35"/>
          <p:cNvSpPr>
            <a:spLocks noChangeShapeType="1"/>
          </p:cNvSpPr>
          <p:nvPr/>
        </p:nvSpPr>
        <p:spPr bwMode="auto">
          <a:xfrm>
            <a:off x="3905250" y="5156200"/>
            <a:ext cx="2159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76" name="Line 36"/>
          <p:cNvSpPr>
            <a:spLocks noChangeShapeType="1"/>
          </p:cNvSpPr>
          <p:nvPr/>
        </p:nvSpPr>
        <p:spPr bwMode="auto">
          <a:xfrm flipV="1">
            <a:off x="4222750" y="5276850"/>
            <a:ext cx="100965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77" name="Line 37"/>
          <p:cNvSpPr>
            <a:spLocks noChangeShapeType="1"/>
          </p:cNvSpPr>
          <p:nvPr/>
        </p:nvSpPr>
        <p:spPr bwMode="auto">
          <a:xfrm flipV="1">
            <a:off x="4171950" y="4184650"/>
            <a:ext cx="279400" cy="123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78" name="Line 38"/>
          <p:cNvSpPr>
            <a:spLocks noChangeShapeType="1"/>
          </p:cNvSpPr>
          <p:nvPr/>
        </p:nvSpPr>
        <p:spPr bwMode="auto">
          <a:xfrm flipH="1" flipV="1">
            <a:off x="5226050" y="41910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79" name="Line 39"/>
          <p:cNvSpPr>
            <a:spLocks noChangeShapeType="1"/>
          </p:cNvSpPr>
          <p:nvPr/>
        </p:nvSpPr>
        <p:spPr bwMode="auto">
          <a:xfrm flipV="1">
            <a:off x="5378450" y="4914900"/>
            <a:ext cx="69850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80" name="Line 40"/>
          <p:cNvSpPr>
            <a:spLocks noChangeShapeType="1"/>
          </p:cNvSpPr>
          <p:nvPr/>
        </p:nvSpPr>
        <p:spPr bwMode="auto">
          <a:xfrm flipH="1" flipV="1">
            <a:off x="2870200" y="3733800"/>
            <a:ext cx="6350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81" name="Line 41"/>
          <p:cNvSpPr>
            <a:spLocks noChangeShapeType="1"/>
          </p:cNvSpPr>
          <p:nvPr/>
        </p:nvSpPr>
        <p:spPr bwMode="auto">
          <a:xfrm flipH="1">
            <a:off x="2997200" y="4254500"/>
            <a:ext cx="5080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82" name="Line 42"/>
          <p:cNvSpPr>
            <a:spLocks noChangeShapeType="1"/>
          </p:cNvSpPr>
          <p:nvPr/>
        </p:nvSpPr>
        <p:spPr bwMode="auto">
          <a:xfrm>
            <a:off x="3575050" y="4260850"/>
            <a:ext cx="260350" cy="77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83" name="Line 43"/>
          <p:cNvSpPr>
            <a:spLocks noChangeShapeType="1"/>
          </p:cNvSpPr>
          <p:nvPr/>
        </p:nvSpPr>
        <p:spPr bwMode="auto">
          <a:xfrm flipV="1">
            <a:off x="3619500" y="4121150"/>
            <a:ext cx="7620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84" name="Line 44"/>
          <p:cNvSpPr>
            <a:spLocks noChangeShapeType="1"/>
          </p:cNvSpPr>
          <p:nvPr/>
        </p:nvSpPr>
        <p:spPr bwMode="auto">
          <a:xfrm flipV="1">
            <a:off x="6927850" y="2501900"/>
            <a:ext cx="38735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85" name="Line 45"/>
          <p:cNvSpPr>
            <a:spLocks noChangeShapeType="1"/>
          </p:cNvSpPr>
          <p:nvPr/>
        </p:nvSpPr>
        <p:spPr bwMode="auto">
          <a:xfrm flipH="1">
            <a:off x="6597650" y="2444750"/>
            <a:ext cx="6858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86" name="Line 46"/>
          <p:cNvSpPr>
            <a:spLocks noChangeShapeType="1"/>
          </p:cNvSpPr>
          <p:nvPr/>
        </p:nvSpPr>
        <p:spPr bwMode="auto">
          <a:xfrm flipH="1" flipV="1">
            <a:off x="4832350" y="1930400"/>
            <a:ext cx="245745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87" name="Line 47"/>
          <p:cNvSpPr>
            <a:spLocks noChangeShapeType="1"/>
          </p:cNvSpPr>
          <p:nvPr/>
        </p:nvSpPr>
        <p:spPr bwMode="auto">
          <a:xfrm flipV="1">
            <a:off x="4457700" y="3416300"/>
            <a:ext cx="0" cy="609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88" name="Line 48"/>
          <p:cNvSpPr>
            <a:spLocks noChangeShapeType="1"/>
          </p:cNvSpPr>
          <p:nvPr/>
        </p:nvSpPr>
        <p:spPr bwMode="auto">
          <a:xfrm>
            <a:off x="4540250" y="3359150"/>
            <a:ext cx="6858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89" name="Line 49"/>
          <p:cNvSpPr>
            <a:spLocks noChangeShapeType="1"/>
          </p:cNvSpPr>
          <p:nvPr/>
        </p:nvSpPr>
        <p:spPr bwMode="auto">
          <a:xfrm flipV="1">
            <a:off x="4483100" y="2876550"/>
            <a:ext cx="23495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90" name="Line 50"/>
          <p:cNvSpPr>
            <a:spLocks noChangeShapeType="1"/>
          </p:cNvSpPr>
          <p:nvPr/>
        </p:nvSpPr>
        <p:spPr bwMode="auto">
          <a:xfrm flipV="1">
            <a:off x="4749800" y="1981200"/>
            <a:ext cx="190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91" name="Line 51"/>
          <p:cNvSpPr>
            <a:spLocks noChangeShapeType="1"/>
          </p:cNvSpPr>
          <p:nvPr/>
        </p:nvSpPr>
        <p:spPr bwMode="auto">
          <a:xfrm>
            <a:off x="4806950" y="1968500"/>
            <a:ext cx="60325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92" name="Line 52"/>
          <p:cNvSpPr>
            <a:spLocks noChangeShapeType="1"/>
          </p:cNvSpPr>
          <p:nvPr/>
        </p:nvSpPr>
        <p:spPr bwMode="auto">
          <a:xfrm>
            <a:off x="4794250" y="1981200"/>
            <a:ext cx="488950" cy="137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93" name="Line 53"/>
          <p:cNvSpPr>
            <a:spLocks noChangeShapeType="1"/>
          </p:cNvSpPr>
          <p:nvPr/>
        </p:nvSpPr>
        <p:spPr bwMode="auto">
          <a:xfrm flipV="1">
            <a:off x="5359400" y="2882900"/>
            <a:ext cx="57785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94" name="Line 54"/>
          <p:cNvSpPr>
            <a:spLocks noChangeShapeType="1"/>
          </p:cNvSpPr>
          <p:nvPr/>
        </p:nvSpPr>
        <p:spPr bwMode="auto">
          <a:xfrm flipH="1" flipV="1">
            <a:off x="4845050" y="2819400"/>
            <a:ext cx="10668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95" name="Line 55"/>
          <p:cNvSpPr>
            <a:spLocks noChangeShapeType="1"/>
          </p:cNvSpPr>
          <p:nvPr/>
        </p:nvSpPr>
        <p:spPr bwMode="auto">
          <a:xfrm>
            <a:off x="5524500" y="2616200"/>
            <a:ext cx="400050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96" name="Line 56"/>
          <p:cNvSpPr>
            <a:spLocks noChangeShapeType="1"/>
          </p:cNvSpPr>
          <p:nvPr/>
        </p:nvSpPr>
        <p:spPr bwMode="auto">
          <a:xfrm>
            <a:off x="5518150" y="2565400"/>
            <a:ext cx="927100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97" name="Line 57"/>
          <p:cNvSpPr>
            <a:spLocks noChangeShapeType="1"/>
          </p:cNvSpPr>
          <p:nvPr/>
        </p:nvSpPr>
        <p:spPr bwMode="auto">
          <a:xfrm flipV="1">
            <a:off x="6350000" y="3251200"/>
            <a:ext cx="4889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98" name="Line 58"/>
          <p:cNvSpPr>
            <a:spLocks noChangeShapeType="1"/>
          </p:cNvSpPr>
          <p:nvPr/>
        </p:nvSpPr>
        <p:spPr bwMode="auto">
          <a:xfrm flipH="1">
            <a:off x="5270500" y="2743200"/>
            <a:ext cx="1238250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899" name="Line 59"/>
          <p:cNvSpPr>
            <a:spLocks noChangeShapeType="1"/>
          </p:cNvSpPr>
          <p:nvPr/>
        </p:nvSpPr>
        <p:spPr bwMode="auto">
          <a:xfrm flipH="1">
            <a:off x="6299200" y="2736850"/>
            <a:ext cx="228600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00" name="Line 60"/>
          <p:cNvSpPr>
            <a:spLocks noChangeShapeType="1"/>
          </p:cNvSpPr>
          <p:nvPr/>
        </p:nvSpPr>
        <p:spPr bwMode="auto">
          <a:xfrm flipH="1">
            <a:off x="6153150" y="3886200"/>
            <a:ext cx="114300" cy="908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01" name="Line 61"/>
          <p:cNvSpPr>
            <a:spLocks noChangeShapeType="1"/>
          </p:cNvSpPr>
          <p:nvPr/>
        </p:nvSpPr>
        <p:spPr bwMode="auto">
          <a:xfrm>
            <a:off x="6350000" y="3860800"/>
            <a:ext cx="57150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02" name="Line 62"/>
          <p:cNvSpPr>
            <a:spLocks noChangeShapeType="1"/>
          </p:cNvSpPr>
          <p:nvPr/>
        </p:nvSpPr>
        <p:spPr bwMode="auto">
          <a:xfrm>
            <a:off x="6369050" y="3810000"/>
            <a:ext cx="31115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03" name="Line 63"/>
          <p:cNvSpPr>
            <a:spLocks noChangeShapeType="1"/>
          </p:cNvSpPr>
          <p:nvPr/>
        </p:nvSpPr>
        <p:spPr bwMode="auto">
          <a:xfrm>
            <a:off x="2781300" y="2590800"/>
            <a:ext cx="76200" cy="984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04" name="Line 64"/>
          <p:cNvSpPr>
            <a:spLocks noChangeShapeType="1"/>
          </p:cNvSpPr>
          <p:nvPr/>
        </p:nvSpPr>
        <p:spPr bwMode="auto">
          <a:xfrm>
            <a:off x="1955800" y="3111500"/>
            <a:ext cx="8318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05" name="Line 65"/>
          <p:cNvSpPr>
            <a:spLocks noChangeShapeType="1"/>
          </p:cNvSpPr>
          <p:nvPr/>
        </p:nvSpPr>
        <p:spPr bwMode="auto">
          <a:xfrm flipH="1">
            <a:off x="2921000" y="2946400"/>
            <a:ext cx="79375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06" name="Line 66"/>
          <p:cNvSpPr>
            <a:spLocks noChangeShapeType="1"/>
          </p:cNvSpPr>
          <p:nvPr/>
        </p:nvSpPr>
        <p:spPr bwMode="auto">
          <a:xfrm flipH="1">
            <a:off x="2851150" y="1911350"/>
            <a:ext cx="18415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07" name="Line 67"/>
          <p:cNvSpPr>
            <a:spLocks noChangeShapeType="1"/>
          </p:cNvSpPr>
          <p:nvPr/>
        </p:nvSpPr>
        <p:spPr bwMode="auto">
          <a:xfrm flipH="1">
            <a:off x="1955800" y="2552700"/>
            <a:ext cx="762000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08" name="Line 68"/>
          <p:cNvSpPr>
            <a:spLocks noChangeShapeType="1"/>
          </p:cNvSpPr>
          <p:nvPr/>
        </p:nvSpPr>
        <p:spPr bwMode="auto">
          <a:xfrm flipV="1">
            <a:off x="1981200" y="2895600"/>
            <a:ext cx="171450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09" name="Line 69"/>
          <p:cNvSpPr>
            <a:spLocks noChangeShapeType="1"/>
          </p:cNvSpPr>
          <p:nvPr/>
        </p:nvSpPr>
        <p:spPr bwMode="auto">
          <a:xfrm>
            <a:off x="1911350" y="3136900"/>
            <a:ext cx="3175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10" name="Line 70"/>
          <p:cNvSpPr>
            <a:spLocks noChangeShapeType="1"/>
          </p:cNvSpPr>
          <p:nvPr/>
        </p:nvSpPr>
        <p:spPr bwMode="auto">
          <a:xfrm>
            <a:off x="3829050" y="2946400"/>
            <a:ext cx="5715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11" name="Line 71"/>
          <p:cNvSpPr>
            <a:spLocks noChangeShapeType="1"/>
          </p:cNvSpPr>
          <p:nvPr/>
        </p:nvSpPr>
        <p:spPr bwMode="auto">
          <a:xfrm>
            <a:off x="2933700" y="3683000"/>
            <a:ext cx="1473200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12" name="Line 72"/>
          <p:cNvSpPr>
            <a:spLocks noChangeShapeType="1"/>
          </p:cNvSpPr>
          <p:nvPr/>
        </p:nvSpPr>
        <p:spPr bwMode="auto">
          <a:xfrm flipV="1">
            <a:off x="4533900" y="4102100"/>
            <a:ext cx="615950" cy="1905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13" name="Line 73"/>
          <p:cNvSpPr>
            <a:spLocks noChangeShapeType="1"/>
          </p:cNvSpPr>
          <p:nvPr/>
        </p:nvSpPr>
        <p:spPr bwMode="auto">
          <a:xfrm flipH="1">
            <a:off x="4210050" y="4178300"/>
            <a:ext cx="971550" cy="124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14" name="Line 74"/>
          <p:cNvSpPr>
            <a:spLocks noChangeShapeType="1"/>
          </p:cNvSpPr>
          <p:nvPr/>
        </p:nvSpPr>
        <p:spPr bwMode="auto">
          <a:xfrm flipH="1">
            <a:off x="2324100" y="4140200"/>
            <a:ext cx="2838450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15" name="Line 75"/>
          <p:cNvSpPr>
            <a:spLocks noChangeShapeType="1"/>
          </p:cNvSpPr>
          <p:nvPr/>
        </p:nvSpPr>
        <p:spPr bwMode="auto">
          <a:xfrm>
            <a:off x="5346700" y="3492500"/>
            <a:ext cx="742950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16" name="Line 76"/>
          <p:cNvSpPr>
            <a:spLocks noChangeShapeType="1"/>
          </p:cNvSpPr>
          <p:nvPr/>
        </p:nvSpPr>
        <p:spPr bwMode="auto">
          <a:xfrm>
            <a:off x="6203950" y="4838700"/>
            <a:ext cx="67310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17" name="Oval 77"/>
          <p:cNvSpPr>
            <a:spLocks noChangeArrowheads="1"/>
          </p:cNvSpPr>
          <p:nvPr/>
        </p:nvSpPr>
        <p:spPr bwMode="auto">
          <a:xfrm>
            <a:off x="87630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18" name="Line 78"/>
          <p:cNvSpPr>
            <a:spLocks noChangeShapeType="1"/>
          </p:cNvSpPr>
          <p:nvPr/>
        </p:nvSpPr>
        <p:spPr bwMode="auto">
          <a:xfrm>
            <a:off x="8839200" y="1828800"/>
            <a:ext cx="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19" name="Line 79"/>
          <p:cNvSpPr>
            <a:spLocks noChangeShapeType="1"/>
          </p:cNvSpPr>
          <p:nvPr/>
        </p:nvSpPr>
        <p:spPr bwMode="auto">
          <a:xfrm flipH="1">
            <a:off x="8382000" y="1981200"/>
            <a:ext cx="457200" cy="609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20" name="Line 80"/>
          <p:cNvSpPr>
            <a:spLocks noChangeShapeType="1"/>
          </p:cNvSpPr>
          <p:nvPr/>
        </p:nvSpPr>
        <p:spPr bwMode="auto">
          <a:xfrm>
            <a:off x="8839200" y="1981200"/>
            <a:ext cx="457200" cy="609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1921" name="Oval 81"/>
          <p:cNvSpPr>
            <a:spLocks noChangeArrowheads="1"/>
          </p:cNvSpPr>
          <p:nvPr/>
        </p:nvSpPr>
        <p:spPr bwMode="auto">
          <a:xfrm>
            <a:off x="8305800" y="2590800"/>
            <a:ext cx="152400" cy="152400"/>
          </a:xfrm>
          <a:prstGeom prst="ellipse">
            <a:avLst/>
          </a:prstGeom>
          <a:solidFill>
            <a:srgbClr val="0033CC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22" name="Oval 82"/>
          <p:cNvSpPr>
            <a:spLocks noChangeArrowheads="1"/>
          </p:cNvSpPr>
          <p:nvPr/>
        </p:nvSpPr>
        <p:spPr bwMode="auto">
          <a:xfrm>
            <a:off x="9220200" y="2590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1923" name="Group 83"/>
          <p:cNvGrpSpPr>
            <a:grpSpLocks/>
          </p:cNvGrpSpPr>
          <p:nvPr/>
        </p:nvGrpSpPr>
        <p:grpSpPr bwMode="auto">
          <a:xfrm>
            <a:off x="8153400" y="2743200"/>
            <a:ext cx="457200" cy="609600"/>
            <a:chOff x="4176" y="1728"/>
            <a:chExt cx="288" cy="384"/>
          </a:xfrm>
        </p:grpSpPr>
        <p:sp>
          <p:nvSpPr>
            <p:cNvPr id="291924" name="Line 84"/>
            <p:cNvSpPr>
              <a:spLocks noChangeShapeType="1"/>
            </p:cNvSpPr>
            <p:nvPr/>
          </p:nvSpPr>
          <p:spPr bwMode="auto">
            <a:xfrm flipH="1">
              <a:off x="4176" y="1728"/>
              <a:ext cx="144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1925" name="Line 85"/>
            <p:cNvSpPr>
              <a:spLocks noChangeShapeType="1"/>
            </p:cNvSpPr>
            <p:nvPr/>
          </p:nvSpPr>
          <p:spPr bwMode="auto">
            <a:xfrm>
              <a:off x="4320" y="1728"/>
              <a:ext cx="144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91926" name="Oval 86"/>
          <p:cNvSpPr>
            <a:spLocks noChangeArrowheads="1"/>
          </p:cNvSpPr>
          <p:nvPr/>
        </p:nvSpPr>
        <p:spPr bwMode="auto">
          <a:xfrm>
            <a:off x="8077200" y="33528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27" name="Oval 87"/>
          <p:cNvSpPr>
            <a:spLocks noChangeArrowheads="1"/>
          </p:cNvSpPr>
          <p:nvPr/>
        </p:nvSpPr>
        <p:spPr bwMode="auto">
          <a:xfrm>
            <a:off x="8534400" y="3352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928" name="Text Box 88"/>
          <p:cNvSpPr txBox="1">
            <a:spLocks noChangeArrowheads="1"/>
          </p:cNvSpPr>
          <p:nvPr/>
        </p:nvSpPr>
        <p:spPr bwMode="auto">
          <a:xfrm>
            <a:off x="7696200" y="4953001"/>
            <a:ext cx="1481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>
                <a:solidFill>
                  <a:srgbClr val="003366"/>
                </a:solidFill>
                <a:latin typeface="Comic Sans MS" pitchFamily="66" charset="0"/>
                <a:cs typeface="Arial" pitchFamily="34" charset="0"/>
              </a:rPr>
              <a:t>Search tree</a:t>
            </a:r>
          </a:p>
        </p:txBody>
      </p:sp>
    </p:spTree>
    <p:extLst>
      <p:ext uri="{BB962C8B-B14F-4D97-AF65-F5344CB8AC3E}">
        <p14:creationId xmlns:p14="http://schemas.microsoft.com/office/powerpoint/2010/main" val="2149120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type="title"/>
          </p:nvPr>
        </p:nvSpPr>
        <p:spPr>
          <a:xfrm>
            <a:off x="1263651" y="39080"/>
            <a:ext cx="9905998" cy="1478570"/>
          </a:xfrm>
        </p:spPr>
        <p:txBody>
          <a:bodyPr/>
          <a:lstStyle/>
          <a:p>
            <a:r>
              <a:rPr lang="en-US" dirty="0"/>
              <a:t>Searching the State Space</a:t>
            </a:r>
          </a:p>
        </p:txBody>
      </p:sp>
      <p:sp>
        <p:nvSpPr>
          <p:cNvPr id="293890" name="Rectangle 2"/>
          <p:cNvSpPr>
            <a:spLocks noChangeArrowheads="1"/>
          </p:cNvSpPr>
          <p:nvPr/>
        </p:nvSpPr>
        <p:spPr bwMode="auto">
          <a:xfrm>
            <a:off x="7696200" y="1524000"/>
            <a:ext cx="2362200" cy="3810000"/>
          </a:xfrm>
          <a:prstGeom prst="rect">
            <a:avLst/>
          </a:prstGeom>
          <a:solidFill>
            <a:srgbClr val="FFFF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3892" name="Oval 4"/>
          <p:cNvSpPr>
            <a:spLocks noChangeArrowheads="1"/>
          </p:cNvSpPr>
          <p:nvPr/>
        </p:nvSpPr>
        <p:spPr bwMode="auto">
          <a:xfrm>
            <a:off x="1828800" y="299085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893" name="Oval 5"/>
          <p:cNvSpPr>
            <a:spLocks noChangeArrowheads="1"/>
          </p:cNvSpPr>
          <p:nvPr/>
        </p:nvSpPr>
        <p:spPr bwMode="auto">
          <a:xfrm>
            <a:off x="2178050" y="4648200"/>
            <a:ext cx="152400" cy="152400"/>
          </a:xfrm>
          <a:prstGeom prst="ellipse">
            <a:avLst/>
          </a:prstGeom>
          <a:solidFill>
            <a:srgbClr val="CC9900"/>
          </a:solidFill>
          <a:ln w="9525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894" name="Oval 6"/>
          <p:cNvSpPr>
            <a:spLocks noChangeArrowheads="1"/>
          </p:cNvSpPr>
          <p:nvPr/>
        </p:nvSpPr>
        <p:spPr bwMode="auto">
          <a:xfrm>
            <a:off x="2711450" y="2438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895" name="Oval 7"/>
          <p:cNvSpPr>
            <a:spLocks noChangeArrowheads="1"/>
          </p:cNvSpPr>
          <p:nvPr/>
        </p:nvSpPr>
        <p:spPr bwMode="auto">
          <a:xfrm>
            <a:off x="4387850" y="4038600"/>
            <a:ext cx="152400" cy="152400"/>
          </a:xfrm>
          <a:prstGeom prst="ellipse">
            <a:avLst/>
          </a:prstGeom>
          <a:solidFill>
            <a:srgbClr val="0033CC"/>
          </a:soli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896" name="Oval 8"/>
          <p:cNvSpPr>
            <a:spLocks noChangeArrowheads="1"/>
          </p:cNvSpPr>
          <p:nvPr/>
        </p:nvSpPr>
        <p:spPr bwMode="auto">
          <a:xfrm>
            <a:off x="3397250" y="5486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897" name="Oval 9"/>
          <p:cNvSpPr>
            <a:spLocks noChangeArrowheads="1"/>
          </p:cNvSpPr>
          <p:nvPr/>
        </p:nvSpPr>
        <p:spPr bwMode="auto">
          <a:xfrm>
            <a:off x="5149850" y="4038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898" name="Oval 10"/>
          <p:cNvSpPr>
            <a:spLocks noChangeArrowheads="1"/>
          </p:cNvSpPr>
          <p:nvPr/>
        </p:nvSpPr>
        <p:spPr bwMode="auto">
          <a:xfrm>
            <a:off x="2787650" y="3581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899" name="Oval 11"/>
          <p:cNvSpPr>
            <a:spLocks noChangeArrowheads="1"/>
          </p:cNvSpPr>
          <p:nvPr/>
        </p:nvSpPr>
        <p:spPr bwMode="auto">
          <a:xfrm>
            <a:off x="5226050" y="3352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0" name="Oval 12"/>
          <p:cNvSpPr>
            <a:spLocks noChangeArrowheads="1"/>
          </p:cNvSpPr>
          <p:nvPr/>
        </p:nvSpPr>
        <p:spPr bwMode="auto">
          <a:xfrm>
            <a:off x="2025650" y="5638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1" name="Oval 13"/>
          <p:cNvSpPr>
            <a:spLocks noChangeArrowheads="1"/>
          </p:cNvSpPr>
          <p:nvPr/>
        </p:nvSpPr>
        <p:spPr bwMode="auto">
          <a:xfrm>
            <a:off x="2863850" y="4800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2" name="Oval 14"/>
          <p:cNvSpPr>
            <a:spLocks noChangeArrowheads="1"/>
          </p:cNvSpPr>
          <p:nvPr/>
        </p:nvSpPr>
        <p:spPr bwMode="auto">
          <a:xfrm>
            <a:off x="5378450" y="2514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3" name="Oval 15"/>
          <p:cNvSpPr>
            <a:spLocks noChangeArrowheads="1"/>
          </p:cNvSpPr>
          <p:nvPr/>
        </p:nvSpPr>
        <p:spPr bwMode="auto">
          <a:xfrm>
            <a:off x="6064250" y="4800600"/>
            <a:ext cx="152400" cy="1524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4" name="Oval 16"/>
          <p:cNvSpPr>
            <a:spLocks noChangeArrowheads="1"/>
          </p:cNvSpPr>
          <p:nvPr/>
        </p:nvSpPr>
        <p:spPr bwMode="auto">
          <a:xfrm>
            <a:off x="4083050" y="5410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5" name="Oval 17"/>
          <p:cNvSpPr>
            <a:spLocks noChangeArrowheads="1"/>
          </p:cNvSpPr>
          <p:nvPr/>
        </p:nvSpPr>
        <p:spPr bwMode="auto">
          <a:xfrm>
            <a:off x="5226050" y="5181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6" name="Oval 18"/>
          <p:cNvSpPr>
            <a:spLocks noChangeArrowheads="1"/>
          </p:cNvSpPr>
          <p:nvPr/>
        </p:nvSpPr>
        <p:spPr bwMode="auto">
          <a:xfrm>
            <a:off x="3473450" y="4114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7" name="Oval 19"/>
          <p:cNvSpPr>
            <a:spLocks noChangeArrowheads="1"/>
          </p:cNvSpPr>
          <p:nvPr/>
        </p:nvSpPr>
        <p:spPr bwMode="auto">
          <a:xfrm>
            <a:off x="3702050" y="2819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8" name="Oval 20"/>
          <p:cNvSpPr>
            <a:spLocks noChangeArrowheads="1"/>
          </p:cNvSpPr>
          <p:nvPr/>
        </p:nvSpPr>
        <p:spPr bwMode="auto">
          <a:xfrm>
            <a:off x="4387850" y="3276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09" name="Oval 21"/>
          <p:cNvSpPr>
            <a:spLocks noChangeArrowheads="1"/>
          </p:cNvSpPr>
          <p:nvPr/>
        </p:nvSpPr>
        <p:spPr bwMode="auto">
          <a:xfrm>
            <a:off x="4692650" y="2743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10" name="Oval 22"/>
          <p:cNvSpPr>
            <a:spLocks noChangeArrowheads="1"/>
          </p:cNvSpPr>
          <p:nvPr/>
        </p:nvSpPr>
        <p:spPr bwMode="auto">
          <a:xfrm>
            <a:off x="4692650" y="1828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11" name="Oval 23"/>
          <p:cNvSpPr>
            <a:spLocks noChangeArrowheads="1"/>
          </p:cNvSpPr>
          <p:nvPr/>
        </p:nvSpPr>
        <p:spPr bwMode="auto">
          <a:xfrm>
            <a:off x="3778250" y="5029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12" name="Oval 24"/>
          <p:cNvSpPr>
            <a:spLocks noChangeArrowheads="1"/>
          </p:cNvSpPr>
          <p:nvPr/>
        </p:nvSpPr>
        <p:spPr bwMode="auto">
          <a:xfrm>
            <a:off x="7283450" y="2362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13" name="Oval 25"/>
          <p:cNvSpPr>
            <a:spLocks noChangeArrowheads="1"/>
          </p:cNvSpPr>
          <p:nvPr/>
        </p:nvSpPr>
        <p:spPr bwMode="auto">
          <a:xfrm>
            <a:off x="5911850" y="2743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14" name="Oval 26"/>
          <p:cNvSpPr>
            <a:spLocks noChangeArrowheads="1"/>
          </p:cNvSpPr>
          <p:nvPr/>
        </p:nvSpPr>
        <p:spPr bwMode="auto">
          <a:xfrm>
            <a:off x="6445250" y="2590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15" name="Oval 27"/>
          <p:cNvSpPr>
            <a:spLocks noChangeArrowheads="1"/>
          </p:cNvSpPr>
          <p:nvPr/>
        </p:nvSpPr>
        <p:spPr bwMode="auto">
          <a:xfrm>
            <a:off x="6826250" y="3124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16" name="Oval 28"/>
          <p:cNvSpPr>
            <a:spLocks noChangeArrowheads="1"/>
          </p:cNvSpPr>
          <p:nvPr/>
        </p:nvSpPr>
        <p:spPr bwMode="auto">
          <a:xfrm>
            <a:off x="6883400" y="480695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17" name="Oval 29"/>
          <p:cNvSpPr>
            <a:spLocks noChangeArrowheads="1"/>
          </p:cNvSpPr>
          <p:nvPr/>
        </p:nvSpPr>
        <p:spPr bwMode="auto">
          <a:xfrm>
            <a:off x="6216650" y="37338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18" name="Oval 30"/>
          <p:cNvSpPr>
            <a:spLocks noChangeArrowheads="1"/>
          </p:cNvSpPr>
          <p:nvPr/>
        </p:nvSpPr>
        <p:spPr bwMode="auto">
          <a:xfrm>
            <a:off x="6673850" y="38100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19" name="Line 31"/>
          <p:cNvSpPr>
            <a:spLocks noChangeShapeType="1"/>
          </p:cNvSpPr>
          <p:nvPr/>
        </p:nvSpPr>
        <p:spPr bwMode="auto">
          <a:xfrm flipV="1">
            <a:off x="2095500" y="4794250"/>
            <a:ext cx="146050" cy="84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20" name="Line 32"/>
          <p:cNvSpPr>
            <a:spLocks noChangeShapeType="1"/>
          </p:cNvSpPr>
          <p:nvPr/>
        </p:nvSpPr>
        <p:spPr bwMode="auto">
          <a:xfrm flipV="1">
            <a:off x="2152650" y="4940300"/>
            <a:ext cx="74295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21" name="Line 33"/>
          <p:cNvSpPr>
            <a:spLocks noChangeShapeType="1"/>
          </p:cNvSpPr>
          <p:nvPr/>
        </p:nvSpPr>
        <p:spPr bwMode="auto">
          <a:xfrm flipV="1">
            <a:off x="2171700" y="5137150"/>
            <a:ext cx="160655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22" name="Line 34"/>
          <p:cNvSpPr>
            <a:spLocks noChangeShapeType="1"/>
          </p:cNvSpPr>
          <p:nvPr/>
        </p:nvSpPr>
        <p:spPr bwMode="auto">
          <a:xfrm flipH="1">
            <a:off x="3517900" y="5168900"/>
            <a:ext cx="28575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23" name="Line 35"/>
          <p:cNvSpPr>
            <a:spLocks noChangeShapeType="1"/>
          </p:cNvSpPr>
          <p:nvPr/>
        </p:nvSpPr>
        <p:spPr bwMode="auto">
          <a:xfrm>
            <a:off x="3905250" y="5156200"/>
            <a:ext cx="2159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24" name="Line 36"/>
          <p:cNvSpPr>
            <a:spLocks noChangeShapeType="1"/>
          </p:cNvSpPr>
          <p:nvPr/>
        </p:nvSpPr>
        <p:spPr bwMode="auto">
          <a:xfrm flipV="1">
            <a:off x="4222750" y="5276850"/>
            <a:ext cx="100965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25" name="Line 37"/>
          <p:cNvSpPr>
            <a:spLocks noChangeShapeType="1"/>
          </p:cNvSpPr>
          <p:nvPr/>
        </p:nvSpPr>
        <p:spPr bwMode="auto">
          <a:xfrm flipV="1">
            <a:off x="4171950" y="4184650"/>
            <a:ext cx="279400" cy="123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26" name="Line 38"/>
          <p:cNvSpPr>
            <a:spLocks noChangeShapeType="1"/>
          </p:cNvSpPr>
          <p:nvPr/>
        </p:nvSpPr>
        <p:spPr bwMode="auto">
          <a:xfrm flipH="1" flipV="1">
            <a:off x="5226050" y="4191000"/>
            <a:ext cx="76200" cy="9906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27" name="Line 39"/>
          <p:cNvSpPr>
            <a:spLocks noChangeShapeType="1"/>
          </p:cNvSpPr>
          <p:nvPr/>
        </p:nvSpPr>
        <p:spPr bwMode="auto">
          <a:xfrm flipV="1">
            <a:off x="5378450" y="4914900"/>
            <a:ext cx="698500" cy="3175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28" name="Line 40"/>
          <p:cNvSpPr>
            <a:spLocks noChangeShapeType="1"/>
          </p:cNvSpPr>
          <p:nvPr/>
        </p:nvSpPr>
        <p:spPr bwMode="auto">
          <a:xfrm flipH="1" flipV="1">
            <a:off x="2870200" y="3733800"/>
            <a:ext cx="6350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29" name="Line 41"/>
          <p:cNvSpPr>
            <a:spLocks noChangeShapeType="1"/>
          </p:cNvSpPr>
          <p:nvPr/>
        </p:nvSpPr>
        <p:spPr bwMode="auto">
          <a:xfrm flipH="1">
            <a:off x="2997200" y="4254500"/>
            <a:ext cx="5080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30" name="Line 42"/>
          <p:cNvSpPr>
            <a:spLocks noChangeShapeType="1"/>
          </p:cNvSpPr>
          <p:nvPr/>
        </p:nvSpPr>
        <p:spPr bwMode="auto">
          <a:xfrm>
            <a:off x="3575050" y="4260850"/>
            <a:ext cx="260350" cy="77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31" name="Line 43"/>
          <p:cNvSpPr>
            <a:spLocks noChangeShapeType="1"/>
          </p:cNvSpPr>
          <p:nvPr/>
        </p:nvSpPr>
        <p:spPr bwMode="auto">
          <a:xfrm flipV="1">
            <a:off x="3619500" y="4121150"/>
            <a:ext cx="7620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32" name="Line 44"/>
          <p:cNvSpPr>
            <a:spLocks noChangeShapeType="1"/>
          </p:cNvSpPr>
          <p:nvPr/>
        </p:nvSpPr>
        <p:spPr bwMode="auto">
          <a:xfrm flipV="1">
            <a:off x="6927850" y="2501900"/>
            <a:ext cx="38735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33" name="Line 45"/>
          <p:cNvSpPr>
            <a:spLocks noChangeShapeType="1"/>
          </p:cNvSpPr>
          <p:nvPr/>
        </p:nvSpPr>
        <p:spPr bwMode="auto">
          <a:xfrm flipH="1">
            <a:off x="6597650" y="2444750"/>
            <a:ext cx="6858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34" name="Line 46"/>
          <p:cNvSpPr>
            <a:spLocks noChangeShapeType="1"/>
          </p:cNvSpPr>
          <p:nvPr/>
        </p:nvSpPr>
        <p:spPr bwMode="auto">
          <a:xfrm flipH="1" flipV="1">
            <a:off x="4832350" y="1930400"/>
            <a:ext cx="245745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35" name="Line 47"/>
          <p:cNvSpPr>
            <a:spLocks noChangeShapeType="1"/>
          </p:cNvSpPr>
          <p:nvPr/>
        </p:nvSpPr>
        <p:spPr bwMode="auto">
          <a:xfrm flipV="1">
            <a:off x="4457700" y="34163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36" name="Line 48"/>
          <p:cNvSpPr>
            <a:spLocks noChangeShapeType="1"/>
          </p:cNvSpPr>
          <p:nvPr/>
        </p:nvSpPr>
        <p:spPr bwMode="auto">
          <a:xfrm>
            <a:off x="4540250" y="3359150"/>
            <a:ext cx="6858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37" name="Line 49"/>
          <p:cNvSpPr>
            <a:spLocks noChangeShapeType="1"/>
          </p:cNvSpPr>
          <p:nvPr/>
        </p:nvSpPr>
        <p:spPr bwMode="auto">
          <a:xfrm flipV="1">
            <a:off x="4483100" y="2876550"/>
            <a:ext cx="23495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38" name="Line 50"/>
          <p:cNvSpPr>
            <a:spLocks noChangeShapeType="1"/>
          </p:cNvSpPr>
          <p:nvPr/>
        </p:nvSpPr>
        <p:spPr bwMode="auto">
          <a:xfrm flipV="1">
            <a:off x="4749800" y="1981200"/>
            <a:ext cx="190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39" name="Line 51"/>
          <p:cNvSpPr>
            <a:spLocks noChangeShapeType="1"/>
          </p:cNvSpPr>
          <p:nvPr/>
        </p:nvSpPr>
        <p:spPr bwMode="auto">
          <a:xfrm>
            <a:off x="4806950" y="1968500"/>
            <a:ext cx="60325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40" name="Line 52"/>
          <p:cNvSpPr>
            <a:spLocks noChangeShapeType="1"/>
          </p:cNvSpPr>
          <p:nvPr/>
        </p:nvSpPr>
        <p:spPr bwMode="auto">
          <a:xfrm>
            <a:off x="4794250" y="1981200"/>
            <a:ext cx="488950" cy="137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41" name="Line 53"/>
          <p:cNvSpPr>
            <a:spLocks noChangeShapeType="1"/>
          </p:cNvSpPr>
          <p:nvPr/>
        </p:nvSpPr>
        <p:spPr bwMode="auto">
          <a:xfrm flipV="1">
            <a:off x="5359400" y="2882900"/>
            <a:ext cx="57785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42" name="Line 54"/>
          <p:cNvSpPr>
            <a:spLocks noChangeShapeType="1"/>
          </p:cNvSpPr>
          <p:nvPr/>
        </p:nvSpPr>
        <p:spPr bwMode="auto">
          <a:xfrm flipH="1" flipV="1">
            <a:off x="4845050" y="2819400"/>
            <a:ext cx="10668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43" name="Line 55"/>
          <p:cNvSpPr>
            <a:spLocks noChangeShapeType="1"/>
          </p:cNvSpPr>
          <p:nvPr/>
        </p:nvSpPr>
        <p:spPr bwMode="auto">
          <a:xfrm>
            <a:off x="5524500" y="2616200"/>
            <a:ext cx="400050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44" name="Line 56"/>
          <p:cNvSpPr>
            <a:spLocks noChangeShapeType="1"/>
          </p:cNvSpPr>
          <p:nvPr/>
        </p:nvSpPr>
        <p:spPr bwMode="auto">
          <a:xfrm>
            <a:off x="5518150" y="2565400"/>
            <a:ext cx="927100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45" name="Line 57"/>
          <p:cNvSpPr>
            <a:spLocks noChangeShapeType="1"/>
          </p:cNvSpPr>
          <p:nvPr/>
        </p:nvSpPr>
        <p:spPr bwMode="auto">
          <a:xfrm flipV="1">
            <a:off x="6350000" y="3251200"/>
            <a:ext cx="4889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46" name="Line 58"/>
          <p:cNvSpPr>
            <a:spLocks noChangeShapeType="1"/>
          </p:cNvSpPr>
          <p:nvPr/>
        </p:nvSpPr>
        <p:spPr bwMode="auto">
          <a:xfrm flipH="1">
            <a:off x="5270500" y="2743200"/>
            <a:ext cx="1238250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47" name="Line 59"/>
          <p:cNvSpPr>
            <a:spLocks noChangeShapeType="1"/>
          </p:cNvSpPr>
          <p:nvPr/>
        </p:nvSpPr>
        <p:spPr bwMode="auto">
          <a:xfrm flipH="1">
            <a:off x="6299200" y="2736850"/>
            <a:ext cx="228600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48" name="Line 60"/>
          <p:cNvSpPr>
            <a:spLocks noChangeShapeType="1"/>
          </p:cNvSpPr>
          <p:nvPr/>
        </p:nvSpPr>
        <p:spPr bwMode="auto">
          <a:xfrm flipH="1">
            <a:off x="6153150" y="3886200"/>
            <a:ext cx="114300" cy="908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49" name="Line 61"/>
          <p:cNvSpPr>
            <a:spLocks noChangeShapeType="1"/>
          </p:cNvSpPr>
          <p:nvPr/>
        </p:nvSpPr>
        <p:spPr bwMode="auto">
          <a:xfrm>
            <a:off x="6350000" y="3860800"/>
            <a:ext cx="57150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50" name="Line 62"/>
          <p:cNvSpPr>
            <a:spLocks noChangeShapeType="1"/>
          </p:cNvSpPr>
          <p:nvPr/>
        </p:nvSpPr>
        <p:spPr bwMode="auto">
          <a:xfrm>
            <a:off x="6369050" y="3810000"/>
            <a:ext cx="31115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51" name="Line 63"/>
          <p:cNvSpPr>
            <a:spLocks noChangeShapeType="1"/>
          </p:cNvSpPr>
          <p:nvPr/>
        </p:nvSpPr>
        <p:spPr bwMode="auto">
          <a:xfrm>
            <a:off x="2781300" y="2590800"/>
            <a:ext cx="76200" cy="984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52" name="Line 64"/>
          <p:cNvSpPr>
            <a:spLocks noChangeShapeType="1"/>
          </p:cNvSpPr>
          <p:nvPr/>
        </p:nvSpPr>
        <p:spPr bwMode="auto">
          <a:xfrm>
            <a:off x="1955800" y="3111500"/>
            <a:ext cx="8318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53" name="Line 65"/>
          <p:cNvSpPr>
            <a:spLocks noChangeShapeType="1"/>
          </p:cNvSpPr>
          <p:nvPr/>
        </p:nvSpPr>
        <p:spPr bwMode="auto">
          <a:xfrm flipH="1">
            <a:off x="2921000" y="2946400"/>
            <a:ext cx="79375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54" name="Line 66"/>
          <p:cNvSpPr>
            <a:spLocks noChangeShapeType="1"/>
          </p:cNvSpPr>
          <p:nvPr/>
        </p:nvSpPr>
        <p:spPr bwMode="auto">
          <a:xfrm flipH="1">
            <a:off x="2851150" y="1911350"/>
            <a:ext cx="18415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55" name="Line 67"/>
          <p:cNvSpPr>
            <a:spLocks noChangeShapeType="1"/>
          </p:cNvSpPr>
          <p:nvPr/>
        </p:nvSpPr>
        <p:spPr bwMode="auto">
          <a:xfrm flipH="1">
            <a:off x="1955800" y="2552700"/>
            <a:ext cx="762000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56" name="Line 68"/>
          <p:cNvSpPr>
            <a:spLocks noChangeShapeType="1"/>
          </p:cNvSpPr>
          <p:nvPr/>
        </p:nvSpPr>
        <p:spPr bwMode="auto">
          <a:xfrm flipV="1">
            <a:off x="1981200" y="2895600"/>
            <a:ext cx="171450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57" name="Line 69"/>
          <p:cNvSpPr>
            <a:spLocks noChangeShapeType="1"/>
          </p:cNvSpPr>
          <p:nvPr/>
        </p:nvSpPr>
        <p:spPr bwMode="auto">
          <a:xfrm>
            <a:off x="1911350" y="3136900"/>
            <a:ext cx="3175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58" name="Line 70"/>
          <p:cNvSpPr>
            <a:spLocks noChangeShapeType="1"/>
          </p:cNvSpPr>
          <p:nvPr/>
        </p:nvSpPr>
        <p:spPr bwMode="auto">
          <a:xfrm>
            <a:off x="3829050" y="2946400"/>
            <a:ext cx="5715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59" name="Line 71"/>
          <p:cNvSpPr>
            <a:spLocks noChangeShapeType="1"/>
          </p:cNvSpPr>
          <p:nvPr/>
        </p:nvSpPr>
        <p:spPr bwMode="auto">
          <a:xfrm>
            <a:off x="2933700" y="3683000"/>
            <a:ext cx="1473200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60" name="Line 72"/>
          <p:cNvSpPr>
            <a:spLocks noChangeShapeType="1"/>
          </p:cNvSpPr>
          <p:nvPr/>
        </p:nvSpPr>
        <p:spPr bwMode="auto">
          <a:xfrm flipV="1">
            <a:off x="4533900" y="4102100"/>
            <a:ext cx="61595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61" name="Line 73"/>
          <p:cNvSpPr>
            <a:spLocks noChangeShapeType="1"/>
          </p:cNvSpPr>
          <p:nvPr/>
        </p:nvSpPr>
        <p:spPr bwMode="auto">
          <a:xfrm flipH="1">
            <a:off x="4210050" y="4178300"/>
            <a:ext cx="971550" cy="12446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62" name="Line 74"/>
          <p:cNvSpPr>
            <a:spLocks noChangeShapeType="1"/>
          </p:cNvSpPr>
          <p:nvPr/>
        </p:nvSpPr>
        <p:spPr bwMode="auto">
          <a:xfrm flipH="1">
            <a:off x="2324100" y="4140200"/>
            <a:ext cx="2838450" cy="558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63" name="Line 75"/>
          <p:cNvSpPr>
            <a:spLocks noChangeShapeType="1"/>
          </p:cNvSpPr>
          <p:nvPr/>
        </p:nvSpPr>
        <p:spPr bwMode="auto">
          <a:xfrm>
            <a:off x="5346700" y="3492500"/>
            <a:ext cx="742950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64" name="Line 76"/>
          <p:cNvSpPr>
            <a:spLocks noChangeShapeType="1"/>
          </p:cNvSpPr>
          <p:nvPr/>
        </p:nvSpPr>
        <p:spPr bwMode="auto">
          <a:xfrm>
            <a:off x="6203950" y="4838700"/>
            <a:ext cx="67310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65" name="Oval 77"/>
          <p:cNvSpPr>
            <a:spLocks noChangeArrowheads="1"/>
          </p:cNvSpPr>
          <p:nvPr/>
        </p:nvSpPr>
        <p:spPr bwMode="auto">
          <a:xfrm>
            <a:off x="87630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66" name="Line 78"/>
          <p:cNvSpPr>
            <a:spLocks noChangeShapeType="1"/>
          </p:cNvSpPr>
          <p:nvPr/>
        </p:nvSpPr>
        <p:spPr bwMode="auto">
          <a:xfrm>
            <a:off x="8839200" y="1828800"/>
            <a:ext cx="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67" name="Line 79"/>
          <p:cNvSpPr>
            <a:spLocks noChangeShapeType="1"/>
          </p:cNvSpPr>
          <p:nvPr/>
        </p:nvSpPr>
        <p:spPr bwMode="auto">
          <a:xfrm flipH="1">
            <a:off x="8382000" y="1981200"/>
            <a:ext cx="457200" cy="609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68" name="Line 80"/>
          <p:cNvSpPr>
            <a:spLocks noChangeShapeType="1"/>
          </p:cNvSpPr>
          <p:nvPr/>
        </p:nvSpPr>
        <p:spPr bwMode="auto">
          <a:xfrm>
            <a:off x="8839200" y="1981200"/>
            <a:ext cx="457200" cy="609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69" name="Oval 81"/>
          <p:cNvSpPr>
            <a:spLocks noChangeArrowheads="1"/>
          </p:cNvSpPr>
          <p:nvPr/>
        </p:nvSpPr>
        <p:spPr bwMode="auto">
          <a:xfrm>
            <a:off x="8305800" y="2590800"/>
            <a:ext cx="152400" cy="152400"/>
          </a:xfrm>
          <a:prstGeom prst="ellipse">
            <a:avLst/>
          </a:prstGeom>
          <a:solidFill>
            <a:srgbClr val="0033CC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70" name="Oval 82"/>
          <p:cNvSpPr>
            <a:spLocks noChangeArrowheads="1"/>
          </p:cNvSpPr>
          <p:nvPr/>
        </p:nvSpPr>
        <p:spPr bwMode="auto">
          <a:xfrm>
            <a:off x="9220200" y="2590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3971" name="Group 83"/>
          <p:cNvGrpSpPr>
            <a:grpSpLocks/>
          </p:cNvGrpSpPr>
          <p:nvPr/>
        </p:nvGrpSpPr>
        <p:grpSpPr bwMode="auto">
          <a:xfrm>
            <a:off x="8153400" y="2743200"/>
            <a:ext cx="457200" cy="609600"/>
            <a:chOff x="4176" y="1728"/>
            <a:chExt cx="288" cy="384"/>
          </a:xfrm>
        </p:grpSpPr>
        <p:sp>
          <p:nvSpPr>
            <p:cNvPr id="293972" name="Line 84"/>
            <p:cNvSpPr>
              <a:spLocks noChangeShapeType="1"/>
            </p:cNvSpPr>
            <p:nvPr/>
          </p:nvSpPr>
          <p:spPr bwMode="auto">
            <a:xfrm flipH="1">
              <a:off x="4176" y="1728"/>
              <a:ext cx="144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3973" name="Line 85"/>
            <p:cNvSpPr>
              <a:spLocks noChangeShapeType="1"/>
            </p:cNvSpPr>
            <p:nvPr/>
          </p:nvSpPr>
          <p:spPr bwMode="auto">
            <a:xfrm>
              <a:off x="4320" y="1728"/>
              <a:ext cx="144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93974" name="Line 86"/>
          <p:cNvSpPr>
            <a:spLocks noChangeShapeType="1"/>
          </p:cNvSpPr>
          <p:nvPr/>
        </p:nvSpPr>
        <p:spPr bwMode="auto">
          <a:xfrm flipH="1">
            <a:off x="9067800" y="2743200"/>
            <a:ext cx="228600" cy="609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75" name="Line 87"/>
          <p:cNvSpPr>
            <a:spLocks noChangeShapeType="1"/>
          </p:cNvSpPr>
          <p:nvPr/>
        </p:nvSpPr>
        <p:spPr bwMode="auto">
          <a:xfrm>
            <a:off x="9296400" y="2743200"/>
            <a:ext cx="304800" cy="609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3976" name="Oval 88"/>
          <p:cNvSpPr>
            <a:spLocks noChangeArrowheads="1"/>
          </p:cNvSpPr>
          <p:nvPr/>
        </p:nvSpPr>
        <p:spPr bwMode="auto">
          <a:xfrm>
            <a:off x="8077200" y="33528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77" name="Oval 89"/>
          <p:cNvSpPr>
            <a:spLocks noChangeArrowheads="1"/>
          </p:cNvSpPr>
          <p:nvPr/>
        </p:nvSpPr>
        <p:spPr bwMode="auto">
          <a:xfrm>
            <a:off x="8534400" y="3352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78" name="Oval 90"/>
          <p:cNvSpPr>
            <a:spLocks noChangeArrowheads="1"/>
          </p:cNvSpPr>
          <p:nvPr/>
        </p:nvSpPr>
        <p:spPr bwMode="auto">
          <a:xfrm>
            <a:off x="9525000" y="3352800"/>
            <a:ext cx="152400" cy="1524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79" name="Oval 91"/>
          <p:cNvSpPr>
            <a:spLocks noChangeArrowheads="1"/>
          </p:cNvSpPr>
          <p:nvPr/>
        </p:nvSpPr>
        <p:spPr bwMode="auto">
          <a:xfrm>
            <a:off x="8991600" y="3352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3980" name="Group 92"/>
          <p:cNvGrpSpPr>
            <a:grpSpLocks/>
          </p:cNvGrpSpPr>
          <p:nvPr/>
        </p:nvGrpSpPr>
        <p:grpSpPr bwMode="auto">
          <a:xfrm>
            <a:off x="8382000" y="3505200"/>
            <a:ext cx="457200" cy="609600"/>
            <a:chOff x="4176" y="1728"/>
            <a:chExt cx="288" cy="384"/>
          </a:xfrm>
        </p:grpSpPr>
        <p:sp>
          <p:nvSpPr>
            <p:cNvPr id="293981" name="Line 93"/>
            <p:cNvSpPr>
              <a:spLocks noChangeShapeType="1"/>
            </p:cNvSpPr>
            <p:nvPr/>
          </p:nvSpPr>
          <p:spPr bwMode="auto">
            <a:xfrm flipH="1">
              <a:off x="4176" y="1728"/>
              <a:ext cx="144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3982" name="Line 94"/>
            <p:cNvSpPr>
              <a:spLocks noChangeShapeType="1"/>
            </p:cNvSpPr>
            <p:nvPr/>
          </p:nvSpPr>
          <p:spPr bwMode="auto">
            <a:xfrm>
              <a:off x="4320" y="1728"/>
              <a:ext cx="144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93983" name="Oval 95"/>
          <p:cNvSpPr>
            <a:spLocks noChangeArrowheads="1"/>
          </p:cNvSpPr>
          <p:nvPr/>
        </p:nvSpPr>
        <p:spPr bwMode="auto">
          <a:xfrm>
            <a:off x="87630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84" name="Oval 96"/>
          <p:cNvSpPr>
            <a:spLocks noChangeArrowheads="1"/>
          </p:cNvSpPr>
          <p:nvPr/>
        </p:nvSpPr>
        <p:spPr bwMode="auto">
          <a:xfrm>
            <a:off x="8305800" y="4114800"/>
            <a:ext cx="152400" cy="152400"/>
          </a:xfrm>
          <a:prstGeom prst="ellipse">
            <a:avLst/>
          </a:prstGeom>
          <a:solidFill>
            <a:srgbClr val="CC9900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985" name="Text Box 97"/>
          <p:cNvSpPr txBox="1">
            <a:spLocks noChangeArrowheads="1"/>
          </p:cNvSpPr>
          <p:nvPr/>
        </p:nvSpPr>
        <p:spPr bwMode="auto">
          <a:xfrm>
            <a:off x="7696200" y="4953001"/>
            <a:ext cx="1481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>
                <a:solidFill>
                  <a:srgbClr val="003366"/>
                </a:solidFill>
                <a:latin typeface="Comic Sans MS" pitchFamily="66" charset="0"/>
                <a:cs typeface="Arial" pitchFamily="34" charset="0"/>
              </a:rPr>
              <a:t>Search tree</a:t>
            </a:r>
          </a:p>
        </p:txBody>
      </p:sp>
    </p:spTree>
    <p:extLst>
      <p:ext uri="{BB962C8B-B14F-4D97-AF65-F5344CB8AC3E}">
        <p14:creationId xmlns:p14="http://schemas.microsoft.com/office/powerpoint/2010/main" val="4134813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type="title"/>
          </p:nvPr>
        </p:nvSpPr>
        <p:spPr>
          <a:xfrm>
            <a:off x="1263651" y="17345"/>
            <a:ext cx="9905998" cy="1478570"/>
          </a:xfrm>
        </p:spPr>
        <p:txBody>
          <a:bodyPr/>
          <a:lstStyle/>
          <a:p>
            <a:r>
              <a:rPr lang="en-US" dirty="0"/>
              <a:t>Searching the State Space</a:t>
            </a:r>
          </a:p>
        </p:txBody>
      </p:sp>
      <p:sp>
        <p:nvSpPr>
          <p:cNvPr id="295938" name="Rectangle 2"/>
          <p:cNvSpPr>
            <a:spLocks noChangeArrowheads="1"/>
          </p:cNvSpPr>
          <p:nvPr/>
        </p:nvSpPr>
        <p:spPr bwMode="auto">
          <a:xfrm>
            <a:off x="7696200" y="1524000"/>
            <a:ext cx="2362200" cy="3810000"/>
          </a:xfrm>
          <a:prstGeom prst="rect">
            <a:avLst/>
          </a:prstGeom>
          <a:solidFill>
            <a:srgbClr val="FFFF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5940" name="Oval 4"/>
          <p:cNvSpPr>
            <a:spLocks noChangeArrowheads="1"/>
          </p:cNvSpPr>
          <p:nvPr/>
        </p:nvSpPr>
        <p:spPr bwMode="auto">
          <a:xfrm>
            <a:off x="1828800" y="299085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41" name="Oval 5"/>
          <p:cNvSpPr>
            <a:spLocks noChangeArrowheads="1"/>
          </p:cNvSpPr>
          <p:nvPr/>
        </p:nvSpPr>
        <p:spPr bwMode="auto">
          <a:xfrm>
            <a:off x="2178050" y="4648200"/>
            <a:ext cx="152400" cy="152400"/>
          </a:xfrm>
          <a:prstGeom prst="ellipse">
            <a:avLst/>
          </a:prstGeom>
          <a:solidFill>
            <a:srgbClr val="CC9900"/>
          </a:solidFill>
          <a:ln w="9525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42" name="Oval 6"/>
          <p:cNvSpPr>
            <a:spLocks noChangeArrowheads="1"/>
          </p:cNvSpPr>
          <p:nvPr/>
        </p:nvSpPr>
        <p:spPr bwMode="auto">
          <a:xfrm>
            <a:off x="2711450" y="2438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43" name="Oval 7"/>
          <p:cNvSpPr>
            <a:spLocks noChangeArrowheads="1"/>
          </p:cNvSpPr>
          <p:nvPr/>
        </p:nvSpPr>
        <p:spPr bwMode="auto">
          <a:xfrm>
            <a:off x="4387850" y="4038600"/>
            <a:ext cx="152400" cy="152400"/>
          </a:xfrm>
          <a:prstGeom prst="ellipse">
            <a:avLst/>
          </a:prstGeom>
          <a:solidFill>
            <a:srgbClr val="0033CC"/>
          </a:soli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44" name="Oval 8"/>
          <p:cNvSpPr>
            <a:spLocks noChangeArrowheads="1"/>
          </p:cNvSpPr>
          <p:nvPr/>
        </p:nvSpPr>
        <p:spPr bwMode="auto">
          <a:xfrm>
            <a:off x="3397250" y="5486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45" name="Oval 9"/>
          <p:cNvSpPr>
            <a:spLocks noChangeArrowheads="1"/>
          </p:cNvSpPr>
          <p:nvPr/>
        </p:nvSpPr>
        <p:spPr bwMode="auto">
          <a:xfrm>
            <a:off x="5149850" y="4038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46" name="Oval 10"/>
          <p:cNvSpPr>
            <a:spLocks noChangeArrowheads="1"/>
          </p:cNvSpPr>
          <p:nvPr/>
        </p:nvSpPr>
        <p:spPr bwMode="auto">
          <a:xfrm>
            <a:off x="2787650" y="3581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47" name="Oval 11"/>
          <p:cNvSpPr>
            <a:spLocks noChangeArrowheads="1"/>
          </p:cNvSpPr>
          <p:nvPr/>
        </p:nvSpPr>
        <p:spPr bwMode="auto">
          <a:xfrm>
            <a:off x="5226050" y="3352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48" name="Oval 12"/>
          <p:cNvSpPr>
            <a:spLocks noChangeArrowheads="1"/>
          </p:cNvSpPr>
          <p:nvPr/>
        </p:nvSpPr>
        <p:spPr bwMode="auto">
          <a:xfrm>
            <a:off x="2025650" y="5638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49" name="Oval 13"/>
          <p:cNvSpPr>
            <a:spLocks noChangeArrowheads="1"/>
          </p:cNvSpPr>
          <p:nvPr/>
        </p:nvSpPr>
        <p:spPr bwMode="auto">
          <a:xfrm>
            <a:off x="2863850" y="4800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50" name="Oval 14"/>
          <p:cNvSpPr>
            <a:spLocks noChangeArrowheads="1"/>
          </p:cNvSpPr>
          <p:nvPr/>
        </p:nvSpPr>
        <p:spPr bwMode="auto">
          <a:xfrm>
            <a:off x="5378450" y="2514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51" name="Oval 15"/>
          <p:cNvSpPr>
            <a:spLocks noChangeArrowheads="1"/>
          </p:cNvSpPr>
          <p:nvPr/>
        </p:nvSpPr>
        <p:spPr bwMode="auto">
          <a:xfrm>
            <a:off x="6064250" y="4800600"/>
            <a:ext cx="152400" cy="1524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52" name="Oval 16"/>
          <p:cNvSpPr>
            <a:spLocks noChangeArrowheads="1"/>
          </p:cNvSpPr>
          <p:nvPr/>
        </p:nvSpPr>
        <p:spPr bwMode="auto">
          <a:xfrm>
            <a:off x="4083050" y="5410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53" name="Oval 17"/>
          <p:cNvSpPr>
            <a:spLocks noChangeArrowheads="1"/>
          </p:cNvSpPr>
          <p:nvPr/>
        </p:nvSpPr>
        <p:spPr bwMode="auto">
          <a:xfrm>
            <a:off x="5226050" y="5181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54" name="Oval 18"/>
          <p:cNvSpPr>
            <a:spLocks noChangeArrowheads="1"/>
          </p:cNvSpPr>
          <p:nvPr/>
        </p:nvSpPr>
        <p:spPr bwMode="auto">
          <a:xfrm>
            <a:off x="3473450" y="4114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55" name="Oval 19"/>
          <p:cNvSpPr>
            <a:spLocks noChangeArrowheads="1"/>
          </p:cNvSpPr>
          <p:nvPr/>
        </p:nvSpPr>
        <p:spPr bwMode="auto">
          <a:xfrm>
            <a:off x="3702050" y="2819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56" name="Oval 20"/>
          <p:cNvSpPr>
            <a:spLocks noChangeArrowheads="1"/>
          </p:cNvSpPr>
          <p:nvPr/>
        </p:nvSpPr>
        <p:spPr bwMode="auto">
          <a:xfrm>
            <a:off x="4387850" y="3276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57" name="Oval 21"/>
          <p:cNvSpPr>
            <a:spLocks noChangeArrowheads="1"/>
          </p:cNvSpPr>
          <p:nvPr/>
        </p:nvSpPr>
        <p:spPr bwMode="auto">
          <a:xfrm>
            <a:off x="4692650" y="2743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58" name="Oval 22"/>
          <p:cNvSpPr>
            <a:spLocks noChangeArrowheads="1"/>
          </p:cNvSpPr>
          <p:nvPr/>
        </p:nvSpPr>
        <p:spPr bwMode="auto">
          <a:xfrm>
            <a:off x="4692650" y="1828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59" name="Oval 23"/>
          <p:cNvSpPr>
            <a:spLocks noChangeArrowheads="1"/>
          </p:cNvSpPr>
          <p:nvPr/>
        </p:nvSpPr>
        <p:spPr bwMode="auto">
          <a:xfrm>
            <a:off x="3778250" y="5029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60" name="Oval 24"/>
          <p:cNvSpPr>
            <a:spLocks noChangeArrowheads="1"/>
          </p:cNvSpPr>
          <p:nvPr/>
        </p:nvSpPr>
        <p:spPr bwMode="auto">
          <a:xfrm>
            <a:off x="7283450" y="2362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61" name="Oval 25"/>
          <p:cNvSpPr>
            <a:spLocks noChangeArrowheads="1"/>
          </p:cNvSpPr>
          <p:nvPr/>
        </p:nvSpPr>
        <p:spPr bwMode="auto">
          <a:xfrm>
            <a:off x="5911850" y="2743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62" name="Oval 26"/>
          <p:cNvSpPr>
            <a:spLocks noChangeArrowheads="1"/>
          </p:cNvSpPr>
          <p:nvPr/>
        </p:nvSpPr>
        <p:spPr bwMode="auto">
          <a:xfrm>
            <a:off x="6445250" y="2590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63" name="Oval 27"/>
          <p:cNvSpPr>
            <a:spLocks noChangeArrowheads="1"/>
          </p:cNvSpPr>
          <p:nvPr/>
        </p:nvSpPr>
        <p:spPr bwMode="auto">
          <a:xfrm>
            <a:off x="6826250" y="3124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64" name="Oval 28"/>
          <p:cNvSpPr>
            <a:spLocks noChangeArrowheads="1"/>
          </p:cNvSpPr>
          <p:nvPr/>
        </p:nvSpPr>
        <p:spPr bwMode="auto">
          <a:xfrm>
            <a:off x="6883400" y="480695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65" name="Oval 29"/>
          <p:cNvSpPr>
            <a:spLocks noChangeArrowheads="1"/>
          </p:cNvSpPr>
          <p:nvPr/>
        </p:nvSpPr>
        <p:spPr bwMode="auto">
          <a:xfrm>
            <a:off x="6216650" y="37338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66" name="Oval 30"/>
          <p:cNvSpPr>
            <a:spLocks noChangeArrowheads="1"/>
          </p:cNvSpPr>
          <p:nvPr/>
        </p:nvSpPr>
        <p:spPr bwMode="auto">
          <a:xfrm>
            <a:off x="6673850" y="38100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67" name="Line 31"/>
          <p:cNvSpPr>
            <a:spLocks noChangeShapeType="1"/>
          </p:cNvSpPr>
          <p:nvPr/>
        </p:nvSpPr>
        <p:spPr bwMode="auto">
          <a:xfrm flipV="1">
            <a:off x="2095500" y="4794250"/>
            <a:ext cx="146050" cy="84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68" name="Line 32"/>
          <p:cNvSpPr>
            <a:spLocks noChangeShapeType="1"/>
          </p:cNvSpPr>
          <p:nvPr/>
        </p:nvSpPr>
        <p:spPr bwMode="auto">
          <a:xfrm flipV="1">
            <a:off x="2152650" y="4940300"/>
            <a:ext cx="74295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69" name="Line 33"/>
          <p:cNvSpPr>
            <a:spLocks noChangeShapeType="1"/>
          </p:cNvSpPr>
          <p:nvPr/>
        </p:nvSpPr>
        <p:spPr bwMode="auto">
          <a:xfrm flipV="1">
            <a:off x="2171700" y="5137150"/>
            <a:ext cx="160655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70" name="Line 34"/>
          <p:cNvSpPr>
            <a:spLocks noChangeShapeType="1"/>
          </p:cNvSpPr>
          <p:nvPr/>
        </p:nvSpPr>
        <p:spPr bwMode="auto">
          <a:xfrm flipH="1">
            <a:off x="3517900" y="5168900"/>
            <a:ext cx="28575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71" name="Line 35"/>
          <p:cNvSpPr>
            <a:spLocks noChangeShapeType="1"/>
          </p:cNvSpPr>
          <p:nvPr/>
        </p:nvSpPr>
        <p:spPr bwMode="auto">
          <a:xfrm>
            <a:off x="3905250" y="5156200"/>
            <a:ext cx="2159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72" name="Line 36"/>
          <p:cNvSpPr>
            <a:spLocks noChangeShapeType="1"/>
          </p:cNvSpPr>
          <p:nvPr/>
        </p:nvSpPr>
        <p:spPr bwMode="auto">
          <a:xfrm flipV="1">
            <a:off x="4222750" y="5276850"/>
            <a:ext cx="100965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73" name="Line 37"/>
          <p:cNvSpPr>
            <a:spLocks noChangeShapeType="1"/>
          </p:cNvSpPr>
          <p:nvPr/>
        </p:nvSpPr>
        <p:spPr bwMode="auto">
          <a:xfrm flipV="1">
            <a:off x="4171950" y="4184650"/>
            <a:ext cx="279400" cy="123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74" name="Line 38"/>
          <p:cNvSpPr>
            <a:spLocks noChangeShapeType="1"/>
          </p:cNvSpPr>
          <p:nvPr/>
        </p:nvSpPr>
        <p:spPr bwMode="auto">
          <a:xfrm flipH="1" flipV="1">
            <a:off x="5226050" y="41910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75" name="Line 39"/>
          <p:cNvSpPr>
            <a:spLocks noChangeShapeType="1"/>
          </p:cNvSpPr>
          <p:nvPr/>
        </p:nvSpPr>
        <p:spPr bwMode="auto">
          <a:xfrm flipV="1">
            <a:off x="5378450" y="4914900"/>
            <a:ext cx="69850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76" name="Line 40"/>
          <p:cNvSpPr>
            <a:spLocks noChangeShapeType="1"/>
          </p:cNvSpPr>
          <p:nvPr/>
        </p:nvSpPr>
        <p:spPr bwMode="auto">
          <a:xfrm flipH="1" flipV="1">
            <a:off x="2870200" y="3733800"/>
            <a:ext cx="6350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77" name="Line 41"/>
          <p:cNvSpPr>
            <a:spLocks noChangeShapeType="1"/>
          </p:cNvSpPr>
          <p:nvPr/>
        </p:nvSpPr>
        <p:spPr bwMode="auto">
          <a:xfrm flipH="1">
            <a:off x="2997200" y="4254500"/>
            <a:ext cx="5080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78" name="Line 42"/>
          <p:cNvSpPr>
            <a:spLocks noChangeShapeType="1"/>
          </p:cNvSpPr>
          <p:nvPr/>
        </p:nvSpPr>
        <p:spPr bwMode="auto">
          <a:xfrm>
            <a:off x="3575050" y="4260850"/>
            <a:ext cx="260350" cy="77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79" name="Line 43"/>
          <p:cNvSpPr>
            <a:spLocks noChangeShapeType="1"/>
          </p:cNvSpPr>
          <p:nvPr/>
        </p:nvSpPr>
        <p:spPr bwMode="auto">
          <a:xfrm flipV="1">
            <a:off x="3619500" y="4121150"/>
            <a:ext cx="7620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80" name="Line 44"/>
          <p:cNvSpPr>
            <a:spLocks noChangeShapeType="1"/>
          </p:cNvSpPr>
          <p:nvPr/>
        </p:nvSpPr>
        <p:spPr bwMode="auto">
          <a:xfrm flipV="1">
            <a:off x="6927850" y="2501900"/>
            <a:ext cx="38735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81" name="Line 45"/>
          <p:cNvSpPr>
            <a:spLocks noChangeShapeType="1"/>
          </p:cNvSpPr>
          <p:nvPr/>
        </p:nvSpPr>
        <p:spPr bwMode="auto">
          <a:xfrm flipH="1">
            <a:off x="6597650" y="2444750"/>
            <a:ext cx="6858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82" name="Line 46"/>
          <p:cNvSpPr>
            <a:spLocks noChangeShapeType="1"/>
          </p:cNvSpPr>
          <p:nvPr/>
        </p:nvSpPr>
        <p:spPr bwMode="auto">
          <a:xfrm flipH="1" flipV="1">
            <a:off x="4832350" y="1930400"/>
            <a:ext cx="245745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83" name="Line 47"/>
          <p:cNvSpPr>
            <a:spLocks noChangeShapeType="1"/>
          </p:cNvSpPr>
          <p:nvPr/>
        </p:nvSpPr>
        <p:spPr bwMode="auto">
          <a:xfrm flipV="1">
            <a:off x="4457700" y="34163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84" name="Line 48"/>
          <p:cNvSpPr>
            <a:spLocks noChangeShapeType="1"/>
          </p:cNvSpPr>
          <p:nvPr/>
        </p:nvSpPr>
        <p:spPr bwMode="auto">
          <a:xfrm>
            <a:off x="4540250" y="3359150"/>
            <a:ext cx="6858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85" name="Line 49"/>
          <p:cNvSpPr>
            <a:spLocks noChangeShapeType="1"/>
          </p:cNvSpPr>
          <p:nvPr/>
        </p:nvSpPr>
        <p:spPr bwMode="auto">
          <a:xfrm flipV="1">
            <a:off x="4483100" y="2876550"/>
            <a:ext cx="23495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86" name="Line 50"/>
          <p:cNvSpPr>
            <a:spLocks noChangeShapeType="1"/>
          </p:cNvSpPr>
          <p:nvPr/>
        </p:nvSpPr>
        <p:spPr bwMode="auto">
          <a:xfrm flipV="1">
            <a:off x="4749800" y="1981200"/>
            <a:ext cx="190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87" name="Line 51"/>
          <p:cNvSpPr>
            <a:spLocks noChangeShapeType="1"/>
          </p:cNvSpPr>
          <p:nvPr/>
        </p:nvSpPr>
        <p:spPr bwMode="auto">
          <a:xfrm>
            <a:off x="4806950" y="1968500"/>
            <a:ext cx="60325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88" name="Line 52"/>
          <p:cNvSpPr>
            <a:spLocks noChangeShapeType="1"/>
          </p:cNvSpPr>
          <p:nvPr/>
        </p:nvSpPr>
        <p:spPr bwMode="auto">
          <a:xfrm>
            <a:off x="4794250" y="1981200"/>
            <a:ext cx="488950" cy="137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89" name="Line 53"/>
          <p:cNvSpPr>
            <a:spLocks noChangeShapeType="1"/>
          </p:cNvSpPr>
          <p:nvPr/>
        </p:nvSpPr>
        <p:spPr bwMode="auto">
          <a:xfrm flipV="1">
            <a:off x="5359400" y="2882900"/>
            <a:ext cx="57785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90" name="Line 54"/>
          <p:cNvSpPr>
            <a:spLocks noChangeShapeType="1"/>
          </p:cNvSpPr>
          <p:nvPr/>
        </p:nvSpPr>
        <p:spPr bwMode="auto">
          <a:xfrm flipH="1" flipV="1">
            <a:off x="4845050" y="2819400"/>
            <a:ext cx="10668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91" name="Line 55"/>
          <p:cNvSpPr>
            <a:spLocks noChangeShapeType="1"/>
          </p:cNvSpPr>
          <p:nvPr/>
        </p:nvSpPr>
        <p:spPr bwMode="auto">
          <a:xfrm>
            <a:off x="5524500" y="2616200"/>
            <a:ext cx="400050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92" name="Line 56"/>
          <p:cNvSpPr>
            <a:spLocks noChangeShapeType="1"/>
          </p:cNvSpPr>
          <p:nvPr/>
        </p:nvSpPr>
        <p:spPr bwMode="auto">
          <a:xfrm>
            <a:off x="5518150" y="2565400"/>
            <a:ext cx="927100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93" name="Line 57"/>
          <p:cNvSpPr>
            <a:spLocks noChangeShapeType="1"/>
          </p:cNvSpPr>
          <p:nvPr/>
        </p:nvSpPr>
        <p:spPr bwMode="auto">
          <a:xfrm flipV="1">
            <a:off x="6350000" y="3251200"/>
            <a:ext cx="4889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94" name="Line 58"/>
          <p:cNvSpPr>
            <a:spLocks noChangeShapeType="1"/>
          </p:cNvSpPr>
          <p:nvPr/>
        </p:nvSpPr>
        <p:spPr bwMode="auto">
          <a:xfrm flipH="1">
            <a:off x="5270500" y="2743200"/>
            <a:ext cx="1238250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95" name="Line 59"/>
          <p:cNvSpPr>
            <a:spLocks noChangeShapeType="1"/>
          </p:cNvSpPr>
          <p:nvPr/>
        </p:nvSpPr>
        <p:spPr bwMode="auto">
          <a:xfrm flipH="1">
            <a:off x="6299200" y="2736850"/>
            <a:ext cx="228600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96" name="Line 60"/>
          <p:cNvSpPr>
            <a:spLocks noChangeShapeType="1"/>
          </p:cNvSpPr>
          <p:nvPr/>
        </p:nvSpPr>
        <p:spPr bwMode="auto">
          <a:xfrm flipH="1">
            <a:off x="6153150" y="3886200"/>
            <a:ext cx="114300" cy="908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97" name="Line 61"/>
          <p:cNvSpPr>
            <a:spLocks noChangeShapeType="1"/>
          </p:cNvSpPr>
          <p:nvPr/>
        </p:nvSpPr>
        <p:spPr bwMode="auto">
          <a:xfrm>
            <a:off x="6350000" y="3860800"/>
            <a:ext cx="571500" cy="94615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98" name="Line 62"/>
          <p:cNvSpPr>
            <a:spLocks noChangeShapeType="1"/>
          </p:cNvSpPr>
          <p:nvPr/>
        </p:nvSpPr>
        <p:spPr bwMode="auto">
          <a:xfrm>
            <a:off x="6369050" y="3810000"/>
            <a:ext cx="31115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5999" name="Line 63"/>
          <p:cNvSpPr>
            <a:spLocks noChangeShapeType="1"/>
          </p:cNvSpPr>
          <p:nvPr/>
        </p:nvSpPr>
        <p:spPr bwMode="auto">
          <a:xfrm>
            <a:off x="2781300" y="2590800"/>
            <a:ext cx="76200" cy="984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00" name="Line 64"/>
          <p:cNvSpPr>
            <a:spLocks noChangeShapeType="1"/>
          </p:cNvSpPr>
          <p:nvPr/>
        </p:nvSpPr>
        <p:spPr bwMode="auto">
          <a:xfrm>
            <a:off x="1955800" y="3111500"/>
            <a:ext cx="8318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01" name="Line 65"/>
          <p:cNvSpPr>
            <a:spLocks noChangeShapeType="1"/>
          </p:cNvSpPr>
          <p:nvPr/>
        </p:nvSpPr>
        <p:spPr bwMode="auto">
          <a:xfrm flipH="1">
            <a:off x="2921000" y="2946400"/>
            <a:ext cx="79375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02" name="Line 66"/>
          <p:cNvSpPr>
            <a:spLocks noChangeShapeType="1"/>
          </p:cNvSpPr>
          <p:nvPr/>
        </p:nvSpPr>
        <p:spPr bwMode="auto">
          <a:xfrm flipH="1">
            <a:off x="2851150" y="1911350"/>
            <a:ext cx="18415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03" name="Line 67"/>
          <p:cNvSpPr>
            <a:spLocks noChangeShapeType="1"/>
          </p:cNvSpPr>
          <p:nvPr/>
        </p:nvSpPr>
        <p:spPr bwMode="auto">
          <a:xfrm flipH="1">
            <a:off x="1955800" y="2552700"/>
            <a:ext cx="762000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04" name="Line 68"/>
          <p:cNvSpPr>
            <a:spLocks noChangeShapeType="1"/>
          </p:cNvSpPr>
          <p:nvPr/>
        </p:nvSpPr>
        <p:spPr bwMode="auto">
          <a:xfrm flipV="1">
            <a:off x="1981200" y="2895600"/>
            <a:ext cx="171450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05" name="Line 69"/>
          <p:cNvSpPr>
            <a:spLocks noChangeShapeType="1"/>
          </p:cNvSpPr>
          <p:nvPr/>
        </p:nvSpPr>
        <p:spPr bwMode="auto">
          <a:xfrm>
            <a:off x="1911350" y="3136900"/>
            <a:ext cx="3175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06" name="Line 70"/>
          <p:cNvSpPr>
            <a:spLocks noChangeShapeType="1"/>
          </p:cNvSpPr>
          <p:nvPr/>
        </p:nvSpPr>
        <p:spPr bwMode="auto">
          <a:xfrm>
            <a:off x="3829050" y="2946400"/>
            <a:ext cx="5715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07" name="Line 71"/>
          <p:cNvSpPr>
            <a:spLocks noChangeShapeType="1"/>
          </p:cNvSpPr>
          <p:nvPr/>
        </p:nvSpPr>
        <p:spPr bwMode="auto">
          <a:xfrm>
            <a:off x="2933700" y="3683000"/>
            <a:ext cx="1473200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08" name="Line 72"/>
          <p:cNvSpPr>
            <a:spLocks noChangeShapeType="1"/>
          </p:cNvSpPr>
          <p:nvPr/>
        </p:nvSpPr>
        <p:spPr bwMode="auto">
          <a:xfrm flipV="1">
            <a:off x="4533900" y="4102100"/>
            <a:ext cx="61595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09" name="Line 73"/>
          <p:cNvSpPr>
            <a:spLocks noChangeShapeType="1"/>
          </p:cNvSpPr>
          <p:nvPr/>
        </p:nvSpPr>
        <p:spPr bwMode="auto">
          <a:xfrm flipH="1">
            <a:off x="4210050" y="4178300"/>
            <a:ext cx="971550" cy="124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10" name="Line 74"/>
          <p:cNvSpPr>
            <a:spLocks noChangeShapeType="1"/>
          </p:cNvSpPr>
          <p:nvPr/>
        </p:nvSpPr>
        <p:spPr bwMode="auto">
          <a:xfrm flipH="1">
            <a:off x="2324100" y="4140200"/>
            <a:ext cx="2838450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11" name="Line 75"/>
          <p:cNvSpPr>
            <a:spLocks noChangeShapeType="1"/>
          </p:cNvSpPr>
          <p:nvPr/>
        </p:nvSpPr>
        <p:spPr bwMode="auto">
          <a:xfrm>
            <a:off x="5346700" y="3492500"/>
            <a:ext cx="742950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12" name="Line 76"/>
          <p:cNvSpPr>
            <a:spLocks noChangeShapeType="1"/>
          </p:cNvSpPr>
          <p:nvPr/>
        </p:nvSpPr>
        <p:spPr bwMode="auto">
          <a:xfrm>
            <a:off x="6203950" y="4838700"/>
            <a:ext cx="673100" cy="4445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13" name="Oval 77"/>
          <p:cNvSpPr>
            <a:spLocks noChangeArrowheads="1"/>
          </p:cNvSpPr>
          <p:nvPr/>
        </p:nvSpPr>
        <p:spPr bwMode="auto">
          <a:xfrm>
            <a:off x="87630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014" name="Line 78"/>
          <p:cNvSpPr>
            <a:spLocks noChangeShapeType="1"/>
          </p:cNvSpPr>
          <p:nvPr/>
        </p:nvSpPr>
        <p:spPr bwMode="auto">
          <a:xfrm>
            <a:off x="8839200" y="1828800"/>
            <a:ext cx="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15" name="Line 79"/>
          <p:cNvSpPr>
            <a:spLocks noChangeShapeType="1"/>
          </p:cNvSpPr>
          <p:nvPr/>
        </p:nvSpPr>
        <p:spPr bwMode="auto">
          <a:xfrm flipH="1">
            <a:off x="8382000" y="1981200"/>
            <a:ext cx="457200" cy="609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16" name="Line 80"/>
          <p:cNvSpPr>
            <a:spLocks noChangeShapeType="1"/>
          </p:cNvSpPr>
          <p:nvPr/>
        </p:nvSpPr>
        <p:spPr bwMode="auto">
          <a:xfrm>
            <a:off x="8839200" y="1981200"/>
            <a:ext cx="457200" cy="609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17" name="Oval 81"/>
          <p:cNvSpPr>
            <a:spLocks noChangeArrowheads="1"/>
          </p:cNvSpPr>
          <p:nvPr/>
        </p:nvSpPr>
        <p:spPr bwMode="auto">
          <a:xfrm>
            <a:off x="8305800" y="2590800"/>
            <a:ext cx="152400" cy="152400"/>
          </a:xfrm>
          <a:prstGeom prst="ellipse">
            <a:avLst/>
          </a:prstGeom>
          <a:solidFill>
            <a:srgbClr val="0033CC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018" name="Oval 82"/>
          <p:cNvSpPr>
            <a:spLocks noChangeArrowheads="1"/>
          </p:cNvSpPr>
          <p:nvPr/>
        </p:nvSpPr>
        <p:spPr bwMode="auto">
          <a:xfrm>
            <a:off x="9220200" y="2590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6019" name="Group 83"/>
          <p:cNvGrpSpPr>
            <a:grpSpLocks/>
          </p:cNvGrpSpPr>
          <p:nvPr/>
        </p:nvGrpSpPr>
        <p:grpSpPr bwMode="auto">
          <a:xfrm>
            <a:off x="8153400" y="2743200"/>
            <a:ext cx="457200" cy="609600"/>
            <a:chOff x="4176" y="1728"/>
            <a:chExt cx="288" cy="384"/>
          </a:xfrm>
        </p:grpSpPr>
        <p:sp>
          <p:nvSpPr>
            <p:cNvPr id="296020" name="Line 84"/>
            <p:cNvSpPr>
              <a:spLocks noChangeShapeType="1"/>
            </p:cNvSpPr>
            <p:nvPr/>
          </p:nvSpPr>
          <p:spPr bwMode="auto">
            <a:xfrm flipH="1">
              <a:off x="4176" y="1728"/>
              <a:ext cx="144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6021" name="Line 85"/>
            <p:cNvSpPr>
              <a:spLocks noChangeShapeType="1"/>
            </p:cNvSpPr>
            <p:nvPr/>
          </p:nvSpPr>
          <p:spPr bwMode="auto">
            <a:xfrm>
              <a:off x="4320" y="1728"/>
              <a:ext cx="144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96022" name="Line 86"/>
          <p:cNvSpPr>
            <a:spLocks noChangeShapeType="1"/>
          </p:cNvSpPr>
          <p:nvPr/>
        </p:nvSpPr>
        <p:spPr bwMode="auto">
          <a:xfrm flipH="1">
            <a:off x="9067800" y="2743200"/>
            <a:ext cx="228600" cy="609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23" name="Line 87"/>
          <p:cNvSpPr>
            <a:spLocks noChangeShapeType="1"/>
          </p:cNvSpPr>
          <p:nvPr/>
        </p:nvSpPr>
        <p:spPr bwMode="auto">
          <a:xfrm>
            <a:off x="9296400" y="2743200"/>
            <a:ext cx="304800" cy="609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24" name="Oval 88"/>
          <p:cNvSpPr>
            <a:spLocks noChangeArrowheads="1"/>
          </p:cNvSpPr>
          <p:nvPr/>
        </p:nvSpPr>
        <p:spPr bwMode="auto">
          <a:xfrm>
            <a:off x="8077200" y="33528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025" name="Oval 89"/>
          <p:cNvSpPr>
            <a:spLocks noChangeArrowheads="1"/>
          </p:cNvSpPr>
          <p:nvPr/>
        </p:nvSpPr>
        <p:spPr bwMode="auto">
          <a:xfrm>
            <a:off x="8534400" y="3352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026" name="Oval 90"/>
          <p:cNvSpPr>
            <a:spLocks noChangeArrowheads="1"/>
          </p:cNvSpPr>
          <p:nvPr/>
        </p:nvSpPr>
        <p:spPr bwMode="auto">
          <a:xfrm>
            <a:off x="9525000" y="3352800"/>
            <a:ext cx="152400" cy="1524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027" name="Oval 91"/>
          <p:cNvSpPr>
            <a:spLocks noChangeArrowheads="1"/>
          </p:cNvSpPr>
          <p:nvPr/>
        </p:nvSpPr>
        <p:spPr bwMode="auto">
          <a:xfrm>
            <a:off x="8991600" y="3352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6028" name="Group 92"/>
          <p:cNvGrpSpPr>
            <a:grpSpLocks/>
          </p:cNvGrpSpPr>
          <p:nvPr/>
        </p:nvGrpSpPr>
        <p:grpSpPr bwMode="auto">
          <a:xfrm>
            <a:off x="8382000" y="3505200"/>
            <a:ext cx="457200" cy="609600"/>
            <a:chOff x="4176" y="1728"/>
            <a:chExt cx="288" cy="384"/>
          </a:xfrm>
        </p:grpSpPr>
        <p:sp>
          <p:nvSpPr>
            <p:cNvPr id="296029" name="Line 93"/>
            <p:cNvSpPr>
              <a:spLocks noChangeShapeType="1"/>
            </p:cNvSpPr>
            <p:nvPr/>
          </p:nvSpPr>
          <p:spPr bwMode="auto">
            <a:xfrm flipH="1">
              <a:off x="4176" y="1728"/>
              <a:ext cx="144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6030" name="Line 94"/>
            <p:cNvSpPr>
              <a:spLocks noChangeShapeType="1"/>
            </p:cNvSpPr>
            <p:nvPr/>
          </p:nvSpPr>
          <p:spPr bwMode="auto">
            <a:xfrm>
              <a:off x="4320" y="1728"/>
              <a:ext cx="144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96031" name="Line 95"/>
          <p:cNvSpPr>
            <a:spLocks noChangeShapeType="1"/>
          </p:cNvSpPr>
          <p:nvPr/>
        </p:nvSpPr>
        <p:spPr bwMode="auto">
          <a:xfrm>
            <a:off x="9601200" y="3505200"/>
            <a:ext cx="0" cy="609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32" name="Oval 96"/>
          <p:cNvSpPr>
            <a:spLocks noChangeArrowheads="1"/>
          </p:cNvSpPr>
          <p:nvPr/>
        </p:nvSpPr>
        <p:spPr bwMode="auto">
          <a:xfrm>
            <a:off x="87630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033" name="Oval 97"/>
          <p:cNvSpPr>
            <a:spLocks noChangeArrowheads="1"/>
          </p:cNvSpPr>
          <p:nvPr/>
        </p:nvSpPr>
        <p:spPr bwMode="auto">
          <a:xfrm>
            <a:off x="8305800" y="4114800"/>
            <a:ext cx="152400" cy="152400"/>
          </a:xfrm>
          <a:prstGeom prst="ellipse">
            <a:avLst/>
          </a:prstGeom>
          <a:solidFill>
            <a:srgbClr val="CC9900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034" name="Oval 98"/>
          <p:cNvSpPr>
            <a:spLocks noChangeArrowheads="1"/>
          </p:cNvSpPr>
          <p:nvPr/>
        </p:nvSpPr>
        <p:spPr bwMode="auto">
          <a:xfrm>
            <a:off x="9525000" y="4114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035" name="Line 99"/>
          <p:cNvSpPr>
            <a:spLocks noChangeShapeType="1"/>
          </p:cNvSpPr>
          <p:nvPr/>
        </p:nvSpPr>
        <p:spPr bwMode="auto">
          <a:xfrm>
            <a:off x="9601200" y="4267200"/>
            <a:ext cx="0" cy="609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6036" name="Oval 100"/>
          <p:cNvSpPr>
            <a:spLocks noChangeArrowheads="1"/>
          </p:cNvSpPr>
          <p:nvPr/>
        </p:nvSpPr>
        <p:spPr bwMode="auto">
          <a:xfrm>
            <a:off x="9525000" y="48768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037" name="Text Box 101"/>
          <p:cNvSpPr txBox="1">
            <a:spLocks noChangeArrowheads="1"/>
          </p:cNvSpPr>
          <p:nvPr/>
        </p:nvSpPr>
        <p:spPr bwMode="auto">
          <a:xfrm>
            <a:off x="7696200" y="4953001"/>
            <a:ext cx="1481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>
                <a:solidFill>
                  <a:srgbClr val="003366"/>
                </a:solidFill>
                <a:latin typeface="Comic Sans MS" pitchFamily="66" charset="0"/>
                <a:cs typeface="Arial" pitchFamily="34" charset="0"/>
              </a:rPr>
              <a:t>Search tree</a:t>
            </a:r>
          </a:p>
        </p:txBody>
      </p:sp>
    </p:spTree>
    <p:extLst>
      <p:ext uri="{BB962C8B-B14F-4D97-AF65-F5344CB8AC3E}">
        <p14:creationId xmlns:p14="http://schemas.microsoft.com/office/powerpoint/2010/main" val="320138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Rectangle 3"/>
          <p:cNvSpPr>
            <a:spLocks noGrp="1" noChangeArrowheads="1"/>
          </p:cNvSpPr>
          <p:nvPr>
            <p:ph type="title"/>
          </p:nvPr>
        </p:nvSpPr>
        <p:spPr>
          <a:xfrm>
            <a:off x="1263651" y="-5370"/>
            <a:ext cx="9905998" cy="1478570"/>
          </a:xfrm>
        </p:spPr>
        <p:txBody>
          <a:bodyPr/>
          <a:lstStyle/>
          <a:p>
            <a:r>
              <a:rPr lang="en-US" dirty="0"/>
              <a:t>Searching the State Space</a:t>
            </a:r>
          </a:p>
        </p:txBody>
      </p:sp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7696200" y="1524000"/>
            <a:ext cx="2362200" cy="3810000"/>
          </a:xfrm>
          <a:prstGeom prst="rect">
            <a:avLst/>
          </a:prstGeom>
          <a:solidFill>
            <a:srgbClr val="FFFF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7988" name="Oval 4"/>
          <p:cNvSpPr>
            <a:spLocks noChangeArrowheads="1"/>
          </p:cNvSpPr>
          <p:nvPr/>
        </p:nvSpPr>
        <p:spPr bwMode="auto">
          <a:xfrm>
            <a:off x="1828800" y="299085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89" name="Oval 5"/>
          <p:cNvSpPr>
            <a:spLocks noChangeArrowheads="1"/>
          </p:cNvSpPr>
          <p:nvPr/>
        </p:nvSpPr>
        <p:spPr bwMode="auto">
          <a:xfrm>
            <a:off x="2178050" y="4648200"/>
            <a:ext cx="152400" cy="152400"/>
          </a:xfrm>
          <a:prstGeom prst="ellipse">
            <a:avLst/>
          </a:prstGeom>
          <a:solidFill>
            <a:srgbClr val="CC9900"/>
          </a:solidFill>
          <a:ln w="9525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0" name="Oval 6"/>
          <p:cNvSpPr>
            <a:spLocks noChangeArrowheads="1"/>
          </p:cNvSpPr>
          <p:nvPr/>
        </p:nvSpPr>
        <p:spPr bwMode="auto">
          <a:xfrm>
            <a:off x="2711450" y="2438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1" name="Oval 7"/>
          <p:cNvSpPr>
            <a:spLocks noChangeArrowheads="1"/>
          </p:cNvSpPr>
          <p:nvPr/>
        </p:nvSpPr>
        <p:spPr bwMode="auto">
          <a:xfrm>
            <a:off x="4387850" y="4038600"/>
            <a:ext cx="152400" cy="152400"/>
          </a:xfrm>
          <a:prstGeom prst="ellipse">
            <a:avLst/>
          </a:prstGeom>
          <a:solidFill>
            <a:srgbClr val="0033CC"/>
          </a:soli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2" name="Oval 8"/>
          <p:cNvSpPr>
            <a:spLocks noChangeArrowheads="1"/>
          </p:cNvSpPr>
          <p:nvPr/>
        </p:nvSpPr>
        <p:spPr bwMode="auto">
          <a:xfrm>
            <a:off x="3397250" y="5486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3" name="Oval 9"/>
          <p:cNvSpPr>
            <a:spLocks noChangeArrowheads="1"/>
          </p:cNvSpPr>
          <p:nvPr/>
        </p:nvSpPr>
        <p:spPr bwMode="auto">
          <a:xfrm>
            <a:off x="5149850" y="40386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4" name="Oval 10"/>
          <p:cNvSpPr>
            <a:spLocks noChangeArrowheads="1"/>
          </p:cNvSpPr>
          <p:nvPr/>
        </p:nvSpPr>
        <p:spPr bwMode="auto">
          <a:xfrm>
            <a:off x="2787650" y="3581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5" name="Oval 11"/>
          <p:cNvSpPr>
            <a:spLocks noChangeArrowheads="1"/>
          </p:cNvSpPr>
          <p:nvPr/>
        </p:nvSpPr>
        <p:spPr bwMode="auto">
          <a:xfrm>
            <a:off x="5226050" y="3352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6" name="Oval 12"/>
          <p:cNvSpPr>
            <a:spLocks noChangeArrowheads="1"/>
          </p:cNvSpPr>
          <p:nvPr/>
        </p:nvSpPr>
        <p:spPr bwMode="auto">
          <a:xfrm>
            <a:off x="2025650" y="5638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7" name="Oval 13"/>
          <p:cNvSpPr>
            <a:spLocks noChangeArrowheads="1"/>
          </p:cNvSpPr>
          <p:nvPr/>
        </p:nvSpPr>
        <p:spPr bwMode="auto">
          <a:xfrm>
            <a:off x="2863850" y="4800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8" name="Oval 14"/>
          <p:cNvSpPr>
            <a:spLocks noChangeArrowheads="1"/>
          </p:cNvSpPr>
          <p:nvPr/>
        </p:nvSpPr>
        <p:spPr bwMode="auto">
          <a:xfrm>
            <a:off x="5378450" y="2514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9" name="Oval 15"/>
          <p:cNvSpPr>
            <a:spLocks noChangeArrowheads="1"/>
          </p:cNvSpPr>
          <p:nvPr/>
        </p:nvSpPr>
        <p:spPr bwMode="auto">
          <a:xfrm>
            <a:off x="6064250" y="4800600"/>
            <a:ext cx="152400" cy="1524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0" name="Oval 16"/>
          <p:cNvSpPr>
            <a:spLocks noChangeArrowheads="1"/>
          </p:cNvSpPr>
          <p:nvPr/>
        </p:nvSpPr>
        <p:spPr bwMode="auto">
          <a:xfrm>
            <a:off x="4083050" y="5410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1" name="Oval 17"/>
          <p:cNvSpPr>
            <a:spLocks noChangeArrowheads="1"/>
          </p:cNvSpPr>
          <p:nvPr/>
        </p:nvSpPr>
        <p:spPr bwMode="auto">
          <a:xfrm>
            <a:off x="5226050" y="5181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2" name="Oval 18"/>
          <p:cNvSpPr>
            <a:spLocks noChangeArrowheads="1"/>
          </p:cNvSpPr>
          <p:nvPr/>
        </p:nvSpPr>
        <p:spPr bwMode="auto">
          <a:xfrm>
            <a:off x="3473450" y="4114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3" name="Oval 19"/>
          <p:cNvSpPr>
            <a:spLocks noChangeArrowheads="1"/>
          </p:cNvSpPr>
          <p:nvPr/>
        </p:nvSpPr>
        <p:spPr bwMode="auto">
          <a:xfrm>
            <a:off x="3702050" y="28194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4" name="Oval 20"/>
          <p:cNvSpPr>
            <a:spLocks noChangeArrowheads="1"/>
          </p:cNvSpPr>
          <p:nvPr/>
        </p:nvSpPr>
        <p:spPr bwMode="auto">
          <a:xfrm>
            <a:off x="4387850" y="3276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5" name="Oval 21"/>
          <p:cNvSpPr>
            <a:spLocks noChangeArrowheads="1"/>
          </p:cNvSpPr>
          <p:nvPr/>
        </p:nvSpPr>
        <p:spPr bwMode="auto">
          <a:xfrm>
            <a:off x="4692650" y="2743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6" name="Oval 22"/>
          <p:cNvSpPr>
            <a:spLocks noChangeArrowheads="1"/>
          </p:cNvSpPr>
          <p:nvPr/>
        </p:nvSpPr>
        <p:spPr bwMode="auto">
          <a:xfrm>
            <a:off x="4692650" y="1828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7" name="Oval 23"/>
          <p:cNvSpPr>
            <a:spLocks noChangeArrowheads="1"/>
          </p:cNvSpPr>
          <p:nvPr/>
        </p:nvSpPr>
        <p:spPr bwMode="auto">
          <a:xfrm>
            <a:off x="3778250" y="5029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8" name="Oval 24"/>
          <p:cNvSpPr>
            <a:spLocks noChangeArrowheads="1"/>
          </p:cNvSpPr>
          <p:nvPr/>
        </p:nvSpPr>
        <p:spPr bwMode="auto">
          <a:xfrm>
            <a:off x="7283450" y="2362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9" name="Oval 25"/>
          <p:cNvSpPr>
            <a:spLocks noChangeArrowheads="1"/>
          </p:cNvSpPr>
          <p:nvPr/>
        </p:nvSpPr>
        <p:spPr bwMode="auto">
          <a:xfrm>
            <a:off x="5911850" y="2743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10" name="Oval 26"/>
          <p:cNvSpPr>
            <a:spLocks noChangeArrowheads="1"/>
          </p:cNvSpPr>
          <p:nvPr/>
        </p:nvSpPr>
        <p:spPr bwMode="auto">
          <a:xfrm>
            <a:off x="6445250" y="25908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11" name="Oval 27"/>
          <p:cNvSpPr>
            <a:spLocks noChangeArrowheads="1"/>
          </p:cNvSpPr>
          <p:nvPr/>
        </p:nvSpPr>
        <p:spPr bwMode="auto">
          <a:xfrm>
            <a:off x="6826250" y="31242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12" name="Oval 28"/>
          <p:cNvSpPr>
            <a:spLocks noChangeArrowheads="1"/>
          </p:cNvSpPr>
          <p:nvPr/>
        </p:nvSpPr>
        <p:spPr bwMode="auto">
          <a:xfrm>
            <a:off x="6883400" y="480695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13" name="Oval 29"/>
          <p:cNvSpPr>
            <a:spLocks noChangeArrowheads="1"/>
          </p:cNvSpPr>
          <p:nvPr/>
        </p:nvSpPr>
        <p:spPr bwMode="auto">
          <a:xfrm>
            <a:off x="6216650" y="37338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14" name="Oval 30"/>
          <p:cNvSpPr>
            <a:spLocks noChangeArrowheads="1"/>
          </p:cNvSpPr>
          <p:nvPr/>
        </p:nvSpPr>
        <p:spPr bwMode="auto">
          <a:xfrm>
            <a:off x="6673850" y="38100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15" name="Line 31"/>
          <p:cNvSpPr>
            <a:spLocks noChangeShapeType="1"/>
          </p:cNvSpPr>
          <p:nvPr/>
        </p:nvSpPr>
        <p:spPr bwMode="auto">
          <a:xfrm flipV="1">
            <a:off x="2095500" y="4794250"/>
            <a:ext cx="146050" cy="84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16" name="Line 32"/>
          <p:cNvSpPr>
            <a:spLocks noChangeShapeType="1"/>
          </p:cNvSpPr>
          <p:nvPr/>
        </p:nvSpPr>
        <p:spPr bwMode="auto">
          <a:xfrm flipV="1">
            <a:off x="2152650" y="4940300"/>
            <a:ext cx="74295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17" name="Line 33"/>
          <p:cNvSpPr>
            <a:spLocks noChangeShapeType="1"/>
          </p:cNvSpPr>
          <p:nvPr/>
        </p:nvSpPr>
        <p:spPr bwMode="auto">
          <a:xfrm flipV="1">
            <a:off x="2171700" y="5137150"/>
            <a:ext cx="160655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18" name="Line 34"/>
          <p:cNvSpPr>
            <a:spLocks noChangeShapeType="1"/>
          </p:cNvSpPr>
          <p:nvPr/>
        </p:nvSpPr>
        <p:spPr bwMode="auto">
          <a:xfrm flipH="1">
            <a:off x="3517900" y="5168900"/>
            <a:ext cx="28575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19" name="Line 35"/>
          <p:cNvSpPr>
            <a:spLocks noChangeShapeType="1"/>
          </p:cNvSpPr>
          <p:nvPr/>
        </p:nvSpPr>
        <p:spPr bwMode="auto">
          <a:xfrm>
            <a:off x="3905250" y="5156200"/>
            <a:ext cx="2159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20" name="Line 36"/>
          <p:cNvSpPr>
            <a:spLocks noChangeShapeType="1"/>
          </p:cNvSpPr>
          <p:nvPr/>
        </p:nvSpPr>
        <p:spPr bwMode="auto">
          <a:xfrm flipV="1">
            <a:off x="4222750" y="5276850"/>
            <a:ext cx="1009650" cy="18415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21" name="Line 37"/>
          <p:cNvSpPr>
            <a:spLocks noChangeShapeType="1"/>
          </p:cNvSpPr>
          <p:nvPr/>
        </p:nvSpPr>
        <p:spPr bwMode="auto">
          <a:xfrm flipV="1">
            <a:off x="4171950" y="4184650"/>
            <a:ext cx="279400" cy="123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22" name="Line 38"/>
          <p:cNvSpPr>
            <a:spLocks noChangeShapeType="1"/>
          </p:cNvSpPr>
          <p:nvPr/>
        </p:nvSpPr>
        <p:spPr bwMode="auto">
          <a:xfrm flipH="1" flipV="1">
            <a:off x="5226050" y="41910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23" name="Line 39"/>
          <p:cNvSpPr>
            <a:spLocks noChangeShapeType="1"/>
          </p:cNvSpPr>
          <p:nvPr/>
        </p:nvSpPr>
        <p:spPr bwMode="auto">
          <a:xfrm flipV="1">
            <a:off x="5378450" y="4914900"/>
            <a:ext cx="698500" cy="3175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24" name="Line 40"/>
          <p:cNvSpPr>
            <a:spLocks noChangeShapeType="1"/>
          </p:cNvSpPr>
          <p:nvPr/>
        </p:nvSpPr>
        <p:spPr bwMode="auto">
          <a:xfrm flipH="1" flipV="1">
            <a:off x="2870200" y="3733800"/>
            <a:ext cx="6350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25" name="Line 41"/>
          <p:cNvSpPr>
            <a:spLocks noChangeShapeType="1"/>
          </p:cNvSpPr>
          <p:nvPr/>
        </p:nvSpPr>
        <p:spPr bwMode="auto">
          <a:xfrm flipH="1">
            <a:off x="2997200" y="4254500"/>
            <a:ext cx="5080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26" name="Line 42"/>
          <p:cNvSpPr>
            <a:spLocks noChangeShapeType="1"/>
          </p:cNvSpPr>
          <p:nvPr/>
        </p:nvSpPr>
        <p:spPr bwMode="auto">
          <a:xfrm>
            <a:off x="3575050" y="4260850"/>
            <a:ext cx="260350" cy="77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27" name="Line 43"/>
          <p:cNvSpPr>
            <a:spLocks noChangeShapeType="1"/>
          </p:cNvSpPr>
          <p:nvPr/>
        </p:nvSpPr>
        <p:spPr bwMode="auto">
          <a:xfrm flipV="1">
            <a:off x="3619500" y="4121150"/>
            <a:ext cx="7620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28" name="Line 44"/>
          <p:cNvSpPr>
            <a:spLocks noChangeShapeType="1"/>
          </p:cNvSpPr>
          <p:nvPr/>
        </p:nvSpPr>
        <p:spPr bwMode="auto">
          <a:xfrm flipV="1">
            <a:off x="6927850" y="2501900"/>
            <a:ext cx="38735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29" name="Line 45"/>
          <p:cNvSpPr>
            <a:spLocks noChangeShapeType="1"/>
          </p:cNvSpPr>
          <p:nvPr/>
        </p:nvSpPr>
        <p:spPr bwMode="auto">
          <a:xfrm flipH="1">
            <a:off x="6597650" y="2444750"/>
            <a:ext cx="6858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30" name="Line 46"/>
          <p:cNvSpPr>
            <a:spLocks noChangeShapeType="1"/>
          </p:cNvSpPr>
          <p:nvPr/>
        </p:nvSpPr>
        <p:spPr bwMode="auto">
          <a:xfrm flipH="1" flipV="1">
            <a:off x="4832350" y="1930400"/>
            <a:ext cx="245745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31" name="Line 47"/>
          <p:cNvSpPr>
            <a:spLocks noChangeShapeType="1"/>
          </p:cNvSpPr>
          <p:nvPr/>
        </p:nvSpPr>
        <p:spPr bwMode="auto">
          <a:xfrm flipV="1">
            <a:off x="4457700" y="34163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32" name="Line 48"/>
          <p:cNvSpPr>
            <a:spLocks noChangeShapeType="1"/>
          </p:cNvSpPr>
          <p:nvPr/>
        </p:nvSpPr>
        <p:spPr bwMode="auto">
          <a:xfrm>
            <a:off x="4540250" y="3359150"/>
            <a:ext cx="6858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33" name="Line 49"/>
          <p:cNvSpPr>
            <a:spLocks noChangeShapeType="1"/>
          </p:cNvSpPr>
          <p:nvPr/>
        </p:nvSpPr>
        <p:spPr bwMode="auto">
          <a:xfrm flipV="1">
            <a:off x="4483100" y="2876550"/>
            <a:ext cx="23495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34" name="Line 50"/>
          <p:cNvSpPr>
            <a:spLocks noChangeShapeType="1"/>
          </p:cNvSpPr>
          <p:nvPr/>
        </p:nvSpPr>
        <p:spPr bwMode="auto">
          <a:xfrm flipV="1">
            <a:off x="4749800" y="1981200"/>
            <a:ext cx="190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35" name="Line 51"/>
          <p:cNvSpPr>
            <a:spLocks noChangeShapeType="1"/>
          </p:cNvSpPr>
          <p:nvPr/>
        </p:nvSpPr>
        <p:spPr bwMode="auto">
          <a:xfrm>
            <a:off x="4806950" y="1968500"/>
            <a:ext cx="60325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36" name="Line 52"/>
          <p:cNvSpPr>
            <a:spLocks noChangeShapeType="1"/>
          </p:cNvSpPr>
          <p:nvPr/>
        </p:nvSpPr>
        <p:spPr bwMode="auto">
          <a:xfrm>
            <a:off x="4794250" y="1981200"/>
            <a:ext cx="488950" cy="137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37" name="Line 53"/>
          <p:cNvSpPr>
            <a:spLocks noChangeShapeType="1"/>
          </p:cNvSpPr>
          <p:nvPr/>
        </p:nvSpPr>
        <p:spPr bwMode="auto">
          <a:xfrm flipV="1">
            <a:off x="5359400" y="2882900"/>
            <a:ext cx="57785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38" name="Line 54"/>
          <p:cNvSpPr>
            <a:spLocks noChangeShapeType="1"/>
          </p:cNvSpPr>
          <p:nvPr/>
        </p:nvSpPr>
        <p:spPr bwMode="auto">
          <a:xfrm flipH="1" flipV="1">
            <a:off x="4845050" y="2819400"/>
            <a:ext cx="10668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39" name="Line 55"/>
          <p:cNvSpPr>
            <a:spLocks noChangeShapeType="1"/>
          </p:cNvSpPr>
          <p:nvPr/>
        </p:nvSpPr>
        <p:spPr bwMode="auto">
          <a:xfrm>
            <a:off x="5524500" y="2616200"/>
            <a:ext cx="400050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40" name="Line 56"/>
          <p:cNvSpPr>
            <a:spLocks noChangeShapeType="1"/>
          </p:cNvSpPr>
          <p:nvPr/>
        </p:nvSpPr>
        <p:spPr bwMode="auto">
          <a:xfrm>
            <a:off x="5518150" y="2565400"/>
            <a:ext cx="927100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41" name="Line 57"/>
          <p:cNvSpPr>
            <a:spLocks noChangeShapeType="1"/>
          </p:cNvSpPr>
          <p:nvPr/>
        </p:nvSpPr>
        <p:spPr bwMode="auto">
          <a:xfrm flipV="1">
            <a:off x="6350000" y="3251200"/>
            <a:ext cx="4889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42" name="Line 58"/>
          <p:cNvSpPr>
            <a:spLocks noChangeShapeType="1"/>
          </p:cNvSpPr>
          <p:nvPr/>
        </p:nvSpPr>
        <p:spPr bwMode="auto">
          <a:xfrm flipH="1">
            <a:off x="5270500" y="2743200"/>
            <a:ext cx="1238250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43" name="Line 59"/>
          <p:cNvSpPr>
            <a:spLocks noChangeShapeType="1"/>
          </p:cNvSpPr>
          <p:nvPr/>
        </p:nvSpPr>
        <p:spPr bwMode="auto">
          <a:xfrm flipH="1">
            <a:off x="6299200" y="2736850"/>
            <a:ext cx="228600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44" name="Line 60"/>
          <p:cNvSpPr>
            <a:spLocks noChangeShapeType="1"/>
          </p:cNvSpPr>
          <p:nvPr/>
        </p:nvSpPr>
        <p:spPr bwMode="auto">
          <a:xfrm flipH="1">
            <a:off x="6153150" y="3886200"/>
            <a:ext cx="114300" cy="908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45" name="Line 61"/>
          <p:cNvSpPr>
            <a:spLocks noChangeShapeType="1"/>
          </p:cNvSpPr>
          <p:nvPr/>
        </p:nvSpPr>
        <p:spPr bwMode="auto">
          <a:xfrm>
            <a:off x="6350000" y="3860800"/>
            <a:ext cx="571500" cy="94615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46" name="Line 62"/>
          <p:cNvSpPr>
            <a:spLocks noChangeShapeType="1"/>
          </p:cNvSpPr>
          <p:nvPr/>
        </p:nvSpPr>
        <p:spPr bwMode="auto">
          <a:xfrm>
            <a:off x="6369050" y="3810000"/>
            <a:ext cx="31115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47" name="Line 63"/>
          <p:cNvSpPr>
            <a:spLocks noChangeShapeType="1"/>
          </p:cNvSpPr>
          <p:nvPr/>
        </p:nvSpPr>
        <p:spPr bwMode="auto">
          <a:xfrm>
            <a:off x="2781300" y="2590800"/>
            <a:ext cx="76200" cy="984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48" name="Line 64"/>
          <p:cNvSpPr>
            <a:spLocks noChangeShapeType="1"/>
          </p:cNvSpPr>
          <p:nvPr/>
        </p:nvSpPr>
        <p:spPr bwMode="auto">
          <a:xfrm>
            <a:off x="1955800" y="3111500"/>
            <a:ext cx="8318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49" name="Line 65"/>
          <p:cNvSpPr>
            <a:spLocks noChangeShapeType="1"/>
          </p:cNvSpPr>
          <p:nvPr/>
        </p:nvSpPr>
        <p:spPr bwMode="auto">
          <a:xfrm flipH="1">
            <a:off x="2921000" y="2946400"/>
            <a:ext cx="79375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50" name="Line 66"/>
          <p:cNvSpPr>
            <a:spLocks noChangeShapeType="1"/>
          </p:cNvSpPr>
          <p:nvPr/>
        </p:nvSpPr>
        <p:spPr bwMode="auto">
          <a:xfrm flipH="1">
            <a:off x="2851150" y="1911350"/>
            <a:ext cx="18415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51" name="Line 67"/>
          <p:cNvSpPr>
            <a:spLocks noChangeShapeType="1"/>
          </p:cNvSpPr>
          <p:nvPr/>
        </p:nvSpPr>
        <p:spPr bwMode="auto">
          <a:xfrm flipH="1">
            <a:off x="1955800" y="2552700"/>
            <a:ext cx="762000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52" name="Line 68"/>
          <p:cNvSpPr>
            <a:spLocks noChangeShapeType="1"/>
          </p:cNvSpPr>
          <p:nvPr/>
        </p:nvSpPr>
        <p:spPr bwMode="auto">
          <a:xfrm flipV="1">
            <a:off x="1981200" y="2895600"/>
            <a:ext cx="171450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53" name="Line 69"/>
          <p:cNvSpPr>
            <a:spLocks noChangeShapeType="1"/>
          </p:cNvSpPr>
          <p:nvPr/>
        </p:nvSpPr>
        <p:spPr bwMode="auto">
          <a:xfrm>
            <a:off x="1911350" y="3136900"/>
            <a:ext cx="3175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54" name="Line 70"/>
          <p:cNvSpPr>
            <a:spLocks noChangeShapeType="1"/>
          </p:cNvSpPr>
          <p:nvPr/>
        </p:nvSpPr>
        <p:spPr bwMode="auto">
          <a:xfrm>
            <a:off x="3829050" y="2946400"/>
            <a:ext cx="5715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55" name="Line 71"/>
          <p:cNvSpPr>
            <a:spLocks noChangeShapeType="1"/>
          </p:cNvSpPr>
          <p:nvPr/>
        </p:nvSpPr>
        <p:spPr bwMode="auto">
          <a:xfrm>
            <a:off x="2933700" y="3683000"/>
            <a:ext cx="1473200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56" name="Line 72"/>
          <p:cNvSpPr>
            <a:spLocks noChangeShapeType="1"/>
          </p:cNvSpPr>
          <p:nvPr/>
        </p:nvSpPr>
        <p:spPr bwMode="auto">
          <a:xfrm flipV="1">
            <a:off x="4533900" y="4102100"/>
            <a:ext cx="61595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57" name="Line 73"/>
          <p:cNvSpPr>
            <a:spLocks noChangeShapeType="1"/>
          </p:cNvSpPr>
          <p:nvPr/>
        </p:nvSpPr>
        <p:spPr bwMode="auto">
          <a:xfrm flipH="1">
            <a:off x="4210050" y="4178300"/>
            <a:ext cx="971550" cy="124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58" name="Line 74"/>
          <p:cNvSpPr>
            <a:spLocks noChangeShapeType="1"/>
          </p:cNvSpPr>
          <p:nvPr/>
        </p:nvSpPr>
        <p:spPr bwMode="auto">
          <a:xfrm flipH="1">
            <a:off x="2324100" y="4140200"/>
            <a:ext cx="2838450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59" name="Line 75"/>
          <p:cNvSpPr>
            <a:spLocks noChangeShapeType="1"/>
          </p:cNvSpPr>
          <p:nvPr/>
        </p:nvSpPr>
        <p:spPr bwMode="auto">
          <a:xfrm>
            <a:off x="5346700" y="3492500"/>
            <a:ext cx="742950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60" name="Line 76"/>
          <p:cNvSpPr>
            <a:spLocks noChangeShapeType="1"/>
          </p:cNvSpPr>
          <p:nvPr/>
        </p:nvSpPr>
        <p:spPr bwMode="auto">
          <a:xfrm>
            <a:off x="6203950" y="4838700"/>
            <a:ext cx="673100" cy="4445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61" name="Oval 77"/>
          <p:cNvSpPr>
            <a:spLocks noChangeArrowheads="1"/>
          </p:cNvSpPr>
          <p:nvPr/>
        </p:nvSpPr>
        <p:spPr bwMode="auto">
          <a:xfrm>
            <a:off x="87630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62" name="Line 78"/>
          <p:cNvSpPr>
            <a:spLocks noChangeShapeType="1"/>
          </p:cNvSpPr>
          <p:nvPr/>
        </p:nvSpPr>
        <p:spPr bwMode="auto">
          <a:xfrm>
            <a:off x="8839200" y="1828800"/>
            <a:ext cx="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63" name="Line 79"/>
          <p:cNvSpPr>
            <a:spLocks noChangeShapeType="1"/>
          </p:cNvSpPr>
          <p:nvPr/>
        </p:nvSpPr>
        <p:spPr bwMode="auto">
          <a:xfrm flipH="1">
            <a:off x="8382000" y="1981200"/>
            <a:ext cx="457200" cy="609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64" name="Line 80"/>
          <p:cNvSpPr>
            <a:spLocks noChangeShapeType="1"/>
          </p:cNvSpPr>
          <p:nvPr/>
        </p:nvSpPr>
        <p:spPr bwMode="auto">
          <a:xfrm>
            <a:off x="8839200" y="1981200"/>
            <a:ext cx="457200" cy="609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65" name="Oval 81"/>
          <p:cNvSpPr>
            <a:spLocks noChangeArrowheads="1"/>
          </p:cNvSpPr>
          <p:nvPr/>
        </p:nvSpPr>
        <p:spPr bwMode="auto">
          <a:xfrm>
            <a:off x="8305800" y="2590800"/>
            <a:ext cx="152400" cy="152400"/>
          </a:xfrm>
          <a:prstGeom prst="ellipse">
            <a:avLst/>
          </a:prstGeom>
          <a:solidFill>
            <a:srgbClr val="0033CC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66" name="Oval 82"/>
          <p:cNvSpPr>
            <a:spLocks noChangeArrowheads="1"/>
          </p:cNvSpPr>
          <p:nvPr/>
        </p:nvSpPr>
        <p:spPr bwMode="auto">
          <a:xfrm>
            <a:off x="9220200" y="25908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8067" name="Group 83"/>
          <p:cNvGrpSpPr>
            <a:grpSpLocks/>
          </p:cNvGrpSpPr>
          <p:nvPr/>
        </p:nvGrpSpPr>
        <p:grpSpPr bwMode="auto">
          <a:xfrm>
            <a:off x="8153400" y="2743200"/>
            <a:ext cx="457200" cy="609600"/>
            <a:chOff x="4176" y="1728"/>
            <a:chExt cx="288" cy="384"/>
          </a:xfrm>
        </p:grpSpPr>
        <p:sp>
          <p:nvSpPr>
            <p:cNvPr id="298068" name="Line 84"/>
            <p:cNvSpPr>
              <a:spLocks noChangeShapeType="1"/>
            </p:cNvSpPr>
            <p:nvPr/>
          </p:nvSpPr>
          <p:spPr bwMode="auto">
            <a:xfrm flipH="1">
              <a:off x="4176" y="1728"/>
              <a:ext cx="144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8069" name="Line 85"/>
            <p:cNvSpPr>
              <a:spLocks noChangeShapeType="1"/>
            </p:cNvSpPr>
            <p:nvPr/>
          </p:nvSpPr>
          <p:spPr bwMode="auto">
            <a:xfrm>
              <a:off x="4320" y="1728"/>
              <a:ext cx="144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98070" name="Line 86"/>
          <p:cNvSpPr>
            <a:spLocks noChangeShapeType="1"/>
          </p:cNvSpPr>
          <p:nvPr/>
        </p:nvSpPr>
        <p:spPr bwMode="auto">
          <a:xfrm flipH="1">
            <a:off x="9067800" y="2743200"/>
            <a:ext cx="228600" cy="609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71" name="Line 87"/>
          <p:cNvSpPr>
            <a:spLocks noChangeShapeType="1"/>
          </p:cNvSpPr>
          <p:nvPr/>
        </p:nvSpPr>
        <p:spPr bwMode="auto">
          <a:xfrm>
            <a:off x="9296400" y="2743200"/>
            <a:ext cx="304800" cy="609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72" name="Oval 88"/>
          <p:cNvSpPr>
            <a:spLocks noChangeArrowheads="1"/>
          </p:cNvSpPr>
          <p:nvPr/>
        </p:nvSpPr>
        <p:spPr bwMode="auto">
          <a:xfrm>
            <a:off x="8077200" y="33528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73" name="Oval 89"/>
          <p:cNvSpPr>
            <a:spLocks noChangeArrowheads="1"/>
          </p:cNvSpPr>
          <p:nvPr/>
        </p:nvSpPr>
        <p:spPr bwMode="auto">
          <a:xfrm>
            <a:off x="8534400" y="3352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74" name="Oval 90"/>
          <p:cNvSpPr>
            <a:spLocks noChangeArrowheads="1"/>
          </p:cNvSpPr>
          <p:nvPr/>
        </p:nvSpPr>
        <p:spPr bwMode="auto">
          <a:xfrm>
            <a:off x="9525000" y="3352800"/>
            <a:ext cx="152400" cy="1524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75" name="Oval 91"/>
          <p:cNvSpPr>
            <a:spLocks noChangeArrowheads="1"/>
          </p:cNvSpPr>
          <p:nvPr/>
        </p:nvSpPr>
        <p:spPr bwMode="auto">
          <a:xfrm>
            <a:off x="8991600" y="3352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8076" name="Group 92"/>
          <p:cNvGrpSpPr>
            <a:grpSpLocks/>
          </p:cNvGrpSpPr>
          <p:nvPr/>
        </p:nvGrpSpPr>
        <p:grpSpPr bwMode="auto">
          <a:xfrm>
            <a:off x="8382000" y="3505200"/>
            <a:ext cx="457200" cy="609600"/>
            <a:chOff x="4176" y="1728"/>
            <a:chExt cx="288" cy="384"/>
          </a:xfrm>
        </p:grpSpPr>
        <p:sp>
          <p:nvSpPr>
            <p:cNvPr id="298077" name="Line 93"/>
            <p:cNvSpPr>
              <a:spLocks noChangeShapeType="1"/>
            </p:cNvSpPr>
            <p:nvPr/>
          </p:nvSpPr>
          <p:spPr bwMode="auto">
            <a:xfrm flipH="1">
              <a:off x="4176" y="1728"/>
              <a:ext cx="144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8078" name="Line 94"/>
            <p:cNvSpPr>
              <a:spLocks noChangeShapeType="1"/>
            </p:cNvSpPr>
            <p:nvPr/>
          </p:nvSpPr>
          <p:spPr bwMode="auto">
            <a:xfrm>
              <a:off x="4320" y="1728"/>
              <a:ext cx="144" cy="38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98079" name="Line 95"/>
          <p:cNvSpPr>
            <a:spLocks noChangeShapeType="1"/>
          </p:cNvSpPr>
          <p:nvPr/>
        </p:nvSpPr>
        <p:spPr bwMode="auto">
          <a:xfrm>
            <a:off x="9601200" y="3505200"/>
            <a:ext cx="0" cy="609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80" name="Oval 96"/>
          <p:cNvSpPr>
            <a:spLocks noChangeArrowheads="1"/>
          </p:cNvSpPr>
          <p:nvPr/>
        </p:nvSpPr>
        <p:spPr bwMode="auto">
          <a:xfrm>
            <a:off x="87630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81" name="Oval 97"/>
          <p:cNvSpPr>
            <a:spLocks noChangeArrowheads="1"/>
          </p:cNvSpPr>
          <p:nvPr/>
        </p:nvSpPr>
        <p:spPr bwMode="auto">
          <a:xfrm>
            <a:off x="8305800" y="4114800"/>
            <a:ext cx="152400" cy="152400"/>
          </a:xfrm>
          <a:prstGeom prst="ellipse">
            <a:avLst/>
          </a:prstGeom>
          <a:solidFill>
            <a:srgbClr val="CC9900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82" name="Oval 98"/>
          <p:cNvSpPr>
            <a:spLocks noChangeArrowheads="1"/>
          </p:cNvSpPr>
          <p:nvPr/>
        </p:nvSpPr>
        <p:spPr bwMode="auto">
          <a:xfrm>
            <a:off x="9525000" y="4114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83" name="Line 99"/>
          <p:cNvSpPr>
            <a:spLocks noChangeShapeType="1"/>
          </p:cNvSpPr>
          <p:nvPr/>
        </p:nvSpPr>
        <p:spPr bwMode="auto">
          <a:xfrm>
            <a:off x="9601200" y="4267200"/>
            <a:ext cx="0" cy="609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8084" name="Oval 100"/>
          <p:cNvSpPr>
            <a:spLocks noChangeArrowheads="1"/>
          </p:cNvSpPr>
          <p:nvPr/>
        </p:nvSpPr>
        <p:spPr bwMode="auto">
          <a:xfrm>
            <a:off x="9525000" y="48768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85" name="Text Box 101"/>
          <p:cNvSpPr txBox="1">
            <a:spLocks noChangeArrowheads="1"/>
          </p:cNvSpPr>
          <p:nvPr/>
        </p:nvSpPr>
        <p:spPr bwMode="auto">
          <a:xfrm>
            <a:off x="7696200" y="4953001"/>
            <a:ext cx="1481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>
                <a:solidFill>
                  <a:srgbClr val="003366"/>
                </a:solidFill>
                <a:latin typeface="Comic Sans MS" pitchFamily="66" charset="0"/>
                <a:cs typeface="Arial" pitchFamily="34" charset="0"/>
              </a:rPr>
              <a:t>Search tree</a:t>
            </a:r>
          </a:p>
        </p:txBody>
      </p:sp>
    </p:spTree>
    <p:extLst>
      <p:ext uri="{BB962C8B-B14F-4D97-AF65-F5344CB8AC3E}">
        <p14:creationId xmlns:p14="http://schemas.microsoft.com/office/powerpoint/2010/main" val="40900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1230623" y="228226"/>
            <a:ext cx="9905998" cy="1478570"/>
          </a:xfrm>
        </p:spPr>
        <p:txBody>
          <a:bodyPr/>
          <a:lstStyle/>
          <a:p>
            <a:r>
              <a:rPr lang="en-US" dirty="0"/>
              <a:t>Introduction to Search</a:t>
            </a:r>
          </a:p>
        </p:txBody>
      </p:sp>
      <p:sp>
        <p:nvSpPr>
          <p:cNvPr id="208902" name="Rectangle 1030"/>
          <p:cNvSpPr>
            <a:spLocks noGrp="1" noChangeArrowheads="1"/>
          </p:cNvSpPr>
          <p:nvPr>
            <p:ph sz="quarter" idx="1"/>
          </p:nvPr>
        </p:nvSpPr>
        <p:spPr>
          <a:xfrm>
            <a:off x="1141412" y="1706796"/>
            <a:ext cx="9905999" cy="4922978"/>
          </a:xfrm>
        </p:spPr>
        <p:txBody>
          <a:bodyPr>
            <a:normAutofit/>
          </a:bodyPr>
          <a:lstStyle/>
          <a:p>
            <a:r>
              <a:rPr lang="en-US" dirty="0"/>
              <a:t>Search is one of the most powerful approaches to problem solving in AI</a:t>
            </a:r>
            <a:endParaRPr lang="en-US" dirty="0">
              <a:sym typeface="Wingdings" pitchFamily="2" charset="2"/>
            </a:endParaRPr>
          </a:p>
          <a:p>
            <a:r>
              <a:rPr lang="en-US" dirty="0"/>
              <a:t>Search is a universal problem solving mechanism that</a:t>
            </a:r>
          </a:p>
          <a:p>
            <a:pPr lvl="1"/>
            <a:r>
              <a:rPr lang="en-US" sz="2200" dirty="0">
                <a:sym typeface="Wingdings" pitchFamily="2" charset="2"/>
              </a:rPr>
              <a:t>Systematically explores the alternative paths in the problem space</a:t>
            </a:r>
          </a:p>
          <a:p>
            <a:pPr lvl="1"/>
            <a:r>
              <a:rPr lang="en-US" sz="2200" dirty="0">
                <a:sym typeface="Wingdings" pitchFamily="2" charset="2"/>
              </a:rPr>
              <a:t>Finds the sequence of steps towards a solution</a:t>
            </a:r>
          </a:p>
          <a:p>
            <a:r>
              <a:rPr lang="en-US" dirty="0">
                <a:sym typeface="Wingdings" pitchFamily="2" charset="2"/>
              </a:rPr>
              <a:t>Problem Space Hypothesis (</a:t>
            </a:r>
            <a:r>
              <a:rPr lang="en-US" dirty="0"/>
              <a:t>Allen Newell, SOAR: An Architecture for General Intelligence)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sz="2200" dirty="0">
                <a:sym typeface="Wingdings" pitchFamily="2" charset="2"/>
              </a:rPr>
              <a:t>All goal-oriented symbolic activities occur in a problem space</a:t>
            </a:r>
          </a:p>
          <a:p>
            <a:pPr lvl="1"/>
            <a:r>
              <a:rPr lang="en-US" sz="2200" dirty="0">
                <a:sym typeface="Wingdings" pitchFamily="2" charset="2"/>
              </a:rPr>
              <a:t>Search in a problem space is claimed to be a completely general model of intelligence</a:t>
            </a:r>
          </a:p>
        </p:txBody>
      </p:sp>
    </p:spTree>
    <p:extLst>
      <p:ext uri="{BB962C8B-B14F-4D97-AF65-F5344CB8AC3E}">
        <p14:creationId xmlns:p14="http://schemas.microsoft.com/office/powerpoint/2010/main" val="2596910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76" name="Rectangle 44">
            <a:extLst>
              <a:ext uri="{FF2B5EF4-FFF2-40B4-BE49-F238E27FC236}">
                <a16:creationId xmlns:a16="http://schemas.microsoft.com/office/drawing/2014/main" id="{15C4A2DE-B7E1-4BB8-8135-9409B7529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013" y="1274532"/>
            <a:ext cx="8696325" cy="53276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8035" name="Object 3">
            <a:extLst>
              <a:ext uri="{FF2B5EF4-FFF2-40B4-BE49-F238E27FC236}">
                <a16:creationId xmlns:a16="http://schemas.microsoft.com/office/drawing/2014/main" id="{607E9CC0-824B-406F-8FEE-1EA7A744BF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806255"/>
              </p:ext>
            </p:extLst>
          </p:nvPr>
        </p:nvGraphicFramePr>
        <p:xfrm>
          <a:off x="5917583" y="140625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6" name="Worksheet" r:id="rId3" imgW="952901" imgH="924386" progId="Excel.Sheet.8">
                  <p:embed/>
                </p:oleObj>
              </mc:Choice>
              <mc:Fallback>
                <p:oleObj name="Worksheet" r:id="rId3" imgW="952901" imgH="924386" progId="Excel.Sheet.8">
                  <p:embed/>
                  <p:pic>
                    <p:nvPicPr>
                      <p:cNvPr id="428035" name="Object 3">
                        <a:extLst>
                          <a:ext uri="{FF2B5EF4-FFF2-40B4-BE49-F238E27FC236}">
                            <a16:creationId xmlns:a16="http://schemas.microsoft.com/office/drawing/2014/main" id="{607E9CC0-824B-406F-8FEE-1EA7A744BF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7583" y="140625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6" name="Object 4">
            <a:extLst>
              <a:ext uri="{FF2B5EF4-FFF2-40B4-BE49-F238E27FC236}">
                <a16:creationId xmlns:a16="http://schemas.microsoft.com/office/drawing/2014/main" id="{7A893343-F381-40CF-B53A-AAC2F32748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585509"/>
              </p:ext>
            </p:extLst>
          </p:nvPr>
        </p:nvGraphicFramePr>
        <p:xfrm>
          <a:off x="3364883" y="238415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7" name="Worksheet" r:id="rId5" imgW="952901" imgH="924386" progId="Excel.Sheet.8">
                  <p:embed/>
                </p:oleObj>
              </mc:Choice>
              <mc:Fallback>
                <p:oleObj name="Worksheet" r:id="rId5" imgW="952901" imgH="924386" progId="Excel.Sheet.8">
                  <p:embed/>
                  <p:pic>
                    <p:nvPicPr>
                      <p:cNvPr id="428036" name="Object 4">
                        <a:extLst>
                          <a:ext uri="{FF2B5EF4-FFF2-40B4-BE49-F238E27FC236}">
                            <a16:creationId xmlns:a16="http://schemas.microsoft.com/office/drawing/2014/main" id="{7A893343-F381-40CF-B53A-AAC2F32748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4883" y="238415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7" name="Object 5">
            <a:extLst>
              <a:ext uri="{FF2B5EF4-FFF2-40B4-BE49-F238E27FC236}">
                <a16:creationId xmlns:a16="http://schemas.microsoft.com/office/drawing/2014/main" id="{6294D694-3113-405D-B33D-8CC91187EC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247218"/>
              </p:ext>
            </p:extLst>
          </p:nvPr>
        </p:nvGraphicFramePr>
        <p:xfrm>
          <a:off x="8444883" y="237145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8" name="Worksheet" r:id="rId7" imgW="952901" imgH="924386" progId="Excel.Sheet.8">
                  <p:embed/>
                </p:oleObj>
              </mc:Choice>
              <mc:Fallback>
                <p:oleObj name="Worksheet" r:id="rId7" imgW="952901" imgH="924386" progId="Excel.Sheet.8">
                  <p:embed/>
                  <p:pic>
                    <p:nvPicPr>
                      <p:cNvPr id="428037" name="Object 5">
                        <a:extLst>
                          <a:ext uri="{FF2B5EF4-FFF2-40B4-BE49-F238E27FC236}">
                            <a16:creationId xmlns:a16="http://schemas.microsoft.com/office/drawing/2014/main" id="{6294D694-3113-405D-B33D-8CC91187EC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4883" y="237145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8" name="Object 6">
            <a:extLst>
              <a:ext uri="{FF2B5EF4-FFF2-40B4-BE49-F238E27FC236}">
                <a16:creationId xmlns:a16="http://schemas.microsoft.com/office/drawing/2014/main" id="{17633148-70F8-4D8C-8E2F-7F95260907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794992"/>
              </p:ext>
            </p:extLst>
          </p:nvPr>
        </p:nvGraphicFramePr>
        <p:xfrm>
          <a:off x="2183783" y="337475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9" name="Worksheet" r:id="rId9" imgW="952901" imgH="924386" progId="Excel.Sheet.8">
                  <p:embed/>
                </p:oleObj>
              </mc:Choice>
              <mc:Fallback>
                <p:oleObj name="Worksheet" r:id="rId9" imgW="952901" imgH="924386" progId="Excel.Sheet.8">
                  <p:embed/>
                  <p:pic>
                    <p:nvPicPr>
                      <p:cNvPr id="428038" name="Object 6">
                        <a:extLst>
                          <a:ext uri="{FF2B5EF4-FFF2-40B4-BE49-F238E27FC236}">
                            <a16:creationId xmlns:a16="http://schemas.microsoft.com/office/drawing/2014/main" id="{17633148-70F8-4D8C-8E2F-7F95260907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3783" y="337475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9" name="Object 7">
            <a:extLst>
              <a:ext uri="{FF2B5EF4-FFF2-40B4-BE49-F238E27FC236}">
                <a16:creationId xmlns:a16="http://schemas.microsoft.com/office/drawing/2014/main" id="{1029894F-972E-4040-B41A-99F817038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907569"/>
              </p:ext>
            </p:extLst>
          </p:nvPr>
        </p:nvGraphicFramePr>
        <p:xfrm>
          <a:off x="4520583" y="345095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0" name="Worksheet" r:id="rId11" imgW="952901" imgH="924386" progId="Excel.Sheet.8">
                  <p:embed/>
                </p:oleObj>
              </mc:Choice>
              <mc:Fallback>
                <p:oleObj name="Worksheet" r:id="rId11" imgW="952901" imgH="924386" progId="Excel.Sheet.8">
                  <p:embed/>
                  <p:pic>
                    <p:nvPicPr>
                      <p:cNvPr id="428039" name="Object 7">
                        <a:extLst>
                          <a:ext uri="{FF2B5EF4-FFF2-40B4-BE49-F238E27FC236}">
                            <a16:creationId xmlns:a16="http://schemas.microsoft.com/office/drawing/2014/main" id="{1029894F-972E-4040-B41A-99F8170381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0583" y="345095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0" name="Object 8">
            <a:extLst>
              <a:ext uri="{FF2B5EF4-FFF2-40B4-BE49-F238E27FC236}">
                <a16:creationId xmlns:a16="http://schemas.microsoft.com/office/drawing/2014/main" id="{86A13904-1B66-4C6F-B462-C907C7EA36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336144"/>
              </p:ext>
            </p:extLst>
          </p:nvPr>
        </p:nvGraphicFramePr>
        <p:xfrm>
          <a:off x="7339983" y="351445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1" name="Worksheet" r:id="rId13" imgW="952901" imgH="924386" progId="Excel.Sheet.8">
                  <p:embed/>
                </p:oleObj>
              </mc:Choice>
              <mc:Fallback>
                <p:oleObj name="Worksheet" r:id="rId13" imgW="952901" imgH="924386" progId="Excel.Sheet.8">
                  <p:embed/>
                  <p:pic>
                    <p:nvPicPr>
                      <p:cNvPr id="428040" name="Object 8">
                        <a:extLst>
                          <a:ext uri="{FF2B5EF4-FFF2-40B4-BE49-F238E27FC236}">
                            <a16:creationId xmlns:a16="http://schemas.microsoft.com/office/drawing/2014/main" id="{86A13904-1B66-4C6F-B462-C907C7EA36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9983" y="351445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1" name="Object 9">
            <a:extLst>
              <a:ext uri="{FF2B5EF4-FFF2-40B4-BE49-F238E27FC236}">
                <a16:creationId xmlns:a16="http://schemas.microsoft.com/office/drawing/2014/main" id="{FECD7375-0FF1-4F1B-ADB3-7E31E9AD7C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147119"/>
              </p:ext>
            </p:extLst>
          </p:nvPr>
        </p:nvGraphicFramePr>
        <p:xfrm>
          <a:off x="9422783" y="345095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2" name="Worksheet" r:id="rId15" imgW="952901" imgH="924386" progId="Excel.Sheet.8">
                  <p:embed/>
                </p:oleObj>
              </mc:Choice>
              <mc:Fallback>
                <p:oleObj name="Worksheet" r:id="rId15" imgW="952901" imgH="924386" progId="Excel.Sheet.8">
                  <p:embed/>
                  <p:pic>
                    <p:nvPicPr>
                      <p:cNvPr id="428041" name="Object 9">
                        <a:extLst>
                          <a:ext uri="{FF2B5EF4-FFF2-40B4-BE49-F238E27FC236}">
                            <a16:creationId xmlns:a16="http://schemas.microsoft.com/office/drawing/2014/main" id="{FECD7375-0FF1-4F1B-ADB3-7E31E9AD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2783" y="345095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2" name="Object 10">
            <a:extLst>
              <a:ext uri="{FF2B5EF4-FFF2-40B4-BE49-F238E27FC236}">
                <a16:creationId xmlns:a16="http://schemas.microsoft.com/office/drawing/2014/main" id="{AF629346-8E95-4686-9283-E9F79BF8FE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711657"/>
              </p:ext>
            </p:extLst>
          </p:nvPr>
        </p:nvGraphicFramePr>
        <p:xfrm>
          <a:off x="2196483" y="453680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3" name="Worksheet" r:id="rId17" imgW="952901" imgH="924386" progId="Excel.Sheet.8">
                  <p:embed/>
                </p:oleObj>
              </mc:Choice>
              <mc:Fallback>
                <p:oleObj name="Worksheet" r:id="rId17" imgW="952901" imgH="924386" progId="Excel.Sheet.8">
                  <p:embed/>
                  <p:pic>
                    <p:nvPicPr>
                      <p:cNvPr id="428042" name="Object 10">
                        <a:extLst>
                          <a:ext uri="{FF2B5EF4-FFF2-40B4-BE49-F238E27FC236}">
                            <a16:creationId xmlns:a16="http://schemas.microsoft.com/office/drawing/2014/main" id="{AF629346-8E95-4686-9283-E9F79BF8FE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483" y="453680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3" name="Object 11">
            <a:extLst>
              <a:ext uri="{FF2B5EF4-FFF2-40B4-BE49-F238E27FC236}">
                <a16:creationId xmlns:a16="http://schemas.microsoft.com/office/drawing/2014/main" id="{B86968D3-516D-4E7D-A261-20E92A0299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696297"/>
              </p:ext>
            </p:extLst>
          </p:nvPr>
        </p:nvGraphicFramePr>
        <p:xfrm>
          <a:off x="3682383" y="458760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4" name="Worksheet" r:id="rId19" imgW="952901" imgH="924386" progId="Excel.Sheet.8">
                  <p:embed/>
                </p:oleObj>
              </mc:Choice>
              <mc:Fallback>
                <p:oleObj name="Worksheet" r:id="rId19" imgW="952901" imgH="924386" progId="Excel.Sheet.8">
                  <p:embed/>
                  <p:pic>
                    <p:nvPicPr>
                      <p:cNvPr id="428043" name="Object 11">
                        <a:extLst>
                          <a:ext uri="{FF2B5EF4-FFF2-40B4-BE49-F238E27FC236}">
                            <a16:creationId xmlns:a16="http://schemas.microsoft.com/office/drawing/2014/main" id="{B86968D3-516D-4E7D-A261-20E92A0299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2383" y="458760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4" name="Object 12">
            <a:extLst>
              <a:ext uri="{FF2B5EF4-FFF2-40B4-BE49-F238E27FC236}">
                <a16:creationId xmlns:a16="http://schemas.microsoft.com/office/drawing/2014/main" id="{E8B8A171-D766-4CF6-934F-6D10F0E33F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417360"/>
              </p:ext>
            </p:extLst>
          </p:nvPr>
        </p:nvGraphicFramePr>
        <p:xfrm>
          <a:off x="4533283" y="458760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5" name="Worksheet" r:id="rId21" imgW="952901" imgH="924386" progId="Excel.Sheet.8">
                  <p:embed/>
                </p:oleObj>
              </mc:Choice>
              <mc:Fallback>
                <p:oleObj name="Worksheet" r:id="rId21" imgW="952901" imgH="924386" progId="Excel.Sheet.8">
                  <p:embed/>
                  <p:pic>
                    <p:nvPicPr>
                      <p:cNvPr id="428044" name="Object 12">
                        <a:extLst>
                          <a:ext uri="{FF2B5EF4-FFF2-40B4-BE49-F238E27FC236}">
                            <a16:creationId xmlns:a16="http://schemas.microsoft.com/office/drawing/2014/main" id="{E8B8A171-D766-4CF6-934F-6D10F0E33F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283" y="458760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5" name="Object 13">
            <a:extLst>
              <a:ext uri="{FF2B5EF4-FFF2-40B4-BE49-F238E27FC236}">
                <a16:creationId xmlns:a16="http://schemas.microsoft.com/office/drawing/2014/main" id="{18B2DCF6-05FA-4AF6-B050-75C55A3714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211214"/>
              </p:ext>
            </p:extLst>
          </p:nvPr>
        </p:nvGraphicFramePr>
        <p:xfrm>
          <a:off x="5371483" y="458760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6" name="Worksheet" r:id="rId23" imgW="952901" imgH="924386" progId="Excel.Sheet.8">
                  <p:embed/>
                </p:oleObj>
              </mc:Choice>
              <mc:Fallback>
                <p:oleObj name="Worksheet" r:id="rId23" imgW="952901" imgH="924386" progId="Excel.Sheet.8">
                  <p:embed/>
                  <p:pic>
                    <p:nvPicPr>
                      <p:cNvPr id="428045" name="Object 13">
                        <a:extLst>
                          <a:ext uri="{FF2B5EF4-FFF2-40B4-BE49-F238E27FC236}">
                            <a16:creationId xmlns:a16="http://schemas.microsoft.com/office/drawing/2014/main" id="{18B2DCF6-05FA-4AF6-B050-75C55A3714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1483" y="458760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6" name="Object 14">
            <a:extLst>
              <a:ext uri="{FF2B5EF4-FFF2-40B4-BE49-F238E27FC236}">
                <a16:creationId xmlns:a16="http://schemas.microsoft.com/office/drawing/2014/main" id="{24E02BC4-233A-4C30-AA26-B4E31056D7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807342"/>
              </p:ext>
            </p:extLst>
          </p:nvPr>
        </p:nvGraphicFramePr>
        <p:xfrm>
          <a:off x="6514483" y="458760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7" name="Worksheet" r:id="rId25" imgW="952901" imgH="924386" progId="Excel.Sheet.8">
                  <p:embed/>
                </p:oleObj>
              </mc:Choice>
              <mc:Fallback>
                <p:oleObj name="Worksheet" r:id="rId25" imgW="952901" imgH="924386" progId="Excel.Sheet.8">
                  <p:embed/>
                  <p:pic>
                    <p:nvPicPr>
                      <p:cNvPr id="428046" name="Object 14">
                        <a:extLst>
                          <a:ext uri="{FF2B5EF4-FFF2-40B4-BE49-F238E27FC236}">
                            <a16:creationId xmlns:a16="http://schemas.microsoft.com/office/drawing/2014/main" id="{24E02BC4-233A-4C30-AA26-B4E31056D7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4483" y="458760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7" name="Object 15">
            <a:extLst>
              <a:ext uri="{FF2B5EF4-FFF2-40B4-BE49-F238E27FC236}">
                <a16:creationId xmlns:a16="http://schemas.microsoft.com/office/drawing/2014/main" id="{2B5AA849-CC4A-4946-AE57-9F14D7529C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187808"/>
              </p:ext>
            </p:extLst>
          </p:nvPr>
        </p:nvGraphicFramePr>
        <p:xfrm>
          <a:off x="7352683" y="460030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8" name="Worksheet" r:id="rId27" imgW="952901" imgH="924386" progId="Excel.Sheet.8">
                  <p:embed/>
                </p:oleObj>
              </mc:Choice>
              <mc:Fallback>
                <p:oleObj name="Worksheet" r:id="rId27" imgW="952901" imgH="924386" progId="Excel.Sheet.8">
                  <p:embed/>
                  <p:pic>
                    <p:nvPicPr>
                      <p:cNvPr id="428047" name="Object 15">
                        <a:extLst>
                          <a:ext uri="{FF2B5EF4-FFF2-40B4-BE49-F238E27FC236}">
                            <a16:creationId xmlns:a16="http://schemas.microsoft.com/office/drawing/2014/main" id="{2B5AA849-CC4A-4946-AE57-9F14D7529C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2683" y="460030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8" name="Object 16">
            <a:extLst>
              <a:ext uri="{FF2B5EF4-FFF2-40B4-BE49-F238E27FC236}">
                <a16:creationId xmlns:a16="http://schemas.microsoft.com/office/drawing/2014/main" id="{8E36A838-27ED-41D4-9B12-B5997A9621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330288"/>
              </p:ext>
            </p:extLst>
          </p:nvPr>
        </p:nvGraphicFramePr>
        <p:xfrm>
          <a:off x="8190883" y="458760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9" name="Worksheet" r:id="rId29" imgW="952901" imgH="924386" progId="Excel.Sheet.8">
                  <p:embed/>
                </p:oleObj>
              </mc:Choice>
              <mc:Fallback>
                <p:oleObj name="Worksheet" r:id="rId29" imgW="952901" imgH="924386" progId="Excel.Sheet.8">
                  <p:embed/>
                  <p:pic>
                    <p:nvPicPr>
                      <p:cNvPr id="428048" name="Object 16">
                        <a:extLst>
                          <a:ext uri="{FF2B5EF4-FFF2-40B4-BE49-F238E27FC236}">
                            <a16:creationId xmlns:a16="http://schemas.microsoft.com/office/drawing/2014/main" id="{8E36A838-27ED-41D4-9B12-B5997A9621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0883" y="458760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9" name="Object 17">
            <a:extLst>
              <a:ext uri="{FF2B5EF4-FFF2-40B4-BE49-F238E27FC236}">
                <a16:creationId xmlns:a16="http://schemas.microsoft.com/office/drawing/2014/main" id="{1E7DD20E-DEB6-4993-9BB9-EE75BA07A6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835330"/>
              </p:ext>
            </p:extLst>
          </p:nvPr>
        </p:nvGraphicFramePr>
        <p:xfrm>
          <a:off x="9435483" y="461300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0" name="Worksheet" r:id="rId31" imgW="952901" imgH="924386" progId="Excel.Sheet.8">
                  <p:embed/>
                </p:oleObj>
              </mc:Choice>
              <mc:Fallback>
                <p:oleObj name="Worksheet" r:id="rId31" imgW="952901" imgH="924386" progId="Excel.Sheet.8">
                  <p:embed/>
                  <p:pic>
                    <p:nvPicPr>
                      <p:cNvPr id="428049" name="Object 17">
                        <a:extLst>
                          <a:ext uri="{FF2B5EF4-FFF2-40B4-BE49-F238E27FC236}">
                            <a16:creationId xmlns:a16="http://schemas.microsoft.com/office/drawing/2014/main" id="{1E7DD20E-DEB6-4993-9BB9-EE75BA07A6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5483" y="461300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50" name="Object 18">
            <a:extLst>
              <a:ext uri="{FF2B5EF4-FFF2-40B4-BE49-F238E27FC236}">
                <a16:creationId xmlns:a16="http://schemas.microsoft.com/office/drawing/2014/main" id="{2C3BA630-7603-4A02-80C6-362F105ED0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819604"/>
              </p:ext>
            </p:extLst>
          </p:nvPr>
        </p:nvGraphicFramePr>
        <p:xfrm>
          <a:off x="1777383" y="573060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1" name="Worksheet" r:id="rId33" imgW="952901" imgH="924386" progId="Excel.Sheet.8">
                  <p:embed/>
                </p:oleObj>
              </mc:Choice>
              <mc:Fallback>
                <p:oleObj name="Worksheet" r:id="rId33" imgW="952901" imgH="924386" progId="Excel.Sheet.8">
                  <p:embed/>
                  <p:pic>
                    <p:nvPicPr>
                      <p:cNvPr id="428050" name="Object 18">
                        <a:extLst>
                          <a:ext uri="{FF2B5EF4-FFF2-40B4-BE49-F238E27FC236}">
                            <a16:creationId xmlns:a16="http://schemas.microsoft.com/office/drawing/2014/main" id="{2C3BA630-7603-4A02-80C6-362F105ED0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7383" y="573060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51" name="Object 19">
            <a:extLst>
              <a:ext uri="{FF2B5EF4-FFF2-40B4-BE49-F238E27FC236}">
                <a16:creationId xmlns:a16="http://schemas.microsoft.com/office/drawing/2014/main" id="{0344F361-6C91-4871-B0D9-04B5925F18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500732"/>
              </p:ext>
            </p:extLst>
          </p:nvPr>
        </p:nvGraphicFramePr>
        <p:xfrm>
          <a:off x="2602883" y="574330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2" name="Worksheet" r:id="rId35" imgW="952677" imgH="924044" progId="Excel.Sheet.8">
                  <p:embed/>
                </p:oleObj>
              </mc:Choice>
              <mc:Fallback>
                <p:oleObj name="Worksheet" r:id="rId35" imgW="952677" imgH="924044" progId="Excel.Sheet.8">
                  <p:embed/>
                  <p:pic>
                    <p:nvPicPr>
                      <p:cNvPr id="428051" name="Object 19">
                        <a:extLst>
                          <a:ext uri="{FF2B5EF4-FFF2-40B4-BE49-F238E27FC236}">
                            <a16:creationId xmlns:a16="http://schemas.microsoft.com/office/drawing/2014/main" id="{0344F361-6C91-4871-B0D9-04B5925F18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2883" y="574330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52" name="Object 20">
            <a:extLst>
              <a:ext uri="{FF2B5EF4-FFF2-40B4-BE49-F238E27FC236}">
                <a16:creationId xmlns:a16="http://schemas.microsoft.com/office/drawing/2014/main" id="{51BBD530-EB47-4B82-A15A-C0E68A1F67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546876"/>
              </p:ext>
            </p:extLst>
          </p:nvPr>
        </p:nvGraphicFramePr>
        <p:xfrm>
          <a:off x="3695083" y="578140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3" name="Worksheet" r:id="rId37" imgW="952901" imgH="924386" progId="Excel.Sheet.8">
                  <p:embed/>
                </p:oleObj>
              </mc:Choice>
              <mc:Fallback>
                <p:oleObj name="Worksheet" r:id="rId37" imgW="952901" imgH="924386" progId="Excel.Sheet.8">
                  <p:embed/>
                  <p:pic>
                    <p:nvPicPr>
                      <p:cNvPr id="428052" name="Object 20">
                        <a:extLst>
                          <a:ext uri="{FF2B5EF4-FFF2-40B4-BE49-F238E27FC236}">
                            <a16:creationId xmlns:a16="http://schemas.microsoft.com/office/drawing/2014/main" id="{51BBD530-EB47-4B82-A15A-C0E68A1F67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083" y="578140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53" name="Object 21">
            <a:extLst>
              <a:ext uri="{FF2B5EF4-FFF2-40B4-BE49-F238E27FC236}">
                <a16:creationId xmlns:a16="http://schemas.microsoft.com/office/drawing/2014/main" id="{E6AAE9B0-79A5-4239-8F2A-B0A03BEF68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884546"/>
              </p:ext>
            </p:extLst>
          </p:nvPr>
        </p:nvGraphicFramePr>
        <p:xfrm>
          <a:off x="4571383" y="5768706"/>
          <a:ext cx="74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4" name="Worksheet" r:id="rId39" imgW="952901" imgH="924386" progId="Excel.Sheet.8">
                  <p:embed/>
                </p:oleObj>
              </mc:Choice>
              <mc:Fallback>
                <p:oleObj name="Worksheet" r:id="rId39" imgW="952901" imgH="924386" progId="Excel.Sheet.8">
                  <p:embed/>
                  <p:pic>
                    <p:nvPicPr>
                      <p:cNvPr id="428053" name="Object 21">
                        <a:extLst>
                          <a:ext uri="{FF2B5EF4-FFF2-40B4-BE49-F238E27FC236}">
                            <a16:creationId xmlns:a16="http://schemas.microsoft.com/office/drawing/2014/main" id="{E6AAE9B0-79A5-4239-8F2A-B0A03BEF68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383" y="5768706"/>
                        <a:ext cx="749300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8054" name="AutoShape 22">
            <a:extLst>
              <a:ext uri="{FF2B5EF4-FFF2-40B4-BE49-F238E27FC236}">
                <a16:creationId xmlns:a16="http://schemas.microsoft.com/office/drawing/2014/main" id="{640AB489-4D31-46E3-89C2-EB926953218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739533" y="2104756"/>
            <a:ext cx="2552700" cy="2794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5" name="AutoShape 23">
            <a:extLst>
              <a:ext uri="{FF2B5EF4-FFF2-40B4-BE49-F238E27FC236}">
                <a16:creationId xmlns:a16="http://schemas.microsoft.com/office/drawing/2014/main" id="{08ABC907-9AE3-4D56-BCCE-7B71C04E49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92233" y="2104756"/>
            <a:ext cx="2527300" cy="2667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6" name="AutoShape 24">
            <a:extLst>
              <a:ext uri="{FF2B5EF4-FFF2-40B4-BE49-F238E27FC236}">
                <a16:creationId xmlns:a16="http://schemas.microsoft.com/office/drawing/2014/main" id="{3A0687CD-E314-4E24-9360-25A1E85955E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558433" y="3082656"/>
            <a:ext cx="1181100" cy="2921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7" name="AutoShape 25">
            <a:extLst>
              <a:ext uri="{FF2B5EF4-FFF2-40B4-BE49-F238E27FC236}">
                <a16:creationId xmlns:a16="http://schemas.microsoft.com/office/drawing/2014/main" id="{18D5073B-009C-4FC1-AD11-0A6BFB7A7C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39533" y="3082656"/>
            <a:ext cx="1155700" cy="3683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8" name="AutoShape 26">
            <a:extLst>
              <a:ext uri="{FF2B5EF4-FFF2-40B4-BE49-F238E27FC236}">
                <a16:creationId xmlns:a16="http://schemas.microsoft.com/office/drawing/2014/main" id="{2E80087D-1F9E-436E-8530-6ACB3D08B9C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714633" y="3069956"/>
            <a:ext cx="1104900" cy="4445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59" name="AutoShape 27">
            <a:extLst>
              <a:ext uri="{FF2B5EF4-FFF2-40B4-BE49-F238E27FC236}">
                <a16:creationId xmlns:a16="http://schemas.microsoft.com/office/drawing/2014/main" id="{D4841DF3-98A7-4515-B86C-7915C23F78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819533" y="3069956"/>
            <a:ext cx="977900" cy="3810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60" name="AutoShape 28">
            <a:extLst>
              <a:ext uri="{FF2B5EF4-FFF2-40B4-BE49-F238E27FC236}">
                <a16:creationId xmlns:a16="http://schemas.microsoft.com/office/drawing/2014/main" id="{BF1ED6A5-BD21-4951-AC6A-1CFA75A3C22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58433" y="4073256"/>
            <a:ext cx="12700" cy="46355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61" name="AutoShape 29">
            <a:extLst>
              <a:ext uri="{FF2B5EF4-FFF2-40B4-BE49-F238E27FC236}">
                <a16:creationId xmlns:a16="http://schemas.microsoft.com/office/drawing/2014/main" id="{304E398B-2452-4D87-B7A5-203506B3BED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57033" y="4149456"/>
            <a:ext cx="838200" cy="43815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62" name="AutoShape 30">
            <a:extLst>
              <a:ext uri="{FF2B5EF4-FFF2-40B4-BE49-F238E27FC236}">
                <a16:creationId xmlns:a16="http://schemas.microsoft.com/office/drawing/2014/main" id="{10332DD5-D236-4DA7-A593-AB8E9C5F34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95233" y="4149456"/>
            <a:ext cx="12700" cy="43815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63" name="AutoShape 31">
            <a:extLst>
              <a:ext uri="{FF2B5EF4-FFF2-40B4-BE49-F238E27FC236}">
                <a16:creationId xmlns:a16="http://schemas.microsoft.com/office/drawing/2014/main" id="{7135B248-3483-4066-A78C-57412F1C1C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95233" y="4149456"/>
            <a:ext cx="850900" cy="43815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64" name="AutoShape 32">
            <a:extLst>
              <a:ext uri="{FF2B5EF4-FFF2-40B4-BE49-F238E27FC236}">
                <a16:creationId xmlns:a16="http://schemas.microsoft.com/office/drawing/2014/main" id="{A35721CB-4D7B-4B04-9625-6094ECD655B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889133" y="4212956"/>
            <a:ext cx="825500" cy="37465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65" name="AutoShape 33">
            <a:extLst>
              <a:ext uri="{FF2B5EF4-FFF2-40B4-BE49-F238E27FC236}">
                <a16:creationId xmlns:a16="http://schemas.microsoft.com/office/drawing/2014/main" id="{DA143C27-DCD0-4026-86DC-B212AE6EA52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14633" y="4212956"/>
            <a:ext cx="12700" cy="38735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66" name="AutoShape 34">
            <a:extLst>
              <a:ext uri="{FF2B5EF4-FFF2-40B4-BE49-F238E27FC236}">
                <a16:creationId xmlns:a16="http://schemas.microsoft.com/office/drawing/2014/main" id="{58EF2A36-E743-47E7-ADCD-A26BB2BF1B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14633" y="4212956"/>
            <a:ext cx="850900" cy="37465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67" name="AutoShape 35">
            <a:extLst>
              <a:ext uri="{FF2B5EF4-FFF2-40B4-BE49-F238E27FC236}">
                <a16:creationId xmlns:a16="http://schemas.microsoft.com/office/drawing/2014/main" id="{774FA7C6-C54D-427F-BC18-B0B405E2F3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97433" y="4149456"/>
            <a:ext cx="12700" cy="46355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68" name="AutoShape 36">
            <a:extLst>
              <a:ext uri="{FF2B5EF4-FFF2-40B4-BE49-F238E27FC236}">
                <a16:creationId xmlns:a16="http://schemas.microsoft.com/office/drawing/2014/main" id="{4519271A-A192-4EC5-9525-A091FC358A2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152033" y="5235306"/>
            <a:ext cx="419100" cy="4953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69" name="AutoShape 37">
            <a:extLst>
              <a:ext uri="{FF2B5EF4-FFF2-40B4-BE49-F238E27FC236}">
                <a16:creationId xmlns:a16="http://schemas.microsoft.com/office/drawing/2014/main" id="{EEF7AAAB-4303-4AAC-A8D6-3AD41A1D78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71133" y="5235306"/>
            <a:ext cx="406400" cy="5080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70" name="AutoShape 38">
            <a:extLst>
              <a:ext uri="{FF2B5EF4-FFF2-40B4-BE49-F238E27FC236}">
                <a16:creationId xmlns:a16="http://schemas.microsoft.com/office/drawing/2014/main" id="{448FCD48-82BA-436D-BAE8-A55FF832AC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57033" y="5286106"/>
            <a:ext cx="12700" cy="4953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071" name="AutoShape 39">
            <a:extLst>
              <a:ext uri="{FF2B5EF4-FFF2-40B4-BE49-F238E27FC236}">
                <a16:creationId xmlns:a16="http://schemas.microsoft.com/office/drawing/2014/main" id="{AF12FACA-F7A5-405F-A762-1FB2550169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57033" y="5286106"/>
            <a:ext cx="889000" cy="4826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8072" name="Text Box 40">
            <a:extLst>
              <a:ext uri="{FF2B5EF4-FFF2-40B4-BE49-F238E27FC236}">
                <a16:creationId xmlns:a16="http://schemas.microsoft.com/office/drawing/2014/main" id="{B527D773-FDE4-48F5-8FE2-FC493EF10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9809" y="5844907"/>
            <a:ext cx="765175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latin typeface="Times New Roman" panose="02020603050405020304" pitchFamily="18" charset="0"/>
              </a:rPr>
              <a:t>. . .</a:t>
            </a:r>
          </a:p>
        </p:txBody>
      </p:sp>
      <p:sp>
        <p:nvSpPr>
          <p:cNvPr id="428073" name="Line 41">
            <a:extLst>
              <a:ext uri="{FF2B5EF4-FFF2-40B4-BE49-F238E27FC236}">
                <a16:creationId xmlns:a16="http://schemas.microsoft.com/office/drawing/2014/main" id="{41163627-80CE-43C4-8387-862A8329F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9683" y="5305156"/>
            <a:ext cx="1003300" cy="812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8074" name="Line 42">
            <a:extLst>
              <a:ext uri="{FF2B5EF4-FFF2-40B4-BE49-F238E27FC236}">
                <a16:creationId xmlns:a16="http://schemas.microsoft.com/office/drawing/2014/main" id="{6D2975B5-EFFB-43F8-96C4-4A178C49CE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9683" y="5279756"/>
            <a:ext cx="1574800" cy="812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8075" name="Rectangle 43">
            <a:extLst>
              <a:ext uri="{FF2B5EF4-FFF2-40B4-BE49-F238E27FC236}">
                <a16:creationId xmlns:a16="http://schemas.microsoft.com/office/drawing/2014/main" id="{BEE4F0BB-BD28-4CB5-B487-9F4310CAA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333375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altLang="en-US" sz="3200"/>
              <a:t>Portion of Search Tree for an Instance of the 8-Puzzle Problem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1" y="59679"/>
            <a:ext cx="9905998" cy="1478570"/>
          </a:xfrm>
        </p:spPr>
        <p:txBody>
          <a:bodyPr/>
          <a:lstStyle/>
          <a:p>
            <a:r>
              <a:rPr lang="en-US" dirty="0"/>
              <a:t>Example: Blocks World Problem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99116" y="1214863"/>
            <a:ext cx="8848493" cy="543126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World consists of blocks A, B, C, and the Floor</a:t>
            </a:r>
          </a:p>
          <a:p>
            <a:pPr lvl="1"/>
            <a:r>
              <a:rPr lang="en-US" dirty="0"/>
              <a:t>Can move a block that is “clear” on top of another clear block or onto the Floor</a:t>
            </a:r>
          </a:p>
          <a:p>
            <a:r>
              <a:rPr lang="en-US" dirty="0"/>
              <a:t>State representation: using the predicate “on(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)”</a:t>
            </a:r>
          </a:p>
          <a:p>
            <a:pPr lvl="1"/>
            <a:r>
              <a:rPr lang="en-US" dirty="0"/>
              <a:t>on(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 means the block </a:t>
            </a:r>
            <a:r>
              <a:rPr lang="en-US" i="1" dirty="0"/>
              <a:t>x</a:t>
            </a:r>
            <a:r>
              <a:rPr lang="en-US" dirty="0"/>
              <a:t> is on top of block </a:t>
            </a:r>
            <a:r>
              <a:rPr lang="en-US" i="1" dirty="0"/>
              <a:t>y</a:t>
            </a:r>
          </a:p>
          <a:p>
            <a:pPr lvl="1"/>
            <a:r>
              <a:rPr lang="en-US" dirty="0"/>
              <a:t>on(</a:t>
            </a:r>
            <a:r>
              <a:rPr lang="en-US" i="1" dirty="0"/>
              <a:t>x</a:t>
            </a:r>
            <a:r>
              <a:rPr lang="en-US" dirty="0"/>
              <a:t>, Floor) means block </a:t>
            </a:r>
            <a:r>
              <a:rPr lang="en-US" i="1" dirty="0"/>
              <a:t>x</a:t>
            </a:r>
            <a:r>
              <a:rPr lang="en-US" dirty="0"/>
              <a:t> is on the Floor</a:t>
            </a:r>
          </a:p>
          <a:p>
            <a:pPr lvl="1"/>
            <a:r>
              <a:rPr lang="en-US" dirty="0"/>
              <a:t>on(_, </a:t>
            </a:r>
            <a:r>
              <a:rPr lang="en-US" i="1" dirty="0"/>
              <a:t>x</a:t>
            </a:r>
            <a:r>
              <a:rPr lang="en-US" dirty="0"/>
              <a:t>) means block </a:t>
            </a:r>
            <a:r>
              <a:rPr lang="en-US" i="1" dirty="0"/>
              <a:t>x</a:t>
            </a:r>
            <a:r>
              <a:rPr lang="en-US" dirty="0"/>
              <a:t> has nothing on it (it is “clear”)</a:t>
            </a:r>
          </a:p>
          <a:p>
            <a:r>
              <a:rPr lang="en-US" dirty="0"/>
              <a:t>Can specify operators as a set of production rules:</a:t>
            </a:r>
          </a:p>
          <a:p>
            <a:pPr lvl="1"/>
            <a:r>
              <a:rPr lang="en-US" dirty="0"/>
              <a:t>1. on(_, 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 on (</a:t>
            </a:r>
            <a:r>
              <a:rPr lang="en-US" i="1" dirty="0">
                <a:sym typeface="Wingdings" pitchFamily="2" charset="2"/>
              </a:rPr>
              <a:t>x</a:t>
            </a:r>
            <a:r>
              <a:rPr lang="en-US" dirty="0">
                <a:sym typeface="Wingdings" pitchFamily="2" charset="2"/>
              </a:rPr>
              <a:t>, Floor)</a:t>
            </a:r>
          </a:p>
          <a:p>
            <a:pPr lvl="1"/>
            <a:r>
              <a:rPr lang="en-US" dirty="0">
                <a:sym typeface="Wingdings" pitchFamily="2" charset="2"/>
              </a:rPr>
              <a:t>2. on(_, </a:t>
            </a:r>
            <a:r>
              <a:rPr lang="en-US" i="1" dirty="0">
                <a:sym typeface="Wingdings" pitchFamily="2" charset="2"/>
              </a:rPr>
              <a:t>x</a:t>
            </a:r>
            <a:r>
              <a:rPr lang="en-US" dirty="0">
                <a:sym typeface="Wingdings" pitchFamily="2" charset="2"/>
              </a:rPr>
              <a:t>) and on(_, </a:t>
            </a:r>
            <a:r>
              <a:rPr lang="en-US" i="1" dirty="0">
                <a:sym typeface="Wingdings" pitchFamily="2" charset="2"/>
              </a:rPr>
              <a:t>y</a:t>
            </a:r>
            <a:r>
              <a:rPr lang="en-US" dirty="0">
                <a:sym typeface="Wingdings" pitchFamily="2" charset="2"/>
              </a:rPr>
              <a:t>)  on(</a:t>
            </a:r>
            <a:r>
              <a:rPr lang="en-US" i="1" dirty="0">
                <a:sym typeface="Wingdings" pitchFamily="2" charset="2"/>
              </a:rPr>
              <a:t>x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y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r>
              <a:rPr lang="en-US" dirty="0"/>
              <a:t>Initial state: some initial configuration</a:t>
            </a:r>
          </a:p>
          <a:p>
            <a:pPr lvl="1"/>
            <a:r>
              <a:rPr lang="en-US" dirty="0">
                <a:sym typeface="Wingdings" pitchFamily="2" charset="2"/>
              </a:rPr>
              <a:t>E.g., on(A, Floor) and on(C, A) and on(B, Floor) and on(_, B) and on(_, A) </a:t>
            </a:r>
          </a:p>
          <a:p>
            <a:r>
              <a:rPr lang="en-US" dirty="0">
                <a:sym typeface="Wingdings" pitchFamily="2" charset="2"/>
              </a:rPr>
              <a:t>Goal state: some specified configuration</a:t>
            </a:r>
          </a:p>
          <a:p>
            <a:pPr lvl="1"/>
            <a:r>
              <a:rPr lang="en-US" dirty="0">
                <a:sym typeface="Wingdings" pitchFamily="2" charset="2"/>
              </a:rPr>
              <a:t>E.g., on(B,C) and on(A,B)</a:t>
            </a:r>
          </a:p>
        </p:txBody>
      </p:sp>
      <p:grpSp>
        <p:nvGrpSpPr>
          <p:cNvPr id="4" name="Group 87">
            <a:extLst>
              <a:ext uri="{FF2B5EF4-FFF2-40B4-BE49-F238E27FC236}">
                <a16:creationId xmlns:a16="http://schemas.microsoft.com/office/drawing/2014/main" id="{28F0FDF5-ED4C-42B0-B8E3-19E1FD0E55DF}"/>
              </a:ext>
            </a:extLst>
          </p:cNvPr>
          <p:cNvGrpSpPr>
            <a:grpSpLocks/>
          </p:cNvGrpSpPr>
          <p:nvPr/>
        </p:nvGrpSpPr>
        <p:grpSpPr bwMode="auto">
          <a:xfrm>
            <a:off x="8743175" y="2693432"/>
            <a:ext cx="2619917" cy="1622089"/>
            <a:chOff x="3720" y="760"/>
            <a:chExt cx="576" cy="344"/>
          </a:xfrm>
        </p:grpSpPr>
        <p:sp>
          <p:nvSpPr>
            <p:cNvPr id="5" name="Rectangle 13">
              <a:extLst>
                <a:ext uri="{FF2B5EF4-FFF2-40B4-BE49-F238E27FC236}">
                  <a16:creationId xmlns:a16="http://schemas.microsoft.com/office/drawing/2014/main" id="{CC91B9D1-CB7E-49F3-8CA8-0858281F3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760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A</a:t>
              </a:r>
            </a:p>
          </p:txBody>
        </p:sp>
        <p:sp>
          <p:nvSpPr>
            <p:cNvPr id="6" name="Rectangle 14">
              <a:extLst>
                <a:ext uri="{FF2B5EF4-FFF2-40B4-BE49-F238E27FC236}">
                  <a16:creationId xmlns:a16="http://schemas.microsoft.com/office/drawing/2014/main" id="{8AAE9660-556E-4239-AB61-85D3ED1C1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920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B</a:t>
              </a:r>
            </a:p>
          </p:txBody>
        </p:sp>
        <p:sp>
          <p:nvSpPr>
            <p:cNvPr id="7" name="Rectangle 15">
              <a:extLst>
                <a:ext uri="{FF2B5EF4-FFF2-40B4-BE49-F238E27FC236}">
                  <a16:creationId xmlns:a16="http://schemas.microsoft.com/office/drawing/2014/main" id="{2C10B253-8146-4748-AC35-62AA9D6BE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" y="920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C</a:t>
              </a:r>
            </a:p>
          </p:txBody>
        </p:sp>
        <p:sp>
          <p:nvSpPr>
            <p:cNvPr id="8" name="Line 16">
              <a:extLst>
                <a:ext uri="{FF2B5EF4-FFF2-40B4-BE49-F238E27FC236}">
                  <a16:creationId xmlns:a16="http://schemas.microsoft.com/office/drawing/2014/main" id="{4D75140F-D22D-474D-8CC7-B4CFF20533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0" y="110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4809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5318" y="1722438"/>
            <a:ext cx="9041363" cy="48892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91" name="Rectangle 1027"/>
          <p:cNvSpPr>
            <a:spLocks noGrp="1" noChangeArrowheads="1"/>
          </p:cNvSpPr>
          <p:nvPr>
            <p:ph type="title"/>
          </p:nvPr>
        </p:nvSpPr>
        <p:spPr>
          <a:xfrm>
            <a:off x="1575318" y="204789"/>
            <a:ext cx="8229600" cy="609600"/>
          </a:xfrm>
        </p:spPr>
        <p:txBody>
          <a:bodyPr>
            <a:normAutofit/>
          </a:bodyPr>
          <a:lstStyle/>
          <a:p>
            <a:r>
              <a:rPr lang="en-US"/>
              <a:t>Blocks World: State-Space Graph</a:t>
            </a:r>
          </a:p>
        </p:txBody>
      </p:sp>
      <p:grpSp>
        <p:nvGrpSpPr>
          <p:cNvPr id="217101" name="Group 1037"/>
          <p:cNvGrpSpPr>
            <a:grpSpLocks/>
          </p:cNvGrpSpPr>
          <p:nvPr/>
        </p:nvGrpSpPr>
        <p:grpSpPr bwMode="auto">
          <a:xfrm>
            <a:off x="7388225" y="2291443"/>
            <a:ext cx="914400" cy="546100"/>
            <a:chOff x="3720" y="760"/>
            <a:chExt cx="576" cy="344"/>
          </a:xfrm>
          <a:noFill/>
        </p:grpSpPr>
        <p:sp>
          <p:nvSpPr>
            <p:cNvPr id="217102" name="Rectangle 1038"/>
            <p:cNvSpPr>
              <a:spLocks noChangeArrowheads="1"/>
            </p:cNvSpPr>
            <p:nvPr/>
          </p:nvSpPr>
          <p:spPr bwMode="auto">
            <a:xfrm>
              <a:off x="3856" y="760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7103" name="Rectangle 1039"/>
            <p:cNvSpPr>
              <a:spLocks noChangeArrowheads="1"/>
            </p:cNvSpPr>
            <p:nvPr/>
          </p:nvSpPr>
          <p:spPr bwMode="auto">
            <a:xfrm>
              <a:off x="4032" y="920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17104" name="Rectangle 1040"/>
            <p:cNvSpPr>
              <a:spLocks noChangeArrowheads="1"/>
            </p:cNvSpPr>
            <p:nvPr/>
          </p:nvSpPr>
          <p:spPr bwMode="auto">
            <a:xfrm>
              <a:off x="3856" y="920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7105" name="Line 1041"/>
            <p:cNvSpPr>
              <a:spLocks noChangeShapeType="1"/>
            </p:cNvSpPr>
            <p:nvPr/>
          </p:nvSpPr>
          <p:spPr bwMode="auto">
            <a:xfrm>
              <a:off x="3720" y="1104"/>
              <a:ext cx="57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7106" name="Group 1042"/>
          <p:cNvGrpSpPr>
            <a:grpSpLocks/>
          </p:cNvGrpSpPr>
          <p:nvPr/>
        </p:nvGrpSpPr>
        <p:grpSpPr bwMode="auto">
          <a:xfrm>
            <a:off x="5503862" y="4094843"/>
            <a:ext cx="914400" cy="279400"/>
            <a:chOff x="3048" y="1644"/>
            <a:chExt cx="576" cy="176"/>
          </a:xfrm>
          <a:noFill/>
        </p:grpSpPr>
        <p:sp>
          <p:nvSpPr>
            <p:cNvPr id="217107" name="Rectangle 1043"/>
            <p:cNvSpPr>
              <a:spLocks noChangeArrowheads="1"/>
            </p:cNvSpPr>
            <p:nvPr/>
          </p:nvSpPr>
          <p:spPr bwMode="auto">
            <a:xfrm>
              <a:off x="3104" y="1644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7108" name="Rectangle 1044"/>
            <p:cNvSpPr>
              <a:spLocks noChangeArrowheads="1"/>
            </p:cNvSpPr>
            <p:nvPr/>
          </p:nvSpPr>
          <p:spPr bwMode="auto">
            <a:xfrm>
              <a:off x="3448" y="1644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17109" name="Rectangle 1045"/>
            <p:cNvSpPr>
              <a:spLocks noChangeArrowheads="1"/>
            </p:cNvSpPr>
            <p:nvPr/>
          </p:nvSpPr>
          <p:spPr bwMode="auto">
            <a:xfrm>
              <a:off x="3272" y="1644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7110" name="Line 1046"/>
            <p:cNvSpPr>
              <a:spLocks noChangeShapeType="1"/>
            </p:cNvSpPr>
            <p:nvPr/>
          </p:nvSpPr>
          <p:spPr bwMode="auto">
            <a:xfrm>
              <a:off x="3048" y="1820"/>
              <a:ext cx="57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7111" name="Group 1047"/>
          <p:cNvGrpSpPr>
            <a:grpSpLocks/>
          </p:cNvGrpSpPr>
          <p:nvPr/>
        </p:nvGrpSpPr>
        <p:grpSpPr bwMode="auto">
          <a:xfrm>
            <a:off x="9007475" y="2039031"/>
            <a:ext cx="914400" cy="798512"/>
            <a:chOff x="4640" y="1377"/>
            <a:chExt cx="576" cy="503"/>
          </a:xfrm>
          <a:noFill/>
        </p:grpSpPr>
        <p:sp>
          <p:nvSpPr>
            <p:cNvPr id="217112" name="Rectangle 1048"/>
            <p:cNvSpPr>
              <a:spLocks noChangeArrowheads="1"/>
            </p:cNvSpPr>
            <p:nvPr/>
          </p:nvSpPr>
          <p:spPr bwMode="auto">
            <a:xfrm>
              <a:off x="4840" y="1536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7113" name="Rectangle 1049"/>
            <p:cNvSpPr>
              <a:spLocks noChangeArrowheads="1"/>
            </p:cNvSpPr>
            <p:nvPr/>
          </p:nvSpPr>
          <p:spPr bwMode="auto">
            <a:xfrm>
              <a:off x="4836" y="1377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17114" name="Rectangle 1050"/>
            <p:cNvSpPr>
              <a:spLocks noChangeArrowheads="1"/>
            </p:cNvSpPr>
            <p:nvPr/>
          </p:nvSpPr>
          <p:spPr bwMode="auto">
            <a:xfrm>
              <a:off x="4840" y="1696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7115" name="Line 1051"/>
            <p:cNvSpPr>
              <a:spLocks noChangeShapeType="1"/>
            </p:cNvSpPr>
            <p:nvPr/>
          </p:nvSpPr>
          <p:spPr bwMode="auto">
            <a:xfrm>
              <a:off x="4640" y="1880"/>
              <a:ext cx="57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7118" name="Group 1054"/>
          <p:cNvGrpSpPr>
            <a:grpSpLocks/>
          </p:cNvGrpSpPr>
          <p:nvPr/>
        </p:nvGrpSpPr>
        <p:grpSpPr bwMode="auto">
          <a:xfrm>
            <a:off x="3611562" y="5666469"/>
            <a:ext cx="914400" cy="536575"/>
            <a:chOff x="2439" y="2319"/>
            <a:chExt cx="576" cy="338"/>
          </a:xfrm>
          <a:noFill/>
        </p:grpSpPr>
        <p:sp>
          <p:nvSpPr>
            <p:cNvPr id="217119" name="Rectangle 1055"/>
            <p:cNvSpPr>
              <a:spLocks noChangeArrowheads="1"/>
            </p:cNvSpPr>
            <p:nvPr/>
          </p:nvSpPr>
          <p:spPr bwMode="auto">
            <a:xfrm>
              <a:off x="2567" y="2481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7120" name="Rectangle 1056"/>
            <p:cNvSpPr>
              <a:spLocks noChangeArrowheads="1"/>
            </p:cNvSpPr>
            <p:nvPr/>
          </p:nvSpPr>
          <p:spPr bwMode="auto">
            <a:xfrm>
              <a:off x="2755" y="2478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17121" name="Rectangle 1057"/>
            <p:cNvSpPr>
              <a:spLocks noChangeArrowheads="1"/>
            </p:cNvSpPr>
            <p:nvPr/>
          </p:nvSpPr>
          <p:spPr bwMode="auto">
            <a:xfrm>
              <a:off x="2750" y="2319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7122" name="Line 1058"/>
            <p:cNvSpPr>
              <a:spLocks noChangeShapeType="1"/>
            </p:cNvSpPr>
            <p:nvPr/>
          </p:nvSpPr>
          <p:spPr bwMode="auto">
            <a:xfrm>
              <a:off x="2439" y="2657"/>
              <a:ext cx="57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7123" name="Group 1059"/>
          <p:cNvGrpSpPr>
            <a:grpSpLocks/>
          </p:cNvGrpSpPr>
          <p:nvPr/>
        </p:nvGrpSpPr>
        <p:grpSpPr bwMode="auto">
          <a:xfrm>
            <a:off x="3613150" y="2305731"/>
            <a:ext cx="914400" cy="531812"/>
            <a:chOff x="3129" y="2319"/>
            <a:chExt cx="576" cy="335"/>
          </a:xfrm>
          <a:noFill/>
        </p:grpSpPr>
        <p:sp>
          <p:nvSpPr>
            <p:cNvPr id="217124" name="Rectangle 1060"/>
            <p:cNvSpPr>
              <a:spLocks noChangeArrowheads="1"/>
            </p:cNvSpPr>
            <p:nvPr/>
          </p:nvSpPr>
          <p:spPr bwMode="auto">
            <a:xfrm>
              <a:off x="3257" y="2478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7125" name="Rectangle 1061"/>
            <p:cNvSpPr>
              <a:spLocks noChangeArrowheads="1"/>
            </p:cNvSpPr>
            <p:nvPr/>
          </p:nvSpPr>
          <p:spPr bwMode="auto">
            <a:xfrm>
              <a:off x="3439" y="2478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7126" name="Rectangle 1062"/>
            <p:cNvSpPr>
              <a:spLocks noChangeArrowheads="1"/>
            </p:cNvSpPr>
            <p:nvPr/>
          </p:nvSpPr>
          <p:spPr bwMode="auto">
            <a:xfrm>
              <a:off x="3434" y="2319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17127" name="Line 1063"/>
            <p:cNvSpPr>
              <a:spLocks noChangeShapeType="1"/>
            </p:cNvSpPr>
            <p:nvPr/>
          </p:nvSpPr>
          <p:spPr bwMode="auto">
            <a:xfrm>
              <a:off x="3129" y="2654"/>
              <a:ext cx="57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7128" name="Group 1064"/>
          <p:cNvGrpSpPr>
            <a:grpSpLocks/>
          </p:cNvGrpSpPr>
          <p:nvPr/>
        </p:nvGrpSpPr>
        <p:grpSpPr bwMode="auto">
          <a:xfrm>
            <a:off x="7388225" y="3869419"/>
            <a:ext cx="914400" cy="517525"/>
            <a:chOff x="3789" y="2331"/>
            <a:chExt cx="576" cy="326"/>
          </a:xfrm>
          <a:noFill/>
        </p:grpSpPr>
        <p:sp>
          <p:nvSpPr>
            <p:cNvPr id="217129" name="Rectangle 1065"/>
            <p:cNvSpPr>
              <a:spLocks noChangeArrowheads="1"/>
            </p:cNvSpPr>
            <p:nvPr/>
          </p:nvSpPr>
          <p:spPr bwMode="auto">
            <a:xfrm>
              <a:off x="4088" y="2487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17130" name="Rectangle 1066"/>
            <p:cNvSpPr>
              <a:spLocks noChangeArrowheads="1"/>
            </p:cNvSpPr>
            <p:nvPr/>
          </p:nvSpPr>
          <p:spPr bwMode="auto">
            <a:xfrm>
              <a:off x="3916" y="2490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7131" name="Rectangle 1067"/>
            <p:cNvSpPr>
              <a:spLocks noChangeArrowheads="1"/>
            </p:cNvSpPr>
            <p:nvPr/>
          </p:nvSpPr>
          <p:spPr bwMode="auto">
            <a:xfrm>
              <a:off x="3911" y="2331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7132" name="Line 1068"/>
            <p:cNvSpPr>
              <a:spLocks noChangeShapeType="1"/>
            </p:cNvSpPr>
            <p:nvPr/>
          </p:nvSpPr>
          <p:spPr bwMode="auto">
            <a:xfrm>
              <a:off x="3789" y="2657"/>
              <a:ext cx="57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7133" name="Group 1069"/>
          <p:cNvGrpSpPr>
            <a:grpSpLocks/>
          </p:cNvGrpSpPr>
          <p:nvPr/>
        </p:nvGrpSpPr>
        <p:grpSpPr bwMode="auto">
          <a:xfrm>
            <a:off x="7388225" y="5685519"/>
            <a:ext cx="914400" cy="517525"/>
            <a:chOff x="4446" y="2331"/>
            <a:chExt cx="576" cy="326"/>
          </a:xfrm>
          <a:noFill/>
        </p:grpSpPr>
        <p:sp>
          <p:nvSpPr>
            <p:cNvPr id="217134" name="Rectangle 1070"/>
            <p:cNvSpPr>
              <a:spLocks noChangeArrowheads="1"/>
            </p:cNvSpPr>
            <p:nvPr/>
          </p:nvSpPr>
          <p:spPr bwMode="auto">
            <a:xfrm>
              <a:off x="4745" y="2487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7135" name="Rectangle 1071"/>
            <p:cNvSpPr>
              <a:spLocks noChangeArrowheads="1"/>
            </p:cNvSpPr>
            <p:nvPr/>
          </p:nvSpPr>
          <p:spPr bwMode="auto">
            <a:xfrm>
              <a:off x="4573" y="2490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7136" name="Rectangle 1072"/>
            <p:cNvSpPr>
              <a:spLocks noChangeArrowheads="1"/>
            </p:cNvSpPr>
            <p:nvPr/>
          </p:nvSpPr>
          <p:spPr bwMode="auto">
            <a:xfrm>
              <a:off x="4568" y="2331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17137" name="Line 1073"/>
            <p:cNvSpPr>
              <a:spLocks noChangeShapeType="1"/>
            </p:cNvSpPr>
            <p:nvPr/>
          </p:nvSpPr>
          <p:spPr bwMode="auto">
            <a:xfrm>
              <a:off x="4446" y="2657"/>
              <a:ext cx="57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7138" name="Group 1074"/>
          <p:cNvGrpSpPr>
            <a:grpSpLocks/>
          </p:cNvGrpSpPr>
          <p:nvPr/>
        </p:nvGrpSpPr>
        <p:grpSpPr bwMode="auto">
          <a:xfrm>
            <a:off x="3613150" y="3850369"/>
            <a:ext cx="914400" cy="536575"/>
            <a:chOff x="1746" y="2322"/>
            <a:chExt cx="576" cy="338"/>
          </a:xfrm>
          <a:noFill/>
        </p:grpSpPr>
        <p:sp>
          <p:nvSpPr>
            <p:cNvPr id="217139" name="Rectangle 1075"/>
            <p:cNvSpPr>
              <a:spLocks noChangeArrowheads="1"/>
            </p:cNvSpPr>
            <p:nvPr/>
          </p:nvSpPr>
          <p:spPr bwMode="auto">
            <a:xfrm>
              <a:off x="1874" y="2484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7140" name="Rectangle 1076"/>
            <p:cNvSpPr>
              <a:spLocks noChangeArrowheads="1"/>
            </p:cNvSpPr>
            <p:nvPr/>
          </p:nvSpPr>
          <p:spPr bwMode="auto">
            <a:xfrm>
              <a:off x="2062" y="2481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17141" name="Rectangle 1077"/>
            <p:cNvSpPr>
              <a:spLocks noChangeArrowheads="1"/>
            </p:cNvSpPr>
            <p:nvPr/>
          </p:nvSpPr>
          <p:spPr bwMode="auto">
            <a:xfrm>
              <a:off x="2057" y="2322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7142" name="Line 1078"/>
            <p:cNvSpPr>
              <a:spLocks noChangeShapeType="1"/>
            </p:cNvSpPr>
            <p:nvPr/>
          </p:nvSpPr>
          <p:spPr bwMode="auto">
            <a:xfrm>
              <a:off x="1746" y="2660"/>
              <a:ext cx="57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7148" name="Group 1084"/>
          <p:cNvGrpSpPr>
            <a:grpSpLocks/>
          </p:cNvGrpSpPr>
          <p:nvPr/>
        </p:nvGrpSpPr>
        <p:grpSpPr bwMode="auto">
          <a:xfrm>
            <a:off x="1982787" y="3575731"/>
            <a:ext cx="914400" cy="798512"/>
            <a:chOff x="1760" y="3097"/>
            <a:chExt cx="576" cy="503"/>
          </a:xfrm>
          <a:noFill/>
        </p:grpSpPr>
        <p:sp>
          <p:nvSpPr>
            <p:cNvPr id="217149" name="Rectangle 1085"/>
            <p:cNvSpPr>
              <a:spLocks noChangeArrowheads="1"/>
            </p:cNvSpPr>
            <p:nvPr/>
          </p:nvSpPr>
          <p:spPr bwMode="auto">
            <a:xfrm>
              <a:off x="1960" y="3256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7150" name="Rectangle 1086"/>
            <p:cNvSpPr>
              <a:spLocks noChangeArrowheads="1"/>
            </p:cNvSpPr>
            <p:nvPr/>
          </p:nvSpPr>
          <p:spPr bwMode="auto">
            <a:xfrm>
              <a:off x="1956" y="3097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7151" name="Rectangle 1087"/>
            <p:cNvSpPr>
              <a:spLocks noChangeArrowheads="1"/>
            </p:cNvSpPr>
            <p:nvPr/>
          </p:nvSpPr>
          <p:spPr bwMode="auto">
            <a:xfrm>
              <a:off x="1960" y="3416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17152" name="Line 1088"/>
            <p:cNvSpPr>
              <a:spLocks noChangeShapeType="1"/>
            </p:cNvSpPr>
            <p:nvPr/>
          </p:nvSpPr>
          <p:spPr bwMode="auto">
            <a:xfrm>
              <a:off x="1760" y="3600"/>
              <a:ext cx="57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7153" name="Group 1089"/>
          <p:cNvGrpSpPr>
            <a:grpSpLocks/>
          </p:cNvGrpSpPr>
          <p:nvPr/>
        </p:nvGrpSpPr>
        <p:grpSpPr bwMode="auto">
          <a:xfrm>
            <a:off x="1982787" y="5391831"/>
            <a:ext cx="914400" cy="798512"/>
            <a:chOff x="2464" y="3105"/>
            <a:chExt cx="576" cy="503"/>
          </a:xfrm>
          <a:noFill/>
        </p:grpSpPr>
        <p:sp>
          <p:nvSpPr>
            <p:cNvPr id="217154" name="Rectangle 1090"/>
            <p:cNvSpPr>
              <a:spLocks noChangeArrowheads="1"/>
            </p:cNvSpPr>
            <p:nvPr/>
          </p:nvSpPr>
          <p:spPr bwMode="auto">
            <a:xfrm>
              <a:off x="2664" y="3264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7155" name="Rectangle 1091"/>
            <p:cNvSpPr>
              <a:spLocks noChangeArrowheads="1"/>
            </p:cNvSpPr>
            <p:nvPr/>
          </p:nvSpPr>
          <p:spPr bwMode="auto">
            <a:xfrm>
              <a:off x="2660" y="3105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7156" name="Rectangle 1092"/>
            <p:cNvSpPr>
              <a:spLocks noChangeArrowheads="1"/>
            </p:cNvSpPr>
            <p:nvPr/>
          </p:nvSpPr>
          <p:spPr bwMode="auto">
            <a:xfrm>
              <a:off x="2664" y="3424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17157" name="Line 1093"/>
            <p:cNvSpPr>
              <a:spLocks noChangeShapeType="1"/>
            </p:cNvSpPr>
            <p:nvPr/>
          </p:nvSpPr>
          <p:spPr bwMode="auto">
            <a:xfrm>
              <a:off x="2464" y="3608"/>
              <a:ext cx="57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7158" name="Group 1094"/>
          <p:cNvGrpSpPr>
            <a:grpSpLocks/>
          </p:cNvGrpSpPr>
          <p:nvPr/>
        </p:nvGrpSpPr>
        <p:grpSpPr bwMode="auto">
          <a:xfrm>
            <a:off x="1981200" y="2026331"/>
            <a:ext cx="914400" cy="798512"/>
            <a:chOff x="3160" y="3097"/>
            <a:chExt cx="576" cy="503"/>
          </a:xfrm>
          <a:noFill/>
        </p:grpSpPr>
        <p:sp>
          <p:nvSpPr>
            <p:cNvPr id="217159" name="Rectangle 1095"/>
            <p:cNvSpPr>
              <a:spLocks noChangeArrowheads="1"/>
            </p:cNvSpPr>
            <p:nvPr/>
          </p:nvSpPr>
          <p:spPr bwMode="auto">
            <a:xfrm>
              <a:off x="3360" y="3256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17160" name="Rectangle 1096"/>
            <p:cNvSpPr>
              <a:spLocks noChangeArrowheads="1"/>
            </p:cNvSpPr>
            <p:nvPr/>
          </p:nvSpPr>
          <p:spPr bwMode="auto">
            <a:xfrm>
              <a:off x="3356" y="3097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7161" name="Rectangle 1097"/>
            <p:cNvSpPr>
              <a:spLocks noChangeArrowheads="1"/>
            </p:cNvSpPr>
            <p:nvPr/>
          </p:nvSpPr>
          <p:spPr bwMode="auto">
            <a:xfrm>
              <a:off x="3360" y="3416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7162" name="Line 1098"/>
            <p:cNvSpPr>
              <a:spLocks noChangeShapeType="1"/>
            </p:cNvSpPr>
            <p:nvPr/>
          </p:nvSpPr>
          <p:spPr bwMode="auto">
            <a:xfrm>
              <a:off x="3160" y="3600"/>
              <a:ext cx="57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7163" name="Group 1099"/>
          <p:cNvGrpSpPr>
            <a:grpSpLocks/>
          </p:cNvGrpSpPr>
          <p:nvPr/>
        </p:nvGrpSpPr>
        <p:grpSpPr bwMode="auto">
          <a:xfrm>
            <a:off x="9007475" y="3588431"/>
            <a:ext cx="914400" cy="798512"/>
            <a:chOff x="3824" y="3097"/>
            <a:chExt cx="576" cy="503"/>
          </a:xfrm>
          <a:noFill/>
        </p:grpSpPr>
        <p:sp>
          <p:nvSpPr>
            <p:cNvPr id="217164" name="Rectangle 1100"/>
            <p:cNvSpPr>
              <a:spLocks noChangeArrowheads="1"/>
            </p:cNvSpPr>
            <p:nvPr/>
          </p:nvSpPr>
          <p:spPr bwMode="auto">
            <a:xfrm>
              <a:off x="4024" y="3256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7165" name="Rectangle 1101"/>
            <p:cNvSpPr>
              <a:spLocks noChangeArrowheads="1"/>
            </p:cNvSpPr>
            <p:nvPr/>
          </p:nvSpPr>
          <p:spPr bwMode="auto">
            <a:xfrm>
              <a:off x="4020" y="3097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17166" name="Rectangle 1102"/>
            <p:cNvSpPr>
              <a:spLocks noChangeArrowheads="1"/>
            </p:cNvSpPr>
            <p:nvPr/>
          </p:nvSpPr>
          <p:spPr bwMode="auto">
            <a:xfrm>
              <a:off x="4024" y="3416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7167" name="Line 1103"/>
            <p:cNvSpPr>
              <a:spLocks noChangeShapeType="1"/>
            </p:cNvSpPr>
            <p:nvPr/>
          </p:nvSpPr>
          <p:spPr bwMode="auto">
            <a:xfrm>
              <a:off x="3824" y="3600"/>
              <a:ext cx="57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7168" name="Group 1104"/>
          <p:cNvGrpSpPr>
            <a:grpSpLocks/>
          </p:cNvGrpSpPr>
          <p:nvPr/>
        </p:nvGrpSpPr>
        <p:grpSpPr bwMode="auto">
          <a:xfrm>
            <a:off x="9007475" y="5404531"/>
            <a:ext cx="914400" cy="798512"/>
            <a:chOff x="4464" y="3113"/>
            <a:chExt cx="576" cy="503"/>
          </a:xfrm>
          <a:noFill/>
        </p:grpSpPr>
        <p:sp>
          <p:nvSpPr>
            <p:cNvPr id="217169" name="Rectangle 1105"/>
            <p:cNvSpPr>
              <a:spLocks noChangeArrowheads="1"/>
            </p:cNvSpPr>
            <p:nvPr/>
          </p:nvSpPr>
          <p:spPr bwMode="auto">
            <a:xfrm>
              <a:off x="4664" y="3272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17170" name="Rectangle 1106"/>
            <p:cNvSpPr>
              <a:spLocks noChangeArrowheads="1"/>
            </p:cNvSpPr>
            <p:nvPr/>
          </p:nvSpPr>
          <p:spPr bwMode="auto">
            <a:xfrm>
              <a:off x="4660" y="3113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7171" name="Rectangle 1107"/>
            <p:cNvSpPr>
              <a:spLocks noChangeArrowheads="1"/>
            </p:cNvSpPr>
            <p:nvPr/>
          </p:nvSpPr>
          <p:spPr bwMode="auto">
            <a:xfrm>
              <a:off x="4664" y="3432"/>
              <a:ext cx="120" cy="128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7172" name="Line 1108"/>
            <p:cNvSpPr>
              <a:spLocks noChangeShapeType="1"/>
            </p:cNvSpPr>
            <p:nvPr/>
          </p:nvSpPr>
          <p:spPr bwMode="auto">
            <a:xfrm>
              <a:off x="4464" y="3616"/>
              <a:ext cx="57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217182" name="Line 1118"/>
          <p:cNvSpPr>
            <a:spLocks noChangeShapeType="1"/>
          </p:cNvSpPr>
          <p:nvPr/>
        </p:nvSpPr>
        <p:spPr bwMode="auto">
          <a:xfrm flipV="1">
            <a:off x="6367462" y="2977243"/>
            <a:ext cx="1104900" cy="101600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83" name="Line 1119"/>
          <p:cNvSpPr>
            <a:spLocks noChangeShapeType="1"/>
          </p:cNvSpPr>
          <p:nvPr/>
        </p:nvSpPr>
        <p:spPr bwMode="auto">
          <a:xfrm rot="16200000" flipV="1">
            <a:off x="4513262" y="2913743"/>
            <a:ext cx="1016000" cy="110490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84" name="Line 1120"/>
          <p:cNvSpPr>
            <a:spLocks noChangeShapeType="1"/>
          </p:cNvSpPr>
          <p:nvPr/>
        </p:nvSpPr>
        <p:spPr bwMode="auto">
          <a:xfrm>
            <a:off x="6354762" y="4488543"/>
            <a:ext cx="1028700" cy="110490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85" name="Line 1121"/>
          <p:cNvSpPr>
            <a:spLocks noChangeShapeType="1"/>
          </p:cNvSpPr>
          <p:nvPr/>
        </p:nvSpPr>
        <p:spPr bwMode="auto">
          <a:xfrm flipH="1">
            <a:off x="4462462" y="4463143"/>
            <a:ext cx="1104900" cy="1092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86" name="Line 1122"/>
          <p:cNvSpPr>
            <a:spLocks noChangeShapeType="1"/>
          </p:cNvSpPr>
          <p:nvPr/>
        </p:nvSpPr>
        <p:spPr bwMode="auto">
          <a:xfrm>
            <a:off x="6519862" y="4132943"/>
            <a:ext cx="825500" cy="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87" name="Line 1123"/>
          <p:cNvSpPr>
            <a:spLocks noChangeShapeType="1"/>
          </p:cNvSpPr>
          <p:nvPr/>
        </p:nvSpPr>
        <p:spPr bwMode="auto">
          <a:xfrm flipH="1">
            <a:off x="4602162" y="4132943"/>
            <a:ext cx="8001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88" name="Line 1124"/>
          <p:cNvSpPr>
            <a:spLocks noChangeShapeType="1"/>
          </p:cNvSpPr>
          <p:nvPr/>
        </p:nvSpPr>
        <p:spPr bwMode="auto">
          <a:xfrm flipH="1">
            <a:off x="2963862" y="2469243"/>
            <a:ext cx="596900" cy="0"/>
          </a:xfrm>
          <a:prstGeom prst="line">
            <a:avLst/>
          </a:prstGeom>
          <a:noFill/>
          <a:ln w="28575">
            <a:solidFill>
              <a:schemeClr val="bg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89" name="Line 1125"/>
          <p:cNvSpPr>
            <a:spLocks noChangeShapeType="1"/>
          </p:cNvSpPr>
          <p:nvPr/>
        </p:nvSpPr>
        <p:spPr bwMode="auto">
          <a:xfrm flipH="1">
            <a:off x="2989262" y="3980543"/>
            <a:ext cx="5969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90" name="Line 1126"/>
          <p:cNvSpPr>
            <a:spLocks noChangeShapeType="1"/>
          </p:cNvSpPr>
          <p:nvPr/>
        </p:nvSpPr>
        <p:spPr bwMode="auto">
          <a:xfrm flipH="1">
            <a:off x="2976562" y="5745843"/>
            <a:ext cx="5969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91" name="Line 1127"/>
          <p:cNvSpPr>
            <a:spLocks noChangeShapeType="1"/>
          </p:cNvSpPr>
          <p:nvPr/>
        </p:nvSpPr>
        <p:spPr bwMode="auto">
          <a:xfrm>
            <a:off x="8386762" y="2494643"/>
            <a:ext cx="635000" cy="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92" name="Line 1128"/>
          <p:cNvSpPr>
            <a:spLocks noChangeShapeType="1"/>
          </p:cNvSpPr>
          <p:nvPr/>
        </p:nvSpPr>
        <p:spPr bwMode="auto">
          <a:xfrm>
            <a:off x="8348662" y="4044043"/>
            <a:ext cx="647700" cy="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93" name="Line 1129"/>
          <p:cNvSpPr>
            <a:spLocks noChangeShapeType="1"/>
          </p:cNvSpPr>
          <p:nvPr/>
        </p:nvSpPr>
        <p:spPr bwMode="auto">
          <a:xfrm>
            <a:off x="8310562" y="5822043"/>
            <a:ext cx="647700" cy="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94" name="Freeform 1130"/>
          <p:cNvSpPr>
            <a:spLocks/>
          </p:cNvSpPr>
          <p:nvPr/>
        </p:nvSpPr>
        <p:spPr bwMode="auto">
          <a:xfrm>
            <a:off x="6083300" y="2596243"/>
            <a:ext cx="1389062" cy="1346200"/>
          </a:xfrm>
          <a:custGeom>
            <a:avLst/>
            <a:gdLst/>
            <a:ahLst/>
            <a:cxnLst>
              <a:cxn ang="0">
                <a:pos x="875" y="0"/>
              </a:cxn>
              <a:cxn ang="0">
                <a:pos x="139" y="248"/>
              </a:cxn>
              <a:cxn ang="0">
                <a:pos x="43" y="848"/>
              </a:cxn>
            </a:cxnLst>
            <a:rect l="0" t="0" r="r" b="b"/>
            <a:pathLst>
              <a:path w="875" h="848">
                <a:moveTo>
                  <a:pt x="875" y="0"/>
                </a:moveTo>
                <a:cubicBezTo>
                  <a:pt x="576" y="53"/>
                  <a:pt x="278" y="107"/>
                  <a:pt x="139" y="248"/>
                </a:cubicBezTo>
                <a:cubicBezTo>
                  <a:pt x="0" y="389"/>
                  <a:pt x="58" y="747"/>
                  <a:pt x="43" y="848"/>
                </a:cubicBezTo>
              </a:path>
            </a:pathLst>
          </a:custGeom>
          <a:noFill/>
          <a:ln w="28575" cap="flat" cmpd="sng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95" name="Freeform 1131"/>
          <p:cNvSpPr>
            <a:spLocks/>
          </p:cNvSpPr>
          <p:nvPr/>
        </p:nvSpPr>
        <p:spPr bwMode="auto">
          <a:xfrm>
            <a:off x="4513262" y="2647043"/>
            <a:ext cx="1244600" cy="128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4" y="152"/>
              </a:cxn>
              <a:cxn ang="0">
                <a:pos x="728" y="848"/>
              </a:cxn>
            </a:cxnLst>
            <a:rect l="0" t="0" r="r" b="b"/>
            <a:pathLst>
              <a:path w="728" h="848">
                <a:moveTo>
                  <a:pt x="0" y="0"/>
                </a:moveTo>
                <a:cubicBezTo>
                  <a:pt x="231" y="5"/>
                  <a:pt x="463" y="11"/>
                  <a:pt x="584" y="152"/>
                </a:cubicBezTo>
                <a:cubicBezTo>
                  <a:pt x="705" y="293"/>
                  <a:pt x="716" y="570"/>
                  <a:pt x="728" y="848"/>
                </a:cubicBezTo>
              </a:path>
            </a:pathLst>
          </a:custGeom>
          <a:noFill/>
          <a:ln w="28575" cap="flat" cmpd="sng">
            <a:solidFill>
              <a:schemeClr val="bg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96" name="Freeform 1132"/>
          <p:cNvSpPr>
            <a:spLocks/>
          </p:cNvSpPr>
          <p:nvPr/>
        </p:nvSpPr>
        <p:spPr bwMode="auto">
          <a:xfrm>
            <a:off x="6176962" y="4564743"/>
            <a:ext cx="1155700" cy="1416050"/>
          </a:xfrm>
          <a:custGeom>
            <a:avLst/>
            <a:gdLst/>
            <a:ahLst/>
            <a:cxnLst>
              <a:cxn ang="0">
                <a:pos x="728" y="840"/>
              </a:cxn>
              <a:cxn ang="0">
                <a:pos x="144" y="752"/>
              </a:cxn>
              <a:cxn ang="0">
                <a:pos x="0" y="0"/>
              </a:cxn>
            </a:cxnLst>
            <a:rect l="0" t="0" r="r" b="b"/>
            <a:pathLst>
              <a:path w="728" h="892">
                <a:moveTo>
                  <a:pt x="728" y="840"/>
                </a:moveTo>
                <a:cubicBezTo>
                  <a:pt x="496" y="866"/>
                  <a:pt x="265" y="892"/>
                  <a:pt x="144" y="752"/>
                </a:cubicBezTo>
                <a:cubicBezTo>
                  <a:pt x="23" y="612"/>
                  <a:pt x="11" y="306"/>
                  <a:pt x="0" y="0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97" name="Freeform 1133"/>
          <p:cNvSpPr>
            <a:spLocks/>
          </p:cNvSpPr>
          <p:nvPr/>
        </p:nvSpPr>
        <p:spPr bwMode="auto">
          <a:xfrm>
            <a:off x="4602162" y="4602844"/>
            <a:ext cx="1104900" cy="1357313"/>
          </a:xfrm>
          <a:custGeom>
            <a:avLst/>
            <a:gdLst/>
            <a:ahLst/>
            <a:cxnLst>
              <a:cxn ang="0">
                <a:pos x="0" y="808"/>
              </a:cxn>
              <a:cxn ang="0">
                <a:pos x="560" y="720"/>
              </a:cxn>
              <a:cxn ang="0">
                <a:pos x="696" y="0"/>
              </a:cxn>
            </a:cxnLst>
            <a:rect l="0" t="0" r="r" b="b"/>
            <a:pathLst>
              <a:path w="696" h="855">
                <a:moveTo>
                  <a:pt x="0" y="808"/>
                </a:moveTo>
                <a:cubicBezTo>
                  <a:pt x="222" y="831"/>
                  <a:pt x="444" y="855"/>
                  <a:pt x="560" y="720"/>
                </a:cubicBezTo>
                <a:cubicBezTo>
                  <a:pt x="676" y="585"/>
                  <a:pt x="686" y="292"/>
                  <a:pt x="696" y="0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98" name="Line 1134"/>
          <p:cNvSpPr>
            <a:spLocks noChangeShapeType="1"/>
          </p:cNvSpPr>
          <p:nvPr/>
        </p:nvSpPr>
        <p:spPr bwMode="auto">
          <a:xfrm flipH="1">
            <a:off x="6519862" y="4336143"/>
            <a:ext cx="762000" cy="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199" name="Line 1135"/>
          <p:cNvSpPr>
            <a:spLocks noChangeShapeType="1"/>
          </p:cNvSpPr>
          <p:nvPr/>
        </p:nvSpPr>
        <p:spPr bwMode="auto">
          <a:xfrm>
            <a:off x="4652962" y="4336143"/>
            <a:ext cx="7493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200" name="Line 1136"/>
          <p:cNvSpPr>
            <a:spLocks noChangeShapeType="1"/>
          </p:cNvSpPr>
          <p:nvPr/>
        </p:nvSpPr>
        <p:spPr bwMode="auto">
          <a:xfrm flipH="1">
            <a:off x="8361362" y="2697843"/>
            <a:ext cx="596900" cy="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201" name="Line 1137"/>
          <p:cNvSpPr>
            <a:spLocks noChangeShapeType="1"/>
          </p:cNvSpPr>
          <p:nvPr/>
        </p:nvSpPr>
        <p:spPr bwMode="auto">
          <a:xfrm flipH="1">
            <a:off x="8348662" y="4247243"/>
            <a:ext cx="596900" cy="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202" name="Line 1138"/>
          <p:cNvSpPr>
            <a:spLocks noChangeShapeType="1"/>
          </p:cNvSpPr>
          <p:nvPr/>
        </p:nvSpPr>
        <p:spPr bwMode="auto">
          <a:xfrm flipH="1">
            <a:off x="8323262" y="6025243"/>
            <a:ext cx="596900" cy="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203" name="Line 1139"/>
          <p:cNvSpPr>
            <a:spLocks noChangeShapeType="1"/>
          </p:cNvSpPr>
          <p:nvPr/>
        </p:nvSpPr>
        <p:spPr bwMode="auto">
          <a:xfrm>
            <a:off x="3027362" y="2685143"/>
            <a:ext cx="5461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204" name="Line 1140"/>
          <p:cNvSpPr>
            <a:spLocks noChangeShapeType="1"/>
          </p:cNvSpPr>
          <p:nvPr/>
        </p:nvSpPr>
        <p:spPr bwMode="auto">
          <a:xfrm>
            <a:off x="3027362" y="4209143"/>
            <a:ext cx="5461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205" name="Line 1141"/>
          <p:cNvSpPr>
            <a:spLocks noChangeShapeType="1"/>
          </p:cNvSpPr>
          <p:nvPr/>
        </p:nvSpPr>
        <p:spPr bwMode="auto">
          <a:xfrm>
            <a:off x="3027362" y="5987143"/>
            <a:ext cx="5461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7206" name="Oval 1142"/>
          <p:cNvSpPr>
            <a:spLocks noChangeArrowheads="1"/>
          </p:cNvSpPr>
          <p:nvPr/>
        </p:nvSpPr>
        <p:spPr bwMode="auto">
          <a:xfrm>
            <a:off x="5021262" y="23676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7207" name="Oval 1143"/>
          <p:cNvSpPr>
            <a:spLocks noChangeArrowheads="1"/>
          </p:cNvSpPr>
          <p:nvPr/>
        </p:nvSpPr>
        <p:spPr bwMode="auto">
          <a:xfrm>
            <a:off x="6608762" y="23930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7208" name="Oval 1144"/>
          <p:cNvSpPr>
            <a:spLocks noChangeArrowheads="1"/>
          </p:cNvSpPr>
          <p:nvPr/>
        </p:nvSpPr>
        <p:spPr bwMode="auto">
          <a:xfrm>
            <a:off x="5008562" y="59871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7209" name="Oval 1145"/>
          <p:cNvSpPr>
            <a:spLocks noChangeArrowheads="1"/>
          </p:cNvSpPr>
          <p:nvPr/>
        </p:nvSpPr>
        <p:spPr bwMode="auto">
          <a:xfrm>
            <a:off x="6596062" y="59998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7210" name="Oval 1146"/>
          <p:cNvSpPr>
            <a:spLocks noChangeArrowheads="1"/>
          </p:cNvSpPr>
          <p:nvPr/>
        </p:nvSpPr>
        <p:spPr bwMode="auto">
          <a:xfrm>
            <a:off x="4830762" y="43869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7211" name="Oval 1147"/>
          <p:cNvSpPr>
            <a:spLocks noChangeArrowheads="1"/>
          </p:cNvSpPr>
          <p:nvPr/>
        </p:nvSpPr>
        <p:spPr bwMode="auto">
          <a:xfrm>
            <a:off x="6786562" y="44123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7212" name="Oval 1148"/>
          <p:cNvSpPr>
            <a:spLocks noChangeArrowheads="1"/>
          </p:cNvSpPr>
          <p:nvPr/>
        </p:nvSpPr>
        <p:spPr bwMode="auto">
          <a:xfrm>
            <a:off x="4932362" y="31296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7213" name="Oval 1149"/>
          <p:cNvSpPr>
            <a:spLocks noChangeArrowheads="1"/>
          </p:cNvSpPr>
          <p:nvPr/>
        </p:nvSpPr>
        <p:spPr bwMode="auto">
          <a:xfrm>
            <a:off x="6634162" y="31804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7214" name="Oval 1150"/>
          <p:cNvSpPr>
            <a:spLocks noChangeArrowheads="1"/>
          </p:cNvSpPr>
          <p:nvPr/>
        </p:nvSpPr>
        <p:spPr bwMode="auto">
          <a:xfrm>
            <a:off x="4843462" y="37773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7215" name="Oval 1151"/>
          <p:cNvSpPr>
            <a:spLocks noChangeArrowheads="1"/>
          </p:cNvSpPr>
          <p:nvPr/>
        </p:nvSpPr>
        <p:spPr bwMode="auto">
          <a:xfrm>
            <a:off x="6748462" y="37900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7216" name="Oval 1152"/>
          <p:cNvSpPr>
            <a:spLocks noChangeArrowheads="1"/>
          </p:cNvSpPr>
          <p:nvPr/>
        </p:nvSpPr>
        <p:spPr bwMode="auto">
          <a:xfrm>
            <a:off x="8513762" y="21136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7217" name="Oval 1153"/>
          <p:cNvSpPr>
            <a:spLocks noChangeArrowheads="1"/>
          </p:cNvSpPr>
          <p:nvPr/>
        </p:nvSpPr>
        <p:spPr bwMode="auto">
          <a:xfrm>
            <a:off x="8564562" y="27867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7218" name="Oval 1154"/>
          <p:cNvSpPr>
            <a:spLocks noChangeArrowheads="1"/>
          </p:cNvSpPr>
          <p:nvPr/>
        </p:nvSpPr>
        <p:spPr bwMode="auto">
          <a:xfrm>
            <a:off x="8513762" y="36503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7219" name="Oval 1155"/>
          <p:cNvSpPr>
            <a:spLocks noChangeArrowheads="1"/>
          </p:cNvSpPr>
          <p:nvPr/>
        </p:nvSpPr>
        <p:spPr bwMode="auto">
          <a:xfrm>
            <a:off x="8539162" y="43361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7220" name="Oval 1156"/>
          <p:cNvSpPr>
            <a:spLocks noChangeArrowheads="1"/>
          </p:cNvSpPr>
          <p:nvPr/>
        </p:nvSpPr>
        <p:spPr bwMode="auto">
          <a:xfrm>
            <a:off x="8462962" y="54410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7221" name="Oval 1157"/>
          <p:cNvSpPr>
            <a:spLocks noChangeArrowheads="1"/>
          </p:cNvSpPr>
          <p:nvPr/>
        </p:nvSpPr>
        <p:spPr bwMode="auto">
          <a:xfrm>
            <a:off x="8488362" y="61268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7222" name="Oval 1158"/>
          <p:cNvSpPr>
            <a:spLocks noChangeArrowheads="1"/>
          </p:cNvSpPr>
          <p:nvPr/>
        </p:nvSpPr>
        <p:spPr bwMode="auto">
          <a:xfrm>
            <a:off x="3154362" y="21009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7223" name="Oval 1159"/>
          <p:cNvSpPr>
            <a:spLocks noChangeArrowheads="1"/>
          </p:cNvSpPr>
          <p:nvPr/>
        </p:nvSpPr>
        <p:spPr bwMode="auto">
          <a:xfrm>
            <a:off x="3141662" y="27740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7224" name="Oval 1160"/>
          <p:cNvSpPr>
            <a:spLocks noChangeArrowheads="1"/>
          </p:cNvSpPr>
          <p:nvPr/>
        </p:nvSpPr>
        <p:spPr bwMode="auto">
          <a:xfrm>
            <a:off x="3167062" y="35995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7225" name="Oval 1161"/>
          <p:cNvSpPr>
            <a:spLocks noChangeArrowheads="1"/>
          </p:cNvSpPr>
          <p:nvPr/>
        </p:nvSpPr>
        <p:spPr bwMode="auto">
          <a:xfrm>
            <a:off x="3141662" y="42980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7226" name="Oval 1162"/>
          <p:cNvSpPr>
            <a:spLocks noChangeArrowheads="1"/>
          </p:cNvSpPr>
          <p:nvPr/>
        </p:nvSpPr>
        <p:spPr bwMode="auto">
          <a:xfrm>
            <a:off x="3128962" y="53521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7227" name="Oval 1163"/>
          <p:cNvSpPr>
            <a:spLocks noChangeArrowheads="1"/>
          </p:cNvSpPr>
          <p:nvPr/>
        </p:nvSpPr>
        <p:spPr bwMode="auto">
          <a:xfrm>
            <a:off x="3103562" y="60760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7228" name="Oval 1164"/>
          <p:cNvSpPr>
            <a:spLocks noChangeArrowheads="1"/>
          </p:cNvSpPr>
          <p:nvPr/>
        </p:nvSpPr>
        <p:spPr bwMode="auto">
          <a:xfrm>
            <a:off x="4970462" y="50981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7229" name="Oval 1165"/>
          <p:cNvSpPr>
            <a:spLocks noChangeArrowheads="1"/>
          </p:cNvSpPr>
          <p:nvPr/>
        </p:nvSpPr>
        <p:spPr bwMode="auto">
          <a:xfrm>
            <a:off x="6583362" y="5047343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7230" name="Oval 1166"/>
          <p:cNvSpPr>
            <a:spLocks noChangeArrowheads="1"/>
          </p:cNvSpPr>
          <p:nvPr/>
        </p:nvSpPr>
        <p:spPr bwMode="auto">
          <a:xfrm>
            <a:off x="6045200" y="1143000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7231" name="Oval 1167"/>
          <p:cNvSpPr>
            <a:spLocks noChangeArrowheads="1"/>
          </p:cNvSpPr>
          <p:nvPr/>
        </p:nvSpPr>
        <p:spPr bwMode="auto">
          <a:xfrm>
            <a:off x="2463800" y="1117600"/>
            <a:ext cx="304800" cy="292100"/>
          </a:xfrm>
          <a:prstGeom prst="ellips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7232" name="Rectangle 1168"/>
          <p:cNvSpPr>
            <a:spLocks noChangeArrowheads="1"/>
          </p:cNvSpPr>
          <p:nvPr/>
        </p:nvSpPr>
        <p:spPr bwMode="auto">
          <a:xfrm>
            <a:off x="2888097" y="1081088"/>
            <a:ext cx="2504212" cy="36933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on(_, </a:t>
            </a:r>
            <a:r>
              <a:rPr lang="en-US" b="1" i="1" dirty="0">
                <a:solidFill>
                  <a:srgbClr val="FFC000"/>
                </a:solidFill>
              </a:rPr>
              <a:t>x</a:t>
            </a:r>
            <a:r>
              <a:rPr lang="en-US" b="1" dirty="0">
                <a:solidFill>
                  <a:srgbClr val="FFC000"/>
                </a:solidFill>
              </a:rPr>
              <a:t>) </a:t>
            </a:r>
            <a:r>
              <a:rPr lang="en-US" b="1" dirty="0">
                <a:solidFill>
                  <a:srgbClr val="FFC000"/>
                </a:solidFill>
                <a:sym typeface="Wingdings" panose="05000000000000000000" pitchFamily="2" charset="2"/>
              </a:rPr>
              <a:t> on (</a:t>
            </a:r>
            <a:r>
              <a:rPr lang="en-US" b="1" i="1" dirty="0">
                <a:solidFill>
                  <a:srgbClr val="FFC000"/>
                </a:solidFill>
                <a:sym typeface="Wingdings" pitchFamily="2" charset="2"/>
              </a:rPr>
              <a:t>x</a:t>
            </a:r>
            <a:r>
              <a:rPr lang="en-US" b="1" dirty="0">
                <a:solidFill>
                  <a:srgbClr val="FFC000"/>
                </a:solidFill>
                <a:sym typeface="Wingdings" pitchFamily="2" charset="2"/>
              </a:rPr>
              <a:t>, Floor)</a:t>
            </a:r>
          </a:p>
        </p:txBody>
      </p:sp>
      <p:sp>
        <p:nvSpPr>
          <p:cNvPr id="217234" name="Rectangle 1170"/>
          <p:cNvSpPr>
            <a:spLocks noChangeArrowheads="1"/>
          </p:cNvSpPr>
          <p:nvPr/>
        </p:nvSpPr>
        <p:spPr bwMode="auto">
          <a:xfrm>
            <a:off x="6411770" y="1093788"/>
            <a:ext cx="3280065" cy="36933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  <a:sym typeface="Wingdings" pitchFamily="2" charset="2"/>
              </a:rPr>
              <a:t>on(_, </a:t>
            </a:r>
            <a:r>
              <a:rPr lang="en-US" b="1" i="1" dirty="0">
                <a:solidFill>
                  <a:srgbClr val="FFC000"/>
                </a:solidFill>
                <a:sym typeface="Wingdings" pitchFamily="2" charset="2"/>
              </a:rPr>
              <a:t>x</a:t>
            </a:r>
            <a:r>
              <a:rPr lang="en-US" b="1" dirty="0">
                <a:solidFill>
                  <a:srgbClr val="FFC000"/>
                </a:solidFill>
                <a:sym typeface="Wingdings" pitchFamily="2" charset="2"/>
              </a:rPr>
              <a:t>) and on(_, </a:t>
            </a:r>
            <a:r>
              <a:rPr lang="en-US" b="1" i="1" dirty="0">
                <a:solidFill>
                  <a:srgbClr val="FFC000"/>
                </a:solidFill>
                <a:sym typeface="Wingdings" pitchFamily="2" charset="2"/>
              </a:rPr>
              <a:t>y</a:t>
            </a:r>
            <a:r>
              <a:rPr lang="en-US" b="1" dirty="0">
                <a:solidFill>
                  <a:srgbClr val="FFC000"/>
                </a:solidFill>
                <a:sym typeface="Wingdings" pitchFamily="2" charset="2"/>
              </a:rPr>
              <a:t>)  on(</a:t>
            </a:r>
            <a:r>
              <a:rPr lang="en-US" b="1" i="1" dirty="0">
                <a:solidFill>
                  <a:srgbClr val="FFC000"/>
                </a:solidFill>
                <a:sym typeface="Wingdings" pitchFamily="2" charset="2"/>
              </a:rPr>
              <a:t>x</a:t>
            </a:r>
            <a:r>
              <a:rPr lang="en-US" b="1" dirty="0">
                <a:solidFill>
                  <a:srgbClr val="FFC000"/>
                </a:solidFill>
                <a:sym typeface="Wingdings" pitchFamily="2" charset="2"/>
              </a:rPr>
              <a:t>, </a:t>
            </a:r>
            <a:r>
              <a:rPr lang="en-US" b="1" i="1" dirty="0">
                <a:solidFill>
                  <a:srgbClr val="FFC000"/>
                </a:solidFill>
                <a:sym typeface="Wingdings" pitchFamily="2" charset="2"/>
              </a:rPr>
              <a:t>y</a:t>
            </a:r>
            <a:r>
              <a:rPr lang="en-US" b="1" dirty="0">
                <a:solidFill>
                  <a:srgbClr val="FFC000"/>
                </a:solidFill>
                <a:sym typeface="Wingdings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4596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229600" cy="609600"/>
          </a:xfrm>
        </p:spPr>
        <p:txBody>
          <a:bodyPr>
            <a:normAutofit/>
          </a:bodyPr>
          <a:lstStyle/>
          <a:p>
            <a:r>
              <a:rPr lang="en-US"/>
              <a:t>Blocks World: A Search Problem</a:t>
            </a:r>
          </a:p>
        </p:txBody>
      </p:sp>
      <p:sp>
        <p:nvSpPr>
          <p:cNvPr id="216162" name="Rectangle 98"/>
          <p:cNvSpPr>
            <a:spLocks noChangeArrowheads="1"/>
          </p:cNvSpPr>
          <p:nvPr/>
        </p:nvSpPr>
        <p:spPr bwMode="auto">
          <a:xfrm>
            <a:off x="1778000" y="1041400"/>
            <a:ext cx="3860800" cy="1549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2222500" y="1574800"/>
            <a:ext cx="292100" cy="317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2222500" y="1955800"/>
            <a:ext cx="292100" cy="317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>
            <a:off x="1905000" y="23495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2743200" y="1955800"/>
            <a:ext cx="292100" cy="317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>
            <a:off x="4629150" y="1206500"/>
            <a:ext cx="292100" cy="317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216073" name="Rectangle 9"/>
          <p:cNvSpPr>
            <a:spLocks noChangeArrowheads="1"/>
          </p:cNvSpPr>
          <p:nvPr/>
        </p:nvSpPr>
        <p:spPr bwMode="auto">
          <a:xfrm>
            <a:off x="4629150" y="1981200"/>
            <a:ext cx="292100" cy="317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>
            <a:off x="4025900" y="23622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075" name="Rectangle 11"/>
          <p:cNvSpPr>
            <a:spLocks noChangeArrowheads="1"/>
          </p:cNvSpPr>
          <p:nvPr/>
        </p:nvSpPr>
        <p:spPr bwMode="auto">
          <a:xfrm>
            <a:off x="4629150" y="1600200"/>
            <a:ext cx="292100" cy="317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216076" name="AutoShape 12"/>
          <p:cNvSpPr>
            <a:spLocks noChangeArrowheads="1"/>
          </p:cNvSpPr>
          <p:nvPr/>
        </p:nvSpPr>
        <p:spPr bwMode="auto">
          <a:xfrm>
            <a:off x="3517900" y="1638300"/>
            <a:ext cx="622300" cy="482600"/>
          </a:xfrm>
          <a:prstGeom prst="rightArrow">
            <a:avLst>
              <a:gd name="adj1" fmla="val 50000"/>
              <a:gd name="adj2" fmla="val 480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6151" name="Group 87"/>
          <p:cNvGrpSpPr>
            <a:grpSpLocks/>
          </p:cNvGrpSpPr>
          <p:nvPr/>
        </p:nvGrpSpPr>
        <p:grpSpPr bwMode="auto">
          <a:xfrm>
            <a:off x="8051800" y="1346200"/>
            <a:ext cx="914400" cy="546100"/>
            <a:chOff x="3720" y="760"/>
            <a:chExt cx="576" cy="344"/>
          </a:xfrm>
        </p:grpSpPr>
        <p:sp>
          <p:nvSpPr>
            <p:cNvPr id="216077" name="Rectangle 13"/>
            <p:cNvSpPr>
              <a:spLocks noChangeArrowheads="1"/>
            </p:cNvSpPr>
            <p:nvPr/>
          </p:nvSpPr>
          <p:spPr bwMode="auto">
            <a:xfrm>
              <a:off x="3856" y="760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A</a:t>
              </a:r>
            </a:p>
          </p:txBody>
        </p:sp>
        <p:sp>
          <p:nvSpPr>
            <p:cNvPr id="216078" name="Rectangle 14"/>
            <p:cNvSpPr>
              <a:spLocks noChangeArrowheads="1"/>
            </p:cNvSpPr>
            <p:nvPr/>
          </p:nvSpPr>
          <p:spPr bwMode="auto">
            <a:xfrm>
              <a:off x="4032" y="920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B</a:t>
              </a:r>
            </a:p>
          </p:txBody>
        </p:sp>
        <p:sp>
          <p:nvSpPr>
            <p:cNvPr id="216079" name="Rectangle 15"/>
            <p:cNvSpPr>
              <a:spLocks noChangeArrowheads="1"/>
            </p:cNvSpPr>
            <p:nvPr/>
          </p:nvSpPr>
          <p:spPr bwMode="auto">
            <a:xfrm>
              <a:off x="3856" y="920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C</a:t>
              </a:r>
            </a:p>
          </p:txBody>
        </p:sp>
        <p:sp>
          <p:nvSpPr>
            <p:cNvPr id="216080" name="Line 16"/>
            <p:cNvSpPr>
              <a:spLocks noChangeShapeType="1"/>
            </p:cNvSpPr>
            <p:nvPr/>
          </p:nvSpPr>
          <p:spPr bwMode="auto">
            <a:xfrm>
              <a:off x="3720" y="110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216150" name="Group 86"/>
          <p:cNvGrpSpPr>
            <a:grpSpLocks/>
          </p:cNvGrpSpPr>
          <p:nvPr/>
        </p:nvGrpSpPr>
        <p:grpSpPr bwMode="auto">
          <a:xfrm>
            <a:off x="6985000" y="2749550"/>
            <a:ext cx="914400" cy="279400"/>
            <a:chOff x="3048" y="1644"/>
            <a:chExt cx="576" cy="176"/>
          </a:xfrm>
        </p:grpSpPr>
        <p:sp>
          <p:nvSpPr>
            <p:cNvPr id="216082" name="Rectangle 18"/>
            <p:cNvSpPr>
              <a:spLocks noChangeArrowheads="1"/>
            </p:cNvSpPr>
            <p:nvPr/>
          </p:nvSpPr>
          <p:spPr bwMode="auto">
            <a:xfrm>
              <a:off x="3104" y="1644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A</a:t>
              </a:r>
            </a:p>
          </p:txBody>
        </p:sp>
        <p:sp>
          <p:nvSpPr>
            <p:cNvPr id="216083" name="Rectangle 19"/>
            <p:cNvSpPr>
              <a:spLocks noChangeArrowheads="1"/>
            </p:cNvSpPr>
            <p:nvPr/>
          </p:nvSpPr>
          <p:spPr bwMode="auto">
            <a:xfrm>
              <a:off x="3448" y="1644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B</a:t>
              </a:r>
            </a:p>
          </p:txBody>
        </p:sp>
        <p:sp>
          <p:nvSpPr>
            <p:cNvPr id="216084" name="Rectangle 20"/>
            <p:cNvSpPr>
              <a:spLocks noChangeArrowheads="1"/>
            </p:cNvSpPr>
            <p:nvPr/>
          </p:nvSpPr>
          <p:spPr bwMode="auto">
            <a:xfrm>
              <a:off x="3272" y="1644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C</a:t>
              </a:r>
            </a:p>
          </p:txBody>
        </p:sp>
        <p:sp>
          <p:nvSpPr>
            <p:cNvPr id="216085" name="Line 21"/>
            <p:cNvSpPr>
              <a:spLocks noChangeShapeType="1"/>
            </p:cNvSpPr>
            <p:nvPr/>
          </p:nvSpPr>
          <p:spPr bwMode="auto">
            <a:xfrm>
              <a:off x="3048" y="182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216149" name="Group 85"/>
          <p:cNvGrpSpPr>
            <a:grpSpLocks/>
          </p:cNvGrpSpPr>
          <p:nvPr/>
        </p:nvGrpSpPr>
        <p:grpSpPr bwMode="auto">
          <a:xfrm>
            <a:off x="9512300" y="2325688"/>
            <a:ext cx="914400" cy="798512"/>
            <a:chOff x="4640" y="1377"/>
            <a:chExt cx="576" cy="503"/>
          </a:xfrm>
        </p:grpSpPr>
        <p:sp>
          <p:nvSpPr>
            <p:cNvPr id="216087" name="Rectangle 23"/>
            <p:cNvSpPr>
              <a:spLocks noChangeArrowheads="1"/>
            </p:cNvSpPr>
            <p:nvPr/>
          </p:nvSpPr>
          <p:spPr bwMode="auto">
            <a:xfrm>
              <a:off x="4840" y="1536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A</a:t>
              </a:r>
            </a:p>
          </p:txBody>
        </p:sp>
        <p:sp>
          <p:nvSpPr>
            <p:cNvPr id="216088" name="Rectangle 24"/>
            <p:cNvSpPr>
              <a:spLocks noChangeArrowheads="1"/>
            </p:cNvSpPr>
            <p:nvPr/>
          </p:nvSpPr>
          <p:spPr bwMode="auto">
            <a:xfrm>
              <a:off x="4836" y="1377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B</a:t>
              </a:r>
            </a:p>
          </p:txBody>
        </p:sp>
        <p:sp>
          <p:nvSpPr>
            <p:cNvPr id="216089" name="Rectangle 25"/>
            <p:cNvSpPr>
              <a:spLocks noChangeArrowheads="1"/>
            </p:cNvSpPr>
            <p:nvPr/>
          </p:nvSpPr>
          <p:spPr bwMode="auto">
            <a:xfrm>
              <a:off x="4840" y="1696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C</a:t>
              </a:r>
            </a:p>
          </p:txBody>
        </p:sp>
        <p:sp>
          <p:nvSpPr>
            <p:cNvPr id="216090" name="Line 26"/>
            <p:cNvSpPr>
              <a:spLocks noChangeShapeType="1"/>
            </p:cNvSpPr>
            <p:nvPr/>
          </p:nvSpPr>
          <p:spPr bwMode="auto">
            <a:xfrm>
              <a:off x="4640" y="188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sp>
        <p:nvSpPr>
          <p:cNvPr id="216092" name="Line 28"/>
          <p:cNvSpPr>
            <a:spLocks noChangeShapeType="1"/>
          </p:cNvSpPr>
          <p:nvPr/>
        </p:nvSpPr>
        <p:spPr bwMode="auto">
          <a:xfrm flipH="1">
            <a:off x="7556500" y="2003425"/>
            <a:ext cx="711200" cy="5715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16093" name="Line 29"/>
          <p:cNvSpPr>
            <a:spLocks noChangeShapeType="1"/>
          </p:cNvSpPr>
          <p:nvPr/>
        </p:nvSpPr>
        <p:spPr bwMode="auto">
          <a:xfrm>
            <a:off x="8682038" y="2011363"/>
            <a:ext cx="811212" cy="57150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216146" name="Group 82"/>
          <p:cNvGrpSpPr>
            <a:grpSpLocks/>
          </p:cNvGrpSpPr>
          <p:nvPr/>
        </p:nvGrpSpPr>
        <p:grpSpPr bwMode="auto">
          <a:xfrm>
            <a:off x="6018213" y="3825876"/>
            <a:ext cx="914400" cy="536575"/>
            <a:chOff x="2439" y="2319"/>
            <a:chExt cx="576" cy="338"/>
          </a:xfrm>
        </p:grpSpPr>
        <p:sp>
          <p:nvSpPr>
            <p:cNvPr id="216094" name="Rectangle 30"/>
            <p:cNvSpPr>
              <a:spLocks noChangeArrowheads="1"/>
            </p:cNvSpPr>
            <p:nvPr/>
          </p:nvSpPr>
          <p:spPr bwMode="auto">
            <a:xfrm>
              <a:off x="2567" y="2481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A</a:t>
              </a:r>
            </a:p>
          </p:txBody>
        </p:sp>
        <p:sp>
          <p:nvSpPr>
            <p:cNvPr id="216095" name="Rectangle 31"/>
            <p:cNvSpPr>
              <a:spLocks noChangeArrowheads="1"/>
            </p:cNvSpPr>
            <p:nvPr/>
          </p:nvSpPr>
          <p:spPr bwMode="auto">
            <a:xfrm>
              <a:off x="2755" y="2478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B</a:t>
              </a:r>
            </a:p>
          </p:txBody>
        </p:sp>
        <p:sp>
          <p:nvSpPr>
            <p:cNvPr id="216096" name="Rectangle 32"/>
            <p:cNvSpPr>
              <a:spLocks noChangeArrowheads="1"/>
            </p:cNvSpPr>
            <p:nvPr/>
          </p:nvSpPr>
          <p:spPr bwMode="auto">
            <a:xfrm>
              <a:off x="2750" y="2319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C</a:t>
              </a:r>
            </a:p>
          </p:txBody>
        </p:sp>
        <p:sp>
          <p:nvSpPr>
            <p:cNvPr id="216097" name="Line 33"/>
            <p:cNvSpPr>
              <a:spLocks noChangeShapeType="1"/>
            </p:cNvSpPr>
            <p:nvPr/>
          </p:nvSpPr>
          <p:spPr bwMode="auto">
            <a:xfrm>
              <a:off x="2439" y="2657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216147" name="Group 83"/>
          <p:cNvGrpSpPr>
            <a:grpSpLocks/>
          </p:cNvGrpSpPr>
          <p:nvPr/>
        </p:nvGrpSpPr>
        <p:grpSpPr bwMode="auto">
          <a:xfrm>
            <a:off x="7113588" y="3830638"/>
            <a:ext cx="914400" cy="531812"/>
            <a:chOff x="3129" y="2319"/>
            <a:chExt cx="576" cy="335"/>
          </a:xfrm>
        </p:grpSpPr>
        <p:sp>
          <p:nvSpPr>
            <p:cNvPr id="216098" name="Rectangle 34"/>
            <p:cNvSpPr>
              <a:spLocks noChangeArrowheads="1"/>
            </p:cNvSpPr>
            <p:nvPr/>
          </p:nvSpPr>
          <p:spPr bwMode="auto">
            <a:xfrm>
              <a:off x="3257" y="2478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A</a:t>
              </a:r>
            </a:p>
          </p:txBody>
        </p:sp>
        <p:sp>
          <p:nvSpPr>
            <p:cNvPr id="216099" name="Rectangle 35"/>
            <p:cNvSpPr>
              <a:spLocks noChangeArrowheads="1"/>
            </p:cNvSpPr>
            <p:nvPr/>
          </p:nvSpPr>
          <p:spPr bwMode="auto">
            <a:xfrm>
              <a:off x="3439" y="2478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C</a:t>
              </a:r>
            </a:p>
          </p:txBody>
        </p:sp>
        <p:sp>
          <p:nvSpPr>
            <p:cNvPr id="216100" name="Rectangle 36"/>
            <p:cNvSpPr>
              <a:spLocks noChangeArrowheads="1"/>
            </p:cNvSpPr>
            <p:nvPr/>
          </p:nvSpPr>
          <p:spPr bwMode="auto">
            <a:xfrm>
              <a:off x="3434" y="2319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B</a:t>
              </a:r>
            </a:p>
          </p:txBody>
        </p:sp>
        <p:sp>
          <p:nvSpPr>
            <p:cNvPr id="216101" name="Line 37"/>
            <p:cNvSpPr>
              <a:spLocks noChangeShapeType="1"/>
            </p:cNvSpPr>
            <p:nvPr/>
          </p:nvSpPr>
          <p:spPr bwMode="auto">
            <a:xfrm>
              <a:off x="3129" y="265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216148" name="Group 84"/>
          <p:cNvGrpSpPr>
            <a:grpSpLocks/>
          </p:cNvGrpSpPr>
          <p:nvPr/>
        </p:nvGrpSpPr>
        <p:grpSpPr bwMode="auto">
          <a:xfrm>
            <a:off x="8161338" y="3844926"/>
            <a:ext cx="914400" cy="517525"/>
            <a:chOff x="3789" y="2331"/>
            <a:chExt cx="576" cy="326"/>
          </a:xfrm>
        </p:grpSpPr>
        <p:sp>
          <p:nvSpPr>
            <p:cNvPr id="216102" name="Rectangle 38"/>
            <p:cNvSpPr>
              <a:spLocks noChangeArrowheads="1"/>
            </p:cNvSpPr>
            <p:nvPr/>
          </p:nvSpPr>
          <p:spPr bwMode="auto">
            <a:xfrm>
              <a:off x="4088" y="2487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B</a:t>
              </a:r>
            </a:p>
          </p:txBody>
        </p:sp>
        <p:sp>
          <p:nvSpPr>
            <p:cNvPr id="216103" name="Rectangle 39"/>
            <p:cNvSpPr>
              <a:spLocks noChangeArrowheads="1"/>
            </p:cNvSpPr>
            <p:nvPr/>
          </p:nvSpPr>
          <p:spPr bwMode="auto">
            <a:xfrm>
              <a:off x="3916" y="2490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A</a:t>
              </a:r>
            </a:p>
          </p:txBody>
        </p:sp>
        <p:sp>
          <p:nvSpPr>
            <p:cNvPr id="216104" name="Rectangle 40"/>
            <p:cNvSpPr>
              <a:spLocks noChangeArrowheads="1"/>
            </p:cNvSpPr>
            <p:nvPr/>
          </p:nvSpPr>
          <p:spPr bwMode="auto">
            <a:xfrm>
              <a:off x="3911" y="2331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C</a:t>
              </a:r>
            </a:p>
          </p:txBody>
        </p:sp>
        <p:sp>
          <p:nvSpPr>
            <p:cNvPr id="216105" name="Line 41"/>
            <p:cNvSpPr>
              <a:spLocks noChangeShapeType="1"/>
            </p:cNvSpPr>
            <p:nvPr/>
          </p:nvSpPr>
          <p:spPr bwMode="auto">
            <a:xfrm>
              <a:off x="3789" y="2657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216139" name="Group 75"/>
          <p:cNvGrpSpPr>
            <a:grpSpLocks/>
          </p:cNvGrpSpPr>
          <p:nvPr/>
        </p:nvGrpSpPr>
        <p:grpSpPr bwMode="auto">
          <a:xfrm>
            <a:off x="9204325" y="3844926"/>
            <a:ext cx="914400" cy="517525"/>
            <a:chOff x="4446" y="2331"/>
            <a:chExt cx="576" cy="326"/>
          </a:xfrm>
        </p:grpSpPr>
        <p:sp>
          <p:nvSpPr>
            <p:cNvPr id="216106" name="Rectangle 42"/>
            <p:cNvSpPr>
              <a:spLocks noChangeArrowheads="1"/>
            </p:cNvSpPr>
            <p:nvPr/>
          </p:nvSpPr>
          <p:spPr bwMode="auto">
            <a:xfrm>
              <a:off x="4745" y="2487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C</a:t>
              </a:r>
            </a:p>
          </p:txBody>
        </p:sp>
        <p:sp>
          <p:nvSpPr>
            <p:cNvPr id="216107" name="Rectangle 43"/>
            <p:cNvSpPr>
              <a:spLocks noChangeArrowheads="1"/>
            </p:cNvSpPr>
            <p:nvPr/>
          </p:nvSpPr>
          <p:spPr bwMode="auto">
            <a:xfrm>
              <a:off x="4573" y="2490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A</a:t>
              </a:r>
            </a:p>
          </p:txBody>
        </p:sp>
        <p:sp>
          <p:nvSpPr>
            <p:cNvPr id="216108" name="Rectangle 44"/>
            <p:cNvSpPr>
              <a:spLocks noChangeArrowheads="1"/>
            </p:cNvSpPr>
            <p:nvPr/>
          </p:nvSpPr>
          <p:spPr bwMode="auto">
            <a:xfrm>
              <a:off x="4568" y="2331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B</a:t>
              </a:r>
            </a:p>
          </p:txBody>
        </p:sp>
        <p:sp>
          <p:nvSpPr>
            <p:cNvPr id="216109" name="Line 45"/>
            <p:cNvSpPr>
              <a:spLocks noChangeShapeType="1"/>
            </p:cNvSpPr>
            <p:nvPr/>
          </p:nvSpPr>
          <p:spPr bwMode="auto">
            <a:xfrm>
              <a:off x="4446" y="2657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216145" name="Group 81"/>
          <p:cNvGrpSpPr>
            <a:grpSpLocks/>
          </p:cNvGrpSpPr>
          <p:nvPr/>
        </p:nvGrpSpPr>
        <p:grpSpPr bwMode="auto">
          <a:xfrm>
            <a:off x="4918075" y="3825876"/>
            <a:ext cx="914400" cy="536575"/>
            <a:chOff x="1746" y="2322"/>
            <a:chExt cx="576" cy="338"/>
          </a:xfrm>
        </p:grpSpPr>
        <p:sp>
          <p:nvSpPr>
            <p:cNvPr id="216110" name="Rectangle 46"/>
            <p:cNvSpPr>
              <a:spLocks noChangeArrowheads="1"/>
            </p:cNvSpPr>
            <p:nvPr/>
          </p:nvSpPr>
          <p:spPr bwMode="auto">
            <a:xfrm>
              <a:off x="1874" y="2484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C</a:t>
              </a:r>
            </a:p>
          </p:txBody>
        </p:sp>
        <p:sp>
          <p:nvSpPr>
            <p:cNvPr id="216111" name="Rectangle 47"/>
            <p:cNvSpPr>
              <a:spLocks noChangeArrowheads="1"/>
            </p:cNvSpPr>
            <p:nvPr/>
          </p:nvSpPr>
          <p:spPr bwMode="auto">
            <a:xfrm>
              <a:off x="2062" y="2481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B</a:t>
              </a:r>
            </a:p>
          </p:txBody>
        </p:sp>
        <p:sp>
          <p:nvSpPr>
            <p:cNvPr id="216112" name="Rectangle 48"/>
            <p:cNvSpPr>
              <a:spLocks noChangeArrowheads="1"/>
            </p:cNvSpPr>
            <p:nvPr/>
          </p:nvSpPr>
          <p:spPr bwMode="auto">
            <a:xfrm>
              <a:off x="2057" y="2322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A</a:t>
              </a:r>
            </a:p>
          </p:txBody>
        </p:sp>
        <p:sp>
          <p:nvSpPr>
            <p:cNvPr id="216113" name="Line 49"/>
            <p:cNvSpPr>
              <a:spLocks noChangeShapeType="1"/>
            </p:cNvSpPr>
            <p:nvPr/>
          </p:nvSpPr>
          <p:spPr bwMode="auto">
            <a:xfrm>
              <a:off x="1746" y="266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sp>
        <p:nvSpPr>
          <p:cNvPr id="216114" name="Line 50"/>
          <p:cNvSpPr>
            <a:spLocks noChangeShapeType="1"/>
          </p:cNvSpPr>
          <p:nvPr/>
        </p:nvSpPr>
        <p:spPr bwMode="auto">
          <a:xfrm flipH="1">
            <a:off x="5689600" y="3133725"/>
            <a:ext cx="1282700" cy="54610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16115" name="Line 51"/>
          <p:cNvSpPr>
            <a:spLocks noChangeShapeType="1"/>
          </p:cNvSpPr>
          <p:nvPr/>
        </p:nvSpPr>
        <p:spPr bwMode="auto">
          <a:xfrm flipH="1">
            <a:off x="6642100" y="3171825"/>
            <a:ext cx="533400" cy="49530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16116" name="Line 52"/>
          <p:cNvSpPr>
            <a:spLocks noChangeShapeType="1"/>
          </p:cNvSpPr>
          <p:nvPr/>
        </p:nvSpPr>
        <p:spPr bwMode="auto">
          <a:xfrm>
            <a:off x="7366000" y="3197225"/>
            <a:ext cx="88900" cy="49530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16117" name="Line 53"/>
          <p:cNvSpPr>
            <a:spLocks noChangeShapeType="1"/>
          </p:cNvSpPr>
          <p:nvPr/>
        </p:nvSpPr>
        <p:spPr bwMode="auto">
          <a:xfrm>
            <a:off x="7531100" y="3184525"/>
            <a:ext cx="762000" cy="50800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16118" name="Line 54"/>
          <p:cNvSpPr>
            <a:spLocks noChangeShapeType="1"/>
          </p:cNvSpPr>
          <p:nvPr/>
        </p:nvSpPr>
        <p:spPr bwMode="auto">
          <a:xfrm>
            <a:off x="7823200" y="3184525"/>
            <a:ext cx="1397000" cy="55880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216144" name="Group 80"/>
          <p:cNvGrpSpPr>
            <a:grpSpLocks/>
          </p:cNvGrpSpPr>
          <p:nvPr/>
        </p:nvGrpSpPr>
        <p:grpSpPr bwMode="auto">
          <a:xfrm>
            <a:off x="4918075" y="5056188"/>
            <a:ext cx="914400" cy="798512"/>
            <a:chOff x="1760" y="3097"/>
            <a:chExt cx="576" cy="503"/>
          </a:xfrm>
        </p:grpSpPr>
        <p:sp>
          <p:nvSpPr>
            <p:cNvPr id="216119" name="Rectangle 55"/>
            <p:cNvSpPr>
              <a:spLocks noChangeArrowheads="1"/>
            </p:cNvSpPr>
            <p:nvPr/>
          </p:nvSpPr>
          <p:spPr bwMode="auto">
            <a:xfrm>
              <a:off x="1960" y="3256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A</a:t>
              </a:r>
            </a:p>
          </p:txBody>
        </p:sp>
        <p:sp>
          <p:nvSpPr>
            <p:cNvPr id="216120" name="Rectangle 56"/>
            <p:cNvSpPr>
              <a:spLocks noChangeArrowheads="1"/>
            </p:cNvSpPr>
            <p:nvPr/>
          </p:nvSpPr>
          <p:spPr bwMode="auto">
            <a:xfrm>
              <a:off x="1956" y="3097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C</a:t>
              </a:r>
            </a:p>
          </p:txBody>
        </p:sp>
        <p:sp>
          <p:nvSpPr>
            <p:cNvPr id="216121" name="Rectangle 57"/>
            <p:cNvSpPr>
              <a:spLocks noChangeArrowheads="1"/>
            </p:cNvSpPr>
            <p:nvPr/>
          </p:nvSpPr>
          <p:spPr bwMode="auto">
            <a:xfrm>
              <a:off x="1960" y="3416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B</a:t>
              </a:r>
            </a:p>
          </p:txBody>
        </p:sp>
        <p:sp>
          <p:nvSpPr>
            <p:cNvPr id="216122" name="Line 58"/>
            <p:cNvSpPr>
              <a:spLocks noChangeShapeType="1"/>
            </p:cNvSpPr>
            <p:nvPr/>
          </p:nvSpPr>
          <p:spPr bwMode="auto">
            <a:xfrm>
              <a:off x="1760" y="360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216143" name="Group 79"/>
          <p:cNvGrpSpPr>
            <a:grpSpLocks/>
          </p:cNvGrpSpPr>
          <p:nvPr/>
        </p:nvGrpSpPr>
        <p:grpSpPr bwMode="auto">
          <a:xfrm>
            <a:off x="6018213" y="5056188"/>
            <a:ext cx="914400" cy="798512"/>
            <a:chOff x="2464" y="3105"/>
            <a:chExt cx="576" cy="503"/>
          </a:xfrm>
        </p:grpSpPr>
        <p:sp>
          <p:nvSpPr>
            <p:cNvPr id="216123" name="Rectangle 59"/>
            <p:cNvSpPr>
              <a:spLocks noChangeArrowheads="1"/>
            </p:cNvSpPr>
            <p:nvPr/>
          </p:nvSpPr>
          <p:spPr bwMode="auto">
            <a:xfrm>
              <a:off x="2664" y="3264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C</a:t>
              </a:r>
            </a:p>
          </p:txBody>
        </p:sp>
        <p:sp>
          <p:nvSpPr>
            <p:cNvPr id="216124" name="Rectangle 60"/>
            <p:cNvSpPr>
              <a:spLocks noChangeArrowheads="1"/>
            </p:cNvSpPr>
            <p:nvPr/>
          </p:nvSpPr>
          <p:spPr bwMode="auto">
            <a:xfrm>
              <a:off x="2660" y="3105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A</a:t>
              </a:r>
            </a:p>
          </p:txBody>
        </p:sp>
        <p:sp>
          <p:nvSpPr>
            <p:cNvPr id="216125" name="Rectangle 61"/>
            <p:cNvSpPr>
              <a:spLocks noChangeArrowheads="1"/>
            </p:cNvSpPr>
            <p:nvPr/>
          </p:nvSpPr>
          <p:spPr bwMode="auto">
            <a:xfrm>
              <a:off x="2664" y="3424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B</a:t>
              </a:r>
            </a:p>
          </p:txBody>
        </p:sp>
        <p:sp>
          <p:nvSpPr>
            <p:cNvPr id="216126" name="Line 62"/>
            <p:cNvSpPr>
              <a:spLocks noChangeShapeType="1"/>
            </p:cNvSpPr>
            <p:nvPr/>
          </p:nvSpPr>
          <p:spPr bwMode="auto">
            <a:xfrm>
              <a:off x="2464" y="360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216142" name="Group 78"/>
          <p:cNvGrpSpPr>
            <a:grpSpLocks/>
          </p:cNvGrpSpPr>
          <p:nvPr/>
        </p:nvGrpSpPr>
        <p:grpSpPr bwMode="auto">
          <a:xfrm>
            <a:off x="7113588" y="5056188"/>
            <a:ext cx="914400" cy="798512"/>
            <a:chOff x="3160" y="3097"/>
            <a:chExt cx="576" cy="503"/>
          </a:xfrm>
        </p:grpSpPr>
        <p:sp>
          <p:nvSpPr>
            <p:cNvPr id="216127" name="Rectangle 63"/>
            <p:cNvSpPr>
              <a:spLocks noChangeArrowheads="1"/>
            </p:cNvSpPr>
            <p:nvPr/>
          </p:nvSpPr>
          <p:spPr bwMode="auto">
            <a:xfrm>
              <a:off x="3360" y="3256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B</a:t>
              </a:r>
            </a:p>
          </p:txBody>
        </p:sp>
        <p:sp>
          <p:nvSpPr>
            <p:cNvPr id="216128" name="Rectangle 64"/>
            <p:cNvSpPr>
              <a:spLocks noChangeArrowheads="1"/>
            </p:cNvSpPr>
            <p:nvPr/>
          </p:nvSpPr>
          <p:spPr bwMode="auto">
            <a:xfrm>
              <a:off x="3356" y="3097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A</a:t>
              </a:r>
            </a:p>
          </p:txBody>
        </p:sp>
        <p:sp>
          <p:nvSpPr>
            <p:cNvPr id="216129" name="Rectangle 65"/>
            <p:cNvSpPr>
              <a:spLocks noChangeArrowheads="1"/>
            </p:cNvSpPr>
            <p:nvPr/>
          </p:nvSpPr>
          <p:spPr bwMode="auto">
            <a:xfrm>
              <a:off x="3360" y="3416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C</a:t>
              </a:r>
            </a:p>
          </p:txBody>
        </p:sp>
        <p:sp>
          <p:nvSpPr>
            <p:cNvPr id="216130" name="Line 66"/>
            <p:cNvSpPr>
              <a:spLocks noChangeShapeType="1"/>
            </p:cNvSpPr>
            <p:nvPr/>
          </p:nvSpPr>
          <p:spPr bwMode="auto">
            <a:xfrm>
              <a:off x="3160" y="360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216141" name="Group 77"/>
          <p:cNvGrpSpPr>
            <a:grpSpLocks/>
          </p:cNvGrpSpPr>
          <p:nvPr/>
        </p:nvGrpSpPr>
        <p:grpSpPr bwMode="auto">
          <a:xfrm>
            <a:off x="8161338" y="5056188"/>
            <a:ext cx="914400" cy="798512"/>
            <a:chOff x="3824" y="3097"/>
            <a:chExt cx="576" cy="503"/>
          </a:xfrm>
        </p:grpSpPr>
        <p:sp>
          <p:nvSpPr>
            <p:cNvPr id="216131" name="Rectangle 67"/>
            <p:cNvSpPr>
              <a:spLocks noChangeArrowheads="1"/>
            </p:cNvSpPr>
            <p:nvPr/>
          </p:nvSpPr>
          <p:spPr bwMode="auto">
            <a:xfrm>
              <a:off x="4024" y="3256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C</a:t>
              </a:r>
            </a:p>
          </p:txBody>
        </p:sp>
        <p:sp>
          <p:nvSpPr>
            <p:cNvPr id="216132" name="Rectangle 68"/>
            <p:cNvSpPr>
              <a:spLocks noChangeArrowheads="1"/>
            </p:cNvSpPr>
            <p:nvPr/>
          </p:nvSpPr>
          <p:spPr bwMode="auto">
            <a:xfrm>
              <a:off x="4020" y="3097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B</a:t>
              </a:r>
            </a:p>
          </p:txBody>
        </p:sp>
        <p:sp>
          <p:nvSpPr>
            <p:cNvPr id="216133" name="Rectangle 69"/>
            <p:cNvSpPr>
              <a:spLocks noChangeArrowheads="1"/>
            </p:cNvSpPr>
            <p:nvPr/>
          </p:nvSpPr>
          <p:spPr bwMode="auto">
            <a:xfrm>
              <a:off x="4024" y="3416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A</a:t>
              </a:r>
            </a:p>
          </p:txBody>
        </p:sp>
        <p:sp>
          <p:nvSpPr>
            <p:cNvPr id="216134" name="Line 70"/>
            <p:cNvSpPr>
              <a:spLocks noChangeShapeType="1"/>
            </p:cNvSpPr>
            <p:nvPr/>
          </p:nvSpPr>
          <p:spPr bwMode="auto">
            <a:xfrm>
              <a:off x="3824" y="360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216140" name="Group 76"/>
          <p:cNvGrpSpPr>
            <a:grpSpLocks/>
          </p:cNvGrpSpPr>
          <p:nvPr/>
        </p:nvGrpSpPr>
        <p:grpSpPr bwMode="auto">
          <a:xfrm>
            <a:off x="9204325" y="5056188"/>
            <a:ext cx="914400" cy="798512"/>
            <a:chOff x="4464" y="3113"/>
            <a:chExt cx="576" cy="503"/>
          </a:xfrm>
        </p:grpSpPr>
        <p:sp>
          <p:nvSpPr>
            <p:cNvPr id="216135" name="Rectangle 71"/>
            <p:cNvSpPr>
              <a:spLocks noChangeArrowheads="1"/>
            </p:cNvSpPr>
            <p:nvPr/>
          </p:nvSpPr>
          <p:spPr bwMode="auto">
            <a:xfrm>
              <a:off x="4664" y="3272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B</a:t>
              </a:r>
            </a:p>
          </p:txBody>
        </p:sp>
        <p:sp>
          <p:nvSpPr>
            <p:cNvPr id="216136" name="Rectangle 72"/>
            <p:cNvSpPr>
              <a:spLocks noChangeArrowheads="1"/>
            </p:cNvSpPr>
            <p:nvPr/>
          </p:nvSpPr>
          <p:spPr bwMode="auto">
            <a:xfrm>
              <a:off x="4660" y="3113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C</a:t>
              </a:r>
            </a:p>
          </p:txBody>
        </p:sp>
        <p:sp>
          <p:nvSpPr>
            <p:cNvPr id="216137" name="Rectangle 73"/>
            <p:cNvSpPr>
              <a:spLocks noChangeArrowheads="1"/>
            </p:cNvSpPr>
            <p:nvPr/>
          </p:nvSpPr>
          <p:spPr bwMode="auto">
            <a:xfrm>
              <a:off x="4664" y="3432"/>
              <a:ext cx="120" cy="1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A</a:t>
              </a:r>
            </a:p>
          </p:txBody>
        </p:sp>
        <p:sp>
          <p:nvSpPr>
            <p:cNvPr id="216138" name="Line 74"/>
            <p:cNvSpPr>
              <a:spLocks noChangeShapeType="1"/>
            </p:cNvSpPr>
            <p:nvPr/>
          </p:nvSpPr>
          <p:spPr bwMode="auto">
            <a:xfrm>
              <a:off x="4464" y="361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</p:grpSp>
      <p:sp>
        <p:nvSpPr>
          <p:cNvPr id="216152" name="Line 88"/>
          <p:cNvSpPr>
            <a:spLocks noChangeShapeType="1"/>
          </p:cNvSpPr>
          <p:nvPr/>
        </p:nvSpPr>
        <p:spPr bwMode="auto">
          <a:xfrm>
            <a:off x="5334000" y="4479925"/>
            <a:ext cx="0" cy="45720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16153" name="Line 89"/>
          <p:cNvSpPr>
            <a:spLocks noChangeShapeType="1"/>
          </p:cNvSpPr>
          <p:nvPr/>
        </p:nvSpPr>
        <p:spPr bwMode="auto">
          <a:xfrm>
            <a:off x="6426200" y="4467225"/>
            <a:ext cx="0" cy="45720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16154" name="Line 90"/>
          <p:cNvSpPr>
            <a:spLocks noChangeShapeType="1"/>
          </p:cNvSpPr>
          <p:nvPr/>
        </p:nvSpPr>
        <p:spPr bwMode="auto">
          <a:xfrm>
            <a:off x="7518400" y="4467225"/>
            <a:ext cx="0" cy="45720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16155" name="Line 91"/>
          <p:cNvSpPr>
            <a:spLocks noChangeShapeType="1"/>
          </p:cNvSpPr>
          <p:nvPr/>
        </p:nvSpPr>
        <p:spPr bwMode="auto">
          <a:xfrm>
            <a:off x="8559800" y="4467225"/>
            <a:ext cx="0" cy="45720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16156" name="Line 92"/>
          <p:cNvSpPr>
            <a:spLocks noChangeShapeType="1"/>
          </p:cNvSpPr>
          <p:nvPr/>
        </p:nvSpPr>
        <p:spPr bwMode="auto">
          <a:xfrm>
            <a:off x="9626600" y="4454525"/>
            <a:ext cx="0" cy="457200"/>
          </a:xfrm>
          <a:prstGeom prst="line">
            <a:avLst/>
          </a:prstGeom>
          <a:noFill/>
          <a:ln w="28575">
            <a:solidFill>
              <a:schemeClr val="bg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16159" name="Freeform 95"/>
          <p:cNvSpPr>
            <a:spLocks/>
          </p:cNvSpPr>
          <p:nvPr/>
        </p:nvSpPr>
        <p:spPr bwMode="auto">
          <a:xfrm>
            <a:off x="6807200" y="1104900"/>
            <a:ext cx="2324100" cy="5130800"/>
          </a:xfrm>
          <a:custGeom>
            <a:avLst/>
            <a:gdLst/>
            <a:ahLst/>
            <a:cxnLst>
              <a:cxn ang="0">
                <a:pos x="840" y="64"/>
              </a:cxn>
              <a:cxn ang="0">
                <a:pos x="744" y="152"/>
              </a:cxn>
              <a:cxn ang="0">
                <a:pos x="544" y="400"/>
              </a:cxn>
              <a:cxn ang="0">
                <a:pos x="384" y="568"/>
              </a:cxn>
              <a:cxn ang="0">
                <a:pos x="288" y="656"/>
              </a:cxn>
              <a:cxn ang="0">
                <a:pos x="216" y="728"/>
              </a:cxn>
              <a:cxn ang="0">
                <a:pos x="0" y="992"/>
              </a:cxn>
              <a:cxn ang="0">
                <a:pos x="8" y="1200"/>
              </a:cxn>
              <a:cxn ang="0">
                <a:pos x="88" y="1352"/>
              </a:cxn>
              <a:cxn ang="0">
                <a:pos x="152" y="1464"/>
              </a:cxn>
              <a:cxn ang="0">
                <a:pos x="176" y="1512"/>
              </a:cxn>
              <a:cxn ang="0">
                <a:pos x="208" y="1584"/>
              </a:cxn>
              <a:cxn ang="0">
                <a:pos x="200" y="1864"/>
              </a:cxn>
              <a:cxn ang="0">
                <a:pos x="160" y="2112"/>
              </a:cxn>
              <a:cxn ang="0">
                <a:pos x="144" y="2800"/>
              </a:cxn>
              <a:cxn ang="0">
                <a:pos x="168" y="3096"/>
              </a:cxn>
              <a:cxn ang="0">
                <a:pos x="272" y="3200"/>
              </a:cxn>
              <a:cxn ang="0">
                <a:pos x="352" y="3232"/>
              </a:cxn>
              <a:cxn ang="0">
                <a:pos x="648" y="3224"/>
              </a:cxn>
              <a:cxn ang="0">
                <a:pos x="704" y="3208"/>
              </a:cxn>
              <a:cxn ang="0">
                <a:pos x="768" y="3176"/>
              </a:cxn>
              <a:cxn ang="0">
                <a:pos x="800" y="3096"/>
              </a:cxn>
              <a:cxn ang="0">
                <a:pos x="824" y="2664"/>
              </a:cxn>
              <a:cxn ang="0">
                <a:pos x="816" y="2264"/>
              </a:cxn>
              <a:cxn ang="0">
                <a:pos x="792" y="1592"/>
              </a:cxn>
              <a:cxn ang="0">
                <a:pos x="824" y="1080"/>
              </a:cxn>
              <a:cxn ang="0">
                <a:pos x="888" y="976"/>
              </a:cxn>
              <a:cxn ang="0">
                <a:pos x="1192" y="736"/>
              </a:cxn>
              <a:cxn ang="0">
                <a:pos x="1280" y="696"/>
              </a:cxn>
              <a:cxn ang="0">
                <a:pos x="1376" y="616"/>
              </a:cxn>
              <a:cxn ang="0">
                <a:pos x="1464" y="432"/>
              </a:cxn>
              <a:cxn ang="0">
                <a:pos x="1456" y="232"/>
              </a:cxn>
              <a:cxn ang="0">
                <a:pos x="1360" y="64"/>
              </a:cxn>
              <a:cxn ang="0">
                <a:pos x="1344" y="40"/>
              </a:cxn>
              <a:cxn ang="0">
                <a:pos x="1200" y="0"/>
              </a:cxn>
              <a:cxn ang="0">
                <a:pos x="944" y="8"/>
              </a:cxn>
              <a:cxn ang="0">
                <a:pos x="848" y="56"/>
              </a:cxn>
              <a:cxn ang="0">
                <a:pos x="840" y="64"/>
              </a:cxn>
            </a:cxnLst>
            <a:rect l="0" t="0" r="r" b="b"/>
            <a:pathLst>
              <a:path w="1464" h="3232">
                <a:moveTo>
                  <a:pt x="840" y="64"/>
                </a:moveTo>
                <a:cubicBezTo>
                  <a:pt x="809" y="95"/>
                  <a:pt x="773" y="120"/>
                  <a:pt x="744" y="152"/>
                </a:cubicBezTo>
                <a:cubicBezTo>
                  <a:pt x="673" y="231"/>
                  <a:pt x="615" y="321"/>
                  <a:pt x="544" y="400"/>
                </a:cubicBezTo>
                <a:cubicBezTo>
                  <a:pt x="493" y="456"/>
                  <a:pt x="447" y="526"/>
                  <a:pt x="384" y="568"/>
                </a:cubicBezTo>
                <a:cubicBezTo>
                  <a:pt x="359" y="605"/>
                  <a:pt x="321" y="626"/>
                  <a:pt x="288" y="656"/>
                </a:cubicBezTo>
                <a:cubicBezTo>
                  <a:pt x="263" y="679"/>
                  <a:pt x="244" y="709"/>
                  <a:pt x="216" y="728"/>
                </a:cubicBezTo>
                <a:cubicBezTo>
                  <a:pt x="138" y="780"/>
                  <a:pt x="30" y="901"/>
                  <a:pt x="0" y="992"/>
                </a:cubicBezTo>
                <a:cubicBezTo>
                  <a:pt x="3" y="1061"/>
                  <a:pt x="3" y="1131"/>
                  <a:pt x="8" y="1200"/>
                </a:cubicBezTo>
                <a:cubicBezTo>
                  <a:pt x="11" y="1247"/>
                  <a:pt x="62" y="1315"/>
                  <a:pt x="88" y="1352"/>
                </a:cubicBezTo>
                <a:cubicBezTo>
                  <a:pt x="114" y="1388"/>
                  <a:pt x="126" y="1429"/>
                  <a:pt x="152" y="1464"/>
                </a:cubicBezTo>
                <a:cubicBezTo>
                  <a:pt x="181" y="1552"/>
                  <a:pt x="135" y="1419"/>
                  <a:pt x="176" y="1512"/>
                </a:cubicBezTo>
                <a:cubicBezTo>
                  <a:pt x="214" y="1598"/>
                  <a:pt x="172" y="1530"/>
                  <a:pt x="208" y="1584"/>
                </a:cubicBezTo>
                <a:cubicBezTo>
                  <a:pt x="205" y="1677"/>
                  <a:pt x="206" y="1771"/>
                  <a:pt x="200" y="1864"/>
                </a:cubicBezTo>
                <a:cubicBezTo>
                  <a:pt x="195" y="1946"/>
                  <a:pt x="172" y="2031"/>
                  <a:pt x="160" y="2112"/>
                </a:cubicBezTo>
                <a:cubicBezTo>
                  <a:pt x="173" y="2342"/>
                  <a:pt x="173" y="2572"/>
                  <a:pt x="144" y="2800"/>
                </a:cubicBezTo>
                <a:cubicBezTo>
                  <a:pt x="146" y="2846"/>
                  <a:pt x="136" y="3026"/>
                  <a:pt x="168" y="3096"/>
                </a:cubicBezTo>
                <a:cubicBezTo>
                  <a:pt x="191" y="3146"/>
                  <a:pt x="228" y="3171"/>
                  <a:pt x="272" y="3200"/>
                </a:cubicBezTo>
                <a:cubicBezTo>
                  <a:pt x="296" y="3216"/>
                  <a:pt x="352" y="3232"/>
                  <a:pt x="352" y="3232"/>
                </a:cubicBezTo>
                <a:cubicBezTo>
                  <a:pt x="451" y="3229"/>
                  <a:pt x="549" y="3229"/>
                  <a:pt x="648" y="3224"/>
                </a:cubicBezTo>
                <a:cubicBezTo>
                  <a:pt x="667" y="3223"/>
                  <a:pt x="686" y="3215"/>
                  <a:pt x="704" y="3208"/>
                </a:cubicBezTo>
                <a:cubicBezTo>
                  <a:pt x="726" y="3199"/>
                  <a:pt x="768" y="3176"/>
                  <a:pt x="768" y="3176"/>
                </a:cubicBezTo>
                <a:cubicBezTo>
                  <a:pt x="786" y="3149"/>
                  <a:pt x="792" y="3128"/>
                  <a:pt x="800" y="3096"/>
                </a:cubicBezTo>
                <a:cubicBezTo>
                  <a:pt x="810" y="2952"/>
                  <a:pt x="810" y="2808"/>
                  <a:pt x="824" y="2664"/>
                </a:cubicBezTo>
                <a:cubicBezTo>
                  <a:pt x="829" y="2527"/>
                  <a:pt x="838" y="2399"/>
                  <a:pt x="816" y="2264"/>
                </a:cubicBezTo>
                <a:cubicBezTo>
                  <a:pt x="813" y="2041"/>
                  <a:pt x="836" y="1812"/>
                  <a:pt x="792" y="1592"/>
                </a:cubicBezTo>
                <a:cubicBezTo>
                  <a:pt x="797" y="1326"/>
                  <a:pt x="777" y="1268"/>
                  <a:pt x="824" y="1080"/>
                </a:cubicBezTo>
                <a:cubicBezTo>
                  <a:pt x="834" y="1042"/>
                  <a:pt x="867" y="1008"/>
                  <a:pt x="888" y="976"/>
                </a:cubicBezTo>
                <a:cubicBezTo>
                  <a:pt x="950" y="883"/>
                  <a:pt x="1081" y="764"/>
                  <a:pt x="1192" y="736"/>
                </a:cubicBezTo>
                <a:cubicBezTo>
                  <a:pt x="1221" y="717"/>
                  <a:pt x="1246" y="704"/>
                  <a:pt x="1280" y="696"/>
                </a:cubicBezTo>
                <a:cubicBezTo>
                  <a:pt x="1309" y="667"/>
                  <a:pt x="1342" y="639"/>
                  <a:pt x="1376" y="616"/>
                </a:cubicBezTo>
                <a:cubicBezTo>
                  <a:pt x="1417" y="555"/>
                  <a:pt x="1446" y="504"/>
                  <a:pt x="1464" y="432"/>
                </a:cubicBezTo>
                <a:cubicBezTo>
                  <a:pt x="1461" y="365"/>
                  <a:pt x="1460" y="299"/>
                  <a:pt x="1456" y="232"/>
                </a:cubicBezTo>
                <a:cubicBezTo>
                  <a:pt x="1452" y="172"/>
                  <a:pt x="1397" y="108"/>
                  <a:pt x="1360" y="64"/>
                </a:cubicBezTo>
                <a:cubicBezTo>
                  <a:pt x="1354" y="57"/>
                  <a:pt x="1352" y="45"/>
                  <a:pt x="1344" y="40"/>
                </a:cubicBezTo>
                <a:cubicBezTo>
                  <a:pt x="1308" y="17"/>
                  <a:pt x="1241" y="8"/>
                  <a:pt x="1200" y="0"/>
                </a:cubicBezTo>
                <a:cubicBezTo>
                  <a:pt x="1115" y="3"/>
                  <a:pt x="1029" y="1"/>
                  <a:pt x="944" y="8"/>
                </a:cubicBezTo>
                <a:cubicBezTo>
                  <a:pt x="906" y="11"/>
                  <a:pt x="877" y="36"/>
                  <a:pt x="848" y="56"/>
                </a:cubicBezTo>
                <a:cubicBezTo>
                  <a:pt x="819" y="75"/>
                  <a:pt x="815" y="76"/>
                  <a:pt x="840" y="64"/>
                </a:cubicBezTo>
                <a:close/>
              </a:path>
            </a:pathLst>
          </a:custGeom>
          <a:noFill/>
          <a:ln w="19050" cap="flat" cmpd="sng">
            <a:solidFill>
              <a:srgbClr val="0066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16160" name="Text Box 96"/>
          <p:cNvSpPr txBox="1">
            <a:spLocks noChangeArrowheads="1"/>
          </p:cNvSpPr>
          <p:nvPr/>
        </p:nvSpPr>
        <p:spPr bwMode="auto">
          <a:xfrm>
            <a:off x="6088064" y="1184276"/>
            <a:ext cx="1419225" cy="5937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600" dirty="0"/>
              <a:t>Search tree for the problem</a:t>
            </a:r>
          </a:p>
        </p:txBody>
      </p:sp>
      <p:sp>
        <p:nvSpPr>
          <p:cNvPr id="216161" name="Text Box 97"/>
          <p:cNvSpPr txBox="1">
            <a:spLocks noChangeArrowheads="1"/>
          </p:cNvSpPr>
          <p:nvPr/>
        </p:nvSpPr>
        <p:spPr bwMode="auto">
          <a:xfrm>
            <a:off x="1820864" y="2784476"/>
            <a:ext cx="2892425" cy="34004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228600" indent="-228600"/>
            <a:r>
              <a:rPr lang="en-US" dirty="0"/>
              <a:t>Notes: </a:t>
            </a:r>
          </a:p>
          <a:p>
            <a:pPr marL="228600" indent="-228600">
              <a:buFontTx/>
              <a:buAutoNum type="arabicPeriod"/>
            </a:pPr>
            <a:r>
              <a:rPr lang="en-US" dirty="0"/>
              <a:t>Repeated states have been eliminated in diagram.</a:t>
            </a:r>
          </a:p>
          <a:p>
            <a:pPr marL="228600" indent="-228600">
              <a:buFontTx/>
              <a:buAutoNum type="arabicPeriod"/>
            </a:pPr>
            <a:r>
              <a:rPr lang="en-US" dirty="0"/>
              <a:t>The highlighted path represents (in this case) the only solution for this instance of the problem.</a:t>
            </a:r>
          </a:p>
          <a:p>
            <a:pPr marL="228600" indent="-228600">
              <a:buFontTx/>
              <a:buAutoNum type="arabicPeriod"/>
            </a:pPr>
            <a:r>
              <a:rPr lang="en-US" dirty="0"/>
              <a:t>The solution is a sequence of legal actions:    move(A, Floor) </a:t>
            </a:r>
            <a:r>
              <a:rPr lang="en-US" dirty="0">
                <a:sym typeface="Wingdings" pitchFamily="2" charset="2"/>
              </a:rPr>
              <a:t> move(B, C)      move(A, B).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3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812" name="Rectangle 92">
            <a:extLst>
              <a:ext uri="{FF2B5EF4-FFF2-40B4-BE49-F238E27FC236}">
                <a16:creationId xmlns:a16="http://schemas.microsoft.com/office/drawing/2014/main" id="{B533DC46-1D0D-46F2-A99F-355BC64594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1559" y="182445"/>
            <a:ext cx="9757940" cy="1265355"/>
          </a:xfrm>
        </p:spPr>
        <p:txBody>
          <a:bodyPr/>
          <a:lstStyle/>
          <a:p>
            <a:r>
              <a:rPr lang="en-US" altLang="en-US" dirty="0"/>
              <a:t>8-Queens Problem</a:t>
            </a:r>
          </a:p>
        </p:txBody>
      </p:sp>
      <p:grpSp>
        <p:nvGrpSpPr>
          <p:cNvPr id="414723" name="Group 3">
            <a:extLst>
              <a:ext uri="{FF2B5EF4-FFF2-40B4-BE49-F238E27FC236}">
                <a16:creationId xmlns:a16="http://schemas.microsoft.com/office/drawing/2014/main" id="{FAA386A1-DF6B-463E-A725-082C27FA92CA}"/>
              </a:ext>
            </a:extLst>
          </p:cNvPr>
          <p:cNvGrpSpPr>
            <a:grpSpLocks/>
          </p:cNvGrpSpPr>
          <p:nvPr/>
        </p:nvGrpSpPr>
        <p:grpSpPr bwMode="auto">
          <a:xfrm>
            <a:off x="2850996" y="2897457"/>
            <a:ext cx="2438400" cy="2438400"/>
            <a:chOff x="960" y="1920"/>
            <a:chExt cx="1536" cy="1536"/>
          </a:xfrm>
        </p:grpSpPr>
        <p:grpSp>
          <p:nvGrpSpPr>
            <p:cNvPr id="414724" name="Group 4">
              <a:extLst>
                <a:ext uri="{FF2B5EF4-FFF2-40B4-BE49-F238E27FC236}">
                  <a16:creationId xmlns:a16="http://schemas.microsoft.com/office/drawing/2014/main" id="{19BD9C8B-7307-4245-AE0D-B49C64BA24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920"/>
              <a:ext cx="1536" cy="1536"/>
              <a:chOff x="960" y="1344"/>
              <a:chExt cx="1536" cy="1536"/>
            </a:xfrm>
          </p:grpSpPr>
          <p:sp>
            <p:nvSpPr>
              <p:cNvPr id="414725" name="Rectangle 5">
                <a:extLst>
                  <a:ext uri="{FF2B5EF4-FFF2-40B4-BE49-F238E27FC236}">
                    <a16:creationId xmlns:a16="http://schemas.microsoft.com/office/drawing/2014/main" id="{6929821D-0D12-475C-B75A-B865BD6F70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26" name="Rectangle 6">
                <a:extLst>
                  <a:ext uri="{FF2B5EF4-FFF2-40B4-BE49-F238E27FC236}">
                    <a16:creationId xmlns:a16="http://schemas.microsoft.com/office/drawing/2014/main" id="{C2265FF1-DAAF-4F6A-A38E-E8142FDA9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27" name="Rectangle 7">
                <a:extLst>
                  <a:ext uri="{FF2B5EF4-FFF2-40B4-BE49-F238E27FC236}">
                    <a16:creationId xmlns:a16="http://schemas.microsoft.com/office/drawing/2014/main" id="{FC390E64-8F74-4F85-8DDD-4632B385D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28" name="Rectangle 8">
                <a:extLst>
                  <a:ext uri="{FF2B5EF4-FFF2-40B4-BE49-F238E27FC236}">
                    <a16:creationId xmlns:a16="http://schemas.microsoft.com/office/drawing/2014/main" id="{9E90DBCE-4F23-4C8C-9FD6-099A02B3B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29" name="Rectangle 9">
                <a:extLst>
                  <a:ext uri="{FF2B5EF4-FFF2-40B4-BE49-F238E27FC236}">
                    <a16:creationId xmlns:a16="http://schemas.microsoft.com/office/drawing/2014/main" id="{3CB04C5E-A445-4D11-A4C7-D70F64F0D4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30" name="Rectangle 10">
                <a:extLst>
                  <a:ext uri="{FF2B5EF4-FFF2-40B4-BE49-F238E27FC236}">
                    <a16:creationId xmlns:a16="http://schemas.microsoft.com/office/drawing/2014/main" id="{BF2510B7-072F-4A8E-B944-46D8E778FD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31" name="Rectangle 11">
                <a:extLst>
                  <a:ext uri="{FF2B5EF4-FFF2-40B4-BE49-F238E27FC236}">
                    <a16:creationId xmlns:a16="http://schemas.microsoft.com/office/drawing/2014/main" id="{F56D8BFB-95CA-4378-905E-13AA37ADD8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32" name="Rectangle 12">
                <a:extLst>
                  <a:ext uri="{FF2B5EF4-FFF2-40B4-BE49-F238E27FC236}">
                    <a16:creationId xmlns:a16="http://schemas.microsoft.com/office/drawing/2014/main" id="{33CEFB4D-3FC5-4B1D-A141-29AB35AE16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33" name="Rectangle 13">
                <a:extLst>
                  <a:ext uri="{FF2B5EF4-FFF2-40B4-BE49-F238E27FC236}">
                    <a16:creationId xmlns:a16="http://schemas.microsoft.com/office/drawing/2014/main" id="{E2B2376D-2FEA-4125-92CA-C4B76B231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34" name="Rectangle 14">
                <a:extLst>
                  <a:ext uri="{FF2B5EF4-FFF2-40B4-BE49-F238E27FC236}">
                    <a16:creationId xmlns:a16="http://schemas.microsoft.com/office/drawing/2014/main" id="{4F450B4C-E971-4497-8B85-5E3A58501C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35" name="Rectangle 15">
                <a:extLst>
                  <a:ext uri="{FF2B5EF4-FFF2-40B4-BE49-F238E27FC236}">
                    <a16:creationId xmlns:a16="http://schemas.microsoft.com/office/drawing/2014/main" id="{7CE1C132-5C9D-41AD-8354-C42821EAB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36" name="Rectangle 16">
                <a:extLst>
                  <a:ext uri="{FF2B5EF4-FFF2-40B4-BE49-F238E27FC236}">
                    <a16:creationId xmlns:a16="http://schemas.microsoft.com/office/drawing/2014/main" id="{72A14511-A6B8-4493-A379-182635036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37" name="Rectangle 17">
                <a:extLst>
                  <a:ext uri="{FF2B5EF4-FFF2-40B4-BE49-F238E27FC236}">
                    <a16:creationId xmlns:a16="http://schemas.microsoft.com/office/drawing/2014/main" id="{68E48789-EF03-45C4-9F7E-020DB4D385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38" name="Rectangle 18">
                <a:extLst>
                  <a:ext uri="{FF2B5EF4-FFF2-40B4-BE49-F238E27FC236}">
                    <a16:creationId xmlns:a16="http://schemas.microsoft.com/office/drawing/2014/main" id="{58006A5F-308D-4141-AF67-BC2221DC69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39" name="Rectangle 19">
                <a:extLst>
                  <a:ext uri="{FF2B5EF4-FFF2-40B4-BE49-F238E27FC236}">
                    <a16:creationId xmlns:a16="http://schemas.microsoft.com/office/drawing/2014/main" id="{EAAE03A1-F3E3-455D-B9A5-8E84A4D58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40" name="Rectangle 20">
                <a:extLst>
                  <a:ext uri="{FF2B5EF4-FFF2-40B4-BE49-F238E27FC236}">
                    <a16:creationId xmlns:a16="http://schemas.microsoft.com/office/drawing/2014/main" id="{F6747E5B-9626-41CC-8619-CD6C76D9A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41" name="Rectangle 21">
                <a:extLst>
                  <a:ext uri="{FF2B5EF4-FFF2-40B4-BE49-F238E27FC236}">
                    <a16:creationId xmlns:a16="http://schemas.microsoft.com/office/drawing/2014/main" id="{A1E37D70-ADBF-4FEA-81EE-D163728E4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42" name="Rectangle 22">
                <a:extLst>
                  <a:ext uri="{FF2B5EF4-FFF2-40B4-BE49-F238E27FC236}">
                    <a16:creationId xmlns:a16="http://schemas.microsoft.com/office/drawing/2014/main" id="{4EB1AF4A-F122-4254-85F9-E86235F1B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43" name="Rectangle 23">
                <a:extLst>
                  <a:ext uri="{FF2B5EF4-FFF2-40B4-BE49-F238E27FC236}">
                    <a16:creationId xmlns:a16="http://schemas.microsoft.com/office/drawing/2014/main" id="{84CDADA1-5EE5-4C4A-A31E-E2E39E55D1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44" name="Rectangle 24">
                <a:extLst>
                  <a:ext uri="{FF2B5EF4-FFF2-40B4-BE49-F238E27FC236}">
                    <a16:creationId xmlns:a16="http://schemas.microsoft.com/office/drawing/2014/main" id="{601DBA08-B813-4B1D-A994-D62A439EAE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45" name="Rectangle 25">
                <a:extLst>
                  <a:ext uri="{FF2B5EF4-FFF2-40B4-BE49-F238E27FC236}">
                    <a16:creationId xmlns:a16="http://schemas.microsoft.com/office/drawing/2014/main" id="{E7434933-D07F-4C34-BF68-4E8285E62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46" name="Rectangle 26">
                <a:extLst>
                  <a:ext uri="{FF2B5EF4-FFF2-40B4-BE49-F238E27FC236}">
                    <a16:creationId xmlns:a16="http://schemas.microsoft.com/office/drawing/2014/main" id="{E2D15153-1723-4864-BB28-8D568BA5A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47" name="Rectangle 27">
                <a:extLst>
                  <a:ext uri="{FF2B5EF4-FFF2-40B4-BE49-F238E27FC236}">
                    <a16:creationId xmlns:a16="http://schemas.microsoft.com/office/drawing/2014/main" id="{D55B747A-8EE3-49F4-9E58-985D066A4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48" name="Rectangle 28">
                <a:extLst>
                  <a:ext uri="{FF2B5EF4-FFF2-40B4-BE49-F238E27FC236}">
                    <a16:creationId xmlns:a16="http://schemas.microsoft.com/office/drawing/2014/main" id="{9C9970BF-26DC-4AB1-AF2B-4261CE389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49" name="Rectangle 29">
                <a:extLst>
                  <a:ext uri="{FF2B5EF4-FFF2-40B4-BE49-F238E27FC236}">
                    <a16:creationId xmlns:a16="http://schemas.microsoft.com/office/drawing/2014/main" id="{5B55817E-5DA5-4FF9-80BF-1DEB0C1B81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50" name="Rectangle 30">
                <a:extLst>
                  <a:ext uri="{FF2B5EF4-FFF2-40B4-BE49-F238E27FC236}">
                    <a16:creationId xmlns:a16="http://schemas.microsoft.com/office/drawing/2014/main" id="{45DBC9D4-1FA5-455F-BDC7-12CA15CBBD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51" name="Rectangle 31">
                <a:extLst>
                  <a:ext uri="{FF2B5EF4-FFF2-40B4-BE49-F238E27FC236}">
                    <a16:creationId xmlns:a16="http://schemas.microsoft.com/office/drawing/2014/main" id="{9D5AE787-DC82-429E-A112-9539CDE909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52" name="Rectangle 32">
                <a:extLst>
                  <a:ext uri="{FF2B5EF4-FFF2-40B4-BE49-F238E27FC236}">
                    <a16:creationId xmlns:a16="http://schemas.microsoft.com/office/drawing/2014/main" id="{E9E22A4A-8962-46FD-B319-4B1C3A9C8B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53" name="Rectangle 33">
                <a:extLst>
                  <a:ext uri="{FF2B5EF4-FFF2-40B4-BE49-F238E27FC236}">
                    <a16:creationId xmlns:a16="http://schemas.microsoft.com/office/drawing/2014/main" id="{8AFCD7F2-CDA3-42AC-8066-A2D594DC6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54" name="Rectangle 34">
                <a:extLst>
                  <a:ext uri="{FF2B5EF4-FFF2-40B4-BE49-F238E27FC236}">
                    <a16:creationId xmlns:a16="http://schemas.microsoft.com/office/drawing/2014/main" id="{F6F5915F-E8FB-43BA-9AD0-62B2AAE8C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55" name="Rectangle 35">
                <a:extLst>
                  <a:ext uri="{FF2B5EF4-FFF2-40B4-BE49-F238E27FC236}">
                    <a16:creationId xmlns:a16="http://schemas.microsoft.com/office/drawing/2014/main" id="{F38D956E-A043-41E0-95DA-3AD48BEBE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56" name="Rectangle 36">
                <a:extLst>
                  <a:ext uri="{FF2B5EF4-FFF2-40B4-BE49-F238E27FC236}">
                    <a16:creationId xmlns:a16="http://schemas.microsoft.com/office/drawing/2014/main" id="{FADDAC14-0F77-4930-9A59-F5820F9CD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57" name="Rectangle 37">
                <a:extLst>
                  <a:ext uri="{FF2B5EF4-FFF2-40B4-BE49-F238E27FC236}">
                    <a16:creationId xmlns:a16="http://schemas.microsoft.com/office/drawing/2014/main" id="{782F6746-BE7E-4F73-8FF9-2CC67087D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4758" name="AutoShape 38">
              <a:extLst>
                <a:ext uri="{FF2B5EF4-FFF2-40B4-BE49-F238E27FC236}">
                  <a16:creationId xmlns:a16="http://schemas.microsoft.com/office/drawing/2014/main" id="{4BB0B615-EBA0-45AC-94F2-645CEFCB4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880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59" name="AutoShape 39">
              <a:extLst>
                <a:ext uri="{FF2B5EF4-FFF2-40B4-BE49-F238E27FC236}">
                  <a16:creationId xmlns:a16="http://schemas.microsoft.com/office/drawing/2014/main" id="{83605FBF-8460-4DF3-81B4-47DE92DFA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112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60" name="AutoShape 40">
              <a:extLst>
                <a:ext uri="{FF2B5EF4-FFF2-40B4-BE49-F238E27FC236}">
                  <a16:creationId xmlns:a16="http://schemas.microsoft.com/office/drawing/2014/main" id="{E3EE3EF8-0535-4275-B7F0-FAFAC4107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072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61" name="AutoShape 41">
              <a:extLst>
                <a:ext uri="{FF2B5EF4-FFF2-40B4-BE49-F238E27FC236}">
                  <a16:creationId xmlns:a16="http://schemas.microsoft.com/office/drawing/2014/main" id="{E6683A78-D796-49FA-9322-CD63944C9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62" name="AutoShape 42">
              <a:extLst>
                <a:ext uri="{FF2B5EF4-FFF2-40B4-BE49-F238E27FC236}">
                  <a16:creationId xmlns:a16="http://schemas.microsoft.com/office/drawing/2014/main" id="{E21396AB-6BF1-471B-A2CB-3804FBF15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496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63" name="AutoShape 43">
              <a:extLst>
                <a:ext uri="{FF2B5EF4-FFF2-40B4-BE49-F238E27FC236}">
                  <a16:creationId xmlns:a16="http://schemas.microsoft.com/office/drawing/2014/main" id="{1C1E3111-9120-4EA3-BB18-2AE02C3A2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264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64" name="AutoShape 44">
              <a:extLst>
                <a:ext uri="{FF2B5EF4-FFF2-40B4-BE49-F238E27FC236}">
                  <a16:creationId xmlns:a16="http://schemas.microsoft.com/office/drawing/2014/main" id="{99450EBB-AB35-4700-AF58-AD3BEF2C6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688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65" name="AutoShape 45">
              <a:extLst>
                <a:ext uri="{FF2B5EF4-FFF2-40B4-BE49-F238E27FC236}">
                  <a16:creationId xmlns:a16="http://schemas.microsoft.com/office/drawing/2014/main" id="{6DEE2745-D9AB-4AC4-897B-029152E3F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304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4766" name="Text Box 46">
            <a:extLst>
              <a:ext uri="{FF2B5EF4-FFF2-40B4-BE49-F238E27FC236}">
                <a16:creationId xmlns:a16="http://schemas.microsoft.com/office/drawing/2014/main" id="{B987120C-299A-4626-AF81-C2E37938A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4478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latin typeface="Comic Sans MS" panose="030F0702030302020204" pitchFamily="66" charset="0"/>
                <a:cs typeface="Rod" panose="02030509050101010101" pitchFamily="49" charset="-79"/>
              </a:rPr>
              <a:t>Place 8 queens in a chessboard so that no two queens are in the same row, column, or diagonal.</a:t>
            </a:r>
          </a:p>
        </p:txBody>
      </p:sp>
      <p:grpSp>
        <p:nvGrpSpPr>
          <p:cNvPr id="414767" name="Group 47">
            <a:extLst>
              <a:ext uri="{FF2B5EF4-FFF2-40B4-BE49-F238E27FC236}">
                <a16:creationId xmlns:a16="http://schemas.microsoft.com/office/drawing/2014/main" id="{FC445411-00A3-428A-AF8B-C1F1957B12EE}"/>
              </a:ext>
            </a:extLst>
          </p:cNvPr>
          <p:cNvGrpSpPr>
            <a:grpSpLocks/>
          </p:cNvGrpSpPr>
          <p:nvPr/>
        </p:nvGrpSpPr>
        <p:grpSpPr bwMode="auto">
          <a:xfrm>
            <a:off x="6660996" y="2897457"/>
            <a:ext cx="2438400" cy="2438400"/>
            <a:chOff x="3456" y="1920"/>
            <a:chExt cx="1536" cy="1536"/>
          </a:xfrm>
        </p:grpSpPr>
        <p:grpSp>
          <p:nvGrpSpPr>
            <p:cNvPr id="414768" name="Group 48">
              <a:extLst>
                <a:ext uri="{FF2B5EF4-FFF2-40B4-BE49-F238E27FC236}">
                  <a16:creationId xmlns:a16="http://schemas.microsoft.com/office/drawing/2014/main" id="{DADD2163-16AF-4084-B498-A5D201401E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6" y="1920"/>
              <a:ext cx="1536" cy="1536"/>
              <a:chOff x="960" y="1344"/>
              <a:chExt cx="1536" cy="1536"/>
            </a:xfrm>
          </p:grpSpPr>
          <p:sp>
            <p:nvSpPr>
              <p:cNvPr id="414769" name="Rectangle 49">
                <a:extLst>
                  <a:ext uri="{FF2B5EF4-FFF2-40B4-BE49-F238E27FC236}">
                    <a16:creationId xmlns:a16="http://schemas.microsoft.com/office/drawing/2014/main" id="{29D1E82D-D31E-4ECE-A6C5-7669F706B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70" name="Rectangle 50">
                <a:extLst>
                  <a:ext uri="{FF2B5EF4-FFF2-40B4-BE49-F238E27FC236}">
                    <a16:creationId xmlns:a16="http://schemas.microsoft.com/office/drawing/2014/main" id="{FDF2FC80-8782-415D-B58D-7347B4862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71" name="Rectangle 51">
                <a:extLst>
                  <a:ext uri="{FF2B5EF4-FFF2-40B4-BE49-F238E27FC236}">
                    <a16:creationId xmlns:a16="http://schemas.microsoft.com/office/drawing/2014/main" id="{32B7328A-DB53-4632-9E0A-2659D5A7F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72" name="Rectangle 52">
                <a:extLst>
                  <a:ext uri="{FF2B5EF4-FFF2-40B4-BE49-F238E27FC236}">
                    <a16:creationId xmlns:a16="http://schemas.microsoft.com/office/drawing/2014/main" id="{9E391C81-C35C-4F97-A429-72F6A12D9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73" name="Rectangle 53">
                <a:extLst>
                  <a:ext uri="{FF2B5EF4-FFF2-40B4-BE49-F238E27FC236}">
                    <a16:creationId xmlns:a16="http://schemas.microsoft.com/office/drawing/2014/main" id="{02903F63-1320-4325-9ACE-1D3CF1ECF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74" name="Rectangle 54">
                <a:extLst>
                  <a:ext uri="{FF2B5EF4-FFF2-40B4-BE49-F238E27FC236}">
                    <a16:creationId xmlns:a16="http://schemas.microsoft.com/office/drawing/2014/main" id="{C3B89B66-0531-44AB-8FD9-4E41BBC43F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75" name="Rectangle 55">
                <a:extLst>
                  <a:ext uri="{FF2B5EF4-FFF2-40B4-BE49-F238E27FC236}">
                    <a16:creationId xmlns:a16="http://schemas.microsoft.com/office/drawing/2014/main" id="{B55542A1-76CC-4F23-9B41-F9F9168F4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76" name="Rectangle 56">
                <a:extLst>
                  <a:ext uri="{FF2B5EF4-FFF2-40B4-BE49-F238E27FC236}">
                    <a16:creationId xmlns:a16="http://schemas.microsoft.com/office/drawing/2014/main" id="{1DEC3E80-5DCF-40FD-B617-C39D2CEBDA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77" name="Rectangle 57">
                <a:extLst>
                  <a:ext uri="{FF2B5EF4-FFF2-40B4-BE49-F238E27FC236}">
                    <a16:creationId xmlns:a16="http://schemas.microsoft.com/office/drawing/2014/main" id="{1A505D1E-17FB-4161-BF46-7A78569EA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78" name="Rectangle 58">
                <a:extLst>
                  <a:ext uri="{FF2B5EF4-FFF2-40B4-BE49-F238E27FC236}">
                    <a16:creationId xmlns:a16="http://schemas.microsoft.com/office/drawing/2014/main" id="{C3EAE24A-5D21-4119-BC29-FA96CDAAD0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79" name="Rectangle 59">
                <a:extLst>
                  <a:ext uri="{FF2B5EF4-FFF2-40B4-BE49-F238E27FC236}">
                    <a16:creationId xmlns:a16="http://schemas.microsoft.com/office/drawing/2014/main" id="{8E295B57-2612-4180-AB01-1719731F1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80" name="Rectangle 60">
                <a:extLst>
                  <a:ext uri="{FF2B5EF4-FFF2-40B4-BE49-F238E27FC236}">
                    <a16:creationId xmlns:a16="http://schemas.microsoft.com/office/drawing/2014/main" id="{CCC8EFED-1067-453C-A9AB-6BDCFBAEF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81" name="Rectangle 61">
                <a:extLst>
                  <a:ext uri="{FF2B5EF4-FFF2-40B4-BE49-F238E27FC236}">
                    <a16:creationId xmlns:a16="http://schemas.microsoft.com/office/drawing/2014/main" id="{2C1EB28C-6019-4CA4-AD4A-578FE7AF4F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82" name="Rectangle 62">
                <a:extLst>
                  <a:ext uri="{FF2B5EF4-FFF2-40B4-BE49-F238E27FC236}">
                    <a16:creationId xmlns:a16="http://schemas.microsoft.com/office/drawing/2014/main" id="{CB547B9D-87D8-4732-B83F-FE9267634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83" name="Rectangle 63">
                <a:extLst>
                  <a:ext uri="{FF2B5EF4-FFF2-40B4-BE49-F238E27FC236}">
                    <a16:creationId xmlns:a16="http://schemas.microsoft.com/office/drawing/2014/main" id="{15FB1B82-AA1F-408E-97BC-64D440D7B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84" name="Rectangle 64">
                <a:extLst>
                  <a:ext uri="{FF2B5EF4-FFF2-40B4-BE49-F238E27FC236}">
                    <a16:creationId xmlns:a16="http://schemas.microsoft.com/office/drawing/2014/main" id="{1677A223-CE05-41CA-A814-AF9D799CDC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85" name="Rectangle 65">
                <a:extLst>
                  <a:ext uri="{FF2B5EF4-FFF2-40B4-BE49-F238E27FC236}">
                    <a16:creationId xmlns:a16="http://schemas.microsoft.com/office/drawing/2014/main" id="{8169189D-6F73-4CFD-AD55-EF0BEC5AA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86" name="Rectangle 66">
                <a:extLst>
                  <a:ext uri="{FF2B5EF4-FFF2-40B4-BE49-F238E27FC236}">
                    <a16:creationId xmlns:a16="http://schemas.microsoft.com/office/drawing/2014/main" id="{8AC5F7B0-B4D6-477B-A38A-1A9096664F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87" name="Rectangle 67">
                <a:extLst>
                  <a:ext uri="{FF2B5EF4-FFF2-40B4-BE49-F238E27FC236}">
                    <a16:creationId xmlns:a16="http://schemas.microsoft.com/office/drawing/2014/main" id="{6757AAF7-5E1A-49D7-BFC7-40DB29EAD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88" name="Rectangle 68">
                <a:extLst>
                  <a:ext uri="{FF2B5EF4-FFF2-40B4-BE49-F238E27FC236}">
                    <a16:creationId xmlns:a16="http://schemas.microsoft.com/office/drawing/2014/main" id="{7EA59B17-86B3-4772-87E3-2A423905A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89" name="Rectangle 69">
                <a:extLst>
                  <a:ext uri="{FF2B5EF4-FFF2-40B4-BE49-F238E27FC236}">
                    <a16:creationId xmlns:a16="http://schemas.microsoft.com/office/drawing/2014/main" id="{61538EC3-D7F5-47A6-9965-0A1D27F8DF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90" name="Rectangle 70">
                <a:extLst>
                  <a:ext uri="{FF2B5EF4-FFF2-40B4-BE49-F238E27FC236}">
                    <a16:creationId xmlns:a16="http://schemas.microsoft.com/office/drawing/2014/main" id="{6DA75010-6B4F-4FEA-9A6B-F30193ADF2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91" name="Rectangle 71">
                <a:extLst>
                  <a:ext uri="{FF2B5EF4-FFF2-40B4-BE49-F238E27FC236}">
                    <a16:creationId xmlns:a16="http://schemas.microsoft.com/office/drawing/2014/main" id="{BAE04876-414B-42CA-AEB6-8DB10E2151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92" name="Rectangle 72">
                <a:extLst>
                  <a:ext uri="{FF2B5EF4-FFF2-40B4-BE49-F238E27FC236}">
                    <a16:creationId xmlns:a16="http://schemas.microsoft.com/office/drawing/2014/main" id="{FC30176F-8DA3-44C1-B4C2-E528624AC9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93" name="Rectangle 73">
                <a:extLst>
                  <a:ext uri="{FF2B5EF4-FFF2-40B4-BE49-F238E27FC236}">
                    <a16:creationId xmlns:a16="http://schemas.microsoft.com/office/drawing/2014/main" id="{DCF96FFC-F8F5-44CF-BE7C-E6AEB8FEA0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94" name="Rectangle 74">
                <a:extLst>
                  <a:ext uri="{FF2B5EF4-FFF2-40B4-BE49-F238E27FC236}">
                    <a16:creationId xmlns:a16="http://schemas.microsoft.com/office/drawing/2014/main" id="{0065D0CF-44D6-4D55-A986-2B0A1DC22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95" name="Rectangle 75">
                <a:extLst>
                  <a:ext uri="{FF2B5EF4-FFF2-40B4-BE49-F238E27FC236}">
                    <a16:creationId xmlns:a16="http://schemas.microsoft.com/office/drawing/2014/main" id="{788CC1EC-B125-4712-B66E-3DDCB20167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96" name="Rectangle 76">
                <a:extLst>
                  <a:ext uri="{FF2B5EF4-FFF2-40B4-BE49-F238E27FC236}">
                    <a16:creationId xmlns:a16="http://schemas.microsoft.com/office/drawing/2014/main" id="{49C0A9CC-5F72-46B8-B5DC-DF8B3F82A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97" name="Rectangle 77">
                <a:extLst>
                  <a:ext uri="{FF2B5EF4-FFF2-40B4-BE49-F238E27FC236}">
                    <a16:creationId xmlns:a16="http://schemas.microsoft.com/office/drawing/2014/main" id="{401522FC-4CB1-4EE0-9559-708F53865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98" name="Rectangle 78">
                <a:extLst>
                  <a:ext uri="{FF2B5EF4-FFF2-40B4-BE49-F238E27FC236}">
                    <a16:creationId xmlns:a16="http://schemas.microsoft.com/office/drawing/2014/main" id="{AB66DC27-DE05-49E1-892B-BB4FCE96E9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99" name="Rectangle 79">
                <a:extLst>
                  <a:ext uri="{FF2B5EF4-FFF2-40B4-BE49-F238E27FC236}">
                    <a16:creationId xmlns:a16="http://schemas.microsoft.com/office/drawing/2014/main" id="{14A8AD9B-61FB-4806-9A0F-24EFB0CBE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800" name="Rectangle 80">
                <a:extLst>
                  <a:ext uri="{FF2B5EF4-FFF2-40B4-BE49-F238E27FC236}">
                    <a16:creationId xmlns:a16="http://schemas.microsoft.com/office/drawing/2014/main" id="{7DEE0C1F-5A31-470E-9614-01A1E0645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801" name="Rectangle 81">
                <a:extLst>
                  <a:ext uri="{FF2B5EF4-FFF2-40B4-BE49-F238E27FC236}">
                    <a16:creationId xmlns:a16="http://schemas.microsoft.com/office/drawing/2014/main" id="{55573874-AA39-41FF-9F16-18A11EA42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4802" name="AutoShape 82">
              <a:extLst>
                <a:ext uri="{FF2B5EF4-FFF2-40B4-BE49-F238E27FC236}">
                  <a16:creationId xmlns:a16="http://schemas.microsoft.com/office/drawing/2014/main" id="{54F493B0-5B1C-4E6C-8AF6-7A5E0BA05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304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03" name="AutoShape 83">
              <a:extLst>
                <a:ext uri="{FF2B5EF4-FFF2-40B4-BE49-F238E27FC236}">
                  <a16:creationId xmlns:a16="http://schemas.microsoft.com/office/drawing/2014/main" id="{821143E0-8275-41D8-BFF7-AFC77CA1D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920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04" name="AutoShape 84">
              <a:extLst>
                <a:ext uri="{FF2B5EF4-FFF2-40B4-BE49-F238E27FC236}">
                  <a16:creationId xmlns:a16="http://schemas.microsoft.com/office/drawing/2014/main" id="{EE4C16AB-384F-4D36-9CE5-811BC1649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264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05" name="AutoShape 85">
              <a:extLst>
                <a:ext uri="{FF2B5EF4-FFF2-40B4-BE49-F238E27FC236}">
                  <a16:creationId xmlns:a16="http://schemas.microsoft.com/office/drawing/2014/main" id="{B023D252-E7BA-4BC0-ADDE-4EF6B411E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496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06" name="AutoShape 86">
              <a:extLst>
                <a:ext uri="{FF2B5EF4-FFF2-40B4-BE49-F238E27FC236}">
                  <a16:creationId xmlns:a16="http://schemas.microsoft.com/office/drawing/2014/main" id="{BC3C3193-D779-4ECC-9C2D-5E359517E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072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07" name="AutoShape 87">
              <a:extLst>
                <a:ext uri="{FF2B5EF4-FFF2-40B4-BE49-F238E27FC236}">
                  <a16:creationId xmlns:a16="http://schemas.microsoft.com/office/drawing/2014/main" id="{AA3FBF6F-E5F3-47F2-9B3A-95F58D6E7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688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08" name="AutoShape 88">
              <a:extLst>
                <a:ext uri="{FF2B5EF4-FFF2-40B4-BE49-F238E27FC236}">
                  <a16:creationId xmlns:a16="http://schemas.microsoft.com/office/drawing/2014/main" id="{74515CA4-CD68-48CD-988B-8A72B240E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880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09" name="AutoShape 89">
              <a:extLst>
                <a:ext uri="{FF2B5EF4-FFF2-40B4-BE49-F238E27FC236}">
                  <a16:creationId xmlns:a16="http://schemas.microsoft.com/office/drawing/2014/main" id="{66A692A8-86D1-439B-8440-D95AE8D17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112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4810" name="Text Box 90">
            <a:extLst>
              <a:ext uri="{FF2B5EF4-FFF2-40B4-BE49-F238E27FC236}">
                <a16:creationId xmlns:a16="http://schemas.microsoft.com/office/drawing/2014/main" id="{05092F78-2751-4BBE-8A75-5E58B73CE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197" y="5348557"/>
            <a:ext cx="159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latin typeface="Comic Sans MS" panose="030F0702030302020204" pitchFamily="66" charset="0"/>
              </a:rPr>
              <a:t>A solution</a:t>
            </a:r>
          </a:p>
        </p:txBody>
      </p:sp>
      <p:sp>
        <p:nvSpPr>
          <p:cNvPr id="414811" name="Text Box 91">
            <a:extLst>
              <a:ext uri="{FF2B5EF4-FFF2-40B4-BE49-F238E27FC236}">
                <a16:creationId xmlns:a16="http://schemas.microsoft.com/office/drawing/2014/main" id="{4803A4D9-06FA-470F-A4E3-E4E174E27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596" y="5348557"/>
            <a:ext cx="216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latin typeface="Comic Sans MS" panose="030F0702030302020204" pitchFamily="66" charset="0"/>
              </a:rPr>
              <a:t>Not a solution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0580" y="179315"/>
            <a:ext cx="9905998" cy="1478570"/>
          </a:xfrm>
        </p:spPr>
        <p:txBody>
          <a:bodyPr/>
          <a:lstStyle/>
          <a:p>
            <a:r>
              <a:rPr lang="en-US" dirty="0"/>
              <a:t>Formulation #1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70600" y="1612901"/>
            <a:ext cx="4597400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§"/>
            </a:pPr>
            <a:r>
              <a:rPr lang="en-US" dirty="0"/>
              <a:t>States: all arrangements of 0, 1, 2, ..., or 8 queens on the board</a:t>
            </a:r>
          </a:p>
          <a:p>
            <a:pPr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§"/>
            </a:pPr>
            <a:r>
              <a:rPr lang="en-US" dirty="0"/>
              <a:t>Initial state: 0 queen on the board</a:t>
            </a:r>
          </a:p>
          <a:p>
            <a:pPr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§"/>
            </a:pPr>
            <a:r>
              <a:rPr lang="en-US" dirty="0"/>
              <a:t>Successor function: each of the successors is obtained by adding one queen in an empty square</a:t>
            </a:r>
          </a:p>
          <a:p>
            <a:pPr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§"/>
            </a:pPr>
            <a:r>
              <a:rPr lang="en-US" dirty="0"/>
              <a:t>Arc cost: 1 (irrelevant)</a:t>
            </a:r>
          </a:p>
          <a:p>
            <a:pPr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§"/>
            </a:pPr>
            <a:r>
              <a:rPr lang="en-US" dirty="0"/>
              <a:t>Goal test: 8 queens are on the board, with no two of them attacking each other</a:t>
            </a:r>
          </a:p>
        </p:txBody>
      </p:sp>
      <p:grpSp>
        <p:nvGrpSpPr>
          <p:cNvPr id="306180" name="Group 4"/>
          <p:cNvGrpSpPr>
            <a:grpSpLocks/>
          </p:cNvGrpSpPr>
          <p:nvPr/>
        </p:nvGrpSpPr>
        <p:grpSpPr bwMode="auto">
          <a:xfrm>
            <a:off x="3657600" y="3810000"/>
            <a:ext cx="1524000" cy="1524000"/>
            <a:chOff x="960" y="1344"/>
            <a:chExt cx="1536" cy="1536"/>
          </a:xfrm>
        </p:grpSpPr>
        <p:grpSp>
          <p:nvGrpSpPr>
            <p:cNvPr id="306181" name="Group 5"/>
            <p:cNvGrpSpPr>
              <a:grpSpLocks/>
            </p:cNvGrpSpPr>
            <p:nvPr/>
          </p:nvGrpSpPr>
          <p:grpSpPr bwMode="auto">
            <a:xfrm>
              <a:off x="960" y="1344"/>
              <a:ext cx="1536" cy="1536"/>
              <a:chOff x="960" y="1344"/>
              <a:chExt cx="1536" cy="1536"/>
            </a:xfrm>
          </p:grpSpPr>
          <p:sp>
            <p:nvSpPr>
              <p:cNvPr id="306182" name="Rectangle 6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83" name="Rectangle 7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84" name="Rectangle 8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85" name="Rectangle 9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86" name="Rectangle 10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87" name="Rectangle 1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88" name="Rectangl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89" name="Rectangle 13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90" name="Rectangle 14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91" name="Rectangle 15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92" name="Rectangle 16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93" name="Rectangle 17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94" name="Rectangle 18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95" name="Rectangle 19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96" name="Rectangle 20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97" name="Rectangle 21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98" name="Rectangle 22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199" name="Rectangle 2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00" name="Rectangle 24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01" name="Rectangle 25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02" name="Rectangle 2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03" name="Rectangle 27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04" name="Rectangle 28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05" name="Rectangle 29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06" name="Rectangle 30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07" name="Rectangle 31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08" name="Rectangle 32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09" name="Rectangle 33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10" name="Rectangle 34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11" name="Rectangle 35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12" name="Rectangle 36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13" name="Rectangle 3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14" name="Rectangle 38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6215" name="AutoShape 39"/>
            <p:cNvSpPr>
              <a:spLocks noChangeArrowheads="1"/>
            </p:cNvSpPr>
            <p:nvPr/>
          </p:nvSpPr>
          <p:spPr bwMode="auto">
            <a:xfrm>
              <a:off x="960" y="1344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16" name="AutoShape 40"/>
            <p:cNvSpPr>
              <a:spLocks noChangeArrowheads="1"/>
            </p:cNvSpPr>
            <p:nvPr/>
          </p:nvSpPr>
          <p:spPr bwMode="auto">
            <a:xfrm>
              <a:off x="1152" y="1728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17" name="AutoShape 41"/>
            <p:cNvSpPr>
              <a:spLocks noChangeArrowheads="1"/>
            </p:cNvSpPr>
            <p:nvPr/>
          </p:nvSpPr>
          <p:spPr bwMode="auto">
            <a:xfrm>
              <a:off x="1344" y="2688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18" name="AutoShape 42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19" name="AutoShape 43"/>
            <p:cNvSpPr>
              <a:spLocks noChangeArrowheads="1"/>
            </p:cNvSpPr>
            <p:nvPr/>
          </p:nvSpPr>
          <p:spPr bwMode="auto">
            <a:xfrm>
              <a:off x="1728" y="2496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20" name="AutoShape 44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21" name="AutoShape 45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22" name="AutoShape 46"/>
            <p:cNvSpPr>
              <a:spLocks noChangeArrowheads="1"/>
            </p:cNvSpPr>
            <p:nvPr/>
          </p:nvSpPr>
          <p:spPr bwMode="auto">
            <a:xfrm>
              <a:off x="2304" y="1728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6223" name="Text Box 47"/>
          <p:cNvSpPr txBox="1">
            <a:spLocks noChangeArrowheads="1"/>
          </p:cNvSpPr>
          <p:nvPr/>
        </p:nvSpPr>
        <p:spPr bwMode="auto">
          <a:xfrm>
            <a:off x="2655094" y="5879307"/>
            <a:ext cx="5370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8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800" dirty="0">
                <a:latin typeface="Comic Sans MS" pitchFamily="66" charset="0"/>
              </a:rPr>
              <a:t>64</a:t>
            </a:r>
            <a:r>
              <a:rPr lang="en-US" dirty="0">
                <a:latin typeface="Comic Sans MS" pitchFamily="66" charset="0"/>
              </a:rPr>
              <a:t>x</a:t>
            </a:r>
            <a:r>
              <a:rPr lang="en-US" sz="2800" dirty="0">
                <a:latin typeface="Comic Sans MS" pitchFamily="66" charset="0"/>
              </a:rPr>
              <a:t>63</a:t>
            </a:r>
            <a:r>
              <a:rPr lang="en-US" dirty="0">
                <a:latin typeface="Comic Sans MS" pitchFamily="66" charset="0"/>
              </a:rPr>
              <a:t>x</a:t>
            </a:r>
            <a:r>
              <a:rPr lang="en-US" sz="2800" dirty="0">
                <a:latin typeface="Comic Sans MS" pitchFamily="66" charset="0"/>
              </a:rPr>
              <a:t>...</a:t>
            </a:r>
            <a:r>
              <a:rPr lang="en-US" dirty="0">
                <a:latin typeface="Comic Sans MS" pitchFamily="66" charset="0"/>
              </a:rPr>
              <a:t>x</a:t>
            </a:r>
            <a:r>
              <a:rPr lang="en-US" sz="2800" dirty="0">
                <a:latin typeface="Comic Sans MS" pitchFamily="66" charset="0"/>
              </a:rPr>
              <a:t>53 ~ 3</a:t>
            </a:r>
            <a:r>
              <a:rPr lang="en-US" dirty="0">
                <a:latin typeface="Comic Sans MS" pitchFamily="66" charset="0"/>
              </a:rPr>
              <a:t>x</a:t>
            </a:r>
            <a:r>
              <a:rPr lang="en-US" sz="2800" dirty="0">
                <a:latin typeface="Comic Sans MS" pitchFamily="66" charset="0"/>
              </a:rPr>
              <a:t>10</a:t>
            </a:r>
            <a:r>
              <a:rPr lang="en-US" sz="2800" baseline="30000" dirty="0">
                <a:latin typeface="Comic Sans MS" pitchFamily="66" charset="0"/>
              </a:rPr>
              <a:t>14</a:t>
            </a:r>
            <a:r>
              <a:rPr lang="en-US" sz="2800" dirty="0">
                <a:latin typeface="Comic Sans MS" pitchFamily="66" charset="0"/>
              </a:rPr>
              <a:t> states</a:t>
            </a:r>
          </a:p>
        </p:txBody>
      </p:sp>
      <p:grpSp>
        <p:nvGrpSpPr>
          <p:cNvPr id="306224" name="Group 48"/>
          <p:cNvGrpSpPr>
            <a:grpSpLocks/>
          </p:cNvGrpSpPr>
          <p:nvPr/>
        </p:nvGrpSpPr>
        <p:grpSpPr bwMode="auto">
          <a:xfrm>
            <a:off x="1905000" y="1752600"/>
            <a:ext cx="1524000" cy="1524000"/>
            <a:chOff x="240" y="864"/>
            <a:chExt cx="960" cy="960"/>
          </a:xfrm>
        </p:grpSpPr>
        <p:grpSp>
          <p:nvGrpSpPr>
            <p:cNvPr id="306225" name="Group 49"/>
            <p:cNvGrpSpPr>
              <a:grpSpLocks/>
            </p:cNvGrpSpPr>
            <p:nvPr/>
          </p:nvGrpSpPr>
          <p:grpSpPr bwMode="auto">
            <a:xfrm>
              <a:off x="240" y="864"/>
              <a:ext cx="960" cy="960"/>
              <a:chOff x="960" y="1344"/>
              <a:chExt cx="1536" cy="1536"/>
            </a:xfrm>
          </p:grpSpPr>
          <p:sp>
            <p:nvSpPr>
              <p:cNvPr id="306226" name="Rectangle 50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27" name="Rectangle 51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28" name="Rectangle 52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29" name="Rectangle 53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30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31" name="Rectangle 55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32" name="Rectangle 56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33" name="Rectangle 57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34" name="Rectangle 58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35" name="Rectangle 59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36" name="Rectangle 60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37" name="Rectangle 61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38" name="Rectangle 62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39" name="Rectangle 63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40" name="Rectangle 64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41" name="Rectangle 65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42" name="Rectangle 66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43" name="Rectangle 67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44" name="Rectangle 68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45" name="Rectangle 69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46" name="Rectangle 70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47" name="Rectangle 71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48" name="Rectangle 72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49" name="Rectangle 73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50" name="Rectangle 74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51" name="Rectangle 75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52" name="Rectangle 76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53" name="Rectangle 77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54" name="Rectangle 78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55" name="Rectangle 79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56" name="Rectangle 80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57" name="Rectangle 81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58" name="Rectangle 8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6259" name="AutoShape 83"/>
            <p:cNvSpPr>
              <a:spLocks noChangeArrowheads="1"/>
            </p:cNvSpPr>
            <p:nvPr/>
          </p:nvSpPr>
          <p:spPr bwMode="auto">
            <a:xfrm>
              <a:off x="360" y="1104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60" name="AutoShape 84"/>
            <p:cNvSpPr>
              <a:spLocks noChangeArrowheads="1"/>
            </p:cNvSpPr>
            <p:nvPr/>
          </p:nvSpPr>
          <p:spPr bwMode="auto">
            <a:xfrm>
              <a:off x="480" y="1704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61" name="AutoShape 85"/>
            <p:cNvSpPr>
              <a:spLocks noChangeArrowheads="1"/>
            </p:cNvSpPr>
            <p:nvPr/>
          </p:nvSpPr>
          <p:spPr bwMode="auto">
            <a:xfrm>
              <a:off x="960" y="1224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6262" name="Group 86"/>
          <p:cNvGrpSpPr>
            <a:grpSpLocks/>
          </p:cNvGrpSpPr>
          <p:nvPr/>
        </p:nvGrpSpPr>
        <p:grpSpPr bwMode="auto">
          <a:xfrm>
            <a:off x="1905000" y="3581400"/>
            <a:ext cx="1524000" cy="1524000"/>
            <a:chOff x="192" y="2256"/>
            <a:chExt cx="960" cy="960"/>
          </a:xfrm>
        </p:grpSpPr>
        <p:grpSp>
          <p:nvGrpSpPr>
            <p:cNvPr id="306263" name="Group 87"/>
            <p:cNvGrpSpPr>
              <a:grpSpLocks/>
            </p:cNvGrpSpPr>
            <p:nvPr/>
          </p:nvGrpSpPr>
          <p:grpSpPr bwMode="auto">
            <a:xfrm>
              <a:off x="192" y="2256"/>
              <a:ext cx="960" cy="960"/>
              <a:chOff x="960" y="1344"/>
              <a:chExt cx="1536" cy="1536"/>
            </a:xfrm>
          </p:grpSpPr>
          <p:sp>
            <p:nvSpPr>
              <p:cNvPr id="306264" name="Rectangle 88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65" name="Rectangle 89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66" name="Rectangle 90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67" name="Rectangle 91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68" name="Rectangle 92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69" name="Rectangle 93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70" name="Rectangle 94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71" name="Rectangle 95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72" name="Rectangle 96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73" name="Rectangle 97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74" name="Rectangle 98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75" name="Rectangle 99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76" name="Rectangle 100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77" name="Rectangle 101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78" name="Rectangle 102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79" name="Rectangle 103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80" name="Rectangle 104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81" name="Rectangle 10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82" name="Rectangle 106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83" name="Rectangle 107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84" name="Rectangle 108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85" name="Rectangle 109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86" name="Rectangle 110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87" name="Rectangle 111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88" name="Rectangle 112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89" name="Rectangle 113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90" name="Rectangle 114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91" name="Rectangle 115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92" name="Rectangle 116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93" name="Rectangle 117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94" name="Rectangle 118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95" name="Rectangle 11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296" name="Rectangle 120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6297" name="AutoShape 121"/>
            <p:cNvSpPr>
              <a:spLocks noChangeArrowheads="1"/>
            </p:cNvSpPr>
            <p:nvPr/>
          </p:nvSpPr>
          <p:spPr bwMode="auto">
            <a:xfrm>
              <a:off x="312" y="2496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98" name="AutoShape 122"/>
            <p:cNvSpPr>
              <a:spLocks noChangeArrowheads="1"/>
            </p:cNvSpPr>
            <p:nvPr/>
          </p:nvSpPr>
          <p:spPr bwMode="auto">
            <a:xfrm>
              <a:off x="432" y="3096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99" name="AutoShape 123"/>
            <p:cNvSpPr>
              <a:spLocks noChangeArrowheads="1"/>
            </p:cNvSpPr>
            <p:nvPr/>
          </p:nvSpPr>
          <p:spPr bwMode="auto">
            <a:xfrm>
              <a:off x="672" y="2976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00" name="AutoShape 124"/>
            <p:cNvSpPr>
              <a:spLocks noChangeArrowheads="1"/>
            </p:cNvSpPr>
            <p:nvPr/>
          </p:nvSpPr>
          <p:spPr bwMode="auto">
            <a:xfrm>
              <a:off x="816" y="2400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01" name="AutoShape 125"/>
            <p:cNvSpPr>
              <a:spLocks noChangeArrowheads="1"/>
            </p:cNvSpPr>
            <p:nvPr/>
          </p:nvSpPr>
          <p:spPr bwMode="auto">
            <a:xfrm>
              <a:off x="912" y="2616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02" name="AutoShape 126"/>
            <p:cNvSpPr>
              <a:spLocks noChangeArrowheads="1"/>
            </p:cNvSpPr>
            <p:nvPr/>
          </p:nvSpPr>
          <p:spPr bwMode="auto">
            <a:xfrm>
              <a:off x="912" y="2976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6303" name="Group 127"/>
          <p:cNvGrpSpPr>
            <a:grpSpLocks/>
          </p:cNvGrpSpPr>
          <p:nvPr/>
        </p:nvGrpSpPr>
        <p:grpSpPr bwMode="auto">
          <a:xfrm>
            <a:off x="3657600" y="1981200"/>
            <a:ext cx="1524000" cy="1524000"/>
            <a:chOff x="1440" y="1728"/>
            <a:chExt cx="960" cy="960"/>
          </a:xfrm>
        </p:grpSpPr>
        <p:grpSp>
          <p:nvGrpSpPr>
            <p:cNvPr id="306304" name="Group 128"/>
            <p:cNvGrpSpPr>
              <a:grpSpLocks/>
            </p:cNvGrpSpPr>
            <p:nvPr/>
          </p:nvGrpSpPr>
          <p:grpSpPr bwMode="auto">
            <a:xfrm>
              <a:off x="1440" y="1728"/>
              <a:ext cx="960" cy="960"/>
              <a:chOff x="960" y="1344"/>
              <a:chExt cx="1536" cy="1536"/>
            </a:xfrm>
          </p:grpSpPr>
          <p:sp>
            <p:nvSpPr>
              <p:cNvPr id="306305" name="Rectangle 129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06" name="Rectangle 130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07" name="Rectangle 131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08" name="Rectangle 132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09" name="Rectangle 133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10" name="Rectangle 13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11" name="Rectangle 135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12" name="Rectangle 136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13" name="Rectangle 137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14" name="Rectangle 138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15" name="Rectangle 139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16" name="Rectangle 140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17" name="Rectangle 141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18" name="Rectangle 142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19" name="Rectangle 143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20" name="Rectangle 144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21" name="Rectangle 145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22" name="Rectangle 146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23" name="Rectangle 147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24" name="Rectangle 148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25" name="Rectangle 149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26" name="Rectangle 1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27" name="Rectangle 151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28" name="Rectangle 152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29" name="Rectangle 153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30" name="Rectangle 154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31" name="Rectangle 155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32" name="Rectangle 156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33" name="Rectangle 157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34" name="Rectangle 158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35" name="Rectangle 159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36" name="Rectangle 160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337" name="Rectangle 161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6338" name="AutoShape 162"/>
            <p:cNvSpPr>
              <a:spLocks noChangeArrowheads="1"/>
            </p:cNvSpPr>
            <p:nvPr/>
          </p:nvSpPr>
          <p:spPr bwMode="auto">
            <a:xfrm>
              <a:off x="1440" y="1728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39" name="AutoShape 163"/>
            <p:cNvSpPr>
              <a:spLocks noChangeArrowheads="1"/>
            </p:cNvSpPr>
            <p:nvPr/>
          </p:nvSpPr>
          <p:spPr bwMode="auto">
            <a:xfrm>
              <a:off x="1560" y="1968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40" name="AutoShape 164"/>
            <p:cNvSpPr>
              <a:spLocks noChangeArrowheads="1"/>
            </p:cNvSpPr>
            <p:nvPr/>
          </p:nvSpPr>
          <p:spPr bwMode="auto">
            <a:xfrm>
              <a:off x="1800" y="2088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41" name="AutoShape 165"/>
            <p:cNvSpPr>
              <a:spLocks noChangeArrowheads="1"/>
            </p:cNvSpPr>
            <p:nvPr/>
          </p:nvSpPr>
          <p:spPr bwMode="auto">
            <a:xfrm>
              <a:off x="2160" y="2088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42" name="AutoShape 166"/>
            <p:cNvSpPr>
              <a:spLocks noChangeArrowheads="1"/>
            </p:cNvSpPr>
            <p:nvPr/>
          </p:nvSpPr>
          <p:spPr bwMode="auto">
            <a:xfrm>
              <a:off x="2280" y="1968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530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2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67985" y="121630"/>
            <a:ext cx="9905998" cy="1478570"/>
          </a:xfrm>
        </p:spPr>
        <p:txBody>
          <a:bodyPr/>
          <a:lstStyle/>
          <a:p>
            <a:r>
              <a:rPr lang="en-US" sz="3200" dirty="0"/>
              <a:t>Formulation #2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486400" y="1701801"/>
            <a:ext cx="50292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§"/>
            </a:pPr>
            <a:r>
              <a:rPr lang="en-US" dirty="0"/>
              <a:t>States: all arrangements of k = 0, 1, 2, ..., or 8 queens in the k leftmost columns with no two queens attacking each other</a:t>
            </a:r>
          </a:p>
          <a:p>
            <a:pPr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§"/>
            </a:pPr>
            <a:r>
              <a:rPr lang="en-US" dirty="0"/>
              <a:t>Initial state: 0 queen on the board</a:t>
            </a:r>
          </a:p>
          <a:p>
            <a:pPr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§"/>
            </a:pPr>
            <a:r>
              <a:rPr lang="en-US" dirty="0"/>
              <a:t>Successor function: each successor is obtained by adding one queen in any square that is not attacked by any queen already in the board, in the leftmost empty column </a:t>
            </a:r>
          </a:p>
          <a:p>
            <a:pPr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§"/>
            </a:pPr>
            <a:r>
              <a:rPr lang="en-US" dirty="0"/>
              <a:t>Arc cost: 1 (irrelevant)</a:t>
            </a:r>
            <a:endParaRPr lang="en-US" dirty="0">
              <a:solidFill>
                <a:srgbClr val="FF9900"/>
              </a:solidFill>
            </a:endParaRPr>
          </a:p>
          <a:p>
            <a:pPr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§"/>
            </a:pPr>
            <a:r>
              <a:rPr lang="en-US" dirty="0"/>
              <a:t>Goal test: 8 queens are on the board</a:t>
            </a:r>
          </a:p>
        </p:txBody>
      </p:sp>
      <p:sp>
        <p:nvSpPr>
          <p:cNvPr id="308228" name="AutoShape 4"/>
          <p:cNvSpPr>
            <a:spLocks noChangeArrowheads="1"/>
          </p:cNvSpPr>
          <p:nvPr/>
        </p:nvSpPr>
        <p:spPr bwMode="auto">
          <a:xfrm>
            <a:off x="2667000" y="4343400"/>
            <a:ext cx="190500" cy="1905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29" name="Text Box 5"/>
          <p:cNvSpPr txBox="1">
            <a:spLocks noChangeArrowheads="1"/>
          </p:cNvSpPr>
          <p:nvPr/>
        </p:nvSpPr>
        <p:spPr bwMode="auto">
          <a:xfrm>
            <a:off x="4133850" y="5980907"/>
            <a:ext cx="2773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8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800" dirty="0">
                <a:latin typeface="Comic Sans MS" pitchFamily="66" charset="0"/>
              </a:rPr>
              <a:t>2,057 states</a:t>
            </a:r>
          </a:p>
        </p:txBody>
      </p:sp>
      <p:grpSp>
        <p:nvGrpSpPr>
          <p:cNvPr id="308230" name="Group 6"/>
          <p:cNvGrpSpPr>
            <a:grpSpLocks/>
          </p:cNvGrpSpPr>
          <p:nvPr/>
        </p:nvGrpSpPr>
        <p:grpSpPr bwMode="auto">
          <a:xfrm>
            <a:off x="1905000" y="1752600"/>
            <a:ext cx="1524000" cy="1524000"/>
            <a:chOff x="960" y="1344"/>
            <a:chExt cx="1536" cy="1536"/>
          </a:xfrm>
        </p:grpSpPr>
        <p:sp>
          <p:nvSpPr>
            <p:cNvPr id="308231" name="Rectangle 7"/>
            <p:cNvSpPr>
              <a:spLocks noChangeArrowheads="1"/>
            </p:cNvSpPr>
            <p:nvPr/>
          </p:nvSpPr>
          <p:spPr bwMode="auto">
            <a:xfrm>
              <a:off x="960" y="1344"/>
              <a:ext cx="1536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32" name="Rectangle 8"/>
            <p:cNvSpPr>
              <a:spLocks noChangeArrowheads="1"/>
            </p:cNvSpPr>
            <p:nvPr/>
          </p:nvSpPr>
          <p:spPr bwMode="auto">
            <a:xfrm>
              <a:off x="2304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33" name="Rectangle 9"/>
            <p:cNvSpPr>
              <a:spLocks noChangeArrowheads="1"/>
            </p:cNvSpPr>
            <p:nvPr/>
          </p:nvSpPr>
          <p:spPr bwMode="auto">
            <a:xfrm>
              <a:off x="1728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34" name="Rectangle 10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35" name="Rectangle 11"/>
            <p:cNvSpPr>
              <a:spLocks noChangeArrowheads="1"/>
            </p:cNvSpPr>
            <p:nvPr/>
          </p:nvSpPr>
          <p:spPr bwMode="auto">
            <a:xfrm>
              <a:off x="1920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36" name="Rectangle 12"/>
            <p:cNvSpPr>
              <a:spLocks noChangeArrowheads="1"/>
            </p:cNvSpPr>
            <p:nvPr/>
          </p:nvSpPr>
          <p:spPr bwMode="auto">
            <a:xfrm>
              <a:off x="230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37" name="Rectangle 13"/>
            <p:cNvSpPr>
              <a:spLocks noChangeArrowheads="1"/>
            </p:cNvSpPr>
            <p:nvPr/>
          </p:nvSpPr>
          <p:spPr bwMode="auto">
            <a:xfrm>
              <a:off x="2112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38" name="Rectangle 14"/>
            <p:cNvSpPr>
              <a:spLocks noChangeArrowheads="1"/>
            </p:cNvSpPr>
            <p:nvPr/>
          </p:nvSpPr>
          <p:spPr bwMode="auto">
            <a:xfrm>
              <a:off x="1920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39" name="Rectangle 15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40" name="Rectangle 16"/>
            <p:cNvSpPr>
              <a:spLocks noChangeArrowheads="1"/>
            </p:cNvSpPr>
            <p:nvPr/>
          </p:nvSpPr>
          <p:spPr bwMode="auto">
            <a:xfrm>
              <a:off x="153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41" name="Rectangle 17"/>
            <p:cNvSpPr>
              <a:spLocks noChangeArrowheads="1"/>
            </p:cNvSpPr>
            <p:nvPr/>
          </p:nvSpPr>
          <p:spPr bwMode="auto">
            <a:xfrm>
              <a:off x="134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42" name="Rectangle 18"/>
            <p:cNvSpPr>
              <a:spLocks noChangeArrowheads="1"/>
            </p:cNvSpPr>
            <p:nvPr/>
          </p:nvSpPr>
          <p:spPr bwMode="auto">
            <a:xfrm>
              <a:off x="1152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43" name="Rectangle 19"/>
            <p:cNvSpPr>
              <a:spLocks noChangeArrowheads="1"/>
            </p:cNvSpPr>
            <p:nvPr/>
          </p:nvSpPr>
          <p:spPr bwMode="auto">
            <a:xfrm>
              <a:off x="960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44" name="Rectangle 20"/>
            <p:cNvSpPr>
              <a:spLocks noChangeArrowheads="1"/>
            </p:cNvSpPr>
            <p:nvPr/>
          </p:nvSpPr>
          <p:spPr bwMode="auto">
            <a:xfrm>
              <a:off x="115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45" name="Rectangle 21"/>
            <p:cNvSpPr>
              <a:spLocks noChangeArrowheads="1"/>
            </p:cNvSpPr>
            <p:nvPr/>
          </p:nvSpPr>
          <p:spPr bwMode="auto">
            <a:xfrm>
              <a:off x="134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46" name="Rectangle 22"/>
            <p:cNvSpPr>
              <a:spLocks noChangeArrowheads="1"/>
            </p:cNvSpPr>
            <p:nvPr/>
          </p:nvSpPr>
          <p:spPr bwMode="auto">
            <a:xfrm>
              <a:off x="153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47" name="Rectangle 23"/>
            <p:cNvSpPr>
              <a:spLocks noChangeArrowheads="1"/>
            </p:cNvSpPr>
            <p:nvPr/>
          </p:nvSpPr>
          <p:spPr bwMode="auto">
            <a:xfrm>
              <a:off x="1344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48" name="Rectangle 24"/>
            <p:cNvSpPr>
              <a:spLocks noChangeArrowheads="1"/>
            </p:cNvSpPr>
            <p:nvPr/>
          </p:nvSpPr>
          <p:spPr bwMode="auto">
            <a:xfrm>
              <a:off x="153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49" name="Rectangle 25"/>
            <p:cNvSpPr>
              <a:spLocks noChangeArrowheads="1"/>
            </p:cNvSpPr>
            <p:nvPr/>
          </p:nvSpPr>
          <p:spPr bwMode="auto">
            <a:xfrm>
              <a:off x="1728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50" name="Rectangle 26"/>
            <p:cNvSpPr>
              <a:spLocks noChangeArrowheads="1"/>
            </p:cNvSpPr>
            <p:nvPr/>
          </p:nvSpPr>
          <p:spPr bwMode="auto">
            <a:xfrm>
              <a:off x="192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51" name="Rectangle 27"/>
            <p:cNvSpPr>
              <a:spLocks noChangeArrowheads="1"/>
            </p:cNvSpPr>
            <p:nvPr/>
          </p:nvSpPr>
          <p:spPr bwMode="auto">
            <a:xfrm>
              <a:off x="96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52" name="Rectangle 28"/>
            <p:cNvSpPr>
              <a:spLocks noChangeArrowheads="1"/>
            </p:cNvSpPr>
            <p:nvPr/>
          </p:nvSpPr>
          <p:spPr bwMode="auto">
            <a:xfrm>
              <a:off x="1536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53" name="Rectangle 29"/>
            <p:cNvSpPr>
              <a:spLocks noChangeArrowheads="1"/>
            </p:cNvSpPr>
            <p:nvPr/>
          </p:nvSpPr>
          <p:spPr bwMode="auto">
            <a:xfrm>
              <a:off x="1152" y="134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54" name="Rectangle 30"/>
            <p:cNvSpPr>
              <a:spLocks noChangeArrowheads="1"/>
            </p:cNvSpPr>
            <p:nvPr/>
          </p:nvSpPr>
          <p:spPr bwMode="auto">
            <a:xfrm>
              <a:off x="1344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55" name="Rectangle 31"/>
            <p:cNvSpPr>
              <a:spLocks noChangeArrowheads="1"/>
            </p:cNvSpPr>
            <p:nvPr/>
          </p:nvSpPr>
          <p:spPr bwMode="auto">
            <a:xfrm>
              <a:off x="960" y="153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1152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96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2304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230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2112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61" name="Rectangle 37"/>
            <p:cNvSpPr>
              <a:spLocks noChangeArrowheads="1"/>
            </p:cNvSpPr>
            <p:nvPr/>
          </p:nvSpPr>
          <p:spPr bwMode="auto">
            <a:xfrm>
              <a:off x="2112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62" name="Rectangle 38"/>
            <p:cNvSpPr>
              <a:spLocks noChangeArrowheads="1"/>
            </p:cNvSpPr>
            <p:nvPr/>
          </p:nvSpPr>
          <p:spPr bwMode="auto">
            <a:xfrm>
              <a:off x="192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63" name="Rectangle 39"/>
            <p:cNvSpPr>
              <a:spLocks noChangeArrowheads="1"/>
            </p:cNvSpPr>
            <p:nvPr/>
          </p:nvSpPr>
          <p:spPr bwMode="auto">
            <a:xfrm>
              <a:off x="1728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264" name="AutoShape 40"/>
          <p:cNvSpPr>
            <a:spLocks noChangeArrowheads="1"/>
          </p:cNvSpPr>
          <p:nvPr/>
        </p:nvSpPr>
        <p:spPr bwMode="auto">
          <a:xfrm>
            <a:off x="1911350" y="1949450"/>
            <a:ext cx="190500" cy="190500"/>
          </a:xfrm>
          <a:prstGeom prst="star4">
            <a:avLst>
              <a:gd name="adj" fmla="val 12500"/>
            </a:avLst>
          </a:prstGeom>
          <a:solidFill>
            <a:srgbClr val="F81706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8265" name="Group 41"/>
          <p:cNvGrpSpPr>
            <a:grpSpLocks/>
          </p:cNvGrpSpPr>
          <p:nvPr/>
        </p:nvGrpSpPr>
        <p:grpSpPr bwMode="auto">
          <a:xfrm>
            <a:off x="3651250" y="1981200"/>
            <a:ext cx="1530350" cy="1524000"/>
            <a:chOff x="1340" y="1248"/>
            <a:chExt cx="964" cy="960"/>
          </a:xfrm>
        </p:grpSpPr>
        <p:grpSp>
          <p:nvGrpSpPr>
            <p:cNvPr id="308266" name="Group 42"/>
            <p:cNvGrpSpPr>
              <a:grpSpLocks/>
            </p:cNvGrpSpPr>
            <p:nvPr/>
          </p:nvGrpSpPr>
          <p:grpSpPr bwMode="auto">
            <a:xfrm>
              <a:off x="1344" y="1248"/>
              <a:ext cx="960" cy="960"/>
              <a:chOff x="960" y="1344"/>
              <a:chExt cx="1536" cy="1536"/>
            </a:xfrm>
          </p:grpSpPr>
          <p:sp>
            <p:nvSpPr>
              <p:cNvPr id="308267" name="Rectangle 43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68" name="Rectangle 44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69" name="Rectangle 45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0" name="Rectangle 4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1" name="Rectangle 47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2" name="Rectangle 48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3" name="Rectangle 49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4" name="Rectangle 50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5" name="Rectangle 51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6" name="Rectangle 52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7" name="Rectangle 53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8" name="Rectangle 54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9" name="Rectangle 55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80" name="Rectangle 56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81" name="Rectangle 57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82" name="Rectangle 58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83" name="Rectangle 59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84" name="Rectangle 60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85" name="Rectangle 61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86" name="Rectangle 62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87" name="Rectangle 63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88" name="Rectangle 64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89" name="Rectangle 65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90" name="Rectangle 66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91" name="Rectangle 67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92" name="Rectangle 68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93" name="Rectangle 69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94" name="Rectangle 70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95" name="Rectangle 71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96" name="Rectangle 72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97" name="Rectangle 73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98" name="Rectangle 74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99" name="Rectangle 75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300" name="AutoShape 76"/>
            <p:cNvSpPr>
              <a:spLocks noChangeArrowheads="1"/>
            </p:cNvSpPr>
            <p:nvPr/>
          </p:nvSpPr>
          <p:spPr bwMode="auto">
            <a:xfrm>
              <a:off x="1340" y="1372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01" name="AutoShape 77"/>
            <p:cNvSpPr>
              <a:spLocks noChangeArrowheads="1"/>
            </p:cNvSpPr>
            <p:nvPr/>
          </p:nvSpPr>
          <p:spPr bwMode="auto">
            <a:xfrm>
              <a:off x="1468" y="1600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02" name="AutoShape 78"/>
            <p:cNvSpPr>
              <a:spLocks noChangeArrowheads="1"/>
            </p:cNvSpPr>
            <p:nvPr/>
          </p:nvSpPr>
          <p:spPr bwMode="auto">
            <a:xfrm>
              <a:off x="1584" y="1848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03" name="AutoShape 79"/>
            <p:cNvSpPr>
              <a:spLocks noChangeArrowheads="1"/>
            </p:cNvSpPr>
            <p:nvPr/>
          </p:nvSpPr>
          <p:spPr bwMode="auto">
            <a:xfrm>
              <a:off x="1700" y="1488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8304" name="Group 80"/>
          <p:cNvGrpSpPr>
            <a:grpSpLocks/>
          </p:cNvGrpSpPr>
          <p:nvPr/>
        </p:nvGrpSpPr>
        <p:grpSpPr bwMode="auto">
          <a:xfrm>
            <a:off x="1905000" y="3581400"/>
            <a:ext cx="1530350" cy="1524000"/>
            <a:chOff x="1340" y="1248"/>
            <a:chExt cx="964" cy="960"/>
          </a:xfrm>
        </p:grpSpPr>
        <p:grpSp>
          <p:nvGrpSpPr>
            <p:cNvPr id="308305" name="Group 81"/>
            <p:cNvGrpSpPr>
              <a:grpSpLocks/>
            </p:cNvGrpSpPr>
            <p:nvPr/>
          </p:nvGrpSpPr>
          <p:grpSpPr bwMode="auto">
            <a:xfrm>
              <a:off x="1344" y="1248"/>
              <a:ext cx="960" cy="960"/>
              <a:chOff x="960" y="1344"/>
              <a:chExt cx="1536" cy="1536"/>
            </a:xfrm>
          </p:grpSpPr>
          <p:sp>
            <p:nvSpPr>
              <p:cNvPr id="308306" name="Rectangle 82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07" name="Rectangle 83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08" name="Rectangle 84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09" name="Rectangle 85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10" name="Rectangle 8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11" name="Rectangle 87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12" name="Rectangle 88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13" name="Rectangle 89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14" name="Rectangle 90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15" name="Rectangle 91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16" name="Rectangle 92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17" name="Rectangle 93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18" name="Rectangle 94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19" name="Rectangle 95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20" name="Rectangle 96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21" name="Rectangle 97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22" name="Rectangle 98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23" name="Rectangle 99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24" name="Rectangle 100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25" name="Rectangle 101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26" name="Rectangle 102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27" name="Rectangle 103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28" name="Rectangle 104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29" name="Rectangle 105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30" name="Rectangle 106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31" name="Rectangle 107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32" name="Rectangle 108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33" name="Rectangle 109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34" name="Rectangle 110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35" name="Rectangle 111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36" name="Rectangle 112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37" name="Rectangle 113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38" name="Rectangle 114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339" name="AutoShape 115"/>
            <p:cNvSpPr>
              <a:spLocks noChangeArrowheads="1"/>
            </p:cNvSpPr>
            <p:nvPr/>
          </p:nvSpPr>
          <p:spPr bwMode="auto">
            <a:xfrm>
              <a:off x="1340" y="1372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40" name="AutoShape 116"/>
            <p:cNvSpPr>
              <a:spLocks noChangeArrowheads="1"/>
            </p:cNvSpPr>
            <p:nvPr/>
          </p:nvSpPr>
          <p:spPr bwMode="auto">
            <a:xfrm>
              <a:off x="1468" y="1600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41" name="AutoShape 117"/>
            <p:cNvSpPr>
              <a:spLocks noChangeArrowheads="1"/>
            </p:cNvSpPr>
            <p:nvPr/>
          </p:nvSpPr>
          <p:spPr bwMode="auto">
            <a:xfrm>
              <a:off x="1584" y="1848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42" name="AutoShape 118"/>
            <p:cNvSpPr>
              <a:spLocks noChangeArrowheads="1"/>
            </p:cNvSpPr>
            <p:nvPr/>
          </p:nvSpPr>
          <p:spPr bwMode="auto">
            <a:xfrm>
              <a:off x="1700" y="1488"/>
              <a:ext cx="120" cy="120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8343" name="Group 119"/>
          <p:cNvGrpSpPr>
            <a:grpSpLocks/>
          </p:cNvGrpSpPr>
          <p:nvPr/>
        </p:nvGrpSpPr>
        <p:grpSpPr bwMode="auto">
          <a:xfrm>
            <a:off x="3657600" y="3810000"/>
            <a:ext cx="1524000" cy="1524000"/>
            <a:chOff x="960" y="1920"/>
            <a:chExt cx="1536" cy="1536"/>
          </a:xfrm>
        </p:grpSpPr>
        <p:grpSp>
          <p:nvGrpSpPr>
            <p:cNvPr id="308344" name="Group 120"/>
            <p:cNvGrpSpPr>
              <a:grpSpLocks/>
            </p:cNvGrpSpPr>
            <p:nvPr/>
          </p:nvGrpSpPr>
          <p:grpSpPr bwMode="auto">
            <a:xfrm>
              <a:off x="960" y="1920"/>
              <a:ext cx="1536" cy="1536"/>
              <a:chOff x="960" y="1344"/>
              <a:chExt cx="1536" cy="1536"/>
            </a:xfrm>
          </p:grpSpPr>
          <p:sp>
            <p:nvSpPr>
              <p:cNvPr id="308345" name="Rectangle 121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46" name="Rectangle 122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47" name="Rectangle 123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48" name="Rectangle 124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49" name="Rectangle 125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0" name="Rectangle 1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1" name="Rectangle 127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2" name="Rectangle 128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3" name="Rectangle 129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4" name="Rectangle 130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5" name="Rectangle 131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6" name="Rectangle 132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7" name="Rectangle 133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8" name="Rectangle 134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9" name="Rectangle 135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60" name="Rectangle 136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61" name="Rectangle 137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62" name="Rectangle 138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63" name="Rectangle 139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64" name="Rectangle 140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65" name="Rectangle 141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66" name="Rectangle 14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67" name="Rectangle 143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68" name="Rectangle 144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69" name="Rectangle 145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70" name="Rectangle 146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71" name="Rectangle 147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72" name="Rectangle 148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73" name="Rectangle 149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74" name="Rectangle 150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75" name="Rectangle 151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76" name="Rectangle 152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77" name="Rectangle 153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378" name="AutoShape 154"/>
            <p:cNvSpPr>
              <a:spLocks noChangeArrowheads="1"/>
            </p:cNvSpPr>
            <p:nvPr/>
          </p:nvSpPr>
          <p:spPr bwMode="auto">
            <a:xfrm>
              <a:off x="960" y="2880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79" name="AutoShape 155"/>
            <p:cNvSpPr>
              <a:spLocks noChangeArrowheads="1"/>
            </p:cNvSpPr>
            <p:nvPr/>
          </p:nvSpPr>
          <p:spPr bwMode="auto">
            <a:xfrm>
              <a:off x="1152" y="2112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80" name="AutoShape 156"/>
            <p:cNvSpPr>
              <a:spLocks noChangeArrowheads="1"/>
            </p:cNvSpPr>
            <p:nvPr/>
          </p:nvSpPr>
          <p:spPr bwMode="auto">
            <a:xfrm>
              <a:off x="1344" y="3072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81" name="AutoShape 157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82" name="AutoShape 158"/>
            <p:cNvSpPr>
              <a:spLocks noChangeArrowheads="1"/>
            </p:cNvSpPr>
            <p:nvPr/>
          </p:nvSpPr>
          <p:spPr bwMode="auto">
            <a:xfrm>
              <a:off x="1728" y="2496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83" name="AutoShape 159"/>
            <p:cNvSpPr>
              <a:spLocks noChangeArrowheads="1"/>
            </p:cNvSpPr>
            <p:nvPr/>
          </p:nvSpPr>
          <p:spPr bwMode="auto">
            <a:xfrm>
              <a:off x="1920" y="3264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84" name="AutoShape 160"/>
            <p:cNvSpPr>
              <a:spLocks noChangeArrowheads="1"/>
            </p:cNvSpPr>
            <p:nvPr/>
          </p:nvSpPr>
          <p:spPr bwMode="auto">
            <a:xfrm>
              <a:off x="2112" y="2688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85" name="AutoShape 161"/>
            <p:cNvSpPr>
              <a:spLocks noChangeArrowheads="1"/>
            </p:cNvSpPr>
            <p:nvPr/>
          </p:nvSpPr>
          <p:spPr bwMode="auto">
            <a:xfrm>
              <a:off x="2304" y="2304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70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803" name="Rectangle 11">
            <a:extLst>
              <a:ext uri="{FF2B5EF4-FFF2-40B4-BE49-F238E27FC236}">
                <a16:creationId xmlns:a16="http://schemas.microsoft.com/office/drawing/2014/main" id="{CD280037-B6D9-453E-B087-00CDD5681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2907" y="294971"/>
            <a:ext cx="9905998" cy="753082"/>
          </a:xfrm>
        </p:spPr>
        <p:txBody>
          <a:bodyPr/>
          <a:lstStyle/>
          <a:p>
            <a:r>
              <a:rPr lang="en-US" altLang="en-US" dirty="0"/>
              <a:t>Path Planning</a:t>
            </a:r>
          </a:p>
        </p:txBody>
      </p:sp>
      <p:grpSp>
        <p:nvGrpSpPr>
          <p:cNvPr id="417795" name="Group 3">
            <a:extLst>
              <a:ext uri="{FF2B5EF4-FFF2-40B4-BE49-F238E27FC236}">
                <a16:creationId xmlns:a16="http://schemas.microsoft.com/office/drawing/2014/main" id="{7ABA4F01-3C3C-4922-AD46-E4CCEE45E1D2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828800"/>
            <a:ext cx="6096000" cy="3657600"/>
            <a:chOff x="960" y="1344"/>
            <a:chExt cx="3840" cy="2304"/>
          </a:xfrm>
        </p:grpSpPr>
        <p:sp>
          <p:nvSpPr>
            <p:cNvPr id="417796" name="Rectangle 4">
              <a:extLst>
                <a:ext uri="{FF2B5EF4-FFF2-40B4-BE49-F238E27FC236}">
                  <a16:creationId xmlns:a16="http://schemas.microsoft.com/office/drawing/2014/main" id="{91612525-02CC-4621-9B66-6D32F44A0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344"/>
              <a:ext cx="3840" cy="230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797" name="Freeform 5">
              <a:extLst>
                <a:ext uri="{FF2B5EF4-FFF2-40B4-BE49-F238E27FC236}">
                  <a16:creationId xmlns:a16="http://schemas.microsoft.com/office/drawing/2014/main" id="{1911A7E8-BD6E-449A-A62B-DC6B2B4EF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1728"/>
              <a:ext cx="768" cy="1152"/>
            </a:xfrm>
            <a:custGeom>
              <a:avLst/>
              <a:gdLst>
                <a:gd name="T0" fmla="*/ 0 w 768"/>
                <a:gd name="T1" fmla="*/ 192 h 1152"/>
                <a:gd name="T2" fmla="*/ 384 w 768"/>
                <a:gd name="T3" fmla="*/ 576 h 1152"/>
                <a:gd name="T4" fmla="*/ 192 w 768"/>
                <a:gd name="T5" fmla="*/ 768 h 1152"/>
                <a:gd name="T6" fmla="*/ 192 w 768"/>
                <a:gd name="T7" fmla="*/ 1152 h 1152"/>
                <a:gd name="T8" fmla="*/ 768 w 768"/>
                <a:gd name="T9" fmla="*/ 1152 h 1152"/>
                <a:gd name="T10" fmla="*/ 768 w 768"/>
                <a:gd name="T11" fmla="*/ 192 h 1152"/>
                <a:gd name="T12" fmla="*/ 144 w 768"/>
                <a:gd name="T13" fmla="*/ 0 h 1152"/>
                <a:gd name="T14" fmla="*/ 0 w 768"/>
                <a:gd name="T15" fmla="*/ 19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8" h="1152">
                  <a:moveTo>
                    <a:pt x="0" y="192"/>
                  </a:moveTo>
                  <a:lnTo>
                    <a:pt x="384" y="576"/>
                  </a:lnTo>
                  <a:lnTo>
                    <a:pt x="192" y="768"/>
                  </a:lnTo>
                  <a:lnTo>
                    <a:pt x="192" y="1152"/>
                  </a:lnTo>
                  <a:lnTo>
                    <a:pt x="768" y="1152"/>
                  </a:lnTo>
                  <a:lnTo>
                    <a:pt x="768" y="192"/>
                  </a:lnTo>
                  <a:lnTo>
                    <a:pt x="144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996600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7798" name="Oval 6">
              <a:extLst>
                <a:ext uri="{FF2B5EF4-FFF2-40B4-BE49-F238E27FC236}">
                  <a16:creationId xmlns:a16="http://schemas.microsoft.com/office/drawing/2014/main" id="{E833C3FD-23C6-403D-84B0-E1E8AD294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56"/>
              <a:ext cx="96" cy="96"/>
            </a:xfrm>
            <a:prstGeom prst="ellipse">
              <a:avLst/>
            </a:prstGeom>
            <a:solidFill>
              <a:srgbClr val="F81706"/>
            </a:solidFill>
            <a:ln w="9525">
              <a:solidFill>
                <a:srgbClr val="F8170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799" name="Freeform 7">
              <a:extLst>
                <a:ext uri="{FF2B5EF4-FFF2-40B4-BE49-F238E27FC236}">
                  <a16:creationId xmlns:a16="http://schemas.microsoft.com/office/drawing/2014/main" id="{1BE62F32-47DB-4D65-95C4-5A8B1F969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4" y="1920"/>
              <a:ext cx="960" cy="1152"/>
            </a:xfrm>
            <a:custGeom>
              <a:avLst/>
              <a:gdLst>
                <a:gd name="T0" fmla="*/ 0 w 960"/>
                <a:gd name="T1" fmla="*/ 960 h 1152"/>
                <a:gd name="T2" fmla="*/ 0 w 960"/>
                <a:gd name="T3" fmla="*/ 1152 h 1152"/>
                <a:gd name="T4" fmla="*/ 960 w 960"/>
                <a:gd name="T5" fmla="*/ 1152 h 1152"/>
                <a:gd name="T6" fmla="*/ 960 w 960"/>
                <a:gd name="T7" fmla="*/ 0 h 1152"/>
                <a:gd name="T8" fmla="*/ 768 w 960"/>
                <a:gd name="T9" fmla="*/ 0 h 1152"/>
                <a:gd name="T10" fmla="*/ 768 w 960"/>
                <a:gd name="T11" fmla="*/ 960 h 1152"/>
                <a:gd name="T12" fmla="*/ 0 w 960"/>
                <a:gd name="T13" fmla="*/ 96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0" h="1152">
                  <a:moveTo>
                    <a:pt x="0" y="960"/>
                  </a:moveTo>
                  <a:lnTo>
                    <a:pt x="0" y="1152"/>
                  </a:lnTo>
                  <a:lnTo>
                    <a:pt x="960" y="1152"/>
                  </a:lnTo>
                  <a:lnTo>
                    <a:pt x="960" y="0"/>
                  </a:lnTo>
                  <a:lnTo>
                    <a:pt x="768" y="0"/>
                  </a:lnTo>
                  <a:lnTo>
                    <a:pt x="768" y="960"/>
                  </a:lnTo>
                  <a:lnTo>
                    <a:pt x="0" y="960"/>
                  </a:lnTo>
                  <a:close/>
                </a:path>
              </a:pathLst>
            </a:custGeom>
            <a:solidFill>
              <a:srgbClr val="996600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7800" name="Oval 8">
              <a:extLst>
                <a:ext uri="{FF2B5EF4-FFF2-40B4-BE49-F238E27FC236}">
                  <a16:creationId xmlns:a16="http://schemas.microsoft.com/office/drawing/2014/main" id="{96814782-1F46-4287-AB5E-632645500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832"/>
              <a:ext cx="96" cy="96"/>
            </a:xfrm>
            <a:prstGeom prst="ellipse">
              <a:avLst/>
            </a:prstGeom>
            <a:solidFill>
              <a:srgbClr val="45D628"/>
            </a:solidFill>
            <a:ln w="9525">
              <a:solidFill>
                <a:srgbClr val="45D6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7801" name="Text Box 9">
            <a:extLst>
              <a:ext uri="{FF2B5EF4-FFF2-40B4-BE49-F238E27FC236}">
                <a16:creationId xmlns:a16="http://schemas.microsoft.com/office/drawing/2014/main" id="{B17715AF-02A7-419D-A9C3-B87EBA686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607050"/>
            <a:ext cx="4946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>
                <a:latin typeface="Comic Sans MS" panose="030F0702030302020204" pitchFamily="66" charset="0"/>
              </a:rPr>
              <a:t>What is the state space</a:t>
            </a:r>
            <a:r>
              <a:rPr lang="en-US" altLang="en-US" sz="2800">
                <a:latin typeface="Comic Sans MS" panose="030F0702030302020204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80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6" y="20196"/>
            <a:ext cx="9905998" cy="1478570"/>
          </a:xfrm>
        </p:spPr>
        <p:txBody>
          <a:bodyPr/>
          <a:lstStyle/>
          <a:p>
            <a:r>
              <a:rPr lang="en-US" dirty="0"/>
              <a:t>Formulation #1</a:t>
            </a:r>
          </a:p>
        </p:txBody>
      </p:sp>
      <p:grpSp>
        <p:nvGrpSpPr>
          <p:cNvPr id="312323" name="Group 3"/>
          <p:cNvGrpSpPr>
            <a:grpSpLocks/>
          </p:cNvGrpSpPr>
          <p:nvPr/>
        </p:nvGrpSpPr>
        <p:grpSpPr bwMode="auto">
          <a:xfrm>
            <a:off x="2959100" y="1473200"/>
            <a:ext cx="6096000" cy="3657600"/>
            <a:chOff x="960" y="1344"/>
            <a:chExt cx="3840" cy="2304"/>
          </a:xfrm>
        </p:grpSpPr>
        <p:grpSp>
          <p:nvGrpSpPr>
            <p:cNvPr id="312324" name="Group 4"/>
            <p:cNvGrpSpPr>
              <a:grpSpLocks/>
            </p:cNvGrpSpPr>
            <p:nvPr/>
          </p:nvGrpSpPr>
          <p:grpSpPr bwMode="auto">
            <a:xfrm>
              <a:off x="960" y="1344"/>
              <a:ext cx="3840" cy="2304"/>
              <a:chOff x="960" y="1344"/>
              <a:chExt cx="3840" cy="2304"/>
            </a:xfrm>
          </p:grpSpPr>
          <p:sp>
            <p:nvSpPr>
              <p:cNvPr id="312325" name="Rectangle 5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3840" cy="230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26" name="Freeform 6"/>
              <p:cNvSpPr>
                <a:spLocks/>
              </p:cNvSpPr>
              <p:nvPr/>
            </p:nvSpPr>
            <p:spPr bwMode="auto">
              <a:xfrm>
                <a:off x="1536" y="1728"/>
                <a:ext cx="768" cy="115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384" y="576"/>
                  </a:cxn>
                  <a:cxn ang="0">
                    <a:pos x="192" y="768"/>
                  </a:cxn>
                  <a:cxn ang="0">
                    <a:pos x="192" y="1152"/>
                  </a:cxn>
                  <a:cxn ang="0">
                    <a:pos x="768" y="1152"/>
                  </a:cxn>
                  <a:cxn ang="0">
                    <a:pos x="768" y="192"/>
                  </a:cxn>
                  <a:cxn ang="0">
                    <a:pos x="144" y="0"/>
                  </a:cxn>
                  <a:cxn ang="0">
                    <a:pos x="0" y="192"/>
                  </a:cxn>
                </a:cxnLst>
                <a:rect l="0" t="0" r="r" b="b"/>
                <a:pathLst>
                  <a:path w="768" h="1152">
                    <a:moveTo>
                      <a:pt x="0" y="192"/>
                    </a:moveTo>
                    <a:lnTo>
                      <a:pt x="384" y="576"/>
                    </a:lnTo>
                    <a:lnTo>
                      <a:pt x="192" y="768"/>
                    </a:lnTo>
                    <a:lnTo>
                      <a:pt x="192" y="1152"/>
                    </a:lnTo>
                    <a:lnTo>
                      <a:pt x="768" y="1152"/>
                    </a:lnTo>
                    <a:lnTo>
                      <a:pt x="768" y="192"/>
                    </a:lnTo>
                    <a:lnTo>
                      <a:pt x="144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996600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2327" name="Oval 7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96" cy="96"/>
              </a:xfrm>
              <a:prstGeom prst="ellipse">
                <a:avLst/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28" name="Freeform 8"/>
              <p:cNvSpPr>
                <a:spLocks/>
              </p:cNvSpPr>
              <p:nvPr/>
            </p:nvSpPr>
            <p:spPr bwMode="auto">
              <a:xfrm>
                <a:off x="3264" y="1920"/>
                <a:ext cx="960" cy="1152"/>
              </a:xfrm>
              <a:custGeom>
                <a:avLst/>
                <a:gdLst/>
                <a:ahLst/>
                <a:cxnLst>
                  <a:cxn ang="0">
                    <a:pos x="0" y="960"/>
                  </a:cxn>
                  <a:cxn ang="0">
                    <a:pos x="0" y="1152"/>
                  </a:cxn>
                  <a:cxn ang="0">
                    <a:pos x="960" y="1152"/>
                  </a:cxn>
                  <a:cxn ang="0">
                    <a:pos x="960" y="0"/>
                  </a:cxn>
                  <a:cxn ang="0">
                    <a:pos x="768" y="0"/>
                  </a:cxn>
                  <a:cxn ang="0">
                    <a:pos x="768" y="960"/>
                  </a:cxn>
                  <a:cxn ang="0">
                    <a:pos x="0" y="960"/>
                  </a:cxn>
                </a:cxnLst>
                <a:rect l="0" t="0" r="r" b="b"/>
                <a:pathLst>
                  <a:path w="960" h="1152">
                    <a:moveTo>
                      <a:pt x="0" y="960"/>
                    </a:moveTo>
                    <a:lnTo>
                      <a:pt x="0" y="1152"/>
                    </a:lnTo>
                    <a:lnTo>
                      <a:pt x="960" y="1152"/>
                    </a:lnTo>
                    <a:lnTo>
                      <a:pt x="960" y="0"/>
                    </a:lnTo>
                    <a:lnTo>
                      <a:pt x="768" y="0"/>
                    </a:lnTo>
                    <a:lnTo>
                      <a:pt x="768" y="960"/>
                    </a:lnTo>
                    <a:lnTo>
                      <a:pt x="0" y="960"/>
                    </a:lnTo>
                    <a:close/>
                  </a:path>
                </a:pathLst>
              </a:custGeom>
              <a:solidFill>
                <a:srgbClr val="996600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2329" name="Oval 9"/>
              <p:cNvSpPr>
                <a:spLocks noChangeArrowheads="1"/>
              </p:cNvSpPr>
              <p:nvPr/>
            </p:nvSpPr>
            <p:spPr bwMode="auto">
              <a:xfrm>
                <a:off x="4560" y="2832"/>
                <a:ext cx="96" cy="96"/>
              </a:xfrm>
              <a:prstGeom prst="ellipse">
                <a:avLst/>
              </a:prstGeom>
              <a:solidFill>
                <a:srgbClr val="45D628"/>
              </a:solidFill>
              <a:ln w="9525">
                <a:solidFill>
                  <a:srgbClr val="45D628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2330" name="Line 10"/>
            <p:cNvSpPr>
              <a:spLocks noChangeShapeType="1"/>
            </p:cNvSpPr>
            <p:nvPr/>
          </p:nvSpPr>
          <p:spPr bwMode="auto">
            <a:xfrm>
              <a:off x="960" y="1536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31" name="Line 11"/>
            <p:cNvSpPr>
              <a:spLocks noChangeShapeType="1"/>
            </p:cNvSpPr>
            <p:nvPr/>
          </p:nvSpPr>
          <p:spPr bwMode="auto">
            <a:xfrm>
              <a:off x="960" y="1728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32" name="Line 12"/>
            <p:cNvSpPr>
              <a:spLocks noChangeShapeType="1"/>
            </p:cNvSpPr>
            <p:nvPr/>
          </p:nvSpPr>
          <p:spPr bwMode="auto">
            <a:xfrm>
              <a:off x="960" y="1920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33" name="Line 13"/>
            <p:cNvSpPr>
              <a:spLocks noChangeShapeType="1"/>
            </p:cNvSpPr>
            <p:nvPr/>
          </p:nvSpPr>
          <p:spPr bwMode="auto">
            <a:xfrm>
              <a:off x="960" y="2112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34" name="Line 14"/>
            <p:cNvSpPr>
              <a:spLocks noChangeShapeType="1"/>
            </p:cNvSpPr>
            <p:nvPr/>
          </p:nvSpPr>
          <p:spPr bwMode="auto">
            <a:xfrm>
              <a:off x="960" y="2304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35" name="Line 15"/>
            <p:cNvSpPr>
              <a:spLocks noChangeShapeType="1"/>
            </p:cNvSpPr>
            <p:nvPr/>
          </p:nvSpPr>
          <p:spPr bwMode="auto">
            <a:xfrm>
              <a:off x="960" y="2496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36" name="Line 16"/>
            <p:cNvSpPr>
              <a:spLocks noChangeShapeType="1"/>
            </p:cNvSpPr>
            <p:nvPr/>
          </p:nvSpPr>
          <p:spPr bwMode="auto">
            <a:xfrm>
              <a:off x="960" y="2688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37" name="Line 17"/>
            <p:cNvSpPr>
              <a:spLocks noChangeShapeType="1"/>
            </p:cNvSpPr>
            <p:nvPr/>
          </p:nvSpPr>
          <p:spPr bwMode="auto">
            <a:xfrm>
              <a:off x="960" y="2880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38" name="Line 18"/>
            <p:cNvSpPr>
              <a:spLocks noChangeShapeType="1"/>
            </p:cNvSpPr>
            <p:nvPr/>
          </p:nvSpPr>
          <p:spPr bwMode="auto">
            <a:xfrm>
              <a:off x="960" y="3072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39" name="Line 19"/>
            <p:cNvSpPr>
              <a:spLocks noChangeShapeType="1"/>
            </p:cNvSpPr>
            <p:nvPr/>
          </p:nvSpPr>
          <p:spPr bwMode="auto">
            <a:xfrm>
              <a:off x="960" y="3264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40" name="Line 20"/>
            <p:cNvSpPr>
              <a:spLocks noChangeShapeType="1"/>
            </p:cNvSpPr>
            <p:nvPr/>
          </p:nvSpPr>
          <p:spPr bwMode="auto">
            <a:xfrm>
              <a:off x="960" y="3456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41" name="Line 21"/>
            <p:cNvSpPr>
              <a:spLocks noChangeShapeType="1"/>
            </p:cNvSpPr>
            <p:nvPr/>
          </p:nvSpPr>
          <p:spPr bwMode="auto">
            <a:xfrm>
              <a:off x="1152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42" name="Line 22"/>
            <p:cNvSpPr>
              <a:spLocks noChangeShapeType="1"/>
            </p:cNvSpPr>
            <p:nvPr/>
          </p:nvSpPr>
          <p:spPr bwMode="auto">
            <a:xfrm>
              <a:off x="1536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43" name="Line 23"/>
            <p:cNvSpPr>
              <a:spLocks noChangeShapeType="1"/>
            </p:cNvSpPr>
            <p:nvPr/>
          </p:nvSpPr>
          <p:spPr bwMode="auto">
            <a:xfrm>
              <a:off x="1728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44" name="Line 24"/>
            <p:cNvSpPr>
              <a:spLocks noChangeShapeType="1"/>
            </p:cNvSpPr>
            <p:nvPr/>
          </p:nvSpPr>
          <p:spPr bwMode="auto">
            <a:xfrm>
              <a:off x="1920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45" name="Line 25"/>
            <p:cNvSpPr>
              <a:spLocks noChangeShapeType="1"/>
            </p:cNvSpPr>
            <p:nvPr/>
          </p:nvSpPr>
          <p:spPr bwMode="auto">
            <a:xfrm>
              <a:off x="2112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46" name="Line 26"/>
            <p:cNvSpPr>
              <a:spLocks noChangeShapeType="1"/>
            </p:cNvSpPr>
            <p:nvPr/>
          </p:nvSpPr>
          <p:spPr bwMode="auto">
            <a:xfrm>
              <a:off x="2304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47" name="Line 27"/>
            <p:cNvSpPr>
              <a:spLocks noChangeShapeType="1"/>
            </p:cNvSpPr>
            <p:nvPr/>
          </p:nvSpPr>
          <p:spPr bwMode="auto">
            <a:xfrm>
              <a:off x="2496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48" name="Line 28"/>
            <p:cNvSpPr>
              <a:spLocks noChangeShapeType="1"/>
            </p:cNvSpPr>
            <p:nvPr/>
          </p:nvSpPr>
          <p:spPr bwMode="auto">
            <a:xfrm>
              <a:off x="2688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49" name="Line 29"/>
            <p:cNvSpPr>
              <a:spLocks noChangeShapeType="1"/>
            </p:cNvSpPr>
            <p:nvPr/>
          </p:nvSpPr>
          <p:spPr bwMode="auto">
            <a:xfrm>
              <a:off x="2880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0" name="Line 30"/>
            <p:cNvSpPr>
              <a:spLocks noChangeShapeType="1"/>
            </p:cNvSpPr>
            <p:nvPr/>
          </p:nvSpPr>
          <p:spPr bwMode="auto">
            <a:xfrm>
              <a:off x="3072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1" name="Line 31"/>
            <p:cNvSpPr>
              <a:spLocks noChangeShapeType="1"/>
            </p:cNvSpPr>
            <p:nvPr/>
          </p:nvSpPr>
          <p:spPr bwMode="auto">
            <a:xfrm>
              <a:off x="3264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2" name="Line 32"/>
            <p:cNvSpPr>
              <a:spLocks noChangeShapeType="1"/>
            </p:cNvSpPr>
            <p:nvPr/>
          </p:nvSpPr>
          <p:spPr bwMode="auto">
            <a:xfrm>
              <a:off x="3456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3" name="Line 33"/>
            <p:cNvSpPr>
              <a:spLocks noChangeShapeType="1"/>
            </p:cNvSpPr>
            <p:nvPr/>
          </p:nvSpPr>
          <p:spPr bwMode="auto">
            <a:xfrm>
              <a:off x="3648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4" name="Line 34"/>
            <p:cNvSpPr>
              <a:spLocks noChangeShapeType="1"/>
            </p:cNvSpPr>
            <p:nvPr/>
          </p:nvSpPr>
          <p:spPr bwMode="auto">
            <a:xfrm>
              <a:off x="3840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5" name="Line 35"/>
            <p:cNvSpPr>
              <a:spLocks noChangeShapeType="1"/>
            </p:cNvSpPr>
            <p:nvPr/>
          </p:nvSpPr>
          <p:spPr bwMode="auto">
            <a:xfrm>
              <a:off x="4032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6" name="Line 36"/>
            <p:cNvSpPr>
              <a:spLocks noChangeShapeType="1"/>
            </p:cNvSpPr>
            <p:nvPr/>
          </p:nvSpPr>
          <p:spPr bwMode="auto">
            <a:xfrm>
              <a:off x="4224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7" name="Line 37"/>
            <p:cNvSpPr>
              <a:spLocks noChangeShapeType="1"/>
            </p:cNvSpPr>
            <p:nvPr/>
          </p:nvSpPr>
          <p:spPr bwMode="auto">
            <a:xfrm>
              <a:off x="4416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8" name="Line 38"/>
            <p:cNvSpPr>
              <a:spLocks noChangeShapeType="1"/>
            </p:cNvSpPr>
            <p:nvPr/>
          </p:nvSpPr>
          <p:spPr bwMode="auto">
            <a:xfrm>
              <a:off x="4608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359" name="Line 39"/>
            <p:cNvSpPr>
              <a:spLocks noChangeShapeType="1"/>
            </p:cNvSpPr>
            <p:nvPr/>
          </p:nvSpPr>
          <p:spPr bwMode="auto">
            <a:xfrm>
              <a:off x="1344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12360" name="Group 40"/>
          <p:cNvGrpSpPr>
            <a:grpSpLocks/>
          </p:cNvGrpSpPr>
          <p:nvPr/>
        </p:nvGrpSpPr>
        <p:grpSpPr bwMode="auto">
          <a:xfrm>
            <a:off x="2882900" y="2692400"/>
            <a:ext cx="6699250" cy="3424238"/>
            <a:chOff x="912" y="1920"/>
            <a:chExt cx="4220" cy="2157"/>
          </a:xfrm>
        </p:grpSpPr>
        <p:grpSp>
          <p:nvGrpSpPr>
            <p:cNvPr id="312361" name="Group 41"/>
            <p:cNvGrpSpPr>
              <a:grpSpLocks/>
            </p:cNvGrpSpPr>
            <p:nvPr/>
          </p:nvGrpSpPr>
          <p:grpSpPr bwMode="auto">
            <a:xfrm>
              <a:off x="1152" y="1920"/>
              <a:ext cx="384" cy="384"/>
              <a:chOff x="384" y="2112"/>
              <a:chExt cx="384" cy="384"/>
            </a:xfrm>
          </p:grpSpPr>
          <p:sp>
            <p:nvSpPr>
              <p:cNvPr id="312362" name="Line 42"/>
              <p:cNvSpPr>
                <a:spLocks noChangeShapeType="1"/>
              </p:cNvSpPr>
              <p:nvPr/>
            </p:nvSpPr>
            <p:spPr bwMode="auto">
              <a:xfrm flipV="1">
                <a:off x="57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2363" name="Line 43"/>
              <p:cNvSpPr>
                <a:spLocks noChangeShapeType="1"/>
              </p:cNvSpPr>
              <p:nvPr/>
            </p:nvSpPr>
            <p:spPr bwMode="auto">
              <a:xfrm>
                <a:off x="576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2364" name="Line 44"/>
              <p:cNvSpPr>
                <a:spLocks noChangeShapeType="1"/>
              </p:cNvSpPr>
              <p:nvPr/>
            </p:nvSpPr>
            <p:spPr bwMode="auto">
              <a:xfrm>
                <a:off x="384" y="230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2365" name="Line 45"/>
              <p:cNvSpPr>
                <a:spLocks noChangeShapeType="1"/>
              </p:cNvSpPr>
              <p:nvPr/>
            </p:nvSpPr>
            <p:spPr bwMode="auto">
              <a:xfrm flipH="1">
                <a:off x="384" y="2112"/>
                <a:ext cx="384" cy="38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2366" name="Line 46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384" cy="38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12367" name="Group 47"/>
            <p:cNvGrpSpPr>
              <a:grpSpLocks/>
            </p:cNvGrpSpPr>
            <p:nvPr/>
          </p:nvGrpSpPr>
          <p:grpSpPr bwMode="auto">
            <a:xfrm>
              <a:off x="912" y="3481"/>
              <a:ext cx="4220" cy="596"/>
              <a:chOff x="864" y="3546"/>
              <a:chExt cx="4220" cy="596"/>
            </a:xfrm>
          </p:grpSpPr>
          <p:sp>
            <p:nvSpPr>
              <p:cNvPr id="312368" name="Text Box 48"/>
              <p:cNvSpPr txBox="1">
                <a:spLocks noChangeArrowheads="1"/>
              </p:cNvSpPr>
              <p:nvPr/>
            </p:nvSpPr>
            <p:spPr bwMode="auto">
              <a:xfrm>
                <a:off x="864" y="3546"/>
                <a:ext cx="4220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2800">
                    <a:latin typeface="Comic Sans MS" pitchFamily="66" charset="0"/>
                  </a:rPr>
                  <a:t>Cost of one horizontal/vertical step = 1</a:t>
                </a:r>
              </a:p>
              <a:p>
                <a:pPr algn="l" eaLnBrk="1" hangingPunct="1"/>
                <a:r>
                  <a:rPr lang="en-US" sz="2800">
                    <a:latin typeface="Comic Sans MS" pitchFamily="66" charset="0"/>
                  </a:rPr>
                  <a:t>Cost of one diagonal step = </a:t>
                </a:r>
                <a:r>
                  <a:rPr lang="en-US" sz="2800">
                    <a:latin typeface="Comic Sans MS" pitchFamily="66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lang="en-US" sz="2800">
                    <a:latin typeface="Comic Sans MS" pitchFamily="66" charset="0"/>
                    <a:cs typeface="Times New Roman" pitchFamily="18" charset="0"/>
                  </a:rPr>
                  <a:t>2</a:t>
                </a:r>
                <a:r>
                  <a:rPr lang="en-US" sz="2800">
                    <a:latin typeface="Comic Sans MS" pitchFamily="66" charset="0"/>
                  </a:rPr>
                  <a:t> </a:t>
                </a:r>
              </a:p>
            </p:txBody>
          </p:sp>
          <p:sp>
            <p:nvSpPr>
              <p:cNvPr id="312369" name="Line 49"/>
              <p:cNvSpPr>
                <a:spLocks noChangeShapeType="1"/>
              </p:cNvSpPr>
              <p:nvPr/>
            </p:nvSpPr>
            <p:spPr bwMode="auto">
              <a:xfrm>
                <a:off x="3456" y="384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393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1" y="126882"/>
            <a:ext cx="9905998" cy="1478570"/>
          </a:xfrm>
        </p:spPr>
        <p:txBody>
          <a:bodyPr/>
          <a:lstStyle/>
          <a:p>
            <a:r>
              <a:rPr lang="en-US" dirty="0"/>
              <a:t>Optimal Solution</a:t>
            </a:r>
          </a:p>
        </p:txBody>
      </p:sp>
      <p:grpSp>
        <p:nvGrpSpPr>
          <p:cNvPr id="314371" name="Group 3"/>
          <p:cNvGrpSpPr>
            <a:grpSpLocks/>
          </p:cNvGrpSpPr>
          <p:nvPr/>
        </p:nvGrpSpPr>
        <p:grpSpPr bwMode="auto">
          <a:xfrm>
            <a:off x="2554251" y="1536700"/>
            <a:ext cx="6096000" cy="3657600"/>
            <a:chOff x="960" y="1344"/>
            <a:chExt cx="3840" cy="2304"/>
          </a:xfrm>
        </p:grpSpPr>
        <p:grpSp>
          <p:nvGrpSpPr>
            <p:cNvPr id="314372" name="Group 4"/>
            <p:cNvGrpSpPr>
              <a:grpSpLocks/>
            </p:cNvGrpSpPr>
            <p:nvPr/>
          </p:nvGrpSpPr>
          <p:grpSpPr bwMode="auto">
            <a:xfrm>
              <a:off x="960" y="1344"/>
              <a:ext cx="3840" cy="2304"/>
              <a:chOff x="960" y="1344"/>
              <a:chExt cx="3840" cy="2304"/>
            </a:xfrm>
          </p:grpSpPr>
          <p:sp>
            <p:nvSpPr>
              <p:cNvPr id="314373" name="Rectangle 5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3840" cy="230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374" name="Freeform 6"/>
              <p:cNvSpPr>
                <a:spLocks/>
              </p:cNvSpPr>
              <p:nvPr/>
            </p:nvSpPr>
            <p:spPr bwMode="auto">
              <a:xfrm>
                <a:off x="1536" y="1728"/>
                <a:ext cx="768" cy="115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384" y="576"/>
                  </a:cxn>
                  <a:cxn ang="0">
                    <a:pos x="192" y="768"/>
                  </a:cxn>
                  <a:cxn ang="0">
                    <a:pos x="192" y="1152"/>
                  </a:cxn>
                  <a:cxn ang="0">
                    <a:pos x="768" y="1152"/>
                  </a:cxn>
                  <a:cxn ang="0">
                    <a:pos x="768" y="192"/>
                  </a:cxn>
                  <a:cxn ang="0">
                    <a:pos x="144" y="0"/>
                  </a:cxn>
                  <a:cxn ang="0">
                    <a:pos x="0" y="192"/>
                  </a:cxn>
                </a:cxnLst>
                <a:rect l="0" t="0" r="r" b="b"/>
                <a:pathLst>
                  <a:path w="768" h="1152">
                    <a:moveTo>
                      <a:pt x="0" y="192"/>
                    </a:moveTo>
                    <a:lnTo>
                      <a:pt x="384" y="576"/>
                    </a:lnTo>
                    <a:lnTo>
                      <a:pt x="192" y="768"/>
                    </a:lnTo>
                    <a:lnTo>
                      <a:pt x="192" y="1152"/>
                    </a:lnTo>
                    <a:lnTo>
                      <a:pt x="768" y="1152"/>
                    </a:lnTo>
                    <a:lnTo>
                      <a:pt x="768" y="192"/>
                    </a:lnTo>
                    <a:lnTo>
                      <a:pt x="144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996600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4375" name="Oval 7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96" cy="96"/>
              </a:xfrm>
              <a:prstGeom prst="ellipse">
                <a:avLst/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376" name="Freeform 8"/>
              <p:cNvSpPr>
                <a:spLocks/>
              </p:cNvSpPr>
              <p:nvPr/>
            </p:nvSpPr>
            <p:spPr bwMode="auto">
              <a:xfrm>
                <a:off x="3264" y="1920"/>
                <a:ext cx="960" cy="1152"/>
              </a:xfrm>
              <a:custGeom>
                <a:avLst/>
                <a:gdLst/>
                <a:ahLst/>
                <a:cxnLst>
                  <a:cxn ang="0">
                    <a:pos x="0" y="960"/>
                  </a:cxn>
                  <a:cxn ang="0">
                    <a:pos x="0" y="1152"/>
                  </a:cxn>
                  <a:cxn ang="0">
                    <a:pos x="960" y="1152"/>
                  </a:cxn>
                  <a:cxn ang="0">
                    <a:pos x="960" y="0"/>
                  </a:cxn>
                  <a:cxn ang="0">
                    <a:pos x="768" y="0"/>
                  </a:cxn>
                  <a:cxn ang="0">
                    <a:pos x="768" y="960"/>
                  </a:cxn>
                  <a:cxn ang="0">
                    <a:pos x="0" y="960"/>
                  </a:cxn>
                </a:cxnLst>
                <a:rect l="0" t="0" r="r" b="b"/>
                <a:pathLst>
                  <a:path w="960" h="1152">
                    <a:moveTo>
                      <a:pt x="0" y="960"/>
                    </a:moveTo>
                    <a:lnTo>
                      <a:pt x="0" y="1152"/>
                    </a:lnTo>
                    <a:lnTo>
                      <a:pt x="960" y="1152"/>
                    </a:lnTo>
                    <a:lnTo>
                      <a:pt x="960" y="0"/>
                    </a:lnTo>
                    <a:lnTo>
                      <a:pt x="768" y="0"/>
                    </a:lnTo>
                    <a:lnTo>
                      <a:pt x="768" y="960"/>
                    </a:lnTo>
                    <a:lnTo>
                      <a:pt x="0" y="960"/>
                    </a:lnTo>
                    <a:close/>
                  </a:path>
                </a:pathLst>
              </a:custGeom>
              <a:solidFill>
                <a:srgbClr val="996600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4377" name="Oval 9"/>
              <p:cNvSpPr>
                <a:spLocks noChangeArrowheads="1"/>
              </p:cNvSpPr>
              <p:nvPr/>
            </p:nvSpPr>
            <p:spPr bwMode="auto">
              <a:xfrm>
                <a:off x="4560" y="2832"/>
                <a:ext cx="96" cy="96"/>
              </a:xfrm>
              <a:prstGeom prst="ellipse">
                <a:avLst/>
              </a:prstGeom>
              <a:solidFill>
                <a:srgbClr val="45D628"/>
              </a:solidFill>
              <a:ln w="9525">
                <a:solidFill>
                  <a:srgbClr val="45D628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4378" name="Line 10"/>
            <p:cNvSpPr>
              <a:spLocks noChangeShapeType="1"/>
            </p:cNvSpPr>
            <p:nvPr/>
          </p:nvSpPr>
          <p:spPr bwMode="auto">
            <a:xfrm>
              <a:off x="960" y="1536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79" name="Line 11"/>
            <p:cNvSpPr>
              <a:spLocks noChangeShapeType="1"/>
            </p:cNvSpPr>
            <p:nvPr/>
          </p:nvSpPr>
          <p:spPr bwMode="auto">
            <a:xfrm>
              <a:off x="960" y="1728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80" name="Line 12"/>
            <p:cNvSpPr>
              <a:spLocks noChangeShapeType="1"/>
            </p:cNvSpPr>
            <p:nvPr/>
          </p:nvSpPr>
          <p:spPr bwMode="auto">
            <a:xfrm>
              <a:off x="960" y="1920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81" name="Line 13"/>
            <p:cNvSpPr>
              <a:spLocks noChangeShapeType="1"/>
            </p:cNvSpPr>
            <p:nvPr/>
          </p:nvSpPr>
          <p:spPr bwMode="auto">
            <a:xfrm>
              <a:off x="960" y="2112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82" name="Line 14"/>
            <p:cNvSpPr>
              <a:spLocks noChangeShapeType="1"/>
            </p:cNvSpPr>
            <p:nvPr/>
          </p:nvSpPr>
          <p:spPr bwMode="auto">
            <a:xfrm>
              <a:off x="960" y="2304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83" name="Line 15"/>
            <p:cNvSpPr>
              <a:spLocks noChangeShapeType="1"/>
            </p:cNvSpPr>
            <p:nvPr/>
          </p:nvSpPr>
          <p:spPr bwMode="auto">
            <a:xfrm>
              <a:off x="960" y="2496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84" name="Line 16"/>
            <p:cNvSpPr>
              <a:spLocks noChangeShapeType="1"/>
            </p:cNvSpPr>
            <p:nvPr/>
          </p:nvSpPr>
          <p:spPr bwMode="auto">
            <a:xfrm>
              <a:off x="960" y="2688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85" name="Line 17"/>
            <p:cNvSpPr>
              <a:spLocks noChangeShapeType="1"/>
            </p:cNvSpPr>
            <p:nvPr/>
          </p:nvSpPr>
          <p:spPr bwMode="auto">
            <a:xfrm>
              <a:off x="960" y="2880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86" name="Line 18"/>
            <p:cNvSpPr>
              <a:spLocks noChangeShapeType="1"/>
            </p:cNvSpPr>
            <p:nvPr/>
          </p:nvSpPr>
          <p:spPr bwMode="auto">
            <a:xfrm>
              <a:off x="960" y="3072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87" name="Line 19"/>
            <p:cNvSpPr>
              <a:spLocks noChangeShapeType="1"/>
            </p:cNvSpPr>
            <p:nvPr/>
          </p:nvSpPr>
          <p:spPr bwMode="auto">
            <a:xfrm>
              <a:off x="960" y="3264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88" name="Line 20"/>
            <p:cNvSpPr>
              <a:spLocks noChangeShapeType="1"/>
            </p:cNvSpPr>
            <p:nvPr/>
          </p:nvSpPr>
          <p:spPr bwMode="auto">
            <a:xfrm>
              <a:off x="960" y="3456"/>
              <a:ext cx="38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89" name="Line 21"/>
            <p:cNvSpPr>
              <a:spLocks noChangeShapeType="1"/>
            </p:cNvSpPr>
            <p:nvPr/>
          </p:nvSpPr>
          <p:spPr bwMode="auto">
            <a:xfrm>
              <a:off x="1152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90" name="Line 22"/>
            <p:cNvSpPr>
              <a:spLocks noChangeShapeType="1"/>
            </p:cNvSpPr>
            <p:nvPr/>
          </p:nvSpPr>
          <p:spPr bwMode="auto">
            <a:xfrm>
              <a:off x="1536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91" name="Line 23"/>
            <p:cNvSpPr>
              <a:spLocks noChangeShapeType="1"/>
            </p:cNvSpPr>
            <p:nvPr/>
          </p:nvSpPr>
          <p:spPr bwMode="auto">
            <a:xfrm>
              <a:off x="1728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92" name="Line 24"/>
            <p:cNvSpPr>
              <a:spLocks noChangeShapeType="1"/>
            </p:cNvSpPr>
            <p:nvPr/>
          </p:nvSpPr>
          <p:spPr bwMode="auto">
            <a:xfrm>
              <a:off x="1920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93" name="Line 25"/>
            <p:cNvSpPr>
              <a:spLocks noChangeShapeType="1"/>
            </p:cNvSpPr>
            <p:nvPr/>
          </p:nvSpPr>
          <p:spPr bwMode="auto">
            <a:xfrm>
              <a:off x="2112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94" name="Line 26"/>
            <p:cNvSpPr>
              <a:spLocks noChangeShapeType="1"/>
            </p:cNvSpPr>
            <p:nvPr/>
          </p:nvSpPr>
          <p:spPr bwMode="auto">
            <a:xfrm>
              <a:off x="2304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95" name="Line 27"/>
            <p:cNvSpPr>
              <a:spLocks noChangeShapeType="1"/>
            </p:cNvSpPr>
            <p:nvPr/>
          </p:nvSpPr>
          <p:spPr bwMode="auto">
            <a:xfrm>
              <a:off x="2496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96" name="Line 28"/>
            <p:cNvSpPr>
              <a:spLocks noChangeShapeType="1"/>
            </p:cNvSpPr>
            <p:nvPr/>
          </p:nvSpPr>
          <p:spPr bwMode="auto">
            <a:xfrm>
              <a:off x="2688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97" name="Line 29"/>
            <p:cNvSpPr>
              <a:spLocks noChangeShapeType="1"/>
            </p:cNvSpPr>
            <p:nvPr/>
          </p:nvSpPr>
          <p:spPr bwMode="auto">
            <a:xfrm>
              <a:off x="2880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98" name="Line 30"/>
            <p:cNvSpPr>
              <a:spLocks noChangeShapeType="1"/>
            </p:cNvSpPr>
            <p:nvPr/>
          </p:nvSpPr>
          <p:spPr bwMode="auto">
            <a:xfrm>
              <a:off x="3072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99" name="Line 31"/>
            <p:cNvSpPr>
              <a:spLocks noChangeShapeType="1"/>
            </p:cNvSpPr>
            <p:nvPr/>
          </p:nvSpPr>
          <p:spPr bwMode="auto">
            <a:xfrm>
              <a:off x="3264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400" name="Line 32"/>
            <p:cNvSpPr>
              <a:spLocks noChangeShapeType="1"/>
            </p:cNvSpPr>
            <p:nvPr/>
          </p:nvSpPr>
          <p:spPr bwMode="auto">
            <a:xfrm>
              <a:off x="3456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401" name="Line 33"/>
            <p:cNvSpPr>
              <a:spLocks noChangeShapeType="1"/>
            </p:cNvSpPr>
            <p:nvPr/>
          </p:nvSpPr>
          <p:spPr bwMode="auto">
            <a:xfrm>
              <a:off x="3648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402" name="Line 34"/>
            <p:cNvSpPr>
              <a:spLocks noChangeShapeType="1"/>
            </p:cNvSpPr>
            <p:nvPr/>
          </p:nvSpPr>
          <p:spPr bwMode="auto">
            <a:xfrm>
              <a:off x="3840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403" name="Line 35"/>
            <p:cNvSpPr>
              <a:spLocks noChangeShapeType="1"/>
            </p:cNvSpPr>
            <p:nvPr/>
          </p:nvSpPr>
          <p:spPr bwMode="auto">
            <a:xfrm>
              <a:off x="4032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404" name="Line 36"/>
            <p:cNvSpPr>
              <a:spLocks noChangeShapeType="1"/>
            </p:cNvSpPr>
            <p:nvPr/>
          </p:nvSpPr>
          <p:spPr bwMode="auto">
            <a:xfrm>
              <a:off x="4224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405" name="Line 37"/>
            <p:cNvSpPr>
              <a:spLocks noChangeShapeType="1"/>
            </p:cNvSpPr>
            <p:nvPr/>
          </p:nvSpPr>
          <p:spPr bwMode="auto">
            <a:xfrm>
              <a:off x="4416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406" name="Line 38"/>
            <p:cNvSpPr>
              <a:spLocks noChangeShapeType="1"/>
            </p:cNvSpPr>
            <p:nvPr/>
          </p:nvSpPr>
          <p:spPr bwMode="auto">
            <a:xfrm>
              <a:off x="4608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407" name="Line 39"/>
            <p:cNvSpPr>
              <a:spLocks noChangeShapeType="1"/>
            </p:cNvSpPr>
            <p:nvPr/>
          </p:nvSpPr>
          <p:spPr bwMode="auto">
            <a:xfrm>
              <a:off x="1344" y="1344"/>
              <a:ext cx="0" cy="230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14408" name="Freeform 40"/>
          <p:cNvSpPr>
            <a:spLocks/>
          </p:cNvSpPr>
          <p:nvPr/>
        </p:nvSpPr>
        <p:spPr bwMode="auto">
          <a:xfrm>
            <a:off x="3146389" y="3052764"/>
            <a:ext cx="5199062" cy="1531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32"/>
              </a:cxn>
              <a:cxn ang="0">
                <a:pos x="58" y="49"/>
              </a:cxn>
              <a:cxn ang="0">
                <a:pos x="203" y="197"/>
              </a:cxn>
              <a:cxn ang="0">
                <a:pos x="203" y="581"/>
              </a:cxn>
              <a:cxn ang="0">
                <a:pos x="395" y="773"/>
              </a:cxn>
              <a:cxn ang="0">
                <a:pos x="1739" y="773"/>
              </a:cxn>
              <a:cxn ang="0">
                <a:pos x="1931" y="965"/>
              </a:cxn>
              <a:cxn ang="0">
                <a:pos x="2891" y="965"/>
              </a:cxn>
              <a:cxn ang="0">
                <a:pos x="3275" y="581"/>
              </a:cxn>
            </a:cxnLst>
            <a:rect l="0" t="0" r="r" b="b"/>
            <a:pathLst>
              <a:path w="3275" h="965">
                <a:moveTo>
                  <a:pt x="0" y="0"/>
                </a:moveTo>
                <a:cubicBezTo>
                  <a:pt x="11" y="11"/>
                  <a:pt x="21" y="22"/>
                  <a:pt x="33" y="32"/>
                </a:cubicBezTo>
                <a:cubicBezTo>
                  <a:pt x="41" y="39"/>
                  <a:pt x="58" y="49"/>
                  <a:pt x="58" y="49"/>
                </a:cubicBezTo>
                <a:lnTo>
                  <a:pt x="203" y="197"/>
                </a:lnTo>
                <a:lnTo>
                  <a:pt x="203" y="581"/>
                </a:lnTo>
                <a:lnTo>
                  <a:pt x="395" y="773"/>
                </a:lnTo>
                <a:lnTo>
                  <a:pt x="1739" y="773"/>
                </a:lnTo>
                <a:lnTo>
                  <a:pt x="1931" y="965"/>
                </a:lnTo>
                <a:lnTo>
                  <a:pt x="2891" y="965"/>
                </a:lnTo>
                <a:lnTo>
                  <a:pt x="3275" y="581"/>
                </a:lnTo>
              </a:path>
            </a:pathLst>
          </a:custGeom>
          <a:noFill/>
          <a:ln w="38100" cmpd="sng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4409" name="Text Box 41"/>
          <p:cNvSpPr txBox="1">
            <a:spLocks noChangeArrowheads="1"/>
          </p:cNvSpPr>
          <p:nvPr/>
        </p:nvSpPr>
        <p:spPr bwMode="auto">
          <a:xfrm>
            <a:off x="2628901" y="5407026"/>
            <a:ext cx="55915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>
                <a:latin typeface="Comic Sans MS" pitchFamily="66" charset="0"/>
                <a:cs typeface="Arial" pitchFamily="34" charset="0"/>
              </a:rPr>
              <a:t>This path is the shortest in the discretized state </a:t>
            </a:r>
            <a:br>
              <a:rPr lang="en-US">
                <a:latin typeface="Comic Sans MS" pitchFamily="66" charset="0"/>
                <a:cs typeface="Arial" pitchFamily="34" charset="0"/>
              </a:rPr>
            </a:br>
            <a:r>
              <a:rPr lang="en-US">
                <a:latin typeface="Comic Sans MS" pitchFamily="66" charset="0"/>
                <a:cs typeface="Arial" pitchFamily="34" charset="0"/>
              </a:rPr>
              <a:t>space, but not in the original continuous space</a:t>
            </a:r>
          </a:p>
        </p:txBody>
      </p:sp>
    </p:spTree>
    <p:extLst>
      <p:ext uri="{BB962C8B-B14F-4D97-AF65-F5344CB8AC3E}">
        <p14:creationId xmlns:p14="http://schemas.microsoft.com/office/powerpoint/2010/main" val="415668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7172" y="355872"/>
            <a:ext cx="8229600" cy="609600"/>
          </a:xfrm>
        </p:spPr>
        <p:txBody>
          <a:bodyPr/>
          <a:lstStyle/>
          <a:p>
            <a:r>
              <a:rPr lang="en-US" sz="3200" dirty="0"/>
              <a:t>Search and Knowledge Representation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38146" y="1103972"/>
            <a:ext cx="9419969" cy="55310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Goal-based and utility-based agents require representation of:</a:t>
            </a:r>
          </a:p>
          <a:p>
            <a:pPr lvl="1"/>
            <a:r>
              <a:rPr lang="en-US" dirty="0"/>
              <a:t>states within the environment</a:t>
            </a:r>
          </a:p>
          <a:p>
            <a:pPr lvl="1"/>
            <a:r>
              <a:rPr lang="en-US" dirty="0"/>
              <a:t>actions and effects (effect of an action is transition from one state to another state)</a:t>
            </a:r>
          </a:p>
          <a:p>
            <a:pPr lvl="1"/>
            <a:r>
              <a:rPr lang="en-US" dirty="0"/>
              <a:t>Utilities / Goals</a:t>
            </a:r>
          </a:p>
          <a:p>
            <a:r>
              <a:rPr lang="en-US" dirty="0"/>
              <a:t>Problems can often be formulated as a search problem</a:t>
            </a:r>
          </a:p>
          <a:p>
            <a:pPr lvl="1"/>
            <a:r>
              <a:rPr lang="en-US" dirty="0"/>
              <a:t>The collection of states and transitions among these states based on available actions can be represented as a graph structure</a:t>
            </a:r>
          </a:p>
          <a:p>
            <a:pPr lvl="1"/>
            <a:r>
              <a:rPr lang="en-US" dirty="0"/>
              <a:t>To satisfy a goal, agent must find a sequence of actions (a path in the state-space graph) from the starting state to a goal state.</a:t>
            </a:r>
          </a:p>
          <a:p>
            <a:r>
              <a:rPr lang="en-US" dirty="0"/>
              <a:t>To do this efficiently, agents must have the ability to reason with their knowledge about the world and the problem domain</a:t>
            </a:r>
          </a:p>
          <a:p>
            <a:pPr lvl="1"/>
            <a:r>
              <a:rPr lang="en-US" dirty="0"/>
              <a:t>which path to follow (which action to choose from in each step)</a:t>
            </a:r>
          </a:p>
          <a:p>
            <a:pPr lvl="1"/>
            <a:r>
              <a:rPr lang="en-US" dirty="0"/>
              <a:t>how to determine if a goal state is reached OR how decide if a satisfactory state has been reached.</a:t>
            </a:r>
          </a:p>
        </p:txBody>
      </p:sp>
    </p:spTree>
    <p:extLst>
      <p:ext uri="{BB962C8B-B14F-4D97-AF65-F5344CB8AC3E}">
        <p14:creationId xmlns:p14="http://schemas.microsoft.com/office/powerpoint/2010/main" val="3309952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938" name="Rectangle 50">
            <a:extLst>
              <a:ext uri="{FF2B5EF4-FFF2-40B4-BE49-F238E27FC236}">
                <a16:creationId xmlns:a16="http://schemas.microsoft.com/office/drawing/2014/main" id="{D105770E-8F86-41ED-979F-FB2301241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6208" y="-16483"/>
            <a:ext cx="9905998" cy="1478570"/>
          </a:xfrm>
        </p:spPr>
        <p:txBody>
          <a:bodyPr/>
          <a:lstStyle/>
          <a:p>
            <a:r>
              <a:rPr lang="en-US" altLang="en-US" dirty="0"/>
              <a:t>Formulation #2</a:t>
            </a:r>
          </a:p>
        </p:txBody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9825DAEB-B1B2-40F5-A736-09D093273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1162" y="1694988"/>
            <a:ext cx="6096000" cy="3657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892" name="Freeform 4">
            <a:extLst>
              <a:ext uri="{FF2B5EF4-FFF2-40B4-BE49-F238E27FC236}">
                <a16:creationId xmlns:a16="http://schemas.microsoft.com/office/drawing/2014/main" id="{D86E3F2E-EE88-4A30-958A-FA3AE8D7147A}"/>
              </a:ext>
            </a:extLst>
          </p:cNvPr>
          <p:cNvSpPr>
            <a:spLocks/>
          </p:cNvSpPr>
          <p:nvPr/>
        </p:nvSpPr>
        <p:spPr bwMode="auto">
          <a:xfrm>
            <a:off x="3605562" y="2304588"/>
            <a:ext cx="1219200" cy="1828800"/>
          </a:xfrm>
          <a:custGeom>
            <a:avLst/>
            <a:gdLst>
              <a:gd name="T0" fmla="*/ 0 w 768"/>
              <a:gd name="T1" fmla="*/ 192 h 1152"/>
              <a:gd name="T2" fmla="*/ 384 w 768"/>
              <a:gd name="T3" fmla="*/ 576 h 1152"/>
              <a:gd name="T4" fmla="*/ 192 w 768"/>
              <a:gd name="T5" fmla="*/ 768 h 1152"/>
              <a:gd name="T6" fmla="*/ 192 w 768"/>
              <a:gd name="T7" fmla="*/ 1152 h 1152"/>
              <a:gd name="T8" fmla="*/ 768 w 768"/>
              <a:gd name="T9" fmla="*/ 1152 h 1152"/>
              <a:gd name="T10" fmla="*/ 768 w 768"/>
              <a:gd name="T11" fmla="*/ 192 h 1152"/>
              <a:gd name="T12" fmla="*/ 144 w 768"/>
              <a:gd name="T13" fmla="*/ 0 h 1152"/>
              <a:gd name="T14" fmla="*/ 0 w 768"/>
              <a:gd name="T15" fmla="*/ 19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8" h="1152">
                <a:moveTo>
                  <a:pt x="0" y="192"/>
                </a:moveTo>
                <a:lnTo>
                  <a:pt x="384" y="576"/>
                </a:lnTo>
                <a:lnTo>
                  <a:pt x="192" y="768"/>
                </a:lnTo>
                <a:lnTo>
                  <a:pt x="192" y="1152"/>
                </a:lnTo>
                <a:lnTo>
                  <a:pt x="768" y="1152"/>
                </a:lnTo>
                <a:lnTo>
                  <a:pt x="768" y="192"/>
                </a:lnTo>
                <a:lnTo>
                  <a:pt x="144" y="0"/>
                </a:lnTo>
                <a:lnTo>
                  <a:pt x="0" y="192"/>
                </a:lnTo>
                <a:close/>
              </a:path>
            </a:pathLst>
          </a:custGeom>
          <a:solidFill>
            <a:srgbClr val="996600"/>
          </a:solidFill>
          <a:ln w="19050" cmpd="sng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1893" name="Oval 5">
            <a:extLst>
              <a:ext uri="{FF2B5EF4-FFF2-40B4-BE49-F238E27FC236}">
                <a16:creationId xmlns:a16="http://schemas.microsoft.com/office/drawing/2014/main" id="{C1D0123D-1201-4183-89F3-584F23EBE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562" y="3142788"/>
            <a:ext cx="152400" cy="152400"/>
          </a:xfrm>
          <a:prstGeom prst="ellipse">
            <a:avLst/>
          </a:prstGeom>
          <a:solidFill>
            <a:srgbClr val="F81706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894" name="Freeform 6">
            <a:extLst>
              <a:ext uri="{FF2B5EF4-FFF2-40B4-BE49-F238E27FC236}">
                <a16:creationId xmlns:a16="http://schemas.microsoft.com/office/drawing/2014/main" id="{A1C2C2D3-B8B8-45C6-84F6-28928EED7C5B}"/>
              </a:ext>
            </a:extLst>
          </p:cNvPr>
          <p:cNvSpPr>
            <a:spLocks/>
          </p:cNvSpPr>
          <p:nvPr/>
        </p:nvSpPr>
        <p:spPr bwMode="auto">
          <a:xfrm>
            <a:off x="6348762" y="2609388"/>
            <a:ext cx="1524000" cy="1828800"/>
          </a:xfrm>
          <a:custGeom>
            <a:avLst/>
            <a:gdLst>
              <a:gd name="T0" fmla="*/ 0 w 960"/>
              <a:gd name="T1" fmla="*/ 960 h 1152"/>
              <a:gd name="T2" fmla="*/ 0 w 960"/>
              <a:gd name="T3" fmla="*/ 1152 h 1152"/>
              <a:gd name="T4" fmla="*/ 960 w 960"/>
              <a:gd name="T5" fmla="*/ 1152 h 1152"/>
              <a:gd name="T6" fmla="*/ 960 w 960"/>
              <a:gd name="T7" fmla="*/ 0 h 1152"/>
              <a:gd name="T8" fmla="*/ 768 w 960"/>
              <a:gd name="T9" fmla="*/ 0 h 1152"/>
              <a:gd name="T10" fmla="*/ 768 w 960"/>
              <a:gd name="T11" fmla="*/ 960 h 1152"/>
              <a:gd name="T12" fmla="*/ 0 w 960"/>
              <a:gd name="T13" fmla="*/ 960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0" h="1152">
                <a:moveTo>
                  <a:pt x="0" y="960"/>
                </a:moveTo>
                <a:lnTo>
                  <a:pt x="0" y="1152"/>
                </a:lnTo>
                <a:lnTo>
                  <a:pt x="960" y="1152"/>
                </a:lnTo>
                <a:lnTo>
                  <a:pt x="960" y="0"/>
                </a:lnTo>
                <a:lnTo>
                  <a:pt x="768" y="0"/>
                </a:lnTo>
                <a:lnTo>
                  <a:pt x="768" y="960"/>
                </a:lnTo>
                <a:lnTo>
                  <a:pt x="0" y="960"/>
                </a:lnTo>
                <a:close/>
              </a:path>
            </a:pathLst>
          </a:custGeom>
          <a:solidFill>
            <a:srgbClr val="996600"/>
          </a:solidFill>
          <a:ln w="19050" cmpd="sng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1895" name="Oval 7">
            <a:extLst>
              <a:ext uri="{FF2B5EF4-FFF2-40B4-BE49-F238E27FC236}">
                <a16:creationId xmlns:a16="http://schemas.microsoft.com/office/drawing/2014/main" id="{666A9F61-CCD0-41FA-91DE-94F97AF03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6162" y="4057188"/>
            <a:ext cx="152400" cy="152400"/>
          </a:xfrm>
          <a:prstGeom prst="ellipse">
            <a:avLst/>
          </a:prstGeom>
          <a:solidFill>
            <a:srgbClr val="45D628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896" name="Oval 8">
            <a:extLst>
              <a:ext uri="{FF2B5EF4-FFF2-40B4-BE49-F238E27FC236}">
                <a16:creationId xmlns:a16="http://schemas.microsoft.com/office/drawing/2014/main" id="{05D22F6D-E99B-48DC-AAED-7693F0417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4162" y="4057188"/>
            <a:ext cx="152400" cy="152400"/>
          </a:xfrm>
          <a:prstGeom prst="ellipse">
            <a:avLst/>
          </a:prstGeom>
          <a:solidFill>
            <a:schemeClr val="bg2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897" name="Oval 9">
            <a:extLst>
              <a:ext uri="{FF2B5EF4-FFF2-40B4-BE49-F238E27FC236}">
                <a16:creationId xmlns:a16="http://schemas.microsoft.com/office/drawing/2014/main" id="{1F9EC6B7-64A1-4B09-9434-3CE60DA34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8562" y="4057188"/>
            <a:ext cx="152400" cy="152400"/>
          </a:xfrm>
          <a:prstGeom prst="ellipse">
            <a:avLst/>
          </a:prstGeom>
          <a:solidFill>
            <a:schemeClr val="bg2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898" name="Oval 10">
            <a:extLst>
              <a:ext uri="{FF2B5EF4-FFF2-40B4-BE49-F238E27FC236}">
                <a16:creationId xmlns:a16="http://schemas.microsoft.com/office/drawing/2014/main" id="{9872CB7A-DBED-436B-9E93-0396AB684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2562" y="4361988"/>
            <a:ext cx="152400" cy="152400"/>
          </a:xfrm>
          <a:prstGeom prst="ellipse">
            <a:avLst/>
          </a:prstGeom>
          <a:solidFill>
            <a:schemeClr val="bg2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899" name="Oval 11">
            <a:extLst>
              <a:ext uri="{FF2B5EF4-FFF2-40B4-BE49-F238E27FC236}">
                <a16:creationId xmlns:a16="http://schemas.microsoft.com/office/drawing/2014/main" id="{F5F9C28C-970E-4EC9-8857-E099F5626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4162" y="3447588"/>
            <a:ext cx="152400" cy="152400"/>
          </a:xfrm>
          <a:prstGeom prst="ellipse">
            <a:avLst/>
          </a:prstGeom>
          <a:solidFill>
            <a:schemeClr val="bg2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00" name="Oval 12">
            <a:extLst>
              <a:ext uri="{FF2B5EF4-FFF2-40B4-BE49-F238E27FC236}">
                <a16:creationId xmlns:a16="http://schemas.microsoft.com/office/drawing/2014/main" id="{BA52FF63-EB29-4C50-8A0F-960E9E943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9362" y="2533188"/>
            <a:ext cx="152400" cy="152400"/>
          </a:xfrm>
          <a:prstGeom prst="ellipse">
            <a:avLst/>
          </a:prstGeom>
          <a:solidFill>
            <a:schemeClr val="bg2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01" name="Oval 13">
            <a:extLst>
              <a:ext uri="{FF2B5EF4-FFF2-40B4-BE49-F238E27FC236}">
                <a16:creationId xmlns:a16="http://schemas.microsoft.com/office/drawing/2014/main" id="{EDAB7153-2AE6-41AA-9537-ABDEAAC3C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962" y="2228388"/>
            <a:ext cx="152400" cy="152400"/>
          </a:xfrm>
          <a:prstGeom prst="ellipse">
            <a:avLst/>
          </a:prstGeom>
          <a:solidFill>
            <a:schemeClr val="bg2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02" name="Oval 14">
            <a:extLst>
              <a:ext uri="{FF2B5EF4-FFF2-40B4-BE49-F238E27FC236}">
                <a16:creationId xmlns:a16="http://schemas.microsoft.com/office/drawing/2014/main" id="{5D119584-4EED-4AEF-AC57-59FA04E5C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8562" y="2533188"/>
            <a:ext cx="152400" cy="152400"/>
          </a:xfrm>
          <a:prstGeom prst="ellipse">
            <a:avLst/>
          </a:prstGeom>
          <a:solidFill>
            <a:schemeClr val="bg2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03" name="Oval 15">
            <a:extLst>
              <a:ext uri="{FF2B5EF4-FFF2-40B4-BE49-F238E27FC236}">
                <a16:creationId xmlns:a16="http://schemas.microsoft.com/office/drawing/2014/main" id="{63176BD3-E8AC-494C-9308-0566A65A4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762" y="4057188"/>
            <a:ext cx="152400" cy="152400"/>
          </a:xfrm>
          <a:prstGeom prst="ellipse">
            <a:avLst/>
          </a:prstGeom>
          <a:solidFill>
            <a:schemeClr val="bg2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04" name="Oval 16">
            <a:extLst>
              <a:ext uri="{FF2B5EF4-FFF2-40B4-BE49-F238E27FC236}">
                <a16:creationId xmlns:a16="http://schemas.microsoft.com/office/drawing/2014/main" id="{3E6A4F42-8CAF-4B0E-9A81-6F550113E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6562" y="4361988"/>
            <a:ext cx="152400" cy="152400"/>
          </a:xfrm>
          <a:prstGeom prst="ellipse">
            <a:avLst/>
          </a:prstGeom>
          <a:solidFill>
            <a:schemeClr val="bg2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05" name="Oval 17">
            <a:extLst>
              <a:ext uri="{FF2B5EF4-FFF2-40B4-BE49-F238E27FC236}">
                <a16:creationId xmlns:a16="http://schemas.microsoft.com/office/drawing/2014/main" id="{228AE382-8D67-4AD3-B206-B969F8E8B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962" y="3142788"/>
            <a:ext cx="152400" cy="152400"/>
          </a:xfrm>
          <a:prstGeom prst="ellipse">
            <a:avLst/>
          </a:prstGeom>
          <a:solidFill>
            <a:schemeClr val="bg2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1906" name="Group 18">
            <a:extLst>
              <a:ext uri="{FF2B5EF4-FFF2-40B4-BE49-F238E27FC236}">
                <a16:creationId xmlns:a16="http://schemas.microsoft.com/office/drawing/2014/main" id="{02191D7E-19F9-4E68-89ED-68F0306497D2}"/>
              </a:ext>
            </a:extLst>
          </p:cNvPr>
          <p:cNvGrpSpPr>
            <a:grpSpLocks/>
          </p:cNvGrpSpPr>
          <p:nvPr/>
        </p:nvGrpSpPr>
        <p:grpSpPr bwMode="auto">
          <a:xfrm>
            <a:off x="3986563" y="2634788"/>
            <a:ext cx="3503613" cy="1803400"/>
            <a:chOff x="1776" y="1744"/>
            <a:chExt cx="2207" cy="1136"/>
          </a:xfrm>
        </p:grpSpPr>
        <p:grpSp>
          <p:nvGrpSpPr>
            <p:cNvPr id="421907" name="Group 19">
              <a:extLst>
                <a:ext uri="{FF2B5EF4-FFF2-40B4-BE49-F238E27FC236}">
                  <a16:creationId xmlns:a16="http://schemas.microsoft.com/office/drawing/2014/main" id="{55CFAB9F-13C3-48F3-9D2E-05DCB71DAC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1744"/>
              <a:ext cx="2207" cy="1136"/>
              <a:chOff x="1776" y="1744"/>
              <a:chExt cx="2207" cy="1136"/>
            </a:xfrm>
          </p:grpSpPr>
          <p:grpSp>
            <p:nvGrpSpPr>
              <p:cNvPr id="421908" name="Group 20">
                <a:extLst>
                  <a:ext uri="{FF2B5EF4-FFF2-40B4-BE49-F238E27FC236}">
                    <a16:creationId xmlns:a16="http://schemas.microsoft.com/office/drawing/2014/main" id="{5E513104-66BC-47DF-AB11-23132A7EAD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29" y="1744"/>
                <a:ext cx="1654" cy="1136"/>
                <a:chOff x="2329" y="1744"/>
                <a:chExt cx="1654" cy="1136"/>
              </a:xfrm>
            </p:grpSpPr>
            <p:sp>
              <p:nvSpPr>
                <p:cNvPr id="421909" name="Line 21">
                  <a:extLst>
                    <a:ext uri="{FF2B5EF4-FFF2-40B4-BE49-F238E27FC236}">
                      <a16:creationId xmlns:a16="http://schemas.microsoft.com/office/drawing/2014/main" id="{19FB7873-547C-4E22-BB28-5DBA55B93A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52" y="2688"/>
                  <a:ext cx="864" cy="0"/>
                </a:xfrm>
                <a:prstGeom prst="line">
                  <a:avLst/>
                </a:prstGeom>
                <a:noFill/>
                <a:ln w="19050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1910" name="Line 22">
                  <a:extLst>
                    <a:ext uri="{FF2B5EF4-FFF2-40B4-BE49-F238E27FC236}">
                      <a16:creationId xmlns:a16="http://schemas.microsoft.com/office/drawing/2014/main" id="{6D0EE15F-78CB-47D8-9D91-F75DF4A130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329" y="1744"/>
                  <a:ext cx="1654" cy="914"/>
                </a:xfrm>
                <a:prstGeom prst="line">
                  <a:avLst/>
                </a:prstGeom>
                <a:noFill/>
                <a:ln w="19050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1911" name="Line 23">
                  <a:extLst>
                    <a:ext uri="{FF2B5EF4-FFF2-40B4-BE49-F238E27FC236}">
                      <a16:creationId xmlns:a16="http://schemas.microsoft.com/office/drawing/2014/main" id="{68FADF78-5D3F-4229-A4BC-8A7141C0D9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37" y="2724"/>
                  <a:ext cx="889" cy="156"/>
                </a:xfrm>
                <a:prstGeom prst="line">
                  <a:avLst/>
                </a:prstGeom>
                <a:noFill/>
                <a:ln w="19050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421912" name="Line 24">
                <a:extLst>
                  <a:ext uri="{FF2B5EF4-FFF2-40B4-BE49-F238E27FC236}">
                    <a16:creationId xmlns:a16="http://schemas.microsoft.com/office/drawing/2014/main" id="{9ABC5538-49D9-4AD8-A97A-5A79DA083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76" y="2688"/>
                <a:ext cx="480" cy="0"/>
              </a:xfrm>
              <a:prstGeom prst="line">
                <a:avLst/>
              </a:prstGeom>
              <a:noFill/>
              <a:ln w="19050">
                <a:solidFill>
                  <a:srgbClr val="FFFF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21913" name="Line 25">
              <a:extLst>
                <a:ext uri="{FF2B5EF4-FFF2-40B4-BE49-F238E27FC236}">
                  <a16:creationId xmlns:a16="http://schemas.microsoft.com/office/drawing/2014/main" id="{3EBF3B67-099B-40EE-81B0-06A265C2CE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1776"/>
              <a:ext cx="0" cy="864"/>
            </a:xfrm>
            <a:prstGeom prst="line">
              <a:avLst/>
            </a:prstGeom>
            <a:noFill/>
            <a:ln w="19050">
              <a:solidFill>
                <a:srgbClr val="FF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1914" name="Line 26">
            <a:extLst>
              <a:ext uri="{FF2B5EF4-FFF2-40B4-BE49-F238E27FC236}">
                <a16:creationId xmlns:a16="http://schemas.microsoft.com/office/drawing/2014/main" id="{CB80E898-575C-4E53-B000-EA416436D6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0962" y="4133388"/>
            <a:ext cx="2590800" cy="0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21915" name="Group 27">
            <a:extLst>
              <a:ext uri="{FF2B5EF4-FFF2-40B4-BE49-F238E27FC236}">
                <a16:creationId xmlns:a16="http://schemas.microsoft.com/office/drawing/2014/main" id="{719C7293-9B75-4C47-9BD9-E8235D948E40}"/>
              </a:ext>
            </a:extLst>
          </p:cNvPr>
          <p:cNvGrpSpPr>
            <a:grpSpLocks/>
          </p:cNvGrpSpPr>
          <p:nvPr/>
        </p:nvGrpSpPr>
        <p:grpSpPr bwMode="auto">
          <a:xfrm>
            <a:off x="2919763" y="2685588"/>
            <a:ext cx="6145213" cy="3441700"/>
            <a:chOff x="1104" y="1776"/>
            <a:chExt cx="3871" cy="2168"/>
          </a:xfrm>
        </p:grpSpPr>
        <p:grpSp>
          <p:nvGrpSpPr>
            <p:cNvPr id="421916" name="Group 28">
              <a:extLst>
                <a:ext uri="{FF2B5EF4-FFF2-40B4-BE49-F238E27FC236}">
                  <a16:creationId xmlns:a16="http://schemas.microsoft.com/office/drawing/2014/main" id="{03164427-039A-4205-97FA-9DFBB026AB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776"/>
              <a:ext cx="3871" cy="2168"/>
              <a:chOff x="1094" y="1769"/>
              <a:chExt cx="3871" cy="2168"/>
            </a:xfrm>
          </p:grpSpPr>
          <p:grpSp>
            <p:nvGrpSpPr>
              <p:cNvPr id="421917" name="Group 29">
                <a:extLst>
                  <a:ext uri="{FF2B5EF4-FFF2-40B4-BE49-F238E27FC236}">
                    <a16:creationId xmlns:a16="http://schemas.microsoft.com/office/drawing/2014/main" id="{C967EDCE-87F7-4950-B364-97EB297F08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769"/>
                <a:ext cx="528" cy="524"/>
                <a:chOff x="1344" y="1769"/>
                <a:chExt cx="528" cy="524"/>
              </a:xfrm>
            </p:grpSpPr>
            <p:sp>
              <p:nvSpPr>
                <p:cNvPr id="421918" name="Line 30">
                  <a:extLst>
                    <a:ext uri="{FF2B5EF4-FFF2-40B4-BE49-F238E27FC236}">
                      <a16:creationId xmlns:a16="http://schemas.microsoft.com/office/drawing/2014/main" id="{435D101E-A084-4179-AE1A-CA111BF52D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44" y="2112"/>
                  <a:ext cx="330" cy="181"/>
                </a:xfrm>
                <a:prstGeom prst="line">
                  <a:avLst/>
                </a:prstGeom>
                <a:noFill/>
                <a:ln w="19050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1919" name="Line 31">
                  <a:extLst>
                    <a:ext uri="{FF2B5EF4-FFF2-40B4-BE49-F238E27FC236}">
                      <a16:creationId xmlns:a16="http://schemas.microsoft.com/office/drawing/2014/main" id="{96A9F2B4-A84D-4CC7-99B4-065AA76DD7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44" y="2112"/>
                  <a:ext cx="528" cy="0"/>
                </a:xfrm>
                <a:prstGeom prst="line">
                  <a:avLst/>
                </a:prstGeom>
                <a:noFill/>
                <a:ln w="19050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1920" name="Line 32">
                  <a:extLst>
                    <a:ext uri="{FF2B5EF4-FFF2-40B4-BE49-F238E27FC236}">
                      <a16:creationId xmlns:a16="http://schemas.microsoft.com/office/drawing/2014/main" id="{B7E5BE8A-BA09-411E-8671-085585DA61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344" y="1769"/>
                  <a:ext cx="178" cy="343"/>
                </a:xfrm>
                <a:prstGeom prst="line">
                  <a:avLst/>
                </a:prstGeom>
                <a:noFill/>
                <a:ln w="19050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421921" name="Text Box 33">
                <a:extLst>
                  <a:ext uri="{FF2B5EF4-FFF2-40B4-BE49-F238E27FC236}">
                    <a16:creationId xmlns:a16="http://schemas.microsoft.com/office/drawing/2014/main" id="{ADC37D2B-F75E-4906-AFC4-8D1F771D11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4" y="3598"/>
                <a:ext cx="3871" cy="339"/>
              </a:xfrm>
              <a:prstGeom prst="rect">
                <a:avLst/>
              </a:prstGeom>
              <a:noFill/>
              <a:ln w="19050">
                <a:solidFill>
                  <a:srgbClr val="FFFF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800" dirty="0">
                    <a:latin typeface="Comic Sans MS" panose="030F0702030302020204" pitchFamily="66" charset="0"/>
                  </a:rPr>
                  <a:t>Cost of one step: length of segment</a:t>
                </a:r>
              </a:p>
            </p:txBody>
          </p:sp>
        </p:grpSp>
        <p:sp>
          <p:nvSpPr>
            <p:cNvPr id="421922" name="Line 34">
              <a:extLst>
                <a:ext uri="{FF2B5EF4-FFF2-40B4-BE49-F238E27FC236}">
                  <a16:creationId xmlns:a16="http://schemas.microsoft.com/office/drawing/2014/main" id="{F5401088-204A-452D-9153-DA6055FB03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4" y="2149"/>
              <a:ext cx="316" cy="491"/>
            </a:xfrm>
            <a:prstGeom prst="line">
              <a:avLst/>
            </a:prstGeom>
            <a:noFill/>
            <a:ln w="19050">
              <a:solidFill>
                <a:srgbClr val="FF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1923" name="Line 35">
            <a:extLst>
              <a:ext uri="{FF2B5EF4-FFF2-40B4-BE49-F238E27FC236}">
                <a16:creationId xmlns:a16="http://schemas.microsoft.com/office/drawing/2014/main" id="{5D8E10F3-006C-4BF8-837B-B901AF8A9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0962" y="2609388"/>
            <a:ext cx="2590800" cy="0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1924" name="Line 36">
            <a:extLst>
              <a:ext uri="{FF2B5EF4-FFF2-40B4-BE49-F238E27FC236}">
                <a16:creationId xmlns:a16="http://schemas.microsoft.com/office/drawing/2014/main" id="{FF0A59B3-1630-4626-8FBE-ADD77D5E4C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0963" y="2609389"/>
            <a:ext cx="2619375" cy="1476375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1925" name="Line 37">
            <a:extLst>
              <a:ext uri="{FF2B5EF4-FFF2-40B4-BE49-F238E27FC236}">
                <a16:creationId xmlns:a16="http://schemas.microsoft.com/office/drawing/2014/main" id="{1DE4746B-EBC6-4DEB-BD6C-100CBC34F3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0362" y="2304588"/>
            <a:ext cx="3581400" cy="304800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1926" name="Line 38">
            <a:extLst>
              <a:ext uri="{FF2B5EF4-FFF2-40B4-BE49-F238E27FC236}">
                <a16:creationId xmlns:a16="http://schemas.microsoft.com/office/drawing/2014/main" id="{6FD16D0F-7F2B-4B0D-AE44-4D9FFDFEB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0362" y="2304589"/>
            <a:ext cx="3905250" cy="257175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1927" name="Line 39">
            <a:extLst>
              <a:ext uri="{FF2B5EF4-FFF2-40B4-BE49-F238E27FC236}">
                <a16:creationId xmlns:a16="http://schemas.microsoft.com/office/drawing/2014/main" id="{BDF1FFFF-98ED-4F96-8D48-970E87CDD4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0963" y="2685589"/>
            <a:ext cx="1400175" cy="1381125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1928" name="Line 40">
            <a:extLst>
              <a:ext uri="{FF2B5EF4-FFF2-40B4-BE49-F238E27FC236}">
                <a16:creationId xmlns:a16="http://schemas.microsoft.com/office/drawing/2014/main" id="{29D6DEF3-3CF8-46F1-AE42-A2864C2A4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6562" y="4133388"/>
            <a:ext cx="2209800" cy="304800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1929" name="Line 41">
            <a:extLst>
              <a:ext uri="{FF2B5EF4-FFF2-40B4-BE49-F238E27FC236}">
                <a16:creationId xmlns:a16="http://schemas.microsoft.com/office/drawing/2014/main" id="{B9374AE3-2B71-4124-9735-0898EE6C2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388" y="2657014"/>
            <a:ext cx="1419225" cy="1724025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1930" name="Line 42">
            <a:extLst>
              <a:ext uri="{FF2B5EF4-FFF2-40B4-BE49-F238E27FC236}">
                <a16:creationId xmlns:a16="http://schemas.microsoft.com/office/drawing/2014/main" id="{DF03EA8D-E780-403E-984F-C6E754BB26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77338" y="2666538"/>
            <a:ext cx="1133475" cy="1409700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1931" name="Line 43">
            <a:extLst>
              <a:ext uri="{FF2B5EF4-FFF2-40B4-BE49-F238E27FC236}">
                <a16:creationId xmlns:a16="http://schemas.microsoft.com/office/drawing/2014/main" id="{2140E663-2A07-4F6B-A514-6BE7619DC2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48962" y="4133388"/>
            <a:ext cx="457200" cy="247650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1932" name="Line 44">
            <a:extLst>
              <a:ext uri="{FF2B5EF4-FFF2-40B4-BE49-F238E27FC236}">
                <a16:creationId xmlns:a16="http://schemas.microsoft.com/office/drawing/2014/main" id="{C02532A2-EBA2-4E40-99B5-267990BAD5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72762" y="2609389"/>
            <a:ext cx="590550" cy="1457325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1933" name="Oval 45">
            <a:extLst>
              <a:ext uri="{FF2B5EF4-FFF2-40B4-BE49-F238E27FC236}">
                <a16:creationId xmlns:a16="http://schemas.microsoft.com/office/drawing/2014/main" id="{34502838-4C1A-4135-9144-FC59905F3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2562" y="4057188"/>
            <a:ext cx="152400" cy="152400"/>
          </a:xfrm>
          <a:prstGeom prst="ellipse">
            <a:avLst/>
          </a:prstGeom>
          <a:solidFill>
            <a:schemeClr val="bg2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34" name="Oval 46">
            <a:extLst>
              <a:ext uri="{FF2B5EF4-FFF2-40B4-BE49-F238E27FC236}">
                <a16:creationId xmlns:a16="http://schemas.microsoft.com/office/drawing/2014/main" id="{A56B53A6-5A72-4F67-8A72-0E21A2F5D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6562" y="2533188"/>
            <a:ext cx="152400" cy="152400"/>
          </a:xfrm>
          <a:prstGeom prst="ellipse">
            <a:avLst/>
          </a:prstGeom>
          <a:solidFill>
            <a:schemeClr val="bg2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35" name="Oval 47">
            <a:extLst>
              <a:ext uri="{FF2B5EF4-FFF2-40B4-BE49-F238E27FC236}">
                <a16:creationId xmlns:a16="http://schemas.microsoft.com/office/drawing/2014/main" id="{6A646F83-DC61-4554-B4DB-FB8662401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762" y="2533188"/>
            <a:ext cx="152400" cy="152400"/>
          </a:xfrm>
          <a:prstGeom prst="ellipse">
            <a:avLst/>
          </a:prstGeom>
          <a:solidFill>
            <a:schemeClr val="bg2"/>
          </a:solidFill>
          <a:ln w="19050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36" name="Text Box 48">
            <a:extLst>
              <a:ext uri="{FF2B5EF4-FFF2-40B4-BE49-F238E27FC236}">
                <a16:creationId xmlns:a16="http://schemas.microsoft.com/office/drawing/2014/main" id="{5070596B-6058-4DB9-B5EB-5D1FB89F4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1162" y="4943014"/>
            <a:ext cx="1976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>
                <a:solidFill>
                  <a:srgbClr val="FF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Visibility graph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Path</a:t>
            </a:r>
          </a:p>
        </p:txBody>
      </p:sp>
      <p:grpSp>
        <p:nvGrpSpPr>
          <p:cNvPr id="320515" name="Group 3"/>
          <p:cNvGrpSpPr>
            <a:grpSpLocks/>
          </p:cNvGrpSpPr>
          <p:nvPr/>
        </p:nvGrpSpPr>
        <p:grpSpPr bwMode="auto">
          <a:xfrm>
            <a:off x="3886200" y="2362200"/>
            <a:ext cx="4419600" cy="2286000"/>
            <a:chOff x="1488" y="1488"/>
            <a:chExt cx="2784" cy="1440"/>
          </a:xfrm>
        </p:grpSpPr>
        <p:sp>
          <p:nvSpPr>
            <p:cNvPr id="320516" name="Oval 4"/>
            <p:cNvSpPr>
              <a:spLocks noChangeArrowheads="1"/>
            </p:cNvSpPr>
            <p:nvPr/>
          </p:nvSpPr>
          <p:spPr bwMode="auto">
            <a:xfrm>
              <a:off x="1680" y="2640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17" name="Oval 5"/>
            <p:cNvSpPr>
              <a:spLocks noChangeArrowheads="1"/>
            </p:cNvSpPr>
            <p:nvPr/>
          </p:nvSpPr>
          <p:spPr bwMode="auto">
            <a:xfrm>
              <a:off x="2256" y="2640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18" name="Oval 6"/>
            <p:cNvSpPr>
              <a:spLocks noChangeArrowheads="1"/>
            </p:cNvSpPr>
            <p:nvPr/>
          </p:nvSpPr>
          <p:spPr bwMode="auto">
            <a:xfrm>
              <a:off x="3216" y="2832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19" name="Oval 7"/>
            <p:cNvSpPr>
              <a:spLocks noChangeArrowheads="1"/>
            </p:cNvSpPr>
            <p:nvPr/>
          </p:nvSpPr>
          <p:spPr bwMode="auto">
            <a:xfrm>
              <a:off x="1680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0" name="Oval 8"/>
            <p:cNvSpPr>
              <a:spLocks noChangeArrowheads="1"/>
            </p:cNvSpPr>
            <p:nvPr/>
          </p:nvSpPr>
          <p:spPr bwMode="auto">
            <a:xfrm>
              <a:off x="1488" y="1680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1632" y="1488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2256" y="1680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3216" y="2640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3984" y="2640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4176" y="2832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4176" y="1680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3984" y="1680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1872" y="2064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0529" name="Group 17"/>
          <p:cNvGrpSpPr>
            <a:grpSpLocks/>
          </p:cNvGrpSpPr>
          <p:nvPr/>
        </p:nvGrpSpPr>
        <p:grpSpPr bwMode="auto">
          <a:xfrm>
            <a:off x="3048000" y="1828800"/>
            <a:ext cx="6096000" cy="3657600"/>
            <a:chOff x="960" y="1344"/>
            <a:chExt cx="3840" cy="2304"/>
          </a:xfrm>
        </p:grpSpPr>
        <p:sp>
          <p:nvSpPr>
            <p:cNvPr id="320530" name="Rectangle 18"/>
            <p:cNvSpPr>
              <a:spLocks noChangeArrowheads="1"/>
            </p:cNvSpPr>
            <p:nvPr/>
          </p:nvSpPr>
          <p:spPr bwMode="auto">
            <a:xfrm>
              <a:off x="960" y="1344"/>
              <a:ext cx="3840" cy="230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1" name="Freeform 19"/>
            <p:cNvSpPr>
              <a:spLocks/>
            </p:cNvSpPr>
            <p:nvPr/>
          </p:nvSpPr>
          <p:spPr bwMode="auto">
            <a:xfrm>
              <a:off x="1536" y="1728"/>
              <a:ext cx="768" cy="115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384" y="576"/>
                </a:cxn>
                <a:cxn ang="0">
                  <a:pos x="192" y="768"/>
                </a:cxn>
                <a:cxn ang="0">
                  <a:pos x="192" y="1152"/>
                </a:cxn>
                <a:cxn ang="0">
                  <a:pos x="768" y="1152"/>
                </a:cxn>
                <a:cxn ang="0">
                  <a:pos x="768" y="192"/>
                </a:cxn>
                <a:cxn ang="0">
                  <a:pos x="144" y="0"/>
                </a:cxn>
                <a:cxn ang="0">
                  <a:pos x="0" y="192"/>
                </a:cxn>
              </a:cxnLst>
              <a:rect l="0" t="0" r="r" b="b"/>
              <a:pathLst>
                <a:path w="768" h="1152">
                  <a:moveTo>
                    <a:pt x="0" y="192"/>
                  </a:moveTo>
                  <a:lnTo>
                    <a:pt x="384" y="576"/>
                  </a:lnTo>
                  <a:lnTo>
                    <a:pt x="192" y="768"/>
                  </a:lnTo>
                  <a:lnTo>
                    <a:pt x="192" y="1152"/>
                  </a:lnTo>
                  <a:lnTo>
                    <a:pt x="768" y="1152"/>
                  </a:lnTo>
                  <a:lnTo>
                    <a:pt x="768" y="192"/>
                  </a:lnTo>
                  <a:lnTo>
                    <a:pt x="144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996600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1296" y="2256"/>
              <a:ext cx="96" cy="96"/>
            </a:xfrm>
            <a:prstGeom prst="ellipse">
              <a:avLst/>
            </a:prstGeom>
            <a:solidFill>
              <a:srgbClr val="F81706"/>
            </a:solidFill>
            <a:ln w="9525">
              <a:solidFill>
                <a:srgbClr val="F8170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3" name="Freeform 21"/>
            <p:cNvSpPr>
              <a:spLocks/>
            </p:cNvSpPr>
            <p:nvPr/>
          </p:nvSpPr>
          <p:spPr bwMode="auto">
            <a:xfrm>
              <a:off x="3264" y="1920"/>
              <a:ext cx="960" cy="1152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0" y="1152"/>
                </a:cxn>
                <a:cxn ang="0">
                  <a:pos x="960" y="1152"/>
                </a:cxn>
                <a:cxn ang="0">
                  <a:pos x="960" y="0"/>
                </a:cxn>
                <a:cxn ang="0">
                  <a:pos x="768" y="0"/>
                </a:cxn>
                <a:cxn ang="0">
                  <a:pos x="768" y="960"/>
                </a:cxn>
                <a:cxn ang="0">
                  <a:pos x="0" y="960"/>
                </a:cxn>
              </a:cxnLst>
              <a:rect l="0" t="0" r="r" b="b"/>
              <a:pathLst>
                <a:path w="960" h="1152">
                  <a:moveTo>
                    <a:pt x="0" y="960"/>
                  </a:moveTo>
                  <a:lnTo>
                    <a:pt x="0" y="1152"/>
                  </a:lnTo>
                  <a:lnTo>
                    <a:pt x="960" y="1152"/>
                  </a:lnTo>
                  <a:lnTo>
                    <a:pt x="960" y="0"/>
                  </a:lnTo>
                  <a:lnTo>
                    <a:pt x="768" y="0"/>
                  </a:lnTo>
                  <a:lnTo>
                    <a:pt x="768" y="960"/>
                  </a:lnTo>
                  <a:lnTo>
                    <a:pt x="0" y="960"/>
                  </a:lnTo>
                  <a:close/>
                </a:path>
              </a:pathLst>
            </a:custGeom>
            <a:solidFill>
              <a:srgbClr val="996600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4560" y="2832"/>
              <a:ext cx="96" cy="96"/>
            </a:xfrm>
            <a:prstGeom prst="ellipse">
              <a:avLst/>
            </a:prstGeom>
            <a:solidFill>
              <a:srgbClr val="45D628"/>
            </a:solidFill>
            <a:ln w="9525">
              <a:solidFill>
                <a:srgbClr val="45D62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0535" name="Freeform 23"/>
          <p:cNvSpPr>
            <a:spLocks/>
          </p:cNvSpPr>
          <p:nvPr/>
        </p:nvSpPr>
        <p:spPr bwMode="auto">
          <a:xfrm>
            <a:off x="3657600" y="3352800"/>
            <a:ext cx="5181600" cy="1219200"/>
          </a:xfrm>
          <a:custGeom>
            <a:avLst/>
            <a:gdLst/>
            <a:ahLst/>
            <a:cxnLst>
              <a:cxn ang="0">
                <a:pos x="3264" y="576"/>
              </a:cxn>
              <a:cxn ang="0">
                <a:pos x="2880" y="768"/>
              </a:cxn>
              <a:cxn ang="0">
                <a:pos x="1920" y="768"/>
              </a:cxn>
              <a:cxn ang="0">
                <a:pos x="384" y="576"/>
              </a:cxn>
              <a:cxn ang="0">
                <a:pos x="0" y="0"/>
              </a:cxn>
            </a:cxnLst>
            <a:rect l="0" t="0" r="r" b="b"/>
            <a:pathLst>
              <a:path w="3264" h="768">
                <a:moveTo>
                  <a:pt x="3264" y="576"/>
                </a:moveTo>
                <a:lnTo>
                  <a:pt x="2880" y="768"/>
                </a:lnTo>
                <a:lnTo>
                  <a:pt x="1920" y="768"/>
                </a:lnTo>
                <a:lnTo>
                  <a:pt x="384" y="576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0536" name="Text Box 24"/>
          <p:cNvSpPr txBox="1">
            <a:spLocks noChangeArrowheads="1"/>
          </p:cNvSpPr>
          <p:nvPr/>
        </p:nvSpPr>
        <p:spPr bwMode="auto">
          <a:xfrm>
            <a:off x="3032126" y="5684839"/>
            <a:ext cx="5447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>
                <a:latin typeface="Comic Sans MS" pitchFamily="66" charset="0"/>
                <a:cs typeface="Arial" pitchFamily="34" charset="0"/>
              </a:rPr>
              <a:t>The shortest path in this state space is also the </a:t>
            </a:r>
            <a:br>
              <a:rPr lang="en-US">
                <a:latin typeface="Comic Sans MS" pitchFamily="66" charset="0"/>
                <a:cs typeface="Arial" pitchFamily="34" charset="0"/>
              </a:rPr>
            </a:br>
            <a:r>
              <a:rPr lang="en-US">
                <a:latin typeface="Comic Sans MS" pitchFamily="66" charset="0"/>
                <a:cs typeface="Arial" pitchFamily="34" charset="0"/>
              </a:rPr>
              <a:t>shortest in the original continuous space </a:t>
            </a:r>
          </a:p>
        </p:txBody>
      </p:sp>
    </p:spTree>
    <p:extLst>
      <p:ext uri="{BB962C8B-B14F-4D97-AF65-F5344CB8AC3E}">
        <p14:creationId xmlns:p14="http://schemas.microsoft.com/office/powerpoint/2010/main" val="323851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0298" y="408747"/>
            <a:ext cx="8229600" cy="965200"/>
          </a:xfrm>
        </p:spPr>
        <p:txBody>
          <a:bodyPr>
            <a:normAutofit fontScale="90000"/>
          </a:bodyPr>
          <a:lstStyle/>
          <a:p>
            <a:r>
              <a:rPr lang="en-US" dirty="0"/>
              <a:t>Stating a Problem as a Search Problem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4941421" y="2503949"/>
            <a:ext cx="5988630" cy="267765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buClr>
                <a:srgbClr val="0033CC"/>
              </a:buClr>
              <a:buFont typeface="Wingdings" pitchFamily="2" charset="2"/>
              <a:buChar char="§"/>
            </a:pPr>
            <a:r>
              <a:rPr lang="en-US" sz="2400" dirty="0"/>
              <a:t> State space </a:t>
            </a:r>
            <a:r>
              <a:rPr lang="en-US" sz="2400" b="1" dirty="0">
                <a:solidFill>
                  <a:srgbClr val="FFC000"/>
                </a:solidFill>
              </a:rPr>
              <a:t>S</a:t>
            </a:r>
          </a:p>
          <a:p>
            <a:pPr algn="l" eaLnBrk="1" hangingPunct="1">
              <a:buClr>
                <a:srgbClr val="0033CC"/>
              </a:buClr>
              <a:buFont typeface="Wingdings" pitchFamily="2" charset="2"/>
              <a:buChar char="§"/>
            </a:pPr>
            <a:r>
              <a:rPr lang="en-US" sz="2400" dirty="0"/>
              <a:t> A successor function: 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successors(x)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given state 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x in S </a:t>
            </a:r>
            <a:r>
              <a:rPr lang="en-US" sz="2400" dirty="0">
                <a:sym typeface="Symbol" pitchFamily="18" charset="2"/>
              </a:rPr>
              <a:t>returns a set of possible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   next states</a:t>
            </a:r>
          </a:p>
          <a:p>
            <a:pPr algn="l" eaLnBrk="1" hangingPunct="1">
              <a:buClr>
                <a:srgbClr val="0033CC"/>
              </a:buClr>
              <a:buFont typeface="Wingdings" pitchFamily="2" charset="2"/>
              <a:buChar char="§"/>
            </a:pPr>
            <a:r>
              <a:rPr lang="en-US" sz="2400" dirty="0">
                <a:sym typeface="Symbol" pitchFamily="18" charset="2"/>
              </a:rPr>
              <a:t> Cost of a move from one state to another</a:t>
            </a:r>
            <a:endParaRPr lang="en-US" sz="2400" dirty="0"/>
          </a:p>
          <a:p>
            <a:pPr algn="l" eaLnBrk="1" hangingPunct="1">
              <a:buClr>
                <a:srgbClr val="0033CC"/>
              </a:buClr>
              <a:buFont typeface="Wingdings" pitchFamily="2" charset="2"/>
              <a:buChar char="§"/>
            </a:pPr>
            <a:r>
              <a:rPr lang="en-US" sz="2400" dirty="0"/>
              <a:t> The initial state </a:t>
            </a:r>
            <a:r>
              <a:rPr lang="en-US" sz="2400" dirty="0">
                <a:solidFill>
                  <a:srgbClr val="FFC000"/>
                </a:solidFill>
              </a:rPr>
              <a:t>s</a:t>
            </a:r>
            <a:r>
              <a:rPr lang="en-US" sz="2400" baseline="-30000" dirty="0">
                <a:solidFill>
                  <a:srgbClr val="FFC000"/>
                </a:solidFill>
              </a:rPr>
              <a:t>0</a:t>
            </a:r>
          </a:p>
          <a:p>
            <a:pPr algn="l" eaLnBrk="1" hangingPunct="1">
              <a:buClr>
                <a:srgbClr val="0033CC"/>
              </a:buClr>
              <a:buFont typeface="Wingdings" pitchFamily="2" charset="2"/>
              <a:buChar char="§"/>
            </a:pPr>
            <a:r>
              <a:rPr lang="en-US" sz="2400" dirty="0"/>
              <a:t> Goal test:  Boolean </a:t>
            </a:r>
            <a:r>
              <a:rPr lang="en-US" sz="2400" dirty="0">
                <a:solidFill>
                  <a:srgbClr val="FFC000"/>
                </a:solidFill>
              </a:rPr>
              <a:t>g = 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isGoal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(x)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273412" name="Oval 4"/>
          <p:cNvSpPr>
            <a:spLocks noChangeArrowheads="1"/>
          </p:cNvSpPr>
          <p:nvPr/>
        </p:nvSpPr>
        <p:spPr bwMode="auto">
          <a:xfrm>
            <a:off x="1745167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13" name="Oval 5"/>
          <p:cNvSpPr>
            <a:spLocks noChangeArrowheads="1"/>
          </p:cNvSpPr>
          <p:nvPr/>
        </p:nvSpPr>
        <p:spPr bwMode="auto">
          <a:xfrm>
            <a:off x="3269167" y="2743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14" name="Oval 6"/>
          <p:cNvSpPr>
            <a:spLocks noChangeArrowheads="1"/>
          </p:cNvSpPr>
          <p:nvPr/>
        </p:nvSpPr>
        <p:spPr bwMode="auto">
          <a:xfrm>
            <a:off x="2430967" y="3352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15" name="Oval 7"/>
          <p:cNvSpPr>
            <a:spLocks noChangeArrowheads="1"/>
          </p:cNvSpPr>
          <p:nvPr/>
        </p:nvSpPr>
        <p:spPr bwMode="auto">
          <a:xfrm>
            <a:off x="1440367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16" name="Oval 8"/>
          <p:cNvSpPr>
            <a:spLocks noChangeArrowheads="1"/>
          </p:cNvSpPr>
          <p:nvPr/>
        </p:nvSpPr>
        <p:spPr bwMode="auto">
          <a:xfrm>
            <a:off x="3192967" y="4419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17" name="Oval 9"/>
          <p:cNvSpPr>
            <a:spLocks noChangeArrowheads="1"/>
          </p:cNvSpPr>
          <p:nvPr/>
        </p:nvSpPr>
        <p:spPr bwMode="auto">
          <a:xfrm>
            <a:off x="3954967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18" name="Oval 10"/>
          <p:cNvSpPr>
            <a:spLocks noChangeArrowheads="1"/>
          </p:cNvSpPr>
          <p:nvPr/>
        </p:nvSpPr>
        <p:spPr bwMode="auto">
          <a:xfrm>
            <a:off x="2354767" y="4495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19" name="Oval 11"/>
          <p:cNvSpPr>
            <a:spLocks noChangeArrowheads="1"/>
          </p:cNvSpPr>
          <p:nvPr/>
        </p:nvSpPr>
        <p:spPr bwMode="auto">
          <a:xfrm>
            <a:off x="1516567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20" name="Oval 12"/>
          <p:cNvSpPr>
            <a:spLocks noChangeArrowheads="1"/>
          </p:cNvSpPr>
          <p:nvPr/>
        </p:nvSpPr>
        <p:spPr bwMode="auto">
          <a:xfrm>
            <a:off x="3192967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21" name="Oval 13"/>
          <p:cNvSpPr>
            <a:spLocks noChangeArrowheads="1"/>
          </p:cNvSpPr>
          <p:nvPr/>
        </p:nvSpPr>
        <p:spPr bwMode="auto">
          <a:xfrm>
            <a:off x="3954967" y="4572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22" name="Oval 14"/>
          <p:cNvSpPr>
            <a:spLocks noChangeArrowheads="1"/>
          </p:cNvSpPr>
          <p:nvPr/>
        </p:nvSpPr>
        <p:spPr bwMode="auto">
          <a:xfrm>
            <a:off x="3040567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23" name="Oval 15"/>
          <p:cNvSpPr>
            <a:spLocks noChangeArrowheads="1"/>
          </p:cNvSpPr>
          <p:nvPr/>
        </p:nvSpPr>
        <p:spPr bwMode="auto">
          <a:xfrm>
            <a:off x="2278567" y="228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24" name="Freeform 16"/>
          <p:cNvSpPr>
            <a:spLocks/>
          </p:cNvSpPr>
          <p:nvPr/>
        </p:nvSpPr>
        <p:spPr bwMode="auto">
          <a:xfrm>
            <a:off x="983167" y="1943100"/>
            <a:ext cx="3517900" cy="3708400"/>
          </a:xfrm>
          <a:custGeom>
            <a:avLst/>
            <a:gdLst/>
            <a:ahLst/>
            <a:cxnLst>
              <a:cxn ang="0">
                <a:pos x="240" y="840"/>
              </a:cxn>
              <a:cxn ang="0">
                <a:pos x="144" y="1368"/>
              </a:cxn>
              <a:cxn ang="0">
                <a:pos x="240" y="2040"/>
              </a:cxn>
              <a:cxn ang="0">
                <a:pos x="1584" y="2232"/>
              </a:cxn>
              <a:cxn ang="0">
                <a:pos x="2208" y="1416"/>
              </a:cxn>
              <a:cxn ang="0">
                <a:pos x="1632" y="408"/>
              </a:cxn>
              <a:cxn ang="0">
                <a:pos x="768" y="72"/>
              </a:cxn>
              <a:cxn ang="0">
                <a:pos x="240" y="840"/>
              </a:cxn>
            </a:cxnLst>
            <a:rect l="0" t="0" r="r" b="b"/>
            <a:pathLst>
              <a:path w="2216" h="2336">
                <a:moveTo>
                  <a:pt x="240" y="840"/>
                </a:moveTo>
                <a:cubicBezTo>
                  <a:pt x="136" y="1056"/>
                  <a:pt x="144" y="1168"/>
                  <a:pt x="144" y="1368"/>
                </a:cubicBezTo>
                <a:cubicBezTo>
                  <a:pt x="144" y="1568"/>
                  <a:pt x="0" y="1896"/>
                  <a:pt x="240" y="2040"/>
                </a:cubicBezTo>
                <a:cubicBezTo>
                  <a:pt x="480" y="2184"/>
                  <a:pt x="1256" y="2336"/>
                  <a:pt x="1584" y="2232"/>
                </a:cubicBezTo>
                <a:cubicBezTo>
                  <a:pt x="1912" y="2128"/>
                  <a:pt x="2200" y="1720"/>
                  <a:pt x="2208" y="1416"/>
                </a:cubicBezTo>
                <a:cubicBezTo>
                  <a:pt x="2216" y="1112"/>
                  <a:pt x="1872" y="632"/>
                  <a:pt x="1632" y="408"/>
                </a:cubicBezTo>
                <a:cubicBezTo>
                  <a:pt x="1392" y="184"/>
                  <a:pt x="1000" y="0"/>
                  <a:pt x="768" y="72"/>
                </a:cubicBezTo>
                <a:cubicBezTo>
                  <a:pt x="536" y="144"/>
                  <a:pt x="344" y="624"/>
                  <a:pt x="240" y="84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73425" name="Group 17"/>
          <p:cNvGrpSpPr>
            <a:grpSpLocks/>
          </p:cNvGrpSpPr>
          <p:nvPr/>
        </p:nvGrpSpPr>
        <p:grpSpPr bwMode="auto">
          <a:xfrm>
            <a:off x="2583368" y="2844800"/>
            <a:ext cx="1412875" cy="990600"/>
            <a:chOff x="1152" y="1792"/>
            <a:chExt cx="890" cy="624"/>
          </a:xfrm>
        </p:grpSpPr>
        <p:sp>
          <p:nvSpPr>
            <p:cNvPr id="273426" name="Line 18"/>
            <p:cNvSpPr>
              <a:spLocks noChangeShapeType="1"/>
            </p:cNvSpPr>
            <p:nvPr/>
          </p:nvSpPr>
          <p:spPr bwMode="auto">
            <a:xfrm flipH="1">
              <a:off x="1152" y="1792"/>
              <a:ext cx="432" cy="336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3427" name="Line 19"/>
            <p:cNvSpPr>
              <a:spLocks noChangeShapeType="1"/>
            </p:cNvSpPr>
            <p:nvPr/>
          </p:nvSpPr>
          <p:spPr bwMode="auto">
            <a:xfrm flipH="1">
              <a:off x="1488" y="1824"/>
              <a:ext cx="128" cy="488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3428" name="Line 20"/>
            <p:cNvSpPr>
              <a:spLocks noChangeShapeType="1"/>
            </p:cNvSpPr>
            <p:nvPr/>
          </p:nvSpPr>
          <p:spPr bwMode="auto">
            <a:xfrm>
              <a:off x="1664" y="1816"/>
              <a:ext cx="378" cy="60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3429" name="Text Box 21"/>
          <p:cNvSpPr txBox="1">
            <a:spLocks noChangeArrowheads="1"/>
          </p:cNvSpPr>
          <p:nvPr/>
        </p:nvSpPr>
        <p:spPr bwMode="auto">
          <a:xfrm>
            <a:off x="1287968" y="2198689"/>
            <a:ext cx="466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3200">
                <a:latin typeface="Comic Sans MS" pitchFamily="66" charset="0"/>
                <a:cs typeface="Times New Roman" pitchFamily="18" charset="0"/>
              </a:rPr>
              <a:t>S</a:t>
            </a:r>
          </a:p>
        </p:txBody>
      </p:sp>
      <p:sp>
        <p:nvSpPr>
          <p:cNvPr id="273430" name="Oval 22"/>
          <p:cNvSpPr>
            <a:spLocks noChangeArrowheads="1"/>
          </p:cNvSpPr>
          <p:nvPr/>
        </p:nvSpPr>
        <p:spPr bwMode="auto">
          <a:xfrm>
            <a:off x="2354767" y="4495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31" name="Oval 23"/>
          <p:cNvSpPr>
            <a:spLocks noChangeArrowheads="1"/>
          </p:cNvSpPr>
          <p:nvPr/>
        </p:nvSpPr>
        <p:spPr bwMode="auto">
          <a:xfrm>
            <a:off x="1440367" y="38100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32" name="Oval 24"/>
          <p:cNvSpPr>
            <a:spLocks noChangeArrowheads="1"/>
          </p:cNvSpPr>
          <p:nvPr/>
        </p:nvSpPr>
        <p:spPr bwMode="auto">
          <a:xfrm>
            <a:off x="1516567" y="4800600"/>
            <a:ext cx="152400" cy="1524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3433" name="Group 25"/>
          <p:cNvGrpSpPr>
            <a:grpSpLocks/>
          </p:cNvGrpSpPr>
          <p:nvPr/>
        </p:nvGrpSpPr>
        <p:grpSpPr bwMode="auto">
          <a:xfrm>
            <a:off x="2719893" y="2784476"/>
            <a:ext cx="1254125" cy="747713"/>
            <a:chOff x="1238" y="1754"/>
            <a:chExt cx="790" cy="471"/>
          </a:xfrm>
        </p:grpSpPr>
        <p:sp>
          <p:nvSpPr>
            <p:cNvPr id="273434" name="Text Box 26"/>
            <p:cNvSpPr txBox="1">
              <a:spLocks noChangeArrowheads="1"/>
            </p:cNvSpPr>
            <p:nvPr/>
          </p:nvSpPr>
          <p:spPr bwMode="auto">
            <a:xfrm>
              <a:off x="1238" y="1754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solidFill>
                    <a:schemeClr val="bg2"/>
                  </a:solidFill>
                  <a:latin typeface="Comic Sans MS" pitchFamily="66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73435" name="Text Box 27"/>
            <p:cNvSpPr txBox="1">
              <a:spLocks noChangeArrowheads="1"/>
            </p:cNvSpPr>
            <p:nvPr/>
          </p:nvSpPr>
          <p:spPr bwMode="auto">
            <a:xfrm>
              <a:off x="1526" y="199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solidFill>
                    <a:schemeClr val="bg2"/>
                  </a:solidFill>
                  <a:latin typeface="Comic Sans MS" pitchFamily="66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273436" name="Text Box 28"/>
            <p:cNvSpPr txBox="1">
              <a:spLocks noChangeArrowheads="1"/>
            </p:cNvSpPr>
            <p:nvPr/>
          </p:nvSpPr>
          <p:spPr bwMode="auto">
            <a:xfrm>
              <a:off x="1824" y="192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solidFill>
                    <a:schemeClr val="bg2"/>
                  </a:solidFill>
                  <a:latin typeface="Comic Sans MS" pitchFamily="66" charset="0"/>
                  <a:cs typeface="Arial" pitchFamily="34" charset="0"/>
                </a:rPr>
                <a:t>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A98D0E9-835B-4E58-9623-09B766FD7EF9}"/>
              </a:ext>
            </a:extLst>
          </p:cNvPr>
          <p:cNvSpPr txBox="1"/>
          <p:nvPr/>
        </p:nvSpPr>
        <p:spPr>
          <a:xfrm>
            <a:off x="4941421" y="1943100"/>
            <a:ext cx="4029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Need to specify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251126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5" grpId="0" animBg="1"/>
      <p:bldP spid="273418" grpId="0" animBg="1"/>
      <p:bldP spid="273419" grpId="0" animBg="1"/>
      <p:bldP spid="273430" grpId="0" animBg="1"/>
      <p:bldP spid="273431" grpId="0" animBg="1"/>
      <p:bldP spid="2734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2925" y="0"/>
            <a:ext cx="9905998" cy="1478570"/>
          </a:xfrm>
        </p:spPr>
        <p:txBody>
          <a:bodyPr/>
          <a:lstStyle/>
          <a:p>
            <a:r>
              <a:rPr lang="en-US" dirty="0"/>
              <a:t>State-Space Graph</a:t>
            </a:r>
          </a:p>
        </p:txBody>
      </p:sp>
      <p:sp>
        <p:nvSpPr>
          <p:cNvPr id="212995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1141412" y="1193180"/>
            <a:ext cx="9905999" cy="51518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state-space graph is a representation of all possible legal configurations of the problem resulting from applications of legal operators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node in the graph is a representation a possible legal state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directed edge is a representation of a possible legal move applied to a state (resulting in a new state of the problem)</a:t>
            </a:r>
          </a:p>
          <a:p>
            <a:pPr>
              <a:lnSpc>
                <a:spcPct val="90000"/>
              </a:lnSpc>
            </a:pPr>
            <a:r>
              <a:rPr lang="en-US" dirty="0"/>
              <a:t>States: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representation of states should provide all information necessary to describe relevant features of a problem state</a:t>
            </a:r>
          </a:p>
          <a:p>
            <a:pPr>
              <a:lnSpc>
                <a:spcPct val="90000"/>
              </a:lnSpc>
            </a:pPr>
            <a:r>
              <a:rPr lang="en-US" dirty="0"/>
              <a:t>Operators (described by the successor function):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Operators may be simple functions representing legal actions;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Operators may be rules specifying an action given that a condition (set of constraints) on the current state is satisfied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the latter case, the rules are sometimes referred to as “production rules” and the system is referred to as a production system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This is the case with simple reflex agents.</a:t>
            </a:r>
          </a:p>
        </p:txBody>
      </p:sp>
    </p:spTree>
    <p:extLst>
      <p:ext uri="{BB962C8B-B14F-4D97-AF65-F5344CB8AC3E}">
        <p14:creationId xmlns:p14="http://schemas.microsoft.com/office/powerpoint/2010/main" val="138720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41774" y="0"/>
            <a:ext cx="9905998" cy="1478570"/>
          </a:xfrm>
        </p:spPr>
        <p:txBody>
          <a:bodyPr/>
          <a:lstStyle/>
          <a:p>
            <a:r>
              <a:rPr lang="en-US" dirty="0"/>
              <a:t>Example (Romania)</a:t>
            </a:r>
          </a:p>
        </p:txBody>
      </p:sp>
      <p:sp>
        <p:nvSpPr>
          <p:cNvPr id="155651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977321" y="1341249"/>
            <a:ext cx="9905999" cy="44368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Initial Situation</a:t>
            </a:r>
          </a:p>
          <a:p>
            <a:pPr lvl="1"/>
            <a:r>
              <a:rPr lang="en-US" dirty="0"/>
              <a:t>On Holiday in Romania; currently in Arad</a:t>
            </a:r>
          </a:p>
          <a:p>
            <a:pPr lvl="1"/>
            <a:r>
              <a:rPr lang="en-US" dirty="0"/>
              <a:t>Flight leaves tomorrow from Bucharest</a:t>
            </a:r>
            <a:endParaRPr lang="en-US" sz="1200" dirty="0"/>
          </a:p>
          <a:p>
            <a:r>
              <a:rPr lang="en-US" dirty="0"/>
              <a:t>Formulate Goal</a:t>
            </a:r>
          </a:p>
          <a:p>
            <a:pPr lvl="1"/>
            <a:r>
              <a:rPr lang="en-US" dirty="0"/>
              <a:t>be in Bucharest</a:t>
            </a:r>
            <a:endParaRPr lang="en-US" sz="1200" dirty="0"/>
          </a:p>
          <a:p>
            <a:r>
              <a:rPr lang="en-US" dirty="0"/>
              <a:t>Formulate Problem</a:t>
            </a:r>
          </a:p>
          <a:p>
            <a:pPr lvl="1"/>
            <a:r>
              <a:rPr lang="en-US" dirty="0"/>
              <a:t>states: various cities</a:t>
            </a:r>
          </a:p>
          <a:p>
            <a:pPr lvl="1"/>
            <a:r>
              <a:rPr lang="en-US" dirty="0"/>
              <a:t>operators: drive between cities</a:t>
            </a:r>
            <a:endParaRPr lang="en-US" sz="1200" dirty="0"/>
          </a:p>
          <a:p>
            <a:r>
              <a:rPr lang="en-US" dirty="0"/>
              <a:t>Find Solution</a:t>
            </a:r>
          </a:p>
          <a:p>
            <a:pPr lvl="1"/>
            <a:r>
              <a:rPr lang="en-US" dirty="0"/>
              <a:t>sequence of cities (with roads between them)</a:t>
            </a:r>
          </a:p>
          <a:p>
            <a:pPr lvl="1"/>
            <a:r>
              <a:rPr lang="en-US" dirty="0"/>
              <a:t>must start at starting state and end in the goal state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91822BC-7A99-4F36-A239-26A0705AD2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504870"/>
              </p:ext>
            </p:extLst>
          </p:nvPr>
        </p:nvGraphicFramePr>
        <p:xfrm>
          <a:off x="6096000" y="1639229"/>
          <a:ext cx="5506347" cy="3194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CorelPhotoPaint.Image.8" r:id="rId4" imgW="5876190" imgH="3409524" progId="">
                  <p:embed/>
                </p:oleObj>
              </mc:Choice>
              <mc:Fallback>
                <p:oleObj name="CorelPhotoPaint.Image.8" r:id="rId4" imgW="5876190" imgH="3409524" progId="">
                  <p:embed/>
                  <p:pic>
                    <p:nvPicPr>
                      <p:cNvPr id="1566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5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639229"/>
                        <a:ext cx="5506347" cy="31944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F278259E-7A23-435C-8145-E256E171AE7B}"/>
              </a:ext>
            </a:extLst>
          </p:cNvPr>
          <p:cNvSpPr/>
          <p:nvPr/>
        </p:nvSpPr>
        <p:spPr>
          <a:xfrm>
            <a:off x="6126749" y="2163337"/>
            <a:ext cx="773151" cy="702527"/>
          </a:xfrm>
          <a:prstGeom prst="ellipse">
            <a:avLst/>
          </a:prstGeom>
          <a:solidFill>
            <a:schemeClr val="tx2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D2C8BCC-B1F3-48A5-B08A-D97AE743B55E}"/>
              </a:ext>
            </a:extLst>
          </p:cNvPr>
          <p:cNvSpPr/>
          <p:nvPr/>
        </p:nvSpPr>
        <p:spPr>
          <a:xfrm>
            <a:off x="9341003" y="3812028"/>
            <a:ext cx="925215" cy="815390"/>
          </a:xfrm>
          <a:prstGeom prst="ellipse">
            <a:avLst/>
          </a:prstGeom>
          <a:solidFill>
            <a:srgbClr val="FFC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75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0098" y="304800"/>
            <a:ext cx="8229600" cy="609600"/>
          </a:xfrm>
        </p:spPr>
        <p:txBody>
          <a:bodyPr>
            <a:normAutofit/>
          </a:bodyPr>
          <a:lstStyle/>
          <a:p>
            <a:r>
              <a:rPr lang="en-US" dirty="0"/>
              <a:t>Example (Romania)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81698" y="1262565"/>
            <a:ext cx="8755482" cy="49821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Given a State Space, the </a:t>
            </a:r>
            <a:r>
              <a:rPr lang="en-US" i="1" dirty="0"/>
              <a:t>problem</a:t>
            </a:r>
            <a:r>
              <a:rPr lang="en-US" dirty="0"/>
              <a:t> is defined by four items:</a:t>
            </a:r>
            <a:endParaRPr lang="en-US" sz="800" dirty="0"/>
          </a:p>
          <a:p>
            <a:r>
              <a:rPr lang="en-US" i="1" dirty="0"/>
              <a:t>operators</a:t>
            </a:r>
            <a:r>
              <a:rPr lang="en-US" dirty="0"/>
              <a:t> (or successor function </a:t>
            </a:r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e.g.,    Arad ==&gt; </a:t>
            </a:r>
            <a:r>
              <a:rPr lang="en-US" dirty="0" err="1"/>
              <a:t>Zerind</a:t>
            </a:r>
            <a:r>
              <a:rPr lang="en-US" dirty="0"/>
              <a:t>	Arad ==&gt; Sibiu</a:t>
            </a:r>
          </a:p>
          <a:p>
            <a:r>
              <a:rPr lang="en-US" i="1" dirty="0"/>
              <a:t>path cost</a:t>
            </a:r>
            <a:r>
              <a:rPr lang="en-US" dirty="0"/>
              <a:t> (additive)</a:t>
            </a:r>
          </a:p>
          <a:p>
            <a:pPr lvl="1"/>
            <a:r>
              <a:rPr lang="en-US" dirty="0"/>
              <a:t>e.g., sum of distances, number of operators executed, etc.</a:t>
            </a:r>
            <a:endParaRPr lang="en-US" sz="800" dirty="0"/>
          </a:p>
          <a:p>
            <a:r>
              <a:rPr lang="en-US" i="1" dirty="0"/>
              <a:t>initial state</a:t>
            </a:r>
            <a:endParaRPr lang="en-US" dirty="0"/>
          </a:p>
          <a:p>
            <a:pPr lvl="1"/>
            <a:r>
              <a:rPr lang="en-US" dirty="0"/>
              <a:t>e.g., ``at Arad''</a:t>
            </a:r>
            <a:endParaRPr lang="en-US" sz="800" dirty="0"/>
          </a:p>
          <a:p>
            <a:r>
              <a:rPr lang="en-US" i="1" dirty="0"/>
              <a:t>goal test</a:t>
            </a:r>
            <a:r>
              <a:rPr lang="en-US" dirty="0"/>
              <a:t>, can be</a:t>
            </a:r>
          </a:p>
          <a:p>
            <a:pPr lvl="1"/>
            <a:r>
              <a:rPr lang="en-US" i="1" dirty="0"/>
              <a:t>explicit</a:t>
            </a:r>
            <a:r>
              <a:rPr lang="en-US" dirty="0"/>
              <a:t>, e.g.,   </a:t>
            </a:r>
            <a:r>
              <a:rPr lang="en-US" i="1" dirty="0"/>
              <a:t>x</a:t>
            </a:r>
            <a:r>
              <a:rPr lang="en-US" dirty="0"/>
              <a:t> = ``at Bucharest''</a:t>
            </a:r>
          </a:p>
          <a:p>
            <a:r>
              <a:rPr lang="en-US" dirty="0"/>
              <a:t>A </a:t>
            </a:r>
            <a:r>
              <a:rPr lang="en-US" i="1" dirty="0"/>
              <a:t>solution</a:t>
            </a:r>
            <a:r>
              <a:rPr lang="en-US" dirty="0"/>
              <a:t> is a sequence of operators leading from the initial state to a goal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42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3" name="Rectangle 3">
            <a:extLst>
              <a:ext uri="{FF2B5EF4-FFF2-40B4-BE49-F238E27FC236}">
                <a16:creationId xmlns:a16="http://schemas.microsoft.com/office/drawing/2014/main" id="{A200E6C4-3075-4B7D-BC97-A3A509E18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3210" y="140825"/>
            <a:ext cx="8229600" cy="777875"/>
          </a:xfrm>
        </p:spPr>
        <p:txBody>
          <a:bodyPr/>
          <a:lstStyle/>
          <a:p>
            <a:r>
              <a:rPr lang="en-US" altLang="en-US" dirty="0"/>
              <a:t>Example: Vacuum World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DA4A04-0B0D-46BC-8E06-FD551A502C33}"/>
              </a:ext>
            </a:extLst>
          </p:cNvPr>
          <p:cNvSpPr/>
          <p:nvPr/>
        </p:nvSpPr>
        <p:spPr>
          <a:xfrm>
            <a:off x="1172464" y="1390300"/>
            <a:ext cx="544922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ym typeface="Wingdings" panose="05000000000000000000" pitchFamily="2" charset="2"/>
              </a:rPr>
              <a:t>States: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sym typeface="Wingdings" panose="05000000000000000000" pitchFamily="2" charset="2"/>
              </a:rPr>
              <a:t>Two rooms (A and B); Dirt or no-dirt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sym typeface="Wingdings" panose="05000000000000000000" pitchFamily="2" charset="2"/>
              </a:rPr>
              <a:t>The agent may be in either room</a:t>
            </a:r>
            <a:endParaRPr lang="en-US" altLang="en-US" sz="9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ym typeface="Wingdings" panose="05000000000000000000" pitchFamily="2" charset="2"/>
              </a:rPr>
              <a:t>Initial State: both rooms dirty; Agent in room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ym typeface="Wingdings" panose="05000000000000000000" pitchFamily="2" charset="2"/>
              </a:rPr>
              <a:t>Goal test: No dirt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ym typeface="Wingdings" panose="05000000000000000000" pitchFamily="2" charset="2"/>
              </a:rPr>
              <a:t>note that there are two goal states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ym typeface="Wingdings" panose="05000000000000000000" pitchFamily="2" charset="2"/>
              </a:rPr>
              <a:t>Problem: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sym typeface="Wingdings" panose="05000000000000000000" pitchFamily="2" charset="2"/>
              </a:rPr>
              <a:t>8 possible states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sym typeface="Wingdings" panose="05000000000000000000" pitchFamily="2" charset="2"/>
              </a:rPr>
              <a:t>Successor function: go left, go right, suck dirt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ym typeface="Wingdings" panose="05000000000000000000" pitchFamily="2" charset="2"/>
              </a:rPr>
              <a:t>Solution: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sym typeface="Wingdings" panose="05000000000000000000" pitchFamily="2" charset="2"/>
              </a:rPr>
              <a:t>Sequence of actions (applications of the successor function) leading to one of the goal states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89CCC191-11E4-407C-8520-E5394A547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568" y="1560437"/>
            <a:ext cx="3954463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5">
            <a:extLst>
              <a:ext uri="{FF2B5EF4-FFF2-40B4-BE49-F238E27FC236}">
                <a16:creationId xmlns:a16="http://schemas.microsoft.com/office/drawing/2014/main" id="{E7069F60-D9FE-45D5-8070-75E2AF233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5217" y="4168698"/>
            <a:ext cx="2032000" cy="9906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137BCED5-76AC-4A86-96FE-397299A42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917" y="4181398"/>
            <a:ext cx="2032000" cy="9906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82289480-7389-4047-B34E-BE164C37A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842" y="5641899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>
                <a:latin typeface="Times New Roman" panose="02020603050405020304" pitchFamily="18" charset="0"/>
              </a:rPr>
              <a:t>Goal states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EA6F2FDD-9536-4B08-8CC9-40D95051AE18}"/>
              </a:ext>
            </a:extLst>
          </p:cNvPr>
          <p:cNvCxnSpPr>
            <a:cxnSpLocks noChangeShapeType="1"/>
            <a:stCxn id="9" idx="0"/>
            <a:endCxn id="7" idx="4"/>
          </p:cNvCxnSpPr>
          <p:nvPr/>
        </p:nvCxnSpPr>
        <p:spPr bwMode="auto">
          <a:xfrm flipH="1" flipV="1">
            <a:off x="7941218" y="5171998"/>
            <a:ext cx="1165225" cy="4699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069CF3E7-FEF0-4AF1-8B23-E2D51216A840}"/>
              </a:ext>
            </a:extLst>
          </p:cNvPr>
          <p:cNvCxnSpPr>
            <a:cxnSpLocks noChangeShapeType="1"/>
            <a:stCxn id="9" idx="0"/>
            <a:endCxn id="8" idx="4"/>
          </p:cNvCxnSpPr>
          <p:nvPr/>
        </p:nvCxnSpPr>
        <p:spPr bwMode="auto">
          <a:xfrm flipV="1">
            <a:off x="9106443" y="5184698"/>
            <a:ext cx="1006475" cy="4572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>
            <a:extLst>
              <a:ext uri="{FF2B5EF4-FFF2-40B4-BE49-F238E27FC236}">
                <a16:creationId xmlns:a16="http://schemas.microsoft.com/office/drawing/2014/main" id="{ED3E3172-AF82-458C-9471-6572C6C4E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Vacuum World State-Space Graph</a:t>
            </a:r>
          </a:p>
        </p:txBody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E21E7473-DEA9-435C-858A-32E78240B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4813300"/>
            <a:ext cx="8229600" cy="1651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State-space graph does not include initial or goal states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Search Problem: Given specific initial and goal states, find a path in the graph from an initial to a goal state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Such a path represents a solution to the problem which can then be executed by the agent</a:t>
            </a:r>
          </a:p>
        </p:txBody>
      </p:sp>
      <p:pic>
        <p:nvPicPr>
          <p:cNvPr id="381956" name="Picture 4">
            <a:extLst>
              <a:ext uri="{FF2B5EF4-FFF2-40B4-BE49-F238E27FC236}">
                <a16:creationId xmlns:a16="http://schemas.microsoft.com/office/drawing/2014/main" id="{38FCCB0D-ED80-47C6-AA9D-596F41C03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427" y="1029939"/>
            <a:ext cx="7265987" cy="3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1708</TotalTime>
  <Words>1556</Words>
  <Application>Microsoft Office PowerPoint</Application>
  <PresentationFormat>Widescreen</PresentationFormat>
  <Paragraphs>332</Paragraphs>
  <Slides>31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Comic Sans MS</vt:lpstr>
      <vt:lpstr>Tahoma</vt:lpstr>
      <vt:lpstr>Times New Roman</vt:lpstr>
      <vt:lpstr>Tw Cen MT</vt:lpstr>
      <vt:lpstr>Wingdings</vt:lpstr>
      <vt:lpstr>Circuit</vt:lpstr>
      <vt:lpstr>CorelPhotoPaint.Image.8</vt:lpstr>
      <vt:lpstr>Worksheet</vt:lpstr>
      <vt:lpstr> CSC 480 Artificial Intelligence I  Problem solving as Search </vt:lpstr>
      <vt:lpstr>Introduction to Search</vt:lpstr>
      <vt:lpstr>Search and Knowledge Representation</vt:lpstr>
      <vt:lpstr>Stating a Problem as a Search Problem</vt:lpstr>
      <vt:lpstr>State-Space Graph</vt:lpstr>
      <vt:lpstr>Example (Romania)</vt:lpstr>
      <vt:lpstr>Example (Romania)</vt:lpstr>
      <vt:lpstr>Example: Vacuum World</vt:lpstr>
      <vt:lpstr>Vacuum World State-Space Graph</vt:lpstr>
      <vt:lpstr>Example: The 8-Puzzle</vt:lpstr>
      <vt:lpstr>8-Puzzle: Successor Function</vt:lpstr>
      <vt:lpstr>Solution to the Search Problem</vt:lpstr>
      <vt:lpstr>Searching the State Space</vt:lpstr>
      <vt:lpstr>Searching the State Space</vt:lpstr>
      <vt:lpstr>Searching the State Space</vt:lpstr>
      <vt:lpstr>Searching the State Space</vt:lpstr>
      <vt:lpstr>Searching the State Space</vt:lpstr>
      <vt:lpstr>Searching the State Space</vt:lpstr>
      <vt:lpstr>Searching the State Space</vt:lpstr>
      <vt:lpstr>Portion of Search Tree for an Instance of the 8-Puzzle Problem</vt:lpstr>
      <vt:lpstr>Example: Blocks World Problem</vt:lpstr>
      <vt:lpstr>Blocks World: State-Space Graph</vt:lpstr>
      <vt:lpstr>Blocks World: A Search Problem</vt:lpstr>
      <vt:lpstr>8-Queens Problem</vt:lpstr>
      <vt:lpstr>Formulation #1</vt:lpstr>
      <vt:lpstr>Formulation #2</vt:lpstr>
      <vt:lpstr>Path Planning</vt:lpstr>
      <vt:lpstr>Formulation #1</vt:lpstr>
      <vt:lpstr>Optimal Solution</vt:lpstr>
      <vt:lpstr>Formulation #2</vt:lpstr>
      <vt:lpstr>Solution Path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380 Foundations of Artificial Intelligence CSC 480 Artificial Intelligence I</dc:title>
  <dc:creator>Gemmell, Jonathan</dc:creator>
  <cp:lastModifiedBy>Bamshad Mobasher</cp:lastModifiedBy>
  <cp:revision>96</cp:revision>
  <cp:lastPrinted>2015-11-02T16:23:38Z</cp:lastPrinted>
  <dcterms:created xsi:type="dcterms:W3CDTF">2015-10-22T19:10:27Z</dcterms:created>
  <dcterms:modified xsi:type="dcterms:W3CDTF">2020-04-07T17:48:13Z</dcterms:modified>
</cp:coreProperties>
</file>