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9"/>
  </p:notesMasterIdLst>
  <p:sldIdLst>
    <p:sldId id="683" r:id="rId2"/>
    <p:sldId id="522" r:id="rId3"/>
    <p:sldId id="654" r:id="rId4"/>
    <p:sldId id="694" r:id="rId5"/>
    <p:sldId id="364" r:id="rId6"/>
    <p:sldId id="524" r:id="rId7"/>
    <p:sldId id="351" r:id="rId8"/>
    <p:sldId id="523" r:id="rId9"/>
    <p:sldId id="577" r:id="rId10"/>
    <p:sldId id="535" r:id="rId11"/>
    <p:sldId id="353" r:id="rId12"/>
    <p:sldId id="680" r:id="rId13"/>
    <p:sldId id="681" r:id="rId14"/>
    <p:sldId id="354" r:id="rId15"/>
    <p:sldId id="655" r:id="rId16"/>
    <p:sldId id="659" r:id="rId17"/>
    <p:sldId id="682" r:id="rId18"/>
    <p:sldId id="530" r:id="rId19"/>
    <p:sldId id="685" r:id="rId20"/>
    <p:sldId id="686" r:id="rId21"/>
    <p:sldId id="687" r:id="rId22"/>
    <p:sldId id="689" r:id="rId23"/>
    <p:sldId id="688" r:id="rId24"/>
    <p:sldId id="690" r:id="rId25"/>
    <p:sldId id="684" r:id="rId26"/>
    <p:sldId id="661" r:id="rId27"/>
    <p:sldId id="662" r:id="rId28"/>
    <p:sldId id="663" r:id="rId29"/>
    <p:sldId id="664" r:id="rId30"/>
    <p:sldId id="665" r:id="rId31"/>
    <p:sldId id="666" r:id="rId32"/>
    <p:sldId id="667" r:id="rId33"/>
    <p:sldId id="668" r:id="rId34"/>
    <p:sldId id="691" r:id="rId35"/>
    <p:sldId id="669" r:id="rId36"/>
    <p:sldId id="670" r:id="rId37"/>
    <p:sldId id="692" r:id="rId38"/>
    <p:sldId id="671" r:id="rId39"/>
    <p:sldId id="672" r:id="rId40"/>
    <p:sldId id="673" r:id="rId41"/>
    <p:sldId id="674" r:id="rId42"/>
    <p:sldId id="693" r:id="rId43"/>
    <p:sldId id="675" r:id="rId44"/>
    <p:sldId id="676" r:id="rId45"/>
    <p:sldId id="677" r:id="rId46"/>
    <p:sldId id="678" r:id="rId47"/>
    <p:sldId id="679"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D947"/>
    <a:srgbClr val="A7D9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52" autoAdjust="0"/>
    <p:restoredTop sz="85951" autoAdjust="0"/>
  </p:normalViewPr>
  <p:slideViewPr>
    <p:cSldViewPr snapToGrid="0">
      <p:cViewPr varScale="1">
        <p:scale>
          <a:sx n="88" d="100"/>
          <a:sy n="88" d="100"/>
        </p:scale>
        <p:origin x="9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B8484A-32FE-43F1-B09E-32706CC0D1FC}" type="datetimeFigureOut">
              <a:rPr lang="en-US" smtClean="0"/>
              <a:t>4/1/2020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6570AA-35F5-43CC-BC96-F8D721321F08}" type="slidenum">
              <a:rPr lang="en-US" smtClean="0"/>
              <a:t>‹#›</a:t>
            </a:fld>
            <a:endParaRPr lang="en-US"/>
          </a:p>
        </p:txBody>
      </p:sp>
    </p:spTree>
    <p:extLst>
      <p:ext uri="{BB962C8B-B14F-4D97-AF65-F5344CB8AC3E}">
        <p14:creationId xmlns:p14="http://schemas.microsoft.com/office/powerpoint/2010/main" val="3628091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6570AA-35F5-43CC-BC96-F8D721321F08}" type="slidenum">
              <a:rPr lang="en-US" smtClean="0"/>
              <a:t>1</a:t>
            </a:fld>
            <a:endParaRPr lang="en-US"/>
          </a:p>
        </p:txBody>
      </p:sp>
    </p:spTree>
    <p:extLst>
      <p:ext uri="{BB962C8B-B14F-4D97-AF65-F5344CB8AC3E}">
        <p14:creationId xmlns:p14="http://schemas.microsoft.com/office/powerpoint/2010/main" val="2470970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042AC7-451D-47E6-8D31-5641ED5A5410}" type="slidenum">
              <a:rPr lang="en-US" altLang="en-US"/>
              <a:pPr/>
              <a:t>12</a:t>
            </a:fld>
            <a:endParaRPr lang="en-US" alt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B09174-96E7-4A49-B496-45F7474F62E7}" type="slidenum">
              <a:rPr lang="en-US" altLang="en-US"/>
              <a:pPr/>
              <a:t>13</a:t>
            </a:fld>
            <a:endParaRPr lang="en-US" alt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AE7B46-019B-42E4-847B-2F13E22426CE}" type="slidenum">
              <a:rPr lang="en-US" altLang="en-US"/>
              <a:pPr/>
              <a:t>19</a:t>
            </a:fld>
            <a:endParaRPr lang="en-US" alt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E99A12-9F43-4E3B-8F46-0EF438B43543}" type="slidenum">
              <a:rPr lang="en-US" altLang="en-US"/>
              <a:pPr/>
              <a:t>20</a:t>
            </a:fld>
            <a:endParaRPr lang="en-US" alt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1BA711-F166-44C9-BB86-F7681FD8E906}" type="slidenum">
              <a:rPr lang="en-US" altLang="en-US"/>
              <a:pPr/>
              <a:t>21</a:t>
            </a:fld>
            <a:endParaRPr lang="en-US" alt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1BA711-F166-44C9-BB86-F7681FD8E906}" type="slidenum">
              <a:rPr lang="en-US" altLang="en-US"/>
              <a:pPr/>
              <a:t>22</a:t>
            </a:fld>
            <a:endParaRPr lang="en-US" alt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1BA711-F166-44C9-BB86-F7681FD8E906}" type="slidenum">
              <a:rPr lang="en-US" altLang="en-US"/>
              <a:pPr/>
              <a:t>23</a:t>
            </a:fld>
            <a:endParaRPr lang="en-US" alt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6570AA-35F5-43CC-BC96-F8D721321F08}" type="slidenum">
              <a:rPr lang="en-US" smtClean="0"/>
              <a:t>33</a:t>
            </a:fld>
            <a:endParaRPr lang="en-US"/>
          </a:p>
        </p:txBody>
      </p:sp>
    </p:spTree>
    <p:extLst>
      <p:ext uri="{BB962C8B-B14F-4D97-AF65-F5344CB8AC3E}">
        <p14:creationId xmlns:p14="http://schemas.microsoft.com/office/powerpoint/2010/main" val="2822084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C84E1E-C518-4AF4-8371-1DE158382C1A}" type="slidenum">
              <a:rPr lang="en-US" altLang="en-US"/>
              <a:pPr/>
              <a:t>37</a:t>
            </a:fld>
            <a:endParaRPr lang="en-US" alt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697D24-197D-4E17-AA3F-D3816C31744C}" type="slidenum">
              <a:rPr lang="en-US"/>
              <a:pPr/>
              <a:t>45</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14031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6570AA-35F5-43CC-BC96-F8D721321F08}" type="slidenum">
              <a:rPr lang="en-US" smtClean="0"/>
              <a:t>2</a:t>
            </a:fld>
            <a:endParaRPr lang="en-US"/>
          </a:p>
        </p:txBody>
      </p:sp>
    </p:spTree>
    <p:extLst>
      <p:ext uri="{BB962C8B-B14F-4D97-AF65-F5344CB8AC3E}">
        <p14:creationId xmlns:p14="http://schemas.microsoft.com/office/powerpoint/2010/main" val="2342666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E9CEE7-A657-49B3-9165-4493C6436427}" type="slidenum">
              <a:rPr lang="en-US"/>
              <a:pPr/>
              <a:t>46</a:t>
            </a:fld>
            <a:endParaRPr lang="en-US"/>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15754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2B1F2E-2F16-4D30-9F19-668A67A493E8}" type="slidenum">
              <a:rPr lang="en-US"/>
              <a:pPr/>
              <a:t>47</a:t>
            </a:fld>
            <a:endParaRPr lang="en-US"/>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86506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393700" y="692150"/>
            <a:ext cx="6070600" cy="3416300"/>
          </a:xfrm>
          <a:ln/>
        </p:spPr>
      </p:sp>
      <p:sp>
        <p:nvSpPr>
          <p:cNvPr id="1986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90810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6570AA-35F5-43CC-BC96-F8D721321F08}" type="slidenum">
              <a:rPr lang="en-US" smtClean="0"/>
              <a:t>4</a:t>
            </a:fld>
            <a:endParaRPr lang="en-US"/>
          </a:p>
        </p:txBody>
      </p:sp>
    </p:spTree>
    <p:extLst>
      <p:ext uri="{BB962C8B-B14F-4D97-AF65-F5344CB8AC3E}">
        <p14:creationId xmlns:p14="http://schemas.microsoft.com/office/powerpoint/2010/main" val="3212658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6570AA-35F5-43CC-BC96-F8D721321F08}" type="slidenum">
              <a:rPr lang="en-US" smtClean="0"/>
              <a:t>5</a:t>
            </a:fld>
            <a:endParaRPr lang="en-US"/>
          </a:p>
        </p:txBody>
      </p:sp>
    </p:spTree>
    <p:extLst>
      <p:ext uri="{BB962C8B-B14F-4D97-AF65-F5344CB8AC3E}">
        <p14:creationId xmlns:p14="http://schemas.microsoft.com/office/powerpoint/2010/main" val="1655115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6570AA-35F5-43CC-BC96-F8D721321F08}" type="slidenum">
              <a:rPr lang="en-US" smtClean="0"/>
              <a:t>6</a:t>
            </a:fld>
            <a:endParaRPr lang="en-US"/>
          </a:p>
        </p:txBody>
      </p:sp>
    </p:spTree>
    <p:extLst>
      <p:ext uri="{BB962C8B-B14F-4D97-AF65-F5344CB8AC3E}">
        <p14:creationId xmlns:p14="http://schemas.microsoft.com/office/powerpoint/2010/main" val="1598258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IBM Watson vs Ken Jennings </a:t>
            </a:r>
          </a:p>
          <a:p>
            <a:r>
              <a:rPr lang="en-US" dirty="0"/>
              <a:t>Kasparov vs IBM 1997 Deep Blue</a:t>
            </a:r>
          </a:p>
          <a:p>
            <a:r>
              <a:rPr lang="en-US" dirty="0"/>
              <a:t>AlphaGo</a:t>
            </a:r>
          </a:p>
          <a:p>
            <a:r>
              <a:rPr lang="en-US" dirty="0"/>
              <a:t>At least works reasonably for table tennis. </a:t>
            </a:r>
          </a:p>
          <a:p>
            <a:r>
              <a:rPr lang="en-US" dirty="0"/>
              <a:t>Cool research on basic home tasks here at BAIR</a:t>
            </a:r>
          </a:p>
          <a:p>
            <a:r>
              <a:rPr lang="en-US" dirty="0"/>
              <a:t>Any dishwater any home? Key word any – generalization is really hard</a:t>
            </a:r>
          </a:p>
          <a:p>
            <a:r>
              <a:rPr lang="en-US" dirty="0"/>
              <a:t>Drive safe on the highway? Tesla</a:t>
            </a:r>
            <a:br>
              <a:rPr lang="en-US" dirty="0"/>
            </a:br>
            <a:r>
              <a:rPr lang="en-US" dirty="0"/>
              <a:t>Drive safe on Telegraph – no way.</a:t>
            </a:r>
          </a:p>
          <a:p>
            <a:r>
              <a:rPr lang="en-US" dirty="0"/>
              <a:t>Instacart</a:t>
            </a:r>
          </a:p>
          <a:p>
            <a:r>
              <a:rPr lang="en-US" dirty="0"/>
              <a:t>Berkeley bowl, no way.</a:t>
            </a:r>
          </a:p>
          <a:p>
            <a:r>
              <a:rPr lang="en-US" dirty="0"/>
              <a:t>Math? Progress being made in symbolic math.</a:t>
            </a:r>
          </a:p>
          <a:p>
            <a:r>
              <a:rPr lang="en-US" dirty="0"/>
              <a:t>Surgical operation? Depends what you count. Some parts of it yes! I saw some sweet videos</a:t>
            </a:r>
          </a:p>
          <a:p>
            <a:r>
              <a:rPr lang="en-US" dirty="0"/>
              <a:t>Translate! Yeah!</a:t>
            </a:r>
          </a:p>
          <a:p>
            <a:r>
              <a:rPr lang="en-US" dirty="0"/>
              <a:t>We’ll look at the comedic story in more detail!</a:t>
            </a:r>
          </a:p>
          <a:p>
            <a:endParaRPr lang="en-US" dirty="0"/>
          </a:p>
          <a:p>
            <a:r>
              <a:rPr lang="en-US" dirty="0"/>
              <a:t>Well looks at this one</a:t>
            </a:r>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7</a:t>
            </a:fld>
            <a:endParaRPr lang="en-US"/>
          </a:p>
        </p:txBody>
      </p:sp>
    </p:spTree>
    <p:extLst>
      <p:ext uri="{BB962C8B-B14F-4D97-AF65-F5344CB8AC3E}">
        <p14:creationId xmlns:p14="http://schemas.microsoft.com/office/powerpoint/2010/main" val="3262430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6570AA-35F5-43CC-BC96-F8D721321F08}" type="slidenum">
              <a:rPr lang="en-US" smtClean="0"/>
              <a:t>9</a:t>
            </a:fld>
            <a:endParaRPr lang="en-US"/>
          </a:p>
        </p:txBody>
      </p:sp>
    </p:spTree>
    <p:extLst>
      <p:ext uri="{BB962C8B-B14F-4D97-AF65-F5344CB8AC3E}">
        <p14:creationId xmlns:p14="http://schemas.microsoft.com/office/powerpoint/2010/main" val="2212997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381000" y="685800"/>
            <a:ext cx="6096000" cy="3429000"/>
          </a:xfrm>
          <a:ln/>
        </p:spPr>
      </p:sp>
      <p:sp>
        <p:nvSpPr>
          <p:cNvPr id="100355" name="Rectangle 3"/>
          <p:cNvSpPr>
            <a:spLocks noGrp="1" noChangeArrowheads="1"/>
          </p:cNvSpPr>
          <p:nvPr>
            <p:ph type="body" idx="1"/>
          </p:nvPr>
        </p:nvSpPr>
        <p:spPr/>
        <p:txBody>
          <a:bodyPr/>
          <a:lstStyle/>
          <a:p>
            <a:endParaRPr lang="en-US" altLang="en-US" b="1"/>
          </a:p>
          <a:p>
            <a:endParaRPr lang="en-US" altLang="en-US" b="1"/>
          </a:p>
        </p:txBody>
      </p:sp>
    </p:spTree>
    <p:extLst>
      <p:ext uri="{BB962C8B-B14F-4D97-AF65-F5344CB8AC3E}">
        <p14:creationId xmlns:p14="http://schemas.microsoft.com/office/powerpoint/2010/main" val="2404882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4/1/2020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dirty="0"/>
              <a:t>Click icon to add picture</a:t>
            </a:r>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10363200" cy="609600"/>
          </a:xfrm>
        </p:spPr>
        <p:txBody>
          <a:bodyPr/>
          <a:lstStyle/>
          <a:p>
            <a:r>
              <a:rPr lang="en-US"/>
              <a:t>Click to edit Master title style</a:t>
            </a:r>
          </a:p>
        </p:txBody>
      </p:sp>
      <p:sp>
        <p:nvSpPr>
          <p:cNvPr id="3" name="Text Placeholder 2"/>
          <p:cNvSpPr>
            <a:spLocks noGrp="1"/>
          </p:cNvSpPr>
          <p:nvPr>
            <p:ph type="body" sz="half" idx="1"/>
          </p:nvPr>
        </p:nvSpPr>
        <p:spPr>
          <a:xfrm>
            <a:off x="812800" y="1143000"/>
            <a:ext cx="5130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46800" y="1143000"/>
            <a:ext cx="5130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46800" y="3733800"/>
            <a:ext cx="5130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0755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4/1/2020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cyberpsych.org/eliz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elbot.com/" TargetMode="External"/><Relationship Id="rId2" Type="http://schemas.openxmlformats.org/officeDocument/2006/relationships/hyperlink" Target="http://www.jabberwacky.com/" TargetMode="Externa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8" Type="http://schemas.openxmlformats.org/officeDocument/2006/relationships/hyperlink" Target="https://en.wikipedia.org/w/index.php?title=Do-Much-More&amp;action=edit&amp;redlink=1" TargetMode="External"/><Relationship Id="rId3" Type="http://schemas.openxmlformats.org/officeDocument/2006/relationships/image" Target="../media/image14.jpeg"/><Relationship Id="rId7" Type="http://schemas.openxmlformats.org/officeDocument/2006/relationships/hyperlink" Target="https://en.wikipedia.org/wiki/David_Levy_(chess_player)" TargetMode="External"/><Relationship Id="rId12" Type="http://schemas.openxmlformats.org/officeDocument/2006/relationships/hyperlink" Target="https://en.wikipedia.org/wiki/Mitsuku" TargetMode="Externa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hyperlink" Target="https://en.wikipedia.org/w/index.php?title=Elbot&amp;action=edit&amp;redlink=1" TargetMode="External"/><Relationship Id="rId11" Type="http://schemas.openxmlformats.org/officeDocument/2006/relationships/hyperlink" Target="https://en.wikipedia.org/w/index.php?title=Steve_Worswick&amp;action=edit&amp;redlink=1" TargetMode="External"/><Relationship Id="rId5" Type="http://schemas.openxmlformats.org/officeDocument/2006/relationships/hyperlink" Target="https://en.wikipedia.org/w/index.php?title=Coldasice&amp;action=edit&amp;redlink=1" TargetMode="External"/><Relationship Id="rId10" Type="http://schemas.openxmlformats.org/officeDocument/2006/relationships/hyperlink" Target="https://en.wikipedia.org/w/index.php?title=Mohan_Embar&amp;action=edit&amp;redlink=1" TargetMode="External"/><Relationship Id="rId4" Type="http://schemas.openxmlformats.org/officeDocument/2006/relationships/hyperlink" Target="https://en.wikipedia.org/wiki/Rollo_Carpenter" TargetMode="External"/><Relationship Id="rId9" Type="http://schemas.openxmlformats.org/officeDocument/2006/relationships/hyperlink" Target="https://en.wikipedia.org/wiki/Bruce_Wilcox"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93495" y="215185"/>
            <a:ext cx="9699795" cy="61398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r>
              <a:rPr lang="en-US" dirty="0"/>
              <a:t>CSC 480: Artificial Intelligence I</a:t>
            </a:r>
            <a:br>
              <a:rPr lang="en-US" dirty="0"/>
            </a:br>
            <a:br>
              <a:rPr lang="en-US" dirty="0"/>
            </a:br>
            <a:r>
              <a:rPr lang="en-US" dirty="0"/>
              <a:t>Introduction to AI and Intelligent Agents</a:t>
            </a:r>
            <a:br>
              <a:rPr lang="en-US" dirty="0"/>
            </a:br>
            <a:br>
              <a:rPr lang="en-US" dirty="0"/>
            </a:br>
            <a:r>
              <a:rPr lang="en-US" sz="2700" dirty="0"/>
              <a:t>Bamshad Mobasher</a:t>
            </a:r>
            <a:br>
              <a:rPr lang="en-US" sz="2700" dirty="0"/>
            </a:br>
            <a:r>
              <a:rPr lang="en-US" sz="2700" dirty="0"/>
              <a:t>School of Computing</a:t>
            </a:r>
            <a:br>
              <a:rPr lang="en-US" sz="2700" dirty="0"/>
            </a:br>
            <a:r>
              <a:rPr lang="en-US" sz="2700" dirty="0"/>
              <a:t>DePaul University</a:t>
            </a:r>
            <a:br>
              <a:rPr lang="en-US" dirty="0"/>
            </a:br>
            <a:endParaRPr lang="en-US" dirty="0"/>
          </a:p>
        </p:txBody>
      </p:sp>
    </p:spTree>
    <p:extLst>
      <p:ext uri="{BB962C8B-B14F-4D97-AF65-F5344CB8AC3E}">
        <p14:creationId xmlns:p14="http://schemas.microsoft.com/office/powerpoint/2010/main" val="2214457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584160" y="557456"/>
            <a:ext cx="7772400" cy="609600"/>
          </a:xfrm>
        </p:spPr>
        <p:txBody>
          <a:bodyPr>
            <a:normAutofit fontScale="90000"/>
          </a:bodyPr>
          <a:lstStyle/>
          <a:p>
            <a:r>
              <a:rPr lang="en-US" altLang="en-US" b="0" dirty="0"/>
              <a:t>What is Artificial Intelligence?</a:t>
            </a:r>
            <a:br>
              <a:rPr lang="en-US" altLang="en-US" sz="1800" dirty="0"/>
            </a:br>
            <a:r>
              <a:rPr lang="en-US" altLang="en-US" sz="1600" b="1" dirty="0"/>
              <a:t>(John McCarthy, Stanford University)</a:t>
            </a:r>
          </a:p>
        </p:txBody>
      </p:sp>
      <p:sp>
        <p:nvSpPr>
          <p:cNvPr id="99331" name="Rectangle 3"/>
          <p:cNvSpPr>
            <a:spLocks noGrp="1" noChangeArrowheads="1"/>
          </p:cNvSpPr>
          <p:nvPr>
            <p:ph type="body" idx="1"/>
          </p:nvPr>
        </p:nvSpPr>
        <p:spPr>
          <a:xfrm>
            <a:off x="1623296" y="2760664"/>
            <a:ext cx="8271093" cy="4097336"/>
          </a:xfrm>
        </p:spPr>
        <p:txBody>
          <a:bodyPr>
            <a:normAutofit fontScale="62500" lnSpcReduction="20000"/>
          </a:bodyPr>
          <a:lstStyle/>
          <a:p>
            <a:pPr algn="just">
              <a:lnSpc>
                <a:spcPct val="80000"/>
              </a:lnSpc>
              <a:buFontTx/>
              <a:buNone/>
            </a:pPr>
            <a:endParaRPr lang="en-US" altLang="en-US" sz="600" b="1" dirty="0"/>
          </a:p>
          <a:p>
            <a:pPr algn="just">
              <a:lnSpc>
                <a:spcPct val="80000"/>
              </a:lnSpc>
            </a:pPr>
            <a:r>
              <a:rPr lang="en-US" altLang="en-US" sz="3500" b="1" dirty="0"/>
              <a:t>What is artificial intelligence? </a:t>
            </a:r>
          </a:p>
          <a:p>
            <a:pPr algn="just">
              <a:lnSpc>
                <a:spcPct val="80000"/>
              </a:lnSpc>
              <a:buFontTx/>
              <a:buNone/>
            </a:pPr>
            <a:r>
              <a:rPr lang="en-US" altLang="en-US" sz="3300" dirty="0"/>
              <a:t>	</a:t>
            </a:r>
            <a:r>
              <a:rPr lang="en-US" altLang="en-US" sz="3500" dirty="0"/>
              <a:t>It is the science and engineering of making intelligent machines, especially intelligent computer programs. It is related to the similar task of using computers to understand human intelligence, but AI does not have to confine itself to methods that are biologically observable. </a:t>
            </a:r>
          </a:p>
          <a:p>
            <a:pPr algn="just">
              <a:lnSpc>
                <a:spcPct val="80000"/>
              </a:lnSpc>
            </a:pPr>
            <a:r>
              <a:rPr lang="en-US" altLang="en-US" sz="3500" b="1" dirty="0"/>
              <a:t>Yes, but what is intelligence? </a:t>
            </a:r>
          </a:p>
          <a:p>
            <a:pPr algn="just">
              <a:lnSpc>
                <a:spcPct val="80000"/>
              </a:lnSpc>
              <a:buFontTx/>
              <a:buNone/>
            </a:pPr>
            <a:r>
              <a:rPr lang="en-US" altLang="en-US" sz="3300" dirty="0"/>
              <a:t>	</a:t>
            </a:r>
            <a:r>
              <a:rPr lang="en-US" altLang="en-US" sz="3500" dirty="0"/>
              <a:t>Intelligence is the computational part of the ability to achieve goals in the world. Varying kinds and degrees of intelligence occur in people, many animals and some machines. </a:t>
            </a:r>
          </a:p>
          <a:p>
            <a:pPr algn="just">
              <a:lnSpc>
                <a:spcPct val="80000"/>
              </a:lnSpc>
            </a:pPr>
            <a:r>
              <a:rPr lang="en-US" altLang="en-US" sz="3500" b="1" dirty="0"/>
              <a:t>Isn't there a solid definition of intelligence that doesn't depend on relating it to human intelligence? </a:t>
            </a:r>
          </a:p>
          <a:p>
            <a:pPr algn="just">
              <a:lnSpc>
                <a:spcPct val="80000"/>
              </a:lnSpc>
              <a:buFontTx/>
              <a:buNone/>
            </a:pPr>
            <a:r>
              <a:rPr lang="en-US" altLang="en-US" sz="3300" dirty="0"/>
              <a:t>	</a:t>
            </a:r>
            <a:r>
              <a:rPr lang="en-US" altLang="en-US" sz="3500" dirty="0"/>
              <a:t>Not yet. The problem is that we cannot yet characterize in general what kinds of computational procedures we want to call intelligent. We understand some</a:t>
            </a:r>
            <a:r>
              <a:rPr lang="en-US" altLang="en-US" sz="3500" b="1" dirty="0"/>
              <a:t> </a:t>
            </a:r>
            <a:r>
              <a:rPr lang="en-US" altLang="en-US" sz="3500" dirty="0"/>
              <a:t>of the mechanisms of intelligence and not others. </a:t>
            </a:r>
          </a:p>
        </p:txBody>
      </p:sp>
      <p:pic>
        <p:nvPicPr>
          <p:cNvPr id="9933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17029"/>
          <a:stretch/>
        </p:blipFill>
        <p:spPr bwMode="auto">
          <a:xfrm>
            <a:off x="7864645" y="581518"/>
            <a:ext cx="1012825" cy="11630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23296" y="1866013"/>
            <a:ext cx="8507293" cy="769441"/>
          </a:xfrm>
          <a:prstGeom prst="rect">
            <a:avLst/>
          </a:prstGeom>
          <a:noFill/>
        </p:spPr>
        <p:txBody>
          <a:bodyPr wrap="square" rtlCol="0">
            <a:spAutoFit/>
          </a:bodyPr>
          <a:lstStyle/>
          <a:p>
            <a:r>
              <a:rPr lang="en-US" sz="2200" dirty="0"/>
              <a:t>The term “Artificial Intelligence” (AI) was coined in 1956 by John McCarthy, “the science and engineering of making intelligent machines”</a:t>
            </a:r>
          </a:p>
        </p:txBody>
      </p:sp>
    </p:spTree>
    <p:extLst>
      <p:ext uri="{BB962C8B-B14F-4D97-AF65-F5344CB8AC3E}">
        <p14:creationId xmlns:p14="http://schemas.microsoft.com/office/powerpoint/2010/main" val="3489227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3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933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933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933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933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676"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748" name="Picture 4" descr="-Artificial Intelligence-: "/>
          <p:cNvPicPr>
            <a:picLocks noChangeAspect="1" noChangeArrowheads="1"/>
          </p:cNvPicPr>
          <p:nvPr/>
        </p:nvPicPr>
        <p:blipFill rotWithShape="1">
          <a:blip r:embed="rId2">
            <a:extLst>
              <a:ext uri="{28A0092B-C50C-407E-A947-70E740481C1C}">
                <a14:useLocalDpi xmlns:a14="http://schemas.microsoft.com/office/drawing/2010/main" val="0"/>
              </a:ext>
            </a:extLst>
          </a:blip>
          <a:srcRect l="751" t="1299" r="751" b="1299"/>
          <a:stretch/>
        </p:blipFill>
        <p:spPr bwMode="auto">
          <a:xfrm>
            <a:off x="-8794" y="0"/>
            <a:ext cx="369276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24250" y="219075"/>
            <a:ext cx="8667750" cy="923330"/>
          </a:xfrm>
          <a:prstGeom prst="rect">
            <a:avLst/>
          </a:prstGeom>
          <a:noFill/>
        </p:spPr>
        <p:txBody>
          <a:bodyPr wrap="square" rtlCol="0">
            <a:spAutoFit/>
          </a:bodyPr>
          <a:lstStyle/>
          <a:p>
            <a:r>
              <a:rPr lang="en-US" sz="5400" dirty="0">
                <a:solidFill>
                  <a:schemeClr val="bg1"/>
                </a:solidFill>
              </a:rPr>
              <a:t>What is artificial intelligence?</a:t>
            </a:r>
          </a:p>
        </p:txBody>
      </p:sp>
      <p:sp>
        <p:nvSpPr>
          <p:cNvPr id="7" name="TextBox 6"/>
          <p:cNvSpPr txBox="1"/>
          <p:nvPr/>
        </p:nvSpPr>
        <p:spPr>
          <a:xfrm>
            <a:off x="3704764" y="1730039"/>
            <a:ext cx="8583491" cy="830997"/>
          </a:xfrm>
          <a:prstGeom prst="rect">
            <a:avLst/>
          </a:prstGeom>
          <a:noFill/>
        </p:spPr>
        <p:txBody>
          <a:bodyPr wrap="square" rtlCol="0">
            <a:spAutoFit/>
          </a:bodyPr>
          <a:lstStyle/>
          <a:p>
            <a:r>
              <a:rPr lang="en-US" sz="2400" b="1" dirty="0">
                <a:solidFill>
                  <a:schemeClr val="bg1"/>
                </a:solidFill>
              </a:rPr>
              <a:t>Thinking humanly </a:t>
            </a:r>
            <a:r>
              <a:rPr lang="en-US" sz="2400" dirty="0">
                <a:solidFill>
                  <a:schemeClr val="bg1"/>
                </a:solidFill>
              </a:rPr>
              <a:t>(Haugeland, 1985)  The ... effort to make computers ... with minds, in the full and literal sense.</a:t>
            </a:r>
          </a:p>
        </p:txBody>
      </p:sp>
      <p:sp>
        <p:nvSpPr>
          <p:cNvPr id="9" name="TextBox 8"/>
          <p:cNvSpPr txBox="1"/>
          <p:nvPr/>
        </p:nvSpPr>
        <p:spPr>
          <a:xfrm>
            <a:off x="3704764" y="2689265"/>
            <a:ext cx="8583491" cy="1200329"/>
          </a:xfrm>
          <a:prstGeom prst="rect">
            <a:avLst/>
          </a:prstGeom>
          <a:noFill/>
        </p:spPr>
        <p:txBody>
          <a:bodyPr wrap="square" rtlCol="0">
            <a:spAutoFit/>
          </a:bodyPr>
          <a:lstStyle/>
          <a:p>
            <a:pPr marL="0" lvl="1"/>
            <a:r>
              <a:rPr lang="en-US" sz="2400" b="1" dirty="0">
                <a:solidFill>
                  <a:schemeClr val="bg1"/>
                </a:solidFill>
              </a:rPr>
              <a:t>Acting humanly </a:t>
            </a:r>
            <a:r>
              <a:rPr lang="en-US" sz="2400" dirty="0">
                <a:solidFill>
                  <a:schemeClr val="bg1"/>
                </a:solidFill>
              </a:rPr>
              <a:t>(Kurzweil, 1990) The study of how to make computers perform functions that require intelligence when performed by people.</a:t>
            </a:r>
          </a:p>
        </p:txBody>
      </p:sp>
      <p:sp>
        <p:nvSpPr>
          <p:cNvPr id="10" name="TextBox 9"/>
          <p:cNvSpPr txBox="1"/>
          <p:nvPr/>
        </p:nvSpPr>
        <p:spPr>
          <a:xfrm>
            <a:off x="3704763" y="4012645"/>
            <a:ext cx="8170409" cy="830997"/>
          </a:xfrm>
          <a:prstGeom prst="rect">
            <a:avLst/>
          </a:prstGeom>
          <a:noFill/>
        </p:spPr>
        <p:txBody>
          <a:bodyPr wrap="square" rtlCol="0">
            <a:spAutoFit/>
          </a:bodyPr>
          <a:lstStyle/>
          <a:p>
            <a:r>
              <a:rPr lang="en-US" sz="2400" b="1" dirty="0">
                <a:solidFill>
                  <a:schemeClr val="bg1"/>
                </a:solidFill>
              </a:rPr>
              <a:t>Thinking rationally </a:t>
            </a:r>
            <a:r>
              <a:rPr lang="en-US" sz="2400" dirty="0">
                <a:solidFill>
                  <a:schemeClr val="bg1"/>
                </a:solidFill>
              </a:rPr>
              <a:t>(Winston, 1992) The study of the computations that make it possible to perceive, reason, and act.</a:t>
            </a:r>
          </a:p>
        </p:txBody>
      </p:sp>
      <p:sp>
        <p:nvSpPr>
          <p:cNvPr id="11" name="TextBox 10"/>
          <p:cNvSpPr txBox="1"/>
          <p:nvPr/>
        </p:nvSpPr>
        <p:spPr>
          <a:xfrm>
            <a:off x="3704763" y="4966693"/>
            <a:ext cx="8170410" cy="830997"/>
          </a:xfrm>
          <a:prstGeom prst="rect">
            <a:avLst/>
          </a:prstGeom>
          <a:noFill/>
        </p:spPr>
        <p:txBody>
          <a:bodyPr wrap="square" rtlCol="0">
            <a:spAutoFit/>
          </a:bodyPr>
          <a:lstStyle/>
          <a:p>
            <a:r>
              <a:rPr lang="en-US" sz="2400" b="1" dirty="0">
                <a:solidFill>
                  <a:schemeClr val="bg1"/>
                </a:solidFill>
              </a:rPr>
              <a:t>Acting rationally </a:t>
            </a:r>
            <a:r>
              <a:rPr lang="en-US" sz="2400" dirty="0">
                <a:solidFill>
                  <a:schemeClr val="bg1"/>
                </a:solidFill>
              </a:rPr>
              <a:t>(Nilsson, 1998) AI ... is concerned with intelligent behavior…</a:t>
            </a:r>
          </a:p>
        </p:txBody>
      </p:sp>
    </p:spTree>
    <p:extLst>
      <p:ext uri="{BB962C8B-B14F-4D97-AF65-F5344CB8AC3E}">
        <p14:creationId xmlns:p14="http://schemas.microsoft.com/office/powerpoint/2010/main" val="28185544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ChangeArrowheads="1"/>
          </p:cNvSpPr>
          <p:nvPr>
            <p:ph type="title"/>
          </p:nvPr>
        </p:nvSpPr>
        <p:spPr>
          <a:xfrm>
            <a:off x="1141413" y="101142"/>
            <a:ext cx="9905998" cy="1478570"/>
          </a:xfrm>
        </p:spPr>
        <p:txBody>
          <a:bodyPr/>
          <a:lstStyle/>
          <a:p>
            <a:r>
              <a:rPr lang="en-US" altLang="en-US" dirty="0"/>
              <a:t>Thinking and Acting Humanly</a:t>
            </a:r>
          </a:p>
        </p:txBody>
      </p:sp>
      <p:sp>
        <p:nvSpPr>
          <p:cNvPr id="70659" name="Rectangle 1027"/>
          <p:cNvSpPr>
            <a:spLocks noGrp="1" noChangeArrowheads="1"/>
          </p:cNvSpPr>
          <p:nvPr>
            <p:ph type="body" idx="1"/>
          </p:nvPr>
        </p:nvSpPr>
        <p:spPr>
          <a:xfrm>
            <a:off x="1189539" y="1214754"/>
            <a:ext cx="9518566" cy="3541714"/>
          </a:xfrm>
        </p:spPr>
        <p:txBody>
          <a:bodyPr>
            <a:noAutofit/>
          </a:bodyPr>
          <a:lstStyle/>
          <a:p>
            <a:r>
              <a:rPr lang="en-US" altLang="en-US" b="1" dirty="0"/>
              <a:t>Thinking humanly: cognitive modeling</a:t>
            </a:r>
          </a:p>
          <a:p>
            <a:pPr lvl="1"/>
            <a:r>
              <a:rPr lang="en-US" altLang="en-US" dirty="0"/>
              <a:t>Develop a precise theory of mind, through experimentation and introspection, then write a computer program that implements it</a:t>
            </a:r>
          </a:p>
          <a:p>
            <a:pPr lvl="1"/>
            <a:r>
              <a:rPr lang="en-US" altLang="en-US" dirty="0"/>
              <a:t>Early Example: GPS - General Problem Solver (Newell and Simon, 1961) - </a:t>
            </a:r>
            <a:r>
              <a:rPr lang="en-US" altLang="en-US" sz="2000" dirty="0"/>
              <a:t>trying to model the human process of problem solving in general</a:t>
            </a:r>
          </a:p>
          <a:p>
            <a:r>
              <a:rPr lang="en-US" altLang="en-US" b="1" dirty="0"/>
              <a:t>Acting humanly</a:t>
            </a:r>
          </a:p>
          <a:p>
            <a:pPr lvl="1"/>
            <a:r>
              <a:rPr lang="en-US" altLang="en-US" dirty="0"/>
              <a:t>"If it looks, walks, and quacks like a duck, then it is a duck”</a:t>
            </a:r>
          </a:p>
          <a:p>
            <a:pPr lvl="1"/>
            <a:r>
              <a:rPr lang="en-US" altLang="en-US" dirty="0"/>
              <a:t>The Turing Test</a:t>
            </a:r>
          </a:p>
          <a:p>
            <a:pPr lvl="2"/>
            <a:r>
              <a:rPr lang="en-US" altLang="en-US" sz="2000" dirty="0"/>
              <a:t>Interrogator communicates with TWO hidden agents (one human, one AI).  Can say and ask anything, in a natural language for a specified period. If the interrogator cannot decide which of the two agents is a human and which is a computer (after several tries), then the computer has achieved AI</a:t>
            </a:r>
          </a:p>
          <a:p>
            <a:pPr lvl="2"/>
            <a:r>
              <a:rPr lang="en-US" altLang="en-US" sz="2000" dirty="0"/>
              <a:t>An OPERATIONAL definition of intelligence.</a:t>
            </a:r>
          </a:p>
        </p:txBody>
      </p:sp>
    </p:spTree>
    <p:extLst>
      <p:ext uri="{BB962C8B-B14F-4D97-AF65-F5344CB8AC3E}">
        <p14:creationId xmlns:p14="http://schemas.microsoft.com/office/powerpoint/2010/main" val="2866711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26"/>
          <p:cNvSpPr>
            <a:spLocks noGrp="1" noChangeArrowheads="1"/>
          </p:cNvSpPr>
          <p:nvPr>
            <p:ph type="title"/>
          </p:nvPr>
        </p:nvSpPr>
        <p:spPr>
          <a:xfrm>
            <a:off x="1141413" y="40982"/>
            <a:ext cx="9905998" cy="1478570"/>
          </a:xfrm>
        </p:spPr>
        <p:txBody>
          <a:bodyPr/>
          <a:lstStyle/>
          <a:p>
            <a:r>
              <a:rPr lang="en-US" altLang="en-US" dirty="0"/>
              <a:t>Thinking and Acting Rationally</a:t>
            </a:r>
          </a:p>
        </p:txBody>
      </p:sp>
      <p:sp>
        <p:nvSpPr>
          <p:cNvPr id="71683" name="Rectangle 1027"/>
          <p:cNvSpPr>
            <a:spLocks noGrp="1" noChangeArrowheads="1"/>
          </p:cNvSpPr>
          <p:nvPr>
            <p:ph type="body" idx="1"/>
          </p:nvPr>
        </p:nvSpPr>
        <p:spPr>
          <a:xfrm>
            <a:off x="1219200" y="1167064"/>
            <a:ext cx="10972800" cy="5474367"/>
          </a:xfrm>
        </p:spPr>
        <p:txBody>
          <a:bodyPr>
            <a:normAutofit fontScale="77500" lnSpcReduction="20000"/>
          </a:bodyPr>
          <a:lstStyle/>
          <a:p>
            <a:r>
              <a:rPr lang="en-US" altLang="en-US" sz="2600" b="1" dirty="0"/>
              <a:t>Thinking Rationally</a:t>
            </a:r>
          </a:p>
          <a:p>
            <a:pPr lvl="1"/>
            <a:r>
              <a:rPr lang="en-US" altLang="en-US" sz="2600" dirty="0"/>
              <a:t>Capture ``correct'' reasoning processes”</a:t>
            </a:r>
          </a:p>
          <a:p>
            <a:pPr lvl="1"/>
            <a:r>
              <a:rPr lang="en-US" altLang="en-US" sz="2600" dirty="0"/>
              <a:t>How do we do this</a:t>
            </a:r>
          </a:p>
          <a:p>
            <a:pPr lvl="2"/>
            <a:r>
              <a:rPr lang="en-US" altLang="en-US" sz="2600" dirty="0"/>
              <a:t>Develop a formal model of reasoning (formal logic) that “always” leads to the “right” answer </a:t>
            </a:r>
          </a:p>
          <a:p>
            <a:pPr lvl="2"/>
            <a:r>
              <a:rPr lang="en-US" altLang="en-US" sz="2600" dirty="0"/>
              <a:t>Implement this model</a:t>
            </a:r>
          </a:p>
          <a:p>
            <a:pPr lvl="1"/>
            <a:r>
              <a:rPr lang="en-US" altLang="en-US" sz="2600" dirty="0"/>
              <a:t>How do we know when we've got it right?</a:t>
            </a:r>
          </a:p>
          <a:p>
            <a:pPr lvl="2"/>
            <a:r>
              <a:rPr lang="en-US" altLang="en-US" sz="2600" dirty="0"/>
              <a:t>when we can logically prove that the results of the programmed reasoning</a:t>
            </a:r>
          </a:p>
          <a:p>
            <a:pPr lvl="2"/>
            <a:r>
              <a:rPr lang="en-US" altLang="en-US" sz="2600" dirty="0"/>
              <a:t>soundness and completeness of first-order logic</a:t>
            </a:r>
            <a:endParaRPr lang="en-US" altLang="en-US" dirty="0"/>
          </a:p>
          <a:p>
            <a:r>
              <a:rPr lang="en-US" altLang="en-US" sz="2600" b="1" dirty="0"/>
              <a:t>Acting Rationally</a:t>
            </a:r>
          </a:p>
          <a:p>
            <a:pPr lvl="1"/>
            <a:r>
              <a:rPr lang="en-US" altLang="en-US" sz="2600" dirty="0"/>
              <a:t>Act so that desired goals are achieved </a:t>
            </a:r>
          </a:p>
          <a:p>
            <a:pPr lvl="1"/>
            <a:r>
              <a:rPr lang="en-US" altLang="en-US" sz="2600" dirty="0"/>
              <a:t>The rational agent approach (this is what we’ll focus on in this course)</a:t>
            </a:r>
          </a:p>
          <a:p>
            <a:pPr lvl="1"/>
            <a:r>
              <a:rPr lang="en-US" altLang="en-US" sz="2600" dirty="0"/>
              <a:t>Figure out how to make correct decisions, which sometimes means thinking rationally and other times means having rational reflexes</a:t>
            </a:r>
          </a:p>
          <a:p>
            <a:pPr lvl="2"/>
            <a:r>
              <a:rPr lang="en-US" altLang="en-US" sz="2600" dirty="0"/>
              <a:t>reasoning versus acting; limited rationality</a:t>
            </a:r>
          </a:p>
        </p:txBody>
      </p:sp>
    </p:spTree>
    <p:extLst>
      <p:ext uri="{BB962C8B-B14F-4D97-AF65-F5344CB8AC3E}">
        <p14:creationId xmlns:p14="http://schemas.microsoft.com/office/powerpoint/2010/main" val="3044747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18" name="Picture 2" descr="http://screencrush.com/442/files/2015/03/ex-machina-trailer-pic.jpg"/>
          <p:cNvPicPr>
            <a:picLocks noChangeAspect="1" noChangeArrowheads="1"/>
          </p:cNvPicPr>
          <p:nvPr/>
        </p:nvPicPr>
        <p:blipFill rotWithShape="1">
          <a:blip r:embed="rId2">
            <a:extLst>
              <a:ext uri="{28A0092B-C50C-407E-A947-70E740481C1C}">
                <a14:useLocalDpi xmlns:a14="http://schemas.microsoft.com/office/drawing/2010/main" val="0"/>
              </a:ext>
            </a:extLst>
          </a:blip>
          <a:srcRect r="37778"/>
          <a:stretch/>
        </p:blipFill>
        <p:spPr bwMode="auto">
          <a:xfrm>
            <a:off x="5791200" y="-1"/>
            <a:ext cx="64008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318187" y="6488669"/>
            <a:ext cx="1942776" cy="369332"/>
          </a:xfrm>
          <a:prstGeom prst="rect">
            <a:avLst/>
          </a:prstGeom>
        </p:spPr>
        <p:txBody>
          <a:bodyPr wrap="none">
            <a:spAutoFit/>
          </a:bodyPr>
          <a:lstStyle/>
          <a:p>
            <a:r>
              <a:rPr lang="en-US" dirty="0"/>
              <a:t>Ex Machina (2015)</a:t>
            </a:r>
          </a:p>
        </p:txBody>
      </p:sp>
      <p:sp>
        <p:nvSpPr>
          <p:cNvPr id="7" name="TextBox 6"/>
          <p:cNvSpPr txBox="1"/>
          <p:nvPr/>
        </p:nvSpPr>
        <p:spPr>
          <a:xfrm>
            <a:off x="-1" y="457200"/>
            <a:ext cx="7792873" cy="923330"/>
          </a:xfrm>
          <a:prstGeom prst="rect">
            <a:avLst/>
          </a:prstGeom>
          <a:noFill/>
        </p:spPr>
        <p:txBody>
          <a:bodyPr wrap="square" rtlCol="0">
            <a:spAutoFit/>
          </a:bodyPr>
          <a:lstStyle/>
          <a:p>
            <a:pPr algn="ctr"/>
            <a:r>
              <a:rPr lang="en-US" sz="5400" dirty="0"/>
              <a:t>The Turing Test</a:t>
            </a:r>
          </a:p>
        </p:txBody>
      </p:sp>
      <p:sp>
        <p:nvSpPr>
          <p:cNvPr id="4" name="TextBox 3"/>
          <p:cNvSpPr txBox="1"/>
          <p:nvPr/>
        </p:nvSpPr>
        <p:spPr>
          <a:xfrm>
            <a:off x="259308" y="1303110"/>
            <a:ext cx="7847462" cy="5170646"/>
          </a:xfrm>
          <a:prstGeom prst="rect">
            <a:avLst/>
          </a:prstGeom>
          <a:noFill/>
        </p:spPr>
        <p:txBody>
          <a:bodyPr wrap="square" rtlCol="0">
            <a:spAutoFit/>
          </a:bodyPr>
          <a:lstStyle/>
          <a:p>
            <a:endParaRPr lang="en-US" sz="1600" dirty="0"/>
          </a:p>
          <a:p>
            <a:pPr algn="just"/>
            <a:r>
              <a:rPr lang="en-US" sz="2000" dirty="0"/>
              <a:t>Proposed by Alan Turing in 1950 - Intended to (partially) answer the question, Can machines think?</a:t>
            </a:r>
          </a:p>
          <a:p>
            <a:pPr algn="just"/>
            <a:endParaRPr lang="en-US" sz="2000" dirty="0"/>
          </a:p>
          <a:p>
            <a:pPr algn="just"/>
            <a:r>
              <a:rPr lang="en-US" sz="2000" dirty="0"/>
              <a:t>I propose to consider the question, Can machines think? This should begin with definitions of the meaning of the terms machine and think. The definitions might be framed so as to reflect so far as possible the normal use of the words, but this attitude is dangerous. If the meaning of the words machine and think are to be found by examining how they are commonly used it is difficult to escape the conclusion that the meaning and the answer to the question, Can machines think? is to be sought in a statistical survey such as a Gallup poll. But this is absurd. Instead of attempting such a definition I shall replace the question by another, which is closely related to it and is expressed in relatively unambiguous words. </a:t>
            </a:r>
          </a:p>
          <a:p>
            <a:endParaRPr lang="en-US" sz="1600" dirty="0"/>
          </a:p>
          <a:p>
            <a:endParaRPr lang="en-US" sz="1600" dirty="0"/>
          </a:p>
          <a:p>
            <a:endParaRPr lang="en-US" sz="1600" dirty="0"/>
          </a:p>
        </p:txBody>
      </p:sp>
    </p:spTree>
    <p:extLst>
      <p:ext uri="{BB962C8B-B14F-4D97-AF65-F5344CB8AC3E}">
        <p14:creationId xmlns:p14="http://schemas.microsoft.com/office/powerpoint/2010/main" val="3480871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5046"/>
            <a:ext cx="9905998" cy="1478570"/>
          </a:xfrm>
        </p:spPr>
        <p:txBody>
          <a:bodyPr/>
          <a:lstStyle/>
          <a:p>
            <a:r>
              <a:rPr lang="en-US" dirty="0"/>
              <a:t>ELIZA</a:t>
            </a:r>
          </a:p>
        </p:txBody>
      </p:sp>
      <p:sp>
        <p:nvSpPr>
          <p:cNvPr id="3" name="Content Placeholder 2"/>
          <p:cNvSpPr>
            <a:spLocks noGrp="1"/>
          </p:cNvSpPr>
          <p:nvPr>
            <p:ph sz="quarter" idx="1"/>
          </p:nvPr>
        </p:nvSpPr>
        <p:spPr>
          <a:xfrm>
            <a:off x="1153443" y="1323049"/>
            <a:ext cx="9905999" cy="3541714"/>
          </a:xfrm>
        </p:spPr>
        <p:txBody>
          <a:bodyPr>
            <a:noAutofit/>
          </a:bodyPr>
          <a:lstStyle/>
          <a:p>
            <a:r>
              <a:rPr lang="en-US" sz="2000" dirty="0"/>
              <a:t>Written in the 1960's by Joseph Weizenbaum, a skeptic of the Turing test</a:t>
            </a:r>
          </a:p>
          <a:p>
            <a:r>
              <a:rPr lang="en-US" sz="2000" dirty="0"/>
              <a:t>Engages in ``conversations'' with a user</a:t>
            </a:r>
          </a:p>
          <a:p>
            <a:r>
              <a:rPr lang="en-US" sz="2000" dirty="0"/>
              <a:t>Implementations on the Web: see Wikipedia entry for ELIZA</a:t>
            </a:r>
          </a:p>
          <a:p>
            <a:r>
              <a:rPr lang="en-US" sz="2000" dirty="0"/>
              <a:t>Try this one: </a:t>
            </a:r>
            <a:r>
              <a:rPr lang="en-US" sz="2000" dirty="0">
                <a:hlinkClick r:id="rId2"/>
              </a:rPr>
              <a:t>http://www.cyberpsych.org/eliza/</a:t>
            </a:r>
            <a:endParaRPr lang="en-US" sz="2000" dirty="0"/>
          </a:p>
          <a:p>
            <a:r>
              <a:rPr lang="en-US" sz="2000" dirty="0"/>
              <a:t>Eliza's responses are generated through pattern-matching</a:t>
            </a:r>
          </a:p>
          <a:p>
            <a:pPr lvl="1"/>
            <a:r>
              <a:rPr lang="en-US" dirty="0"/>
              <a:t>Eliza's memory contains a set of patterns and responses</a:t>
            </a:r>
          </a:p>
          <a:p>
            <a:pPr lvl="1"/>
            <a:r>
              <a:rPr lang="en-US" dirty="0"/>
              <a:t>``Transformed'' input is matched against the patterns; whichever pattern matches determines the response </a:t>
            </a:r>
          </a:p>
          <a:p>
            <a:r>
              <a:rPr lang="en-US" sz="2000" dirty="0"/>
              <a:t>Occasionally, inputs are stored so that they can be responded to later</a:t>
            </a:r>
          </a:p>
          <a:p>
            <a:r>
              <a:rPr lang="en-US" sz="2000" dirty="0"/>
              <a:t>Weizenbaum claimed that such a program would be able to pass the Turing test, but it obviously wasn't intelligent </a:t>
            </a:r>
          </a:p>
        </p:txBody>
      </p:sp>
    </p:spTree>
    <p:extLst>
      <p:ext uri="{BB962C8B-B14F-4D97-AF65-F5344CB8AC3E}">
        <p14:creationId xmlns:p14="http://schemas.microsoft.com/office/powerpoint/2010/main" val="1386929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Loebner prize</a:t>
            </a:r>
            <a:br>
              <a:rPr lang="en-US" dirty="0"/>
            </a:b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a:t>In 1990, Hugh Loebner set up a $100,000 prize to be awarded to the first programmer/group to develop a program that passed the Turing Test</a:t>
            </a:r>
          </a:p>
          <a:p>
            <a:r>
              <a:rPr lang="en-US" dirty="0"/>
              <a:t>Annual competitions are held in which a smaller award is given awards to the creator(s) of a "chatterbot" considered by the judges to be the most human-like</a:t>
            </a:r>
          </a:p>
          <a:p>
            <a:r>
              <a:rPr lang="en-US" dirty="0"/>
              <a:t>Judges are untrained</a:t>
            </a:r>
          </a:p>
          <a:p>
            <a:r>
              <a:rPr lang="en-US" dirty="0"/>
              <a:t>Time limit of 5 minutes to communicate with each chatterbot</a:t>
            </a:r>
          </a:p>
          <a:p>
            <a:r>
              <a:rPr lang="en-US" dirty="0"/>
              <a:t>2006 winner: </a:t>
            </a:r>
            <a:r>
              <a:rPr lang="en-US" dirty="0" err="1"/>
              <a:t>Jabberwacky</a:t>
            </a:r>
            <a:r>
              <a:rPr lang="en-US" dirty="0"/>
              <a:t> </a:t>
            </a:r>
            <a:r>
              <a:rPr lang="en-US" dirty="0">
                <a:hlinkClick r:id="rId2"/>
              </a:rPr>
              <a:t>http://www.jabberwacky.com/</a:t>
            </a:r>
            <a:endParaRPr lang="en-US" dirty="0"/>
          </a:p>
          <a:p>
            <a:r>
              <a:rPr lang="en-US" dirty="0"/>
              <a:t>2008 winner: Elbot </a:t>
            </a:r>
            <a:r>
              <a:rPr lang="en-US" dirty="0">
                <a:hlinkClick r:id="rId3"/>
              </a:rPr>
              <a:t>http://www.elbot.com/</a:t>
            </a:r>
            <a:endParaRPr lang="en-US" dirty="0"/>
          </a:p>
        </p:txBody>
      </p:sp>
      <p:pic>
        <p:nvPicPr>
          <p:cNvPr id="4" name="Picture 4" descr="GoldPrizeHG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0515" y="252657"/>
            <a:ext cx="1806742" cy="18067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GoldPrizeAM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9627" y="274752"/>
            <a:ext cx="1758563" cy="1772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226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Loebner prize</a:t>
            </a:r>
            <a:br>
              <a:rPr lang="en-US" dirty="0"/>
            </a:br>
            <a:endParaRPr lang="en-US" dirty="0"/>
          </a:p>
        </p:txBody>
      </p:sp>
      <p:pic>
        <p:nvPicPr>
          <p:cNvPr id="4" name="Picture 4" descr="GoldPrizeHG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823" y="2047364"/>
            <a:ext cx="1806742" cy="18067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GoldPrizeAM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3875" y="2047364"/>
            <a:ext cx="1792419" cy="18067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3860568845"/>
              </p:ext>
            </p:extLst>
          </p:nvPr>
        </p:nvGraphicFramePr>
        <p:xfrm>
          <a:off x="5567478" y="661302"/>
          <a:ext cx="5613792" cy="5527152"/>
        </p:xfrm>
        <a:graphic>
          <a:graphicData uri="http://schemas.openxmlformats.org/drawingml/2006/table">
            <a:tbl>
              <a:tblPr/>
              <a:tblGrid>
                <a:gridCol w="689678">
                  <a:extLst>
                    <a:ext uri="{9D8B030D-6E8A-4147-A177-3AD203B41FA5}">
                      <a16:colId xmlns:a16="http://schemas.microsoft.com/office/drawing/2014/main" val="20000"/>
                    </a:ext>
                  </a:extLst>
                </a:gridCol>
                <a:gridCol w="1748160">
                  <a:extLst>
                    <a:ext uri="{9D8B030D-6E8A-4147-A177-3AD203B41FA5}">
                      <a16:colId xmlns:a16="http://schemas.microsoft.com/office/drawing/2014/main" val="20001"/>
                    </a:ext>
                  </a:extLst>
                </a:gridCol>
                <a:gridCol w="3175954">
                  <a:extLst>
                    <a:ext uri="{9D8B030D-6E8A-4147-A177-3AD203B41FA5}">
                      <a16:colId xmlns:a16="http://schemas.microsoft.com/office/drawing/2014/main" val="20002"/>
                    </a:ext>
                  </a:extLst>
                </a:gridCol>
              </a:tblGrid>
              <a:tr h="192519">
                <a:tc>
                  <a:txBody>
                    <a:bodyPr/>
                    <a:lstStyle/>
                    <a:p>
                      <a:pPr algn="ctr"/>
                      <a:r>
                        <a:rPr lang="en-US" sz="2400" b="1" dirty="0">
                          <a:effectLst/>
                        </a:rPr>
                        <a:t>Year</a:t>
                      </a:r>
                    </a:p>
                  </a:txBody>
                  <a:tcPr marL="26831" marR="26831" marT="13416" marB="1341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bg2">
                        <a:lumMod val="60000"/>
                        <a:lumOff val="40000"/>
                      </a:schemeClr>
                    </a:solidFill>
                  </a:tcPr>
                </a:tc>
                <a:tc>
                  <a:txBody>
                    <a:bodyPr/>
                    <a:lstStyle/>
                    <a:p>
                      <a:pPr algn="ctr"/>
                      <a:r>
                        <a:rPr lang="en-US" sz="2400" b="1" dirty="0">
                          <a:effectLst/>
                        </a:rPr>
                        <a:t>Winner</a:t>
                      </a:r>
                    </a:p>
                  </a:txBody>
                  <a:tcPr marL="26831" marR="26831" marT="13416" marB="1341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bg2">
                        <a:lumMod val="60000"/>
                        <a:lumOff val="40000"/>
                      </a:schemeClr>
                    </a:solidFill>
                  </a:tcPr>
                </a:tc>
                <a:tc>
                  <a:txBody>
                    <a:bodyPr/>
                    <a:lstStyle/>
                    <a:p>
                      <a:pPr algn="ctr"/>
                      <a:r>
                        <a:rPr lang="en-US" sz="2400" b="1" dirty="0">
                          <a:effectLst/>
                        </a:rPr>
                        <a:t>Program</a:t>
                      </a:r>
                    </a:p>
                  </a:txBody>
                  <a:tcPr marL="26831" marR="26831" marT="13416" marB="1341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0"/>
                  </a:ext>
                </a:extLst>
              </a:tr>
              <a:tr h="336906">
                <a:tc>
                  <a:txBody>
                    <a:bodyPr/>
                    <a:lstStyle/>
                    <a:p>
                      <a:r>
                        <a:rPr lang="en-US" sz="1800" b="1" dirty="0">
                          <a:effectLst/>
                        </a:rPr>
                        <a:t>2004</a:t>
                      </a:r>
                    </a:p>
                  </a:txBody>
                  <a:tcPr marL="26831" marR="26831" marT="13416" marB="1341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bg2">
                        <a:lumMod val="60000"/>
                        <a:lumOff val="40000"/>
                      </a:schemeClr>
                    </a:solidFill>
                  </a:tcPr>
                </a:tc>
                <a:tc>
                  <a:txBody>
                    <a:bodyPr/>
                    <a:lstStyle/>
                    <a:p>
                      <a:r>
                        <a:rPr lang="en-US" sz="1800" b="1" dirty="0">
                          <a:effectLst/>
                        </a:rPr>
                        <a:t>Richard Wallace</a:t>
                      </a:r>
                    </a:p>
                  </a:txBody>
                  <a:tcPr marL="26831" marR="26831" marT="13416" marB="1341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bg2">
                        <a:lumMod val="60000"/>
                        <a:lumOff val="40000"/>
                      </a:schemeClr>
                    </a:solidFill>
                  </a:tcPr>
                </a:tc>
                <a:tc>
                  <a:txBody>
                    <a:bodyPr/>
                    <a:lstStyle/>
                    <a:p>
                      <a:r>
                        <a:rPr lang="en-US" sz="1800" b="1" dirty="0">
                          <a:effectLst/>
                        </a:rPr>
                        <a:t>Artificial Linguistic Internet Computer Entity (A.L.I.C.E.)</a:t>
                      </a:r>
                    </a:p>
                  </a:txBody>
                  <a:tcPr marL="26831" marR="26831" marT="13416" marB="1341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1"/>
                  </a:ext>
                </a:extLst>
              </a:tr>
              <a:tr h="192519">
                <a:tc>
                  <a:txBody>
                    <a:bodyPr/>
                    <a:lstStyle/>
                    <a:p>
                      <a:r>
                        <a:rPr lang="en-US" sz="1800" b="1">
                          <a:effectLst/>
                        </a:rPr>
                        <a:t>2005</a:t>
                      </a:r>
                    </a:p>
                  </a:txBody>
                  <a:tcPr marL="26831" marR="26831" marT="13416" marB="1341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bg2">
                        <a:lumMod val="60000"/>
                        <a:lumOff val="40000"/>
                      </a:schemeClr>
                    </a:solidFill>
                  </a:tcPr>
                </a:tc>
                <a:tc>
                  <a:txBody>
                    <a:bodyPr/>
                    <a:lstStyle/>
                    <a:p>
                      <a:r>
                        <a:rPr lang="en-US" sz="1800" b="1" u="none" strike="noStrike" dirty="0">
                          <a:solidFill>
                            <a:srgbClr val="0B0080"/>
                          </a:solidFill>
                          <a:effectLst/>
                          <a:hlinkClick r:id="rId4" tooltip="Rollo Carpenter"/>
                        </a:rPr>
                        <a:t>Rollo Carpenter</a:t>
                      </a:r>
                      <a:endParaRPr lang="en-US" sz="1800" b="1" dirty="0">
                        <a:effectLst/>
                      </a:endParaRPr>
                    </a:p>
                  </a:txBody>
                  <a:tcPr marL="26831" marR="26831" marT="13416" marB="1341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bg2">
                        <a:lumMod val="60000"/>
                        <a:lumOff val="40000"/>
                      </a:schemeClr>
                    </a:solidFill>
                  </a:tcPr>
                </a:tc>
                <a:tc>
                  <a:txBody>
                    <a:bodyPr/>
                    <a:lstStyle/>
                    <a:p>
                      <a:r>
                        <a:rPr lang="en-US" sz="1800" b="1" dirty="0">
                          <a:effectLst/>
                        </a:rPr>
                        <a:t>George (</a:t>
                      </a:r>
                      <a:r>
                        <a:rPr lang="en-US" sz="1800" b="1" dirty="0" err="1">
                          <a:effectLst/>
                        </a:rPr>
                        <a:t>Jabberwacky</a:t>
                      </a:r>
                      <a:r>
                        <a:rPr lang="en-US" sz="1800" b="1" dirty="0">
                          <a:effectLst/>
                        </a:rPr>
                        <a:t>)</a:t>
                      </a:r>
                    </a:p>
                  </a:txBody>
                  <a:tcPr marL="26831" marR="26831" marT="13416" marB="1341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2"/>
                  </a:ext>
                </a:extLst>
              </a:tr>
              <a:tr h="192519">
                <a:tc>
                  <a:txBody>
                    <a:bodyPr/>
                    <a:lstStyle/>
                    <a:p>
                      <a:r>
                        <a:rPr lang="en-US" sz="1800" b="1">
                          <a:effectLst/>
                        </a:rPr>
                        <a:t>2006</a:t>
                      </a:r>
                    </a:p>
                  </a:txBody>
                  <a:tcPr marL="26831" marR="26831" marT="13416" marB="1341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bg2">
                        <a:lumMod val="60000"/>
                        <a:lumOff val="40000"/>
                      </a:schemeClr>
                    </a:solidFill>
                  </a:tcPr>
                </a:tc>
                <a:tc>
                  <a:txBody>
                    <a:bodyPr/>
                    <a:lstStyle/>
                    <a:p>
                      <a:r>
                        <a:rPr lang="en-US" sz="1800" b="1" dirty="0">
                          <a:effectLst/>
                        </a:rPr>
                        <a:t>Rollo Carpenter</a:t>
                      </a:r>
                    </a:p>
                  </a:txBody>
                  <a:tcPr marL="26831" marR="26831" marT="13416" marB="1341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bg2">
                        <a:lumMod val="60000"/>
                        <a:lumOff val="40000"/>
                      </a:schemeClr>
                    </a:solidFill>
                  </a:tcPr>
                </a:tc>
                <a:tc>
                  <a:txBody>
                    <a:bodyPr/>
                    <a:lstStyle/>
                    <a:p>
                      <a:r>
                        <a:rPr lang="en-US" sz="1800" b="1" dirty="0">
                          <a:effectLst/>
                        </a:rPr>
                        <a:t>Joan (</a:t>
                      </a:r>
                      <a:r>
                        <a:rPr lang="en-US" sz="1800" b="1" dirty="0" err="1">
                          <a:effectLst/>
                        </a:rPr>
                        <a:t>Jabberwacky</a:t>
                      </a:r>
                      <a:r>
                        <a:rPr lang="en-US" sz="1800" b="1" dirty="0">
                          <a:effectLst/>
                        </a:rPr>
                        <a:t>)</a:t>
                      </a:r>
                    </a:p>
                  </a:txBody>
                  <a:tcPr marL="26831" marR="26831" marT="13416" marB="1341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3"/>
                  </a:ext>
                </a:extLst>
              </a:tr>
              <a:tr h="192519">
                <a:tc>
                  <a:txBody>
                    <a:bodyPr/>
                    <a:lstStyle/>
                    <a:p>
                      <a:r>
                        <a:rPr lang="en-US" sz="1800" b="1">
                          <a:effectLst/>
                        </a:rPr>
                        <a:t>2007</a:t>
                      </a:r>
                    </a:p>
                  </a:txBody>
                  <a:tcPr marL="26831" marR="26831" marT="13416" marB="1341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bg2">
                        <a:lumMod val="60000"/>
                        <a:lumOff val="40000"/>
                      </a:schemeClr>
                    </a:solidFill>
                  </a:tcPr>
                </a:tc>
                <a:tc>
                  <a:txBody>
                    <a:bodyPr/>
                    <a:lstStyle/>
                    <a:p>
                      <a:r>
                        <a:rPr lang="en-US" sz="1800" b="1" u="none" strike="noStrike" dirty="0">
                          <a:solidFill>
                            <a:srgbClr val="A55858"/>
                          </a:solidFill>
                          <a:effectLst/>
                          <a:hlinkClick r:id="rId5" tooltip="Coldasice (page does not exist)"/>
                        </a:rPr>
                        <a:t>Robert </a:t>
                      </a:r>
                      <a:r>
                        <a:rPr lang="en-US" sz="1800" b="1" u="none" strike="noStrike" dirty="0" err="1">
                          <a:solidFill>
                            <a:srgbClr val="A55858"/>
                          </a:solidFill>
                          <a:effectLst/>
                          <a:hlinkClick r:id="rId5" tooltip="Coldasice (page does not exist)"/>
                        </a:rPr>
                        <a:t>Medeksza</a:t>
                      </a:r>
                      <a:endParaRPr lang="en-US" sz="1800" b="1" dirty="0">
                        <a:effectLst/>
                      </a:endParaRPr>
                    </a:p>
                  </a:txBody>
                  <a:tcPr marL="26831" marR="26831" marT="13416" marB="1341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bg2">
                        <a:lumMod val="60000"/>
                        <a:lumOff val="40000"/>
                      </a:schemeClr>
                    </a:solidFill>
                  </a:tcPr>
                </a:tc>
                <a:tc>
                  <a:txBody>
                    <a:bodyPr/>
                    <a:lstStyle/>
                    <a:p>
                      <a:r>
                        <a:rPr lang="en-US" sz="1800" b="1" dirty="0">
                          <a:effectLst/>
                        </a:rPr>
                        <a:t>Ultra Hal</a:t>
                      </a:r>
                    </a:p>
                  </a:txBody>
                  <a:tcPr marL="26831" marR="26831" marT="13416" marB="1341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4"/>
                  </a:ext>
                </a:extLst>
              </a:tr>
              <a:tr h="192519">
                <a:tc>
                  <a:txBody>
                    <a:bodyPr/>
                    <a:lstStyle/>
                    <a:p>
                      <a:r>
                        <a:rPr lang="en-US" sz="1800" b="1">
                          <a:effectLst/>
                        </a:rPr>
                        <a:t>2008</a:t>
                      </a:r>
                    </a:p>
                  </a:txBody>
                  <a:tcPr marL="26831" marR="26831" marT="13416" marB="1341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bg2">
                        <a:lumMod val="60000"/>
                        <a:lumOff val="40000"/>
                      </a:schemeClr>
                    </a:solidFill>
                  </a:tcPr>
                </a:tc>
                <a:tc>
                  <a:txBody>
                    <a:bodyPr/>
                    <a:lstStyle/>
                    <a:p>
                      <a:r>
                        <a:rPr lang="en-US" sz="1800" b="1" dirty="0">
                          <a:effectLst/>
                        </a:rPr>
                        <a:t>Fred Roberts</a:t>
                      </a:r>
                    </a:p>
                  </a:txBody>
                  <a:tcPr marL="26831" marR="26831" marT="13416" marB="1341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bg2">
                        <a:lumMod val="60000"/>
                        <a:lumOff val="40000"/>
                      </a:schemeClr>
                    </a:solidFill>
                  </a:tcPr>
                </a:tc>
                <a:tc>
                  <a:txBody>
                    <a:bodyPr/>
                    <a:lstStyle/>
                    <a:p>
                      <a:r>
                        <a:rPr lang="en-US" sz="1800" b="1" u="none" strike="noStrike" dirty="0" err="1">
                          <a:solidFill>
                            <a:srgbClr val="A55858"/>
                          </a:solidFill>
                          <a:effectLst/>
                          <a:hlinkClick r:id="rId6" tooltip="Elbot (page does not exist)"/>
                        </a:rPr>
                        <a:t>Elbot</a:t>
                      </a:r>
                      <a:endParaRPr lang="en-US" sz="1800" b="1" dirty="0">
                        <a:effectLst/>
                      </a:endParaRPr>
                    </a:p>
                  </a:txBody>
                  <a:tcPr marL="26831" marR="26831" marT="13416" marB="1341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5"/>
                  </a:ext>
                </a:extLst>
              </a:tr>
              <a:tr h="192519">
                <a:tc>
                  <a:txBody>
                    <a:bodyPr/>
                    <a:lstStyle/>
                    <a:p>
                      <a:r>
                        <a:rPr lang="en-US" sz="1800" b="1">
                          <a:effectLst/>
                        </a:rPr>
                        <a:t>2009</a:t>
                      </a:r>
                    </a:p>
                  </a:txBody>
                  <a:tcPr marL="26831" marR="26831" marT="13416" marB="1341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bg2">
                        <a:lumMod val="60000"/>
                        <a:lumOff val="40000"/>
                      </a:schemeClr>
                    </a:solidFill>
                  </a:tcPr>
                </a:tc>
                <a:tc>
                  <a:txBody>
                    <a:bodyPr/>
                    <a:lstStyle/>
                    <a:p>
                      <a:r>
                        <a:rPr lang="en-US" sz="1800" b="1" u="none" strike="noStrike">
                          <a:solidFill>
                            <a:srgbClr val="0B0080"/>
                          </a:solidFill>
                          <a:effectLst/>
                          <a:hlinkClick r:id="rId7" tooltip="David Levy (chess player)"/>
                        </a:rPr>
                        <a:t>David Levy</a:t>
                      </a:r>
                      <a:endParaRPr lang="en-US" sz="1800" b="1">
                        <a:effectLst/>
                      </a:endParaRPr>
                    </a:p>
                  </a:txBody>
                  <a:tcPr marL="26831" marR="26831" marT="13416" marB="1341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bg2">
                        <a:lumMod val="60000"/>
                        <a:lumOff val="40000"/>
                      </a:schemeClr>
                    </a:solidFill>
                  </a:tcPr>
                </a:tc>
                <a:tc>
                  <a:txBody>
                    <a:bodyPr/>
                    <a:lstStyle/>
                    <a:p>
                      <a:r>
                        <a:rPr lang="en-US" sz="1800" b="1" u="none" strike="noStrike" dirty="0">
                          <a:solidFill>
                            <a:srgbClr val="A55858"/>
                          </a:solidFill>
                          <a:effectLst/>
                          <a:hlinkClick r:id="rId8" tooltip="Do-Much-More (page does not exist)"/>
                        </a:rPr>
                        <a:t>Do-Much-More</a:t>
                      </a:r>
                      <a:endParaRPr lang="en-US" sz="1800" b="1" dirty="0">
                        <a:effectLst/>
                      </a:endParaRPr>
                    </a:p>
                  </a:txBody>
                  <a:tcPr marL="26831" marR="26831" marT="13416" marB="1341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6"/>
                  </a:ext>
                </a:extLst>
              </a:tr>
              <a:tr h="192519">
                <a:tc>
                  <a:txBody>
                    <a:bodyPr/>
                    <a:lstStyle/>
                    <a:p>
                      <a:r>
                        <a:rPr lang="en-US" sz="1800" b="1">
                          <a:effectLst/>
                        </a:rPr>
                        <a:t>2010</a:t>
                      </a:r>
                    </a:p>
                  </a:txBody>
                  <a:tcPr marL="26831" marR="26831" marT="13416" marB="1341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bg2">
                        <a:lumMod val="60000"/>
                        <a:lumOff val="40000"/>
                      </a:schemeClr>
                    </a:solidFill>
                  </a:tcPr>
                </a:tc>
                <a:tc>
                  <a:txBody>
                    <a:bodyPr/>
                    <a:lstStyle/>
                    <a:p>
                      <a:r>
                        <a:rPr lang="en-US" sz="1800" b="1" u="none" strike="noStrike">
                          <a:solidFill>
                            <a:srgbClr val="0B0080"/>
                          </a:solidFill>
                          <a:effectLst/>
                          <a:hlinkClick r:id="rId9" tooltip="Bruce Wilcox"/>
                        </a:rPr>
                        <a:t>Bruce Wilcox</a:t>
                      </a:r>
                      <a:endParaRPr lang="en-US" sz="1800" b="1">
                        <a:effectLst/>
                      </a:endParaRPr>
                    </a:p>
                  </a:txBody>
                  <a:tcPr marL="26831" marR="26831" marT="13416" marB="1341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bg2">
                        <a:lumMod val="60000"/>
                        <a:lumOff val="40000"/>
                      </a:schemeClr>
                    </a:solidFill>
                  </a:tcPr>
                </a:tc>
                <a:tc>
                  <a:txBody>
                    <a:bodyPr/>
                    <a:lstStyle/>
                    <a:p>
                      <a:r>
                        <a:rPr lang="en-US" sz="1800" b="1" dirty="0">
                          <a:effectLst/>
                        </a:rPr>
                        <a:t>Suzette</a:t>
                      </a:r>
                    </a:p>
                  </a:txBody>
                  <a:tcPr marL="26831" marR="26831" marT="13416" marB="1341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7"/>
                  </a:ext>
                </a:extLst>
              </a:tr>
              <a:tr h="192519">
                <a:tc>
                  <a:txBody>
                    <a:bodyPr/>
                    <a:lstStyle/>
                    <a:p>
                      <a:r>
                        <a:rPr lang="en-US" sz="1800" b="1">
                          <a:effectLst/>
                        </a:rPr>
                        <a:t>2011</a:t>
                      </a:r>
                    </a:p>
                  </a:txBody>
                  <a:tcPr marL="26831" marR="26831" marT="13416" marB="1341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bg2">
                        <a:lumMod val="60000"/>
                        <a:lumOff val="40000"/>
                      </a:schemeClr>
                    </a:solidFill>
                  </a:tcPr>
                </a:tc>
                <a:tc>
                  <a:txBody>
                    <a:bodyPr/>
                    <a:lstStyle/>
                    <a:p>
                      <a:r>
                        <a:rPr lang="en-US" sz="1800" b="1" u="none" strike="noStrike">
                          <a:solidFill>
                            <a:srgbClr val="0B0080"/>
                          </a:solidFill>
                          <a:effectLst/>
                          <a:hlinkClick r:id="rId9" tooltip="Bruce Wilcox"/>
                        </a:rPr>
                        <a:t>Bruce Wilcox</a:t>
                      </a:r>
                      <a:endParaRPr lang="en-US" sz="1800" b="1">
                        <a:effectLst/>
                      </a:endParaRPr>
                    </a:p>
                  </a:txBody>
                  <a:tcPr marL="26831" marR="26831" marT="13416" marB="1341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bg2">
                        <a:lumMod val="60000"/>
                        <a:lumOff val="40000"/>
                      </a:schemeClr>
                    </a:solidFill>
                  </a:tcPr>
                </a:tc>
                <a:tc>
                  <a:txBody>
                    <a:bodyPr/>
                    <a:lstStyle/>
                    <a:p>
                      <a:r>
                        <a:rPr lang="en-US" sz="1800" b="1" dirty="0">
                          <a:effectLst/>
                        </a:rPr>
                        <a:t>Rosette</a:t>
                      </a:r>
                    </a:p>
                  </a:txBody>
                  <a:tcPr marL="26831" marR="26831" marT="13416" marB="1341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8"/>
                  </a:ext>
                </a:extLst>
              </a:tr>
              <a:tr h="192519">
                <a:tc>
                  <a:txBody>
                    <a:bodyPr/>
                    <a:lstStyle/>
                    <a:p>
                      <a:r>
                        <a:rPr lang="en-US" sz="1800" b="1">
                          <a:effectLst/>
                        </a:rPr>
                        <a:t>2012</a:t>
                      </a:r>
                    </a:p>
                  </a:txBody>
                  <a:tcPr marL="26831" marR="26831" marT="13416" marB="1341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bg2">
                        <a:lumMod val="60000"/>
                        <a:lumOff val="40000"/>
                      </a:schemeClr>
                    </a:solidFill>
                  </a:tcPr>
                </a:tc>
                <a:tc>
                  <a:txBody>
                    <a:bodyPr/>
                    <a:lstStyle/>
                    <a:p>
                      <a:r>
                        <a:rPr lang="en-US" sz="1800" b="1" u="none" strike="noStrike">
                          <a:solidFill>
                            <a:srgbClr val="A55858"/>
                          </a:solidFill>
                          <a:effectLst/>
                          <a:hlinkClick r:id="rId10" tooltip="Mohan Embar (page does not exist)"/>
                        </a:rPr>
                        <a:t>Mohan Embar</a:t>
                      </a:r>
                      <a:endParaRPr lang="en-US" sz="1800" b="1">
                        <a:effectLst/>
                      </a:endParaRPr>
                    </a:p>
                  </a:txBody>
                  <a:tcPr marL="26831" marR="26831" marT="13416" marB="1341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bg2">
                        <a:lumMod val="60000"/>
                        <a:lumOff val="40000"/>
                      </a:schemeClr>
                    </a:solidFill>
                  </a:tcPr>
                </a:tc>
                <a:tc>
                  <a:txBody>
                    <a:bodyPr/>
                    <a:lstStyle/>
                    <a:p>
                      <a:r>
                        <a:rPr lang="en-US" sz="1800" b="1" dirty="0">
                          <a:effectLst/>
                        </a:rPr>
                        <a:t>Chip Vivant</a:t>
                      </a:r>
                    </a:p>
                  </a:txBody>
                  <a:tcPr marL="26831" marR="26831" marT="13416" marB="1341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9"/>
                  </a:ext>
                </a:extLst>
              </a:tr>
              <a:tr h="192519">
                <a:tc>
                  <a:txBody>
                    <a:bodyPr/>
                    <a:lstStyle/>
                    <a:p>
                      <a:r>
                        <a:rPr lang="en-US" sz="1800" b="1">
                          <a:effectLst/>
                        </a:rPr>
                        <a:t>2013</a:t>
                      </a:r>
                    </a:p>
                  </a:txBody>
                  <a:tcPr marL="26831" marR="26831" marT="13416" marB="1341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bg2">
                        <a:lumMod val="60000"/>
                        <a:lumOff val="40000"/>
                      </a:schemeClr>
                    </a:solidFill>
                  </a:tcPr>
                </a:tc>
                <a:tc>
                  <a:txBody>
                    <a:bodyPr/>
                    <a:lstStyle/>
                    <a:p>
                      <a:r>
                        <a:rPr lang="en-US" sz="1800" b="1" u="none" strike="noStrike">
                          <a:solidFill>
                            <a:srgbClr val="A55858"/>
                          </a:solidFill>
                          <a:effectLst/>
                          <a:hlinkClick r:id="rId11" tooltip="Steve Worswick (page does not exist)"/>
                        </a:rPr>
                        <a:t>Steve Worswick</a:t>
                      </a:r>
                      <a:endParaRPr lang="en-US" sz="1800" b="1">
                        <a:effectLst/>
                      </a:endParaRPr>
                    </a:p>
                  </a:txBody>
                  <a:tcPr marL="26831" marR="26831" marT="13416" marB="1341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bg2">
                        <a:lumMod val="60000"/>
                        <a:lumOff val="40000"/>
                      </a:schemeClr>
                    </a:solidFill>
                  </a:tcPr>
                </a:tc>
                <a:tc>
                  <a:txBody>
                    <a:bodyPr/>
                    <a:lstStyle/>
                    <a:p>
                      <a:r>
                        <a:rPr lang="en-US" sz="1800" b="1" u="none" strike="noStrike" dirty="0" err="1">
                          <a:solidFill>
                            <a:srgbClr val="0B0080"/>
                          </a:solidFill>
                          <a:effectLst/>
                          <a:hlinkClick r:id="rId12" tooltip="Mitsuku"/>
                        </a:rPr>
                        <a:t>Mitsuku</a:t>
                      </a:r>
                      <a:endParaRPr lang="en-US" sz="1800" b="1" dirty="0">
                        <a:effectLst/>
                      </a:endParaRPr>
                    </a:p>
                  </a:txBody>
                  <a:tcPr marL="26831" marR="26831" marT="13416" marB="1341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10"/>
                  </a:ext>
                </a:extLst>
              </a:tr>
              <a:tr h="342960">
                <a:tc>
                  <a:txBody>
                    <a:bodyPr/>
                    <a:lstStyle/>
                    <a:p>
                      <a:r>
                        <a:rPr lang="en-US" sz="1800" b="1">
                          <a:effectLst/>
                        </a:rPr>
                        <a:t>2014</a:t>
                      </a:r>
                    </a:p>
                  </a:txBody>
                  <a:tcPr marL="26831" marR="26831" marT="13416" marB="1341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bg2">
                        <a:lumMod val="60000"/>
                        <a:lumOff val="40000"/>
                      </a:schemeClr>
                    </a:solidFill>
                  </a:tcPr>
                </a:tc>
                <a:tc>
                  <a:txBody>
                    <a:bodyPr/>
                    <a:lstStyle/>
                    <a:p>
                      <a:r>
                        <a:rPr lang="en-US" sz="1800" b="1" u="none" strike="noStrike">
                          <a:solidFill>
                            <a:srgbClr val="0B0080"/>
                          </a:solidFill>
                          <a:effectLst/>
                          <a:hlinkClick r:id="rId9" tooltip="Bruce Wilcox"/>
                        </a:rPr>
                        <a:t>Bruce Wilcox</a:t>
                      </a:r>
                      <a:endParaRPr lang="en-US" sz="1800" b="1">
                        <a:effectLst/>
                      </a:endParaRPr>
                    </a:p>
                  </a:txBody>
                  <a:tcPr marL="26831" marR="26831" marT="13416" marB="1341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bg2">
                        <a:lumMod val="60000"/>
                        <a:lumOff val="40000"/>
                      </a:schemeClr>
                    </a:solidFill>
                  </a:tcPr>
                </a:tc>
                <a:tc>
                  <a:txBody>
                    <a:bodyPr/>
                    <a:lstStyle/>
                    <a:p>
                      <a:r>
                        <a:rPr lang="en-US" sz="1800" b="1" dirty="0">
                          <a:effectLst/>
                        </a:rPr>
                        <a:t>Rose</a:t>
                      </a:r>
                    </a:p>
                  </a:txBody>
                  <a:tcPr marL="26831" marR="26831" marT="13416" marB="1341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11"/>
                  </a:ext>
                </a:extLst>
              </a:tr>
              <a:tr h="192519">
                <a:tc>
                  <a:txBody>
                    <a:bodyPr/>
                    <a:lstStyle/>
                    <a:p>
                      <a:r>
                        <a:rPr lang="en-US" sz="1800" b="1">
                          <a:effectLst/>
                        </a:rPr>
                        <a:t>2015</a:t>
                      </a:r>
                    </a:p>
                  </a:txBody>
                  <a:tcPr marL="26831" marR="26831" marT="13416" marB="1341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bg2">
                        <a:lumMod val="60000"/>
                        <a:lumOff val="40000"/>
                      </a:schemeClr>
                    </a:solidFill>
                  </a:tcPr>
                </a:tc>
                <a:tc>
                  <a:txBody>
                    <a:bodyPr/>
                    <a:lstStyle/>
                    <a:p>
                      <a:r>
                        <a:rPr lang="en-US" sz="1800" b="1" u="none" strike="noStrike">
                          <a:solidFill>
                            <a:srgbClr val="0B0080"/>
                          </a:solidFill>
                          <a:effectLst/>
                          <a:hlinkClick r:id="rId9" tooltip="Bruce Wilcox"/>
                        </a:rPr>
                        <a:t>Bruce Wilcox</a:t>
                      </a:r>
                      <a:endParaRPr lang="en-US" sz="1800" b="1">
                        <a:effectLst/>
                      </a:endParaRPr>
                    </a:p>
                  </a:txBody>
                  <a:tcPr marL="26831" marR="26831" marT="13416" marB="1341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bg2">
                        <a:lumMod val="60000"/>
                        <a:lumOff val="40000"/>
                      </a:schemeClr>
                    </a:solidFill>
                  </a:tcPr>
                </a:tc>
                <a:tc>
                  <a:txBody>
                    <a:bodyPr/>
                    <a:lstStyle/>
                    <a:p>
                      <a:r>
                        <a:rPr lang="en-US" sz="1800" b="1" dirty="0">
                          <a:effectLst/>
                        </a:rPr>
                        <a:t>Rose</a:t>
                      </a:r>
                    </a:p>
                  </a:txBody>
                  <a:tcPr marL="26831" marR="26831" marT="13416" marB="1341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12"/>
                  </a:ext>
                </a:extLst>
              </a:tr>
              <a:tr h="192519">
                <a:tc>
                  <a:txBody>
                    <a:bodyPr/>
                    <a:lstStyle/>
                    <a:p>
                      <a:r>
                        <a:rPr lang="en-US" sz="1800" b="1">
                          <a:effectLst/>
                        </a:rPr>
                        <a:t>2016</a:t>
                      </a:r>
                    </a:p>
                  </a:txBody>
                  <a:tcPr marL="26831" marR="26831" marT="13416" marB="1341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bg2">
                        <a:lumMod val="60000"/>
                        <a:lumOff val="40000"/>
                      </a:schemeClr>
                    </a:solidFill>
                  </a:tcPr>
                </a:tc>
                <a:tc>
                  <a:txBody>
                    <a:bodyPr/>
                    <a:lstStyle/>
                    <a:p>
                      <a:r>
                        <a:rPr lang="en-US" sz="1800" b="1" u="none" strike="noStrike">
                          <a:solidFill>
                            <a:srgbClr val="A55858"/>
                          </a:solidFill>
                          <a:effectLst/>
                          <a:hlinkClick r:id="rId11" tooltip="Steve Worswick (page does not exist)"/>
                        </a:rPr>
                        <a:t>Steve Worswick</a:t>
                      </a:r>
                      <a:endParaRPr lang="en-US" sz="1800" b="1">
                        <a:effectLst/>
                      </a:endParaRPr>
                    </a:p>
                  </a:txBody>
                  <a:tcPr marL="26831" marR="26831" marT="13416" marB="1341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bg2">
                        <a:lumMod val="60000"/>
                        <a:lumOff val="40000"/>
                      </a:schemeClr>
                    </a:solidFill>
                  </a:tcPr>
                </a:tc>
                <a:tc>
                  <a:txBody>
                    <a:bodyPr/>
                    <a:lstStyle/>
                    <a:p>
                      <a:r>
                        <a:rPr lang="en-US" sz="1800" b="1" u="none" strike="noStrike" dirty="0" err="1">
                          <a:solidFill>
                            <a:srgbClr val="0B0080"/>
                          </a:solidFill>
                          <a:effectLst/>
                          <a:hlinkClick r:id="rId12" tooltip="Mitsuku"/>
                        </a:rPr>
                        <a:t>Mitsuku</a:t>
                      </a:r>
                      <a:endParaRPr lang="en-US" sz="1800" b="1" dirty="0">
                        <a:effectLst/>
                      </a:endParaRPr>
                    </a:p>
                  </a:txBody>
                  <a:tcPr marL="26831" marR="26831" marT="13416" marB="1341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13"/>
                  </a:ext>
                </a:extLst>
              </a:tr>
              <a:tr h="192519">
                <a:tc>
                  <a:txBody>
                    <a:bodyPr/>
                    <a:lstStyle/>
                    <a:p>
                      <a:r>
                        <a:rPr lang="en-US" sz="1800" b="1">
                          <a:effectLst/>
                        </a:rPr>
                        <a:t>2017</a:t>
                      </a:r>
                    </a:p>
                  </a:txBody>
                  <a:tcPr marL="26831" marR="26831" marT="13416" marB="1341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bg2">
                        <a:lumMod val="60000"/>
                        <a:lumOff val="40000"/>
                      </a:schemeClr>
                    </a:solidFill>
                  </a:tcPr>
                </a:tc>
                <a:tc>
                  <a:txBody>
                    <a:bodyPr/>
                    <a:lstStyle/>
                    <a:p>
                      <a:r>
                        <a:rPr lang="en-US" sz="1800" b="1" u="none" strike="noStrike">
                          <a:solidFill>
                            <a:srgbClr val="A55858"/>
                          </a:solidFill>
                          <a:effectLst/>
                          <a:hlinkClick r:id="rId11" tooltip="Steve Worswick (page does not exist)"/>
                        </a:rPr>
                        <a:t>Steve Worswick</a:t>
                      </a:r>
                      <a:endParaRPr lang="en-US" sz="1800" b="1">
                        <a:effectLst/>
                      </a:endParaRPr>
                    </a:p>
                  </a:txBody>
                  <a:tcPr marL="26831" marR="26831" marT="13416" marB="1341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bg2">
                        <a:lumMod val="60000"/>
                        <a:lumOff val="40000"/>
                      </a:schemeClr>
                    </a:solidFill>
                  </a:tcPr>
                </a:tc>
                <a:tc>
                  <a:txBody>
                    <a:bodyPr/>
                    <a:lstStyle/>
                    <a:p>
                      <a:r>
                        <a:rPr lang="en-US" sz="1800" b="1" u="none" strike="noStrike" dirty="0" err="1">
                          <a:solidFill>
                            <a:srgbClr val="0B0080"/>
                          </a:solidFill>
                          <a:effectLst/>
                          <a:hlinkClick r:id="rId12" tooltip="Mitsuku"/>
                        </a:rPr>
                        <a:t>Mitsuku</a:t>
                      </a:r>
                      <a:endParaRPr lang="en-US" sz="1800" b="1" dirty="0">
                        <a:effectLst/>
                      </a:endParaRPr>
                    </a:p>
                  </a:txBody>
                  <a:tcPr marL="26831" marR="26831" marT="13416" marB="1341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14"/>
                  </a:ext>
                </a:extLst>
              </a:tr>
              <a:tr h="192519">
                <a:tc>
                  <a:txBody>
                    <a:bodyPr/>
                    <a:lstStyle/>
                    <a:p>
                      <a:r>
                        <a:rPr lang="en-US" sz="1800" b="1">
                          <a:effectLst/>
                        </a:rPr>
                        <a:t>2018</a:t>
                      </a:r>
                    </a:p>
                  </a:txBody>
                  <a:tcPr marL="26831" marR="26831" marT="13416" marB="1341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bg2">
                        <a:lumMod val="60000"/>
                        <a:lumOff val="40000"/>
                      </a:schemeClr>
                    </a:solidFill>
                  </a:tcPr>
                </a:tc>
                <a:tc>
                  <a:txBody>
                    <a:bodyPr/>
                    <a:lstStyle/>
                    <a:p>
                      <a:r>
                        <a:rPr lang="en-US" sz="1800" b="1" u="none" strike="noStrike">
                          <a:solidFill>
                            <a:srgbClr val="A55858"/>
                          </a:solidFill>
                          <a:effectLst/>
                          <a:hlinkClick r:id="rId11" tooltip="Steve Worswick (page does not exist)"/>
                        </a:rPr>
                        <a:t>Steve Worswick</a:t>
                      </a:r>
                      <a:endParaRPr lang="en-US" sz="1800" b="1">
                        <a:effectLst/>
                      </a:endParaRPr>
                    </a:p>
                  </a:txBody>
                  <a:tcPr marL="26831" marR="26831" marT="13416" marB="1341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bg2">
                        <a:lumMod val="60000"/>
                        <a:lumOff val="40000"/>
                      </a:schemeClr>
                    </a:solidFill>
                  </a:tcPr>
                </a:tc>
                <a:tc>
                  <a:txBody>
                    <a:bodyPr/>
                    <a:lstStyle/>
                    <a:p>
                      <a:r>
                        <a:rPr lang="en-US" sz="1800" b="1" u="none" strike="noStrike" dirty="0" err="1">
                          <a:solidFill>
                            <a:srgbClr val="0B0080"/>
                          </a:solidFill>
                          <a:effectLst/>
                          <a:hlinkClick r:id="rId12" tooltip="Mitsuku"/>
                        </a:rPr>
                        <a:t>Mitsuku</a:t>
                      </a:r>
                      <a:endParaRPr lang="en-US" sz="1800" b="1" dirty="0">
                        <a:effectLst/>
                      </a:endParaRPr>
                    </a:p>
                  </a:txBody>
                  <a:tcPr marL="26831" marR="26831" marT="13416" marB="1341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15"/>
                  </a:ext>
                </a:extLst>
              </a:tr>
              <a:tr h="192519">
                <a:tc>
                  <a:txBody>
                    <a:bodyPr/>
                    <a:lstStyle/>
                    <a:p>
                      <a:r>
                        <a:rPr lang="en-US" sz="1800" b="1" dirty="0">
                          <a:effectLst/>
                        </a:rPr>
                        <a:t>2019</a:t>
                      </a:r>
                    </a:p>
                  </a:txBody>
                  <a:tcPr marL="26831" marR="26831" marT="13416" marB="1341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bg2">
                        <a:lumMod val="60000"/>
                        <a:lumOff val="40000"/>
                      </a:schemeClr>
                    </a:solidFill>
                  </a:tcPr>
                </a:tc>
                <a:tc>
                  <a:txBody>
                    <a:bodyPr/>
                    <a:lstStyle/>
                    <a:p>
                      <a:r>
                        <a:rPr lang="en-US" sz="1800" b="1" u="none" strike="noStrike" dirty="0">
                          <a:solidFill>
                            <a:srgbClr val="A55858"/>
                          </a:solidFill>
                          <a:effectLst/>
                          <a:hlinkClick r:id="rId11" tooltip="Steve Worswick (page does not exist)"/>
                        </a:rPr>
                        <a:t>Steve </a:t>
                      </a:r>
                      <a:r>
                        <a:rPr lang="en-US" sz="1800" b="1" u="none" strike="noStrike" dirty="0" err="1">
                          <a:solidFill>
                            <a:srgbClr val="A55858"/>
                          </a:solidFill>
                          <a:effectLst/>
                          <a:hlinkClick r:id="rId11" tooltip="Steve Worswick (page does not exist)"/>
                        </a:rPr>
                        <a:t>Worswick</a:t>
                      </a:r>
                      <a:endParaRPr lang="en-US" sz="1800" b="1" dirty="0">
                        <a:effectLst/>
                      </a:endParaRPr>
                    </a:p>
                  </a:txBody>
                  <a:tcPr marL="26831" marR="26831" marT="13416" marB="1341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bg2">
                        <a:lumMod val="60000"/>
                        <a:lumOff val="40000"/>
                      </a:schemeClr>
                    </a:solidFill>
                  </a:tcPr>
                </a:tc>
                <a:tc>
                  <a:txBody>
                    <a:bodyPr/>
                    <a:lstStyle/>
                    <a:p>
                      <a:r>
                        <a:rPr lang="en-US" sz="1800" b="1" u="none" strike="noStrike" dirty="0" err="1">
                          <a:solidFill>
                            <a:srgbClr val="0B0080"/>
                          </a:solidFill>
                          <a:effectLst/>
                          <a:hlinkClick r:id="rId12" tooltip="Mitsuku"/>
                        </a:rPr>
                        <a:t>Mitsuku</a:t>
                      </a:r>
                      <a:endParaRPr lang="en-US" sz="1800" b="1" dirty="0">
                        <a:effectLst/>
                      </a:endParaRPr>
                    </a:p>
                  </a:txBody>
                  <a:tcPr marL="26831" marR="26831" marT="13416" marB="1341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16"/>
                  </a:ext>
                </a:extLst>
              </a:tr>
            </a:tbl>
          </a:graphicData>
        </a:graphic>
      </p:graphicFrame>
      <p:sp>
        <p:nvSpPr>
          <p:cNvPr id="8" name="Title 1"/>
          <p:cNvSpPr txBox="1">
            <a:spLocks/>
          </p:cNvSpPr>
          <p:nvPr/>
        </p:nvSpPr>
        <p:spPr>
          <a:xfrm>
            <a:off x="980981" y="421774"/>
            <a:ext cx="9905998"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US" sz="4000" dirty="0">
                <a:solidFill>
                  <a:schemeClr val="accent1">
                    <a:lumMod val="75000"/>
                  </a:schemeClr>
                </a:solidFill>
              </a:rPr>
              <a:t>The </a:t>
            </a:r>
            <a:r>
              <a:rPr lang="en-US" sz="4000" dirty="0" err="1">
                <a:solidFill>
                  <a:schemeClr val="accent1">
                    <a:lumMod val="75000"/>
                  </a:schemeClr>
                </a:solidFill>
              </a:rPr>
              <a:t>Loebner</a:t>
            </a:r>
            <a:r>
              <a:rPr lang="en-US" sz="4000" dirty="0">
                <a:solidFill>
                  <a:schemeClr val="accent1">
                    <a:lumMod val="75000"/>
                  </a:schemeClr>
                </a:solidFill>
              </a:rPr>
              <a:t> prize</a:t>
            </a:r>
            <a:br>
              <a:rPr lang="en-US" sz="4000" dirty="0">
                <a:solidFill>
                  <a:schemeClr val="accent1">
                    <a:lumMod val="75000"/>
                  </a:schemeClr>
                </a:solidFill>
              </a:rPr>
            </a:br>
            <a:r>
              <a:rPr lang="en-US" sz="4000" dirty="0">
                <a:solidFill>
                  <a:schemeClr val="accent1">
                    <a:lumMod val="75000"/>
                  </a:schemeClr>
                </a:solidFill>
              </a:rPr>
              <a:t>(since 2004)</a:t>
            </a:r>
          </a:p>
        </p:txBody>
      </p:sp>
    </p:spTree>
    <p:extLst>
      <p:ext uri="{BB962C8B-B14F-4D97-AF65-F5344CB8AC3E}">
        <p14:creationId xmlns:p14="http://schemas.microsoft.com/office/powerpoint/2010/main" val="3850528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4626591" y="2921168"/>
            <a:ext cx="5977719" cy="1015663"/>
          </a:xfrm>
          <a:prstGeom prst="rect">
            <a:avLst/>
          </a:prstGeom>
          <a:noFill/>
        </p:spPr>
        <p:txBody>
          <a:bodyPr wrap="square" rtlCol="0">
            <a:spAutoFit/>
          </a:bodyPr>
          <a:lstStyle/>
          <a:p>
            <a:r>
              <a:rPr lang="en-US" sz="6000" dirty="0">
                <a:solidFill>
                  <a:schemeClr val="bg1"/>
                </a:solidFill>
              </a:rPr>
              <a:t>Subfields of AI</a:t>
            </a:r>
          </a:p>
        </p:txBody>
      </p:sp>
      <p:pic>
        <p:nvPicPr>
          <p:cNvPr id="5" name="Picture 4"/>
          <p:cNvPicPr>
            <a:picLocks noChangeAspect="1"/>
          </p:cNvPicPr>
          <p:nvPr/>
        </p:nvPicPr>
        <p:blipFill>
          <a:blip r:embed="rId2"/>
          <a:stretch>
            <a:fillRect/>
          </a:stretch>
        </p:blipFill>
        <p:spPr>
          <a:xfrm>
            <a:off x="1060758" y="2495550"/>
            <a:ext cx="2505075" cy="4362450"/>
          </a:xfrm>
          <a:prstGeom prst="rect">
            <a:avLst/>
          </a:prstGeom>
        </p:spPr>
      </p:pic>
    </p:spTree>
    <p:extLst>
      <p:ext uri="{BB962C8B-B14F-4D97-AF65-F5344CB8AC3E}">
        <p14:creationId xmlns:p14="http://schemas.microsoft.com/office/powerpoint/2010/main" val="1080238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141413" y="65046"/>
            <a:ext cx="9905998" cy="1478570"/>
          </a:xfrm>
        </p:spPr>
        <p:txBody>
          <a:bodyPr/>
          <a:lstStyle/>
          <a:p>
            <a:r>
              <a:rPr lang="en-US" altLang="en-US" dirty="0"/>
              <a:t>Some Sub-fields of AI</a:t>
            </a:r>
          </a:p>
        </p:txBody>
      </p:sp>
      <p:sp>
        <p:nvSpPr>
          <p:cNvPr id="72707" name="Rectangle 3"/>
          <p:cNvSpPr>
            <a:spLocks noGrp="1" noChangeArrowheads="1"/>
          </p:cNvSpPr>
          <p:nvPr>
            <p:ph type="body" idx="1"/>
          </p:nvPr>
        </p:nvSpPr>
        <p:spPr>
          <a:xfrm>
            <a:off x="1141412" y="1287376"/>
            <a:ext cx="9905999" cy="5185611"/>
          </a:xfrm>
        </p:spPr>
        <p:txBody>
          <a:bodyPr>
            <a:normAutofit lnSpcReduction="10000"/>
          </a:bodyPr>
          <a:lstStyle/>
          <a:p>
            <a:r>
              <a:rPr lang="en-US" altLang="en-US" b="1" dirty="0"/>
              <a:t>Problem solving</a:t>
            </a:r>
          </a:p>
          <a:p>
            <a:pPr lvl="1"/>
            <a:r>
              <a:rPr lang="en-US" altLang="en-US" dirty="0"/>
              <a:t>Lots of early success here </a:t>
            </a:r>
          </a:p>
          <a:p>
            <a:pPr lvl="1"/>
            <a:r>
              <a:rPr lang="en-US" altLang="en-US" dirty="0"/>
              <a:t>Solving puzzles, playing games such as chess and Go</a:t>
            </a:r>
          </a:p>
          <a:p>
            <a:pPr lvl="1"/>
            <a:r>
              <a:rPr lang="en-US" altLang="en-US" dirty="0"/>
              <a:t>Constraint satisfaction problems</a:t>
            </a:r>
          </a:p>
          <a:p>
            <a:pPr lvl="1"/>
            <a:r>
              <a:rPr lang="en-US" altLang="en-US" dirty="0"/>
              <a:t>Uses techniques like search and problem reduction </a:t>
            </a:r>
          </a:p>
          <a:p>
            <a:r>
              <a:rPr lang="en-US" altLang="en-US" b="1" dirty="0"/>
              <a:t>Logical reasoning</a:t>
            </a:r>
          </a:p>
          <a:p>
            <a:pPr lvl="1"/>
            <a:r>
              <a:rPr lang="en-US" altLang="en-US" dirty="0"/>
              <a:t>Prove things by manipulating database of facts (Logic Programing)</a:t>
            </a:r>
          </a:p>
          <a:p>
            <a:pPr lvl="1"/>
            <a:r>
              <a:rPr lang="en-US" altLang="en-US" dirty="0"/>
              <a:t>Theorem proving</a:t>
            </a:r>
          </a:p>
          <a:p>
            <a:r>
              <a:rPr lang="en-US" altLang="en-US" b="1" dirty="0"/>
              <a:t>Automatic Programming</a:t>
            </a:r>
          </a:p>
          <a:p>
            <a:pPr lvl="1"/>
            <a:r>
              <a:rPr lang="en-US" altLang="en-US" dirty="0"/>
              <a:t>Writing computer programs given some sort of description or specification</a:t>
            </a:r>
          </a:p>
          <a:p>
            <a:pPr lvl="1"/>
            <a:r>
              <a:rPr lang="en-US" altLang="en-US" dirty="0"/>
              <a:t>Automatic code generation or recommendation</a:t>
            </a:r>
          </a:p>
          <a:p>
            <a:pPr lvl="1"/>
            <a:r>
              <a:rPr lang="en-US" altLang="en-US" dirty="0"/>
              <a:t>Automatic program verification</a:t>
            </a:r>
          </a:p>
        </p:txBody>
      </p:sp>
    </p:spTree>
    <p:extLst>
      <p:ext uri="{BB962C8B-B14F-4D97-AF65-F5344CB8AC3E}">
        <p14:creationId xmlns:p14="http://schemas.microsoft.com/office/powerpoint/2010/main" val="4206866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a:stretch>
            <a:fillRect/>
          </a:stretch>
        </p:blipFill>
        <p:spPr>
          <a:xfrm>
            <a:off x="970271" y="2438400"/>
            <a:ext cx="2686050" cy="4419600"/>
          </a:xfrm>
          <a:prstGeom prst="rect">
            <a:avLst/>
          </a:prstGeom>
        </p:spPr>
      </p:pic>
      <p:sp>
        <p:nvSpPr>
          <p:cNvPr id="4" name="TextBox 3"/>
          <p:cNvSpPr txBox="1"/>
          <p:nvPr/>
        </p:nvSpPr>
        <p:spPr>
          <a:xfrm>
            <a:off x="4626591" y="2921168"/>
            <a:ext cx="5472753" cy="1015663"/>
          </a:xfrm>
          <a:prstGeom prst="rect">
            <a:avLst/>
          </a:prstGeom>
          <a:noFill/>
        </p:spPr>
        <p:txBody>
          <a:bodyPr wrap="square" rtlCol="0">
            <a:spAutoFit/>
          </a:bodyPr>
          <a:lstStyle/>
          <a:p>
            <a:r>
              <a:rPr lang="en-US" sz="6000" dirty="0">
                <a:solidFill>
                  <a:schemeClr val="bg1"/>
                </a:solidFill>
              </a:rPr>
              <a:t>The Myths of AI</a:t>
            </a:r>
          </a:p>
        </p:txBody>
      </p:sp>
    </p:spTree>
    <p:extLst>
      <p:ext uri="{BB962C8B-B14F-4D97-AF65-F5344CB8AC3E}">
        <p14:creationId xmlns:p14="http://schemas.microsoft.com/office/powerpoint/2010/main" val="1796653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026"/>
          <p:cNvSpPr>
            <a:spLocks noGrp="1" noChangeArrowheads="1"/>
          </p:cNvSpPr>
          <p:nvPr>
            <p:ph type="title"/>
          </p:nvPr>
        </p:nvSpPr>
        <p:spPr>
          <a:xfrm>
            <a:off x="1141413" y="65046"/>
            <a:ext cx="9905998" cy="1478570"/>
          </a:xfrm>
        </p:spPr>
        <p:txBody>
          <a:bodyPr/>
          <a:lstStyle/>
          <a:p>
            <a:r>
              <a:rPr lang="en-US" altLang="en-US" dirty="0"/>
              <a:t>Some Sub-fields of AI</a:t>
            </a:r>
          </a:p>
        </p:txBody>
      </p:sp>
      <p:sp>
        <p:nvSpPr>
          <p:cNvPr id="73731" name="Rectangle 1027"/>
          <p:cNvSpPr>
            <a:spLocks noGrp="1" noChangeArrowheads="1"/>
          </p:cNvSpPr>
          <p:nvPr>
            <p:ph type="body" idx="1"/>
          </p:nvPr>
        </p:nvSpPr>
        <p:spPr>
          <a:xfrm>
            <a:off x="1141412" y="1203158"/>
            <a:ext cx="9905999" cy="5366084"/>
          </a:xfrm>
        </p:spPr>
        <p:txBody>
          <a:bodyPr>
            <a:normAutofit lnSpcReduction="10000"/>
          </a:bodyPr>
          <a:lstStyle/>
          <a:p>
            <a:r>
              <a:rPr lang="en-US" altLang="en-US" b="1" dirty="0"/>
              <a:t>Language understanding and semantic modeling</a:t>
            </a:r>
          </a:p>
          <a:p>
            <a:pPr lvl="1"/>
            <a:r>
              <a:rPr lang="en-US" altLang="en-US" dirty="0"/>
              <a:t>One of the earliest problems </a:t>
            </a:r>
          </a:p>
          <a:p>
            <a:pPr lvl="1"/>
            <a:r>
              <a:rPr lang="en-US" altLang="en-US" dirty="0"/>
              <a:t>Huge advances in the past 5-6 years with deep learning</a:t>
            </a:r>
          </a:p>
          <a:p>
            <a:pPr lvl="1"/>
            <a:r>
              <a:rPr lang="en-US" altLang="en-US" dirty="0"/>
              <a:t>Includes answering questions, information extraction, learning from written text, and speech recognition </a:t>
            </a:r>
          </a:p>
          <a:p>
            <a:pPr lvl="1"/>
            <a:r>
              <a:rPr lang="en-US" altLang="en-US" dirty="0"/>
              <a:t>Some aspects of language understanding: </a:t>
            </a:r>
          </a:p>
          <a:p>
            <a:pPr lvl="2"/>
            <a:r>
              <a:rPr lang="en-US" altLang="en-US" sz="2000" dirty="0"/>
              <a:t>Understanding language forms, such as prefixes/suffixes/roots </a:t>
            </a:r>
          </a:p>
          <a:p>
            <a:pPr lvl="2"/>
            <a:r>
              <a:rPr lang="en-US" altLang="en-US" sz="2000" dirty="0"/>
              <a:t>Syntax; how to form grammatically correct sentences </a:t>
            </a:r>
          </a:p>
          <a:p>
            <a:pPr lvl="2"/>
            <a:r>
              <a:rPr lang="en-US" altLang="en-US" sz="2000" dirty="0"/>
              <a:t>Natural language translation</a:t>
            </a:r>
          </a:p>
          <a:p>
            <a:pPr lvl="2"/>
            <a:r>
              <a:rPr lang="en-US" altLang="en-US" sz="2000" dirty="0"/>
              <a:t>Semantics; understanding meaning of words, phrases, sentences </a:t>
            </a:r>
          </a:p>
          <a:p>
            <a:pPr lvl="2"/>
            <a:r>
              <a:rPr lang="en-US" altLang="en-US" sz="2000" dirty="0"/>
              <a:t>Finding/predicting related terms based on co-occurrence and contextual relationships </a:t>
            </a:r>
          </a:p>
          <a:p>
            <a:pPr lvl="2"/>
            <a:r>
              <a:rPr lang="en-US" altLang="en-US" sz="2000" dirty="0"/>
              <a:t>Conversation </a:t>
            </a:r>
          </a:p>
        </p:txBody>
      </p:sp>
    </p:spTree>
    <p:extLst>
      <p:ext uri="{BB962C8B-B14F-4D97-AF65-F5344CB8AC3E}">
        <p14:creationId xmlns:p14="http://schemas.microsoft.com/office/powerpoint/2010/main" val="621838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26"/>
          <p:cNvSpPr>
            <a:spLocks noGrp="1" noChangeArrowheads="1"/>
          </p:cNvSpPr>
          <p:nvPr>
            <p:ph type="title"/>
          </p:nvPr>
        </p:nvSpPr>
        <p:spPr>
          <a:xfrm>
            <a:off x="1141413" y="40982"/>
            <a:ext cx="9905998" cy="1478570"/>
          </a:xfrm>
        </p:spPr>
        <p:txBody>
          <a:bodyPr/>
          <a:lstStyle/>
          <a:p>
            <a:r>
              <a:rPr lang="en-US" altLang="en-US" dirty="0"/>
              <a:t>Some Sub-fields of AI</a:t>
            </a:r>
          </a:p>
        </p:txBody>
      </p:sp>
      <p:sp>
        <p:nvSpPr>
          <p:cNvPr id="74755" name="Rectangle 1027"/>
          <p:cNvSpPr>
            <a:spLocks noGrp="1" noChangeArrowheads="1"/>
          </p:cNvSpPr>
          <p:nvPr>
            <p:ph type="body" idx="1"/>
          </p:nvPr>
        </p:nvSpPr>
        <p:spPr>
          <a:xfrm>
            <a:off x="1030705" y="1215189"/>
            <a:ext cx="10972800" cy="4993105"/>
          </a:xfrm>
        </p:spPr>
        <p:txBody>
          <a:bodyPr>
            <a:normAutofit/>
          </a:bodyPr>
          <a:lstStyle/>
          <a:p>
            <a:r>
              <a:rPr lang="en-US" altLang="en-US" b="1" dirty="0"/>
              <a:t>Machine Learning</a:t>
            </a:r>
          </a:p>
          <a:p>
            <a:pPr lvl="1"/>
            <a:r>
              <a:rPr lang="en-US" altLang="en-US" dirty="0"/>
              <a:t>Supervised Machine Learning</a:t>
            </a:r>
          </a:p>
          <a:p>
            <a:pPr lvl="2"/>
            <a:r>
              <a:rPr lang="en-US" altLang="en-US" sz="2000" dirty="0"/>
              <a:t>Classification, regression, ensemble methods</a:t>
            </a:r>
          </a:p>
          <a:p>
            <a:pPr lvl="2"/>
            <a:r>
              <a:rPr lang="en-US" altLang="en-US" sz="2000" dirty="0"/>
              <a:t>By far the most prevalent applications of AI in the real world (image and speech recognition, text categorization, recommender systems, medical diagnosis, ….)</a:t>
            </a:r>
          </a:p>
          <a:p>
            <a:pPr lvl="1"/>
            <a:r>
              <a:rPr lang="en-US" altLang="en-US" dirty="0"/>
              <a:t>Unsupervised Machine Learning</a:t>
            </a:r>
          </a:p>
          <a:p>
            <a:pPr lvl="2"/>
            <a:r>
              <a:rPr lang="en-US" altLang="en-US" sz="2000" dirty="0"/>
              <a:t>Clustering, topic modeling, PCA, learning encodings (auto encoder/decoders)</a:t>
            </a:r>
          </a:p>
          <a:p>
            <a:pPr lvl="1"/>
            <a:r>
              <a:rPr lang="en-US" altLang="en-US" dirty="0"/>
              <a:t>Reinforcement learning</a:t>
            </a:r>
          </a:p>
          <a:p>
            <a:pPr lvl="2"/>
            <a:r>
              <a:rPr lang="en-US" altLang="en-US" sz="2000" dirty="0"/>
              <a:t>Learning in dynamic domains</a:t>
            </a:r>
          </a:p>
          <a:p>
            <a:pPr lvl="2"/>
            <a:r>
              <a:rPr lang="en-US" altLang="en-US" sz="2000" dirty="0"/>
              <a:t>Exploration/exploitation; Multi-armed bandits</a:t>
            </a:r>
          </a:p>
        </p:txBody>
      </p:sp>
    </p:spTree>
    <p:extLst>
      <p:ext uri="{BB962C8B-B14F-4D97-AF65-F5344CB8AC3E}">
        <p14:creationId xmlns:p14="http://schemas.microsoft.com/office/powerpoint/2010/main" val="1178299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26"/>
          <p:cNvSpPr>
            <a:spLocks noGrp="1" noChangeArrowheads="1"/>
          </p:cNvSpPr>
          <p:nvPr>
            <p:ph type="title"/>
          </p:nvPr>
        </p:nvSpPr>
        <p:spPr>
          <a:xfrm>
            <a:off x="1141413" y="40982"/>
            <a:ext cx="9905998" cy="1478570"/>
          </a:xfrm>
        </p:spPr>
        <p:txBody>
          <a:bodyPr/>
          <a:lstStyle/>
          <a:p>
            <a:r>
              <a:rPr lang="en-US" altLang="en-US" dirty="0"/>
              <a:t>Some Sub-fields of AI</a:t>
            </a:r>
          </a:p>
        </p:txBody>
      </p:sp>
      <p:sp>
        <p:nvSpPr>
          <p:cNvPr id="74755" name="Rectangle 1027"/>
          <p:cNvSpPr>
            <a:spLocks noGrp="1" noChangeArrowheads="1"/>
          </p:cNvSpPr>
          <p:nvPr>
            <p:ph type="body" idx="1"/>
          </p:nvPr>
        </p:nvSpPr>
        <p:spPr>
          <a:xfrm>
            <a:off x="1030705" y="1215190"/>
            <a:ext cx="10972800" cy="4848726"/>
          </a:xfrm>
        </p:spPr>
        <p:txBody>
          <a:bodyPr>
            <a:normAutofit/>
          </a:bodyPr>
          <a:lstStyle/>
          <a:p>
            <a:r>
              <a:rPr lang="en-US" altLang="en-US" b="1" dirty="0"/>
              <a:t>Pattern Recognition, Vision</a:t>
            </a:r>
          </a:p>
          <a:p>
            <a:pPr lvl="1"/>
            <a:r>
              <a:rPr lang="en-US" altLang="en-US" dirty="0"/>
              <a:t>Computer-aided identification of objects/shapes/sounds </a:t>
            </a:r>
          </a:p>
          <a:p>
            <a:pPr lvl="1"/>
            <a:r>
              <a:rPr lang="en-US" altLang="en-US" dirty="0"/>
              <a:t>Needed for speech and image understanding </a:t>
            </a:r>
          </a:p>
          <a:p>
            <a:pPr lvl="1"/>
            <a:r>
              <a:rPr lang="en-US" altLang="en-US" dirty="0"/>
              <a:t>Requires signal acquisition, feature extraction, feature embeddings, …</a:t>
            </a:r>
          </a:p>
          <a:p>
            <a:pPr lvl="1"/>
            <a:r>
              <a:rPr lang="en-US" altLang="en-US" dirty="0"/>
              <a:t>Again, lots of advances in recent years with deep learning methods such as Convolutional Neural Networks</a:t>
            </a:r>
          </a:p>
          <a:p>
            <a:pPr lvl="1"/>
            <a:endParaRPr lang="en-US" altLang="en-US" sz="800" dirty="0"/>
          </a:p>
          <a:p>
            <a:r>
              <a:rPr lang="en-US" altLang="en-US" b="1" dirty="0"/>
              <a:t>Planning, Robotics and Vision</a:t>
            </a:r>
          </a:p>
          <a:p>
            <a:pPr lvl="1"/>
            <a:r>
              <a:rPr lang="en-US" altLang="en-US" dirty="0"/>
              <a:t>Planning how to perform actions </a:t>
            </a:r>
          </a:p>
          <a:p>
            <a:pPr lvl="1"/>
            <a:r>
              <a:rPr lang="en-US" altLang="en-US" dirty="0"/>
              <a:t>Recognizing, and manipulating objects</a:t>
            </a:r>
          </a:p>
          <a:p>
            <a:pPr lvl="1"/>
            <a:r>
              <a:rPr lang="en-US" altLang="en-US" dirty="0"/>
              <a:t>Handling unexpected obstacles in dynamic environments</a:t>
            </a:r>
          </a:p>
          <a:p>
            <a:pPr lvl="1"/>
            <a:endParaRPr lang="en-US" altLang="en-US" sz="800" dirty="0"/>
          </a:p>
        </p:txBody>
      </p:sp>
    </p:spTree>
    <p:extLst>
      <p:ext uri="{BB962C8B-B14F-4D97-AF65-F5344CB8AC3E}">
        <p14:creationId xmlns:p14="http://schemas.microsoft.com/office/powerpoint/2010/main" val="2576598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26"/>
          <p:cNvSpPr>
            <a:spLocks noGrp="1" noChangeArrowheads="1"/>
          </p:cNvSpPr>
          <p:nvPr>
            <p:ph type="title"/>
          </p:nvPr>
        </p:nvSpPr>
        <p:spPr>
          <a:xfrm>
            <a:off x="1141413" y="89110"/>
            <a:ext cx="9905998" cy="1478570"/>
          </a:xfrm>
        </p:spPr>
        <p:txBody>
          <a:bodyPr/>
          <a:lstStyle/>
          <a:p>
            <a:r>
              <a:rPr lang="en-US" altLang="en-US" dirty="0"/>
              <a:t>Some Sub-fields of AI</a:t>
            </a:r>
          </a:p>
        </p:txBody>
      </p:sp>
      <p:sp>
        <p:nvSpPr>
          <p:cNvPr id="74755" name="Rectangle 1027"/>
          <p:cNvSpPr>
            <a:spLocks noGrp="1" noChangeArrowheads="1"/>
          </p:cNvSpPr>
          <p:nvPr>
            <p:ph type="body" idx="1"/>
          </p:nvPr>
        </p:nvSpPr>
        <p:spPr>
          <a:xfrm>
            <a:off x="1141412" y="1407695"/>
            <a:ext cx="9905999" cy="4383506"/>
          </a:xfrm>
        </p:spPr>
        <p:txBody>
          <a:bodyPr>
            <a:normAutofit lnSpcReduction="10000"/>
          </a:bodyPr>
          <a:lstStyle/>
          <a:p>
            <a:r>
              <a:rPr lang="en-US" altLang="en-US" b="1" dirty="0"/>
              <a:t>Knowledge-Based Systems</a:t>
            </a:r>
          </a:p>
          <a:p>
            <a:pPr lvl="1"/>
            <a:r>
              <a:rPr lang="en-US" altLang="en-US" dirty="0"/>
              <a:t>Using domain knowledge and semantic information about events and entities to reason, explain, diagnose, and solve problems</a:t>
            </a:r>
          </a:p>
          <a:p>
            <a:pPr lvl="1"/>
            <a:r>
              <a:rPr lang="en-US" altLang="en-US" dirty="0"/>
              <a:t>In early work, domain experts and domain specific rules were used to develop expert systems </a:t>
            </a:r>
            <a:r>
              <a:rPr lang="en-US" altLang="en-US" dirty="0">
                <a:sym typeface="Wingdings" panose="05000000000000000000" pitchFamily="2" charset="2"/>
              </a:rPr>
              <a:t> problem: knowledge engineering bottleneck</a:t>
            </a:r>
          </a:p>
          <a:p>
            <a:pPr lvl="1"/>
            <a:r>
              <a:rPr lang="en-US" altLang="en-US" dirty="0">
                <a:sym typeface="Wingdings" panose="05000000000000000000" pitchFamily="2" charset="2"/>
              </a:rPr>
              <a:t>Modern systems can rely on both general and domain specific publicly available knowledge graphs</a:t>
            </a:r>
          </a:p>
          <a:p>
            <a:pPr lvl="2"/>
            <a:r>
              <a:rPr lang="en-US" altLang="en-US" sz="2000" dirty="0">
                <a:sym typeface="Wingdings" panose="05000000000000000000" pitchFamily="2" charset="2"/>
              </a:rPr>
              <a:t>Google Knowledge Graph</a:t>
            </a:r>
          </a:p>
          <a:p>
            <a:pPr lvl="2"/>
            <a:r>
              <a:rPr lang="en-US" altLang="en-US" sz="2000" dirty="0">
                <a:sym typeface="Wingdings" panose="05000000000000000000" pitchFamily="2" charset="2"/>
              </a:rPr>
              <a:t>Wikipedia</a:t>
            </a:r>
          </a:p>
          <a:p>
            <a:pPr lvl="1"/>
            <a:r>
              <a:rPr lang="en-US" altLang="en-US" sz="2200" dirty="0">
                <a:sym typeface="Wingdings" panose="05000000000000000000" pitchFamily="2" charset="2"/>
              </a:rPr>
              <a:t>Graph embeddings used as part of deep learning models to integrate semantic information; provide ability to explain results</a:t>
            </a:r>
          </a:p>
          <a:p>
            <a:pPr lvl="2"/>
            <a:endParaRPr lang="en-US" altLang="en-US" sz="1400" dirty="0"/>
          </a:p>
        </p:txBody>
      </p:sp>
    </p:spTree>
    <p:extLst>
      <p:ext uri="{BB962C8B-B14F-4D97-AF65-F5344CB8AC3E}">
        <p14:creationId xmlns:p14="http://schemas.microsoft.com/office/powerpoint/2010/main" val="2257438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1141413" y="40982"/>
            <a:ext cx="9905998" cy="1138113"/>
          </a:xfrm>
        </p:spPr>
        <p:txBody>
          <a:bodyPr/>
          <a:lstStyle/>
          <a:p>
            <a:r>
              <a:rPr lang="en-US" altLang="en-US" dirty="0"/>
              <a:t>AI in Everyday Life?</a:t>
            </a:r>
          </a:p>
        </p:txBody>
      </p:sp>
      <p:sp>
        <p:nvSpPr>
          <p:cNvPr id="152579" name="Rectangle 3"/>
          <p:cNvSpPr>
            <a:spLocks noGrp="1" noChangeArrowheads="1"/>
          </p:cNvSpPr>
          <p:nvPr>
            <p:ph type="body" idx="1"/>
          </p:nvPr>
        </p:nvSpPr>
        <p:spPr>
          <a:xfrm>
            <a:off x="1167063" y="1082838"/>
            <a:ext cx="10367210" cy="5402179"/>
          </a:xfrm>
        </p:spPr>
        <p:txBody>
          <a:bodyPr>
            <a:normAutofit/>
          </a:bodyPr>
          <a:lstStyle/>
          <a:p>
            <a:pPr>
              <a:lnSpc>
                <a:spcPct val="90000"/>
              </a:lnSpc>
            </a:pPr>
            <a:r>
              <a:rPr lang="en-US" altLang="en-US" sz="2000" b="1" dirty="0"/>
              <a:t>AI techniques are used in many common applications</a:t>
            </a:r>
          </a:p>
          <a:p>
            <a:pPr lvl="1">
              <a:lnSpc>
                <a:spcPct val="90000"/>
              </a:lnSpc>
            </a:pPr>
            <a:r>
              <a:rPr lang="en-US" altLang="en-US" sz="1800" dirty="0"/>
              <a:t>Intelligent user interfaces</a:t>
            </a:r>
          </a:p>
          <a:p>
            <a:pPr lvl="1">
              <a:lnSpc>
                <a:spcPct val="90000"/>
              </a:lnSpc>
            </a:pPr>
            <a:r>
              <a:rPr lang="en-US" altLang="en-US" sz="1800" dirty="0"/>
              <a:t>Spell/grammar checkers</a:t>
            </a:r>
          </a:p>
          <a:p>
            <a:pPr lvl="1">
              <a:lnSpc>
                <a:spcPct val="90000"/>
              </a:lnSpc>
            </a:pPr>
            <a:r>
              <a:rPr lang="en-US" altLang="en-US" sz="1800" dirty="0"/>
              <a:t>Context sensitive help systems</a:t>
            </a:r>
          </a:p>
          <a:p>
            <a:pPr lvl="1">
              <a:lnSpc>
                <a:spcPct val="90000"/>
              </a:lnSpc>
            </a:pPr>
            <a:r>
              <a:rPr lang="en-US" altLang="en-US" sz="1800" dirty="0"/>
              <a:t>Medical diagnosis systems</a:t>
            </a:r>
          </a:p>
          <a:p>
            <a:pPr lvl="1">
              <a:lnSpc>
                <a:spcPct val="90000"/>
              </a:lnSpc>
            </a:pPr>
            <a:r>
              <a:rPr lang="en-US" altLang="en-US" sz="1800" dirty="0"/>
              <a:t>Regulating/Controlling hardware devices and processes (e.g., in smart devices / homes)</a:t>
            </a:r>
          </a:p>
          <a:p>
            <a:pPr lvl="1">
              <a:lnSpc>
                <a:spcPct val="90000"/>
              </a:lnSpc>
            </a:pPr>
            <a:r>
              <a:rPr lang="en-US" altLang="en-US" sz="1800" dirty="0"/>
              <a:t>Voice/image recognition (more generally, pattern recognition)</a:t>
            </a:r>
          </a:p>
          <a:p>
            <a:pPr lvl="1">
              <a:lnSpc>
                <a:spcPct val="90000"/>
              </a:lnSpc>
            </a:pPr>
            <a:r>
              <a:rPr lang="en-US" altLang="en-US" sz="1800" dirty="0"/>
              <a:t>Scheduling systems (airlines, hotels, manufacturing)</a:t>
            </a:r>
          </a:p>
          <a:p>
            <a:pPr lvl="1">
              <a:lnSpc>
                <a:spcPct val="90000"/>
              </a:lnSpc>
            </a:pPr>
            <a:r>
              <a:rPr lang="en-US" altLang="en-US" sz="1800" dirty="0"/>
              <a:t>Error detection/  correction in electronic communication</a:t>
            </a:r>
          </a:p>
          <a:p>
            <a:pPr lvl="1">
              <a:lnSpc>
                <a:spcPct val="90000"/>
              </a:lnSpc>
            </a:pPr>
            <a:r>
              <a:rPr lang="en-US" altLang="en-US" sz="1800" dirty="0"/>
              <a:t>Program verification / compiler and programming language design</a:t>
            </a:r>
          </a:p>
          <a:p>
            <a:pPr lvl="1">
              <a:lnSpc>
                <a:spcPct val="90000"/>
              </a:lnSpc>
            </a:pPr>
            <a:r>
              <a:rPr lang="en-US" altLang="en-US" sz="1800" dirty="0"/>
              <a:t>Web search engines / Web spiders</a:t>
            </a:r>
          </a:p>
          <a:p>
            <a:pPr lvl="1">
              <a:lnSpc>
                <a:spcPct val="90000"/>
              </a:lnSpc>
            </a:pPr>
            <a:r>
              <a:rPr lang="en-US" altLang="en-US" sz="1800" dirty="0"/>
              <a:t>Recommender systems (collaborative/content-based filtering)</a:t>
            </a:r>
          </a:p>
          <a:p>
            <a:pPr lvl="1">
              <a:lnSpc>
                <a:spcPct val="90000"/>
              </a:lnSpc>
            </a:pPr>
            <a:r>
              <a:rPr lang="en-US" altLang="en-US" sz="1800" dirty="0"/>
              <a:t>Personal agents and assistants</a:t>
            </a:r>
          </a:p>
          <a:p>
            <a:pPr lvl="1">
              <a:lnSpc>
                <a:spcPct val="90000"/>
              </a:lnSpc>
            </a:pPr>
            <a:r>
              <a:rPr lang="en-US" altLang="en-US" sz="1800" dirty="0"/>
              <a:t>Intelligent CRM and business Intelligence</a:t>
            </a:r>
          </a:p>
          <a:p>
            <a:pPr lvl="1">
              <a:lnSpc>
                <a:spcPct val="90000"/>
              </a:lnSpc>
            </a:pPr>
            <a:r>
              <a:rPr lang="en-US" altLang="en-US" sz="1800" dirty="0"/>
              <a:t>Credit card verification / fraud detection</a:t>
            </a:r>
          </a:p>
          <a:p>
            <a:pPr lvl="1">
              <a:lnSpc>
                <a:spcPct val="90000"/>
              </a:lnSpc>
            </a:pPr>
            <a:r>
              <a:rPr lang="en-US" altLang="en-US" sz="1800" dirty="0"/>
              <a:t>Computer games</a:t>
            </a:r>
          </a:p>
          <a:p>
            <a:pPr lvl="1">
              <a:lnSpc>
                <a:spcPct val="90000"/>
              </a:lnSpc>
            </a:pPr>
            <a:r>
              <a:rPr lang="en-US" altLang="en-US" sz="1800" dirty="0"/>
              <a:t>Autonomous vehicles</a:t>
            </a:r>
          </a:p>
        </p:txBody>
      </p:sp>
    </p:spTree>
    <p:extLst>
      <p:ext uri="{BB962C8B-B14F-4D97-AF65-F5344CB8AC3E}">
        <p14:creationId xmlns:p14="http://schemas.microsoft.com/office/powerpoint/2010/main" val="2513875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4626591" y="2921168"/>
            <a:ext cx="5977719" cy="1015663"/>
          </a:xfrm>
          <a:prstGeom prst="rect">
            <a:avLst/>
          </a:prstGeom>
          <a:noFill/>
        </p:spPr>
        <p:txBody>
          <a:bodyPr wrap="square" rtlCol="0">
            <a:spAutoFit/>
          </a:bodyPr>
          <a:lstStyle/>
          <a:p>
            <a:r>
              <a:rPr lang="en-US" sz="6000" dirty="0">
                <a:solidFill>
                  <a:schemeClr val="bg1"/>
                </a:solidFill>
              </a:rPr>
              <a:t>A Model of AI</a:t>
            </a:r>
          </a:p>
        </p:txBody>
      </p:sp>
      <p:pic>
        <p:nvPicPr>
          <p:cNvPr id="5" name="Picture 4"/>
          <p:cNvPicPr>
            <a:picLocks noChangeAspect="1"/>
          </p:cNvPicPr>
          <p:nvPr/>
        </p:nvPicPr>
        <p:blipFill>
          <a:blip r:embed="rId2"/>
          <a:stretch>
            <a:fillRect/>
          </a:stretch>
        </p:blipFill>
        <p:spPr>
          <a:xfrm>
            <a:off x="1060758" y="2495550"/>
            <a:ext cx="2505075" cy="4362450"/>
          </a:xfrm>
          <a:prstGeom prst="rect">
            <a:avLst/>
          </a:prstGeom>
        </p:spPr>
      </p:pic>
    </p:spTree>
    <p:extLst>
      <p:ext uri="{BB962C8B-B14F-4D97-AF65-F5344CB8AC3E}">
        <p14:creationId xmlns:p14="http://schemas.microsoft.com/office/powerpoint/2010/main" val="1323595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5046"/>
            <a:ext cx="9905998" cy="1478570"/>
          </a:xfrm>
        </p:spPr>
        <p:txBody>
          <a:bodyPr>
            <a:normAutofit/>
          </a:bodyPr>
          <a:lstStyle/>
          <a:p>
            <a:r>
              <a:rPr lang="en-US" dirty="0"/>
              <a:t>AI Systems as Intelligent Agents</a:t>
            </a:r>
          </a:p>
        </p:txBody>
      </p:sp>
      <p:sp>
        <p:nvSpPr>
          <p:cNvPr id="3" name="Content Placeholder 2"/>
          <p:cNvSpPr>
            <a:spLocks noGrp="1"/>
          </p:cNvSpPr>
          <p:nvPr>
            <p:ph sz="quarter" idx="1"/>
          </p:nvPr>
        </p:nvSpPr>
        <p:spPr>
          <a:xfrm>
            <a:off x="1201572" y="1539623"/>
            <a:ext cx="9037304" cy="4091155"/>
          </a:xfrm>
        </p:spPr>
        <p:txBody>
          <a:bodyPr>
            <a:normAutofit/>
          </a:bodyPr>
          <a:lstStyle/>
          <a:p>
            <a:r>
              <a:rPr lang="en-US" b="1" dirty="0"/>
              <a:t>An agent is something that can</a:t>
            </a:r>
          </a:p>
          <a:p>
            <a:pPr lvl="1"/>
            <a:r>
              <a:rPr lang="en-US" sz="2200" dirty="0"/>
              <a:t>perceive its "environment" through sensors (percepts)</a:t>
            </a:r>
          </a:p>
          <a:p>
            <a:pPr lvl="1"/>
            <a:r>
              <a:rPr lang="en-US" sz="2200" dirty="0"/>
              <a:t>act upon that environment through actuators (or effectors)</a:t>
            </a:r>
          </a:p>
          <a:p>
            <a:r>
              <a:rPr lang="en-US" b="1" dirty="0"/>
              <a:t>An agent is defined by its </a:t>
            </a:r>
            <a:r>
              <a:rPr lang="en-US" b="1" i="1" dirty="0"/>
              <a:t>internal</a:t>
            </a:r>
            <a:r>
              <a:rPr lang="en-US" b="1" dirty="0"/>
              <a:t> agent function</a:t>
            </a:r>
          </a:p>
          <a:p>
            <a:pPr lvl="1"/>
            <a:r>
              <a:rPr lang="en-US" sz="2200" dirty="0"/>
              <a:t>A percept sequence is the complete history of everything the agent has ever perceived</a:t>
            </a:r>
          </a:p>
          <a:p>
            <a:pPr lvl="1"/>
            <a:r>
              <a:rPr lang="en-US" sz="2200" dirty="0"/>
              <a:t>The agent function maps all possible percept sequences onto actions</a:t>
            </a:r>
          </a:p>
          <a:p>
            <a:r>
              <a:rPr lang="en-US" b="1" dirty="0"/>
              <a:t>We implement an agent by writing an agent program </a:t>
            </a:r>
          </a:p>
        </p:txBody>
      </p:sp>
    </p:spTree>
    <p:extLst>
      <p:ext uri="{BB962C8B-B14F-4D97-AF65-F5344CB8AC3E}">
        <p14:creationId xmlns:p14="http://schemas.microsoft.com/office/powerpoint/2010/main" val="2551562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2"/>
          <a:srcRect/>
          <a:stretch>
            <a:fillRect/>
          </a:stretch>
        </p:blipFill>
        <p:spPr bwMode="auto">
          <a:xfrm>
            <a:off x="2726145" y="1392056"/>
            <a:ext cx="6134118" cy="2722743"/>
          </a:xfrm>
          <a:prstGeom prst="rect">
            <a:avLst/>
          </a:prstGeom>
          <a:noFill/>
          <a:ln w="9525">
            <a:noFill/>
            <a:miter lim="800000"/>
            <a:headEnd/>
            <a:tailEnd/>
          </a:ln>
          <a:effectLst/>
        </p:spPr>
      </p:pic>
      <p:sp>
        <p:nvSpPr>
          <p:cNvPr id="5" name="Title 1"/>
          <p:cNvSpPr>
            <a:spLocks noGrp="1"/>
          </p:cNvSpPr>
          <p:nvPr>
            <p:ph type="title"/>
          </p:nvPr>
        </p:nvSpPr>
        <p:spPr>
          <a:xfrm>
            <a:off x="2136648" y="228600"/>
            <a:ext cx="8153400" cy="990600"/>
          </a:xfrm>
        </p:spPr>
        <p:txBody>
          <a:bodyPr>
            <a:normAutofit/>
          </a:bodyPr>
          <a:lstStyle/>
          <a:p>
            <a:r>
              <a:rPr lang="en-US" dirty="0"/>
              <a:t>AI Systems as Intelligent Agents</a:t>
            </a:r>
          </a:p>
        </p:txBody>
      </p:sp>
      <p:sp>
        <p:nvSpPr>
          <p:cNvPr id="2" name="Rectangle 1"/>
          <p:cNvSpPr/>
          <p:nvPr/>
        </p:nvSpPr>
        <p:spPr>
          <a:xfrm>
            <a:off x="2526640" y="4549352"/>
            <a:ext cx="7086600" cy="1569660"/>
          </a:xfrm>
          <a:prstGeom prst="rect">
            <a:avLst/>
          </a:prstGeom>
        </p:spPr>
        <p:txBody>
          <a:bodyPr wrap="square">
            <a:spAutoFit/>
          </a:bodyPr>
          <a:lstStyle/>
          <a:p>
            <a:r>
              <a:rPr lang="en-US" altLang="en-US" sz="2400" dirty="0"/>
              <a:t>Goal: Design </a:t>
            </a:r>
            <a:r>
              <a:rPr lang="en-US" altLang="en-US" sz="2400" i="1" dirty="0">
                <a:solidFill>
                  <a:srgbClr val="FFC000"/>
                </a:solidFill>
              </a:rPr>
              <a:t>rational</a:t>
            </a:r>
            <a:r>
              <a:rPr lang="en-US" altLang="en-US" sz="2400" dirty="0">
                <a:solidFill>
                  <a:srgbClr val="FFC000"/>
                </a:solidFill>
              </a:rPr>
              <a:t> </a:t>
            </a:r>
            <a:r>
              <a:rPr lang="en-US" altLang="en-US" sz="2400" dirty="0"/>
              <a:t>agents that do a “good job” of acting in their environments.</a:t>
            </a:r>
          </a:p>
          <a:p>
            <a:r>
              <a:rPr lang="en-US" altLang="en-US" sz="2400" dirty="0"/>
              <a:t>Success determined based on some </a:t>
            </a:r>
            <a:r>
              <a:rPr lang="en-US" altLang="en-US" sz="2400" i="1" u="sng" dirty="0" err="1"/>
              <a:t>extrernal</a:t>
            </a:r>
            <a:r>
              <a:rPr lang="en-US" altLang="en-US" sz="2400" dirty="0"/>
              <a:t> </a:t>
            </a:r>
            <a:r>
              <a:rPr lang="en-US" altLang="en-US" sz="2400" i="1" u="sng" dirty="0"/>
              <a:t>objective</a:t>
            </a:r>
            <a:r>
              <a:rPr lang="en-US" altLang="en-US" sz="2400" dirty="0"/>
              <a:t> </a:t>
            </a:r>
            <a:r>
              <a:rPr lang="en-US" altLang="en-US" sz="2400" i="1" dirty="0">
                <a:solidFill>
                  <a:srgbClr val="FFC000"/>
                </a:solidFill>
              </a:rPr>
              <a:t>performance measure</a:t>
            </a:r>
          </a:p>
        </p:txBody>
      </p:sp>
    </p:spTree>
    <p:extLst>
      <p:ext uri="{BB962C8B-B14F-4D97-AF65-F5344CB8AC3E}">
        <p14:creationId xmlns:p14="http://schemas.microsoft.com/office/powerpoint/2010/main" val="613600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2212" y="0"/>
            <a:ext cx="9905998" cy="1478570"/>
          </a:xfrm>
        </p:spPr>
        <p:txBody>
          <a:bodyPr/>
          <a:lstStyle/>
          <a:p>
            <a:r>
              <a:rPr lang="en-US" dirty="0"/>
              <a:t>Example agent: a vacuum robot</a:t>
            </a:r>
          </a:p>
        </p:txBody>
      </p:sp>
      <p:sp>
        <p:nvSpPr>
          <p:cNvPr id="3" name="Content Placeholder 2"/>
          <p:cNvSpPr>
            <a:spLocks noGrp="1"/>
          </p:cNvSpPr>
          <p:nvPr>
            <p:ph sz="quarter" idx="1"/>
          </p:nvPr>
        </p:nvSpPr>
        <p:spPr>
          <a:xfrm>
            <a:off x="1141412" y="3753853"/>
            <a:ext cx="9905999" cy="2687076"/>
          </a:xfrm>
        </p:spPr>
        <p:txBody>
          <a:bodyPr/>
          <a:lstStyle/>
          <a:p>
            <a:r>
              <a:rPr lang="en-US" dirty="0"/>
              <a:t>Percepts: 2-tuples [square, state]</a:t>
            </a:r>
          </a:p>
          <a:p>
            <a:r>
              <a:rPr lang="en-US" dirty="0"/>
              <a:t>Actions: Left, Right, Suck</a:t>
            </a:r>
          </a:p>
          <a:p>
            <a:r>
              <a:rPr lang="en-US" dirty="0"/>
              <a:t>Agent function maps percept sequences to actions</a:t>
            </a:r>
          </a:p>
          <a:p>
            <a:pPr lvl="1"/>
            <a:r>
              <a:rPr lang="en-US" dirty="0"/>
              <a:t>E.g., [A, Clean] </a:t>
            </a:r>
            <a:r>
              <a:rPr lang="en-US" dirty="0">
                <a:sym typeface="Wingdings" panose="05000000000000000000" pitchFamily="2" charset="2"/>
              </a:rPr>
              <a:t> Right</a:t>
            </a:r>
            <a:endParaRPr lang="en-US" dirty="0"/>
          </a:p>
        </p:txBody>
      </p:sp>
      <p:pic>
        <p:nvPicPr>
          <p:cNvPr id="13313" name="Picture 1"/>
          <p:cNvPicPr>
            <a:picLocks noChangeAspect="1" noChangeArrowheads="1"/>
          </p:cNvPicPr>
          <p:nvPr/>
        </p:nvPicPr>
        <p:blipFill>
          <a:blip r:embed="rId2"/>
          <a:srcRect/>
          <a:stretch>
            <a:fillRect/>
          </a:stretch>
        </p:blipFill>
        <p:spPr bwMode="auto">
          <a:xfrm>
            <a:off x="4175824" y="1498433"/>
            <a:ext cx="3548418" cy="1828800"/>
          </a:xfrm>
          <a:prstGeom prst="rect">
            <a:avLst/>
          </a:prstGeom>
          <a:noFill/>
          <a:ln w="9525">
            <a:noFill/>
            <a:miter lim="800000"/>
            <a:headEnd/>
            <a:tailEnd/>
          </a:ln>
          <a:effectLst/>
        </p:spPr>
      </p:pic>
    </p:spTree>
    <p:extLst>
      <p:ext uri="{BB962C8B-B14F-4D97-AF65-F5344CB8AC3E}">
        <p14:creationId xmlns:p14="http://schemas.microsoft.com/office/powerpoint/2010/main" val="715145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1930" y="0"/>
            <a:ext cx="9905998" cy="1478570"/>
          </a:xfrm>
        </p:spPr>
        <p:txBody>
          <a:bodyPr>
            <a:normAutofit/>
          </a:bodyPr>
          <a:lstStyle/>
          <a:p>
            <a:r>
              <a:rPr lang="en-US" dirty="0"/>
              <a:t>A good agent function:</a:t>
            </a:r>
          </a:p>
        </p:txBody>
      </p:sp>
      <p:pic>
        <p:nvPicPr>
          <p:cNvPr id="12289" name="Picture 1"/>
          <p:cNvPicPr>
            <a:picLocks noChangeAspect="1" noChangeArrowheads="1"/>
          </p:cNvPicPr>
          <p:nvPr/>
        </p:nvPicPr>
        <p:blipFill>
          <a:blip r:embed="rId2"/>
          <a:srcRect/>
          <a:stretch>
            <a:fillRect/>
          </a:stretch>
        </p:blipFill>
        <p:spPr bwMode="auto">
          <a:xfrm>
            <a:off x="2173702" y="3597443"/>
            <a:ext cx="7915275" cy="2686050"/>
          </a:xfrm>
          <a:prstGeom prst="rect">
            <a:avLst/>
          </a:prstGeom>
          <a:noFill/>
          <a:ln w="9525">
            <a:noFill/>
            <a:miter lim="800000"/>
            <a:headEnd/>
            <a:tailEnd/>
          </a:ln>
          <a:effectLst/>
        </p:spPr>
      </p:pic>
      <p:pic>
        <p:nvPicPr>
          <p:cNvPr id="4" name="Picture 1"/>
          <p:cNvPicPr>
            <a:picLocks noChangeAspect="1" noChangeArrowheads="1"/>
          </p:cNvPicPr>
          <p:nvPr/>
        </p:nvPicPr>
        <p:blipFill>
          <a:blip r:embed="rId3"/>
          <a:srcRect/>
          <a:stretch>
            <a:fillRect/>
          </a:stretch>
        </p:blipFill>
        <p:spPr bwMode="auto">
          <a:xfrm>
            <a:off x="4287253" y="1391652"/>
            <a:ext cx="3548418" cy="1828800"/>
          </a:xfrm>
          <a:prstGeom prst="rect">
            <a:avLst/>
          </a:prstGeom>
          <a:noFill/>
          <a:ln w="9525">
            <a:noFill/>
            <a:miter lim="800000"/>
            <a:headEnd/>
            <a:tailEnd/>
          </a:ln>
          <a:effectLst/>
        </p:spPr>
      </p:pic>
    </p:spTree>
    <p:extLst>
      <p:ext uri="{BB962C8B-B14F-4D97-AF65-F5344CB8AC3E}">
        <p14:creationId xmlns:p14="http://schemas.microsoft.com/office/powerpoint/2010/main" val="3728432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Rectangle 3"/>
          <p:cNvSpPr>
            <a:spLocks noGrp="1" noChangeArrowheads="1"/>
          </p:cNvSpPr>
          <p:nvPr>
            <p:ph type="body" sz="half" idx="1"/>
          </p:nvPr>
        </p:nvSpPr>
        <p:spPr>
          <a:xfrm>
            <a:off x="1695449" y="1276350"/>
            <a:ext cx="6981825" cy="5486400"/>
          </a:xfrm>
          <a:noFill/>
          <a:ln/>
        </p:spPr>
        <p:txBody>
          <a:bodyPr>
            <a:noAutofit/>
          </a:bodyPr>
          <a:lstStyle/>
          <a:p>
            <a:r>
              <a:rPr lang="en-US" altLang="en-US" sz="2000" i="1" dirty="0"/>
              <a:t>2001: A Space Odyssey</a:t>
            </a:r>
          </a:p>
          <a:p>
            <a:pPr lvl="1"/>
            <a:r>
              <a:rPr lang="en-US" altLang="en-US" sz="1800" dirty="0"/>
              <a:t>classic science fiction movie from 1969</a:t>
            </a:r>
          </a:p>
          <a:p>
            <a:r>
              <a:rPr lang="en-US" altLang="en-US" sz="2000" dirty="0"/>
              <a:t>HAL</a:t>
            </a:r>
          </a:p>
          <a:p>
            <a:pPr lvl="1"/>
            <a:r>
              <a:rPr lang="en-US" altLang="en-US" sz="1800" dirty="0"/>
              <a:t>part of the story centers around an intelligent computer called HAL</a:t>
            </a:r>
          </a:p>
          <a:p>
            <a:pPr lvl="1"/>
            <a:r>
              <a:rPr lang="en-US" altLang="en-US" sz="1800" dirty="0"/>
              <a:t>HAL is the “brains” of an intelligent spaceship</a:t>
            </a:r>
          </a:p>
          <a:p>
            <a:pPr lvl="1"/>
            <a:r>
              <a:rPr lang="en-US" altLang="en-US" sz="1800" dirty="0"/>
              <a:t>In the movie, HAL can</a:t>
            </a:r>
          </a:p>
          <a:p>
            <a:pPr lvl="2"/>
            <a:r>
              <a:rPr lang="en-US" altLang="en-US" dirty="0"/>
              <a:t>speak easily with the crew</a:t>
            </a:r>
          </a:p>
          <a:p>
            <a:pPr lvl="2"/>
            <a:r>
              <a:rPr lang="en-US" altLang="en-US" dirty="0"/>
              <a:t>see and understand the emotions of the crew</a:t>
            </a:r>
          </a:p>
          <a:p>
            <a:pPr lvl="2"/>
            <a:r>
              <a:rPr lang="en-US" altLang="en-US" dirty="0"/>
              <a:t>navigate the ship automatically</a:t>
            </a:r>
          </a:p>
          <a:p>
            <a:pPr lvl="2"/>
            <a:r>
              <a:rPr lang="en-US" altLang="en-US" dirty="0"/>
              <a:t>diagnose on-board problems</a:t>
            </a:r>
          </a:p>
          <a:p>
            <a:pPr lvl="2"/>
            <a:r>
              <a:rPr lang="en-US" altLang="en-US" dirty="0"/>
              <a:t>make life-and-death decisions</a:t>
            </a:r>
          </a:p>
          <a:p>
            <a:pPr lvl="2"/>
            <a:r>
              <a:rPr lang="en-US" altLang="en-US" dirty="0"/>
              <a:t>display emotions</a:t>
            </a:r>
          </a:p>
          <a:p>
            <a:r>
              <a:rPr lang="en-US" altLang="en-US" sz="2000" dirty="0"/>
              <a:t>In 1969 this was science fiction: is it still science fiction?</a:t>
            </a:r>
          </a:p>
        </p:txBody>
      </p:sp>
      <p:sp>
        <p:nvSpPr>
          <p:cNvPr id="6" name="TextBox 5"/>
          <p:cNvSpPr txBox="1"/>
          <p:nvPr/>
        </p:nvSpPr>
        <p:spPr>
          <a:xfrm>
            <a:off x="-1" y="457200"/>
            <a:ext cx="12192001" cy="923330"/>
          </a:xfrm>
          <a:prstGeom prst="rect">
            <a:avLst/>
          </a:prstGeom>
          <a:noFill/>
        </p:spPr>
        <p:txBody>
          <a:bodyPr wrap="square" rtlCol="0">
            <a:spAutoFit/>
          </a:bodyPr>
          <a:lstStyle/>
          <a:p>
            <a:pPr algn="ctr"/>
            <a:r>
              <a:rPr lang="en-US" sz="5400" dirty="0"/>
              <a:t>HAL</a:t>
            </a:r>
          </a:p>
        </p:txBody>
      </p:sp>
      <p:pic>
        <p:nvPicPr>
          <p:cNvPr id="10" name="Picture 2" descr="https://upload.wikimedia.org/wikipedia/commons/thumb/f/f6/HAL9000.svg/2000px-HAL9000.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5479" y="2412279"/>
            <a:ext cx="2223941" cy="2223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74550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9856" y="113191"/>
            <a:ext cx="9905998" cy="1478570"/>
          </a:xfrm>
        </p:spPr>
        <p:txBody>
          <a:bodyPr/>
          <a:lstStyle/>
          <a:p>
            <a:r>
              <a:rPr lang="en-US" dirty="0"/>
              <a:t>What makes an agent Rational?</a:t>
            </a:r>
          </a:p>
        </p:txBody>
      </p:sp>
      <p:sp>
        <p:nvSpPr>
          <p:cNvPr id="3" name="Content Placeholder 2"/>
          <p:cNvSpPr>
            <a:spLocks noGrp="1"/>
          </p:cNvSpPr>
          <p:nvPr>
            <p:ph sz="quarter" idx="1"/>
          </p:nvPr>
        </p:nvSpPr>
        <p:spPr>
          <a:xfrm>
            <a:off x="1261727" y="1383632"/>
            <a:ext cx="9905999" cy="4186989"/>
          </a:xfrm>
        </p:spPr>
        <p:txBody>
          <a:bodyPr>
            <a:normAutofit/>
          </a:bodyPr>
          <a:lstStyle/>
          <a:p>
            <a:pPr algn="just"/>
            <a:r>
              <a:rPr lang="en-US" b="1" dirty="0"/>
              <a:t>We need to define a performance measure for the agent.</a:t>
            </a:r>
          </a:p>
          <a:p>
            <a:pPr marL="682625" lvl="1" indent="-223838"/>
            <a:r>
              <a:rPr lang="en-US" altLang="en-US" sz="2200" b="1" dirty="0">
                <a:solidFill>
                  <a:srgbClr val="FFC000"/>
                </a:solidFill>
              </a:rPr>
              <a:t>Performance measure: </a:t>
            </a:r>
            <a:r>
              <a:rPr lang="en-US" altLang="en-US" sz="2200" dirty="0"/>
              <a:t>An objective criterion for success of an agent's behavior.</a:t>
            </a:r>
          </a:p>
          <a:p>
            <a:pPr marL="682625" lvl="1" indent="-223838"/>
            <a:r>
              <a:rPr lang="en-US" altLang="en-US" sz="2200" dirty="0"/>
              <a:t>E.g., performance measure of a vacuum-cleaner agent could be amount of dirt cleaned up, amount of time taken, amount of electricity consumed, etc.</a:t>
            </a:r>
            <a:endParaRPr lang="en-US" sz="2200" dirty="0"/>
          </a:p>
          <a:p>
            <a:pPr algn="just"/>
            <a:r>
              <a:rPr lang="en-US" b="1" dirty="0">
                <a:solidFill>
                  <a:srgbClr val="FFC000"/>
                </a:solidFill>
              </a:rPr>
              <a:t>Rational Agent: </a:t>
            </a:r>
            <a:r>
              <a:rPr lang="en-US" dirty="0"/>
              <a:t>At any given time, an intelligent agent selects an action which, given its percept sequence and whatever built-in knowledge the agent has, maximizes the expected value of its performance measure.</a:t>
            </a:r>
          </a:p>
        </p:txBody>
      </p:sp>
    </p:spTree>
    <p:extLst>
      <p:ext uri="{BB962C8B-B14F-4D97-AF65-F5344CB8AC3E}">
        <p14:creationId xmlns:p14="http://schemas.microsoft.com/office/powerpoint/2010/main" val="892349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8298" y="89126"/>
            <a:ext cx="8700418" cy="1478570"/>
          </a:xfrm>
        </p:spPr>
        <p:txBody>
          <a:bodyPr>
            <a:noAutofit/>
          </a:bodyPr>
          <a:lstStyle/>
          <a:p>
            <a:r>
              <a:rPr lang="en-US" dirty="0"/>
              <a:t>A performance measure for the vacuum robot</a:t>
            </a:r>
          </a:p>
        </p:txBody>
      </p:sp>
      <p:sp>
        <p:nvSpPr>
          <p:cNvPr id="3" name="Content Placeholder 2"/>
          <p:cNvSpPr>
            <a:spLocks noGrp="1"/>
          </p:cNvSpPr>
          <p:nvPr>
            <p:ph sz="quarter" idx="1"/>
          </p:nvPr>
        </p:nvSpPr>
        <p:spPr>
          <a:xfrm>
            <a:off x="5412638" y="1491495"/>
            <a:ext cx="6041429" cy="4740861"/>
          </a:xfrm>
        </p:spPr>
        <p:txBody>
          <a:bodyPr wrap="square">
            <a:normAutofit fontScale="92500" lnSpcReduction="20000"/>
          </a:bodyPr>
          <a:lstStyle/>
          <a:p>
            <a:r>
              <a:rPr lang="en-US" sz="2600" b="1" dirty="0"/>
              <a:t>Assume:</a:t>
            </a:r>
          </a:p>
          <a:p>
            <a:pPr lvl="1"/>
            <a:r>
              <a:rPr lang="en-US" sz="2200" dirty="0"/>
              <a:t>the agent has a lifetime of x time steps</a:t>
            </a:r>
          </a:p>
          <a:p>
            <a:pPr lvl="1"/>
            <a:r>
              <a:rPr lang="en-US" sz="2200" dirty="0"/>
              <a:t>the performance measure awards 1 point for each clean square at each time step</a:t>
            </a:r>
          </a:p>
          <a:p>
            <a:pPr lvl="1"/>
            <a:r>
              <a:rPr lang="en-US" sz="2200" dirty="0"/>
              <a:t>the agent knows the geography of its environment (2 squares, A and B) a priori</a:t>
            </a:r>
          </a:p>
          <a:p>
            <a:pPr lvl="1"/>
            <a:r>
              <a:rPr lang="en-US" sz="2200" dirty="0"/>
              <a:t>initial dirt distribution and location of the agent are not known</a:t>
            </a:r>
          </a:p>
          <a:p>
            <a:pPr lvl="1"/>
            <a:r>
              <a:rPr lang="en-US" sz="2200" dirty="0"/>
              <a:t>3 possible actions that the agent can perform</a:t>
            </a:r>
          </a:p>
          <a:p>
            <a:pPr lvl="1"/>
            <a:r>
              <a:rPr lang="en-US" sz="2200" dirty="0"/>
              <a:t>The agent correctly perceives its location and whether that location contains dirt </a:t>
            </a:r>
          </a:p>
          <a:p>
            <a:r>
              <a:rPr lang="en-US" dirty="0"/>
              <a:t>Under these conditions, the agent function shown in the table is rational.</a:t>
            </a:r>
          </a:p>
        </p:txBody>
      </p:sp>
      <p:pic>
        <p:nvPicPr>
          <p:cNvPr id="4" name="Picture 1"/>
          <p:cNvPicPr>
            <a:picLocks noChangeAspect="1" noChangeArrowheads="1"/>
          </p:cNvPicPr>
          <p:nvPr/>
        </p:nvPicPr>
        <p:blipFill rotWithShape="1">
          <a:blip r:embed="rId2"/>
          <a:srcRect l="10686" r="3825"/>
          <a:stretch/>
        </p:blipFill>
        <p:spPr bwMode="auto">
          <a:xfrm>
            <a:off x="541428" y="2466473"/>
            <a:ext cx="5005137" cy="1986797"/>
          </a:xfrm>
          <a:prstGeom prst="rect">
            <a:avLst/>
          </a:prstGeom>
          <a:noFill/>
          <a:ln w="9525">
            <a:noFill/>
            <a:miter lim="800000"/>
            <a:headEnd/>
            <a:tailEnd/>
          </a:ln>
          <a:effectLst/>
        </p:spPr>
      </p:pic>
      <p:pic>
        <p:nvPicPr>
          <p:cNvPr id="5" name="Picture 1"/>
          <p:cNvPicPr>
            <a:picLocks noChangeAspect="1" noChangeArrowheads="1"/>
          </p:cNvPicPr>
          <p:nvPr/>
        </p:nvPicPr>
        <p:blipFill>
          <a:blip r:embed="rId3"/>
          <a:srcRect/>
          <a:stretch>
            <a:fillRect/>
          </a:stretch>
        </p:blipFill>
        <p:spPr bwMode="auto">
          <a:xfrm>
            <a:off x="1799470" y="4617098"/>
            <a:ext cx="2200284" cy="1133993"/>
          </a:xfrm>
          <a:prstGeom prst="rect">
            <a:avLst/>
          </a:prstGeom>
          <a:noFill/>
          <a:ln w="9525">
            <a:noFill/>
            <a:miter lim="800000"/>
            <a:headEnd/>
            <a:tailEnd/>
          </a:ln>
          <a:effectLst/>
        </p:spPr>
      </p:pic>
    </p:spTree>
    <p:extLst>
      <p:ext uri="{BB962C8B-B14F-4D97-AF65-F5344CB8AC3E}">
        <p14:creationId xmlns:p14="http://schemas.microsoft.com/office/powerpoint/2010/main" val="584122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3761" y="0"/>
            <a:ext cx="9905998" cy="1478570"/>
          </a:xfrm>
        </p:spPr>
        <p:txBody>
          <a:bodyPr/>
          <a:lstStyle/>
          <a:p>
            <a:r>
              <a:rPr lang="en-US" dirty="0"/>
              <a:t>PEAS analysis</a:t>
            </a:r>
          </a:p>
        </p:txBody>
      </p:sp>
      <p:sp>
        <p:nvSpPr>
          <p:cNvPr id="3" name="Content Placeholder 2"/>
          <p:cNvSpPr>
            <a:spLocks noGrp="1"/>
          </p:cNvSpPr>
          <p:nvPr>
            <p:ph sz="quarter" idx="1"/>
          </p:nvPr>
        </p:nvSpPr>
        <p:spPr>
          <a:xfrm>
            <a:off x="1213601" y="1720098"/>
            <a:ext cx="9905999" cy="3541714"/>
          </a:xfrm>
        </p:spPr>
        <p:txBody>
          <a:bodyPr>
            <a:normAutofit/>
          </a:bodyPr>
          <a:lstStyle/>
          <a:p>
            <a:r>
              <a:rPr lang="en-US" b="1" dirty="0"/>
              <a:t>PEAS: Performance measure, Environment, Actuators, Sensors</a:t>
            </a:r>
          </a:p>
          <a:p>
            <a:pPr lvl="1"/>
            <a:r>
              <a:rPr lang="en-US" sz="2400" dirty="0"/>
              <a:t>Designing an intelligent agent involves specifying each of these</a:t>
            </a:r>
          </a:p>
          <a:p>
            <a:pPr lvl="1"/>
            <a:r>
              <a:rPr lang="en-US" sz="2400" dirty="0"/>
              <a:t>Obviously, the performance measure depends on sensors and actuators</a:t>
            </a:r>
          </a:p>
          <a:p>
            <a:pPr lvl="1"/>
            <a:r>
              <a:rPr lang="en-US" sz="2400" dirty="0"/>
              <a:t>Sensors determine how much of the environment the agent can detect</a:t>
            </a:r>
          </a:p>
          <a:p>
            <a:pPr lvl="1"/>
            <a:r>
              <a:rPr lang="en-US" sz="2400" dirty="0"/>
              <a:t>Actuators determine the effects that the agent has on the environment </a:t>
            </a:r>
          </a:p>
        </p:txBody>
      </p:sp>
    </p:spTree>
    <p:extLst>
      <p:ext uri="{BB962C8B-B14F-4D97-AF65-F5344CB8AC3E}">
        <p14:creationId xmlns:p14="http://schemas.microsoft.com/office/powerpoint/2010/main" val="504608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1888" y="65063"/>
            <a:ext cx="9905998" cy="1478570"/>
          </a:xfrm>
        </p:spPr>
        <p:txBody>
          <a:bodyPr/>
          <a:lstStyle/>
          <a:p>
            <a:r>
              <a:rPr lang="en-US" dirty="0"/>
              <a:t>Examples:</a:t>
            </a:r>
          </a:p>
        </p:txBody>
      </p:sp>
      <p:sp>
        <p:nvSpPr>
          <p:cNvPr id="3" name="Content Placeholder 2"/>
          <p:cNvSpPr>
            <a:spLocks noGrp="1"/>
          </p:cNvSpPr>
          <p:nvPr>
            <p:ph sz="quarter" idx="1"/>
          </p:nvPr>
        </p:nvSpPr>
        <p:spPr>
          <a:xfrm>
            <a:off x="1309854" y="1239253"/>
            <a:ext cx="9905999" cy="4896851"/>
          </a:xfrm>
        </p:spPr>
        <p:txBody>
          <a:bodyPr>
            <a:normAutofit lnSpcReduction="10000"/>
          </a:bodyPr>
          <a:lstStyle/>
          <a:p>
            <a:pPr defTabSz="1143000">
              <a:tabLst>
                <a:tab pos="2743200" algn="l"/>
              </a:tabLst>
            </a:pPr>
            <a:r>
              <a:rPr lang="en-US" altLang="en-US" b="1" dirty="0"/>
              <a:t>Autonomous Vehicle/Taxi</a:t>
            </a:r>
          </a:p>
          <a:p>
            <a:pPr lvl="1" defTabSz="1143000">
              <a:tabLst>
                <a:tab pos="2743200" algn="l"/>
              </a:tabLst>
            </a:pPr>
            <a:r>
              <a:rPr lang="en-US" altLang="en-US" sz="2200" b="1" dirty="0">
                <a:solidFill>
                  <a:srgbClr val="FFC000"/>
                </a:solidFill>
              </a:rPr>
              <a:t>Performance measure</a:t>
            </a:r>
            <a:r>
              <a:rPr lang="en-US" altLang="en-US" sz="2200" dirty="0"/>
              <a:t>: Safe, fast, legal, comfortable trip, maximize profits</a:t>
            </a:r>
          </a:p>
          <a:p>
            <a:pPr lvl="1" defTabSz="1143000">
              <a:tabLst>
                <a:tab pos="2743200" algn="l"/>
              </a:tabLst>
            </a:pPr>
            <a:r>
              <a:rPr lang="en-US" altLang="en-US" sz="2200" b="1" dirty="0">
                <a:solidFill>
                  <a:srgbClr val="FFC000"/>
                </a:solidFill>
              </a:rPr>
              <a:t>Environment</a:t>
            </a:r>
            <a:r>
              <a:rPr lang="en-US" altLang="en-US" sz="2200" dirty="0"/>
              <a:t>: Roads, traffic signs, other vehicles, pedestrians, customers</a:t>
            </a:r>
          </a:p>
          <a:p>
            <a:pPr lvl="1" defTabSz="1143000">
              <a:tabLst>
                <a:tab pos="2743200" algn="l"/>
              </a:tabLst>
            </a:pPr>
            <a:r>
              <a:rPr lang="en-US" altLang="en-US" sz="2200" b="1" dirty="0">
                <a:solidFill>
                  <a:srgbClr val="FFC000"/>
                </a:solidFill>
              </a:rPr>
              <a:t>Actuators</a:t>
            </a:r>
            <a:r>
              <a:rPr lang="en-US" altLang="en-US" sz="2200" dirty="0"/>
              <a:t>: Steering wheel, accelerator, brake, signal, horn</a:t>
            </a:r>
          </a:p>
          <a:p>
            <a:pPr lvl="1" defTabSz="1143000">
              <a:tabLst>
                <a:tab pos="2743200" algn="l"/>
              </a:tabLst>
            </a:pPr>
            <a:r>
              <a:rPr lang="en-US" altLang="en-US" sz="2200" b="1" dirty="0">
                <a:solidFill>
                  <a:srgbClr val="FFC000"/>
                </a:solidFill>
              </a:rPr>
              <a:t>Sensors</a:t>
            </a:r>
            <a:r>
              <a:rPr lang="en-US" altLang="en-US" sz="2200" dirty="0"/>
              <a:t>: Cameras, sonar, speedometer, GPS, odometer, engine sensors, microphones, ….</a:t>
            </a:r>
          </a:p>
          <a:p>
            <a:pPr defTabSz="1143000">
              <a:tabLst>
                <a:tab pos="2743200" algn="l"/>
              </a:tabLst>
            </a:pPr>
            <a:r>
              <a:rPr lang="en-US" altLang="en-US" b="1" dirty="0"/>
              <a:t>Medical diagnosis system</a:t>
            </a:r>
          </a:p>
          <a:p>
            <a:pPr lvl="1" defTabSz="1143000">
              <a:tabLst>
                <a:tab pos="2743200" algn="l"/>
              </a:tabLst>
            </a:pPr>
            <a:r>
              <a:rPr lang="en-US" altLang="en-US" sz="2200" b="1" dirty="0">
                <a:solidFill>
                  <a:srgbClr val="FFC000"/>
                </a:solidFill>
              </a:rPr>
              <a:t>Performance measure</a:t>
            </a:r>
            <a:r>
              <a:rPr lang="en-US" altLang="en-US" sz="2200" dirty="0"/>
              <a:t>: Patient health, treatment costs, diagnosis accuracy rate</a:t>
            </a:r>
          </a:p>
          <a:p>
            <a:pPr lvl="1" defTabSz="1143000">
              <a:tabLst>
                <a:tab pos="2743200" algn="l"/>
              </a:tabLst>
            </a:pPr>
            <a:r>
              <a:rPr lang="en-US" altLang="en-US" sz="2200" b="1" dirty="0">
                <a:solidFill>
                  <a:srgbClr val="FFC000"/>
                </a:solidFill>
              </a:rPr>
              <a:t>Environment</a:t>
            </a:r>
            <a:r>
              <a:rPr lang="en-US" altLang="en-US" sz="2200" dirty="0"/>
              <a:t>: Patient, hospital, staff</a:t>
            </a:r>
          </a:p>
          <a:p>
            <a:pPr lvl="1" defTabSz="1143000">
              <a:tabLst>
                <a:tab pos="2743200" algn="l"/>
              </a:tabLst>
            </a:pPr>
            <a:r>
              <a:rPr lang="en-US" altLang="en-US" sz="2200" b="1" dirty="0">
                <a:solidFill>
                  <a:srgbClr val="FFC000"/>
                </a:solidFill>
              </a:rPr>
              <a:t>Actuators</a:t>
            </a:r>
            <a:r>
              <a:rPr lang="en-US" altLang="en-US" sz="2200" dirty="0"/>
              <a:t>: Screen display (questions, tests, diagnoses, treatments, referrals)</a:t>
            </a:r>
          </a:p>
          <a:p>
            <a:pPr lvl="1" defTabSz="1143000">
              <a:tabLst>
                <a:tab pos="2743200" algn="l"/>
              </a:tabLst>
            </a:pPr>
            <a:r>
              <a:rPr lang="en-US" altLang="en-US" sz="2200" b="1" dirty="0">
                <a:solidFill>
                  <a:srgbClr val="FFC000"/>
                </a:solidFill>
              </a:rPr>
              <a:t>Sensors</a:t>
            </a:r>
            <a:r>
              <a:rPr lang="en-US" altLang="en-US" sz="2200" dirty="0"/>
              <a:t>: Keyboard, touchscreen (entry of symptoms, findings, patient's answers)</a:t>
            </a:r>
          </a:p>
        </p:txBody>
      </p:sp>
    </p:spTree>
    <p:extLst>
      <p:ext uri="{BB962C8B-B14F-4D97-AF65-F5344CB8AC3E}">
        <p14:creationId xmlns:p14="http://schemas.microsoft.com/office/powerpoint/2010/main" val="4050125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1888" y="65063"/>
            <a:ext cx="9905998" cy="1478570"/>
          </a:xfrm>
        </p:spPr>
        <p:txBody>
          <a:bodyPr/>
          <a:lstStyle/>
          <a:p>
            <a:r>
              <a:rPr lang="en-US" dirty="0"/>
              <a:t>Examples:</a:t>
            </a:r>
          </a:p>
        </p:txBody>
      </p:sp>
      <p:sp>
        <p:nvSpPr>
          <p:cNvPr id="3" name="Content Placeholder 2"/>
          <p:cNvSpPr>
            <a:spLocks noGrp="1"/>
          </p:cNvSpPr>
          <p:nvPr>
            <p:ph sz="quarter" idx="1"/>
          </p:nvPr>
        </p:nvSpPr>
        <p:spPr>
          <a:xfrm>
            <a:off x="1309854" y="1239253"/>
            <a:ext cx="9905999" cy="4896851"/>
          </a:xfrm>
        </p:spPr>
        <p:txBody>
          <a:bodyPr>
            <a:normAutofit/>
          </a:bodyPr>
          <a:lstStyle/>
          <a:p>
            <a:pPr defTabSz="1143000">
              <a:tabLst>
                <a:tab pos="2743200" algn="l"/>
              </a:tabLst>
            </a:pPr>
            <a:r>
              <a:rPr lang="en-US" altLang="en-US" b="1" dirty="0"/>
              <a:t>Online Shopping Agent</a:t>
            </a:r>
          </a:p>
          <a:p>
            <a:pPr lvl="1" defTabSz="1143000">
              <a:tabLst>
                <a:tab pos="2743200" algn="l"/>
              </a:tabLst>
            </a:pPr>
            <a:r>
              <a:rPr lang="en-US" altLang="en-US" sz="2200" b="1" dirty="0">
                <a:solidFill>
                  <a:srgbClr val="FFC000"/>
                </a:solidFill>
              </a:rPr>
              <a:t>Performance measure</a:t>
            </a:r>
            <a:r>
              <a:rPr lang="en-US" altLang="en-US" sz="2200" dirty="0"/>
              <a:t>: ???</a:t>
            </a:r>
          </a:p>
          <a:p>
            <a:pPr lvl="1" defTabSz="1143000">
              <a:tabLst>
                <a:tab pos="2743200" algn="l"/>
              </a:tabLst>
            </a:pPr>
            <a:r>
              <a:rPr lang="en-US" altLang="en-US" sz="2200" b="1" dirty="0">
                <a:solidFill>
                  <a:srgbClr val="FFC000"/>
                </a:solidFill>
              </a:rPr>
              <a:t>Environment</a:t>
            </a:r>
            <a:r>
              <a:rPr lang="en-US" altLang="en-US" sz="2200" dirty="0"/>
              <a:t>: ???</a:t>
            </a:r>
          </a:p>
          <a:p>
            <a:pPr lvl="1" defTabSz="1143000">
              <a:tabLst>
                <a:tab pos="2743200" algn="l"/>
              </a:tabLst>
            </a:pPr>
            <a:r>
              <a:rPr lang="en-US" altLang="en-US" sz="2200" b="1" dirty="0">
                <a:solidFill>
                  <a:srgbClr val="FFC000"/>
                </a:solidFill>
              </a:rPr>
              <a:t>Actuators</a:t>
            </a:r>
            <a:r>
              <a:rPr lang="en-US" altLang="en-US" sz="2200" dirty="0"/>
              <a:t>: ???</a:t>
            </a:r>
          </a:p>
          <a:p>
            <a:pPr lvl="1" defTabSz="1143000">
              <a:tabLst>
                <a:tab pos="2743200" algn="l"/>
              </a:tabLst>
            </a:pPr>
            <a:r>
              <a:rPr lang="en-US" altLang="en-US" sz="2200" b="1" dirty="0">
                <a:solidFill>
                  <a:srgbClr val="FFC000"/>
                </a:solidFill>
              </a:rPr>
              <a:t>Sensors</a:t>
            </a:r>
            <a:r>
              <a:rPr lang="en-US" altLang="en-US" sz="2200" dirty="0"/>
              <a:t>: ???</a:t>
            </a:r>
          </a:p>
          <a:p>
            <a:pPr defTabSz="1143000">
              <a:tabLst>
                <a:tab pos="2743200" algn="l"/>
              </a:tabLst>
            </a:pPr>
            <a:r>
              <a:rPr lang="en-US" altLang="en-US" b="1" dirty="0"/>
              <a:t>Backgammon Agent</a:t>
            </a:r>
          </a:p>
          <a:p>
            <a:pPr lvl="1" defTabSz="1143000">
              <a:tabLst>
                <a:tab pos="2743200" algn="l"/>
              </a:tabLst>
            </a:pPr>
            <a:r>
              <a:rPr lang="en-US" altLang="en-US" sz="2200" b="1" dirty="0">
                <a:solidFill>
                  <a:srgbClr val="FFC000"/>
                </a:solidFill>
              </a:rPr>
              <a:t>Performance measure</a:t>
            </a:r>
            <a:r>
              <a:rPr lang="en-US" altLang="en-US" sz="2200" dirty="0"/>
              <a:t>: ???</a:t>
            </a:r>
          </a:p>
          <a:p>
            <a:pPr lvl="1" defTabSz="1143000">
              <a:tabLst>
                <a:tab pos="2743200" algn="l"/>
              </a:tabLst>
            </a:pPr>
            <a:r>
              <a:rPr lang="en-US" altLang="en-US" sz="2200" b="1" dirty="0">
                <a:solidFill>
                  <a:srgbClr val="FFC000"/>
                </a:solidFill>
              </a:rPr>
              <a:t>Environment</a:t>
            </a:r>
            <a:r>
              <a:rPr lang="en-US" altLang="en-US" sz="2200" dirty="0"/>
              <a:t>: ???</a:t>
            </a:r>
          </a:p>
          <a:p>
            <a:pPr lvl="1" defTabSz="1143000">
              <a:tabLst>
                <a:tab pos="2743200" algn="l"/>
              </a:tabLst>
            </a:pPr>
            <a:r>
              <a:rPr lang="en-US" altLang="en-US" sz="2200" b="1" dirty="0">
                <a:solidFill>
                  <a:srgbClr val="FFC000"/>
                </a:solidFill>
              </a:rPr>
              <a:t>Actuators</a:t>
            </a:r>
            <a:r>
              <a:rPr lang="en-US" altLang="en-US" sz="2200" dirty="0"/>
              <a:t>: ???</a:t>
            </a:r>
          </a:p>
          <a:p>
            <a:pPr lvl="1" defTabSz="1143000">
              <a:tabLst>
                <a:tab pos="2743200" algn="l"/>
              </a:tabLst>
            </a:pPr>
            <a:r>
              <a:rPr lang="en-US" altLang="en-US" sz="2200" b="1" dirty="0">
                <a:solidFill>
                  <a:srgbClr val="FFC000"/>
                </a:solidFill>
              </a:rPr>
              <a:t>Sensors</a:t>
            </a:r>
            <a:r>
              <a:rPr lang="en-US" altLang="en-US" sz="2200" dirty="0"/>
              <a:t>: ???</a:t>
            </a:r>
          </a:p>
        </p:txBody>
      </p:sp>
    </p:spTree>
    <p:extLst>
      <p:ext uri="{BB962C8B-B14F-4D97-AF65-F5344CB8AC3E}">
        <p14:creationId xmlns:p14="http://schemas.microsoft.com/office/powerpoint/2010/main" val="36731575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918" y="0"/>
            <a:ext cx="9905998" cy="1478570"/>
          </a:xfrm>
        </p:spPr>
        <p:txBody>
          <a:bodyPr>
            <a:normAutofit/>
          </a:bodyPr>
          <a:lstStyle/>
          <a:p>
            <a:r>
              <a:rPr lang="en-US" dirty="0"/>
              <a:t>Types of environments</a:t>
            </a:r>
          </a:p>
        </p:txBody>
      </p:sp>
      <p:sp>
        <p:nvSpPr>
          <p:cNvPr id="3" name="Content Placeholder 2"/>
          <p:cNvSpPr>
            <a:spLocks noGrp="1"/>
          </p:cNvSpPr>
          <p:nvPr>
            <p:ph sz="quarter" idx="1"/>
          </p:nvPr>
        </p:nvSpPr>
        <p:spPr>
          <a:xfrm>
            <a:off x="1297828" y="1118935"/>
            <a:ext cx="10279063" cy="5582650"/>
          </a:xfrm>
        </p:spPr>
        <p:txBody>
          <a:bodyPr>
            <a:normAutofit fontScale="62500" lnSpcReduction="20000"/>
          </a:bodyPr>
          <a:lstStyle/>
          <a:p>
            <a:r>
              <a:rPr lang="en-US" sz="2900" b="1" dirty="0"/>
              <a:t>Fully vs. partially observable environments</a:t>
            </a:r>
          </a:p>
          <a:p>
            <a:pPr lvl="1"/>
            <a:r>
              <a:rPr lang="en-US" sz="2900" dirty="0"/>
              <a:t>Fully observable: agent's sensors give it access to the complete state of the environment at all times </a:t>
            </a:r>
          </a:p>
          <a:p>
            <a:r>
              <a:rPr lang="en-US" sz="2900" b="1" dirty="0"/>
              <a:t>Deterministic vs. stochastic environments</a:t>
            </a:r>
          </a:p>
          <a:p>
            <a:pPr lvl="1"/>
            <a:r>
              <a:rPr lang="en-US" sz="2900" dirty="0"/>
              <a:t>deterministic environment: the next state is completely determined by the current state and the action executed by the agent. </a:t>
            </a:r>
          </a:p>
          <a:p>
            <a:r>
              <a:rPr lang="en-US" sz="2900" b="1" dirty="0"/>
              <a:t>Episodic vs. sequential environments</a:t>
            </a:r>
          </a:p>
          <a:p>
            <a:pPr lvl="1"/>
            <a:r>
              <a:rPr lang="en-US" sz="2900" dirty="0"/>
              <a:t>Sequential environments require memory of past actions to determine the next best action. Episodic environments are a series of one-shot actions. An AI that looks at radiology images to determine if there is a sickness is an example of an episodic environment. One image has nothing to do with the next.</a:t>
            </a:r>
          </a:p>
          <a:p>
            <a:r>
              <a:rPr lang="en-US" sz="3300" b="1" dirty="0"/>
              <a:t>Static vs. dynamic </a:t>
            </a:r>
            <a:r>
              <a:rPr lang="en-US" sz="3600" b="1" dirty="0"/>
              <a:t>environments</a:t>
            </a:r>
            <a:endParaRPr lang="en-US" sz="3300" b="1" dirty="0"/>
          </a:p>
          <a:p>
            <a:pPr lvl="1"/>
            <a:r>
              <a:rPr lang="en-US" sz="2900" dirty="0"/>
              <a:t>A static environment is unchanged while an agent is deliberating (the environment is semi-dynamic if the environment itself does not change with the passage of time but the agent's performance score does). </a:t>
            </a:r>
          </a:p>
          <a:p>
            <a:r>
              <a:rPr lang="en-US" sz="2900" b="1" dirty="0"/>
              <a:t>Discrete vs. continuous environments</a:t>
            </a:r>
          </a:p>
          <a:p>
            <a:pPr lvl="1"/>
            <a:r>
              <a:rPr lang="en-US" sz="2900" dirty="0"/>
              <a:t>A discrete environment has a limited number of clearly defined percepts and actions </a:t>
            </a:r>
          </a:p>
          <a:p>
            <a:r>
              <a:rPr lang="en-US" sz="2900" b="1" dirty="0"/>
              <a:t>Single vs. multi-agent</a:t>
            </a:r>
          </a:p>
          <a:p>
            <a:endParaRPr lang="en-US" dirty="0"/>
          </a:p>
        </p:txBody>
      </p:sp>
    </p:spTree>
    <p:extLst>
      <p:ext uri="{BB962C8B-B14F-4D97-AF65-F5344CB8AC3E}">
        <p14:creationId xmlns:p14="http://schemas.microsoft.com/office/powerpoint/2010/main" val="1859048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3"/>
          <p:cNvPicPr>
            <a:picLocks noChangeAspect="1" noChangeArrowheads="1"/>
          </p:cNvPicPr>
          <p:nvPr/>
        </p:nvPicPr>
        <p:blipFill>
          <a:blip r:embed="rId2"/>
          <a:srcRect/>
          <a:stretch>
            <a:fillRect/>
          </a:stretch>
        </p:blipFill>
        <p:spPr bwMode="auto">
          <a:xfrm>
            <a:off x="1449804" y="1696453"/>
            <a:ext cx="9380621" cy="2823758"/>
          </a:xfrm>
          <a:prstGeom prst="rect">
            <a:avLst/>
          </a:prstGeom>
          <a:noFill/>
          <a:ln w="9525">
            <a:noFill/>
            <a:miter lim="800000"/>
            <a:headEnd/>
            <a:tailEnd/>
          </a:ln>
          <a:effectLst/>
        </p:spPr>
      </p:pic>
      <p:sp>
        <p:nvSpPr>
          <p:cNvPr id="6" name="Title 1"/>
          <p:cNvSpPr>
            <a:spLocks noGrp="1"/>
          </p:cNvSpPr>
          <p:nvPr>
            <p:ph type="title"/>
          </p:nvPr>
        </p:nvSpPr>
        <p:spPr>
          <a:xfrm>
            <a:off x="1474911" y="132348"/>
            <a:ext cx="8153400" cy="990600"/>
          </a:xfrm>
        </p:spPr>
        <p:txBody>
          <a:bodyPr>
            <a:normAutofit/>
          </a:bodyPr>
          <a:lstStyle/>
          <a:p>
            <a:r>
              <a:rPr lang="en-US" dirty="0"/>
              <a:t>Types of environments</a:t>
            </a:r>
          </a:p>
        </p:txBody>
      </p:sp>
    </p:spTree>
    <p:extLst>
      <p:ext uri="{BB962C8B-B14F-4D97-AF65-F5344CB8AC3E}">
        <p14:creationId xmlns:p14="http://schemas.microsoft.com/office/powerpoint/2010/main" val="31476364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371599" y="236035"/>
            <a:ext cx="10225617" cy="609600"/>
          </a:xfrm>
        </p:spPr>
        <p:txBody>
          <a:bodyPr/>
          <a:lstStyle/>
          <a:p>
            <a:r>
              <a:rPr lang="en-US" altLang="en-US" dirty="0"/>
              <a:t>Structure of an Intelligent Agent</a:t>
            </a:r>
          </a:p>
        </p:txBody>
      </p:sp>
      <p:sp>
        <p:nvSpPr>
          <p:cNvPr id="31747" name="Rectangle 3"/>
          <p:cNvSpPr>
            <a:spLocks noGrp="1" noChangeArrowheads="1"/>
          </p:cNvSpPr>
          <p:nvPr>
            <p:ph type="body" idx="1"/>
          </p:nvPr>
        </p:nvSpPr>
        <p:spPr>
          <a:xfrm>
            <a:off x="1303421" y="1012466"/>
            <a:ext cx="9332495" cy="5400365"/>
          </a:xfrm>
        </p:spPr>
        <p:txBody>
          <a:bodyPr>
            <a:normAutofit lnSpcReduction="10000"/>
          </a:bodyPr>
          <a:lstStyle/>
          <a:p>
            <a:r>
              <a:rPr lang="en-US" altLang="en-US" sz="2800" b="1" dirty="0"/>
              <a:t>All agents have the same basic structure:</a:t>
            </a:r>
          </a:p>
          <a:p>
            <a:pPr lvl="1"/>
            <a:r>
              <a:rPr lang="en-US" altLang="en-US" sz="2600" dirty="0"/>
              <a:t>accept percepts from environment</a:t>
            </a:r>
          </a:p>
          <a:p>
            <a:pPr lvl="1"/>
            <a:r>
              <a:rPr lang="en-US" altLang="en-US" sz="2600" dirty="0"/>
              <a:t>generate actions</a:t>
            </a:r>
            <a:endParaRPr lang="en-US" altLang="en-US" b="1" dirty="0"/>
          </a:p>
          <a:p>
            <a:endParaRPr lang="en-US" altLang="en-US" b="1" dirty="0"/>
          </a:p>
          <a:p>
            <a:r>
              <a:rPr lang="en-US" altLang="en-US" b="1" dirty="0"/>
              <a:t>A Skeleton Agent:</a:t>
            </a:r>
          </a:p>
          <a:p>
            <a:pPr marL="0" indent="0">
              <a:buNone/>
            </a:pPr>
            <a:endParaRPr lang="en-US" altLang="en-US" dirty="0"/>
          </a:p>
          <a:p>
            <a:endParaRPr lang="en-US" altLang="en-US" sz="1400" dirty="0"/>
          </a:p>
          <a:p>
            <a:r>
              <a:rPr lang="en-US" altLang="en-US" b="1" dirty="0"/>
              <a:t>Observations:</a:t>
            </a:r>
          </a:p>
          <a:p>
            <a:pPr lvl="1"/>
            <a:r>
              <a:rPr lang="en-US" altLang="en-US" dirty="0"/>
              <a:t>agent may or may not build percept sequence in memory (depends on domain)</a:t>
            </a:r>
          </a:p>
          <a:p>
            <a:pPr lvl="1"/>
            <a:r>
              <a:rPr lang="en-US" altLang="en-US" dirty="0"/>
              <a:t>performance measure is not part of the agent; it is applied externally to judge the success of the agent</a:t>
            </a:r>
          </a:p>
        </p:txBody>
      </p:sp>
      <p:sp>
        <p:nvSpPr>
          <p:cNvPr id="31752" name="Text Box 8"/>
          <p:cNvSpPr txBox="1">
            <a:spLocks noChangeArrowheads="1"/>
          </p:cNvSpPr>
          <p:nvPr/>
        </p:nvSpPr>
        <p:spPr bwMode="auto">
          <a:xfrm>
            <a:off x="4111570" y="2679536"/>
            <a:ext cx="4734245" cy="2031325"/>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spAutoFit/>
          </a:bodyPr>
          <a:lstStyle/>
          <a:p>
            <a:r>
              <a:rPr lang="en-US" altLang="en-US" b="1" dirty="0">
                <a:solidFill>
                  <a:srgbClr val="97D947"/>
                </a:solidFill>
              </a:rPr>
              <a:t>function</a:t>
            </a:r>
            <a:r>
              <a:rPr lang="en-US" altLang="en-US" dirty="0">
                <a:solidFill>
                  <a:srgbClr val="97D947"/>
                </a:solidFill>
              </a:rPr>
              <a:t> Skeleton-Agent(</a:t>
            </a:r>
            <a:r>
              <a:rPr lang="en-US" altLang="en-US" i="1" dirty="0">
                <a:solidFill>
                  <a:srgbClr val="97D947"/>
                </a:solidFill>
              </a:rPr>
              <a:t>percept</a:t>
            </a:r>
            <a:r>
              <a:rPr lang="en-US" altLang="en-US" dirty="0">
                <a:solidFill>
                  <a:srgbClr val="97D947"/>
                </a:solidFill>
              </a:rPr>
              <a:t>) </a:t>
            </a:r>
            <a:r>
              <a:rPr lang="en-US" altLang="en-US" b="1" dirty="0">
                <a:solidFill>
                  <a:srgbClr val="97D947"/>
                </a:solidFill>
              </a:rPr>
              <a:t>returns</a:t>
            </a:r>
            <a:r>
              <a:rPr lang="en-US" altLang="en-US" dirty="0">
                <a:solidFill>
                  <a:srgbClr val="97D947"/>
                </a:solidFill>
              </a:rPr>
              <a:t> </a:t>
            </a:r>
            <a:r>
              <a:rPr lang="en-US" altLang="en-US" i="1" dirty="0">
                <a:solidFill>
                  <a:srgbClr val="97D947"/>
                </a:solidFill>
              </a:rPr>
              <a:t>action</a:t>
            </a:r>
            <a:endParaRPr lang="en-US" altLang="en-US" dirty="0">
              <a:solidFill>
                <a:srgbClr val="97D947"/>
              </a:solidFill>
            </a:endParaRPr>
          </a:p>
          <a:p>
            <a:r>
              <a:rPr lang="en-US" altLang="en-US" dirty="0">
                <a:solidFill>
                  <a:srgbClr val="97D947"/>
                </a:solidFill>
              </a:rPr>
              <a:t>  </a:t>
            </a:r>
            <a:r>
              <a:rPr lang="en-US" altLang="en-US" b="1" dirty="0">
                <a:solidFill>
                  <a:srgbClr val="97D947"/>
                </a:solidFill>
              </a:rPr>
              <a:t>static:</a:t>
            </a:r>
            <a:r>
              <a:rPr lang="en-US" altLang="en-US" dirty="0">
                <a:solidFill>
                  <a:srgbClr val="97D947"/>
                </a:solidFill>
              </a:rPr>
              <a:t> </a:t>
            </a:r>
            <a:r>
              <a:rPr lang="en-US" altLang="en-US" i="1" dirty="0">
                <a:solidFill>
                  <a:srgbClr val="97D947"/>
                </a:solidFill>
              </a:rPr>
              <a:t>memory</a:t>
            </a:r>
            <a:r>
              <a:rPr lang="en-US" altLang="en-US" dirty="0">
                <a:solidFill>
                  <a:srgbClr val="97D947"/>
                </a:solidFill>
              </a:rPr>
              <a:t>, the agent's memory of the world</a:t>
            </a:r>
          </a:p>
          <a:p>
            <a:r>
              <a:rPr lang="en-US" altLang="en-US" dirty="0">
                <a:solidFill>
                  <a:srgbClr val="97D947"/>
                </a:solidFill>
              </a:rPr>
              <a:t>  </a:t>
            </a:r>
          </a:p>
          <a:p>
            <a:r>
              <a:rPr lang="en-US" altLang="en-US" dirty="0">
                <a:solidFill>
                  <a:srgbClr val="97D947"/>
                </a:solidFill>
              </a:rPr>
              <a:t>  </a:t>
            </a:r>
            <a:r>
              <a:rPr lang="en-US" altLang="en-US" i="1" dirty="0">
                <a:solidFill>
                  <a:srgbClr val="97D947"/>
                </a:solidFill>
              </a:rPr>
              <a:t>memory</a:t>
            </a:r>
            <a:r>
              <a:rPr lang="en-US" altLang="en-US" dirty="0">
                <a:solidFill>
                  <a:srgbClr val="97D947"/>
                </a:solidFill>
              </a:rPr>
              <a:t> </a:t>
            </a:r>
            <a:r>
              <a:rPr lang="en-US" altLang="en-US" dirty="0">
                <a:solidFill>
                  <a:srgbClr val="97D947"/>
                </a:solidFill>
                <a:latin typeface="Symbol" pitchFamily="18" charset="2"/>
              </a:rPr>
              <a:t>¬</a:t>
            </a:r>
            <a:r>
              <a:rPr lang="en-US" altLang="en-US" dirty="0">
                <a:solidFill>
                  <a:srgbClr val="97D947"/>
                </a:solidFill>
              </a:rPr>
              <a:t> Update-Memory(</a:t>
            </a:r>
            <a:r>
              <a:rPr lang="en-US" altLang="en-US" i="1" dirty="0">
                <a:solidFill>
                  <a:srgbClr val="97D947"/>
                </a:solidFill>
              </a:rPr>
              <a:t>memory</a:t>
            </a:r>
            <a:r>
              <a:rPr lang="en-US" altLang="en-US" dirty="0">
                <a:solidFill>
                  <a:srgbClr val="97D947"/>
                </a:solidFill>
              </a:rPr>
              <a:t>, </a:t>
            </a:r>
            <a:r>
              <a:rPr lang="en-US" altLang="en-US" i="1" dirty="0">
                <a:solidFill>
                  <a:srgbClr val="97D947"/>
                </a:solidFill>
              </a:rPr>
              <a:t>percept</a:t>
            </a:r>
            <a:r>
              <a:rPr lang="en-US" altLang="en-US" dirty="0">
                <a:solidFill>
                  <a:srgbClr val="97D947"/>
                </a:solidFill>
              </a:rPr>
              <a:t>)</a:t>
            </a:r>
          </a:p>
          <a:p>
            <a:r>
              <a:rPr lang="en-US" altLang="en-US" dirty="0">
                <a:solidFill>
                  <a:srgbClr val="97D947"/>
                </a:solidFill>
              </a:rPr>
              <a:t>  </a:t>
            </a:r>
            <a:r>
              <a:rPr lang="en-US" altLang="en-US" i="1" dirty="0">
                <a:solidFill>
                  <a:srgbClr val="97D947"/>
                </a:solidFill>
              </a:rPr>
              <a:t>action</a:t>
            </a:r>
            <a:r>
              <a:rPr lang="en-US" altLang="en-US" dirty="0">
                <a:solidFill>
                  <a:srgbClr val="97D947"/>
                </a:solidFill>
              </a:rPr>
              <a:t> </a:t>
            </a:r>
            <a:r>
              <a:rPr lang="en-US" altLang="en-US" dirty="0">
                <a:solidFill>
                  <a:srgbClr val="97D947"/>
                </a:solidFill>
                <a:latin typeface="Symbol" pitchFamily="18" charset="2"/>
              </a:rPr>
              <a:t>¬</a:t>
            </a:r>
            <a:r>
              <a:rPr lang="en-US" altLang="en-US" dirty="0">
                <a:solidFill>
                  <a:srgbClr val="97D947"/>
                </a:solidFill>
              </a:rPr>
              <a:t> Choose-Best-Action(</a:t>
            </a:r>
            <a:r>
              <a:rPr lang="en-US" altLang="en-US" i="1" dirty="0">
                <a:solidFill>
                  <a:srgbClr val="97D947"/>
                </a:solidFill>
              </a:rPr>
              <a:t>memory</a:t>
            </a:r>
            <a:r>
              <a:rPr lang="en-US" altLang="en-US" dirty="0">
                <a:solidFill>
                  <a:srgbClr val="97D947"/>
                </a:solidFill>
              </a:rPr>
              <a:t>)</a:t>
            </a:r>
          </a:p>
          <a:p>
            <a:r>
              <a:rPr lang="en-US" altLang="en-US" dirty="0">
                <a:solidFill>
                  <a:srgbClr val="97D947"/>
                </a:solidFill>
              </a:rPr>
              <a:t>  </a:t>
            </a:r>
            <a:r>
              <a:rPr lang="en-US" altLang="en-US" i="1" dirty="0">
                <a:solidFill>
                  <a:srgbClr val="97D947"/>
                </a:solidFill>
              </a:rPr>
              <a:t>memory</a:t>
            </a:r>
            <a:r>
              <a:rPr lang="en-US" altLang="en-US" dirty="0">
                <a:solidFill>
                  <a:srgbClr val="97D947"/>
                </a:solidFill>
              </a:rPr>
              <a:t> </a:t>
            </a:r>
            <a:r>
              <a:rPr lang="en-US" altLang="en-US" dirty="0">
                <a:solidFill>
                  <a:srgbClr val="97D947"/>
                </a:solidFill>
                <a:latin typeface="Symbol" pitchFamily="18" charset="2"/>
              </a:rPr>
              <a:t>¬</a:t>
            </a:r>
            <a:r>
              <a:rPr lang="en-US" altLang="en-US" dirty="0">
                <a:solidFill>
                  <a:srgbClr val="97D947"/>
                </a:solidFill>
              </a:rPr>
              <a:t> Update-Memory(</a:t>
            </a:r>
            <a:r>
              <a:rPr lang="en-US" altLang="en-US" i="1" dirty="0">
                <a:solidFill>
                  <a:srgbClr val="97D947"/>
                </a:solidFill>
              </a:rPr>
              <a:t>memory</a:t>
            </a:r>
            <a:r>
              <a:rPr lang="en-US" altLang="en-US" dirty="0">
                <a:solidFill>
                  <a:srgbClr val="97D947"/>
                </a:solidFill>
              </a:rPr>
              <a:t>, </a:t>
            </a:r>
            <a:r>
              <a:rPr lang="en-US" altLang="en-US" i="1" dirty="0">
                <a:solidFill>
                  <a:srgbClr val="97D947"/>
                </a:solidFill>
              </a:rPr>
              <a:t>action</a:t>
            </a:r>
            <a:r>
              <a:rPr lang="en-US" altLang="en-US" dirty="0">
                <a:solidFill>
                  <a:srgbClr val="97D947"/>
                </a:solidFill>
              </a:rPr>
              <a:t>)</a:t>
            </a:r>
          </a:p>
          <a:p>
            <a:r>
              <a:rPr lang="en-US" altLang="en-US" dirty="0">
                <a:solidFill>
                  <a:srgbClr val="97D947"/>
                </a:solidFill>
              </a:rPr>
              <a:t>  </a:t>
            </a:r>
            <a:r>
              <a:rPr lang="en-US" altLang="en-US" b="1" dirty="0">
                <a:solidFill>
                  <a:srgbClr val="97D947"/>
                </a:solidFill>
              </a:rPr>
              <a:t>return</a:t>
            </a:r>
            <a:r>
              <a:rPr lang="en-US" altLang="en-US" dirty="0">
                <a:solidFill>
                  <a:srgbClr val="97D947"/>
                </a:solidFill>
              </a:rPr>
              <a:t> </a:t>
            </a:r>
            <a:r>
              <a:rPr lang="en-US" altLang="en-US" i="1" dirty="0">
                <a:solidFill>
                  <a:srgbClr val="97D947"/>
                </a:solidFill>
              </a:rPr>
              <a:t>action</a:t>
            </a:r>
          </a:p>
        </p:txBody>
      </p:sp>
    </p:spTree>
    <p:extLst>
      <p:ext uri="{BB962C8B-B14F-4D97-AF65-F5344CB8AC3E}">
        <p14:creationId xmlns:p14="http://schemas.microsoft.com/office/powerpoint/2010/main" val="840823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9" y="0"/>
            <a:ext cx="9748001" cy="1478570"/>
          </a:xfrm>
        </p:spPr>
        <p:txBody>
          <a:bodyPr/>
          <a:lstStyle/>
          <a:p>
            <a:r>
              <a:rPr lang="en-US" b="1" dirty="0"/>
              <a:t>Agent types</a:t>
            </a:r>
            <a:r>
              <a:rPr lang="en-US" dirty="0"/>
              <a:t> </a:t>
            </a:r>
          </a:p>
        </p:txBody>
      </p:sp>
      <p:sp>
        <p:nvSpPr>
          <p:cNvPr id="3" name="Content Placeholder 2"/>
          <p:cNvSpPr>
            <a:spLocks noGrp="1"/>
          </p:cNvSpPr>
          <p:nvPr>
            <p:ph sz="quarter" idx="1"/>
          </p:nvPr>
        </p:nvSpPr>
        <p:spPr>
          <a:xfrm>
            <a:off x="1129382" y="1177883"/>
            <a:ext cx="4773613" cy="4392738"/>
          </a:xfrm>
        </p:spPr>
        <p:txBody>
          <a:bodyPr>
            <a:normAutofit lnSpcReduction="10000"/>
          </a:bodyPr>
          <a:lstStyle/>
          <a:p>
            <a:r>
              <a:rPr lang="en-US" sz="2600" b="1" dirty="0"/>
              <a:t>Simple reflex agents</a:t>
            </a:r>
          </a:p>
          <a:p>
            <a:pPr lvl="1"/>
            <a:r>
              <a:rPr lang="en-US" dirty="0"/>
              <a:t>The action to be selected only depends on the most recent percept, not a percept sequence</a:t>
            </a:r>
          </a:p>
          <a:p>
            <a:pPr lvl="1"/>
            <a:r>
              <a:rPr lang="en-US" dirty="0"/>
              <a:t>As a result, these agents are stateless devices which do not have memory of past world states </a:t>
            </a:r>
          </a:p>
          <a:p>
            <a:pPr lvl="1"/>
            <a:r>
              <a:rPr lang="en-US" dirty="0"/>
              <a:t>Actions determined by pre-specified condition-action rules</a:t>
            </a:r>
          </a:p>
          <a:p>
            <a:pPr lvl="2"/>
            <a:r>
              <a:rPr lang="en-US" dirty="0"/>
              <a:t>E.g., </a:t>
            </a:r>
            <a:r>
              <a:rPr lang="en-US" altLang="en-US" sz="1600" b="1" dirty="0"/>
              <a:t>if</a:t>
            </a:r>
            <a:r>
              <a:rPr lang="en-US" altLang="en-US" sz="1600" dirty="0"/>
              <a:t> </a:t>
            </a:r>
            <a:r>
              <a:rPr lang="en-US" altLang="en-US" sz="1600" i="1" dirty="0"/>
              <a:t>car-in-front-brakes</a:t>
            </a:r>
            <a:r>
              <a:rPr lang="en-US" altLang="en-US" sz="1600" dirty="0"/>
              <a:t> </a:t>
            </a:r>
            <a:r>
              <a:rPr lang="en-US" altLang="en-US" sz="1800" b="1" dirty="0"/>
              <a:t>then</a:t>
            </a:r>
            <a:r>
              <a:rPr lang="en-US" altLang="en-US" sz="1800" dirty="0"/>
              <a:t> </a:t>
            </a:r>
            <a:r>
              <a:rPr lang="en-US" altLang="en-US" sz="1800" i="1" dirty="0"/>
              <a:t>initiate braking</a:t>
            </a:r>
            <a:endParaRPr lang="en-US" dirty="0"/>
          </a:p>
          <a:p>
            <a:endParaRPr lang="en-US" dirty="0"/>
          </a:p>
        </p:txBody>
      </p:sp>
      <p:pic>
        <p:nvPicPr>
          <p:cNvPr id="49155" name="Picture 3"/>
          <p:cNvPicPr>
            <a:picLocks noChangeAspect="1" noChangeArrowheads="1"/>
          </p:cNvPicPr>
          <p:nvPr/>
        </p:nvPicPr>
        <p:blipFill>
          <a:blip r:embed="rId2"/>
          <a:srcRect/>
          <a:stretch>
            <a:fillRect/>
          </a:stretch>
        </p:blipFill>
        <p:spPr bwMode="auto">
          <a:xfrm>
            <a:off x="6218321" y="702843"/>
            <a:ext cx="5042891" cy="3243513"/>
          </a:xfrm>
          <a:prstGeom prst="rect">
            <a:avLst/>
          </a:prstGeom>
          <a:noFill/>
          <a:ln w="9525">
            <a:noFill/>
            <a:miter lim="800000"/>
            <a:headEnd/>
            <a:tailEnd/>
          </a:ln>
          <a:effectLst/>
        </p:spPr>
      </p:pic>
      <p:sp>
        <p:nvSpPr>
          <p:cNvPr id="5" name="Text Box 6"/>
          <p:cNvSpPr txBox="1">
            <a:spLocks noChangeArrowheads="1"/>
          </p:cNvSpPr>
          <p:nvPr/>
        </p:nvSpPr>
        <p:spPr bwMode="auto">
          <a:xfrm>
            <a:off x="6218321" y="4332704"/>
            <a:ext cx="5023235" cy="1877437"/>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spAutoFit/>
          </a:bodyPr>
          <a:lstStyle/>
          <a:p>
            <a:r>
              <a:rPr lang="en-US" altLang="en-US" b="1" dirty="0">
                <a:solidFill>
                  <a:srgbClr val="92D050"/>
                </a:solidFill>
              </a:rPr>
              <a:t>function</a:t>
            </a:r>
            <a:r>
              <a:rPr lang="en-US" altLang="en-US" dirty="0">
                <a:solidFill>
                  <a:srgbClr val="92D050"/>
                </a:solidFill>
              </a:rPr>
              <a:t> Simple-Reflex-Agent(</a:t>
            </a:r>
            <a:r>
              <a:rPr lang="en-US" altLang="en-US" i="1" dirty="0">
                <a:solidFill>
                  <a:srgbClr val="92D050"/>
                </a:solidFill>
              </a:rPr>
              <a:t>percept</a:t>
            </a:r>
            <a:r>
              <a:rPr lang="en-US" altLang="en-US" dirty="0">
                <a:solidFill>
                  <a:srgbClr val="92D050"/>
                </a:solidFill>
              </a:rPr>
              <a:t>) </a:t>
            </a:r>
            <a:r>
              <a:rPr lang="en-US" altLang="en-US" b="1" dirty="0">
                <a:solidFill>
                  <a:srgbClr val="92D050"/>
                </a:solidFill>
              </a:rPr>
              <a:t>returns</a:t>
            </a:r>
            <a:r>
              <a:rPr lang="en-US" altLang="en-US" dirty="0">
                <a:solidFill>
                  <a:srgbClr val="92D050"/>
                </a:solidFill>
              </a:rPr>
              <a:t> action</a:t>
            </a:r>
          </a:p>
          <a:p>
            <a:r>
              <a:rPr lang="en-US" altLang="en-US" dirty="0">
                <a:solidFill>
                  <a:srgbClr val="92D050"/>
                </a:solidFill>
              </a:rPr>
              <a:t>  </a:t>
            </a:r>
            <a:r>
              <a:rPr lang="en-US" altLang="en-US" b="1" dirty="0">
                <a:solidFill>
                  <a:srgbClr val="92D050"/>
                </a:solidFill>
              </a:rPr>
              <a:t>static:</a:t>
            </a:r>
            <a:r>
              <a:rPr lang="en-US" altLang="en-US" dirty="0">
                <a:solidFill>
                  <a:srgbClr val="92D050"/>
                </a:solidFill>
              </a:rPr>
              <a:t> </a:t>
            </a:r>
            <a:r>
              <a:rPr lang="en-US" altLang="en-US" i="1" dirty="0">
                <a:solidFill>
                  <a:srgbClr val="92D050"/>
                </a:solidFill>
              </a:rPr>
              <a:t>rules</a:t>
            </a:r>
            <a:r>
              <a:rPr lang="en-US" altLang="en-US" dirty="0">
                <a:solidFill>
                  <a:srgbClr val="92D050"/>
                </a:solidFill>
              </a:rPr>
              <a:t>, a set of condition-action rules</a:t>
            </a:r>
          </a:p>
          <a:p>
            <a:endParaRPr lang="en-US" altLang="en-US" sz="800" dirty="0">
              <a:solidFill>
                <a:srgbClr val="92D050"/>
              </a:solidFill>
            </a:endParaRPr>
          </a:p>
          <a:p>
            <a:r>
              <a:rPr lang="en-US" altLang="en-US" i="1" dirty="0">
                <a:solidFill>
                  <a:srgbClr val="92D050"/>
                </a:solidFill>
              </a:rPr>
              <a:t>  state</a:t>
            </a:r>
            <a:r>
              <a:rPr lang="en-US" altLang="en-US" dirty="0">
                <a:solidFill>
                  <a:srgbClr val="92D050"/>
                </a:solidFill>
              </a:rPr>
              <a:t> </a:t>
            </a:r>
            <a:r>
              <a:rPr lang="en-US" altLang="en-US" dirty="0">
                <a:solidFill>
                  <a:srgbClr val="92D050"/>
                </a:solidFill>
                <a:latin typeface="Symbol" pitchFamily="18" charset="2"/>
              </a:rPr>
              <a:t>¬</a:t>
            </a:r>
            <a:r>
              <a:rPr lang="en-US" altLang="en-US" dirty="0">
                <a:solidFill>
                  <a:srgbClr val="92D050"/>
                </a:solidFill>
              </a:rPr>
              <a:t> Interpret-Input(</a:t>
            </a:r>
            <a:r>
              <a:rPr lang="en-US" altLang="en-US" i="1" dirty="0">
                <a:solidFill>
                  <a:srgbClr val="92D050"/>
                </a:solidFill>
              </a:rPr>
              <a:t>percept</a:t>
            </a:r>
            <a:r>
              <a:rPr lang="en-US" altLang="en-US" dirty="0">
                <a:solidFill>
                  <a:srgbClr val="92D050"/>
                </a:solidFill>
              </a:rPr>
              <a:t>)</a:t>
            </a:r>
          </a:p>
          <a:p>
            <a:r>
              <a:rPr lang="en-US" altLang="en-US" dirty="0">
                <a:solidFill>
                  <a:srgbClr val="92D050"/>
                </a:solidFill>
              </a:rPr>
              <a:t>  </a:t>
            </a:r>
            <a:r>
              <a:rPr lang="en-US" altLang="en-US" i="1" dirty="0">
                <a:solidFill>
                  <a:srgbClr val="92D050"/>
                </a:solidFill>
              </a:rPr>
              <a:t>rule</a:t>
            </a:r>
            <a:r>
              <a:rPr lang="en-US" altLang="en-US" dirty="0">
                <a:solidFill>
                  <a:srgbClr val="92D050"/>
                </a:solidFill>
              </a:rPr>
              <a:t> </a:t>
            </a:r>
            <a:r>
              <a:rPr lang="en-US" altLang="en-US" dirty="0">
                <a:solidFill>
                  <a:srgbClr val="92D050"/>
                </a:solidFill>
                <a:latin typeface="Symbol" pitchFamily="18" charset="2"/>
              </a:rPr>
              <a:t>¬</a:t>
            </a:r>
            <a:r>
              <a:rPr lang="en-US" altLang="en-US" dirty="0">
                <a:solidFill>
                  <a:srgbClr val="92D050"/>
                </a:solidFill>
              </a:rPr>
              <a:t> Rule-Match(</a:t>
            </a:r>
            <a:r>
              <a:rPr lang="en-US" altLang="en-US" i="1" dirty="0">
                <a:solidFill>
                  <a:srgbClr val="92D050"/>
                </a:solidFill>
              </a:rPr>
              <a:t>state, rules</a:t>
            </a:r>
            <a:r>
              <a:rPr lang="en-US" altLang="en-US" dirty="0">
                <a:solidFill>
                  <a:srgbClr val="92D050"/>
                </a:solidFill>
              </a:rPr>
              <a:t>)</a:t>
            </a:r>
          </a:p>
          <a:p>
            <a:r>
              <a:rPr lang="en-US" altLang="en-US" dirty="0">
                <a:solidFill>
                  <a:srgbClr val="92D050"/>
                </a:solidFill>
              </a:rPr>
              <a:t>  </a:t>
            </a:r>
            <a:r>
              <a:rPr lang="en-US" altLang="en-US" i="1" dirty="0">
                <a:solidFill>
                  <a:srgbClr val="92D050"/>
                </a:solidFill>
              </a:rPr>
              <a:t>action</a:t>
            </a:r>
            <a:r>
              <a:rPr lang="en-US" altLang="en-US" dirty="0">
                <a:solidFill>
                  <a:srgbClr val="92D050"/>
                </a:solidFill>
              </a:rPr>
              <a:t> </a:t>
            </a:r>
            <a:r>
              <a:rPr lang="en-US" altLang="en-US" dirty="0">
                <a:solidFill>
                  <a:srgbClr val="92D050"/>
                </a:solidFill>
                <a:latin typeface="Symbol" pitchFamily="18" charset="2"/>
              </a:rPr>
              <a:t>¬</a:t>
            </a:r>
            <a:r>
              <a:rPr lang="en-US" altLang="en-US" dirty="0">
                <a:solidFill>
                  <a:srgbClr val="92D050"/>
                </a:solidFill>
              </a:rPr>
              <a:t> Rule-Action[</a:t>
            </a:r>
            <a:r>
              <a:rPr lang="en-US" altLang="en-US" i="1" dirty="0">
                <a:solidFill>
                  <a:srgbClr val="92D050"/>
                </a:solidFill>
              </a:rPr>
              <a:t>rule</a:t>
            </a:r>
            <a:r>
              <a:rPr lang="en-US" altLang="en-US" dirty="0">
                <a:solidFill>
                  <a:srgbClr val="92D050"/>
                </a:solidFill>
              </a:rPr>
              <a:t>]</a:t>
            </a:r>
          </a:p>
          <a:p>
            <a:r>
              <a:rPr lang="en-US" altLang="en-US" dirty="0">
                <a:solidFill>
                  <a:srgbClr val="92D050"/>
                </a:solidFill>
              </a:rPr>
              <a:t>  </a:t>
            </a:r>
            <a:r>
              <a:rPr lang="en-US" altLang="en-US" b="1" dirty="0">
                <a:solidFill>
                  <a:srgbClr val="92D050"/>
                </a:solidFill>
              </a:rPr>
              <a:t>return</a:t>
            </a:r>
            <a:r>
              <a:rPr lang="en-US" altLang="en-US" dirty="0">
                <a:solidFill>
                  <a:srgbClr val="92D050"/>
                </a:solidFill>
              </a:rPr>
              <a:t> </a:t>
            </a:r>
            <a:r>
              <a:rPr lang="en-US" altLang="en-US" i="1" dirty="0">
                <a:solidFill>
                  <a:srgbClr val="92D050"/>
                </a:solidFill>
              </a:rPr>
              <a:t>action</a:t>
            </a:r>
          </a:p>
        </p:txBody>
      </p:sp>
    </p:spTree>
    <p:extLst>
      <p:ext uri="{BB962C8B-B14F-4D97-AF65-F5344CB8AC3E}">
        <p14:creationId xmlns:p14="http://schemas.microsoft.com/office/powerpoint/2010/main" val="3854761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729" y="0"/>
            <a:ext cx="9905998" cy="1478570"/>
          </a:xfrm>
        </p:spPr>
        <p:txBody>
          <a:bodyPr/>
          <a:lstStyle/>
          <a:p>
            <a:r>
              <a:rPr lang="en-US" b="1" dirty="0"/>
              <a:t>Agent types</a:t>
            </a:r>
            <a:r>
              <a:rPr lang="en-US" dirty="0"/>
              <a:t> </a:t>
            </a:r>
          </a:p>
        </p:txBody>
      </p:sp>
      <p:sp>
        <p:nvSpPr>
          <p:cNvPr id="3" name="Content Placeholder 2"/>
          <p:cNvSpPr>
            <a:spLocks noGrp="1"/>
          </p:cNvSpPr>
          <p:nvPr>
            <p:ph sz="quarter" idx="1"/>
          </p:nvPr>
        </p:nvSpPr>
        <p:spPr>
          <a:xfrm>
            <a:off x="1177507" y="1298991"/>
            <a:ext cx="5430838" cy="3862555"/>
          </a:xfrm>
        </p:spPr>
        <p:txBody>
          <a:bodyPr/>
          <a:lstStyle/>
          <a:p>
            <a:r>
              <a:rPr lang="en-US" b="1" dirty="0"/>
              <a:t>Model-based reflex agents</a:t>
            </a:r>
          </a:p>
          <a:p>
            <a:pPr lvl="1"/>
            <a:r>
              <a:rPr lang="en-US" dirty="0"/>
              <a:t>Have internal state which is used to keep track of past states of the world (i.e., percept sequences may determine action)</a:t>
            </a:r>
          </a:p>
          <a:p>
            <a:pPr lvl="1"/>
            <a:r>
              <a:rPr lang="en-US" dirty="0"/>
              <a:t>Requires knowledge of how the world evolves independently of the agent</a:t>
            </a:r>
          </a:p>
        </p:txBody>
      </p:sp>
      <p:pic>
        <p:nvPicPr>
          <p:cNvPr id="50178" name="Picture 2"/>
          <p:cNvPicPr>
            <a:picLocks noChangeAspect="1" noChangeArrowheads="1"/>
          </p:cNvPicPr>
          <p:nvPr/>
        </p:nvPicPr>
        <p:blipFill>
          <a:blip r:embed="rId2"/>
          <a:srcRect/>
          <a:stretch>
            <a:fillRect/>
          </a:stretch>
        </p:blipFill>
        <p:spPr bwMode="auto">
          <a:xfrm>
            <a:off x="6547349" y="696501"/>
            <a:ext cx="5005165" cy="3213762"/>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5389" y="4224402"/>
            <a:ext cx="7077671" cy="2392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4132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2" y="0"/>
            <a:ext cx="1218158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19421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352" y="0"/>
            <a:ext cx="9905998" cy="1478570"/>
          </a:xfrm>
        </p:spPr>
        <p:txBody>
          <a:bodyPr/>
          <a:lstStyle/>
          <a:p>
            <a:r>
              <a:rPr lang="en-US" b="1" dirty="0"/>
              <a:t>Agent types</a:t>
            </a:r>
            <a:r>
              <a:rPr lang="en-US" dirty="0"/>
              <a:t> </a:t>
            </a:r>
          </a:p>
        </p:txBody>
      </p:sp>
      <p:sp>
        <p:nvSpPr>
          <p:cNvPr id="3" name="Content Placeholder 2"/>
          <p:cNvSpPr>
            <a:spLocks noGrp="1"/>
          </p:cNvSpPr>
          <p:nvPr>
            <p:ph sz="quarter" idx="1"/>
          </p:nvPr>
        </p:nvSpPr>
        <p:spPr>
          <a:xfrm>
            <a:off x="1033126" y="1392237"/>
            <a:ext cx="4926013" cy="4298700"/>
          </a:xfrm>
        </p:spPr>
        <p:txBody>
          <a:bodyPr>
            <a:normAutofit/>
          </a:bodyPr>
          <a:lstStyle/>
          <a:p>
            <a:r>
              <a:rPr lang="en-US" b="1" dirty="0"/>
              <a:t>Goal-based agents</a:t>
            </a:r>
          </a:p>
          <a:p>
            <a:pPr lvl="1"/>
            <a:r>
              <a:rPr lang="en-US" sz="2200" dirty="0"/>
              <a:t>Agent can act differently depending on what the final state should look like</a:t>
            </a:r>
          </a:p>
          <a:p>
            <a:pPr lvl="2"/>
            <a:r>
              <a:rPr lang="en-US" sz="2200" dirty="0"/>
              <a:t>i.e., </a:t>
            </a:r>
            <a:r>
              <a:rPr lang="en-US" altLang="en-US" sz="2200" dirty="0"/>
              <a:t>act by reasoning about which actions achieve the goal</a:t>
            </a:r>
            <a:endParaRPr lang="en-US" sz="2200" dirty="0"/>
          </a:p>
          <a:p>
            <a:pPr lvl="1"/>
            <a:r>
              <a:rPr lang="en-US" sz="2200" dirty="0"/>
              <a:t>Example: automated taxi takes actions necessary to eventually arrive at a specified destination</a:t>
            </a:r>
          </a:p>
        </p:txBody>
      </p:sp>
      <p:pic>
        <p:nvPicPr>
          <p:cNvPr id="51202" name="Picture 2"/>
          <p:cNvPicPr>
            <a:picLocks noChangeAspect="1" noChangeArrowheads="1"/>
          </p:cNvPicPr>
          <p:nvPr/>
        </p:nvPicPr>
        <p:blipFill>
          <a:blip r:embed="rId2"/>
          <a:srcRect/>
          <a:stretch>
            <a:fillRect/>
          </a:stretch>
        </p:blipFill>
        <p:spPr bwMode="auto">
          <a:xfrm>
            <a:off x="6201276" y="1151096"/>
            <a:ext cx="5449633" cy="3505124"/>
          </a:xfrm>
          <a:prstGeom prst="rect">
            <a:avLst/>
          </a:prstGeom>
          <a:noFill/>
          <a:ln w="9525">
            <a:noFill/>
            <a:miter lim="800000"/>
            <a:headEnd/>
            <a:tailEnd/>
          </a:ln>
          <a:effectLst/>
        </p:spPr>
      </p:pic>
    </p:spTree>
    <p:extLst>
      <p:ext uri="{BB962C8B-B14F-4D97-AF65-F5344CB8AC3E}">
        <p14:creationId xmlns:p14="http://schemas.microsoft.com/office/powerpoint/2010/main" val="14401341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791" y="89128"/>
            <a:ext cx="9905998" cy="1478570"/>
          </a:xfrm>
        </p:spPr>
        <p:txBody>
          <a:bodyPr/>
          <a:lstStyle/>
          <a:p>
            <a:r>
              <a:rPr lang="en-US" b="1" dirty="0"/>
              <a:t>Agent types</a:t>
            </a:r>
            <a:r>
              <a:rPr lang="en-US" dirty="0"/>
              <a:t> </a:t>
            </a:r>
          </a:p>
        </p:txBody>
      </p:sp>
      <p:sp>
        <p:nvSpPr>
          <p:cNvPr id="3" name="Content Placeholder 2"/>
          <p:cNvSpPr>
            <a:spLocks noGrp="1"/>
          </p:cNvSpPr>
          <p:nvPr>
            <p:ph sz="quarter" idx="1"/>
          </p:nvPr>
        </p:nvSpPr>
        <p:spPr>
          <a:xfrm>
            <a:off x="1118937" y="1299412"/>
            <a:ext cx="4653213" cy="4860756"/>
          </a:xfrm>
        </p:spPr>
        <p:txBody>
          <a:bodyPr>
            <a:normAutofit fontScale="92500" lnSpcReduction="10000"/>
          </a:bodyPr>
          <a:lstStyle/>
          <a:p>
            <a:r>
              <a:rPr lang="en-US" b="1" dirty="0"/>
              <a:t>Utility-based agents</a:t>
            </a:r>
          </a:p>
          <a:p>
            <a:pPr lvl="1"/>
            <a:r>
              <a:rPr lang="en-US" sz="2200" dirty="0"/>
              <a:t>An agent's utility function is an internalization of the performance measure (which is external)</a:t>
            </a:r>
          </a:p>
          <a:p>
            <a:r>
              <a:rPr lang="en-US" altLang="en-US" sz="2600" b="1" dirty="0"/>
              <a:t>Utility Function</a:t>
            </a:r>
          </a:p>
          <a:p>
            <a:pPr lvl="1"/>
            <a:r>
              <a:rPr lang="en-US" altLang="en-US" sz="2200" dirty="0"/>
              <a:t>a mapping of states onto utility values</a:t>
            </a:r>
          </a:p>
          <a:p>
            <a:pPr lvl="1"/>
            <a:r>
              <a:rPr lang="en-US" altLang="en-US" sz="2200" dirty="0"/>
              <a:t>allows rational decisions by evaluating trade-offs between competing or conflicting goals</a:t>
            </a:r>
          </a:p>
          <a:p>
            <a:pPr lvl="1"/>
            <a:r>
              <a:rPr lang="en-US" altLang="en-US" sz="2200" dirty="0"/>
              <a:t>E.g., favoring routes that reduce distance to the destination</a:t>
            </a:r>
            <a:endParaRPr lang="en-US" sz="2200" dirty="0"/>
          </a:p>
          <a:p>
            <a:endParaRPr lang="en-US" dirty="0"/>
          </a:p>
        </p:txBody>
      </p:sp>
      <p:pic>
        <p:nvPicPr>
          <p:cNvPr id="52227" name="Picture 3"/>
          <p:cNvPicPr>
            <a:picLocks noChangeAspect="1" noChangeArrowheads="1"/>
          </p:cNvPicPr>
          <p:nvPr/>
        </p:nvPicPr>
        <p:blipFill>
          <a:blip r:embed="rId2"/>
          <a:srcRect/>
          <a:stretch>
            <a:fillRect/>
          </a:stretch>
        </p:blipFill>
        <p:spPr bwMode="auto">
          <a:xfrm>
            <a:off x="5873917" y="1708065"/>
            <a:ext cx="5523693" cy="3549735"/>
          </a:xfrm>
          <a:prstGeom prst="rect">
            <a:avLst/>
          </a:prstGeom>
          <a:noFill/>
          <a:ln w="9525">
            <a:noFill/>
            <a:miter lim="800000"/>
            <a:headEnd/>
            <a:tailEnd/>
          </a:ln>
          <a:effectLst/>
        </p:spPr>
      </p:pic>
    </p:spTree>
    <p:extLst>
      <p:ext uri="{BB962C8B-B14F-4D97-AF65-F5344CB8AC3E}">
        <p14:creationId xmlns:p14="http://schemas.microsoft.com/office/powerpoint/2010/main" val="42929495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4" name="Rectangle 4"/>
          <p:cNvSpPr>
            <a:spLocks noGrp="1" noChangeArrowheads="1"/>
          </p:cNvSpPr>
          <p:nvPr>
            <p:ph type="title"/>
          </p:nvPr>
        </p:nvSpPr>
        <p:spPr>
          <a:xfrm>
            <a:off x="1395662" y="174625"/>
            <a:ext cx="10186737" cy="609600"/>
          </a:xfrm>
        </p:spPr>
        <p:txBody>
          <a:bodyPr/>
          <a:lstStyle/>
          <a:p>
            <a:r>
              <a:rPr lang="en-US" altLang="en-US" dirty="0"/>
              <a:t>Shopping Agent Example</a:t>
            </a:r>
          </a:p>
        </p:txBody>
      </p:sp>
      <p:sp>
        <p:nvSpPr>
          <p:cNvPr id="148485" name="Rectangle 5"/>
          <p:cNvSpPr>
            <a:spLocks noGrp="1" noChangeArrowheads="1"/>
          </p:cNvSpPr>
          <p:nvPr>
            <p:ph type="body" idx="1"/>
          </p:nvPr>
        </p:nvSpPr>
        <p:spPr>
          <a:xfrm>
            <a:off x="1219200" y="899861"/>
            <a:ext cx="9885947" cy="5585160"/>
          </a:xfrm>
        </p:spPr>
        <p:txBody>
          <a:bodyPr>
            <a:normAutofit fontScale="92500" lnSpcReduction="10000"/>
          </a:bodyPr>
          <a:lstStyle/>
          <a:p>
            <a:r>
              <a:rPr lang="en-US" altLang="en-US" sz="2600" b="1" dirty="0"/>
              <a:t>Navigating: Move around store; avoid obstacles</a:t>
            </a:r>
          </a:p>
          <a:p>
            <a:pPr lvl="1"/>
            <a:r>
              <a:rPr lang="en-US" altLang="en-US" sz="2200" dirty="0"/>
              <a:t>Reflex agent: store map precompiled.</a:t>
            </a:r>
          </a:p>
          <a:p>
            <a:pPr lvl="1"/>
            <a:r>
              <a:rPr lang="en-US" altLang="en-US" sz="2200" dirty="0"/>
              <a:t>Goal-based agent: create an internal map, reason explicitly about it, use signs and adapt to changes (e.g., specials at the ends of aisles).</a:t>
            </a:r>
          </a:p>
          <a:p>
            <a:r>
              <a:rPr lang="en-US" altLang="en-US" sz="2600" b="1" dirty="0"/>
              <a:t>Gathering: Find and put into cart groceries it wants, need to induce objects from percepts.</a:t>
            </a:r>
          </a:p>
          <a:p>
            <a:pPr lvl="1"/>
            <a:r>
              <a:rPr lang="en-US" altLang="en-US" sz="2200" dirty="0"/>
              <a:t>Reflex agent: wander and grab items that look good.</a:t>
            </a:r>
          </a:p>
          <a:p>
            <a:pPr lvl="1"/>
            <a:r>
              <a:rPr lang="en-US" altLang="en-US" sz="2200" dirty="0"/>
              <a:t>Goal-based agent: follow a shopping list.</a:t>
            </a:r>
          </a:p>
          <a:p>
            <a:r>
              <a:rPr lang="en-US" altLang="en-US" sz="2600" b="1" dirty="0"/>
              <a:t>Menu-planning: Generate shopping list, modify list if store out of an item.</a:t>
            </a:r>
          </a:p>
          <a:p>
            <a:pPr lvl="1"/>
            <a:r>
              <a:rPr lang="en-US" altLang="en-US" sz="2200" dirty="0"/>
              <a:t>Goal-based agent: required; what happens when a needed item is not there? Achieve the goal some other way. e.g., no milk cartons: get canned milk or powdered milk.</a:t>
            </a:r>
          </a:p>
          <a:p>
            <a:r>
              <a:rPr lang="en-US" altLang="en-US" sz="2600" b="1" dirty="0"/>
              <a:t>Choosing among alternative brands</a:t>
            </a:r>
          </a:p>
          <a:p>
            <a:pPr lvl="1"/>
            <a:r>
              <a:rPr lang="en-US" altLang="en-US" sz="2200" dirty="0"/>
              <a:t>utility-based agent: trade off quality for price.</a:t>
            </a:r>
          </a:p>
        </p:txBody>
      </p:sp>
    </p:spTree>
    <p:extLst>
      <p:ext uri="{BB962C8B-B14F-4D97-AF65-F5344CB8AC3E}">
        <p14:creationId xmlns:p14="http://schemas.microsoft.com/office/powerpoint/2010/main" val="20087056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792" y="0"/>
            <a:ext cx="9905998" cy="1478570"/>
          </a:xfrm>
        </p:spPr>
        <p:txBody>
          <a:bodyPr/>
          <a:lstStyle/>
          <a:p>
            <a:r>
              <a:rPr lang="en-US" b="1" dirty="0"/>
              <a:t>Agent types</a:t>
            </a:r>
            <a:r>
              <a:rPr lang="en-US" dirty="0"/>
              <a:t> </a:t>
            </a:r>
          </a:p>
        </p:txBody>
      </p:sp>
      <p:sp>
        <p:nvSpPr>
          <p:cNvPr id="3" name="Content Placeholder 2"/>
          <p:cNvSpPr>
            <a:spLocks noGrp="1"/>
          </p:cNvSpPr>
          <p:nvPr>
            <p:ph sz="quarter" idx="1"/>
          </p:nvPr>
        </p:nvSpPr>
        <p:spPr>
          <a:xfrm>
            <a:off x="1081254" y="1307514"/>
            <a:ext cx="4468813" cy="4804528"/>
          </a:xfrm>
        </p:spPr>
        <p:txBody>
          <a:bodyPr>
            <a:normAutofit fontScale="85000" lnSpcReduction="20000"/>
          </a:bodyPr>
          <a:lstStyle/>
          <a:p>
            <a:r>
              <a:rPr lang="en-US" sz="2800" b="1" dirty="0"/>
              <a:t>Learning agents</a:t>
            </a:r>
          </a:p>
          <a:p>
            <a:pPr lvl="1"/>
            <a:r>
              <a:rPr lang="en-US" sz="2400" dirty="0"/>
              <a:t>Cuts across all of the other types of agents: any kind of agent can learn</a:t>
            </a:r>
          </a:p>
          <a:p>
            <a:pPr lvl="1"/>
            <a:r>
              <a:rPr lang="en-US" altLang="en-US" sz="2400" dirty="0"/>
              <a:t>Performance element: the agent function</a:t>
            </a:r>
          </a:p>
          <a:p>
            <a:pPr lvl="1"/>
            <a:r>
              <a:rPr lang="en-US" altLang="en-US" sz="2400" dirty="0"/>
              <a:t>Learning element: responsible for making improvements by observing performance</a:t>
            </a:r>
          </a:p>
          <a:p>
            <a:pPr lvl="1"/>
            <a:r>
              <a:rPr lang="en-US" altLang="en-US" sz="2400" dirty="0"/>
              <a:t>Critic: gives feedback to learning element by measuring agent’s performance</a:t>
            </a:r>
          </a:p>
          <a:p>
            <a:pPr lvl="1"/>
            <a:r>
              <a:rPr lang="en-US" altLang="en-US" sz="2400" dirty="0"/>
              <a:t>Problem generator: suggest other possible courses of actions (exploration)</a:t>
            </a:r>
          </a:p>
        </p:txBody>
      </p:sp>
      <p:pic>
        <p:nvPicPr>
          <p:cNvPr id="53250" name="Picture 2"/>
          <p:cNvPicPr>
            <a:picLocks noChangeAspect="1" noChangeArrowheads="1"/>
          </p:cNvPicPr>
          <p:nvPr/>
        </p:nvPicPr>
        <p:blipFill>
          <a:blip r:embed="rId2"/>
          <a:srcRect/>
          <a:stretch>
            <a:fillRect/>
          </a:stretch>
        </p:blipFill>
        <p:spPr bwMode="auto">
          <a:xfrm>
            <a:off x="5857789" y="1697454"/>
            <a:ext cx="5454837" cy="3800977"/>
          </a:xfrm>
          <a:prstGeom prst="rect">
            <a:avLst/>
          </a:prstGeom>
          <a:noFill/>
          <a:ln w="9525">
            <a:noFill/>
            <a:miter lim="800000"/>
            <a:headEnd/>
            <a:tailEnd/>
          </a:ln>
          <a:effectLst/>
        </p:spPr>
      </p:pic>
    </p:spTree>
    <p:extLst>
      <p:ext uri="{BB962C8B-B14F-4D97-AF65-F5344CB8AC3E}">
        <p14:creationId xmlns:p14="http://schemas.microsoft.com/office/powerpoint/2010/main" val="24263555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981" y="108282"/>
            <a:ext cx="9905998" cy="1179094"/>
          </a:xfrm>
        </p:spPr>
        <p:txBody>
          <a:bodyPr/>
          <a:lstStyle/>
          <a:p>
            <a:r>
              <a:rPr lang="en-US" dirty="0"/>
              <a:t>Exercise</a:t>
            </a:r>
          </a:p>
        </p:txBody>
      </p:sp>
      <p:sp>
        <p:nvSpPr>
          <p:cNvPr id="3" name="Content Placeholder 2"/>
          <p:cNvSpPr>
            <a:spLocks noGrp="1"/>
          </p:cNvSpPr>
          <p:nvPr>
            <p:ph sz="quarter" idx="1"/>
          </p:nvPr>
        </p:nvSpPr>
        <p:spPr>
          <a:xfrm>
            <a:off x="1225636" y="1274928"/>
            <a:ext cx="9905999" cy="4440071"/>
          </a:xfrm>
        </p:spPr>
        <p:txBody>
          <a:bodyPr>
            <a:normAutofit fontScale="77500" lnSpcReduction="20000"/>
          </a:bodyPr>
          <a:lstStyle/>
          <a:p>
            <a:r>
              <a:rPr lang="en-US" sz="2800" b="1" dirty="0"/>
              <a:t>News Filtering Internet Agent</a:t>
            </a:r>
          </a:p>
          <a:p>
            <a:pPr lvl="1"/>
            <a:r>
              <a:rPr lang="en-US" sz="2600" dirty="0"/>
              <a:t>uses a static user profile (e.g., a set of keywords specified by the user)</a:t>
            </a:r>
          </a:p>
          <a:p>
            <a:pPr lvl="1"/>
            <a:r>
              <a:rPr lang="en-US" sz="2600" dirty="0"/>
              <a:t>on a regular basis, searches a specified news site (e.g., Reuters or AP) for news stories that match the user profile</a:t>
            </a:r>
          </a:p>
          <a:p>
            <a:pPr lvl="1"/>
            <a:r>
              <a:rPr lang="en-US" sz="2600" dirty="0"/>
              <a:t>can search through the site by following links from page to page</a:t>
            </a:r>
          </a:p>
          <a:p>
            <a:pPr lvl="1"/>
            <a:r>
              <a:rPr lang="en-US" sz="2600" dirty="0"/>
              <a:t>presents a set of links to the matching stories that have not been read before (matching based on the number of words from the profile occurring in the news story)</a:t>
            </a:r>
          </a:p>
          <a:p>
            <a:r>
              <a:rPr lang="en-US" sz="2900" b="1" dirty="0"/>
              <a:t>(1) Give a detailed PEAS description for the news filtering agent</a:t>
            </a:r>
          </a:p>
          <a:p>
            <a:r>
              <a:rPr lang="en-US" sz="2900" b="1" dirty="0"/>
              <a:t>(2) Characterize the environment type (as being observable, deterministic, episodic, static, multi-agent, </a:t>
            </a:r>
            <a:r>
              <a:rPr lang="en-US" sz="2900" b="1" dirty="0" err="1"/>
              <a:t>etc</a:t>
            </a:r>
            <a:r>
              <a:rPr lang="en-US" sz="2900" b="1" dirty="0"/>
              <a:t>). </a:t>
            </a:r>
          </a:p>
        </p:txBody>
      </p:sp>
    </p:spTree>
    <p:extLst>
      <p:ext uri="{BB962C8B-B14F-4D97-AF65-F5344CB8AC3E}">
        <p14:creationId xmlns:p14="http://schemas.microsoft.com/office/powerpoint/2010/main" val="26485964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1355557" y="277813"/>
            <a:ext cx="9593179" cy="609600"/>
          </a:xfrm>
        </p:spPr>
        <p:txBody>
          <a:bodyPr>
            <a:noAutofit/>
          </a:bodyPr>
          <a:lstStyle/>
          <a:p>
            <a:r>
              <a:rPr lang="en-US" dirty="0"/>
              <a:t>Search and Knowledge Representation</a:t>
            </a:r>
          </a:p>
        </p:txBody>
      </p:sp>
      <p:sp>
        <p:nvSpPr>
          <p:cNvPr id="207875" name="Rectangle 3"/>
          <p:cNvSpPr>
            <a:spLocks noGrp="1" noChangeArrowheads="1"/>
          </p:cNvSpPr>
          <p:nvPr>
            <p:ph sz="quarter" idx="1"/>
          </p:nvPr>
        </p:nvSpPr>
        <p:spPr>
          <a:xfrm>
            <a:off x="1239252" y="1070810"/>
            <a:ext cx="9660270" cy="5191626"/>
          </a:xfrm>
        </p:spPr>
        <p:txBody>
          <a:bodyPr>
            <a:normAutofit fontScale="92500" lnSpcReduction="20000"/>
          </a:bodyPr>
          <a:lstStyle/>
          <a:p>
            <a:r>
              <a:rPr lang="en-US" dirty="0"/>
              <a:t>Goal-based and utility-based agents require representation of:</a:t>
            </a:r>
          </a:p>
          <a:p>
            <a:pPr lvl="1"/>
            <a:r>
              <a:rPr lang="en-US" sz="2200" dirty="0"/>
              <a:t>states within the environment</a:t>
            </a:r>
          </a:p>
          <a:p>
            <a:pPr lvl="1"/>
            <a:r>
              <a:rPr lang="en-US" sz="2200" dirty="0"/>
              <a:t>actions and effects (effect of an action is transition from the current state to another state)</a:t>
            </a:r>
          </a:p>
          <a:p>
            <a:pPr lvl="1"/>
            <a:r>
              <a:rPr lang="en-US" sz="2200" dirty="0"/>
              <a:t>goals</a:t>
            </a:r>
          </a:p>
          <a:p>
            <a:pPr lvl="1"/>
            <a:r>
              <a:rPr lang="en-US" sz="2200" dirty="0"/>
              <a:t>utilities</a:t>
            </a:r>
          </a:p>
          <a:p>
            <a:r>
              <a:rPr lang="en-US" dirty="0"/>
              <a:t>Problems can often be formulated as a search problem</a:t>
            </a:r>
          </a:p>
          <a:p>
            <a:pPr lvl="1"/>
            <a:r>
              <a:rPr lang="en-US" dirty="0"/>
              <a:t>to satisfy a goal, agent must find a sequence of actions (a path in the state-space graph) from the starting state to a goal state.</a:t>
            </a:r>
          </a:p>
          <a:p>
            <a:r>
              <a:rPr lang="en-US" dirty="0"/>
              <a:t>To do this efficiently, agents must have the ability to reason with their knowledge about the world and the problem domain</a:t>
            </a:r>
          </a:p>
          <a:p>
            <a:pPr lvl="1"/>
            <a:r>
              <a:rPr lang="en-US" dirty="0"/>
              <a:t>which path to follow (which action to choose from) next</a:t>
            </a:r>
          </a:p>
          <a:p>
            <a:pPr lvl="1"/>
            <a:r>
              <a:rPr lang="en-US" dirty="0"/>
              <a:t>how to determine if a goal state is reached OR how decide if a satisfactory state has been reached.</a:t>
            </a:r>
          </a:p>
        </p:txBody>
      </p:sp>
    </p:spTree>
    <p:extLst>
      <p:ext uri="{BB962C8B-B14F-4D97-AF65-F5344CB8AC3E}">
        <p14:creationId xmlns:p14="http://schemas.microsoft.com/office/powerpoint/2010/main" val="13811084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901" name="Rectangle 1029"/>
          <p:cNvSpPr>
            <a:spLocks noGrp="1" noChangeArrowheads="1"/>
          </p:cNvSpPr>
          <p:nvPr>
            <p:ph type="title"/>
          </p:nvPr>
        </p:nvSpPr>
        <p:spPr>
          <a:xfrm>
            <a:off x="1297823" y="-12032"/>
            <a:ext cx="9905998" cy="1478570"/>
          </a:xfrm>
        </p:spPr>
        <p:txBody>
          <a:bodyPr/>
          <a:lstStyle/>
          <a:p>
            <a:r>
              <a:rPr lang="en-US" dirty="0"/>
              <a:t>Introduction to Search</a:t>
            </a:r>
          </a:p>
        </p:txBody>
      </p:sp>
      <p:sp>
        <p:nvSpPr>
          <p:cNvPr id="208902" name="Rectangle 1030"/>
          <p:cNvSpPr>
            <a:spLocks noGrp="1" noChangeArrowheads="1"/>
          </p:cNvSpPr>
          <p:nvPr>
            <p:ph sz="quarter" idx="1"/>
          </p:nvPr>
        </p:nvSpPr>
        <p:spPr>
          <a:xfrm>
            <a:off x="1201570" y="1563687"/>
            <a:ext cx="9905999" cy="4764924"/>
          </a:xfrm>
        </p:spPr>
        <p:txBody>
          <a:bodyPr>
            <a:normAutofit fontScale="70000" lnSpcReduction="20000"/>
          </a:bodyPr>
          <a:lstStyle/>
          <a:p>
            <a:r>
              <a:rPr lang="en-US" sz="3400" b="1" dirty="0"/>
              <a:t>Search is one of the most powerful approaches to problem solving in AI</a:t>
            </a:r>
          </a:p>
          <a:p>
            <a:pPr marL="0" indent="0">
              <a:buNone/>
            </a:pPr>
            <a:endParaRPr lang="en-US" sz="1400" dirty="0">
              <a:sym typeface="Wingdings" pitchFamily="2" charset="2"/>
            </a:endParaRPr>
          </a:p>
          <a:p>
            <a:r>
              <a:rPr lang="en-US" sz="3400" b="1" dirty="0"/>
              <a:t>Search is a universal problem solving mechanism that</a:t>
            </a:r>
          </a:p>
          <a:p>
            <a:pPr lvl="1"/>
            <a:r>
              <a:rPr lang="en-US" sz="3100" dirty="0">
                <a:sym typeface="Wingdings" pitchFamily="2" charset="2"/>
              </a:rPr>
              <a:t>Systematically explores the alternatives</a:t>
            </a:r>
          </a:p>
          <a:p>
            <a:pPr lvl="1"/>
            <a:r>
              <a:rPr lang="en-US" sz="3100" dirty="0">
                <a:sym typeface="Wingdings" pitchFamily="2" charset="2"/>
              </a:rPr>
              <a:t>Finds the sequence of steps towards a solution</a:t>
            </a:r>
          </a:p>
          <a:p>
            <a:endParaRPr lang="en-US" sz="1400" dirty="0">
              <a:sym typeface="Wingdings" pitchFamily="2" charset="2"/>
            </a:endParaRPr>
          </a:p>
          <a:p>
            <a:r>
              <a:rPr lang="en-US" sz="3400" b="1" dirty="0">
                <a:sym typeface="Wingdings" pitchFamily="2" charset="2"/>
              </a:rPr>
              <a:t>Problem Space Hypothesis (</a:t>
            </a:r>
            <a:r>
              <a:rPr lang="en-US" sz="3400" b="1" dirty="0"/>
              <a:t>Allen Newell, SOAR: An Architecture for General Intelligence)</a:t>
            </a:r>
            <a:endParaRPr lang="en-US" sz="3400" b="1" dirty="0">
              <a:sym typeface="Wingdings" pitchFamily="2" charset="2"/>
            </a:endParaRPr>
          </a:p>
          <a:p>
            <a:pPr lvl="1"/>
            <a:r>
              <a:rPr lang="en-US" sz="3200" dirty="0">
                <a:sym typeface="Wingdings" pitchFamily="2" charset="2"/>
              </a:rPr>
              <a:t>All goal-oriented symbolic activities occur in a problem space</a:t>
            </a:r>
          </a:p>
          <a:p>
            <a:pPr lvl="1"/>
            <a:r>
              <a:rPr lang="en-US" sz="3200" dirty="0">
                <a:sym typeface="Wingdings" pitchFamily="2" charset="2"/>
              </a:rPr>
              <a:t>Search in a problem space is claimed to be a completely general model of intelligence</a:t>
            </a:r>
          </a:p>
        </p:txBody>
      </p:sp>
    </p:spTree>
    <p:extLst>
      <p:ext uri="{BB962C8B-B14F-4D97-AF65-F5344CB8AC3E}">
        <p14:creationId xmlns:p14="http://schemas.microsoft.com/office/powerpoint/2010/main" val="42525513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1357982" y="0"/>
            <a:ext cx="9905998" cy="1478570"/>
          </a:xfrm>
        </p:spPr>
        <p:txBody>
          <a:bodyPr/>
          <a:lstStyle/>
          <a:p>
            <a:r>
              <a:rPr lang="en-US" dirty="0"/>
              <a:t>Problem-Solving Agents</a:t>
            </a:r>
          </a:p>
        </p:txBody>
      </p:sp>
      <p:sp>
        <p:nvSpPr>
          <p:cNvPr id="154627" name="Rectangle 3"/>
          <p:cNvSpPr>
            <a:spLocks noGrp="1" noChangeArrowheads="1"/>
          </p:cNvSpPr>
          <p:nvPr>
            <p:ph sz="quarter" idx="1"/>
          </p:nvPr>
        </p:nvSpPr>
        <p:spPr>
          <a:xfrm>
            <a:off x="1979612" y="5854323"/>
            <a:ext cx="8229600" cy="549275"/>
          </a:xfrm>
        </p:spPr>
        <p:txBody>
          <a:bodyPr>
            <a:normAutofit/>
          </a:bodyPr>
          <a:lstStyle/>
          <a:p>
            <a:r>
              <a:rPr lang="en-US" dirty="0"/>
              <a:t>The agent follows a simple “formulate, search, execute” design</a:t>
            </a:r>
          </a:p>
        </p:txBody>
      </p:sp>
      <p:sp>
        <p:nvSpPr>
          <p:cNvPr id="154628" name="Text Box 4"/>
          <p:cNvSpPr txBox="1">
            <a:spLocks noChangeArrowheads="1"/>
          </p:cNvSpPr>
          <p:nvPr/>
        </p:nvSpPr>
        <p:spPr bwMode="auto">
          <a:xfrm>
            <a:off x="1061256" y="1166414"/>
            <a:ext cx="5356403" cy="4524315"/>
          </a:xfrm>
          <a:prstGeom prst="rect">
            <a:avLst/>
          </a:prstGeom>
          <a:solidFill>
            <a:schemeClr val="tx1">
              <a:lumMod val="65000"/>
            </a:schemeClr>
          </a:solidFill>
          <a:ln w="9525">
            <a:solidFill>
              <a:schemeClr val="tx1"/>
            </a:solidFill>
            <a:miter lim="800000"/>
            <a:headEnd/>
            <a:tailEnd/>
          </a:ln>
          <a:effectLst>
            <a:outerShdw dist="107763" dir="2700000" algn="ctr" rotWithShape="0">
              <a:schemeClr val="bg2"/>
            </a:outerShdw>
          </a:effectLst>
        </p:spPr>
        <p:txBody>
          <a:bodyPr wrap="none">
            <a:spAutoFit/>
          </a:bodyPr>
          <a:lstStyle/>
          <a:p>
            <a:pPr algn="l"/>
            <a:r>
              <a:rPr lang="en-US" b="1" dirty="0"/>
              <a:t>function</a:t>
            </a:r>
            <a:r>
              <a:rPr lang="en-US" dirty="0"/>
              <a:t> Simple-Problem-Solving-Agent(</a:t>
            </a:r>
            <a:r>
              <a:rPr lang="en-US" i="1" dirty="0"/>
              <a:t>percept</a:t>
            </a:r>
            <a:r>
              <a:rPr lang="en-US" dirty="0"/>
              <a:t>) </a:t>
            </a:r>
          </a:p>
          <a:p>
            <a:pPr algn="l"/>
            <a:r>
              <a:rPr lang="en-US" dirty="0"/>
              <a:t>                                                             </a:t>
            </a:r>
            <a:r>
              <a:rPr lang="en-US" b="1" dirty="0"/>
              <a:t>returns</a:t>
            </a:r>
            <a:r>
              <a:rPr lang="en-US" dirty="0"/>
              <a:t> </a:t>
            </a:r>
            <a:r>
              <a:rPr lang="en-US" i="1" dirty="0"/>
              <a:t>action</a:t>
            </a:r>
            <a:endParaRPr lang="en-US" dirty="0"/>
          </a:p>
          <a:p>
            <a:pPr algn="l"/>
            <a:r>
              <a:rPr lang="en-US" b="1" dirty="0"/>
              <a:t>  inputs:</a:t>
            </a:r>
            <a:r>
              <a:rPr lang="en-US" dirty="0"/>
              <a:t> </a:t>
            </a:r>
            <a:r>
              <a:rPr lang="en-US" i="1" dirty="0"/>
              <a:t>p</a:t>
            </a:r>
            <a:r>
              <a:rPr lang="en-US" dirty="0"/>
              <a:t>, a percept</a:t>
            </a:r>
          </a:p>
          <a:p>
            <a:pPr algn="l"/>
            <a:r>
              <a:rPr lang="en-US" dirty="0"/>
              <a:t>  </a:t>
            </a:r>
            <a:r>
              <a:rPr lang="en-US" b="1" dirty="0"/>
              <a:t>static:</a:t>
            </a:r>
            <a:r>
              <a:rPr lang="en-US" dirty="0"/>
              <a:t> </a:t>
            </a:r>
            <a:r>
              <a:rPr lang="en-US" i="1" dirty="0"/>
              <a:t>s</a:t>
            </a:r>
            <a:r>
              <a:rPr lang="en-US" dirty="0"/>
              <a:t>, an action sequence, initially empty</a:t>
            </a:r>
          </a:p>
          <a:p>
            <a:pPr algn="l"/>
            <a:r>
              <a:rPr lang="en-US" dirty="0"/>
              <a:t>             </a:t>
            </a:r>
            <a:r>
              <a:rPr lang="en-US" i="1" dirty="0"/>
              <a:t>state</a:t>
            </a:r>
            <a:r>
              <a:rPr lang="en-US" dirty="0"/>
              <a:t>, a description of current world state</a:t>
            </a:r>
          </a:p>
          <a:p>
            <a:pPr algn="l"/>
            <a:r>
              <a:rPr lang="en-US" dirty="0"/>
              <a:t>             </a:t>
            </a:r>
            <a:r>
              <a:rPr lang="en-US" i="1" dirty="0"/>
              <a:t>g</a:t>
            </a:r>
            <a:r>
              <a:rPr lang="en-US" dirty="0"/>
              <a:t>, a goal, initially null</a:t>
            </a:r>
          </a:p>
          <a:p>
            <a:pPr algn="l"/>
            <a:r>
              <a:rPr lang="en-US" dirty="0"/>
              <a:t>             </a:t>
            </a:r>
            <a:r>
              <a:rPr lang="en-US" i="1" dirty="0"/>
              <a:t>problem</a:t>
            </a:r>
            <a:r>
              <a:rPr lang="en-US" dirty="0"/>
              <a:t>, a problem formulation</a:t>
            </a:r>
          </a:p>
          <a:p>
            <a:pPr algn="l"/>
            <a:r>
              <a:rPr lang="en-US" dirty="0"/>
              <a:t>  </a:t>
            </a:r>
            <a:r>
              <a:rPr lang="en-US" i="1" dirty="0"/>
              <a:t>state</a:t>
            </a:r>
            <a:r>
              <a:rPr lang="en-US" dirty="0"/>
              <a:t> </a:t>
            </a:r>
            <a:r>
              <a:rPr lang="en-US" dirty="0">
                <a:latin typeface="Symbol" pitchFamily="18" charset="2"/>
              </a:rPr>
              <a:t>¬</a:t>
            </a:r>
            <a:r>
              <a:rPr lang="en-US" dirty="0"/>
              <a:t> Update-State(</a:t>
            </a:r>
            <a:r>
              <a:rPr lang="en-US" i="1" dirty="0"/>
              <a:t>state, p</a:t>
            </a:r>
            <a:r>
              <a:rPr lang="en-US" dirty="0"/>
              <a:t>)</a:t>
            </a:r>
          </a:p>
          <a:p>
            <a:pPr algn="l"/>
            <a:r>
              <a:rPr lang="en-US" b="1" dirty="0"/>
              <a:t>  if</a:t>
            </a:r>
            <a:r>
              <a:rPr lang="en-US" dirty="0"/>
              <a:t> </a:t>
            </a:r>
            <a:r>
              <a:rPr lang="en-US" i="1" dirty="0"/>
              <a:t>s</a:t>
            </a:r>
            <a:r>
              <a:rPr lang="en-US" dirty="0"/>
              <a:t> = empty </a:t>
            </a:r>
            <a:r>
              <a:rPr lang="en-US" b="1" dirty="0"/>
              <a:t>then</a:t>
            </a:r>
            <a:endParaRPr lang="en-US" dirty="0"/>
          </a:p>
          <a:p>
            <a:pPr algn="l"/>
            <a:r>
              <a:rPr lang="en-US" dirty="0"/>
              <a:t>      </a:t>
            </a:r>
            <a:r>
              <a:rPr lang="en-US" i="1" dirty="0"/>
              <a:t>g</a:t>
            </a:r>
            <a:r>
              <a:rPr lang="en-US" dirty="0"/>
              <a:t> </a:t>
            </a:r>
            <a:r>
              <a:rPr lang="en-US" dirty="0">
                <a:latin typeface="Symbol" pitchFamily="18" charset="2"/>
              </a:rPr>
              <a:t>¬</a:t>
            </a:r>
            <a:r>
              <a:rPr lang="en-US" dirty="0"/>
              <a:t> Formulate-Goal(</a:t>
            </a:r>
            <a:r>
              <a:rPr lang="en-US" i="1" dirty="0"/>
              <a:t>state</a:t>
            </a:r>
            <a:r>
              <a:rPr lang="en-US" dirty="0"/>
              <a:t>)</a:t>
            </a:r>
          </a:p>
          <a:p>
            <a:pPr algn="l"/>
            <a:r>
              <a:rPr lang="en-US" dirty="0"/>
              <a:t>      </a:t>
            </a:r>
            <a:r>
              <a:rPr lang="en-US" i="1" dirty="0"/>
              <a:t>problem</a:t>
            </a:r>
            <a:r>
              <a:rPr lang="en-US" dirty="0"/>
              <a:t> </a:t>
            </a:r>
            <a:r>
              <a:rPr lang="en-US" dirty="0">
                <a:latin typeface="Symbol" pitchFamily="18" charset="2"/>
              </a:rPr>
              <a:t>¬</a:t>
            </a:r>
            <a:r>
              <a:rPr lang="en-US" dirty="0"/>
              <a:t> Formulate-Problem(</a:t>
            </a:r>
            <a:r>
              <a:rPr lang="en-US" i="1" dirty="0"/>
              <a:t>state, g</a:t>
            </a:r>
            <a:r>
              <a:rPr lang="en-US" dirty="0"/>
              <a:t>)</a:t>
            </a:r>
          </a:p>
          <a:p>
            <a:pPr algn="l"/>
            <a:r>
              <a:rPr lang="en-US" dirty="0"/>
              <a:t>      </a:t>
            </a:r>
            <a:r>
              <a:rPr lang="en-US" b="1" i="1" dirty="0">
                <a:solidFill>
                  <a:srgbClr val="FFC000"/>
                </a:solidFill>
              </a:rPr>
              <a:t>s</a:t>
            </a:r>
            <a:r>
              <a:rPr lang="en-US" b="1" dirty="0">
                <a:solidFill>
                  <a:srgbClr val="FFC000"/>
                </a:solidFill>
              </a:rPr>
              <a:t> </a:t>
            </a:r>
            <a:r>
              <a:rPr lang="en-US" b="1" dirty="0">
                <a:solidFill>
                  <a:srgbClr val="FFC000"/>
                </a:solidFill>
                <a:latin typeface="Symbol" pitchFamily="18" charset="2"/>
              </a:rPr>
              <a:t>¬</a:t>
            </a:r>
            <a:r>
              <a:rPr lang="en-US" b="1" dirty="0">
                <a:solidFill>
                  <a:srgbClr val="FFC000"/>
                </a:solidFill>
              </a:rPr>
              <a:t> Search(</a:t>
            </a:r>
            <a:r>
              <a:rPr lang="en-US" b="1" i="1" dirty="0">
                <a:solidFill>
                  <a:srgbClr val="FFC000"/>
                </a:solidFill>
              </a:rPr>
              <a:t>problem</a:t>
            </a:r>
            <a:r>
              <a:rPr lang="en-US" b="1" dirty="0">
                <a:solidFill>
                  <a:srgbClr val="FFC000"/>
                </a:solidFill>
              </a:rPr>
              <a:t>)</a:t>
            </a:r>
          </a:p>
          <a:p>
            <a:pPr algn="l"/>
            <a:r>
              <a:rPr lang="en-US" dirty="0"/>
              <a:t>  </a:t>
            </a:r>
            <a:r>
              <a:rPr lang="en-US" b="1" dirty="0" err="1"/>
              <a:t>endif</a:t>
            </a:r>
            <a:endParaRPr lang="en-US" dirty="0"/>
          </a:p>
          <a:p>
            <a:pPr algn="l"/>
            <a:r>
              <a:rPr lang="en-US" i="1" dirty="0"/>
              <a:t>  action</a:t>
            </a:r>
            <a:r>
              <a:rPr lang="en-US" dirty="0"/>
              <a:t> </a:t>
            </a:r>
            <a:r>
              <a:rPr lang="en-US" dirty="0">
                <a:latin typeface="Symbol" pitchFamily="18" charset="2"/>
              </a:rPr>
              <a:t>¬</a:t>
            </a:r>
            <a:r>
              <a:rPr lang="en-US" dirty="0"/>
              <a:t> first(</a:t>
            </a:r>
            <a:r>
              <a:rPr lang="en-US" i="1" dirty="0"/>
              <a:t>s</a:t>
            </a:r>
            <a:r>
              <a:rPr lang="en-US" dirty="0"/>
              <a:t>)</a:t>
            </a:r>
          </a:p>
          <a:p>
            <a:pPr algn="l"/>
            <a:r>
              <a:rPr lang="en-US" dirty="0"/>
              <a:t>  </a:t>
            </a:r>
            <a:r>
              <a:rPr lang="en-US" i="1" dirty="0"/>
              <a:t>s</a:t>
            </a:r>
            <a:r>
              <a:rPr lang="en-US" dirty="0"/>
              <a:t> </a:t>
            </a:r>
            <a:r>
              <a:rPr lang="en-US" dirty="0">
                <a:latin typeface="Symbol" pitchFamily="18" charset="2"/>
              </a:rPr>
              <a:t>¬</a:t>
            </a:r>
            <a:r>
              <a:rPr lang="en-US" dirty="0"/>
              <a:t> remainder(</a:t>
            </a:r>
            <a:r>
              <a:rPr lang="en-US" i="1" dirty="0"/>
              <a:t>s</a:t>
            </a:r>
            <a:r>
              <a:rPr lang="en-US" dirty="0"/>
              <a:t>)</a:t>
            </a:r>
          </a:p>
          <a:p>
            <a:pPr algn="l"/>
            <a:r>
              <a:rPr lang="en-US" dirty="0"/>
              <a:t>  </a:t>
            </a:r>
            <a:r>
              <a:rPr lang="en-US" b="1" dirty="0"/>
              <a:t>return</a:t>
            </a:r>
            <a:r>
              <a:rPr lang="en-US" dirty="0"/>
              <a:t> </a:t>
            </a:r>
            <a:r>
              <a:rPr lang="en-US" i="1" dirty="0"/>
              <a:t>action</a:t>
            </a:r>
          </a:p>
        </p:txBody>
      </p:sp>
      <p:sp>
        <p:nvSpPr>
          <p:cNvPr id="154630" name="Rectangle 6"/>
          <p:cNvSpPr>
            <a:spLocks noChangeArrowheads="1"/>
          </p:cNvSpPr>
          <p:nvPr/>
        </p:nvSpPr>
        <p:spPr bwMode="auto">
          <a:xfrm>
            <a:off x="6730080" y="1273258"/>
            <a:ext cx="4423194" cy="3749675"/>
          </a:xfrm>
          <a:prstGeom prst="rect">
            <a:avLst/>
          </a:prstGeom>
          <a:noFill/>
          <a:ln w="9525">
            <a:noFill/>
            <a:miter lim="800000"/>
            <a:headEnd/>
            <a:tailEnd/>
          </a:ln>
          <a:effectLst/>
        </p:spPr>
        <p:txBody>
          <a:bodyPr/>
          <a:lstStyle/>
          <a:p>
            <a:pPr marL="342900" indent="-342900">
              <a:spcBef>
                <a:spcPct val="20000"/>
              </a:spcBef>
              <a:buClr>
                <a:schemeClr val="accent2"/>
              </a:buClr>
              <a:buFont typeface="Marlett" pitchFamily="2" charset="2"/>
              <a:buChar char="i"/>
            </a:pPr>
            <a:r>
              <a:rPr lang="en-US" sz="2400" b="1" dirty="0"/>
              <a:t>Assumptions on Environment</a:t>
            </a:r>
          </a:p>
          <a:p>
            <a:pPr marL="742950" lvl="1" indent="-285750">
              <a:spcBef>
                <a:spcPct val="20000"/>
              </a:spcBef>
              <a:buClr>
                <a:srgbClr val="FF0000"/>
              </a:buClr>
              <a:buFont typeface="Marlett" pitchFamily="2" charset="2"/>
              <a:buChar char="4"/>
            </a:pPr>
            <a:r>
              <a:rPr lang="en-US" sz="2000" dirty="0"/>
              <a:t>Static: formulating and solving the problem does not take any changes into account</a:t>
            </a:r>
          </a:p>
          <a:p>
            <a:pPr marL="742950" lvl="1" indent="-285750">
              <a:spcBef>
                <a:spcPct val="20000"/>
              </a:spcBef>
              <a:buClr>
                <a:srgbClr val="FF0000"/>
              </a:buClr>
              <a:buFont typeface="Marlett" pitchFamily="2" charset="2"/>
              <a:buChar char="4"/>
            </a:pPr>
            <a:r>
              <a:rPr lang="en-US" sz="2000" dirty="0"/>
              <a:t>Discrete: enumerating all alternative courses of action</a:t>
            </a:r>
          </a:p>
          <a:p>
            <a:pPr marL="742950" lvl="1" indent="-285750">
              <a:spcBef>
                <a:spcPct val="20000"/>
              </a:spcBef>
              <a:buClr>
                <a:srgbClr val="FF0000"/>
              </a:buClr>
              <a:buFont typeface="Marlett" pitchFamily="2" charset="2"/>
              <a:buChar char="4"/>
            </a:pPr>
            <a:r>
              <a:rPr lang="en-US" sz="2000" dirty="0"/>
              <a:t>Deterministic: actions depend only on previous actions</a:t>
            </a:r>
          </a:p>
          <a:p>
            <a:pPr marL="742950" lvl="1" indent="-285750">
              <a:spcBef>
                <a:spcPct val="20000"/>
              </a:spcBef>
              <a:buClr>
                <a:srgbClr val="FF0000"/>
              </a:buClr>
              <a:buFont typeface="Marlett" pitchFamily="2" charset="2"/>
              <a:buChar char="4"/>
            </a:pPr>
            <a:r>
              <a:rPr lang="en-US" sz="2000" dirty="0"/>
              <a:t>Observable: initial state is completely known</a:t>
            </a:r>
          </a:p>
          <a:p>
            <a:pPr marL="742950" lvl="1" indent="-285750">
              <a:spcBef>
                <a:spcPct val="20000"/>
              </a:spcBef>
              <a:buClr>
                <a:srgbClr val="FF0000"/>
              </a:buClr>
              <a:buFont typeface="Marlett" pitchFamily="2" charset="2"/>
              <a:buChar char="4"/>
            </a:pPr>
            <a:endParaRPr lang="en-US" sz="2000" dirty="0"/>
          </a:p>
        </p:txBody>
      </p:sp>
    </p:spTree>
    <p:extLst>
      <p:ext uri="{BB962C8B-B14F-4D97-AF65-F5344CB8AC3E}">
        <p14:creationId xmlns:p14="http://schemas.microsoft.com/office/powerpoint/2010/main" val="2434964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7837" r="8894"/>
          <a:stretch/>
        </p:blipFill>
        <p:spPr>
          <a:xfrm>
            <a:off x="-1" y="0"/>
            <a:ext cx="12187451" cy="6858000"/>
          </a:xfrm>
          <a:prstGeom prst="rect">
            <a:avLst/>
          </a:prstGeom>
        </p:spPr>
      </p:pic>
    </p:spTree>
    <p:extLst>
      <p:ext uri="{BB962C8B-B14F-4D97-AF65-F5344CB8AC3E}">
        <p14:creationId xmlns:p14="http://schemas.microsoft.com/office/powerpoint/2010/main" val="1518227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5621" r="6234"/>
          <a:stretch/>
        </p:blipFill>
        <p:spPr>
          <a:xfrm>
            <a:off x="0" y="1"/>
            <a:ext cx="12192000" cy="6858000"/>
          </a:xfrm>
          <a:prstGeom prst="rect">
            <a:avLst/>
          </a:prstGeom>
        </p:spPr>
      </p:pic>
    </p:spTree>
    <p:extLst>
      <p:ext uri="{BB962C8B-B14F-4D97-AF65-F5344CB8AC3E}">
        <p14:creationId xmlns:p14="http://schemas.microsoft.com/office/powerpoint/2010/main" val="782105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45771" y="0"/>
            <a:ext cx="9503228" cy="1478570"/>
          </a:xfrm>
        </p:spPr>
        <p:txBody>
          <a:bodyPr/>
          <a:lstStyle/>
          <a:p>
            <a:pPr eaLnBrk="1" hangingPunct="1"/>
            <a:r>
              <a:rPr lang="en-US" dirty="0">
                <a:solidFill>
                  <a:schemeClr val="tx1"/>
                </a:solidFill>
              </a:rPr>
              <a:t>What Can AI Do?</a:t>
            </a:r>
          </a:p>
        </p:txBody>
      </p:sp>
      <p:sp>
        <p:nvSpPr>
          <p:cNvPr id="541699" name="Rectangle 3"/>
          <p:cNvSpPr>
            <a:spLocks noGrp="1" noChangeArrowheads="1"/>
          </p:cNvSpPr>
          <p:nvPr>
            <p:ph idx="1"/>
          </p:nvPr>
        </p:nvSpPr>
        <p:spPr>
          <a:xfrm>
            <a:off x="1247249" y="1153318"/>
            <a:ext cx="11379200" cy="4729164"/>
          </a:xfrm>
        </p:spPr>
        <p:txBody>
          <a:bodyPr>
            <a:noAutofit/>
          </a:bodyPr>
          <a:lstStyle/>
          <a:p>
            <a:pPr eaLnBrk="1" hangingPunct="1">
              <a:lnSpc>
                <a:spcPct val="80000"/>
              </a:lnSpc>
              <a:buFont typeface="Wingdings" pitchFamily="2" charset="2"/>
              <a:buNone/>
            </a:pPr>
            <a:r>
              <a:rPr lang="en-US" sz="1800" dirty="0"/>
              <a:t>Which of the following can be done at present?</a:t>
            </a:r>
          </a:p>
          <a:p>
            <a:pPr eaLnBrk="1" hangingPunct="1">
              <a:lnSpc>
                <a:spcPct val="80000"/>
              </a:lnSpc>
            </a:pPr>
            <a:endParaRPr lang="en-US" sz="800" dirty="0"/>
          </a:p>
          <a:p>
            <a:pPr eaLnBrk="1" hangingPunct="1">
              <a:lnSpc>
                <a:spcPct val="80000"/>
              </a:lnSpc>
            </a:pPr>
            <a:r>
              <a:rPr lang="en-US" sz="1800" dirty="0"/>
              <a:t>Play a decent game of Jeopardy?</a:t>
            </a:r>
          </a:p>
          <a:p>
            <a:pPr eaLnBrk="1" hangingPunct="1">
              <a:lnSpc>
                <a:spcPct val="80000"/>
              </a:lnSpc>
            </a:pPr>
            <a:r>
              <a:rPr lang="en-US" sz="1800" dirty="0"/>
              <a:t>Win against any human at chess?</a:t>
            </a:r>
          </a:p>
          <a:p>
            <a:pPr eaLnBrk="1" hangingPunct="1">
              <a:lnSpc>
                <a:spcPct val="80000"/>
              </a:lnSpc>
            </a:pPr>
            <a:r>
              <a:rPr lang="en-US" sz="1800" dirty="0"/>
              <a:t>Win against the best humans at Go?</a:t>
            </a:r>
          </a:p>
          <a:p>
            <a:pPr eaLnBrk="1" hangingPunct="1">
              <a:lnSpc>
                <a:spcPct val="80000"/>
              </a:lnSpc>
            </a:pPr>
            <a:r>
              <a:rPr lang="en-US" sz="1800" dirty="0"/>
              <a:t>Grab a particular cup and put it on a shelf?</a:t>
            </a:r>
          </a:p>
          <a:p>
            <a:pPr eaLnBrk="1" hangingPunct="1">
              <a:lnSpc>
                <a:spcPct val="80000"/>
              </a:lnSpc>
            </a:pPr>
            <a:r>
              <a:rPr lang="en-US" sz="1800" dirty="0"/>
              <a:t>Unload any dishwasher in any home?</a:t>
            </a:r>
          </a:p>
          <a:p>
            <a:pPr eaLnBrk="1" hangingPunct="1">
              <a:lnSpc>
                <a:spcPct val="80000"/>
              </a:lnSpc>
            </a:pPr>
            <a:r>
              <a:rPr lang="en-US" sz="1800" dirty="0"/>
              <a:t>Drive safely along the highway?</a:t>
            </a:r>
          </a:p>
          <a:p>
            <a:pPr eaLnBrk="1" hangingPunct="1">
              <a:lnSpc>
                <a:spcPct val="80000"/>
              </a:lnSpc>
            </a:pPr>
            <a:r>
              <a:rPr lang="en-US" sz="1800" dirty="0"/>
              <a:t>Drive safely along a busy urban street?</a:t>
            </a:r>
          </a:p>
          <a:p>
            <a:pPr eaLnBrk="1" hangingPunct="1">
              <a:lnSpc>
                <a:spcPct val="80000"/>
              </a:lnSpc>
            </a:pPr>
            <a:r>
              <a:rPr lang="en-US" sz="1800" dirty="0"/>
              <a:t>Buy a week's worth of groceries on the web?</a:t>
            </a:r>
          </a:p>
          <a:p>
            <a:pPr eaLnBrk="1" hangingPunct="1">
              <a:lnSpc>
                <a:spcPct val="80000"/>
              </a:lnSpc>
            </a:pPr>
            <a:r>
              <a:rPr lang="en-US" sz="1800" dirty="0"/>
              <a:t>Buy a week's worth of groceries at farmer’s market?</a:t>
            </a:r>
          </a:p>
          <a:p>
            <a:pPr eaLnBrk="1" hangingPunct="1">
              <a:lnSpc>
                <a:spcPct val="80000"/>
              </a:lnSpc>
            </a:pPr>
            <a:r>
              <a:rPr lang="en-US" sz="1800" dirty="0"/>
              <a:t>Discover and prove a new mathematical theorem?</a:t>
            </a:r>
          </a:p>
          <a:p>
            <a:pPr eaLnBrk="1" hangingPunct="1">
              <a:lnSpc>
                <a:spcPct val="80000"/>
              </a:lnSpc>
            </a:pPr>
            <a:r>
              <a:rPr lang="en-US" sz="1800" dirty="0"/>
              <a:t>Perform a surgical operation?</a:t>
            </a:r>
          </a:p>
          <a:p>
            <a:pPr eaLnBrk="1" hangingPunct="1">
              <a:lnSpc>
                <a:spcPct val="80000"/>
              </a:lnSpc>
            </a:pPr>
            <a:r>
              <a:rPr lang="en-US" sz="1800" dirty="0"/>
              <a:t>Translate spoken Chinese into spoken English in real time?</a:t>
            </a:r>
          </a:p>
          <a:p>
            <a:pPr eaLnBrk="1" hangingPunct="1">
              <a:lnSpc>
                <a:spcPct val="80000"/>
              </a:lnSpc>
            </a:pPr>
            <a:r>
              <a:rPr lang="en-US" sz="1800" dirty="0"/>
              <a:t>Write an intentionally funny story?</a:t>
            </a:r>
          </a:p>
        </p:txBody>
      </p:sp>
      <p:sp>
        <p:nvSpPr>
          <p:cNvPr id="541700" name="Freeform 4"/>
          <p:cNvSpPr>
            <a:spLocks/>
          </p:cNvSpPr>
          <p:nvPr/>
        </p:nvSpPr>
        <p:spPr bwMode="auto">
          <a:xfrm>
            <a:off x="991219" y="1734635"/>
            <a:ext cx="317500" cy="22860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headEnd/>
            <a:tailEnd/>
          </a:ln>
        </p:spPr>
        <p:txBody>
          <a:bodyPr lIns="91439" tIns="45719" rIns="91439" bIns="45719"/>
          <a:lstStyle/>
          <a:p>
            <a:endParaRPr lang="en-US" sz="2400"/>
          </a:p>
        </p:txBody>
      </p:sp>
      <p:sp>
        <p:nvSpPr>
          <p:cNvPr id="541709" name="Freeform 13"/>
          <p:cNvSpPr>
            <a:spLocks/>
          </p:cNvSpPr>
          <p:nvPr/>
        </p:nvSpPr>
        <p:spPr bwMode="auto">
          <a:xfrm>
            <a:off x="1002369" y="3135973"/>
            <a:ext cx="227013" cy="228600"/>
          </a:xfrm>
          <a:custGeom>
            <a:avLst/>
            <a:gdLst>
              <a:gd name="T0" fmla="*/ 0 w 409"/>
              <a:gd name="T1" fmla="*/ 2147483647 h 412"/>
              <a:gd name="T2" fmla="*/ 2147483647 w 409"/>
              <a:gd name="T3" fmla="*/ 2147483647 h 412"/>
              <a:gd name="T4" fmla="*/ 2147483647 w 409"/>
              <a:gd name="T5" fmla="*/ 2147483647 h 412"/>
              <a:gd name="T6" fmla="*/ 2147483647 w 409"/>
              <a:gd name="T7" fmla="*/ 2147483647 h 412"/>
              <a:gd name="T8" fmla="*/ 2147483647 w 409"/>
              <a:gd name="T9" fmla="*/ 2147483647 h 412"/>
              <a:gd name="T10" fmla="*/ 2147483647 w 409"/>
              <a:gd name="T11" fmla="*/ 2147483647 h 412"/>
              <a:gd name="T12" fmla="*/ 2147483647 w 409"/>
              <a:gd name="T13" fmla="*/ 2147483647 h 412"/>
              <a:gd name="T14" fmla="*/ 2147483647 w 409"/>
              <a:gd name="T15" fmla="*/ 2147483647 h 412"/>
              <a:gd name="T16" fmla="*/ 2147483647 w 409"/>
              <a:gd name="T17" fmla="*/ 2147483647 h 412"/>
              <a:gd name="T18" fmla="*/ 2147483647 w 409"/>
              <a:gd name="T19" fmla="*/ 0 h 412"/>
              <a:gd name="T20" fmla="*/ 2147483647 w 409"/>
              <a:gd name="T21" fmla="*/ 2147483647 h 412"/>
              <a:gd name="T22" fmla="*/ 2147483647 w 409"/>
              <a:gd name="T23" fmla="*/ 0 h 412"/>
              <a:gd name="T24" fmla="*/ 0 w 409"/>
              <a:gd name="T25" fmla="*/ 214748364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9"/>
              <a:gd name="T40" fmla="*/ 0 h 412"/>
              <a:gd name="T41" fmla="*/ 409 w 409"/>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9" h="412">
                <a:moveTo>
                  <a:pt x="0" y="59"/>
                </a:moveTo>
                <a:lnTo>
                  <a:pt x="160" y="220"/>
                </a:lnTo>
                <a:lnTo>
                  <a:pt x="16" y="364"/>
                </a:lnTo>
                <a:lnTo>
                  <a:pt x="64" y="412"/>
                </a:lnTo>
                <a:lnTo>
                  <a:pt x="208" y="268"/>
                </a:lnTo>
                <a:lnTo>
                  <a:pt x="352" y="412"/>
                </a:lnTo>
                <a:lnTo>
                  <a:pt x="400" y="364"/>
                </a:lnTo>
                <a:lnTo>
                  <a:pt x="256" y="220"/>
                </a:lnTo>
                <a:lnTo>
                  <a:pt x="409" y="59"/>
                </a:lnTo>
                <a:lnTo>
                  <a:pt x="355" y="0"/>
                </a:lnTo>
                <a:lnTo>
                  <a:pt x="208" y="172"/>
                </a:lnTo>
                <a:lnTo>
                  <a:pt x="54" y="0"/>
                </a:lnTo>
                <a:lnTo>
                  <a:pt x="0" y="59"/>
                </a:lnTo>
                <a:close/>
              </a:path>
            </a:pathLst>
          </a:custGeom>
          <a:solidFill>
            <a:srgbClr val="CC0000"/>
          </a:solidFill>
          <a:ln w="9525">
            <a:solidFill>
              <a:schemeClr val="tx1"/>
            </a:solidFill>
            <a:round/>
            <a:headEnd/>
            <a:tailEnd/>
          </a:ln>
        </p:spPr>
        <p:txBody>
          <a:bodyPr lIns="91439" tIns="45719" rIns="91439" bIns="45719"/>
          <a:lstStyle/>
          <a:p>
            <a:endParaRPr lang="en-US" sz="2400"/>
          </a:p>
        </p:txBody>
      </p:sp>
      <p:pic>
        <p:nvPicPr>
          <p:cNvPr id="23" name="Picture 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108557" y="1777073"/>
            <a:ext cx="4092223" cy="2946400"/>
          </a:xfrm>
          <a:prstGeom prst="rect">
            <a:avLst/>
          </a:prstGeom>
          <a:noFill/>
          <a:ln w="9525">
            <a:noFill/>
            <a:miter lim="800000"/>
            <a:headEnd/>
            <a:tailEnd/>
          </a:ln>
          <a:effectLst/>
        </p:spPr>
      </p:pic>
      <p:sp>
        <p:nvSpPr>
          <p:cNvPr id="24" name="Freeform 4"/>
          <p:cNvSpPr>
            <a:spLocks/>
          </p:cNvSpPr>
          <p:nvPr/>
        </p:nvSpPr>
        <p:spPr bwMode="auto">
          <a:xfrm>
            <a:off x="991220" y="2084041"/>
            <a:ext cx="317500" cy="22860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headEnd/>
            <a:tailEnd/>
          </a:ln>
        </p:spPr>
        <p:txBody>
          <a:bodyPr lIns="91439" tIns="45719" rIns="91439" bIns="45719"/>
          <a:lstStyle/>
          <a:p>
            <a:endParaRPr lang="en-US" sz="2400"/>
          </a:p>
        </p:txBody>
      </p:sp>
      <p:sp>
        <p:nvSpPr>
          <p:cNvPr id="25" name="Freeform 4"/>
          <p:cNvSpPr>
            <a:spLocks/>
          </p:cNvSpPr>
          <p:nvPr/>
        </p:nvSpPr>
        <p:spPr bwMode="auto">
          <a:xfrm>
            <a:off x="968916" y="2433445"/>
            <a:ext cx="317500" cy="22860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headEnd/>
            <a:tailEnd/>
          </a:ln>
        </p:spPr>
        <p:txBody>
          <a:bodyPr lIns="91439" tIns="45719" rIns="91439" bIns="45719"/>
          <a:lstStyle/>
          <a:p>
            <a:endParaRPr lang="en-US" sz="2400"/>
          </a:p>
        </p:txBody>
      </p:sp>
      <p:sp>
        <p:nvSpPr>
          <p:cNvPr id="26" name="Freeform 4"/>
          <p:cNvSpPr>
            <a:spLocks/>
          </p:cNvSpPr>
          <p:nvPr/>
        </p:nvSpPr>
        <p:spPr bwMode="auto">
          <a:xfrm>
            <a:off x="957764" y="2794000"/>
            <a:ext cx="317500" cy="22860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headEnd/>
            <a:tailEnd/>
          </a:ln>
        </p:spPr>
        <p:txBody>
          <a:bodyPr lIns="91439" tIns="45719" rIns="91439" bIns="45719"/>
          <a:lstStyle/>
          <a:p>
            <a:endParaRPr lang="en-US" sz="2400"/>
          </a:p>
        </p:txBody>
      </p:sp>
      <p:sp>
        <p:nvSpPr>
          <p:cNvPr id="28" name="Freeform 13"/>
          <p:cNvSpPr>
            <a:spLocks/>
          </p:cNvSpPr>
          <p:nvPr/>
        </p:nvSpPr>
        <p:spPr bwMode="auto">
          <a:xfrm>
            <a:off x="1002369" y="3804059"/>
            <a:ext cx="227013" cy="228600"/>
          </a:xfrm>
          <a:custGeom>
            <a:avLst/>
            <a:gdLst>
              <a:gd name="T0" fmla="*/ 0 w 409"/>
              <a:gd name="T1" fmla="*/ 2147483647 h 412"/>
              <a:gd name="T2" fmla="*/ 2147483647 w 409"/>
              <a:gd name="T3" fmla="*/ 2147483647 h 412"/>
              <a:gd name="T4" fmla="*/ 2147483647 w 409"/>
              <a:gd name="T5" fmla="*/ 2147483647 h 412"/>
              <a:gd name="T6" fmla="*/ 2147483647 w 409"/>
              <a:gd name="T7" fmla="*/ 2147483647 h 412"/>
              <a:gd name="T8" fmla="*/ 2147483647 w 409"/>
              <a:gd name="T9" fmla="*/ 2147483647 h 412"/>
              <a:gd name="T10" fmla="*/ 2147483647 w 409"/>
              <a:gd name="T11" fmla="*/ 2147483647 h 412"/>
              <a:gd name="T12" fmla="*/ 2147483647 w 409"/>
              <a:gd name="T13" fmla="*/ 2147483647 h 412"/>
              <a:gd name="T14" fmla="*/ 2147483647 w 409"/>
              <a:gd name="T15" fmla="*/ 2147483647 h 412"/>
              <a:gd name="T16" fmla="*/ 2147483647 w 409"/>
              <a:gd name="T17" fmla="*/ 2147483647 h 412"/>
              <a:gd name="T18" fmla="*/ 2147483647 w 409"/>
              <a:gd name="T19" fmla="*/ 0 h 412"/>
              <a:gd name="T20" fmla="*/ 2147483647 w 409"/>
              <a:gd name="T21" fmla="*/ 2147483647 h 412"/>
              <a:gd name="T22" fmla="*/ 2147483647 w 409"/>
              <a:gd name="T23" fmla="*/ 0 h 412"/>
              <a:gd name="T24" fmla="*/ 0 w 409"/>
              <a:gd name="T25" fmla="*/ 214748364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9"/>
              <a:gd name="T40" fmla="*/ 0 h 412"/>
              <a:gd name="T41" fmla="*/ 409 w 409"/>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9" h="412">
                <a:moveTo>
                  <a:pt x="0" y="59"/>
                </a:moveTo>
                <a:lnTo>
                  <a:pt x="160" y="220"/>
                </a:lnTo>
                <a:lnTo>
                  <a:pt x="16" y="364"/>
                </a:lnTo>
                <a:lnTo>
                  <a:pt x="64" y="412"/>
                </a:lnTo>
                <a:lnTo>
                  <a:pt x="208" y="268"/>
                </a:lnTo>
                <a:lnTo>
                  <a:pt x="352" y="412"/>
                </a:lnTo>
                <a:lnTo>
                  <a:pt x="400" y="364"/>
                </a:lnTo>
                <a:lnTo>
                  <a:pt x="256" y="220"/>
                </a:lnTo>
                <a:lnTo>
                  <a:pt x="409" y="59"/>
                </a:lnTo>
                <a:lnTo>
                  <a:pt x="355" y="0"/>
                </a:lnTo>
                <a:lnTo>
                  <a:pt x="208" y="172"/>
                </a:lnTo>
                <a:lnTo>
                  <a:pt x="54" y="0"/>
                </a:lnTo>
                <a:lnTo>
                  <a:pt x="0" y="59"/>
                </a:lnTo>
                <a:close/>
              </a:path>
            </a:pathLst>
          </a:custGeom>
          <a:solidFill>
            <a:srgbClr val="CC0000"/>
          </a:solidFill>
          <a:ln w="9525">
            <a:solidFill>
              <a:schemeClr val="tx1"/>
            </a:solidFill>
            <a:round/>
            <a:headEnd/>
            <a:tailEnd/>
          </a:ln>
        </p:spPr>
        <p:txBody>
          <a:bodyPr lIns="91439" tIns="45719" rIns="91439" bIns="45719"/>
          <a:lstStyle/>
          <a:p>
            <a:endParaRPr lang="en-US" sz="2400"/>
          </a:p>
        </p:txBody>
      </p:sp>
      <p:sp>
        <p:nvSpPr>
          <p:cNvPr id="29" name="Freeform 4"/>
          <p:cNvSpPr>
            <a:spLocks/>
          </p:cNvSpPr>
          <p:nvPr/>
        </p:nvSpPr>
        <p:spPr bwMode="auto">
          <a:xfrm>
            <a:off x="967934" y="4141693"/>
            <a:ext cx="317500" cy="22860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headEnd/>
            <a:tailEnd/>
          </a:ln>
        </p:spPr>
        <p:txBody>
          <a:bodyPr lIns="91439" tIns="45719" rIns="91439" bIns="45719"/>
          <a:lstStyle/>
          <a:p>
            <a:endParaRPr lang="en-US" sz="2400"/>
          </a:p>
        </p:txBody>
      </p:sp>
      <p:sp>
        <p:nvSpPr>
          <p:cNvPr id="30" name="Freeform 13"/>
          <p:cNvSpPr>
            <a:spLocks/>
          </p:cNvSpPr>
          <p:nvPr/>
        </p:nvSpPr>
        <p:spPr bwMode="auto">
          <a:xfrm>
            <a:off x="1011302" y="4525139"/>
            <a:ext cx="227013" cy="228600"/>
          </a:xfrm>
          <a:custGeom>
            <a:avLst/>
            <a:gdLst>
              <a:gd name="T0" fmla="*/ 0 w 409"/>
              <a:gd name="T1" fmla="*/ 2147483647 h 412"/>
              <a:gd name="T2" fmla="*/ 2147483647 w 409"/>
              <a:gd name="T3" fmla="*/ 2147483647 h 412"/>
              <a:gd name="T4" fmla="*/ 2147483647 w 409"/>
              <a:gd name="T5" fmla="*/ 2147483647 h 412"/>
              <a:gd name="T6" fmla="*/ 2147483647 w 409"/>
              <a:gd name="T7" fmla="*/ 2147483647 h 412"/>
              <a:gd name="T8" fmla="*/ 2147483647 w 409"/>
              <a:gd name="T9" fmla="*/ 2147483647 h 412"/>
              <a:gd name="T10" fmla="*/ 2147483647 w 409"/>
              <a:gd name="T11" fmla="*/ 2147483647 h 412"/>
              <a:gd name="T12" fmla="*/ 2147483647 w 409"/>
              <a:gd name="T13" fmla="*/ 2147483647 h 412"/>
              <a:gd name="T14" fmla="*/ 2147483647 w 409"/>
              <a:gd name="T15" fmla="*/ 2147483647 h 412"/>
              <a:gd name="T16" fmla="*/ 2147483647 w 409"/>
              <a:gd name="T17" fmla="*/ 2147483647 h 412"/>
              <a:gd name="T18" fmla="*/ 2147483647 w 409"/>
              <a:gd name="T19" fmla="*/ 0 h 412"/>
              <a:gd name="T20" fmla="*/ 2147483647 w 409"/>
              <a:gd name="T21" fmla="*/ 2147483647 h 412"/>
              <a:gd name="T22" fmla="*/ 2147483647 w 409"/>
              <a:gd name="T23" fmla="*/ 0 h 412"/>
              <a:gd name="T24" fmla="*/ 0 w 409"/>
              <a:gd name="T25" fmla="*/ 214748364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9"/>
              <a:gd name="T40" fmla="*/ 0 h 412"/>
              <a:gd name="T41" fmla="*/ 409 w 409"/>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9" h="412">
                <a:moveTo>
                  <a:pt x="0" y="59"/>
                </a:moveTo>
                <a:lnTo>
                  <a:pt x="160" y="220"/>
                </a:lnTo>
                <a:lnTo>
                  <a:pt x="16" y="364"/>
                </a:lnTo>
                <a:lnTo>
                  <a:pt x="64" y="412"/>
                </a:lnTo>
                <a:lnTo>
                  <a:pt x="208" y="268"/>
                </a:lnTo>
                <a:lnTo>
                  <a:pt x="352" y="412"/>
                </a:lnTo>
                <a:lnTo>
                  <a:pt x="400" y="364"/>
                </a:lnTo>
                <a:lnTo>
                  <a:pt x="256" y="220"/>
                </a:lnTo>
                <a:lnTo>
                  <a:pt x="409" y="59"/>
                </a:lnTo>
                <a:lnTo>
                  <a:pt x="355" y="0"/>
                </a:lnTo>
                <a:lnTo>
                  <a:pt x="208" y="172"/>
                </a:lnTo>
                <a:lnTo>
                  <a:pt x="54" y="0"/>
                </a:lnTo>
                <a:lnTo>
                  <a:pt x="0" y="59"/>
                </a:lnTo>
                <a:close/>
              </a:path>
            </a:pathLst>
          </a:custGeom>
          <a:solidFill>
            <a:srgbClr val="CC0000"/>
          </a:solidFill>
          <a:ln w="9525">
            <a:solidFill>
              <a:schemeClr val="tx1"/>
            </a:solidFill>
            <a:round/>
            <a:headEnd/>
            <a:tailEnd/>
          </a:ln>
        </p:spPr>
        <p:txBody>
          <a:bodyPr lIns="91439" tIns="45719" rIns="91439" bIns="45719"/>
          <a:lstStyle/>
          <a:p>
            <a:endParaRPr lang="en-US" sz="2400"/>
          </a:p>
        </p:txBody>
      </p:sp>
      <p:grpSp>
        <p:nvGrpSpPr>
          <p:cNvPr id="31" name="Group 20"/>
          <p:cNvGrpSpPr>
            <a:grpSpLocks/>
          </p:cNvGrpSpPr>
          <p:nvPr/>
        </p:nvGrpSpPr>
        <p:grpSpPr bwMode="auto">
          <a:xfrm>
            <a:off x="980634" y="4865665"/>
            <a:ext cx="304800" cy="228600"/>
            <a:chOff x="4896" y="2256"/>
            <a:chExt cx="432" cy="816"/>
          </a:xfrm>
        </p:grpSpPr>
        <p:sp>
          <p:nvSpPr>
            <p:cNvPr id="32" name="Freeform 21"/>
            <p:cNvSpPr>
              <a:spLocks/>
            </p:cNvSpPr>
            <p:nvPr/>
          </p:nvSpPr>
          <p:spPr bwMode="auto">
            <a:xfrm>
              <a:off x="4896" y="2256"/>
              <a:ext cx="432" cy="624"/>
            </a:xfrm>
            <a:custGeom>
              <a:avLst/>
              <a:gdLst>
                <a:gd name="T0" fmla="*/ 0 w 432"/>
                <a:gd name="T1" fmla="*/ 192 h 624"/>
                <a:gd name="T2" fmla="*/ 96 w 432"/>
                <a:gd name="T3" fmla="*/ 0 h 624"/>
                <a:gd name="T4" fmla="*/ 336 w 432"/>
                <a:gd name="T5" fmla="*/ 0 h 624"/>
                <a:gd name="T6" fmla="*/ 432 w 432"/>
                <a:gd name="T7" fmla="*/ 192 h 624"/>
                <a:gd name="T8" fmla="*/ 336 w 432"/>
                <a:gd name="T9" fmla="*/ 384 h 624"/>
                <a:gd name="T10" fmla="*/ 240 w 432"/>
                <a:gd name="T11" fmla="*/ 432 h 624"/>
                <a:gd name="T12" fmla="*/ 240 w 432"/>
                <a:gd name="T13" fmla="*/ 624 h 624"/>
                <a:gd name="T14" fmla="*/ 144 w 432"/>
                <a:gd name="T15" fmla="*/ 624 h 624"/>
                <a:gd name="T16" fmla="*/ 144 w 432"/>
                <a:gd name="T17" fmla="*/ 384 h 624"/>
                <a:gd name="T18" fmla="*/ 288 w 432"/>
                <a:gd name="T19" fmla="*/ 288 h 624"/>
                <a:gd name="T20" fmla="*/ 336 w 432"/>
                <a:gd name="T21" fmla="*/ 192 h 624"/>
                <a:gd name="T22" fmla="*/ 288 w 432"/>
                <a:gd name="T23" fmla="*/ 96 h 624"/>
                <a:gd name="T24" fmla="*/ 144 w 432"/>
                <a:gd name="T25" fmla="*/ 96 h 624"/>
                <a:gd name="T26" fmla="*/ 96 w 432"/>
                <a:gd name="T27" fmla="*/ 240 h 624"/>
                <a:gd name="T28" fmla="*/ 0 w 432"/>
                <a:gd name="T29" fmla="*/ 192 h 6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624"/>
                <a:gd name="T47" fmla="*/ 432 w 432"/>
                <a:gd name="T48" fmla="*/ 624 h 6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624">
                  <a:moveTo>
                    <a:pt x="0" y="192"/>
                  </a:moveTo>
                  <a:lnTo>
                    <a:pt x="96" y="0"/>
                  </a:lnTo>
                  <a:lnTo>
                    <a:pt x="336" y="0"/>
                  </a:lnTo>
                  <a:lnTo>
                    <a:pt x="432" y="192"/>
                  </a:lnTo>
                  <a:lnTo>
                    <a:pt x="336" y="384"/>
                  </a:lnTo>
                  <a:lnTo>
                    <a:pt x="240" y="432"/>
                  </a:lnTo>
                  <a:lnTo>
                    <a:pt x="240" y="624"/>
                  </a:lnTo>
                  <a:lnTo>
                    <a:pt x="144" y="624"/>
                  </a:lnTo>
                  <a:lnTo>
                    <a:pt x="144" y="384"/>
                  </a:lnTo>
                  <a:lnTo>
                    <a:pt x="288" y="288"/>
                  </a:lnTo>
                  <a:lnTo>
                    <a:pt x="336" y="192"/>
                  </a:lnTo>
                  <a:lnTo>
                    <a:pt x="288" y="96"/>
                  </a:lnTo>
                  <a:lnTo>
                    <a:pt x="144" y="96"/>
                  </a:lnTo>
                  <a:lnTo>
                    <a:pt x="96" y="240"/>
                  </a:lnTo>
                  <a:lnTo>
                    <a:pt x="0" y="192"/>
                  </a:lnTo>
                  <a:close/>
                </a:path>
              </a:pathLst>
            </a:custGeom>
            <a:solidFill>
              <a:schemeClr val="accent2"/>
            </a:solidFill>
            <a:ln w="9525">
              <a:solidFill>
                <a:schemeClr val="tx1"/>
              </a:solidFill>
              <a:round/>
              <a:headEnd/>
              <a:tailEnd/>
            </a:ln>
          </p:spPr>
          <p:txBody>
            <a:bodyPr/>
            <a:lstStyle/>
            <a:p>
              <a:endParaRPr lang="en-US" sz="2400"/>
            </a:p>
          </p:txBody>
        </p:sp>
        <p:sp>
          <p:nvSpPr>
            <p:cNvPr id="33" name="Freeform 22"/>
            <p:cNvSpPr>
              <a:spLocks/>
            </p:cNvSpPr>
            <p:nvPr/>
          </p:nvSpPr>
          <p:spPr bwMode="auto">
            <a:xfrm>
              <a:off x="5040" y="2976"/>
              <a:ext cx="96" cy="96"/>
            </a:xfrm>
            <a:custGeom>
              <a:avLst/>
              <a:gdLst>
                <a:gd name="T0" fmla="*/ 96 w 96"/>
                <a:gd name="T1" fmla="*/ 0 h 96"/>
                <a:gd name="T2" fmla="*/ 0 w 96"/>
                <a:gd name="T3" fmla="*/ 0 h 96"/>
                <a:gd name="T4" fmla="*/ 0 w 96"/>
                <a:gd name="T5" fmla="*/ 96 h 96"/>
                <a:gd name="T6" fmla="*/ 96 w 96"/>
                <a:gd name="T7" fmla="*/ 96 h 96"/>
                <a:gd name="T8" fmla="*/ 96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96" y="0"/>
                  </a:moveTo>
                  <a:lnTo>
                    <a:pt x="0" y="0"/>
                  </a:lnTo>
                  <a:lnTo>
                    <a:pt x="0" y="96"/>
                  </a:lnTo>
                  <a:lnTo>
                    <a:pt x="96" y="96"/>
                  </a:lnTo>
                  <a:lnTo>
                    <a:pt x="96" y="0"/>
                  </a:lnTo>
                  <a:close/>
                </a:path>
              </a:pathLst>
            </a:custGeom>
            <a:solidFill>
              <a:schemeClr val="accent2"/>
            </a:solidFill>
            <a:ln w="9525">
              <a:solidFill>
                <a:schemeClr val="tx1"/>
              </a:solidFill>
              <a:round/>
              <a:headEnd/>
              <a:tailEnd/>
            </a:ln>
          </p:spPr>
          <p:txBody>
            <a:bodyPr/>
            <a:lstStyle/>
            <a:p>
              <a:endParaRPr lang="en-US" sz="2400"/>
            </a:p>
          </p:txBody>
        </p:sp>
      </p:grpSp>
      <p:sp>
        <p:nvSpPr>
          <p:cNvPr id="41" name="Freeform 4"/>
          <p:cNvSpPr>
            <a:spLocks/>
          </p:cNvSpPr>
          <p:nvPr/>
        </p:nvSpPr>
        <p:spPr bwMode="auto">
          <a:xfrm>
            <a:off x="950007" y="5516387"/>
            <a:ext cx="317500" cy="22860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headEnd/>
            <a:tailEnd/>
          </a:ln>
        </p:spPr>
        <p:txBody>
          <a:bodyPr lIns="91439" tIns="45719" rIns="91439" bIns="45719"/>
          <a:lstStyle/>
          <a:p>
            <a:endParaRPr lang="en-US" sz="2400"/>
          </a:p>
        </p:txBody>
      </p:sp>
      <p:sp>
        <p:nvSpPr>
          <p:cNvPr id="42" name="Freeform 13"/>
          <p:cNvSpPr>
            <a:spLocks/>
          </p:cNvSpPr>
          <p:nvPr/>
        </p:nvSpPr>
        <p:spPr bwMode="auto">
          <a:xfrm>
            <a:off x="1005763" y="5856701"/>
            <a:ext cx="227013" cy="228600"/>
          </a:xfrm>
          <a:custGeom>
            <a:avLst/>
            <a:gdLst>
              <a:gd name="T0" fmla="*/ 0 w 409"/>
              <a:gd name="T1" fmla="*/ 2147483647 h 412"/>
              <a:gd name="T2" fmla="*/ 2147483647 w 409"/>
              <a:gd name="T3" fmla="*/ 2147483647 h 412"/>
              <a:gd name="T4" fmla="*/ 2147483647 w 409"/>
              <a:gd name="T5" fmla="*/ 2147483647 h 412"/>
              <a:gd name="T6" fmla="*/ 2147483647 w 409"/>
              <a:gd name="T7" fmla="*/ 2147483647 h 412"/>
              <a:gd name="T8" fmla="*/ 2147483647 w 409"/>
              <a:gd name="T9" fmla="*/ 2147483647 h 412"/>
              <a:gd name="T10" fmla="*/ 2147483647 w 409"/>
              <a:gd name="T11" fmla="*/ 2147483647 h 412"/>
              <a:gd name="T12" fmla="*/ 2147483647 w 409"/>
              <a:gd name="T13" fmla="*/ 2147483647 h 412"/>
              <a:gd name="T14" fmla="*/ 2147483647 w 409"/>
              <a:gd name="T15" fmla="*/ 2147483647 h 412"/>
              <a:gd name="T16" fmla="*/ 2147483647 w 409"/>
              <a:gd name="T17" fmla="*/ 2147483647 h 412"/>
              <a:gd name="T18" fmla="*/ 2147483647 w 409"/>
              <a:gd name="T19" fmla="*/ 0 h 412"/>
              <a:gd name="T20" fmla="*/ 2147483647 w 409"/>
              <a:gd name="T21" fmla="*/ 2147483647 h 412"/>
              <a:gd name="T22" fmla="*/ 2147483647 w 409"/>
              <a:gd name="T23" fmla="*/ 0 h 412"/>
              <a:gd name="T24" fmla="*/ 0 w 409"/>
              <a:gd name="T25" fmla="*/ 214748364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9"/>
              <a:gd name="T40" fmla="*/ 0 h 412"/>
              <a:gd name="T41" fmla="*/ 409 w 409"/>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9" h="412">
                <a:moveTo>
                  <a:pt x="0" y="59"/>
                </a:moveTo>
                <a:lnTo>
                  <a:pt x="160" y="220"/>
                </a:lnTo>
                <a:lnTo>
                  <a:pt x="16" y="364"/>
                </a:lnTo>
                <a:lnTo>
                  <a:pt x="64" y="412"/>
                </a:lnTo>
                <a:lnTo>
                  <a:pt x="208" y="268"/>
                </a:lnTo>
                <a:lnTo>
                  <a:pt x="352" y="412"/>
                </a:lnTo>
                <a:lnTo>
                  <a:pt x="400" y="364"/>
                </a:lnTo>
                <a:lnTo>
                  <a:pt x="256" y="220"/>
                </a:lnTo>
                <a:lnTo>
                  <a:pt x="409" y="59"/>
                </a:lnTo>
                <a:lnTo>
                  <a:pt x="355" y="0"/>
                </a:lnTo>
                <a:lnTo>
                  <a:pt x="208" y="172"/>
                </a:lnTo>
                <a:lnTo>
                  <a:pt x="54" y="0"/>
                </a:lnTo>
                <a:lnTo>
                  <a:pt x="0" y="59"/>
                </a:lnTo>
                <a:close/>
              </a:path>
            </a:pathLst>
          </a:custGeom>
          <a:solidFill>
            <a:srgbClr val="CC0000"/>
          </a:solidFill>
          <a:ln w="9525">
            <a:solidFill>
              <a:schemeClr val="tx1"/>
            </a:solidFill>
            <a:round/>
            <a:headEnd/>
            <a:tailEnd/>
          </a:ln>
        </p:spPr>
        <p:txBody>
          <a:bodyPr lIns="91439" tIns="45719" rIns="91439" bIns="45719"/>
          <a:lstStyle/>
          <a:p>
            <a:endParaRPr lang="en-US" sz="2400"/>
          </a:p>
        </p:txBody>
      </p:sp>
      <p:sp>
        <p:nvSpPr>
          <p:cNvPr id="34" name="Freeform 4">
            <a:extLst>
              <a:ext uri="{FF2B5EF4-FFF2-40B4-BE49-F238E27FC236}">
                <a16:creationId xmlns:a16="http://schemas.microsoft.com/office/drawing/2014/main" id="{60C2F5E2-041E-5E44-9FDA-3FF564236397}"/>
              </a:ext>
            </a:extLst>
          </p:cNvPr>
          <p:cNvSpPr>
            <a:spLocks/>
          </p:cNvSpPr>
          <p:nvPr/>
        </p:nvSpPr>
        <p:spPr bwMode="auto">
          <a:xfrm>
            <a:off x="967934" y="3479292"/>
            <a:ext cx="317500" cy="22860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headEnd/>
            <a:tailEnd/>
          </a:ln>
        </p:spPr>
        <p:txBody>
          <a:bodyPr lIns="91439" tIns="45719" rIns="91439" bIns="45719"/>
          <a:lstStyle/>
          <a:p>
            <a:endParaRPr lang="en-US" sz="2400"/>
          </a:p>
        </p:txBody>
      </p:sp>
      <p:grpSp>
        <p:nvGrpSpPr>
          <p:cNvPr id="35" name="Group 20">
            <a:extLst>
              <a:ext uri="{FF2B5EF4-FFF2-40B4-BE49-F238E27FC236}">
                <a16:creationId xmlns:a16="http://schemas.microsoft.com/office/drawing/2014/main" id="{E7EC4C28-B554-7340-B4DF-6CB384C00E43}"/>
              </a:ext>
            </a:extLst>
          </p:cNvPr>
          <p:cNvGrpSpPr>
            <a:grpSpLocks/>
          </p:cNvGrpSpPr>
          <p:nvPr/>
        </p:nvGrpSpPr>
        <p:grpSpPr bwMode="auto">
          <a:xfrm>
            <a:off x="972746" y="5195667"/>
            <a:ext cx="304800" cy="228600"/>
            <a:chOff x="4896" y="2256"/>
            <a:chExt cx="432" cy="816"/>
          </a:xfrm>
        </p:grpSpPr>
        <p:sp>
          <p:nvSpPr>
            <p:cNvPr id="36" name="Freeform 21">
              <a:extLst>
                <a:ext uri="{FF2B5EF4-FFF2-40B4-BE49-F238E27FC236}">
                  <a16:creationId xmlns:a16="http://schemas.microsoft.com/office/drawing/2014/main" id="{C8EDBE9A-4070-2E47-9659-578E11FF38D9}"/>
                </a:ext>
              </a:extLst>
            </p:cNvPr>
            <p:cNvSpPr>
              <a:spLocks/>
            </p:cNvSpPr>
            <p:nvPr/>
          </p:nvSpPr>
          <p:spPr bwMode="auto">
            <a:xfrm>
              <a:off x="4896" y="2256"/>
              <a:ext cx="432" cy="624"/>
            </a:xfrm>
            <a:custGeom>
              <a:avLst/>
              <a:gdLst>
                <a:gd name="T0" fmla="*/ 0 w 432"/>
                <a:gd name="T1" fmla="*/ 192 h 624"/>
                <a:gd name="T2" fmla="*/ 96 w 432"/>
                <a:gd name="T3" fmla="*/ 0 h 624"/>
                <a:gd name="T4" fmla="*/ 336 w 432"/>
                <a:gd name="T5" fmla="*/ 0 h 624"/>
                <a:gd name="T6" fmla="*/ 432 w 432"/>
                <a:gd name="T7" fmla="*/ 192 h 624"/>
                <a:gd name="T8" fmla="*/ 336 w 432"/>
                <a:gd name="T9" fmla="*/ 384 h 624"/>
                <a:gd name="T10" fmla="*/ 240 w 432"/>
                <a:gd name="T11" fmla="*/ 432 h 624"/>
                <a:gd name="T12" fmla="*/ 240 w 432"/>
                <a:gd name="T13" fmla="*/ 624 h 624"/>
                <a:gd name="T14" fmla="*/ 144 w 432"/>
                <a:gd name="T15" fmla="*/ 624 h 624"/>
                <a:gd name="T16" fmla="*/ 144 w 432"/>
                <a:gd name="T17" fmla="*/ 384 h 624"/>
                <a:gd name="T18" fmla="*/ 288 w 432"/>
                <a:gd name="T19" fmla="*/ 288 h 624"/>
                <a:gd name="T20" fmla="*/ 336 w 432"/>
                <a:gd name="T21" fmla="*/ 192 h 624"/>
                <a:gd name="T22" fmla="*/ 288 w 432"/>
                <a:gd name="T23" fmla="*/ 96 h 624"/>
                <a:gd name="T24" fmla="*/ 144 w 432"/>
                <a:gd name="T25" fmla="*/ 96 h 624"/>
                <a:gd name="T26" fmla="*/ 96 w 432"/>
                <a:gd name="T27" fmla="*/ 240 h 624"/>
                <a:gd name="T28" fmla="*/ 0 w 432"/>
                <a:gd name="T29" fmla="*/ 192 h 6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624"/>
                <a:gd name="T47" fmla="*/ 432 w 432"/>
                <a:gd name="T48" fmla="*/ 624 h 6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624">
                  <a:moveTo>
                    <a:pt x="0" y="192"/>
                  </a:moveTo>
                  <a:lnTo>
                    <a:pt x="96" y="0"/>
                  </a:lnTo>
                  <a:lnTo>
                    <a:pt x="336" y="0"/>
                  </a:lnTo>
                  <a:lnTo>
                    <a:pt x="432" y="192"/>
                  </a:lnTo>
                  <a:lnTo>
                    <a:pt x="336" y="384"/>
                  </a:lnTo>
                  <a:lnTo>
                    <a:pt x="240" y="432"/>
                  </a:lnTo>
                  <a:lnTo>
                    <a:pt x="240" y="624"/>
                  </a:lnTo>
                  <a:lnTo>
                    <a:pt x="144" y="624"/>
                  </a:lnTo>
                  <a:lnTo>
                    <a:pt x="144" y="384"/>
                  </a:lnTo>
                  <a:lnTo>
                    <a:pt x="288" y="288"/>
                  </a:lnTo>
                  <a:lnTo>
                    <a:pt x="336" y="192"/>
                  </a:lnTo>
                  <a:lnTo>
                    <a:pt x="288" y="96"/>
                  </a:lnTo>
                  <a:lnTo>
                    <a:pt x="144" y="96"/>
                  </a:lnTo>
                  <a:lnTo>
                    <a:pt x="96" y="240"/>
                  </a:lnTo>
                  <a:lnTo>
                    <a:pt x="0" y="192"/>
                  </a:lnTo>
                  <a:close/>
                </a:path>
              </a:pathLst>
            </a:custGeom>
            <a:solidFill>
              <a:schemeClr val="accent2"/>
            </a:solidFill>
            <a:ln w="9525">
              <a:solidFill>
                <a:schemeClr val="tx1"/>
              </a:solidFill>
              <a:round/>
              <a:headEnd/>
              <a:tailEnd/>
            </a:ln>
          </p:spPr>
          <p:txBody>
            <a:bodyPr/>
            <a:lstStyle/>
            <a:p>
              <a:endParaRPr lang="en-US" sz="2400"/>
            </a:p>
          </p:txBody>
        </p:sp>
        <p:sp>
          <p:nvSpPr>
            <p:cNvPr id="38" name="Freeform 22">
              <a:extLst>
                <a:ext uri="{FF2B5EF4-FFF2-40B4-BE49-F238E27FC236}">
                  <a16:creationId xmlns:a16="http://schemas.microsoft.com/office/drawing/2014/main" id="{84FFC967-5E6E-5042-BD82-DA9743B7D797}"/>
                </a:ext>
              </a:extLst>
            </p:cNvPr>
            <p:cNvSpPr>
              <a:spLocks/>
            </p:cNvSpPr>
            <p:nvPr/>
          </p:nvSpPr>
          <p:spPr bwMode="auto">
            <a:xfrm>
              <a:off x="5040" y="2976"/>
              <a:ext cx="96" cy="96"/>
            </a:xfrm>
            <a:custGeom>
              <a:avLst/>
              <a:gdLst>
                <a:gd name="T0" fmla="*/ 96 w 96"/>
                <a:gd name="T1" fmla="*/ 0 h 96"/>
                <a:gd name="T2" fmla="*/ 0 w 96"/>
                <a:gd name="T3" fmla="*/ 0 h 96"/>
                <a:gd name="T4" fmla="*/ 0 w 96"/>
                <a:gd name="T5" fmla="*/ 96 h 96"/>
                <a:gd name="T6" fmla="*/ 96 w 96"/>
                <a:gd name="T7" fmla="*/ 96 h 96"/>
                <a:gd name="T8" fmla="*/ 96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96" y="0"/>
                  </a:moveTo>
                  <a:lnTo>
                    <a:pt x="0" y="0"/>
                  </a:lnTo>
                  <a:lnTo>
                    <a:pt x="0" y="96"/>
                  </a:lnTo>
                  <a:lnTo>
                    <a:pt x="96" y="96"/>
                  </a:lnTo>
                  <a:lnTo>
                    <a:pt x="96" y="0"/>
                  </a:lnTo>
                  <a:close/>
                </a:path>
              </a:pathLst>
            </a:custGeom>
            <a:solidFill>
              <a:schemeClr val="accent2"/>
            </a:solidFill>
            <a:ln w="9525">
              <a:solidFill>
                <a:schemeClr val="tx1"/>
              </a:solidFill>
              <a:round/>
              <a:headEnd/>
              <a:tailEnd/>
            </a:ln>
          </p:spPr>
          <p:txBody>
            <a:bodyPr/>
            <a:lstStyle/>
            <a:p>
              <a:endParaRPr lang="en-US" sz="2400"/>
            </a:p>
          </p:txBody>
        </p:sp>
      </p:grpSp>
    </p:spTree>
    <p:extLst>
      <p:ext uri="{BB962C8B-B14F-4D97-AF65-F5344CB8AC3E}">
        <p14:creationId xmlns:p14="http://schemas.microsoft.com/office/powerpoint/2010/main" val="55587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1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16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17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16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169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41699">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41699">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4170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41699">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41699">
                                            <p:txEl>
                                              <p:pRg st="8" end="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41699">
                                            <p:txEl>
                                              <p:pRg st="9" end="9"/>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41699">
                                            <p:txEl>
                                              <p:pRg st="10" end="1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41699">
                                            <p:txEl>
                                              <p:pRg st="11" end="11"/>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541699">
                                            <p:txEl>
                                              <p:pRg st="12" end="12"/>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541699">
                                            <p:txEl>
                                              <p:pRg st="13" end="13"/>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541699">
                                            <p:txEl>
                                              <p:pRg st="14" end="14"/>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699" grpId="0" build="p"/>
      <p:bldP spid="541700" grpId="0" animBg="1"/>
      <p:bldP spid="541709" grpId="0" animBg="1"/>
      <p:bldP spid="24" grpId="0" animBg="1"/>
      <p:bldP spid="25" grpId="0" animBg="1"/>
      <p:bldP spid="26" grpId="0" animBg="1"/>
      <p:bldP spid="28" grpId="0" animBg="1"/>
      <p:bldP spid="29" grpId="0" animBg="1"/>
      <p:bldP spid="30" grpId="0" animBg="1"/>
      <p:bldP spid="41" grpId="0" animBg="1"/>
      <p:bldP spid="42"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2"/>
          <a:stretch>
            <a:fillRect/>
          </a:stretch>
        </p:blipFill>
        <p:spPr>
          <a:xfrm>
            <a:off x="1103621" y="2729268"/>
            <a:ext cx="2419350" cy="4019550"/>
          </a:xfrm>
          <a:prstGeom prst="rect">
            <a:avLst/>
          </a:prstGeom>
        </p:spPr>
      </p:pic>
      <p:sp>
        <p:nvSpPr>
          <p:cNvPr id="4" name="TextBox 3"/>
          <p:cNvSpPr txBox="1"/>
          <p:nvPr/>
        </p:nvSpPr>
        <p:spPr>
          <a:xfrm>
            <a:off x="4626591" y="2921168"/>
            <a:ext cx="5977719" cy="1015663"/>
          </a:xfrm>
          <a:prstGeom prst="rect">
            <a:avLst/>
          </a:prstGeom>
          <a:noFill/>
        </p:spPr>
        <p:txBody>
          <a:bodyPr wrap="square" rtlCol="0">
            <a:spAutoFit/>
          </a:bodyPr>
          <a:lstStyle/>
          <a:p>
            <a:r>
              <a:rPr lang="en-US" sz="6000" dirty="0">
                <a:solidFill>
                  <a:schemeClr val="bg1"/>
                </a:solidFill>
              </a:rPr>
              <a:t>The Question of AI</a:t>
            </a:r>
          </a:p>
        </p:txBody>
      </p:sp>
    </p:spTree>
    <p:extLst>
      <p:ext uri="{BB962C8B-B14F-4D97-AF65-F5344CB8AC3E}">
        <p14:creationId xmlns:p14="http://schemas.microsoft.com/office/powerpoint/2010/main" val="100404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2438399" y="2115911"/>
            <a:ext cx="73152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400" dirty="0"/>
              <a:t>J. McCarthy, M. L. Minsky, N. Rochester, and C.E. Shannon. August 31, 1955. "We propose that a 2 month, 10 man study of artificial intelligence be carried out during the summer of 1956 at Dartmouth College in Hanover, New Hampshire. The study is to proceed on the basis of the conjecture that every aspect of learning or any other feature of intelligence can in principle be so precisely described that a machine can be made to simulate it." </a:t>
            </a:r>
          </a:p>
        </p:txBody>
      </p:sp>
      <p:sp>
        <p:nvSpPr>
          <p:cNvPr id="4" name="TextBox 3"/>
          <p:cNvSpPr txBox="1"/>
          <p:nvPr/>
        </p:nvSpPr>
        <p:spPr>
          <a:xfrm>
            <a:off x="-1" y="457200"/>
            <a:ext cx="12192001" cy="923330"/>
          </a:xfrm>
          <a:prstGeom prst="rect">
            <a:avLst/>
          </a:prstGeom>
          <a:noFill/>
        </p:spPr>
        <p:txBody>
          <a:bodyPr wrap="square" rtlCol="0">
            <a:spAutoFit/>
          </a:bodyPr>
          <a:lstStyle/>
          <a:p>
            <a:pPr algn="ctr"/>
            <a:r>
              <a:rPr lang="en-US" altLang="en-US" sz="5400" dirty="0"/>
              <a:t>The Dartmouth Conference</a:t>
            </a:r>
            <a:endParaRPr lang="en-US" sz="5400" dirty="0"/>
          </a:p>
        </p:txBody>
      </p:sp>
    </p:spTree>
    <p:extLst>
      <p:ext uri="{BB962C8B-B14F-4D97-AF65-F5344CB8AC3E}">
        <p14:creationId xmlns:p14="http://schemas.microsoft.com/office/powerpoint/2010/main" val="37662147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10904</TotalTime>
  <Words>3515</Words>
  <Application>Microsoft Office PowerPoint</Application>
  <PresentationFormat>Widescreen</PresentationFormat>
  <Paragraphs>446</Paragraphs>
  <Slides>47</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Marlett</vt:lpstr>
      <vt:lpstr>Symbol</vt:lpstr>
      <vt:lpstr>Tw Cen MT</vt:lpstr>
      <vt:lpstr>Wingdings</vt:lpstr>
      <vt:lpstr>Circuit</vt:lpstr>
      <vt:lpstr>PowerPoint Presentation</vt:lpstr>
      <vt:lpstr>PowerPoint Presentation</vt:lpstr>
      <vt:lpstr>PowerPoint Presentation</vt:lpstr>
      <vt:lpstr>PowerPoint Presentation</vt:lpstr>
      <vt:lpstr>PowerPoint Presentation</vt:lpstr>
      <vt:lpstr>PowerPoint Presentation</vt:lpstr>
      <vt:lpstr>What Can AI Do?</vt:lpstr>
      <vt:lpstr>PowerPoint Presentation</vt:lpstr>
      <vt:lpstr>PowerPoint Presentation</vt:lpstr>
      <vt:lpstr>What is Artificial Intelligence? (John McCarthy, Stanford University)</vt:lpstr>
      <vt:lpstr>PowerPoint Presentation</vt:lpstr>
      <vt:lpstr>Thinking and Acting Humanly</vt:lpstr>
      <vt:lpstr>Thinking and Acting Rationally</vt:lpstr>
      <vt:lpstr>PowerPoint Presentation</vt:lpstr>
      <vt:lpstr>ELIZA</vt:lpstr>
      <vt:lpstr>The Loebner prize </vt:lpstr>
      <vt:lpstr>The Loebner prize </vt:lpstr>
      <vt:lpstr>PowerPoint Presentation</vt:lpstr>
      <vt:lpstr>Some Sub-fields of AI</vt:lpstr>
      <vt:lpstr>Some Sub-fields of AI</vt:lpstr>
      <vt:lpstr>Some Sub-fields of AI</vt:lpstr>
      <vt:lpstr>Some Sub-fields of AI</vt:lpstr>
      <vt:lpstr>Some Sub-fields of AI</vt:lpstr>
      <vt:lpstr>AI in Everyday Life?</vt:lpstr>
      <vt:lpstr>PowerPoint Presentation</vt:lpstr>
      <vt:lpstr>AI Systems as Intelligent Agents</vt:lpstr>
      <vt:lpstr>AI Systems as Intelligent Agents</vt:lpstr>
      <vt:lpstr>Example agent: a vacuum robot</vt:lpstr>
      <vt:lpstr>A good agent function:</vt:lpstr>
      <vt:lpstr>What makes an agent Rational?</vt:lpstr>
      <vt:lpstr>A performance measure for the vacuum robot</vt:lpstr>
      <vt:lpstr>PEAS analysis</vt:lpstr>
      <vt:lpstr>Examples:</vt:lpstr>
      <vt:lpstr>Examples:</vt:lpstr>
      <vt:lpstr>Types of environments</vt:lpstr>
      <vt:lpstr>Types of environments</vt:lpstr>
      <vt:lpstr>Structure of an Intelligent Agent</vt:lpstr>
      <vt:lpstr>Agent types </vt:lpstr>
      <vt:lpstr>Agent types </vt:lpstr>
      <vt:lpstr>Agent types </vt:lpstr>
      <vt:lpstr>Agent types </vt:lpstr>
      <vt:lpstr>Shopping Agent Example</vt:lpstr>
      <vt:lpstr>Agent types </vt:lpstr>
      <vt:lpstr>Exercise</vt:lpstr>
      <vt:lpstr>Search and Knowledge Representation</vt:lpstr>
      <vt:lpstr>Introduction to Search</vt:lpstr>
      <vt:lpstr>Problem-Solving Agents</vt:lpstr>
    </vt:vector>
  </TitlesOfParts>
  <Company>DePaul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 380 Foundations of Artificial Intelligence CSC 480 Artificial Intelligence I</dc:title>
  <dc:creator>Gemmell, Jonathan</dc:creator>
  <cp:lastModifiedBy>Bamshad Mobasher</cp:lastModifiedBy>
  <cp:revision>132</cp:revision>
  <dcterms:created xsi:type="dcterms:W3CDTF">2015-10-22T19:10:27Z</dcterms:created>
  <dcterms:modified xsi:type="dcterms:W3CDTF">2020-04-01T16:06:57Z</dcterms:modified>
</cp:coreProperties>
</file>