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91" r:id="rId4"/>
    <p:sldId id="296" r:id="rId5"/>
    <p:sldId id="292" r:id="rId6"/>
    <p:sldId id="307" r:id="rId7"/>
    <p:sldId id="297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10" r:id="rId17"/>
    <p:sldId id="295" r:id="rId18"/>
    <p:sldId id="308" r:id="rId19"/>
    <p:sldId id="259" r:id="rId20"/>
    <p:sldId id="269" r:id="rId21"/>
    <p:sldId id="311" r:id="rId22"/>
    <p:sldId id="266" r:id="rId23"/>
    <p:sldId id="261" r:id="rId24"/>
    <p:sldId id="260" r:id="rId25"/>
    <p:sldId id="268" r:id="rId26"/>
    <p:sldId id="264" r:id="rId27"/>
    <p:sldId id="30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B806B-E083-4EB0-B1D6-EA5E016DFA15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4A610-3F19-41F0-8482-DB0780C8D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6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60E77-D91C-48BB-94DB-76481A581A56}" type="slidenum">
              <a:rPr lang="en-US"/>
              <a:pPr/>
              <a:t>3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871D4-25BB-4627-A8B3-DAE528855986}" type="slidenum">
              <a:rPr lang="en-US"/>
              <a:pPr/>
              <a:t>12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40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90655-4652-4845-BD60-D1E5A28154B5}" type="slidenum">
              <a:rPr lang="en-US"/>
              <a:pPr/>
              <a:t>13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84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2CAF1-3289-4F40-A083-7E6C92A950A9}" type="slidenum">
              <a:rPr lang="en-US"/>
              <a:pPr/>
              <a:t>14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27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02853-6FC6-4C94-AAB2-81B3DE876249}" type="slidenum">
              <a:rPr lang="en-US"/>
              <a:pPr/>
              <a:t>15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42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22A56-E16B-4DB8-A4AE-D2AC936A86A9}" type="slidenum">
              <a:rPr lang="en-US"/>
              <a:pPr/>
              <a:t>16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75536-A592-44D6-AEF7-DD716B1F175C}" type="slidenum">
              <a:rPr lang="en-US"/>
              <a:pPr/>
              <a:t>17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3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8A9EF-9643-4D52-A0EC-A318B1F42052}" type="slidenum">
              <a:rPr lang="en-US"/>
              <a:pPr/>
              <a:t>4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24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CC2E5-0834-4190-87FE-6581D1E62658}" type="slidenum">
              <a:rPr lang="en-US"/>
              <a:pPr/>
              <a:t>5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5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8D47A-A5A9-4A37-8015-9A78D9F33FD7}" type="slidenum">
              <a:rPr lang="en-US"/>
              <a:pPr/>
              <a:t>6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3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87101-1C68-4C13-92F2-EDF3C4028B36}" type="slidenum">
              <a:rPr lang="en-US"/>
              <a:pPr/>
              <a:t>7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09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80DAB-FF3A-4F29-B2F8-259FDD99DF68}" type="slidenum">
              <a:rPr lang="en-US"/>
              <a:pPr/>
              <a:t>8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23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0B321-328D-4E62-A923-4904D62F5127}" type="slidenum">
              <a:rPr lang="en-US"/>
              <a:pPr/>
              <a:t>9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79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C2884-549C-464D-9C58-C90126051158}" type="slidenum">
              <a:rPr lang="en-US"/>
              <a:pPr/>
              <a:t>10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35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B772E-C008-4D90-ADAB-C84218577CB8}" type="slidenum">
              <a:rPr lang="en-US"/>
              <a:pPr/>
              <a:t>11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81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59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91C6589-5B5A-4DC3-9232-87D7D34548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3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15.emf"/><Relationship Id="rId26" Type="http://schemas.openxmlformats.org/officeDocument/2006/relationships/image" Target="../media/image26.e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10.e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4.emf"/><Relationship Id="rId20" Type="http://schemas.openxmlformats.org/officeDocument/2006/relationships/image" Target="../media/image16.emf"/><Relationship Id="rId29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24.e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27.emf"/><Relationship Id="rId10" Type="http://schemas.openxmlformats.org/officeDocument/2006/relationships/image" Target="../media/image9.e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6.e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13.emf"/><Relationship Id="rId22" Type="http://schemas.openxmlformats.org/officeDocument/2006/relationships/image" Target="../media/image23.emf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3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emf"/><Relationship Id="rId26" Type="http://schemas.openxmlformats.org/officeDocument/2006/relationships/image" Target="../media/image17.e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21.e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e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23.e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emf"/><Relationship Id="rId20" Type="http://schemas.openxmlformats.org/officeDocument/2006/relationships/image" Target="../media/image14.emf"/><Relationship Id="rId29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6.emf"/><Relationship Id="rId32" Type="http://schemas.openxmlformats.org/officeDocument/2006/relationships/image" Target="../media/image20.e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4.e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8.emf"/><Relationship Id="rId36" Type="http://schemas.openxmlformats.org/officeDocument/2006/relationships/image" Target="../media/image22.emf"/><Relationship Id="rId10" Type="http://schemas.openxmlformats.org/officeDocument/2006/relationships/image" Target="../media/image9.e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6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emf"/><Relationship Id="rId22" Type="http://schemas.openxmlformats.org/officeDocument/2006/relationships/image" Target="../media/image15.e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9.emf"/><Relationship Id="rId35" Type="http://schemas.openxmlformats.org/officeDocument/2006/relationships/oleObject" Target="../embeddings/oleObject17.bin"/><Relationship Id="rId8" Type="http://schemas.openxmlformats.org/officeDocument/2006/relationships/image" Target="../media/image8.emf"/><Relationship Id="rId3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4212" y="895739"/>
            <a:ext cx="9405037" cy="4159146"/>
          </a:xfrm>
        </p:spPr>
        <p:txBody>
          <a:bodyPr>
            <a:normAutofit/>
          </a:bodyPr>
          <a:lstStyle/>
          <a:p>
            <a:r>
              <a:rPr lang="en-US" sz="3600" dirty="0"/>
              <a:t>CSC 480: Artificial Intelligence I</a:t>
            </a:r>
            <a:br>
              <a:rPr lang="en-US" sz="3600" dirty="0"/>
            </a:br>
            <a:br>
              <a:rPr lang="en-US" sz="3600" dirty="0"/>
            </a:br>
            <a:r>
              <a:rPr lang="en-US" sz="3600" b="1" dirty="0"/>
              <a:t>Assignment 1: Eight Puzzle (Search)</a:t>
            </a:r>
            <a:br>
              <a:rPr lang="en-US" sz="3600" b="1" dirty="0"/>
            </a:br>
            <a:br>
              <a:rPr lang="en-US" sz="3600" b="1" dirty="0"/>
            </a:b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263518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ChangeArrowheads="1"/>
          </p:cNvSpPr>
          <p:nvPr/>
        </p:nvSpPr>
        <p:spPr bwMode="auto">
          <a:xfrm>
            <a:off x="4476751" y="171450"/>
            <a:ext cx="5838825" cy="657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2179" name="Picture 3" descr="8puzzle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b="52042"/>
          <a:stretch>
            <a:fillRect/>
          </a:stretch>
        </p:blipFill>
        <p:spPr>
          <a:xfrm>
            <a:off x="4595813" y="292101"/>
            <a:ext cx="5561012" cy="3019425"/>
          </a:xfrm>
          <a:noFill/>
          <a:ln/>
        </p:spPr>
      </p:pic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4708525" y="620714"/>
            <a:ext cx="1658938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=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+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62189" name="Rectangle 13"/>
          <p:cNvSpPr>
            <a:spLocks noChangeArrowheads="1"/>
          </p:cNvSpPr>
          <p:nvPr/>
        </p:nvSpPr>
        <p:spPr bwMode="auto">
          <a:xfrm>
            <a:off x="7372350" y="2438400"/>
            <a:ext cx="266700" cy="1714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5A37992-0625-4D75-9C3E-24E948CA8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7" y="373063"/>
            <a:ext cx="2686050" cy="20467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Here we assume repeated state checking.</a:t>
            </a:r>
          </a:p>
        </p:txBody>
      </p:sp>
    </p:spTree>
    <p:extLst>
      <p:ext uri="{BB962C8B-B14F-4D97-AF65-F5344CB8AC3E}">
        <p14:creationId xmlns:p14="http://schemas.microsoft.com/office/powerpoint/2010/main" val="2688100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/>
          </p:cNvSpPr>
          <p:nvPr/>
        </p:nvSpPr>
        <p:spPr bwMode="auto">
          <a:xfrm>
            <a:off x="4476751" y="171450"/>
            <a:ext cx="5838825" cy="657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4227" name="Picture 3" descr="8puzzle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b="32375"/>
          <a:stretch>
            <a:fillRect/>
          </a:stretch>
        </p:blipFill>
        <p:spPr>
          <a:xfrm>
            <a:off x="4595813" y="292101"/>
            <a:ext cx="5561012" cy="4257675"/>
          </a:xfrm>
          <a:noFill/>
          <a:ln/>
        </p:spPr>
      </p:pic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4708525" y="620714"/>
            <a:ext cx="1658938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=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+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64231" name="Rectangle 7"/>
          <p:cNvSpPr>
            <a:spLocks noChangeArrowheads="1"/>
          </p:cNvSpPr>
          <p:nvPr/>
        </p:nvSpPr>
        <p:spPr bwMode="auto">
          <a:xfrm>
            <a:off x="7067551" y="3314701"/>
            <a:ext cx="2524125" cy="18192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CD35576-B792-4B8B-BCFA-66C072FBB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7" y="373063"/>
            <a:ext cx="2686050" cy="20467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Here we assume repeated state checking.</a:t>
            </a:r>
          </a:p>
        </p:txBody>
      </p:sp>
    </p:spTree>
    <p:extLst>
      <p:ext uri="{BB962C8B-B14F-4D97-AF65-F5344CB8AC3E}">
        <p14:creationId xmlns:p14="http://schemas.microsoft.com/office/powerpoint/2010/main" val="380131543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ChangeArrowheads="1"/>
          </p:cNvSpPr>
          <p:nvPr/>
        </p:nvSpPr>
        <p:spPr bwMode="auto">
          <a:xfrm>
            <a:off x="4476751" y="171450"/>
            <a:ext cx="5838825" cy="657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5251" name="Picture 3" descr="8puzzle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b="35098"/>
          <a:stretch>
            <a:fillRect/>
          </a:stretch>
        </p:blipFill>
        <p:spPr>
          <a:xfrm>
            <a:off x="4595813" y="292101"/>
            <a:ext cx="5561012" cy="4086225"/>
          </a:xfrm>
          <a:noFill/>
          <a:ln/>
        </p:spPr>
      </p:pic>
      <p:sp>
        <p:nvSpPr>
          <p:cNvPr id="565253" name="Text Box 5"/>
          <p:cNvSpPr txBox="1">
            <a:spLocks noChangeArrowheads="1"/>
          </p:cNvSpPr>
          <p:nvPr/>
        </p:nvSpPr>
        <p:spPr bwMode="auto">
          <a:xfrm>
            <a:off x="4708525" y="620714"/>
            <a:ext cx="1658938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=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+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2CF5766-A47C-4177-852F-3CDEAA20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7" y="373063"/>
            <a:ext cx="2686050" cy="20467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Here we assume repeated state checking.</a:t>
            </a:r>
          </a:p>
        </p:txBody>
      </p:sp>
    </p:spTree>
    <p:extLst>
      <p:ext uri="{BB962C8B-B14F-4D97-AF65-F5344CB8AC3E}">
        <p14:creationId xmlns:p14="http://schemas.microsoft.com/office/powerpoint/2010/main" val="355842598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ChangeArrowheads="1"/>
          </p:cNvSpPr>
          <p:nvPr/>
        </p:nvSpPr>
        <p:spPr bwMode="auto">
          <a:xfrm>
            <a:off x="4476751" y="142875"/>
            <a:ext cx="5838825" cy="657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6275" name="Picture 3" descr="8puzzle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b="17700"/>
          <a:stretch>
            <a:fillRect/>
          </a:stretch>
        </p:blipFill>
        <p:spPr>
          <a:xfrm>
            <a:off x="4595813" y="292100"/>
            <a:ext cx="5561012" cy="5181600"/>
          </a:xfrm>
          <a:noFill/>
          <a:ln/>
        </p:spPr>
      </p:pic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4708525" y="620714"/>
            <a:ext cx="1658938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=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+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0584F78-02CA-4624-A9A5-2AEF733F2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7" y="373063"/>
            <a:ext cx="2686050" cy="20467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Here we assume repeated state checking.</a:t>
            </a:r>
          </a:p>
        </p:txBody>
      </p:sp>
    </p:spTree>
    <p:extLst>
      <p:ext uri="{BB962C8B-B14F-4D97-AF65-F5344CB8AC3E}">
        <p14:creationId xmlns:p14="http://schemas.microsoft.com/office/powerpoint/2010/main" val="27022147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ChangeArrowheads="1"/>
          </p:cNvSpPr>
          <p:nvPr/>
        </p:nvSpPr>
        <p:spPr bwMode="auto">
          <a:xfrm>
            <a:off x="4476751" y="142875"/>
            <a:ext cx="5838825" cy="657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7299" name="Picture 3" descr="8puzzle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b="-908"/>
          <a:stretch>
            <a:fillRect/>
          </a:stretch>
        </p:blipFill>
        <p:spPr>
          <a:xfrm>
            <a:off x="4595813" y="292101"/>
            <a:ext cx="5561012" cy="6353175"/>
          </a:xfrm>
          <a:noFill/>
          <a:ln/>
        </p:spPr>
      </p:pic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4708525" y="620714"/>
            <a:ext cx="1658938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=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+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C5A03BB-6B3F-4BDF-A7E3-B321A1307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7" y="373063"/>
            <a:ext cx="2686050" cy="20467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Here we assume repeated state checking.</a:t>
            </a:r>
          </a:p>
        </p:txBody>
      </p:sp>
    </p:spTree>
    <p:extLst>
      <p:ext uri="{BB962C8B-B14F-4D97-AF65-F5344CB8AC3E}">
        <p14:creationId xmlns:p14="http://schemas.microsoft.com/office/powerpoint/2010/main" val="9536007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5012" name="Picture 4" descr="8puzzle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4595813" y="292101"/>
            <a:ext cx="5561012" cy="6296025"/>
          </a:xfrm>
          <a:noFill/>
          <a:ln/>
        </p:spPr>
      </p:pic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2001839" y="373063"/>
            <a:ext cx="2147887" cy="180664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400" b="1">
                <a:solidFill>
                  <a:schemeClr val="accent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400" b="1">
                <a:solidFill>
                  <a:schemeClr val="accent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800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400" b="1">
                <a:solidFill>
                  <a:schemeClr val="accent2"/>
                </a:solidFill>
              </a:rPr>
              <a:t>Here we assume repeated state checking.</a:t>
            </a:r>
          </a:p>
        </p:txBody>
      </p:sp>
      <p:sp>
        <p:nvSpPr>
          <p:cNvPr id="555015" name="Text Box 7"/>
          <p:cNvSpPr txBox="1">
            <a:spLocks noChangeArrowheads="1"/>
          </p:cNvSpPr>
          <p:nvPr/>
        </p:nvSpPr>
        <p:spPr bwMode="auto">
          <a:xfrm>
            <a:off x="4708525" y="620714"/>
            <a:ext cx="1658938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=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+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55016" name="Rectangle 8"/>
          <p:cNvSpPr>
            <a:spLocks noChangeArrowheads="1"/>
          </p:cNvSpPr>
          <p:nvPr/>
        </p:nvSpPr>
        <p:spPr bwMode="auto">
          <a:xfrm>
            <a:off x="1476377" y="2849564"/>
            <a:ext cx="2686049" cy="2086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Note: at level 2 there are two nodes listed with </a:t>
            </a:r>
            <a:r>
              <a:rPr lang="en-US" sz="1600" b="1" i="1" dirty="0">
                <a:solidFill>
                  <a:schemeClr val="bg2"/>
                </a:solidFill>
              </a:rPr>
              <a:t>f</a:t>
            </a:r>
            <a:r>
              <a:rPr lang="en-US" sz="1600" b="1" dirty="0">
                <a:solidFill>
                  <a:schemeClr val="bg2"/>
                </a:solidFill>
              </a:rPr>
              <a:t>(</a:t>
            </a:r>
            <a:r>
              <a:rPr lang="en-US" sz="1600" b="1" i="1" dirty="0">
                <a:solidFill>
                  <a:schemeClr val="bg2"/>
                </a:solidFill>
              </a:rPr>
              <a:t>n</a:t>
            </a:r>
            <a:r>
              <a:rPr lang="en-US" sz="1600" b="1" dirty="0">
                <a:solidFill>
                  <a:schemeClr val="bg2"/>
                </a:solidFill>
              </a:rPr>
              <a:t>) = 5.  Depending on which node is put in front of the queue, the algorithm will either expand 6 or 7 nodes. Here we have assumed the worse case, and thus the tree shows that 6 nodes were expanded </a:t>
            </a:r>
          </a:p>
        </p:txBody>
      </p:sp>
      <p:sp>
        <p:nvSpPr>
          <p:cNvPr id="555022" name="Line 14"/>
          <p:cNvSpPr>
            <a:spLocks noChangeShapeType="1"/>
          </p:cNvSpPr>
          <p:nvPr/>
        </p:nvSpPr>
        <p:spPr bwMode="auto">
          <a:xfrm>
            <a:off x="4200526" y="3019425"/>
            <a:ext cx="885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5023" name="Text Box 15"/>
          <p:cNvSpPr txBox="1">
            <a:spLocks noChangeArrowheads="1"/>
          </p:cNvSpPr>
          <p:nvPr/>
        </p:nvSpPr>
        <p:spPr bwMode="auto">
          <a:xfrm>
            <a:off x="6470650" y="5667375"/>
            <a:ext cx="209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3366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55024" name="Oval 16"/>
          <p:cNvSpPr>
            <a:spLocks noChangeArrowheads="1"/>
          </p:cNvSpPr>
          <p:nvPr/>
        </p:nvSpPr>
        <p:spPr bwMode="auto">
          <a:xfrm>
            <a:off x="6134101" y="5657850"/>
            <a:ext cx="1323975" cy="1066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F55CF6C-D4C8-4E12-8509-B0B8FEBEC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7" y="373063"/>
            <a:ext cx="2686050" cy="20467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Here we assume repeated state checking.</a:t>
            </a:r>
          </a:p>
        </p:txBody>
      </p:sp>
    </p:spTree>
    <p:extLst>
      <p:ext uri="{BB962C8B-B14F-4D97-AF65-F5344CB8AC3E}">
        <p14:creationId xmlns:p14="http://schemas.microsoft.com/office/powerpoint/2010/main" val="40944043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06700" y="152400"/>
            <a:ext cx="7531100" cy="6102350"/>
            <a:chOff x="560" y="96"/>
            <a:chExt cx="4744" cy="3844"/>
          </a:xfrm>
        </p:grpSpPr>
        <p:graphicFrame>
          <p:nvGraphicFramePr>
            <p:cNvPr id="537603" name="Object 3"/>
            <p:cNvGraphicFramePr>
              <a:graphicFrameLocks noChangeAspect="1"/>
            </p:cNvGraphicFramePr>
            <p:nvPr/>
          </p:nvGraphicFramePr>
          <p:xfrm>
            <a:off x="3312" y="96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950040" imgH="921600" progId="Excel.Sheet.8">
                    <p:embed/>
                  </p:oleObj>
                </mc:Choice>
                <mc:Fallback>
                  <p:oleObj name="Worksheet" r:id="rId3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96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04" name="Object 4"/>
            <p:cNvGraphicFramePr>
              <a:graphicFrameLocks noChangeAspect="1"/>
            </p:cNvGraphicFramePr>
            <p:nvPr/>
          </p:nvGraphicFramePr>
          <p:xfrm>
            <a:off x="2296" y="608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5" imgW="950040" imgH="921600" progId="Excel.Sheet.8">
                    <p:embed/>
                  </p:oleObj>
                </mc:Choice>
                <mc:Fallback>
                  <p:oleObj name="Worksheet" r:id="rId5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6" y="608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05" name="Object 5"/>
            <p:cNvGraphicFramePr>
              <a:graphicFrameLocks noChangeAspect="1"/>
            </p:cNvGraphicFramePr>
            <p:nvPr/>
          </p:nvGraphicFramePr>
          <p:xfrm>
            <a:off x="4368" y="672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7" imgW="950040" imgH="921600" progId="Excel.Sheet.8">
                    <p:embed/>
                  </p:oleObj>
                </mc:Choice>
                <mc:Fallback>
                  <p:oleObj name="Worksheet" r:id="rId7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672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06" name="Object 6"/>
            <p:cNvGraphicFramePr>
              <a:graphicFrameLocks noChangeAspect="1"/>
            </p:cNvGraphicFramePr>
            <p:nvPr/>
          </p:nvGraphicFramePr>
          <p:xfrm>
            <a:off x="760" y="1200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9" imgW="950040" imgH="921600" progId="Excel.Sheet.8">
                    <p:embed/>
                  </p:oleObj>
                </mc:Choice>
                <mc:Fallback>
                  <p:oleObj name="Worksheet" r:id="rId9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" y="1200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07" name="Object 7"/>
            <p:cNvGraphicFramePr>
              <a:graphicFrameLocks noChangeAspect="1"/>
            </p:cNvGraphicFramePr>
            <p:nvPr/>
          </p:nvGraphicFramePr>
          <p:xfrm>
            <a:off x="3648" y="1168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1" imgW="950040" imgH="921600" progId="Excel.Sheet.8">
                    <p:embed/>
                  </p:oleObj>
                </mc:Choice>
                <mc:Fallback>
                  <p:oleObj name="Worksheet" r:id="rId11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168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08" name="Object 8"/>
            <p:cNvGraphicFramePr>
              <a:graphicFrameLocks noChangeAspect="1"/>
            </p:cNvGraphicFramePr>
            <p:nvPr/>
          </p:nvGraphicFramePr>
          <p:xfrm>
            <a:off x="768" y="1788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3" imgW="950040" imgH="921600" progId="Excel.Sheet.8">
                    <p:embed/>
                  </p:oleObj>
                </mc:Choice>
                <mc:Fallback>
                  <p:oleObj name="Worksheet" r:id="rId13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788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09" name="Object 9"/>
            <p:cNvGraphicFramePr>
              <a:graphicFrameLocks noChangeAspect="1"/>
            </p:cNvGraphicFramePr>
            <p:nvPr/>
          </p:nvGraphicFramePr>
          <p:xfrm>
            <a:off x="2384" y="1756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5" imgW="950040" imgH="921600" progId="Excel.Sheet.8">
                    <p:embed/>
                  </p:oleObj>
                </mc:Choice>
                <mc:Fallback>
                  <p:oleObj name="Worksheet" r:id="rId15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4" y="1756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10" name="Object 10"/>
            <p:cNvGraphicFramePr>
              <a:graphicFrameLocks noChangeAspect="1"/>
            </p:cNvGraphicFramePr>
            <p:nvPr/>
          </p:nvGraphicFramePr>
          <p:xfrm>
            <a:off x="3656" y="1716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7" imgW="950040" imgH="921600" progId="Excel.Sheet.8">
                    <p:embed/>
                  </p:oleObj>
                </mc:Choice>
                <mc:Fallback>
                  <p:oleObj name="Worksheet" r:id="rId17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6" y="1716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11" name="Object 11"/>
            <p:cNvGraphicFramePr>
              <a:graphicFrameLocks noChangeAspect="1"/>
            </p:cNvGraphicFramePr>
            <p:nvPr/>
          </p:nvGraphicFramePr>
          <p:xfrm>
            <a:off x="4656" y="1780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9" imgW="950040" imgH="921600" progId="Excel.Sheet.8">
                    <p:embed/>
                  </p:oleObj>
                </mc:Choice>
                <mc:Fallback>
                  <p:oleObj name="Worksheet" r:id="rId19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780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12" name="Object 12"/>
            <p:cNvGraphicFramePr>
              <a:graphicFrameLocks noChangeAspect="1"/>
            </p:cNvGraphicFramePr>
            <p:nvPr/>
          </p:nvGraphicFramePr>
          <p:xfrm>
            <a:off x="1600" y="2324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1" imgW="950040" imgH="921600" progId="Excel.Sheet.8">
                    <p:embed/>
                  </p:oleObj>
                </mc:Choice>
                <mc:Fallback>
                  <p:oleObj name="Worksheet" r:id="rId21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" y="2324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13" name="Object 13"/>
            <p:cNvGraphicFramePr>
              <a:graphicFrameLocks noChangeAspect="1"/>
            </p:cNvGraphicFramePr>
            <p:nvPr/>
          </p:nvGraphicFramePr>
          <p:xfrm>
            <a:off x="2912" y="2364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3" imgW="950040" imgH="921600" progId="Excel.Sheet.8">
                    <p:embed/>
                  </p:oleObj>
                </mc:Choice>
                <mc:Fallback>
                  <p:oleObj name="Worksheet" r:id="rId23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2" y="2364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7614" name="Oval 14"/>
            <p:cNvSpPr>
              <a:spLocks noChangeArrowheads="1"/>
            </p:cNvSpPr>
            <p:nvPr/>
          </p:nvSpPr>
          <p:spPr bwMode="auto">
            <a:xfrm>
              <a:off x="3824" y="224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15" name="Oval 15"/>
            <p:cNvSpPr>
              <a:spLocks noChangeArrowheads="1"/>
            </p:cNvSpPr>
            <p:nvPr/>
          </p:nvSpPr>
          <p:spPr bwMode="auto">
            <a:xfrm>
              <a:off x="4864" y="816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16" name="Oval 16"/>
            <p:cNvSpPr>
              <a:spLocks noChangeArrowheads="1"/>
            </p:cNvSpPr>
            <p:nvPr/>
          </p:nvSpPr>
          <p:spPr bwMode="auto">
            <a:xfrm>
              <a:off x="2088" y="752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17" name="Oval 17"/>
            <p:cNvSpPr>
              <a:spLocks noChangeArrowheads="1"/>
            </p:cNvSpPr>
            <p:nvPr/>
          </p:nvSpPr>
          <p:spPr bwMode="auto">
            <a:xfrm>
              <a:off x="560" y="1344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18" name="Oval 18"/>
            <p:cNvSpPr>
              <a:spLocks noChangeArrowheads="1"/>
            </p:cNvSpPr>
            <p:nvPr/>
          </p:nvSpPr>
          <p:spPr bwMode="auto">
            <a:xfrm>
              <a:off x="4144" y="1280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19" name="Oval 19"/>
            <p:cNvSpPr>
              <a:spLocks noChangeArrowheads="1"/>
            </p:cNvSpPr>
            <p:nvPr/>
          </p:nvSpPr>
          <p:spPr bwMode="auto">
            <a:xfrm>
              <a:off x="592" y="1936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17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20" name="Oval 20"/>
            <p:cNvSpPr>
              <a:spLocks noChangeArrowheads="1"/>
            </p:cNvSpPr>
            <p:nvPr/>
          </p:nvSpPr>
          <p:spPr bwMode="auto">
            <a:xfrm>
              <a:off x="2192" y="1888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21" name="Oval 21"/>
            <p:cNvSpPr>
              <a:spLocks noChangeArrowheads="1"/>
            </p:cNvSpPr>
            <p:nvPr/>
          </p:nvSpPr>
          <p:spPr bwMode="auto">
            <a:xfrm>
              <a:off x="4152" y="1808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22" name="Oval 22"/>
            <p:cNvSpPr>
              <a:spLocks noChangeArrowheads="1"/>
            </p:cNvSpPr>
            <p:nvPr/>
          </p:nvSpPr>
          <p:spPr bwMode="auto">
            <a:xfrm>
              <a:off x="5152" y="1912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23" name="Oval 23"/>
            <p:cNvSpPr>
              <a:spLocks noChangeArrowheads="1"/>
            </p:cNvSpPr>
            <p:nvPr/>
          </p:nvSpPr>
          <p:spPr bwMode="auto">
            <a:xfrm>
              <a:off x="3400" y="2496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24" name="Oval 24"/>
            <p:cNvSpPr>
              <a:spLocks noChangeArrowheads="1"/>
            </p:cNvSpPr>
            <p:nvPr/>
          </p:nvSpPr>
          <p:spPr bwMode="auto">
            <a:xfrm>
              <a:off x="1424" y="2472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14</a:t>
              </a:r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37625" name="AutoShape 25"/>
            <p:cNvCxnSpPr>
              <a:cxnSpLocks noChangeShapeType="1"/>
            </p:cNvCxnSpPr>
            <p:nvPr/>
          </p:nvCxnSpPr>
          <p:spPr bwMode="auto">
            <a:xfrm flipH="1">
              <a:off x="2532" y="536"/>
              <a:ext cx="1016" cy="7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26" name="AutoShape 26"/>
            <p:cNvCxnSpPr>
              <a:cxnSpLocks noChangeShapeType="1"/>
            </p:cNvCxnSpPr>
            <p:nvPr/>
          </p:nvCxnSpPr>
          <p:spPr bwMode="auto">
            <a:xfrm>
              <a:off x="3548" y="536"/>
              <a:ext cx="1056" cy="13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27" name="AutoShape 27"/>
            <p:cNvCxnSpPr>
              <a:cxnSpLocks noChangeShapeType="1"/>
            </p:cNvCxnSpPr>
            <p:nvPr/>
          </p:nvCxnSpPr>
          <p:spPr bwMode="auto">
            <a:xfrm flipH="1">
              <a:off x="996" y="1048"/>
              <a:ext cx="1536" cy="15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28" name="AutoShape 28"/>
            <p:cNvCxnSpPr>
              <a:cxnSpLocks noChangeShapeType="1"/>
            </p:cNvCxnSpPr>
            <p:nvPr/>
          </p:nvCxnSpPr>
          <p:spPr bwMode="auto">
            <a:xfrm>
              <a:off x="2532" y="1048"/>
              <a:ext cx="1352" cy="12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29" name="AutoShape 29"/>
            <p:cNvCxnSpPr>
              <a:cxnSpLocks noChangeShapeType="1"/>
            </p:cNvCxnSpPr>
            <p:nvPr/>
          </p:nvCxnSpPr>
          <p:spPr bwMode="auto">
            <a:xfrm>
              <a:off x="996" y="1640"/>
              <a:ext cx="8" cy="14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30" name="AutoShape 30"/>
            <p:cNvCxnSpPr>
              <a:cxnSpLocks noChangeShapeType="1"/>
            </p:cNvCxnSpPr>
            <p:nvPr/>
          </p:nvCxnSpPr>
          <p:spPr bwMode="auto">
            <a:xfrm flipH="1">
              <a:off x="2620" y="1608"/>
              <a:ext cx="1264" cy="14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31" name="AutoShape 31"/>
            <p:cNvCxnSpPr>
              <a:cxnSpLocks noChangeShapeType="1"/>
            </p:cNvCxnSpPr>
            <p:nvPr/>
          </p:nvCxnSpPr>
          <p:spPr bwMode="auto">
            <a:xfrm>
              <a:off x="3884" y="1608"/>
              <a:ext cx="8" cy="10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32" name="AutoShape 32"/>
            <p:cNvCxnSpPr>
              <a:cxnSpLocks noChangeShapeType="1"/>
            </p:cNvCxnSpPr>
            <p:nvPr/>
          </p:nvCxnSpPr>
          <p:spPr bwMode="auto">
            <a:xfrm>
              <a:off x="3884" y="1608"/>
              <a:ext cx="1008" cy="17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33" name="AutoShape 33"/>
            <p:cNvCxnSpPr>
              <a:cxnSpLocks noChangeShapeType="1"/>
            </p:cNvCxnSpPr>
            <p:nvPr/>
          </p:nvCxnSpPr>
          <p:spPr bwMode="auto">
            <a:xfrm flipH="1">
              <a:off x="1836" y="2196"/>
              <a:ext cx="784" cy="12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34" name="AutoShape 34"/>
            <p:cNvCxnSpPr>
              <a:cxnSpLocks noChangeShapeType="1"/>
            </p:cNvCxnSpPr>
            <p:nvPr/>
          </p:nvCxnSpPr>
          <p:spPr bwMode="auto">
            <a:xfrm>
              <a:off x="2620" y="2196"/>
              <a:ext cx="528" cy="16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graphicFrame>
          <p:nvGraphicFramePr>
            <p:cNvPr id="537635" name="Object 35"/>
            <p:cNvGraphicFramePr>
              <a:graphicFrameLocks noChangeAspect="1"/>
            </p:cNvGraphicFramePr>
            <p:nvPr/>
          </p:nvGraphicFramePr>
          <p:xfrm>
            <a:off x="1608" y="2924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5" imgW="950040" imgH="921600" progId="Excel.Sheet.8">
                    <p:embed/>
                  </p:oleObj>
                </mc:Choice>
                <mc:Fallback>
                  <p:oleObj name="Worksheet" r:id="rId25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8" y="2924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7636" name="Oval 36"/>
            <p:cNvSpPr>
              <a:spLocks noChangeArrowheads="1"/>
            </p:cNvSpPr>
            <p:nvPr/>
          </p:nvSpPr>
          <p:spPr bwMode="auto">
            <a:xfrm>
              <a:off x="1424" y="3048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13</a:t>
              </a:r>
              <a:endParaRPr lang="en-US" sz="2400">
                <a:latin typeface="Times New Roman" pitchFamily="18" charset="0"/>
              </a:endParaRPr>
            </a:p>
          </p:txBody>
        </p:sp>
        <p:graphicFrame>
          <p:nvGraphicFramePr>
            <p:cNvPr id="537637" name="Object 37"/>
            <p:cNvGraphicFramePr>
              <a:graphicFrameLocks noChangeAspect="1"/>
            </p:cNvGraphicFramePr>
            <p:nvPr/>
          </p:nvGraphicFramePr>
          <p:xfrm>
            <a:off x="1304" y="3492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7" imgW="950040" imgH="921600" progId="Excel.Sheet.8">
                    <p:embed/>
                  </p:oleObj>
                </mc:Choice>
                <mc:Fallback>
                  <p:oleObj name="Worksheet" r:id="rId27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4" y="3492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7638" name="Object 38"/>
            <p:cNvGraphicFramePr>
              <a:graphicFrameLocks noChangeAspect="1"/>
            </p:cNvGraphicFramePr>
            <p:nvPr/>
          </p:nvGraphicFramePr>
          <p:xfrm>
            <a:off x="1952" y="3500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9" imgW="950040" imgH="921600" progId="Excel.Sheet.8">
                    <p:embed/>
                  </p:oleObj>
                </mc:Choice>
                <mc:Fallback>
                  <p:oleObj name="Worksheet" r:id="rId29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2" y="3500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7639" name="Oval 39"/>
            <p:cNvSpPr>
              <a:spLocks noChangeArrowheads="1"/>
            </p:cNvSpPr>
            <p:nvPr/>
          </p:nvSpPr>
          <p:spPr bwMode="auto">
            <a:xfrm>
              <a:off x="1112" y="3664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7640" name="Oval 40"/>
            <p:cNvSpPr>
              <a:spLocks noChangeArrowheads="1"/>
            </p:cNvSpPr>
            <p:nvPr/>
          </p:nvSpPr>
          <p:spPr bwMode="auto">
            <a:xfrm>
              <a:off x="2456" y="3648"/>
              <a:ext cx="152" cy="15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14</a:t>
              </a:r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37641" name="AutoShape 41"/>
            <p:cNvCxnSpPr>
              <a:cxnSpLocks noChangeShapeType="1"/>
            </p:cNvCxnSpPr>
            <p:nvPr/>
          </p:nvCxnSpPr>
          <p:spPr bwMode="auto">
            <a:xfrm>
              <a:off x="1836" y="2764"/>
              <a:ext cx="8" cy="16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42" name="AutoShape 42"/>
            <p:cNvCxnSpPr>
              <a:cxnSpLocks noChangeShapeType="1"/>
            </p:cNvCxnSpPr>
            <p:nvPr/>
          </p:nvCxnSpPr>
          <p:spPr bwMode="auto">
            <a:xfrm flipH="1">
              <a:off x="1540" y="3364"/>
              <a:ext cx="304" cy="128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537643" name="AutoShape 43"/>
            <p:cNvCxnSpPr>
              <a:cxnSpLocks noChangeShapeType="1"/>
            </p:cNvCxnSpPr>
            <p:nvPr/>
          </p:nvCxnSpPr>
          <p:spPr bwMode="auto">
            <a:xfrm>
              <a:off x="1844" y="3364"/>
              <a:ext cx="344" cy="136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537644" name="Text Box 44"/>
          <p:cNvSpPr txBox="1">
            <a:spLocks noChangeArrowheads="1"/>
          </p:cNvSpPr>
          <p:nvPr/>
        </p:nvSpPr>
        <p:spPr bwMode="auto">
          <a:xfrm>
            <a:off x="1862139" y="250825"/>
            <a:ext cx="2522537" cy="12001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r>
              <a:rPr lang="en-US">
                <a:latin typeface="Times New Roman" pitchFamily="18" charset="0"/>
              </a:rPr>
              <a:t>Part of the search tree generated by Best-First search using </a:t>
            </a:r>
            <a:r>
              <a:rPr lang="en-US" i="1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2 = sum of Manhattan distances.</a:t>
            </a:r>
          </a:p>
        </p:txBody>
      </p:sp>
    </p:spTree>
    <p:extLst>
      <p:ext uri="{BB962C8B-B14F-4D97-AF65-F5344CB8AC3E}">
        <p14:creationId xmlns:p14="http://schemas.microsoft.com/office/powerpoint/2010/main" val="34567856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1114" y="59414"/>
            <a:ext cx="9905998" cy="1478570"/>
          </a:xfrm>
        </p:spPr>
        <p:txBody>
          <a:bodyPr/>
          <a:lstStyle/>
          <a:p>
            <a:r>
              <a:rPr lang="en-US" sz="3200" dirty="0"/>
              <a:t>Data Structure of a Node</a:t>
            </a:r>
          </a:p>
        </p:txBody>
      </p:sp>
      <p:sp>
        <p:nvSpPr>
          <p:cNvPr id="375811" name="Oval 3"/>
          <p:cNvSpPr>
            <a:spLocks noChangeArrowheads="1"/>
          </p:cNvSpPr>
          <p:nvPr/>
        </p:nvSpPr>
        <p:spPr bwMode="auto">
          <a:xfrm>
            <a:off x="6527800" y="3098800"/>
            <a:ext cx="457200" cy="4572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5812" name="Group 4"/>
          <p:cNvGrpSpPr>
            <a:grpSpLocks/>
          </p:cNvGrpSpPr>
          <p:nvPr/>
        </p:nvGrpSpPr>
        <p:grpSpPr bwMode="auto">
          <a:xfrm>
            <a:off x="6892926" y="1574801"/>
            <a:ext cx="2397125" cy="1584325"/>
            <a:chOff x="2918" y="816"/>
            <a:chExt cx="1510" cy="998"/>
          </a:xfrm>
        </p:grpSpPr>
        <p:sp>
          <p:nvSpPr>
            <p:cNvPr id="375813" name="Oval 5"/>
            <p:cNvSpPr>
              <a:spLocks noChangeArrowheads="1"/>
            </p:cNvSpPr>
            <p:nvPr/>
          </p:nvSpPr>
          <p:spPr bwMode="auto">
            <a:xfrm>
              <a:off x="3408" y="816"/>
              <a:ext cx="288" cy="288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814" name="Line 6"/>
            <p:cNvSpPr>
              <a:spLocks noChangeShapeType="1"/>
            </p:cNvSpPr>
            <p:nvPr/>
          </p:nvSpPr>
          <p:spPr bwMode="auto">
            <a:xfrm flipV="1">
              <a:off x="2918" y="1056"/>
              <a:ext cx="538" cy="7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5815" name="Text Box 7"/>
            <p:cNvSpPr txBox="1">
              <a:spLocks noChangeArrowheads="1"/>
            </p:cNvSpPr>
            <p:nvPr/>
          </p:nvSpPr>
          <p:spPr bwMode="auto">
            <a:xfrm>
              <a:off x="3264" y="1245"/>
              <a:ext cx="1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Arial" pitchFamily="34" charset="0"/>
                  <a:cs typeface="Times New Roman" pitchFamily="18" charset="0"/>
                </a:rPr>
                <a:t>PARENT-NODE</a:t>
              </a:r>
              <a:endParaRPr lang="en-US">
                <a:solidFill>
                  <a:srgbClr val="333333"/>
                </a:solidFill>
                <a:latin typeface="Arial" pitchFamily="34" charset="0"/>
                <a:cs typeface="Times New Roman" pitchFamily="18" charset="0"/>
              </a:endParaRPr>
            </a:p>
          </p:txBody>
        </p:sp>
      </p:grpSp>
      <p:sp>
        <p:nvSpPr>
          <p:cNvPr id="375835" name="Freeform 27"/>
          <p:cNvSpPr>
            <a:spLocks/>
          </p:cNvSpPr>
          <p:nvPr/>
        </p:nvSpPr>
        <p:spPr bwMode="auto">
          <a:xfrm>
            <a:off x="4943476" y="2428875"/>
            <a:ext cx="1720850" cy="684213"/>
          </a:xfrm>
          <a:custGeom>
            <a:avLst/>
            <a:gdLst/>
            <a:ahLst/>
            <a:cxnLst>
              <a:cxn ang="0">
                <a:pos x="1046" y="470"/>
              </a:cxn>
              <a:cxn ang="0">
                <a:pos x="816" y="115"/>
              </a:cxn>
              <a:cxn ang="0">
                <a:pos x="0" y="0"/>
              </a:cxn>
            </a:cxnLst>
            <a:rect l="0" t="0" r="r" b="b"/>
            <a:pathLst>
              <a:path w="1046" h="470">
                <a:moveTo>
                  <a:pt x="1046" y="470"/>
                </a:moveTo>
                <a:cubicBezTo>
                  <a:pt x="1018" y="331"/>
                  <a:pt x="990" y="193"/>
                  <a:pt x="816" y="115"/>
                </a:cubicBezTo>
                <a:cubicBezTo>
                  <a:pt x="642" y="37"/>
                  <a:pt x="321" y="1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75836" name="Text Box 28"/>
          <p:cNvSpPr txBox="1">
            <a:spLocks noChangeArrowheads="1"/>
          </p:cNvSpPr>
          <p:nvPr/>
        </p:nvSpPr>
        <p:spPr bwMode="auto">
          <a:xfrm>
            <a:off x="5384801" y="2106613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>
                <a:latin typeface="Arial" pitchFamily="34" charset="0"/>
                <a:cs typeface="Times New Roman" pitchFamily="18" charset="0"/>
              </a:rPr>
              <a:t>STATE</a:t>
            </a:r>
          </a:p>
        </p:txBody>
      </p:sp>
      <p:sp>
        <p:nvSpPr>
          <p:cNvPr id="375837" name="Text Box 29"/>
          <p:cNvSpPr txBox="1">
            <a:spLocks noChangeArrowheads="1"/>
          </p:cNvSpPr>
          <p:nvPr/>
        </p:nvSpPr>
        <p:spPr bwMode="auto">
          <a:xfrm>
            <a:off x="3556000" y="5784851"/>
            <a:ext cx="6153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b="1" dirty="0">
                <a:latin typeface="Arial" pitchFamily="34" charset="0"/>
                <a:cs typeface="Arial" pitchFamily="34" charset="0"/>
              </a:rPr>
              <a:t>Depth of a node N  = length of path from root to N</a:t>
            </a:r>
          </a:p>
          <a:p>
            <a:pPr algn="l" eaLnBrk="1" hangingPunct="1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2000" b="1" dirty="0">
                <a:latin typeface="Arial" pitchFamily="34" charset="0"/>
                <a:cs typeface="Arial" pitchFamily="34" charset="0"/>
              </a:rPr>
              <a:t>(Depth of the root = 0) </a:t>
            </a:r>
          </a:p>
        </p:txBody>
      </p:sp>
      <p:grpSp>
        <p:nvGrpSpPr>
          <p:cNvPr id="375838" name="Group 30"/>
          <p:cNvGrpSpPr>
            <a:grpSpLocks/>
          </p:cNvGrpSpPr>
          <p:nvPr/>
        </p:nvGrpSpPr>
        <p:grpSpPr bwMode="auto">
          <a:xfrm>
            <a:off x="6985000" y="3195638"/>
            <a:ext cx="3765550" cy="2341562"/>
            <a:chOff x="2976" y="1837"/>
            <a:chExt cx="2372" cy="1475"/>
          </a:xfrm>
        </p:grpSpPr>
        <p:sp>
          <p:nvSpPr>
            <p:cNvPr id="375839" name="Freeform 31"/>
            <p:cNvSpPr>
              <a:spLocks/>
            </p:cNvSpPr>
            <p:nvPr/>
          </p:nvSpPr>
          <p:spPr bwMode="auto">
            <a:xfrm>
              <a:off x="2976" y="1912"/>
              <a:ext cx="1488" cy="39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20" y="8"/>
                </a:cxn>
                <a:cxn ang="0">
                  <a:pos x="1104" y="56"/>
                </a:cxn>
                <a:cxn ang="0">
                  <a:pos x="1392" y="200"/>
                </a:cxn>
                <a:cxn ang="0">
                  <a:pos x="1488" y="392"/>
                </a:cxn>
              </a:cxnLst>
              <a:rect l="0" t="0" r="r" b="b"/>
              <a:pathLst>
                <a:path w="1488" h="392">
                  <a:moveTo>
                    <a:pt x="0" y="8"/>
                  </a:moveTo>
                  <a:cubicBezTo>
                    <a:pt x="268" y="4"/>
                    <a:pt x="536" y="0"/>
                    <a:pt x="720" y="8"/>
                  </a:cubicBezTo>
                  <a:cubicBezTo>
                    <a:pt x="904" y="16"/>
                    <a:pt x="992" y="24"/>
                    <a:pt x="1104" y="56"/>
                  </a:cubicBezTo>
                  <a:cubicBezTo>
                    <a:pt x="1216" y="88"/>
                    <a:pt x="1328" y="144"/>
                    <a:pt x="1392" y="200"/>
                  </a:cubicBezTo>
                  <a:cubicBezTo>
                    <a:pt x="1456" y="256"/>
                    <a:pt x="1472" y="324"/>
                    <a:pt x="1488" y="3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5840" name="Text Box 32"/>
            <p:cNvSpPr txBox="1">
              <a:spLocks noChangeArrowheads="1"/>
            </p:cNvSpPr>
            <p:nvPr/>
          </p:nvSpPr>
          <p:spPr bwMode="auto">
            <a:xfrm>
              <a:off x="4176" y="1837"/>
              <a:ext cx="1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Arial" pitchFamily="34" charset="0"/>
                  <a:cs typeface="Times New Roman" pitchFamily="18" charset="0"/>
                </a:rPr>
                <a:t>BOOKKEEPING</a:t>
              </a:r>
            </a:p>
          </p:txBody>
        </p:sp>
        <p:grpSp>
          <p:nvGrpSpPr>
            <p:cNvPr id="375841" name="Group 33"/>
            <p:cNvGrpSpPr>
              <a:grpSpLocks/>
            </p:cNvGrpSpPr>
            <p:nvPr/>
          </p:nvGrpSpPr>
          <p:grpSpPr bwMode="auto">
            <a:xfrm>
              <a:off x="3600" y="2304"/>
              <a:ext cx="1728" cy="1008"/>
              <a:chOff x="3600" y="2304"/>
              <a:chExt cx="1728" cy="1008"/>
            </a:xfrm>
          </p:grpSpPr>
          <p:sp>
            <p:nvSpPr>
              <p:cNvPr id="375842" name="Rectangle 34"/>
              <p:cNvSpPr>
                <a:spLocks noChangeArrowheads="1"/>
              </p:cNvSpPr>
              <p:nvPr/>
            </p:nvSpPr>
            <p:spPr bwMode="auto">
              <a:xfrm>
                <a:off x="4464" y="2809"/>
                <a:ext cx="864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None/>
                </a:pPr>
                <a:r>
                  <a:rPr lang="en-US" sz="1600" b="1">
                    <a:latin typeface="Arial" pitchFamily="34" charset="0"/>
                  </a:rPr>
                  <a:t>5</a:t>
                </a:r>
              </a:p>
            </p:txBody>
          </p:sp>
          <p:sp>
            <p:nvSpPr>
              <p:cNvPr id="375843" name="Rectangle 35"/>
              <p:cNvSpPr>
                <a:spLocks noChangeArrowheads="1"/>
              </p:cNvSpPr>
              <p:nvPr/>
            </p:nvSpPr>
            <p:spPr bwMode="auto">
              <a:xfrm>
                <a:off x="3600" y="2809"/>
                <a:ext cx="864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None/>
                </a:pPr>
                <a:r>
                  <a:rPr lang="en-US" sz="1600" b="1">
                    <a:latin typeface="Arial" pitchFamily="34" charset="0"/>
                  </a:rPr>
                  <a:t>Path-Cost</a:t>
                </a:r>
              </a:p>
            </p:txBody>
          </p:sp>
          <p:sp>
            <p:nvSpPr>
              <p:cNvPr id="375844" name="Rectangle 36"/>
              <p:cNvSpPr>
                <a:spLocks noChangeArrowheads="1"/>
              </p:cNvSpPr>
              <p:nvPr/>
            </p:nvSpPr>
            <p:spPr bwMode="auto">
              <a:xfrm>
                <a:off x="4464" y="2553"/>
                <a:ext cx="864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None/>
                </a:pPr>
                <a:r>
                  <a:rPr lang="en-US" sz="1600" b="1">
                    <a:latin typeface="Arial" pitchFamily="34" charset="0"/>
                  </a:rPr>
                  <a:t>5</a:t>
                </a:r>
              </a:p>
            </p:txBody>
          </p:sp>
          <p:sp>
            <p:nvSpPr>
              <p:cNvPr id="375845" name="Rectangle 37"/>
              <p:cNvSpPr>
                <a:spLocks noChangeArrowheads="1"/>
              </p:cNvSpPr>
              <p:nvPr/>
            </p:nvSpPr>
            <p:spPr bwMode="auto">
              <a:xfrm>
                <a:off x="3600" y="2553"/>
                <a:ext cx="864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None/>
                </a:pPr>
                <a:r>
                  <a:rPr lang="en-US" sz="1600" b="1">
                    <a:latin typeface="Arial" pitchFamily="34" charset="0"/>
                  </a:rPr>
                  <a:t>Depth</a:t>
                </a:r>
              </a:p>
            </p:txBody>
          </p:sp>
          <p:sp>
            <p:nvSpPr>
              <p:cNvPr id="375846" name="Rectangle 38"/>
              <p:cNvSpPr>
                <a:spLocks noChangeArrowheads="1"/>
              </p:cNvSpPr>
              <p:nvPr/>
            </p:nvSpPr>
            <p:spPr bwMode="auto">
              <a:xfrm>
                <a:off x="4464" y="2304"/>
                <a:ext cx="86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None/>
                </a:pPr>
                <a:r>
                  <a:rPr lang="en-US" sz="1600" b="1">
                    <a:latin typeface="Arial" pitchFamily="34" charset="0"/>
                  </a:rPr>
                  <a:t>Right</a:t>
                </a:r>
              </a:p>
            </p:txBody>
          </p:sp>
          <p:sp>
            <p:nvSpPr>
              <p:cNvPr id="375847" name="Rectangle 39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None/>
                </a:pPr>
                <a:r>
                  <a:rPr lang="en-US" sz="1600" b="1">
                    <a:latin typeface="Arial" pitchFamily="34" charset="0"/>
                  </a:rPr>
                  <a:t>Action</a:t>
                </a:r>
              </a:p>
            </p:txBody>
          </p:sp>
          <p:sp>
            <p:nvSpPr>
              <p:cNvPr id="375848" name="Line 40"/>
              <p:cNvSpPr>
                <a:spLocks noChangeShapeType="1"/>
              </p:cNvSpPr>
              <p:nvPr/>
            </p:nvSpPr>
            <p:spPr bwMode="auto">
              <a:xfrm>
                <a:off x="3600" y="2304"/>
                <a:ext cx="17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49" name="Line 41"/>
              <p:cNvSpPr>
                <a:spLocks noChangeShapeType="1"/>
              </p:cNvSpPr>
              <p:nvPr/>
            </p:nvSpPr>
            <p:spPr bwMode="auto">
              <a:xfrm>
                <a:off x="3600" y="2553"/>
                <a:ext cx="17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50" name="Line 42"/>
              <p:cNvSpPr>
                <a:spLocks noChangeShapeType="1"/>
              </p:cNvSpPr>
              <p:nvPr/>
            </p:nvSpPr>
            <p:spPr bwMode="auto">
              <a:xfrm>
                <a:off x="3600" y="2809"/>
                <a:ext cx="17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51" name="Line 43"/>
              <p:cNvSpPr>
                <a:spLocks noChangeShapeType="1"/>
              </p:cNvSpPr>
              <p:nvPr/>
            </p:nvSpPr>
            <p:spPr bwMode="auto">
              <a:xfrm>
                <a:off x="3600" y="3312"/>
                <a:ext cx="17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52" name="Line 44"/>
              <p:cNvSpPr>
                <a:spLocks noChangeShapeType="1"/>
              </p:cNvSpPr>
              <p:nvPr/>
            </p:nvSpPr>
            <p:spPr bwMode="auto">
              <a:xfrm>
                <a:off x="3600" y="2304"/>
                <a:ext cx="0" cy="10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53" name="Line 45"/>
              <p:cNvSpPr>
                <a:spLocks noChangeShapeType="1"/>
              </p:cNvSpPr>
              <p:nvPr/>
            </p:nvSpPr>
            <p:spPr bwMode="auto">
              <a:xfrm>
                <a:off x="4464" y="2304"/>
                <a:ext cx="0" cy="10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54" name="Line 46"/>
              <p:cNvSpPr>
                <a:spLocks noChangeShapeType="1"/>
              </p:cNvSpPr>
              <p:nvPr/>
            </p:nvSpPr>
            <p:spPr bwMode="auto">
              <a:xfrm>
                <a:off x="5328" y="2304"/>
                <a:ext cx="0" cy="10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55" name="Line 47"/>
              <p:cNvSpPr>
                <a:spLocks noChangeShapeType="1"/>
              </p:cNvSpPr>
              <p:nvPr/>
            </p:nvSpPr>
            <p:spPr bwMode="auto">
              <a:xfrm>
                <a:off x="3600" y="3072"/>
                <a:ext cx="17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56" name="Text Box 48"/>
              <p:cNvSpPr txBox="1">
                <a:spLocks noChangeArrowheads="1"/>
              </p:cNvSpPr>
              <p:nvPr/>
            </p:nvSpPr>
            <p:spPr bwMode="auto">
              <a:xfrm>
                <a:off x="3600" y="3072"/>
                <a:ext cx="7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>
                    <a:latin typeface="Arial" pitchFamily="34" charset="0"/>
                    <a:cs typeface="Arial" pitchFamily="34" charset="0"/>
                  </a:rPr>
                  <a:t>Expanded</a:t>
                </a:r>
              </a:p>
            </p:txBody>
          </p:sp>
          <p:sp>
            <p:nvSpPr>
              <p:cNvPr id="375857" name="Text Box 49"/>
              <p:cNvSpPr txBox="1">
                <a:spLocks noChangeArrowheads="1"/>
              </p:cNvSpPr>
              <p:nvPr/>
            </p:nvSpPr>
            <p:spPr bwMode="auto">
              <a:xfrm>
                <a:off x="4502" y="3047"/>
                <a:ext cx="3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 eaLnBrk="1" hangingPunct="1"/>
                <a:r>
                  <a:rPr lang="en-US">
                    <a:latin typeface="Arial" pitchFamily="34" charset="0"/>
                    <a:cs typeface="Arial" pitchFamily="34" charset="0"/>
                  </a:rPr>
                  <a:t>yes</a:t>
                </a:r>
              </a:p>
            </p:txBody>
          </p:sp>
        </p:grpSp>
      </p:grpSp>
      <p:grpSp>
        <p:nvGrpSpPr>
          <p:cNvPr id="375858" name="Group 50"/>
          <p:cNvGrpSpPr>
            <a:grpSpLocks/>
          </p:cNvGrpSpPr>
          <p:nvPr/>
        </p:nvGrpSpPr>
        <p:grpSpPr bwMode="auto">
          <a:xfrm>
            <a:off x="5080000" y="3551239"/>
            <a:ext cx="2286000" cy="1743075"/>
            <a:chOff x="1776" y="2061"/>
            <a:chExt cx="1440" cy="1098"/>
          </a:xfrm>
        </p:grpSpPr>
        <p:grpSp>
          <p:nvGrpSpPr>
            <p:cNvPr id="375859" name="Group 51"/>
            <p:cNvGrpSpPr>
              <a:grpSpLocks/>
            </p:cNvGrpSpPr>
            <p:nvPr/>
          </p:nvGrpSpPr>
          <p:grpSpPr bwMode="auto">
            <a:xfrm>
              <a:off x="1776" y="2064"/>
              <a:ext cx="1440" cy="1095"/>
              <a:chOff x="1776" y="2064"/>
              <a:chExt cx="1440" cy="1095"/>
            </a:xfrm>
          </p:grpSpPr>
          <p:grpSp>
            <p:nvGrpSpPr>
              <p:cNvPr id="375860" name="Group 52"/>
              <p:cNvGrpSpPr>
                <a:grpSpLocks/>
              </p:cNvGrpSpPr>
              <p:nvPr/>
            </p:nvGrpSpPr>
            <p:grpSpPr bwMode="auto">
              <a:xfrm>
                <a:off x="1776" y="2640"/>
                <a:ext cx="1440" cy="519"/>
                <a:chOff x="1776" y="2640"/>
                <a:chExt cx="1440" cy="519"/>
              </a:xfrm>
            </p:grpSpPr>
            <p:sp>
              <p:nvSpPr>
                <p:cNvPr id="375861" name="Oval 53"/>
                <p:cNvSpPr>
                  <a:spLocks noChangeArrowheads="1"/>
                </p:cNvSpPr>
                <p:nvPr/>
              </p:nvSpPr>
              <p:spPr bwMode="auto">
                <a:xfrm>
                  <a:off x="1776" y="2832"/>
                  <a:ext cx="288" cy="288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62" name="Oval 54"/>
                <p:cNvSpPr>
                  <a:spLocks noChangeArrowheads="1"/>
                </p:cNvSpPr>
                <p:nvPr/>
              </p:nvSpPr>
              <p:spPr bwMode="auto">
                <a:xfrm>
                  <a:off x="2928" y="2832"/>
                  <a:ext cx="288" cy="288"/>
                </a:xfrm>
                <a:prstGeom prst="ellipse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586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304" y="2640"/>
                  <a:ext cx="437" cy="5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l" eaLnBrk="1" hangingPunct="1"/>
                  <a:r>
                    <a:rPr lang="en-US" sz="4800" b="1">
                      <a:latin typeface="Arial" pitchFamily="34" charset="0"/>
                      <a:cs typeface="Arial" pitchFamily="34" charset="0"/>
                    </a:rPr>
                    <a:t>...</a:t>
                  </a:r>
                </a:p>
              </p:txBody>
            </p:sp>
          </p:grpSp>
          <p:sp>
            <p:nvSpPr>
              <p:cNvPr id="375864" name="Freeform 56"/>
              <p:cNvSpPr>
                <a:spLocks/>
              </p:cNvSpPr>
              <p:nvPr/>
            </p:nvSpPr>
            <p:spPr bwMode="auto">
              <a:xfrm>
                <a:off x="2016" y="2064"/>
                <a:ext cx="768" cy="816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528" y="384"/>
                  </a:cxn>
                  <a:cxn ang="0">
                    <a:pos x="0" y="816"/>
                  </a:cxn>
                </a:cxnLst>
                <a:rect l="0" t="0" r="r" b="b"/>
                <a:pathLst>
                  <a:path w="768" h="816">
                    <a:moveTo>
                      <a:pt x="768" y="0"/>
                    </a:moveTo>
                    <a:cubicBezTo>
                      <a:pt x="712" y="124"/>
                      <a:pt x="656" y="248"/>
                      <a:pt x="528" y="384"/>
                    </a:cubicBezTo>
                    <a:cubicBezTo>
                      <a:pt x="400" y="520"/>
                      <a:pt x="88" y="744"/>
                      <a:pt x="0" y="81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stealth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5865" name="Freeform 57"/>
              <p:cNvSpPr>
                <a:spLocks/>
              </p:cNvSpPr>
              <p:nvPr/>
            </p:nvSpPr>
            <p:spPr bwMode="auto">
              <a:xfrm>
                <a:off x="2675" y="2064"/>
                <a:ext cx="292" cy="801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61" y="96"/>
                  </a:cxn>
                  <a:cxn ang="0">
                    <a:pos x="19" y="183"/>
                  </a:cxn>
                  <a:cxn ang="0">
                    <a:pos x="4" y="264"/>
                  </a:cxn>
                  <a:cxn ang="0">
                    <a:pos x="43" y="405"/>
                  </a:cxn>
                  <a:cxn ang="0">
                    <a:pos x="229" y="708"/>
                  </a:cxn>
                  <a:cxn ang="0">
                    <a:pos x="292" y="801"/>
                  </a:cxn>
                </a:cxnLst>
                <a:rect l="0" t="0" r="r" b="b"/>
                <a:pathLst>
                  <a:path w="292" h="801">
                    <a:moveTo>
                      <a:pt x="109" y="0"/>
                    </a:moveTo>
                    <a:cubicBezTo>
                      <a:pt x="92" y="32"/>
                      <a:pt x="76" y="65"/>
                      <a:pt x="61" y="96"/>
                    </a:cubicBezTo>
                    <a:cubicBezTo>
                      <a:pt x="46" y="127"/>
                      <a:pt x="28" y="155"/>
                      <a:pt x="19" y="183"/>
                    </a:cubicBezTo>
                    <a:cubicBezTo>
                      <a:pt x="10" y="211"/>
                      <a:pt x="0" y="227"/>
                      <a:pt x="4" y="264"/>
                    </a:cubicBezTo>
                    <a:cubicBezTo>
                      <a:pt x="8" y="301"/>
                      <a:pt x="6" y="331"/>
                      <a:pt x="43" y="405"/>
                    </a:cubicBezTo>
                    <a:cubicBezTo>
                      <a:pt x="80" y="479"/>
                      <a:pt x="188" y="642"/>
                      <a:pt x="229" y="708"/>
                    </a:cubicBezTo>
                    <a:cubicBezTo>
                      <a:pt x="270" y="774"/>
                      <a:pt x="281" y="787"/>
                      <a:pt x="292" y="80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stealth" w="lg" len="lg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75866" name="Text Box 58"/>
            <p:cNvSpPr txBox="1">
              <a:spLocks noChangeArrowheads="1"/>
            </p:cNvSpPr>
            <p:nvPr/>
          </p:nvSpPr>
          <p:spPr bwMode="auto">
            <a:xfrm>
              <a:off x="1824" y="2061"/>
              <a:ext cx="8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Arial" pitchFamily="34" charset="0"/>
                  <a:cs typeface="Arial" pitchFamily="34" charset="0"/>
                </a:rPr>
                <a:t>CHILDREN</a:t>
              </a:r>
            </a:p>
          </p:txBody>
        </p:sp>
      </p:grpSp>
      <p:graphicFrame>
        <p:nvGraphicFramePr>
          <p:cNvPr id="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992181"/>
              </p:ext>
            </p:extLst>
          </p:nvPr>
        </p:nvGraphicFramePr>
        <p:xfrm>
          <a:off x="3589147" y="1861215"/>
          <a:ext cx="1240029" cy="1155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50040" imgH="921600" progId="Excel.Sheet.8">
                  <p:embed/>
                </p:oleObj>
              </mc:Choice>
              <mc:Fallback>
                <p:oleObj name="Worksheet" r:id="rId3" imgW="950040" imgH="921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147" y="1861215"/>
                        <a:ext cx="1240029" cy="1155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8">
            <a:extLst>
              <a:ext uri="{FF2B5EF4-FFF2-40B4-BE49-F238E27FC236}">
                <a16:creationId xmlns:a16="http://schemas.microsoft.com/office/drawing/2014/main" id="{E89A8B69-955A-47A8-BA45-4E93D61F3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98" y="3279740"/>
            <a:ext cx="2686049" cy="97872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In your implementation, you should use a data structure similar to this to store local information for each node.</a:t>
            </a:r>
          </a:p>
        </p:txBody>
      </p:sp>
    </p:spTree>
    <p:extLst>
      <p:ext uri="{BB962C8B-B14F-4D97-AF65-F5344CB8AC3E}">
        <p14:creationId xmlns:p14="http://schemas.microsoft.com/office/powerpoint/2010/main" val="199034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1: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solve a </a:t>
            </a:r>
            <a:r>
              <a:rPr lang="en-US" sz="3200" u="sng" dirty="0">
                <a:solidFill>
                  <a:srgbClr val="FF0000"/>
                </a:solidFill>
              </a:rPr>
              <a:t>MODIFIED</a:t>
            </a:r>
            <a:r>
              <a:rPr lang="en-US" u="sng" dirty="0"/>
              <a:t> version of the eight-puzzle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cost of a move is the VALUE OF THE TILE BEING MOVED.</a:t>
            </a:r>
          </a:p>
          <a:p>
            <a:pPr lvl="1"/>
            <a:r>
              <a:rPr lang="en-US" dirty="0"/>
              <a:t>The cost of the move below is 8.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462816"/>
              </p:ext>
            </p:extLst>
          </p:nvPr>
        </p:nvGraphicFramePr>
        <p:xfrm>
          <a:off x="2794776" y="4187371"/>
          <a:ext cx="1535923" cy="143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50040" imgH="921600" progId="Excel.Sheet.8">
                  <p:embed/>
                </p:oleObj>
              </mc:Choice>
              <mc:Fallback>
                <p:oleObj name="Worksheet" r:id="rId2" imgW="950040" imgH="921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776" y="4187371"/>
                        <a:ext cx="1535923" cy="1431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847362"/>
              </p:ext>
            </p:extLst>
          </p:nvPr>
        </p:nvGraphicFramePr>
        <p:xfrm>
          <a:off x="5256762" y="4187371"/>
          <a:ext cx="1535923" cy="143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50040" imgH="921600" progId="Excel.Sheet.8">
                  <p:embed/>
                </p:oleObj>
              </mc:Choice>
              <mc:Fallback>
                <p:oleObj name="Worksheet" r:id="rId4" imgW="950040" imgH="921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762" y="4187371"/>
                        <a:ext cx="1535923" cy="1431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4667767" y="4702659"/>
            <a:ext cx="251927" cy="401216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http://images2.wikia.nocookie.net/__cb20130117173954/clubpenguin/images/7/7c/Exclamation_Point_Emotic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232" y="895738"/>
            <a:ext cx="5100735" cy="510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142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457200"/>
            <a:ext cx="1219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Search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2260" y="1380530"/>
            <a:ext cx="106596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You will implement search algorithms to solve the </a:t>
            </a:r>
            <a:r>
              <a:rPr lang="en-US" sz="2800" b="1" u="sng" dirty="0"/>
              <a:t>modified</a:t>
            </a:r>
            <a:r>
              <a:rPr lang="en-US" sz="2800" u="sng" dirty="0"/>
              <a:t> 8-puzzle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Breadth-first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Depth-first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Iterative deepening </a:t>
            </a:r>
            <a:r>
              <a:rPr lang="en-US" sz="2800" dirty="0">
                <a:solidFill>
                  <a:srgbClr val="FFC000"/>
                </a:solidFill>
              </a:rPr>
              <a:t>(Extra Credit)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Uniform-Cost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Best-first, h = number of tiles that are not it correct position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A*1, h = number of tiles that are not it correct position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A*2, h = sum of Manhattan distances between all tiles and their correct positions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A*3, design a better heuristic </a:t>
            </a:r>
            <a:r>
              <a:rPr lang="en-US" sz="2800" dirty="0">
                <a:solidFill>
                  <a:srgbClr val="FFC000"/>
                </a:solidFill>
              </a:rPr>
              <a:t>(Extra Credit)</a:t>
            </a:r>
          </a:p>
        </p:txBody>
      </p:sp>
    </p:spTree>
    <p:extLst>
      <p:ext uri="{BB962C8B-B14F-4D97-AF65-F5344CB8AC3E}">
        <p14:creationId xmlns:p14="http://schemas.microsoft.com/office/powerpoint/2010/main" val="358492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457200"/>
            <a:ext cx="1219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Eight Puzzle</a:t>
            </a:r>
          </a:p>
        </p:txBody>
      </p:sp>
      <p:pic>
        <p:nvPicPr>
          <p:cNvPr id="1028" name="Picture 4" descr="http://www.8puzzle.com/images/8_puzzle_goal_state_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991" y="2853681"/>
            <a:ext cx="20097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00964" y="1585636"/>
            <a:ext cx="63895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A sliding puzzle that consists of a frame of numbered square tiles in random order with one tile missing.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The puzzle also exists in other sizes. If the size is 4×4 tiles, the puzzle is called the 15-puzzle.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The object of the puzzle is to place the tiles in order (see diagram) by making sliding moves that use the empty space.</a:t>
            </a:r>
          </a:p>
        </p:txBody>
      </p:sp>
    </p:spTree>
    <p:extLst>
      <p:ext uri="{BB962C8B-B14F-4D97-AF65-F5344CB8AC3E}">
        <p14:creationId xmlns:p14="http://schemas.microsoft.com/office/powerpoint/2010/main" val="961663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794" y="0"/>
            <a:ext cx="1219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Inputs / Outputs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0701" y="1204636"/>
            <a:ext cx="110145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Run your program with these configurations (“0” = blank tile)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Goal: 1 2 3 8 0 4 7 6 5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Starting States: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Easy: 1 3 4 8 6 2 7 0 5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Medium: 2 8 1 0 4 3 7 6 5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Hard: 5 6 7 4 0 8 3 2 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output should be a solution (a sequence of actions) from </a:t>
            </a:r>
            <a:r>
              <a:rPr lang="en-US" sz="2800" i="1" dirty="0"/>
              <a:t>start</a:t>
            </a:r>
            <a:r>
              <a:rPr lang="en-US" sz="2800" dirty="0"/>
              <a:t> to </a:t>
            </a:r>
            <a:r>
              <a:rPr lang="en-US" sz="2800" i="1" dirty="0"/>
              <a:t>goal</a:t>
            </a:r>
            <a:r>
              <a:rPr lang="en-US" sz="2800" dirty="0"/>
              <a:t>, a sequence of board positions and moves.  For example….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C000"/>
                </a:solidFill>
              </a:rPr>
              <a:t>…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C000"/>
                </a:solidFill>
              </a:rPr>
              <a:t>1 3 4 8 6 2 7 0 5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C000"/>
                </a:solidFill>
              </a:rPr>
              <a:t>RIGHT, cost = 7, total cost = 59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C000"/>
                </a:solidFill>
              </a:rPr>
              <a:t>1 3 4 8 6 2 0 7 5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C000"/>
                </a:solidFill>
              </a:rPr>
              <a:t>…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However, you are welcome to dress up the UI if you so wish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Previous students have turned in some remarkable GUIs</a:t>
            </a:r>
          </a:p>
        </p:txBody>
      </p:sp>
    </p:spTree>
    <p:extLst>
      <p:ext uri="{BB962C8B-B14F-4D97-AF65-F5344CB8AC3E}">
        <p14:creationId xmlns:p14="http://schemas.microsoft.com/office/powerpoint/2010/main" val="2583009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ail.google.com/mail/u/0/?ui=2&amp;ik=c16125bc81&amp;view=att&amp;th=1438881351c462fc&amp;attid=0.1&amp;disp=emb&amp;zw&amp;atsh=1"/>
          <p:cNvSpPr>
            <a:spLocks noChangeAspect="1" noChangeArrowheads="1"/>
          </p:cNvSpPr>
          <p:nvPr/>
        </p:nvSpPr>
        <p:spPr bwMode="auto">
          <a:xfrm>
            <a:off x="1679575" y="-1790700"/>
            <a:ext cx="3733800" cy="3733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mail.google.com/mail/u/0/?ui=2&amp;ik=c16125bc81&amp;view=att&amp;th=1438881351c462fc&amp;attid=0.1&amp;disp=emb&amp;zw&amp;atsh=1"/>
          <p:cNvSpPr>
            <a:spLocks noChangeAspect="1" noChangeArrowheads="1"/>
          </p:cNvSpPr>
          <p:nvPr/>
        </p:nvSpPr>
        <p:spPr bwMode="auto">
          <a:xfrm>
            <a:off x="1679575" y="-1790700"/>
            <a:ext cx="3733800" cy="3733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s://mail.google.com/mail/u/0/?ui=2&amp;ik=c16125bc81&amp;view=att&amp;th=1438881351c462fc&amp;attid=0.1&amp;disp=emb&amp;zw&amp;atsh=1"/>
          <p:cNvSpPr>
            <a:spLocks noChangeAspect="1" noChangeArrowheads="1"/>
          </p:cNvSpPr>
          <p:nvPr/>
        </p:nvSpPr>
        <p:spPr bwMode="auto">
          <a:xfrm>
            <a:off x="1679575" y="-1790700"/>
            <a:ext cx="3733800" cy="3733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admin\AppData\Local\Temp\Capture_puzz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3700" y="965200"/>
            <a:ext cx="5892800" cy="5892800"/>
          </a:xfrm>
          <a:prstGeom prst="rect">
            <a:avLst/>
          </a:prstGeom>
          <a:noFill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From a former CSC 480 student…</a:t>
            </a:r>
          </a:p>
        </p:txBody>
      </p:sp>
    </p:spTree>
    <p:extLst>
      <p:ext uri="{BB962C8B-B14F-4D97-AF65-F5344CB8AC3E}">
        <p14:creationId xmlns:p14="http://schemas.microsoft.com/office/powerpoint/2010/main" val="620501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457200"/>
            <a:ext cx="1219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Deliverables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9625" y="1380530"/>
            <a:ext cx="896149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You will deliver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Code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YouTube video (include the link at the top of your write up)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Write up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u="sng" dirty="0"/>
              <a:t>Submissions that do not include all three deliverables WILL NOT be graded</a:t>
            </a:r>
            <a:endParaRPr lang="en-US" sz="24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FFC000"/>
                </a:solidFill>
              </a:rPr>
              <a:t>DO NOT ZIP YOUR CODE OR WRITE UP.  SUBMIT EACH FILE SEPERATELY.</a:t>
            </a:r>
          </a:p>
        </p:txBody>
      </p:sp>
    </p:spTree>
    <p:extLst>
      <p:ext uri="{BB962C8B-B14F-4D97-AF65-F5344CB8AC3E}">
        <p14:creationId xmlns:p14="http://schemas.microsoft.com/office/powerpoint/2010/main" val="627206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6700"/>
            <a:ext cx="1219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Code (60 points)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80530"/>
            <a:ext cx="1045209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Function (20 points)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The code works as intended for all inputs and search algorithms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A pleasant user interface (Just a text interface is fine)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Implementation (20 points)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Code demonstrates the author’s understanding of the algorithms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Code should be efficient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No spaghetti code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Code aesthetics (20 points)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Proper use of white space, structure, variable names, etc.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Code is appropriately commented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Every method/function/script should be commented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Assignments will be returned ungraded if your code is not understandable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Code should be well organized and adhere to good programming standards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87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3086"/>
            <a:ext cx="1219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Video (20 points)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5436" y="1524268"/>
            <a:ext cx="102211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YouTube video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5 minutes.  </a:t>
            </a:r>
            <a:r>
              <a:rPr lang="en-US" sz="2000" b="1" u="sng" dirty="0"/>
              <a:t>No more!</a:t>
            </a:r>
            <a:r>
              <a:rPr lang="en-US" sz="2000" b="1" dirty="0"/>
              <a:t> I will stop watching after five minute.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Video capture of your desktop with voice over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Demonstrate your code running (not more than 2 minutes)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Present your code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Describe/show how you modeled the 8-puzzle including the successor function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Describe/show how you implemented the search algorithms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In particular highlight the main loop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Describe/show how you inserted and/or removed nodes from the list/queue/heap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How did you modify it for different search algorithms?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Describe/show how you checked for duplicate states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Both </a:t>
            </a:r>
            <a:r>
              <a:rPr lang="en-US" sz="2000" u="sng" dirty="0"/>
              <a:t>on the queue </a:t>
            </a:r>
            <a:r>
              <a:rPr lang="en-US" sz="2000" dirty="0"/>
              <a:t>and </a:t>
            </a:r>
            <a:r>
              <a:rPr lang="en-US" sz="2000" u="sng" dirty="0"/>
              <a:t>previously popped</a:t>
            </a:r>
            <a:r>
              <a:rPr lang="en-US" sz="2000" dirty="0"/>
              <a:t> off the queue.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Describe the heuristic you designed.  (Extra Credit)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Leave the analysis for the written report.  The video is about showing that you mastered the concepts needed to write the code and that your program functions correctly.</a:t>
            </a:r>
          </a:p>
        </p:txBody>
      </p:sp>
    </p:spTree>
    <p:extLst>
      <p:ext uri="{BB962C8B-B14F-4D97-AF65-F5344CB8AC3E}">
        <p14:creationId xmlns:p14="http://schemas.microsoft.com/office/powerpoint/2010/main" val="3591429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177800"/>
            <a:ext cx="12192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Write up (20 points)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9626" y="1215958"/>
            <a:ext cx="68341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At the top of the document, include the link for the YouTube video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u="sng" dirty="0"/>
              <a:t>DOUBLE CHECK THE VIDEO IS PUBLIC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Provide the output of your program for the Easy, Medium, and Hard inputs for BFS and A*2. (If you do the extra credit, also include A*3) 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Does one solution seem better than the other?  Explain.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Create a table comparing the length, cost, time and space of the different search methods using the Easy, Medium, and Hard inputs (see the table on the right for the easy case):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Length = length of the solution path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Cost = cost of the solution path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Time = number of nodes popped off the queue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Space = size of the queue at its max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Some search methods may fail to produce a solution, running forever until it crashes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Kill anything that lasts more than 5 min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Identify which approaches failed and explain why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911695"/>
              </p:ext>
            </p:extLst>
          </p:nvPr>
        </p:nvGraphicFramePr>
        <p:xfrm>
          <a:off x="8024328" y="1945434"/>
          <a:ext cx="3996610" cy="41338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385">
                <a:tc gridSpan="5"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Easy   </a:t>
                      </a:r>
                      <a:endParaRPr lang="en-US" b="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/>
                        <a:t>BFS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/>
                        <a:t>DFS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/>
                        <a:t>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/>
                        <a:t>UCS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/>
                        <a:t>GBF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/>
                        <a:t>A*1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/>
                        <a:t>A*2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/>
                        <a:t>A*3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121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ail.google.com/mail/u/0/?ui=2&amp;ik=c16125bc81&amp;view=att&amp;th=1438881351c462fc&amp;attid=0.1&amp;disp=emb&amp;zw&amp;atsh=1"/>
          <p:cNvSpPr>
            <a:spLocks noChangeAspect="1" noChangeArrowheads="1"/>
          </p:cNvSpPr>
          <p:nvPr/>
        </p:nvSpPr>
        <p:spPr bwMode="auto">
          <a:xfrm>
            <a:off x="1679575" y="-1790700"/>
            <a:ext cx="3733800" cy="3733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mail.google.com/mail/u/0/?ui=2&amp;ik=c16125bc81&amp;view=att&amp;th=1438881351c462fc&amp;attid=0.1&amp;disp=emb&amp;zw&amp;atsh=1"/>
          <p:cNvSpPr>
            <a:spLocks noChangeAspect="1" noChangeArrowheads="1"/>
          </p:cNvSpPr>
          <p:nvPr/>
        </p:nvSpPr>
        <p:spPr bwMode="auto">
          <a:xfrm>
            <a:off x="1679575" y="-1790700"/>
            <a:ext cx="3733800" cy="3733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s://mail.google.com/mail/u/0/?ui=2&amp;ik=c16125bc81&amp;view=att&amp;th=1438881351c462fc&amp;attid=0.1&amp;disp=emb&amp;zw&amp;atsh=1"/>
          <p:cNvSpPr>
            <a:spLocks noChangeAspect="1" noChangeArrowheads="1"/>
          </p:cNvSpPr>
          <p:nvPr/>
        </p:nvSpPr>
        <p:spPr bwMode="auto">
          <a:xfrm>
            <a:off x="1679575" y="-1790700"/>
            <a:ext cx="3733800" cy="3733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89300" y="0"/>
            <a:ext cx="4648200" cy="990600"/>
          </a:xfrm>
        </p:spPr>
        <p:txBody>
          <a:bodyPr>
            <a:normAutofit/>
          </a:bodyPr>
          <a:lstStyle/>
          <a:p>
            <a:r>
              <a:rPr lang="en-US" dirty="0"/>
              <a:t>Discussion Forums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1583031" y="1333500"/>
            <a:ext cx="9063197" cy="5179266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Post ideas</a:t>
            </a:r>
          </a:p>
          <a:p>
            <a:pPr lvl="1"/>
            <a:r>
              <a:rPr lang="en-US" sz="3200" dirty="0"/>
              <a:t>Post questions</a:t>
            </a:r>
          </a:p>
          <a:p>
            <a:pPr lvl="1"/>
            <a:r>
              <a:rPr lang="en-US" sz="3200" dirty="0"/>
              <a:t>Post helpful answers</a:t>
            </a:r>
          </a:p>
          <a:p>
            <a:pPr lvl="1"/>
            <a:r>
              <a:rPr lang="en-US" sz="3200" dirty="0"/>
              <a:t>Post good humored jokes</a:t>
            </a:r>
          </a:p>
          <a:p>
            <a:pPr lvl="1"/>
            <a:r>
              <a:rPr lang="en-US" sz="3200" b="1" u="sng" dirty="0"/>
              <a:t>!!!!! Do not post code or solutions !!!!!</a:t>
            </a:r>
          </a:p>
        </p:txBody>
      </p:sp>
    </p:spTree>
    <p:extLst>
      <p:ext uri="{BB962C8B-B14F-4D97-AF65-F5344CB8AC3E}">
        <p14:creationId xmlns:p14="http://schemas.microsoft.com/office/powerpoint/2010/main" val="141634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01618"/>
            <a:ext cx="9905999" cy="43472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quick Google search of “Eight puzzle code” will give you about millions of hits.</a:t>
            </a:r>
          </a:p>
          <a:p>
            <a:r>
              <a:rPr lang="en-US" dirty="0"/>
              <a:t>I strongly discourage you from lifting code from the web.</a:t>
            </a:r>
          </a:p>
          <a:p>
            <a:r>
              <a:rPr lang="en-US" dirty="0"/>
              <a:t>It is plagiarism (and will result in severe sanctions)</a:t>
            </a:r>
          </a:p>
          <a:p>
            <a:r>
              <a:rPr lang="en-US" dirty="0"/>
              <a:t>As part of the grading, your submissions will go through a nice sophisticated program that will compare your code to all the code on the Web and code from past and current submissions.</a:t>
            </a:r>
          </a:p>
          <a:p>
            <a:r>
              <a:rPr lang="en-US" dirty="0"/>
              <a:t>The “Modified” part of our “Modified Eight Puzzle” makes most of the code you find on the Web useless anyway.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8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3010192" y="4163582"/>
            <a:ext cx="5611295" cy="23876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1943100" algn="l"/>
              </a:tabLst>
            </a:pPr>
            <a:r>
              <a:rPr lang="en-US" sz="2000" dirty="0"/>
              <a:t>States?	integer location of tiles</a:t>
            </a:r>
          </a:p>
          <a:p>
            <a:pPr>
              <a:tabLst>
                <a:tab pos="1943100" algn="l"/>
              </a:tabLst>
            </a:pPr>
            <a:r>
              <a:rPr lang="en-US" sz="2000" dirty="0"/>
              <a:t>Operators? 	move blank left, right, up, down</a:t>
            </a:r>
          </a:p>
          <a:p>
            <a:pPr>
              <a:tabLst>
                <a:tab pos="1943100" algn="l"/>
              </a:tabLst>
            </a:pPr>
            <a:r>
              <a:rPr lang="en-US" sz="2000" dirty="0"/>
              <a:t>Goal Test?	= goal state (given)</a:t>
            </a:r>
          </a:p>
          <a:p>
            <a:pPr>
              <a:tabLst>
                <a:tab pos="1943100" algn="l"/>
              </a:tabLst>
            </a:pPr>
            <a:r>
              <a:rPr lang="en-US" sz="2000" dirty="0"/>
              <a:t>Path Cost?	One per move</a:t>
            </a:r>
          </a:p>
          <a:p>
            <a:pPr>
              <a:tabLst>
                <a:tab pos="1943100" algn="l"/>
              </a:tabLst>
            </a:pPr>
            <a:endParaRPr lang="en-US" sz="1200" dirty="0"/>
          </a:p>
          <a:p>
            <a:pPr>
              <a:tabLst>
                <a:tab pos="1943100" algn="l"/>
              </a:tabLst>
            </a:pPr>
            <a:r>
              <a:rPr lang="en-US" sz="2000" i="1" dirty="0"/>
              <a:t>Note</a:t>
            </a:r>
            <a:r>
              <a:rPr lang="en-US" sz="2000" dirty="0"/>
              <a:t>: optimal solution of </a:t>
            </a:r>
            <a:r>
              <a:rPr lang="en-US" sz="2000" i="1" dirty="0"/>
              <a:t>n</a:t>
            </a:r>
            <a:r>
              <a:rPr lang="en-US" sz="2000" dirty="0"/>
              <a:t>-Puzzle problem is NP-hard</a:t>
            </a:r>
          </a:p>
        </p:txBody>
      </p:sp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7322" y="1670050"/>
            <a:ext cx="20764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17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1787" y="1670050"/>
            <a:ext cx="20383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5314" y="291538"/>
            <a:ext cx="11930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Eight Puzzle</a:t>
            </a:r>
          </a:p>
        </p:txBody>
      </p:sp>
    </p:spTree>
    <p:extLst>
      <p:ext uri="{BB962C8B-B14F-4D97-AF65-F5344CB8AC3E}">
        <p14:creationId xmlns:p14="http://schemas.microsoft.com/office/powerpoint/2010/main" val="382626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31" name="Rectangle 43"/>
          <p:cNvSpPr>
            <a:spLocks noGrp="1" noChangeArrowheads="1"/>
          </p:cNvSpPr>
          <p:nvPr>
            <p:ph type="title"/>
          </p:nvPr>
        </p:nvSpPr>
        <p:spPr>
          <a:xfrm>
            <a:off x="2031999" y="177800"/>
            <a:ext cx="8828833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Portion of Search Space for an Instance</a:t>
            </a:r>
            <a:br>
              <a:rPr lang="en-US" sz="2800" dirty="0"/>
            </a:br>
            <a:r>
              <a:rPr lang="en-US" sz="2800" dirty="0"/>
              <a:t>of the 8-Puzzle Problem</a:t>
            </a:r>
          </a:p>
        </p:txBody>
      </p:sp>
      <p:grpSp>
        <p:nvGrpSpPr>
          <p:cNvPr id="191490" name="Group 2"/>
          <p:cNvGrpSpPr>
            <a:grpSpLocks/>
          </p:cNvGrpSpPr>
          <p:nvPr/>
        </p:nvGrpSpPr>
        <p:grpSpPr bwMode="auto">
          <a:xfrm>
            <a:off x="1864308" y="1276221"/>
            <a:ext cx="8407400" cy="5084763"/>
            <a:chOff x="160" y="248"/>
            <a:chExt cx="5296" cy="3203"/>
          </a:xfrm>
        </p:grpSpPr>
        <p:graphicFrame>
          <p:nvGraphicFramePr>
            <p:cNvPr id="191491" name="Object 3"/>
            <p:cNvGraphicFramePr>
              <a:graphicFrameLocks noChangeAspect="1"/>
            </p:cNvGraphicFramePr>
            <p:nvPr/>
          </p:nvGraphicFramePr>
          <p:xfrm>
            <a:off x="2768" y="248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" imgW="950040" imgH="921600" progId="Excel.Sheet.8">
                    <p:embed/>
                  </p:oleObj>
                </mc:Choice>
                <mc:Fallback>
                  <p:oleObj name="Worksheet" r:id="rId3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8" y="248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492" name="Object 4"/>
            <p:cNvGraphicFramePr>
              <a:graphicFrameLocks noChangeAspect="1"/>
            </p:cNvGraphicFramePr>
            <p:nvPr/>
          </p:nvGraphicFramePr>
          <p:xfrm>
            <a:off x="1160" y="864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5" imgW="950040" imgH="921600" progId="Excel.Sheet.8">
                    <p:embed/>
                  </p:oleObj>
                </mc:Choice>
                <mc:Fallback>
                  <p:oleObj name="Worksheet" r:id="rId5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0" y="864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493" name="Object 5"/>
            <p:cNvGraphicFramePr>
              <a:graphicFrameLocks noChangeAspect="1"/>
            </p:cNvGraphicFramePr>
            <p:nvPr/>
          </p:nvGraphicFramePr>
          <p:xfrm>
            <a:off x="4360" y="856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7" imgW="950040" imgH="921600" progId="Excel.Sheet.8">
                    <p:embed/>
                  </p:oleObj>
                </mc:Choice>
                <mc:Fallback>
                  <p:oleObj name="Worksheet" r:id="rId7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" y="856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494" name="Object 6"/>
            <p:cNvGraphicFramePr>
              <a:graphicFrameLocks noChangeAspect="1"/>
            </p:cNvGraphicFramePr>
            <p:nvPr/>
          </p:nvGraphicFramePr>
          <p:xfrm>
            <a:off x="416" y="1488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9" imgW="950040" imgH="921600" progId="Excel.Sheet.8">
                    <p:embed/>
                  </p:oleObj>
                </mc:Choice>
                <mc:Fallback>
                  <p:oleObj name="Worksheet" r:id="rId9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" y="1488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495" name="Object 7"/>
            <p:cNvGraphicFramePr>
              <a:graphicFrameLocks noChangeAspect="1"/>
            </p:cNvGraphicFramePr>
            <p:nvPr/>
          </p:nvGraphicFramePr>
          <p:xfrm>
            <a:off x="1888" y="1536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1" imgW="950040" imgH="921600" progId="Excel.Sheet.8">
                    <p:embed/>
                  </p:oleObj>
                </mc:Choice>
                <mc:Fallback>
                  <p:oleObj name="Worksheet" r:id="rId11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8" y="1536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496" name="Object 8"/>
            <p:cNvGraphicFramePr>
              <a:graphicFrameLocks noChangeAspect="1"/>
            </p:cNvGraphicFramePr>
            <p:nvPr/>
          </p:nvGraphicFramePr>
          <p:xfrm>
            <a:off x="3664" y="1576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3" imgW="950040" imgH="921600" progId="Excel.Sheet.8">
                    <p:embed/>
                  </p:oleObj>
                </mc:Choice>
                <mc:Fallback>
                  <p:oleObj name="Worksheet" r:id="rId13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4" y="1576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497" name="Object 9"/>
            <p:cNvGraphicFramePr>
              <a:graphicFrameLocks noChangeAspect="1"/>
            </p:cNvGraphicFramePr>
            <p:nvPr/>
          </p:nvGraphicFramePr>
          <p:xfrm>
            <a:off x="4976" y="1536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5" imgW="950040" imgH="921600" progId="Excel.Sheet.8">
                    <p:embed/>
                  </p:oleObj>
                </mc:Choice>
                <mc:Fallback>
                  <p:oleObj name="Worksheet" r:id="rId15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6" y="1536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498" name="Object 10"/>
            <p:cNvGraphicFramePr>
              <a:graphicFrameLocks noChangeAspect="1"/>
            </p:cNvGraphicFramePr>
            <p:nvPr/>
          </p:nvGraphicFramePr>
          <p:xfrm>
            <a:off x="424" y="2220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7" imgW="950040" imgH="921600" progId="Excel.Sheet.8">
                    <p:embed/>
                  </p:oleObj>
                </mc:Choice>
                <mc:Fallback>
                  <p:oleObj name="Worksheet" r:id="rId17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" y="2220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499" name="Object 11"/>
            <p:cNvGraphicFramePr>
              <a:graphicFrameLocks noChangeAspect="1"/>
            </p:cNvGraphicFramePr>
            <p:nvPr/>
          </p:nvGraphicFramePr>
          <p:xfrm>
            <a:off x="1360" y="2252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19" imgW="950040" imgH="921600" progId="Excel.Sheet.8">
                    <p:embed/>
                  </p:oleObj>
                </mc:Choice>
                <mc:Fallback>
                  <p:oleObj name="Worksheet" r:id="rId19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0" y="2252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0" name="Object 12"/>
            <p:cNvGraphicFramePr>
              <a:graphicFrameLocks noChangeAspect="1"/>
            </p:cNvGraphicFramePr>
            <p:nvPr/>
          </p:nvGraphicFramePr>
          <p:xfrm>
            <a:off x="1896" y="2252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1" imgW="950040" imgH="921600" progId="Excel.Sheet.8">
                    <p:embed/>
                  </p:oleObj>
                </mc:Choice>
                <mc:Fallback>
                  <p:oleObj name="Worksheet" r:id="rId21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" y="2252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1" name="Object 13"/>
            <p:cNvGraphicFramePr>
              <a:graphicFrameLocks noChangeAspect="1"/>
            </p:cNvGraphicFramePr>
            <p:nvPr/>
          </p:nvGraphicFramePr>
          <p:xfrm>
            <a:off x="2424" y="2252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3" imgW="950040" imgH="921600" progId="Excel.Sheet.8">
                    <p:embed/>
                  </p:oleObj>
                </mc:Choice>
                <mc:Fallback>
                  <p:oleObj name="Worksheet" r:id="rId23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4" y="2252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2" name="Object 14"/>
            <p:cNvGraphicFramePr>
              <a:graphicFrameLocks noChangeAspect="1"/>
            </p:cNvGraphicFramePr>
            <p:nvPr/>
          </p:nvGraphicFramePr>
          <p:xfrm>
            <a:off x="3144" y="2252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5" imgW="950040" imgH="921600" progId="Excel.Sheet.8">
                    <p:embed/>
                  </p:oleObj>
                </mc:Choice>
                <mc:Fallback>
                  <p:oleObj name="Worksheet" r:id="rId25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4" y="2252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3" name="Object 15"/>
            <p:cNvGraphicFramePr>
              <a:graphicFrameLocks noChangeAspect="1"/>
            </p:cNvGraphicFramePr>
            <p:nvPr/>
          </p:nvGraphicFramePr>
          <p:xfrm>
            <a:off x="3672" y="2260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7" imgW="950040" imgH="921600" progId="Excel.Sheet.8">
                    <p:embed/>
                  </p:oleObj>
                </mc:Choice>
                <mc:Fallback>
                  <p:oleObj name="Worksheet" r:id="rId27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2" y="2260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4" name="Object 16"/>
            <p:cNvGraphicFramePr>
              <a:graphicFrameLocks noChangeAspect="1"/>
            </p:cNvGraphicFramePr>
            <p:nvPr/>
          </p:nvGraphicFramePr>
          <p:xfrm>
            <a:off x="4200" y="2252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29" imgW="950040" imgH="921600" progId="Excel.Sheet.8">
                    <p:embed/>
                  </p:oleObj>
                </mc:Choice>
                <mc:Fallback>
                  <p:oleObj name="Worksheet" r:id="rId29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0" y="2252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5" name="Object 17"/>
            <p:cNvGraphicFramePr>
              <a:graphicFrameLocks noChangeAspect="1"/>
            </p:cNvGraphicFramePr>
            <p:nvPr/>
          </p:nvGraphicFramePr>
          <p:xfrm>
            <a:off x="4984" y="2268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1" imgW="950040" imgH="921600" progId="Excel.Sheet.8">
                    <p:embed/>
                  </p:oleObj>
                </mc:Choice>
                <mc:Fallback>
                  <p:oleObj name="Worksheet" r:id="rId31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4" y="2268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6" name="Object 18"/>
            <p:cNvGraphicFramePr>
              <a:graphicFrameLocks noChangeAspect="1"/>
            </p:cNvGraphicFramePr>
            <p:nvPr/>
          </p:nvGraphicFramePr>
          <p:xfrm>
            <a:off x="160" y="2972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3" imgW="950040" imgH="921600" progId="Excel.Sheet.8">
                    <p:embed/>
                  </p:oleObj>
                </mc:Choice>
                <mc:Fallback>
                  <p:oleObj name="Worksheet" r:id="rId33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" y="2972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7" name="Object 19"/>
            <p:cNvGraphicFramePr>
              <a:graphicFrameLocks noChangeAspect="1"/>
            </p:cNvGraphicFramePr>
            <p:nvPr/>
          </p:nvGraphicFramePr>
          <p:xfrm>
            <a:off x="680" y="2980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5" imgW="950040" imgH="921600" progId="Excel.Sheet.8">
                    <p:embed/>
                  </p:oleObj>
                </mc:Choice>
                <mc:Fallback>
                  <p:oleObj name="Worksheet" r:id="rId35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" y="2980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8" name="Object 20"/>
            <p:cNvGraphicFramePr>
              <a:graphicFrameLocks noChangeAspect="1"/>
            </p:cNvGraphicFramePr>
            <p:nvPr/>
          </p:nvGraphicFramePr>
          <p:xfrm>
            <a:off x="1368" y="3004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7" imgW="950040" imgH="921600" progId="Excel.Sheet.8">
                    <p:embed/>
                  </p:oleObj>
                </mc:Choice>
                <mc:Fallback>
                  <p:oleObj name="Worksheet" r:id="rId37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8" y="3004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1509" name="Object 21"/>
            <p:cNvGraphicFramePr>
              <a:graphicFrameLocks noChangeAspect="1"/>
            </p:cNvGraphicFramePr>
            <p:nvPr/>
          </p:nvGraphicFramePr>
          <p:xfrm>
            <a:off x="1920" y="2996"/>
            <a:ext cx="472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Worksheet" r:id="rId39" imgW="950040" imgH="921600" progId="Excel.Sheet.8">
                    <p:embed/>
                  </p:oleObj>
                </mc:Choice>
                <mc:Fallback>
                  <p:oleObj name="Worksheet" r:id="rId39" imgW="950040" imgH="9216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996"/>
                          <a:ext cx="472" cy="4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1510" name="AutoShape 22"/>
            <p:cNvCxnSpPr>
              <a:cxnSpLocks noChangeShapeType="1"/>
            </p:cNvCxnSpPr>
            <p:nvPr/>
          </p:nvCxnSpPr>
          <p:spPr bwMode="auto">
            <a:xfrm flipH="1">
              <a:off x="1396" y="688"/>
              <a:ext cx="1608" cy="176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1" name="AutoShape 23"/>
            <p:cNvCxnSpPr>
              <a:cxnSpLocks noChangeShapeType="1"/>
            </p:cNvCxnSpPr>
            <p:nvPr/>
          </p:nvCxnSpPr>
          <p:spPr bwMode="auto">
            <a:xfrm>
              <a:off x="3004" y="688"/>
              <a:ext cx="1592" cy="168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2" name="AutoShape 24"/>
            <p:cNvCxnSpPr>
              <a:cxnSpLocks noChangeShapeType="1"/>
            </p:cNvCxnSpPr>
            <p:nvPr/>
          </p:nvCxnSpPr>
          <p:spPr bwMode="auto">
            <a:xfrm flipH="1">
              <a:off x="652" y="1304"/>
              <a:ext cx="744" cy="184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3" name="AutoShape 25"/>
            <p:cNvCxnSpPr>
              <a:cxnSpLocks noChangeShapeType="1"/>
            </p:cNvCxnSpPr>
            <p:nvPr/>
          </p:nvCxnSpPr>
          <p:spPr bwMode="auto">
            <a:xfrm>
              <a:off x="1396" y="1304"/>
              <a:ext cx="728" cy="23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4" name="AutoShape 26"/>
            <p:cNvCxnSpPr>
              <a:cxnSpLocks noChangeShapeType="1"/>
            </p:cNvCxnSpPr>
            <p:nvPr/>
          </p:nvCxnSpPr>
          <p:spPr bwMode="auto">
            <a:xfrm flipH="1">
              <a:off x="3900" y="1296"/>
              <a:ext cx="696" cy="280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5" name="AutoShape 27"/>
            <p:cNvCxnSpPr>
              <a:cxnSpLocks noChangeShapeType="1"/>
            </p:cNvCxnSpPr>
            <p:nvPr/>
          </p:nvCxnSpPr>
          <p:spPr bwMode="auto">
            <a:xfrm>
              <a:off x="4596" y="1296"/>
              <a:ext cx="616" cy="240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6" name="AutoShape 28"/>
            <p:cNvCxnSpPr>
              <a:cxnSpLocks noChangeShapeType="1"/>
            </p:cNvCxnSpPr>
            <p:nvPr/>
          </p:nvCxnSpPr>
          <p:spPr bwMode="auto">
            <a:xfrm>
              <a:off x="652" y="1928"/>
              <a:ext cx="8" cy="29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7" name="AutoShape 29"/>
            <p:cNvCxnSpPr>
              <a:cxnSpLocks noChangeShapeType="1"/>
            </p:cNvCxnSpPr>
            <p:nvPr/>
          </p:nvCxnSpPr>
          <p:spPr bwMode="auto">
            <a:xfrm flipH="1">
              <a:off x="1596" y="1976"/>
              <a:ext cx="528" cy="276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8" name="AutoShape 30"/>
            <p:cNvCxnSpPr>
              <a:cxnSpLocks noChangeShapeType="1"/>
            </p:cNvCxnSpPr>
            <p:nvPr/>
          </p:nvCxnSpPr>
          <p:spPr bwMode="auto">
            <a:xfrm>
              <a:off x="2124" y="1976"/>
              <a:ext cx="8" cy="276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19" name="AutoShape 31"/>
            <p:cNvCxnSpPr>
              <a:cxnSpLocks noChangeShapeType="1"/>
            </p:cNvCxnSpPr>
            <p:nvPr/>
          </p:nvCxnSpPr>
          <p:spPr bwMode="auto">
            <a:xfrm>
              <a:off x="2124" y="1976"/>
              <a:ext cx="536" cy="276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20" name="AutoShape 32"/>
            <p:cNvCxnSpPr>
              <a:cxnSpLocks noChangeShapeType="1"/>
            </p:cNvCxnSpPr>
            <p:nvPr/>
          </p:nvCxnSpPr>
          <p:spPr bwMode="auto">
            <a:xfrm flipH="1">
              <a:off x="3380" y="2016"/>
              <a:ext cx="520" cy="236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21" name="AutoShape 33"/>
            <p:cNvCxnSpPr>
              <a:cxnSpLocks noChangeShapeType="1"/>
            </p:cNvCxnSpPr>
            <p:nvPr/>
          </p:nvCxnSpPr>
          <p:spPr bwMode="auto">
            <a:xfrm>
              <a:off x="3900" y="2016"/>
              <a:ext cx="8" cy="244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22" name="AutoShape 34"/>
            <p:cNvCxnSpPr>
              <a:cxnSpLocks noChangeShapeType="1"/>
            </p:cNvCxnSpPr>
            <p:nvPr/>
          </p:nvCxnSpPr>
          <p:spPr bwMode="auto">
            <a:xfrm>
              <a:off x="3900" y="2016"/>
              <a:ext cx="536" cy="236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23" name="AutoShape 35"/>
            <p:cNvCxnSpPr>
              <a:cxnSpLocks noChangeShapeType="1"/>
            </p:cNvCxnSpPr>
            <p:nvPr/>
          </p:nvCxnSpPr>
          <p:spPr bwMode="auto">
            <a:xfrm>
              <a:off x="5212" y="1976"/>
              <a:ext cx="8" cy="29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24" name="AutoShape 36"/>
            <p:cNvCxnSpPr>
              <a:cxnSpLocks noChangeShapeType="1"/>
            </p:cNvCxnSpPr>
            <p:nvPr/>
          </p:nvCxnSpPr>
          <p:spPr bwMode="auto">
            <a:xfrm flipH="1">
              <a:off x="396" y="2660"/>
              <a:ext cx="264" cy="31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25" name="AutoShape 37"/>
            <p:cNvCxnSpPr>
              <a:cxnSpLocks noChangeShapeType="1"/>
            </p:cNvCxnSpPr>
            <p:nvPr/>
          </p:nvCxnSpPr>
          <p:spPr bwMode="auto">
            <a:xfrm>
              <a:off x="660" y="2660"/>
              <a:ext cx="256" cy="320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26" name="AutoShape 38"/>
            <p:cNvCxnSpPr>
              <a:cxnSpLocks noChangeShapeType="1"/>
            </p:cNvCxnSpPr>
            <p:nvPr/>
          </p:nvCxnSpPr>
          <p:spPr bwMode="auto">
            <a:xfrm>
              <a:off x="1596" y="2692"/>
              <a:ext cx="8" cy="312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191527" name="AutoShape 39"/>
            <p:cNvCxnSpPr>
              <a:cxnSpLocks noChangeShapeType="1"/>
            </p:cNvCxnSpPr>
            <p:nvPr/>
          </p:nvCxnSpPr>
          <p:spPr bwMode="auto">
            <a:xfrm>
              <a:off x="1596" y="2692"/>
              <a:ext cx="560" cy="304"/>
            </a:xfrm>
            <a:prstGeom prst="straightConnector1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191528" name="Text Box 40"/>
            <p:cNvSpPr txBox="1">
              <a:spLocks noChangeArrowheads="1"/>
            </p:cNvSpPr>
            <p:nvPr/>
          </p:nvSpPr>
          <p:spPr bwMode="auto">
            <a:xfrm>
              <a:off x="2782" y="3044"/>
              <a:ext cx="49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3600" b="1"/>
                <a:t>. . .</a:t>
              </a:r>
            </a:p>
          </p:txBody>
        </p:sp>
        <p:sp>
          <p:nvSpPr>
            <p:cNvPr id="191529" name="Line 41"/>
            <p:cNvSpPr>
              <a:spLocks noChangeShapeType="1"/>
            </p:cNvSpPr>
            <p:nvPr/>
          </p:nvSpPr>
          <p:spPr bwMode="auto">
            <a:xfrm>
              <a:off x="2152" y="2704"/>
              <a:ext cx="632" cy="51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30" name="Line 42"/>
            <p:cNvSpPr>
              <a:spLocks noChangeShapeType="1"/>
            </p:cNvSpPr>
            <p:nvPr/>
          </p:nvSpPr>
          <p:spPr bwMode="auto">
            <a:xfrm>
              <a:off x="2152" y="2688"/>
              <a:ext cx="992" cy="51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 Box 133"/>
          <p:cNvSpPr txBox="1">
            <a:spLocks noChangeArrowheads="1"/>
          </p:cNvSpPr>
          <p:nvPr/>
        </p:nvSpPr>
        <p:spPr bwMode="auto">
          <a:xfrm>
            <a:off x="7233111" y="5632321"/>
            <a:ext cx="4095993" cy="92333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" pitchFamily="34" charset="0"/>
              </a:rPr>
              <a:t>If states are allowed to be revisited,</a:t>
            </a:r>
            <a:br>
              <a:rPr lang="en-US" b="1">
                <a:latin typeface="Arial" pitchFamily="34" charset="0"/>
              </a:rPr>
            </a:br>
            <a:r>
              <a:rPr lang="en-US" b="1">
                <a:latin typeface="Arial" pitchFamily="34" charset="0"/>
              </a:rPr>
              <a:t>the search tree may be infinite even</a:t>
            </a:r>
          </a:p>
          <a:p>
            <a:pPr eaLnBrk="1" hangingPunct="1"/>
            <a:r>
              <a:rPr lang="en-US" b="1">
                <a:latin typeface="Arial" pitchFamily="34" charset="0"/>
              </a:rPr>
              <a:t>when the state space is finite</a:t>
            </a:r>
          </a:p>
        </p:txBody>
      </p:sp>
      <p:sp>
        <p:nvSpPr>
          <p:cNvPr id="2" name="Rectangle 1"/>
          <p:cNvSpPr/>
          <p:nvPr/>
        </p:nvSpPr>
        <p:spPr>
          <a:xfrm>
            <a:off x="8264071" y="988922"/>
            <a:ext cx="36719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8-puzzle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9! = 362,880 states</a:t>
            </a:r>
          </a:p>
          <a:p>
            <a:r>
              <a:rPr lang="en-US" dirty="0"/>
              <a:t>15-puzzle </a:t>
            </a:r>
            <a:r>
              <a:rPr lang="en-US" dirty="0">
                <a:sym typeface="Wingdings" pitchFamily="2" charset="2"/>
              </a:rPr>
              <a:t> 16! ~ 1.3 x 10</a:t>
            </a:r>
            <a:r>
              <a:rPr lang="en-US" baseline="30000" dirty="0">
                <a:sym typeface="Wingdings" pitchFamily="2" charset="2"/>
              </a:rPr>
              <a:t>12</a:t>
            </a:r>
            <a:r>
              <a:rPr lang="en-US" dirty="0"/>
              <a:t> states</a:t>
            </a:r>
          </a:p>
          <a:p>
            <a:r>
              <a:rPr lang="en-US" dirty="0"/>
              <a:t>24-puzzle </a:t>
            </a:r>
            <a:r>
              <a:rPr lang="en-US" dirty="0">
                <a:sym typeface="Wingdings" pitchFamily="2" charset="2"/>
              </a:rPr>
              <a:t> 25! ~ </a:t>
            </a:r>
            <a:r>
              <a:rPr lang="en-US" dirty="0"/>
              <a:t>10</a:t>
            </a:r>
            <a:r>
              <a:rPr lang="en-US" baseline="30000" dirty="0"/>
              <a:t>25</a:t>
            </a:r>
            <a:r>
              <a:rPr lang="en-US" dirty="0"/>
              <a:t> states</a:t>
            </a:r>
          </a:p>
        </p:txBody>
      </p:sp>
    </p:spTree>
    <p:extLst>
      <p:ext uri="{BB962C8B-B14F-4D97-AF65-F5344CB8AC3E}">
        <p14:creationId xmlns:p14="http://schemas.microsoft.com/office/powerpoint/2010/main" val="406639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103" y="189722"/>
            <a:ext cx="9905998" cy="1478570"/>
          </a:xfrm>
        </p:spPr>
        <p:txBody>
          <a:bodyPr/>
          <a:lstStyle/>
          <a:p>
            <a:r>
              <a:rPr lang="en-US" dirty="0"/>
              <a:t>8-Puzzle: Successor Function</a:t>
            </a:r>
          </a:p>
        </p:txBody>
      </p:sp>
      <p:grpSp>
        <p:nvGrpSpPr>
          <p:cNvPr id="275459" name="Group 3"/>
          <p:cNvGrpSpPr>
            <a:grpSpLocks/>
          </p:cNvGrpSpPr>
          <p:nvPr/>
        </p:nvGrpSpPr>
        <p:grpSpPr bwMode="auto">
          <a:xfrm>
            <a:off x="2240902" y="4421155"/>
            <a:ext cx="1828800" cy="1828800"/>
            <a:chOff x="656" y="1776"/>
            <a:chExt cx="1152" cy="1152"/>
          </a:xfrm>
          <a:solidFill>
            <a:schemeClr val="accent1">
              <a:lumMod val="75000"/>
            </a:schemeClr>
          </a:solidFill>
        </p:grpSpPr>
        <p:sp>
          <p:nvSpPr>
            <p:cNvPr id="275460" name="Rectangle 4"/>
            <p:cNvSpPr>
              <a:spLocks noChangeArrowheads="1"/>
            </p:cNvSpPr>
            <p:nvPr/>
          </p:nvSpPr>
          <p:spPr bwMode="auto">
            <a:xfrm>
              <a:off x="656" y="1776"/>
              <a:ext cx="1152" cy="1152"/>
            </a:xfrm>
            <a:prstGeom prst="rect">
              <a:avLst/>
            </a:prstGeom>
            <a:grpFill/>
            <a:ln w="19050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656" y="1776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656" y="2160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3" name="Rectangle 7"/>
            <p:cNvSpPr>
              <a:spLocks noChangeArrowheads="1"/>
            </p:cNvSpPr>
            <p:nvPr/>
          </p:nvSpPr>
          <p:spPr bwMode="auto">
            <a:xfrm>
              <a:off x="656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4" name="Rectangle 8"/>
            <p:cNvSpPr>
              <a:spLocks noChangeArrowheads="1"/>
            </p:cNvSpPr>
            <p:nvPr/>
          </p:nvSpPr>
          <p:spPr bwMode="auto">
            <a:xfrm>
              <a:off x="1040" y="1776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5" name="Rectangle 9"/>
            <p:cNvSpPr>
              <a:spLocks noChangeArrowheads="1"/>
            </p:cNvSpPr>
            <p:nvPr/>
          </p:nvSpPr>
          <p:spPr bwMode="auto">
            <a:xfrm>
              <a:off x="1040" y="2160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6" name="Rectangle 10"/>
            <p:cNvSpPr>
              <a:spLocks noChangeArrowheads="1"/>
            </p:cNvSpPr>
            <p:nvPr/>
          </p:nvSpPr>
          <p:spPr bwMode="auto">
            <a:xfrm>
              <a:off x="1424" y="2160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7" name="Rectangle 11"/>
            <p:cNvSpPr>
              <a:spLocks noChangeArrowheads="1"/>
            </p:cNvSpPr>
            <p:nvPr/>
          </p:nvSpPr>
          <p:spPr bwMode="auto">
            <a:xfrm>
              <a:off x="1040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8" name="Rectangle 12"/>
            <p:cNvSpPr>
              <a:spLocks noChangeArrowheads="1"/>
            </p:cNvSpPr>
            <p:nvPr/>
          </p:nvSpPr>
          <p:spPr bwMode="auto">
            <a:xfrm>
              <a:off x="1424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69" name="Text Box 13"/>
            <p:cNvSpPr txBox="1">
              <a:spLocks noChangeArrowheads="1"/>
            </p:cNvSpPr>
            <p:nvPr/>
          </p:nvSpPr>
          <p:spPr bwMode="auto">
            <a:xfrm>
              <a:off x="1136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1</a:t>
              </a:r>
            </a:p>
          </p:txBody>
        </p:sp>
        <p:sp>
          <p:nvSpPr>
            <p:cNvPr id="275470" name="Text Box 14"/>
            <p:cNvSpPr txBox="1">
              <a:spLocks noChangeArrowheads="1"/>
            </p:cNvSpPr>
            <p:nvPr/>
          </p:nvSpPr>
          <p:spPr bwMode="auto">
            <a:xfrm>
              <a:off x="1136" y="1824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2</a:t>
              </a:r>
            </a:p>
          </p:txBody>
        </p:sp>
        <p:sp>
          <p:nvSpPr>
            <p:cNvPr id="275471" name="Text Box 15"/>
            <p:cNvSpPr txBox="1">
              <a:spLocks noChangeArrowheads="1"/>
            </p:cNvSpPr>
            <p:nvPr/>
          </p:nvSpPr>
          <p:spPr bwMode="auto">
            <a:xfrm>
              <a:off x="752" y="2208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3</a:t>
              </a:r>
            </a:p>
          </p:txBody>
        </p:sp>
        <p:sp>
          <p:nvSpPr>
            <p:cNvPr id="275472" name="Text Box 16"/>
            <p:cNvSpPr txBox="1">
              <a:spLocks noChangeArrowheads="1"/>
            </p:cNvSpPr>
            <p:nvPr/>
          </p:nvSpPr>
          <p:spPr bwMode="auto">
            <a:xfrm>
              <a:off x="1136" y="2208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4</a:t>
              </a:r>
            </a:p>
          </p:txBody>
        </p:sp>
        <p:sp>
          <p:nvSpPr>
            <p:cNvPr id="275473" name="Text Box 17"/>
            <p:cNvSpPr txBox="1">
              <a:spLocks noChangeArrowheads="1"/>
            </p:cNvSpPr>
            <p:nvPr/>
          </p:nvSpPr>
          <p:spPr bwMode="auto">
            <a:xfrm>
              <a:off x="752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5</a:t>
              </a:r>
            </a:p>
          </p:txBody>
        </p:sp>
        <p:sp>
          <p:nvSpPr>
            <p:cNvPr id="275474" name="Text Box 18"/>
            <p:cNvSpPr txBox="1">
              <a:spLocks noChangeArrowheads="1"/>
            </p:cNvSpPr>
            <p:nvPr/>
          </p:nvSpPr>
          <p:spPr bwMode="auto">
            <a:xfrm>
              <a:off x="1520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6</a:t>
              </a:r>
            </a:p>
          </p:txBody>
        </p:sp>
        <p:sp>
          <p:nvSpPr>
            <p:cNvPr id="275475" name="Text Box 19"/>
            <p:cNvSpPr txBox="1">
              <a:spLocks noChangeArrowheads="1"/>
            </p:cNvSpPr>
            <p:nvPr/>
          </p:nvSpPr>
          <p:spPr bwMode="auto">
            <a:xfrm>
              <a:off x="1520" y="2208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7</a:t>
              </a:r>
            </a:p>
          </p:txBody>
        </p:sp>
        <p:sp>
          <p:nvSpPr>
            <p:cNvPr id="275476" name="Text Box 20"/>
            <p:cNvSpPr txBox="1">
              <a:spLocks noChangeArrowheads="1"/>
            </p:cNvSpPr>
            <p:nvPr/>
          </p:nvSpPr>
          <p:spPr bwMode="auto">
            <a:xfrm>
              <a:off x="752" y="1824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8</a:t>
              </a:r>
            </a:p>
          </p:txBody>
        </p:sp>
      </p:grpSp>
      <p:grpSp>
        <p:nvGrpSpPr>
          <p:cNvPr id="275477" name="Group 21"/>
          <p:cNvGrpSpPr>
            <a:grpSpLocks/>
          </p:cNvGrpSpPr>
          <p:nvPr/>
        </p:nvGrpSpPr>
        <p:grpSpPr bwMode="auto">
          <a:xfrm>
            <a:off x="4984102" y="4421155"/>
            <a:ext cx="1828800" cy="1828800"/>
            <a:chOff x="2256" y="2544"/>
            <a:chExt cx="1152" cy="1152"/>
          </a:xfrm>
          <a:solidFill>
            <a:schemeClr val="accent1">
              <a:lumMod val="75000"/>
            </a:schemeClr>
          </a:solidFill>
        </p:grpSpPr>
        <p:sp>
          <p:nvSpPr>
            <p:cNvPr id="275478" name="Rectangle 22"/>
            <p:cNvSpPr>
              <a:spLocks noChangeArrowheads="1"/>
            </p:cNvSpPr>
            <p:nvPr/>
          </p:nvSpPr>
          <p:spPr bwMode="auto">
            <a:xfrm>
              <a:off x="2256" y="2544"/>
              <a:ext cx="1152" cy="1152"/>
            </a:xfrm>
            <a:prstGeom prst="rect">
              <a:avLst/>
            </a:prstGeom>
            <a:grpFill/>
            <a:ln w="19050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79" name="Rectangle 23"/>
            <p:cNvSpPr>
              <a:spLocks noChangeArrowheads="1"/>
            </p:cNvSpPr>
            <p:nvPr/>
          </p:nvSpPr>
          <p:spPr bwMode="auto">
            <a:xfrm>
              <a:off x="2256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0" name="Rectangle 24"/>
            <p:cNvSpPr>
              <a:spLocks noChangeArrowheads="1"/>
            </p:cNvSpPr>
            <p:nvPr/>
          </p:nvSpPr>
          <p:spPr bwMode="auto">
            <a:xfrm>
              <a:off x="2256" y="2928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1" name="Rectangle 25"/>
            <p:cNvSpPr>
              <a:spLocks noChangeArrowheads="1"/>
            </p:cNvSpPr>
            <p:nvPr/>
          </p:nvSpPr>
          <p:spPr bwMode="auto">
            <a:xfrm>
              <a:off x="2256" y="3312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2" name="Rectangle 26"/>
            <p:cNvSpPr>
              <a:spLocks noChangeArrowheads="1"/>
            </p:cNvSpPr>
            <p:nvPr/>
          </p:nvSpPr>
          <p:spPr bwMode="auto">
            <a:xfrm>
              <a:off x="2640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3" name="Rectangle 27"/>
            <p:cNvSpPr>
              <a:spLocks noChangeArrowheads="1"/>
            </p:cNvSpPr>
            <p:nvPr/>
          </p:nvSpPr>
          <p:spPr bwMode="auto">
            <a:xfrm>
              <a:off x="2640" y="2928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4" name="Rectangle 28"/>
            <p:cNvSpPr>
              <a:spLocks noChangeArrowheads="1"/>
            </p:cNvSpPr>
            <p:nvPr/>
          </p:nvSpPr>
          <p:spPr bwMode="auto">
            <a:xfrm>
              <a:off x="3024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5" name="Rectangle 29"/>
            <p:cNvSpPr>
              <a:spLocks noChangeArrowheads="1"/>
            </p:cNvSpPr>
            <p:nvPr/>
          </p:nvSpPr>
          <p:spPr bwMode="auto">
            <a:xfrm>
              <a:off x="2640" y="3312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6" name="Rectangle 30"/>
            <p:cNvSpPr>
              <a:spLocks noChangeArrowheads="1"/>
            </p:cNvSpPr>
            <p:nvPr/>
          </p:nvSpPr>
          <p:spPr bwMode="auto">
            <a:xfrm>
              <a:off x="3024" y="2928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7" name="Text Box 31"/>
            <p:cNvSpPr txBox="1">
              <a:spLocks noChangeArrowheads="1"/>
            </p:cNvSpPr>
            <p:nvPr/>
          </p:nvSpPr>
          <p:spPr bwMode="auto">
            <a:xfrm>
              <a:off x="2736" y="3360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1</a:t>
              </a:r>
            </a:p>
          </p:txBody>
        </p:sp>
        <p:sp>
          <p:nvSpPr>
            <p:cNvPr id="275488" name="Text Box 32"/>
            <p:cNvSpPr txBox="1">
              <a:spLocks noChangeArrowheads="1"/>
            </p:cNvSpPr>
            <p:nvPr/>
          </p:nvSpPr>
          <p:spPr bwMode="auto">
            <a:xfrm>
              <a:off x="2736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2</a:t>
              </a:r>
            </a:p>
          </p:txBody>
        </p:sp>
        <p:sp>
          <p:nvSpPr>
            <p:cNvPr id="275489" name="Text Box 33"/>
            <p:cNvSpPr txBox="1">
              <a:spLocks noChangeArrowheads="1"/>
            </p:cNvSpPr>
            <p:nvPr/>
          </p:nvSpPr>
          <p:spPr bwMode="auto">
            <a:xfrm>
              <a:off x="2352" y="2976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3</a:t>
              </a:r>
            </a:p>
          </p:txBody>
        </p:sp>
        <p:sp>
          <p:nvSpPr>
            <p:cNvPr id="275490" name="Text Box 34"/>
            <p:cNvSpPr txBox="1">
              <a:spLocks noChangeArrowheads="1"/>
            </p:cNvSpPr>
            <p:nvPr/>
          </p:nvSpPr>
          <p:spPr bwMode="auto">
            <a:xfrm>
              <a:off x="2736" y="2976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4</a:t>
              </a:r>
            </a:p>
          </p:txBody>
        </p:sp>
        <p:sp>
          <p:nvSpPr>
            <p:cNvPr id="275491" name="Text Box 35"/>
            <p:cNvSpPr txBox="1">
              <a:spLocks noChangeArrowheads="1"/>
            </p:cNvSpPr>
            <p:nvPr/>
          </p:nvSpPr>
          <p:spPr bwMode="auto">
            <a:xfrm>
              <a:off x="2352" y="3360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5</a:t>
              </a:r>
            </a:p>
          </p:txBody>
        </p:sp>
        <p:sp>
          <p:nvSpPr>
            <p:cNvPr id="275492" name="Text Box 36"/>
            <p:cNvSpPr txBox="1">
              <a:spLocks noChangeArrowheads="1"/>
            </p:cNvSpPr>
            <p:nvPr/>
          </p:nvSpPr>
          <p:spPr bwMode="auto">
            <a:xfrm>
              <a:off x="3120" y="2976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6</a:t>
              </a:r>
            </a:p>
          </p:txBody>
        </p:sp>
        <p:sp>
          <p:nvSpPr>
            <p:cNvPr id="275493" name="Text Box 37"/>
            <p:cNvSpPr txBox="1">
              <a:spLocks noChangeArrowheads="1"/>
            </p:cNvSpPr>
            <p:nvPr/>
          </p:nvSpPr>
          <p:spPr bwMode="auto">
            <a:xfrm>
              <a:off x="3120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7</a:t>
              </a:r>
            </a:p>
          </p:txBody>
        </p:sp>
        <p:sp>
          <p:nvSpPr>
            <p:cNvPr id="275494" name="Text Box 38"/>
            <p:cNvSpPr txBox="1">
              <a:spLocks noChangeArrowheads="1"/>
            </p:cNvSpPr>
            <p:nvPr/>
          </p:nvSpPr>
          <p:spPr bwMode="auto">
            <a:xfrm>
              <a:off x="2352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8</a:t>
              </a:r>
            </a:p>
          </p:txBody>
        </p:sp>
      </p:grpSp>
      <p:grpSp>
        <p:nvGrpSpPr>
          <p:cNvPr id="275495" name="Group 39"/>
          <p:cNvGrpSpPr>
            <a:grpSpLocks/>
          </p:cNvGrpSpPr>
          <p:nvPr/>
        </p:nvGrpSpPr>
        <p:grpSpPr bwMode="auto">
          <a:xfrm>
            <a:off x="5009502" y="1982755"/>
            <a:ext cx="1828800" cy="1828800"/>
            <a:chOff x="2400" y="1008"/>
            <a:chExt cx="1152" cy="1152"/>
          </a:xfrm>
          <a:solidFill>
            <a:schemeClr val="accent1">
              <a:lumMod val="75000"/>
            </a:schemeClr>
          </a:solidFill>
        </p:grpSpPr>
        <p:sp>
          <p:nvSpPr>
            <p:cNvPr id="275496" name="Rectangle 40"/>
            <p:cNvSpPr>
              <a:spLocks noChangeArrowheads="1"/>
            </p:cNvSpPr>
            <p:nvPr/>
          </p:nvSpPr>
          <p:spPr bwMode="auto">
            <a:xfrm>
              <a:off x="2400" y="1008"/>
              <a:ext cx="1152" cy="1152"/>
            </a:xfrm>
            <a:prstGeom prst="rect">
              <a:avLst/>
            </a:prstGeom>
            <a:grpFill/>
            <a:ln w="19050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97" name="Rectangle 41"/>
            <p:cNvSpPr>
              <a:spLocks noChangeArrowheads="1"/>
            </p:cNvSpPr>
            <p:nvPr/>
          </p:nvSpPr>
          <p:spPr bwMode="auto">
            <a:xfrm>
              <a:off x="2400" y="1008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98" name="Rectangle 42"/>
            <p:cNvSpPr>
              <a:spLocks noChangeArrowheads="1"/>
            </p:cNvSpPr>
            <p:nvPr/>
          </p:nvSpPr>
          <p:spPr bwMode="auto">
            <a:xfrm>
              <a:off x="2400" y="1392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99" name="Rectangle 43"/>
            <p:cNvSpPr>
              <a:spLocks noChangeArrowheads="1"/>
            </p:cNvSpPr>
            <p:nvPr/>
          </p:nvSpPr>
          <p:spPr bwMode="auto">
            <a:xfrm>
              <a:off x="2400" y="1776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00" name="Rectangle 44"/>
            <p:cNvSpPr>
              <a:spLocks noChangeArrowheads="1"/>
            </p:cNvSpPr>
            <p:nvPr/>
          </p:nvSpPr>
          <p:spPr bwMode="auto">
            <a:xfrm>
              <a:off x="2784" y="1008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01" name="Rectangle 45"/>
            <p:cNvSpPr>
              <a:spLocks noChangeArrowheads="1"/>
            </p:cNvSpPr>
            <p:nvPr/>
          </p:nvSpPr>
          <p:spPr bwMode="auto">
            <a:xfrm>
              <a:off x="2784" y="1392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02" name="Rectangle 46"/>
            <p:cNvSpPr>
              <a:spLocks noChangeArrowheads="1"/>
            </p:cNvSpPr>
            <p:nvPr/>
          </p:nvSpPr>
          <p:spPr bwMode="auto">
            <a:xfrm>
              <a:off x="3168" y="1008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03" name="Rectangle 47"/>
            <p:cNvSpPr>
              <a:spLocks noChangeArrowheads="1"/>
            </p:cNvSpPr>
            <p:nvPr/>
          </p:nvSpPr>
          <p:spPr bwMode="auto">
            <a:xfrm>
              <a:off x="2784" y="1776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04" name="Rectangle 48"/>
            <p:cNvSpPr>
              <a:spLocks noChangeArrowheads="1"/>
            </p:cNvSpPr>
            <p:nvPr/>
          </p:nvSpPr>
          <p:spPr bwMode="auto">
            <a:xfrm>
              <a:off x="3168" y="1776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05" name="Text Box 49"/>
            <p:cNvSpPr txBox="1">
              <a:spLocks noChangeArrowheads="1"/>
            </p:cNvSpPr>
            <p:nvPr/>
          </p:nvSpPr>
          <p:spPr bwMode="auto">
            <a:xfrm>
              <a:off x="2880" y="1824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1</a:t>
              </a:r>
            </a:p>
          </p:txBody>
        </p:sp>
        <p:sp>
          <p:nvSpPr>
            <p:cNvPr id="275506" name="Text Box 50"/>
            <p:cNvSpPr txBox="1">
              <a:spLocks noChangeArrowheads="1"/>
            </p:cNvSpPr>
            <p:nvPr/>
          </p:nvSpPr>
          <p:spPr bwMode="auto">
            <a:xfrm>
              <a:off x="2880" y="1056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2</a:t>
              </a:r>
            </a:p>
          </p:txBody>
        </p:sp>
        <p:sp>
          <p:nvSpPr>
            <p:cNvPr id="275507" name="Text Box 51"/>
            <p:cNvSpPr txBox="1">
              <a:spLocks noChangeArrowheads="1"/>
            </p:cNvSpPr>
            <p:nvPr/>
          </p:nvSpPr>
          <p:spPr bwMode="auto">
            <a:xfrm>
              <a:off x="2496" y="1440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3</a:t>
              </a:r>
            </a:p>
          </p:txBody>
        </p:sp>
        <p:sp>
          <p:nvSpPr>
            <p:cNvPr id="275508" name="Text Box 52"/>
            <p:cNvSpPr txBox="1">
              <a:spLocks noChangeArrowheads="1"/>
            </p:cNvSpPr>
            <p:nvPr/>
          </p:nvSpPr>
          <p:spPr bwMode="auto">
            <a:xfrm>
              <a:off x="2880" y="1440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4</a:t>
              </a:r>
            </a:p>
          </p:txBody>
        </p:sp>
        <p:sp>
          <p:nvSpPr>
            <p:cNvPr id="275509" name="Text Box 53"/>
            <p:cNvSpPr txBox="1">
              <a:spLocks noChangeArrowheads="1"/>
            </p:cNvSpPr>
            <p:nvPr/>
          </p:nvSpPr>
          <p:spPr bwMode="auto">
            <a:xfrm>
              <a:off x="2496" y="1824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5</a:t>
              </a:r>
            </a:p>
          </p:txBody>
        </p:sp>
        <p:sp>
          <p:nvSpPr>
            <p:cNvPr id="275510" name="Text Box 54"/>
            <p:cNvSpPr txBox="1">
              <a:spLocks noChangeArrowheads="1"/>
            </p:cNvSpPr>
            <p:nvPr/>
          </p:nvSpPr>
          <p:spPr bwMode="auto">
            <a:xfrm>
              <a:off x="3264" y="1824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6</a:t>
              </a:r>
            </a:p>
          </p:txBody>
        </p:sp>
        <p:sp>
          <p:nvSpPr>
            <p:cNvPr id="275511" name="Text Box 55"/>
            <p:cNvSpPr txBox="1">
              <a:spLocks noChangeArrowheads="1"/>
            </p:cNvSpPr>
            <p:nvPr/>
          </p:nvSpPr>
          <p:spPr bwMode="auto">
            <a:xfrm>
              <a:off x="3264" y="1056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dirty="0">
                  <a:latin typeface="Tahoma" pitchFamily="34" charset="0"/>
                </a:rPr>
                <a:t>7</a:t>
              </a:r>
            </a:p>
          </p:txBody>
        </p:sp>
        <p:sp>
          <p:nvSpPr>
            <p:cNvPr id="275512" name="Text Box 56"/>
            <p:cNvSpPr txBox="1">
              <a:spLocks noChangeArrowheads="1"/>
            </p:cNvSpPr>
            <p:nvPr/>
          </p:nvSpPr>
          <p:spPr bwMode="auto">
            <a:xfrm>
              <a:off x="2496" y="1056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8</a:t>
              </a:r>
            </a:p>
          </p:txBody>
        </p:sp>
      </p:grpSp>
      <p:grpSp>
        <p:nvGrpSpPr>
          <p:cNvPr id="275513" name="Group 57"/>
          <p:cNvGrpSpPr>
            <a:grpSpLocks/>
          </p:cNvGrpSpPr>
          <p:nvPr/>
        </p:nvGrpSpPr>
        <p:grpSpPr bwMode="auto">
          <a:xfrm>
            <a:off x="7651102" y="4421155"/>
            <a:ext cx="1828800" cy="1828800"/>
            <a:chOff x="3888" y="2544"/>
            <a:chExt cx="1152" cy="1152"/>
          </a:xfrm>
          <a:solidFill>
            <a:schemeClr val="accent1">
              <a:lumMod val="75000"/>
            </a:schemeClr>
          </a:solidFill>
        </p:grpSpPr>
        <p:sp>
          <p:nvSpPr>
            <p:cNvPr id="275514" name="Rectangle 58"/>
            <p:cNvSpPr>
              <a:spLocks noChangeArrowheads="1"/>
            </p:cNvSpPr>
            <p:nvPr/>
          </p:nvSpPr>
          <p:spPr bwMode="auto">
            <a:xfrm>
              <a:off x="3888" y="2544"/>
              <a:ext cx="1152" cy="1152"/>
            </a:xfrm>
            <a:prstGeom prst="rect">
              <a:avLst/>
            </a:prstGeom>
            <a:grpFill/>
            <a:ln w="19050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15" name="Rectangle 59"/>
            <p:cNvSpPr>
              <a:spLocks noChangeArrowheads="1"/>
            </p:cNvSpPr>
            <p:nvPr/>
          </p:nvSpPr>
          <p:spPr bwMode="auto">
            <a:xfrm>
              <a:off x="3888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16" name="Rectangle 60"/>
            <p:cNvSpPr>
              <a:spLocks noChangeArrowheads="1"/>
            </p:cNvSpPr>
            <p:nvPr/>
          </p:nvSpPr>
          <p:spPr bwMode="auto">
            <a:xfrm>
              <a:off x="3888" y="2928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17" name="Rectangle 61"/>
            <p:cNvSpPr>
              <a:spLocks noChangeArrowheads="1"/>
            </p:cNvSpPr>
            <p:nvPr/>
          </p:nvSpPr>
          <p:spPr bwMode="auto">
            <a:xfrm>
              <a:off x="3888" y="3312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18" name="Rectangle 62"/>
            <p:cNvSpPr>
              <a:spLocks noChangeArrowheads="1"/>
            </p:cNvSpPr>
            <p:nvPr/>
          </p:nvSpPr>
          <p:spPr bwMode="auto">
            <a:xfrm>
              <a:off x="4272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19" name="Rectangle 63"/>
            <p:cNvSpPr>
              <a:spLocks noChangeArrowheads="1"/>
            </p:cNvSpPr>
            <p:nvPr/>
          </p:nvSpPr>
          <p:spPr bwMode="auto">
            <a:xfrm>
              <a:off x="4656" y="2928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20" name="Rectangle 64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21" name="Rectangle 65"/>
            <p:cNvSpPr>
              <a:spLocks noChangeArrowheads="1"/>
            </p:cNvSpPr>
            <p:nvPr/>
          </p:nvSpPr>
          <p:spPr bwMode="auto">
            <a:xfrm>
              <a:off x="4272" y="3312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22" name="Rectangle 66"/>
            <p:cNvSpPr>
              <a:spLocks noChangeArrowheads="1"/>
            </p:cNvSpPr>
            <p:nvPr/>
          </p:nvSpPr>
          <p:spPr bwMode="auto">
            <a:xfrm>
              <a:off x="4656" y="3312"/>
              <a:ext cx="384" cy="384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523" name="Text Box 67"/>
            <p:cNvSpPr txBox="1">
              <a:spLocks noChangeArrowheads="1"/>
            </p:cNvSpPr>
            <p:nvPr/>
          </p:nvSpPr>
          <p:spPr bwMode="auto">
            <a:xfrm>
              <a:off x="4368" y="3360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1</a:t>
              </a:r>
            </a:p>
          </p:txBody>
        </p:sp>
        <p:sp>
          <p:nvSpPr>
            <p:cNvPr id="275524" name="Text Box 68"/>
            <p:cNvSpPr txBox="1">
              <a:spLocks noChangeArrowheads="1"/>
            </p:cNvSpPr>
            <p:nvPr/>
          </p:nvSpPr>
          <p:spPr bwMode="auto">
            <a:xfrm>
              <a:off x="4368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2</a:t>
              </a:r>
            </a:p>
          </p:txBody>
        </p:sp>
        <p:sp>
          <p:nvSpPr>
            <p:cNvPr id="275525" name="Text Box 69"/>
            <p:cNvSpPr txBox="1">
              <a:spLocks noChangeArrowheads="1"/>
            </p:cNvSpPr>
            <p:nvPr/>
          </p:nvSpPr>
          <p:spPr bwMode="auto">
            <a:xfrm>
              <a:off x="3984" y="2976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3</a:t>
              </a:r>
            </a:p>
          </p:txBody>
        </p:sp>
        <p:sp>
          <p:nvSpPr>
            <p:cNvPr id="275526" name="Text Box 70"/>
            <p:cNvSpPr txBox="1">
              <a:spLocks noChangeArrowheads="1"/>
            </p:cNvSpPr>
            <p:nvPr/>
          </p:nvSpPr>
          <p:spPr bwMode="auto">
            <a:xfrm>
              <a:off x="4752" y="2976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4</a:t>
              </a:r>
            </a:p>
          </p:txBody>
        </p:sp>
        <p:sp>
          <p:nvSpPr>
            <p:cNvPr id="275527" name="Text Box 71"/>
            <p:cNvSpPr txBox="1">
              <a:spLocks noChangeArrowheads="1"/>
            </p:cNvSpPr>
            <p:nvPr/>
          </p:nvSpPr>
          <p:spPr bwMode="auto">
            <a:xfrm>
              <a:off x="3984" y="3360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5</a:t>
              </a:r>
            </a:p>
          </p:txBody>
        </p:sp>
        <p:sp>
          <p:nvSpPr>
            <p:cNvPr id="275528" name="Text Box 72"/>
            <p:cNvSpPr txBox="1">
              <a:spLocks noChangeArrowheads="1"/>
            </p:cNvSpPr>
            <p:nvPr/>
          </p:nvSpPr>
          <p:spPr bwMode="auto">
            <a:xfrm>
              <a:off x="4752" y="3360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6</a:t>
              </a:r>
            </a:p>
          </p:txBody>
        </p:sp>
        <p:sp>
          <p:nvSpPr>
            <p:cNvPr id="275529" name="Text Box 73"/>
            <p:cNvSpPr txBox="1">
              <a:spLocks noChangeArrowheads="1"/>
            </p:cNvSpPr>
            <p:nvPr/>
          </p:nvSpPr>
          <p:spPr bwMode="auto">
            <a:xfrm>
              <a:off x="4752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7</a:t>
              </a:r>
            </a:p>
          </p:txBody>
        </p:sp>
        <p:sp>
          <p:nvSpPr>
            <p:cNvPr id="275530" name="Text Box 74"/>
            <p:cNvSpPr txBox="1">
              <a:spLocks noChangeArrowheads="1"/>
            </p:cNvSpPr>
            <p:nvPr/>
          </p:nvSpPr>
          <p:spPr bwMode="auto">
            <a:xfrm>
              <a:off x="3984" y="2592"/>
              <a:ext cx="196" cy="233"/>
            </a:xfrm>
            <a:prstGeom prst="rect">
              <a:avLst/>
            </a:prstGeom>
            <a:grpFill/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>
                  <a:latin typeface="Tahoma" pitchFamily="34" charset="0"/>
                </a:rPr>
                <a:t>8</a:t>
              </a:r>
            </a:p>
          </p:txBody>
        </p:sp>
      </p:grpSp>
      <p:sp>
        <p:nvSpPr>
          <p:cNvPr id="275531" name="Line 75"/>
          <p:cNvSpPr>
            <a:spLocks noChangeShapeType="1"/>
          </p:cNvSpPr>
          <p:nvPr/>
        </p:nvSpPr>
        <p:spPr bwMode="auto">
          <a:xfrm flipH="1">
            <a:off x="3155302" y="3811555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5532" name="Line 76"/>
          <p:cNvSpPr>
            <a:spLocks noChangeShapeType="1"/>
          </p:cNvSpPr>
          <p:nvPr/>
        </p:nvSpPr>
        <p:spPr bwMode="auto">
          <a:xfrm>
            <a:off x="5898502" y="381155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5533" name="Line 77"/>
          <p:cNvSpPr>
            <a:spLocks noChangeShapeType="1"/>
          </p:cNvSpPr>
          <p:nvPr/>
        </p:nvSpPr>
        <p:spPr bwMode="auto">
          <a:xfrm>
            <a:off x="5898502" y="3811555"/>
            <a:ext cx="2667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5800" y="342900"/>
            <a:ext cx="8229600" cy="609600"/>
          </a:xfrm>
        </p:spPr>
        <p:txBody>
          <a:bodyPr>
            <a:normAutofit/>
          </a:bodyPr>
          <a:lstStyle/>
          <a:p>
            <a:r>
              <a:rPr lang="en-US"/>
              <a:t>Heuristics for 8-Puzzle Problem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8229600" cy="50419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/>
              <a:t>In total, there are a possible of 9! or </a:t>
            </a:r>
            <a:r>
              <a:rPr lang="en-US" sz="2500" b="1" dirty="0"/>
              <a:t>362,880 possible states</a:t>
            </a:r>
            <a:r>
              <a:rPr lang="en-US" sz="2500" dirty="0"/>
              <a:t>. </a:t>
            </a:r>
          </a:p>
          <a:p>
            <a:r>
              <a:rPr lang="en-US" sz="2500" dirty="0"/>
              <a:t>However, with a good heuristic function, it is possible to reduce the number of visited states to less than 50.</a:t>
            </a:r>
          </a:p>
          <a:p>
            <a:endParaRPr lang="en-US" sz="1100" dirty="0"/>
          </a:p>
          <a:p>
            <a:r>
              <a:rPr lang="en-US" sz="2500" dirty="0"/>
              <a:t>Some possible heuristics for 8-Puzzle:</a:t>
            </a:r>
          </a:p>
          <a:p>
            <a:endParaRPr lang="en-US" sz="900" dirty="0"/>
          </a:p>
          <a:p>
            <a:pPr lvl="1"/>
            <a:r>
              <a:rPr lang="en-US" i="1" dirty="0"/>
              <a:t>h</a:t>
            </a:r>
            <a:r>
              <a:rPr lang="en-US" dirty="0"/>
              <a:t>1(</a:t>
            </a:r>
            <a:r>
              <a:rPr lang="en-US" i="1" dirty="0"/>
              <a:t>n</a:t>
            </a:r>
            <a:r>
              <a:rPr lang="en-US" dirty="0"/>
              <a:t>) = no. of misplaced tiles</a:t>
            </a:r>
          </a:p>
          <a:p>
            <a:pPr lvl="2"/>
            <a:r>
              <a:rPr lang="en-US" dirty="0"/>
              <a:t>may have many plateaus (indistinguishable states)</a:t>
            </a:r>
          </a:p>
          <a:p>
            <a:pPr lvl="2"/>
            <a:r>
              <a:rPr lang="en-US" dirty="0"/>
              <a:t>doesn’t captures the number of moves to get to the right place</a:t>
            </a:r>
          </a:p>
          <a:p>
            <a:pPr lvl="1"/>
            <a:endParaRPr lang="en-US" sz="900" dirty="0"/>
          </a:p>
          <a:p>
            <a:pPr lvl="1"/>
            <a:r>
              <a:rPr lang="en-US" i="1" dirty="0"/>
              <a:t>h</a:t>
            </a:r>
            <a:r>
              <a:rPr lang="en-US" dirty="0"/>
              <a:t>2(</a:t>
            </a:r>
            <a:r>
              <a:rPr lang="en-US" i="1" dirty="0"/>
              <a:t>n</a:t>
            </a:r>
            <a:r>
              <a:rPr lang="en-US" dirty="0"/>
              <a:t>) = sum of Manhattan distances (i.e., no. of squares from desired location of each tile)</a:t>
            </a:r>
          </a:p>
          <a:p>
            <a:pPr lvl="2"/>
            <a:r>
              <a:rPr lang="en-US" dirty="0"/>
              <a:t>doesn’t capture the importance of sequencing tiles (putting them in the right order)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793772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59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Heuristics for 8-Puzzle Problem</a:t>
            </a:r>
          </a:p>
        </p:txBody>
      </p:sp>
      <p:sp>
        <p:nvSpPr>
          <p:cNvPr id="536580" name="Rectangle 4"/>
          <p:cNvSpPr>
            <a:spLocks noChangeAspect="1" noChangeArrowheads="1"/>
          </p:cNvSpPr>
          <p:nvPr/>
        </p:nvSpPr>
        <p:spPr bwMode="auto">
          <a:xfrm>
            <a:off x="3338514" y="1212851"/>
            <a:ext cx="1870075" cy="1706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81" name="Line 5"/>
          <p:cNvSpPr>
            <a:spLocks noChangeShapeType="1"/>
          </p:cNvSpPr>
          <p:nvPr/>
        </p:nvSpPr>
        <p:spPr bwMode="auto">
          <a:xfrm flipH="1">
            <a:off x="4581525" y="1212850"/>
            <a:ext cx="1588" cy="1716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82" name="Line 6"/>
          <p:cNvSpPr>
            <a:spLocks noChangeAspect="1" noChangeShapeType="1"/>
          </p:cNvSpPr>
          <p:nvPr/>
        </p:nvSpPr>
        <p:spPr bwMode="auto">
          <a:xfrm>
            <a:off x="3338514" y="1778000"/>
            <a:ext cx="1881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83" name="Line 7"/>
          <p:cNvSpPr>
            <a:spLocks noChangeAspect="1" noChangeShapeType="1"/>
          </p:cNvSpPr>
          <p:nvPr/>
        </p:nvSpPr>
        <p:spPr bwMode="auto">
          <a:xfrm>
            <a:off x="3327400" y="2343150"/>
            <a:ext cx="1881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84" name="Rectangle 8"/>
          <p:cNvSpPr>
            <a:spLocks noChangeAspect="1" noChangeArrowheads="1"/>
          </p:cNvSpPr>
          <p:nvPr/>
        </p:nvSpPr>
        <p:spPr bwMode="auto">
          <a:xfrm>
            <a:off x="3398838" y="1258889"/>
            <a:ext cx="488950" cy="454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85" name="Rectangle 9"/>
          <p:cNvSpPr>
            <a:spLocks noChangeAspect="1" noChangeArrowheads="1"/>
          </p:cNvSpPr>
          <p:nvPr/>
        </p:nvSpPr>
        <p:spPr bwMode="auto">
          <a:xfrm>
            <a:off x="4029075" y="1258889"/>
            <a:ext cx="488950" cy="454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86" name="Rectangle 10"/>
          <p:cNvSpPr>
            <a:spLocks noChangeAspect="1" noChangeArrowheads="1"/>
          </p:cNvSpPr>
          <p:nvPr/>
        </p:nvSpPr>
        <p:spPr bwMode="auto">
          <a:xfrm>
            <a:off x="4029075" y="2389189"/>
            <a:ext cx="488950" cy="454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87" name="Rectangle 11"/>
          <p:cNvSpPr>
            <a:spLocks noChangeAspect="1" noChangeArrowheads="1"/>
          </p:cNvSpPr>
          <p:nvPr/>
        </p:nvSpPr>
        <p:spPr bwMode="auto">
          <a:xfrm>
            <a:off x="3398838" y="1824039"/>
            <a:ext cx="488950" cy="454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88" name="Rectangle 12"/>
          <p:cNvSpPr>
            <a:spLocks noChangeAspect="1" noChangeArrowheads="1"/>
          </p:cNvSpPr>
          <p:nvPr/>
        </p:nvSpPr>
        <p:spPr bwMode="auto">
          <a:xfrm>
            <a:off x="4029075" y="1824039"/>
            <a:ext cx="488950" cy="454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89" name="Rectangle 13"/>
          <p:cNvSpPr>
            <a:spLocks noChangeAspect="1" noChangeArrowheads="1"/>
          </p:cNvSpPr>
          <p:nvPr/>
        </p:nvSpPr>
        <p:spPr bwMode="auto">
          <a:xfrm>
            <a:off x="4648200" y="1824039"/>
            <a:ext cx="490538" cy="454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90" name="Rectangle 14"/>
          <p:cNvSpPr>
            <a:spLocks noChangeAspect="1" noChangeArrowheads="1"/>
          </p:cNvSpPr>
          <p:nvPr/>
        </p:nvSpPr>
        <p:spPr bwMode="auto">
          <a:xfrm>
            <a:off x="3387725" y="2398714"/>
            <a:ext cx="488950" cy="454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91" name="Rectangle 15"/>
          <p:cNvSpPr>
            <a:spLocks noChangeAspect="1" noChangeArrowheads="1"/>
          </p:cNvSpPr>
          <p:nvPr/>
        </p:nvSpPr>
        <p:spPr bwMode="auto">
          <a:xfrm>
            <a:off x="4637089" y="2398714"/>
            <a:ext cx="490537" cy="454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92" name="Rectangle 16"/>
          <p:cNvSpPr>
            <a:spLocks noChangeAspect="1" noChangeArrowheads="1"/>
          </p:cNvSpPr>
          <p:nvPr/>
        </p:nvSpPr>
        <p:spPr bwMode="auto">
          <a:xfrm>
            <a:off x="6526214" y="1200151"/>
            <a:ext cx="1819275" cy="17192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93" name="Line 17"/>
          <p:cNvSpPr>
            <a:spLocks noChangeAspect="1" noChangeShapeType="1"/>
          </p:cNvSpPr>
          <p:nvPr/>
        </p:nvSpPr>
        <p:spPr bwMode="auto">
          <a:xfrm>
            <a:off x="7138988" y="1195389"/>
            <a:ext cx="0" cy="1717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94" name="Line 18"/>
          <p:cNvSpPr>
            <a:spLocks noChangeShapeType="1"/>
          </p:cNvSpPr>
          <p:nvPr/>
        </p:nvSpPr>
        <p:spPr bwMode="auto">
          <a:xfrm flipH="1">
            <a:off x="7735889" y="1200150"/>
            <a:ext cx="1587" cy="1728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95" name="Line 19"/>
          <p:cNvSpPr>
            <a:spLocks noChangeAspect="1" noChangeShapeType="1"/>
          </p:cNvSpPr>
          <p:nvPr/>
        </p:nvSpPr>
        <p:spPr bwMode="auto">
          <a:xfrm>
            <a:off x="6526214" y="1770063"/>
            <a:ext cx="1830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96" name="Line 20"/>
          <p:cNvSpPr>
            <a:spLocks noChangeAspect="1" noChangeShapeType="1"/>
          </p:cNvSpPr>
          <p:nvPr/>
        </p:nvSpPr>
        <p:spPr bwMode="auto">
          <a:xfrm>
            <a:off x="6515100" y="2339975"/>
            <a:ext cx="18303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6597" name="Rectangle 21"/>
          <p:cNvSpPr>
            <a:spLocks noChangeAspect="1" noChangeArrowheads="1"/>
          </p:cNvSpPr>
          <p:nvPr/>
        </p:nvSpPr>
        <p:spPr bwMode="auto">
          <a:xfrm>
            <a:off x="6583363" y="1246188"/>
            <a:ext cx="4762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98" name="Rectangle 22"/>
          <p:cNvSpPr>
            <a:spLocks noChangeAspect="1" noChangeArrowheads="1"/>
          </p:cNvSpPr>
          <p:nvPr/>
        </p:nvSpPr>
        <p:spPr bwMode="auto">
          <a:xfrm>
            <a:off x="7197725" y="1246188"/>
            <a:ext cx="4762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599" name="Rectangle 23"/>
          <p:cNvSpPr>
            <a:spLocks noChangeAspect="1" noChangeArrowheads="1"/>
          </p:cNvSpPr>
          <p:nvPr/>
        </p:nvSpPr>
        <p:spPr bwMode="auto">
          <a:xfrm>
            <a:off x="7197725" y="2384425"/>
            <a:ext cx="476250" cy="45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600" name="Rectangle 24"/>
          <p:cNvSpPr>
            <a:spLocks noChangeAspect="1" noChangeArrowheads="1"/>
          </p:cNvSpPr>
          <p:nvPr/>
        </p:nvSpPr>
        <p:spPr bwMode="auto">
          <a:xfrm>
            <a:off x="6583363" y="1816100"/>
            <a:ext cx="4762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601" name="Rectangle 25"/>
          <p:cNvSpPr>
            <a:spLocks noChangeAspect="1" noChangeArrowheads="1"/>
          </p:cNvSpPr>
          <p:nvPr/>
        </p:nvSpPr>
        <p:spPr bwMode="auto">
          <a:xfrm>
            <a:off x="7800975" y="1255714"/>
            <a:ext cx="476250" cy="458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602" name="Rectangle 26"/>
          <p:cNvSpPr>
            <a:spLocks noChangeAspect="1" noChangeArrowheads="1"/>
          </p:cNvSpPr>
          <p:nvPr/>
        </p:nvSpPr>
        <p:spPr bwMode="auto">
          <a:xfrm>
            <a:off x="7800975" y="1816100"/>
            <a:ext cx="4762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603" name="Rectangle 27"/>
          <p:cNvSpPr>
            <a:spLocks noChangeAspect="1" noChangeArrowheads="1"/>
          </p:cNvSpPr>
          <p:nvPr/>
        </p:nvSpPr>
        <p:spPr bwMode="auto">
          <a:xfrm>
            <a:off x="6573838" y="2395538"/>
            <a:ext cx="4762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604" name="Rectangle 28"/>
          <p:cNvSpPr>
            <a:spLocks noChangeAspect="1" noChangeArrowheads="1"/>
          </p:cNvSpPr>
          <p:nvPr/>
        </p:nvSpPr>
        <p:spPr bwMode="auto">
          <a:xfrm>
            <a:off x="7789863" y="2395538"/>
            <a:ext cx="4762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6605" name="Text Box 29"/>
          <p:cNvSpPr txBox="1">
            <a:spLocks noChangeArrowheads="1"/>
          </p:cNvSpPr>
          <p:nvPr/>
        </p:nvSpPr>
        <p:spPr bwMode="auto">
          <a:xfrm>
            <a:off x="3603626" y="2979738"/>
            <a:ext cx="142557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s = start state</a:t>
            </a:r>
          </a:p>
        </p:txBody>
      </p:sp>
      <p:sp>
        <p:nvSpPr>
          <p:cNvPr id="536606" name="Text Box 30"/>
          <p:cNvSpPr txBox="1">
            <a:spLocks noChangeArrowheads="1"/>
          </p:cNvSpPr>
          <p:nvPr/>
        </p:nvSpPr>
        <p:spPr bwMode="auto">
          <a:xfrm>
            <a:off x="6740526" y="3005138"/>
            <a:ext cx="1438275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latin typeface="Times New Roman" pitchFamily="18" charset="0"/>
              </a:rPr>
              <a:t>g = goal state</a:t>
            </a:r>
          </a:p>
        </p:txBody>
      </p:sp>
      <p:sp>
        <p:nvSpPr>
          <p:cNvPr id="536607" name="Line 31"/>
          <p:cNvSpPr>
            <a:spLocks noChangeAspect="1" noChangeShapeType="1"/>
          </p:cNvSpPr>
          <p:nvPr/>
        </p:nvSpPr>
        <p:spPr bwMode="auto">
          <a:xfrm>
            <a:off x="3951288" y="1195389"/>
            <a:ext cx="0" cy="1717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17372" y="4068762"/>
            <a:ext cx="65905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CC"/>
              </a:buClr>
            </a:pPr>
            <a:r>
              <a:rPr lang="en-US" sz="2400" dirty="0"/>
              <a:t>h1(N)  = number of misplaced tiles</a:t>
            </a:r>
          </a:p>
          <a:p>
            <a:pPr lvl="1">
              <a:buClr>
                <a:srgbClr val="0000CC"/>
              </a:buClr>
            </a:pPr>
            <a:r>
              <a:rPr lang="en-US" sz="2400" dirty="0"/>
              <a:t>h1(s) = 7</a:t>
            </a:r>
          </a:p>
          <a:p>
            <a:pPr>
              <a:buClr>
                <a:srgbClr val="0000CC"/>
              </a:buClr>
            </a:pPr>
            <a:r>
              <a:rPr lang="en-US" sz="2400" dirty="0"/>
              <a:t> h2(N) = sum of the (Manhattan) distances of every tile to its goal position</a:t>
            </a:r>
          </a:p>
          <a:p>
            <a:pPr lvl="1">
              <a:buClr>
                <a:srgbClr val="0000CC"/>
              </a:buClr>
            </a:pPr>
            <a:r>
              <a:rPr lang="en-US" sz="2400" dirty="0"/>
              <a:t>h2(s) = 4 + 2 + 2 + 3 + 3 + 0 + 2 + 2 = 18</a:t>
            </a:r>
          </a:p>
        </p:txBody>
      </p:sp>
    </p:spTree>
    <p:extLst>
      <p:ext uri="{BB962C8B-B14F-4D97-AF65-F5344CB8AC3E}">
        <p14:creationId xmlns:p14="http://schemas.microsoft.com/office/powerpoint/2010/main" val="14758315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41" name="Rectangle 13"/>
          <p:cNvSpPr>
            <a:spLocks noChangeArrowheads="1"/>
          </p:cNvSpPr>
          <p:nvPr/>
        </p:nvSpPr>
        <p:spPr bwMode="auto">
          <a:xfrm>
            <a:off x="4457701" y="171451"/>
            <a:ext cx="5819775" cy="65055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0130" name="Picture 2" descr="8puzzle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b="85779"/>
          <a:stretch>
            <a:fillRect/>
          </a:stretch>
        </p:blipFill>
        <p:spPr>
          <a:xfrm>
            <a:off x="4595813" y="292100"/>
            <a:ext cx="5561012" cy="895350"/>
          </a:xfrm>
          <a:noFill/>
          <a:ln/>
        </p:spPr>
      </p:pic>
      <p:sp>
        <p:nvSpPr>
          <p:cNvPr id="560131" name="Rectangle 3"/>
          <p:cNvSpPr>
            <a:spLocks noChangeArrowheads="1"/>
          </p:cNvSpPr>
          <p:nvPr/>
        </p:nvSpPr>
        <p:spPr bwMode="auto">
          <a:xfrm>
            <a:off x="1463677" y="373063"/>
            <a:ext cx="2686050" cy="20467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Here we assume repeated state checking.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4708525" y="620714"/>
            <a:ext cx="1658938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=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+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60142" name="Line 14"/>
          <p:cNvSpPr>
            <a:spLocks noChangeShapeType="1"/>
          </p:cNvSpPr>
          <p:nvPr/>
        </p:nvSpPr>
        <p:spPr bwMode="auto">
          <a:xfrm>
            <a:off x="6381750" y="809625"/>
            <a:ext cx="781050" cy="381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1109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16" name="Rectangle 12"/>
          <p:cNvSpPr>
            <a:spLocks noChangeArrowheads="1"/>
          </p:cNvSpPr>
          <p:nvPr/>
        </p:nvSpPr>
        <p:spPr bwMode="auto">
          <a:xfrm>
            <a:off x="4476751" y="171450"/>
            <a:ext cx="5838825" cy="657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9106" name="Picture 2" descr="8puzzle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 b="69894"/>
          <a:stretch>
            <a:fillRect/>
          </a:stretch>
        </p:blipFill>
        <p:spPr>
          <a:xfrm>
            <a:off x="4595813" y="292101"/>
            <a:ext cx="5561012" cy="1895475"/>
          </a:xfrm>
          <a:noFill/>
          <a:ln/>
        </p:spPr>
      </p:pic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4708525" y="620714"/>
            <a:ext cx="1658938" cy="3460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f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=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g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 + 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h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en-US" sz="1600" b="1" i="1">
                <a:solidFill>
                  <a:schemeClr val="accent2"/>
                </a:solidFill>
                <a:latin typeface="Times New Roman" pitchFamily="18" charset="0"/>
              </a:rPr>
              <a:t>n</a:t>
            </a:r>
            <a:r>
              <a:rPr lang="en-US" sz="1600" b="1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59110" name="Freeform 6"/>
          <p:cNvSpPr>
            <a:spLocks/>
          </p:cNvSpPr>
          <p:nvPr/>
        </p:nvSpPr>
        <p:spPr bwMode="auto">
          <a:xfrm>
            <a:off x="5276850" y="966789"/>
            <a:ext cx="414338" cy="854075"/>
          </a:xfrm>
          <a:custGeom>
            <a:avLst/>
            <a:gdLst/>
            <a:ahLst/>
            <a:cxnLst>
              <a:cxn ang="0">
                <a:pos x="163" y="0"/>
              </a:cxn>
              <a:cxn ang="0">
                <a:pos x="16" y="277"/>
              </a:cxn>
              <a:cxn ang="0">
                <a:pos x="261" y="538"/>
              </a:cxn>
            </a:cxnLst>
            <a:rect l="0" t="0" r="r" b="b"/>
            <a:pathLst>
              <a:path w="261" h="538">
                <a:moveTo>
                  <a:pt x="163" y="0"/>
                </a:moveTo>
                <a:cubicBezTo>
                  <a:pt x="81" y="93"/>
                  <a:pt x="0" y="187"/>
                  <a:pt x="16" y="277"/>
                </a:cubicBezTo>
                <a:cubicBezTo>
                  <a:pt x="32" y="367"/>
                  <a:pt x="146" y="452"/>
                  <a:pt x="261" y="53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9112" name="Text Box 8"/>
          <p:cNvSpPr txBox="1">
            <a:spLocks noChangeArrowheads="1"/>
          </p:cNvSpPr>
          <p:nvPr/>
        </p:nvSpPr>
        <p:spPr bwMode="auto">
          <a:xfrm>
            <a:off x="9010310" y="454026"/>
            <a:ext cx="950004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i="1">
                <a:solidFill>
                  <a:schemeClr val="accent2"/>
                </a:solidFill>
              </a:rPr>
              <a:t>Order of </a:t>
            </a:r>
          </a:p>
          <a:p>
            <a:pPr algn="ctr"/>
            <a:r>
              <a:rPr lang="en-US" sz="1600" b="1" i="1">
                <a:solidFill>
                  <a:schemeClr val="accent2"/>
                </a:solidFill>
              </a:rPr>
              <a:t>expansion</a:t>
            </a:r>
            <a:endParaRPr lang="en-US" sz="1600" b="1">
              <a:solidFill>
                <a:schemeClr val="accent2"/>
              </a:solidFill>
            </a:endParaRPr>
          </a:p>
        </p:txBody>
      </p:sp>
      <p:sp>
        <p:nvSpPr>
          <p:cNvPr id="559113" name="Line 9"/>
          <p:cNvSpPr>
            <a:spLocks noChangeShapeType="1"/>
          </p:cNvSpPr>
          <p:nvPr/>
        </p:nvSpPr>
        <p:spPr bwMode="auto">
          <a:xfrm flipH="1" flipV="1">
            <a:off x="7610476" y="390526"/>
            <a:ext cx="1266825" cy="3524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9114" name="Line 10"/>
          <p:cNvSpPr>
            <a:spLocks noChangeShapeType="1"/>
          </p:cNvSpPr>
          <p:nvPr/>
        </p:nvSpPr>
        <p:spPr bwMode="auto">
          <a:xfrm flipH="1">
            <a:off x="7572375" y="904875"/>
            <a:ext cx="1333500" cy="514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9119" name="Line 15"/>
          <p:cNvSpPr>
            <a:spLocks noChangeShapeType="1"/>
          </p:cNvSpPr>
          <p:nvPr/>
        </p:nvSpPr>
        <p:spPr bwMode="auto">
          <a:xfrm>
            <a:off x="5629276" y="971551"/>
            <a:ext cx="1609725" cy="7143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BA6ECA9-496A-48E1-82A5-D3DB1A247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677" y="373063"/>
            <a:ext cx="2686050" cy="204671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A* search for an instance of 8-puzzle with h1 (sum of misplaced tiles).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g(n) assumes each move has a cost of 1.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endParaRPr lang="en-US" sz="900" b="1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 typeface="Marlett" pitchFamily="2" charset="2"/>
              <a:buNone/>
            </a:pPr>
            <a:r>
              <a:rPr lang="en-US" sz="1600" b="1" dirty="0">
                <a:solidFill>
                  <a:schemeClr val="bg2"/>
                </a:solidFill>
              </a:rPr>
              <a:t>Here we assume repeated state checking.</a:t>
            </a:r>
          </a:p>
        </p:txBody>
      </p:sp>
    </p:spTree>
    <p:extLst>
      <p:ext uri="{BB962C8B-B14F-4D97-AF65-F5344CB8AC3E}">
        <p14:creationId xmlns:p14="http://schemas.microsoft.com/office/powerpoint/2010/main" val="89536627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1930</Words>
  <Application>Microsoft Office PowerPoint</Application>
  <PresentationFormat>Widescreen</PresentationFormat>
  <Paragraphs>299</Paragraphs>
  <Slides>27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Marlett</vt:lpstr>
      <vt:lpstr>Tahoma</vt:lpstr>
      <vt:lpstr>Times New Roman</vt:lpstr>
      <vt:lpstr>Tw Cen MT</vt:lpstr>
      <vt:lpstr>Circuit</vt:lpstr>
      <vt:lpstr>Worksheet</vt:lpstr>
      <vt:lpstr>CSC 480: Artificial Intelligence I  Assignment 1: Eight Puzzle (Search)  </vt:lpstr>
      <vt:lpstr>PowerPoint Presentation</vt:lpstr>
      <vt:lpstr>PowerPoint Presentation</vt:lpstr>
      <vt:lpstr>Portion of Search Space for an Instance of the 8-Puzzle Problem</vt:lpstr>
      <vt:lpstr>8-Puzzle: Successor Function</vt:lpstr>
      <vt:lpstr>Heuristics for 8-Puzzle Problem</vt:lpstr>
      <vt:lpstr>Heuristics for 8-Puzzle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Structure of a Node</vt:lpstr>
      <vt:lpstr>Assignment 1: Search</vt:lpstr>
      <vt:lpstr>PowerPoint Presentation</vt:lpstr>
      <vt:lpstr>PowerPoint Presentation</vt:lpstr>
      <vt:lpstr>From a former CSC 480 student…</vt:lpstr>
      <vt:lpstr>PowerPoint Presentation</vt:lpstr>
      <vt:lpstr>PowerPoint Presentation</vt:lpstr>
      <vt:lpstr>PowerPoint Presentation</vt:lpstr>
      <vt:lpstr>PowerPoint Presentation</vt:lpstr>
      <vt:lpstr>Discussion Forums</vt:lpstr>
      <vt:lpstr>Warning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380 Foundations of Artificial Intelligence CSC 480 Artificial Intelligence I</dc:title>
  <dc:creator>Gemmell, Jonathan</dc:creator>
  <cp:lastModifiedBy>Mobasher, Bamshad</cp:lastModifiedBy>
  <cp:revision>43</cp:revision>
  <dcterms:created xsi:type="dcterms:W3CDTF">2015-10-22T19:10:27Z</dcterms:created>
  <dcterms:modified xsi:type="dcterms:W3CDTF">2022-09-13T22:31:54Z</dcterms:modified>
</cp:coreProperties>
</file>