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73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CD3E"/>
    <a:srgbClr val="008000"/>
    <a:srgbClr val="FFD7AF"/>
    <a:srgbClr val="FFCC00"/>
    <a:srgbClr val="FFCCFF"/>
    <a:srgbClr val="FF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0" autoAdjust="0"/>
    <p:restoredTop sz="94424" autoAdjust="0"/>
  </p:normalViewPr>
  <p:slideViewPr>
    <p:cSldViewPr snapToGrid="0">
      <p:cViewPr varScale="1">
        <p:scale>
          <a:sx n="102" d="100"/>
          <a:sy n="102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590" y="61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AD1ADD-6B79-47C9-B608-79FD66410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07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CE14C-2FFE-487D-B020-99FD16DBD04F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CA74D7-550B-4AA4-BCFD-790387B7E5C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solidFill>
            <a:srgbClr val="FFFFFF"/>
          </a:solidFill>
          <a:ln/>
        </p:spPr>
      </p:sp>
      <p:sp>
        <p:nvSpPr>
          <p:cNvPr id="36868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1"/>
            <a:ext cx="5030788" cy="264047"/>
          </a:xfrm>
          <a:noFill/>
        </p:spPr>
        <p:txBody>
          <a:bodyPr>
            <a:spAutoFit/>
          </a:bodyPr>
          <a:lstStyle/>
          <a:p>
            <a:pPr defTabSz="449263">
              <a:lnSpc>
                <a:spcPct val="93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dirty="0" smtClean="0"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0200A5-E8B0-4C75-B142-99B125AC5BE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30788" cy="4116388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A01B15-339B-4BD0-A82A-19B295C7FDE2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30788" cy="4116388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D1ADD-6B79-47C9-B608-79FD66410AA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4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829E56-9AA1-4487-A32F-E8D99E75154E}" type="slidenum">
              <a:rPr lang="en-US" altLang="en-US" sz="1200">
                <a:latin typeface="Arial" charset="0"/>
              </a:rPr>
              <a:pPr eaLnBrk="1" hangingPunct="1"/>
              <a:t>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53983B-6739-42C0-A425-D1CD634A18A9}" type="slidenum">
              <a:rPr lang="en-US" altLang="en-US" sz="1200">
                <a:latin typeface="Arial" charset="0"/>
              </a:rPr>
              <a:pPr eaLnBrk="1" hangingPunct="1"/>
              <a:t>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53983B-6739-42C0-A425-D1CD634A18A9}" type="slidenum">
              <a:rPr lang="en-US" altLang="en-US" sz="1200">
                <a:latin typeface="Arial" charset="0"/>
              </a:rPr>
              <a:pPr eaLnBrk="1" hangingPunct="1"/>
              <a:t>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BC1F0-8685-4A1D-866B-016D1F6ECF5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12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F250-70A0-4298-897F-4FB641B0C28E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065C-CE20-4F45-80DB-9AEE4D8735C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F84B-0A1A-4C95-9664-208B2D10F3CD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A1977-40C1-40AB-B65C-6AD73B7C863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038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A13A-CBBA-4E25-A12A-3B6997AF96A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74E18-C93D-489D-8E63-35CF8EB8D99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81944-8056-4FFD-A699-BBA9D2AF16CB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47749-02EE-4A8B-9E24-B0020476922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6A9B-F411-4AE7-AAAE-ACEE702A0F4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386A0-9F21-4983-BD4D-C535441E2FC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60296-77C9-4821-A971-18C0183E9F8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A36F2-16F5-49FB-AE0A-FEB66712690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F08F-F865-4F51-8752-60945758151E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866C8-7C1F-4D62-8219-4069F6C780B3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3E88FC7-9DC3-4E72-A735-1BE4ECF014F9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381000" y="6400800"/>
            <a:ext cx="8382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arlett" pitchFamily="2" charset="2"/>
        <a:buChar char="i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h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950913"/>
            <a:ext cx="7772400" cy="2532062"/>
          </a:xfrm>
        </p:spPr>
        <p:txBody>
          <a:bodyPr/>
          <a:lstStyle/>
          <a:p>
            <a:r>
              <a:rPr lang="en-US" altLang="en-US" dirty="0" smtClean="0"/>
              <a:t>Support Vector Machines</a:t>
            </a:r>
            <a:endParaRPr lang="en-US" altLang="en-US" dirty="0" smtClean="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3424238" y="4295775"/>
            <a:ext cx="2386012" cy="708025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/>
              <a:t>Bamshad Mobasher</a:t>
            </a:r>
          </a:p>
          <a:p>
            <a:pPr algn="ctr"/>
            <a:r>
              <a:rPr lang="en-US" altLang="en-US" sz="2000" b="1"/>
              <a:t>DePaul University</a:t>
            </a:r>
            <a:endParaRPr lang="en-US" altLang="en-US" sz="2000" b="1" i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Maximum Margin Classification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963"/>
            <a:ext cx="8229600" cy="5179462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Maximizing the margin is good according to intuition and learning </a:t>
            </a:r>
            <a:r>
              <a:rPr lang="en-US" altLang="en-US" sz="2400" dirty="0" smtClean="0"/>
              <a:t>theory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200" dirty="0" smtClean="0"/>
              <a:t>Implies that only support vectors matter; other training examples are </a:t>
            </a:r>
            <a:r>
              <a:rPr lang="en-US" altLang="en-US" sz="2200" dirty="0" smtClean="0"/>
              <a:t>ignorable (won’t affect the model)</a:t>
            </a:r>
            <a:endParaRPr lang="en-US" altLang="en-US" sz="2200" dirty="0" smtClean="0"/>
          </a:p>
        </p:txBody>
      </p:sp>
      <p:sp>
        <p:nvSpPr>
          <p:cNvPr id="7172" name="Line 30"/>
          <p:cNvSpPr>
            <a:spLocks noChangeShapeType="1"/>
          </p:cNvSpPr>
          <p:nvPr/>
        </p:nvSpPr>
        <p:spPr bwMode="auto">
          <a:xfrm flipV="1">
            <a:off x="2663825" y="33401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31"/>
          <p:cNvSpPr>
            <a:spLocks noChangeShapeType="1"/>
          </p:cNvSpPr>
          <p:nvPr/>
        </p:nvSpPr>
        <p:spPr bwMode="auto">
          <a:xfrm flipV="1">
            <a:off x="2528888" y="62658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AutoShape 32"/>
          <p:cNvSpPr>
            <a:spLocks noChangeArrowheads="1"/>
          </p:cNvSpPr>
          <p:nvPr/>
        </p:nvSpPr>
        <p:spPr bwMode="auto">
          <a:xfrm>
            <a:off x="370363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AutoShape 33"/>
          <p:cNvSpPr>
            <a:spLocks noChangeArrowheads="1"/>
          </p:cNvSpPr>
          <p:nvPr/>
        </p:nvSpPr>
        <p:spPr bwMode="auto">
          <a:xfrm>
            <a:off x="3128963" y="445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AutoShape 34"/>
          <p:cNvSpPr>
            <a:spLocks noChangeArrowheads="1"/>
          </p:cNvSpPr>
          <p:nvPr/>
        </p:nvSpPr>
        <p:spPr bwMode="auto">
          <a:xfrm>
            <a:off x="328136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AutoShape 35"/>
          <p:cNvSpPr>
            <a:spLocks noChangeArrowheads="1"/>
          </p:cNvSpPr>
          <p:nvPr/>
        </p:nvSpPr>
        <p:spPr bwMode="auto">
          <a:xfrm>
            <a:off x="29003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AutoShape 36"/>
          <p:cNvSpPr>
            <a:spLocks noChangeArrowheads="1"/>
          </p:cNvSpPr>
          <p:nvPr/>
        </p:nvSpPr>
        <p:spPr bwMode="auto">
          <a:xfrm>
            <a:off x="3433763" y="3856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AutoShape 37"/>
          <p:cNvSpPr>
            <a:spLocks noChangeArrowheads="1"/>
          </p:cNvSpPr>
          <p:nvPr/>
        </p:nvSpPr>
        <p:spPr bwMode="auto">
          <a:xfrm>
            <a:off x="29003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AutoShape 38"/>
          <p:cNvSpPr>
            <a:spLocks noChangeArrowheads="1"/>
          </p:cNvSpPr>
          <p:nvPr/>
        </p:nvSpPr>
        <p:spPr bwMode="auto">
          <a:xfrm>
            <a:off x="305276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AutoShape 39"/>
          <p:cNvSpPr>
            <a:spLocks noChangeArrowheads="1"/>
          </p:cNvSpPr>
          <p:nvPr/>
        </p:nvSpPr>
        <p:spPr bwMode="auto">
          <a:xfrm>
            <a:off x="381476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2" name="AutoShape 40"/>
          <p:cNvSpPr>
            <a:spLocks noChangeArrowheads="1"/>
          </p:cNvSpPr>
          <p:nvPr/>
        </p:nvSpPr>
        <p:spPr bwMode="auto">
          <a:xfrm>
            <a:off x="4716463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AutoShape 41"/>
          <p:cNvSpPr>
            <a:spLocks noChangeArrowheads="1"/>
          </p:cNvSpPr>
          <p:nvPr/>
        </p:nvSpPr>
        <p:spPr bwMode="auto">
          <a:xfrm>
            <a:off x="43481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AutoShape 42"/>
          <p:cNvSpPr>
            <a:spLocks noChangeArrowheads="1"/>
          </p:cNvSpPr>
          <p:nvPr/>
        </p:nvSpPr>
        <p:spPr bwMode="auto">
          <a:xfrm>
            <a:off x="53387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AutoShape 43"/>
          <p:cNvSpPr>
            <a:spLocks noChangeArrowheads="1"/>
          </p:cNvSpPr>
          <p:nvPr/>
        </p:nvSpPr>
        <p:spPr bwMode="auto">
          <a:xfrm>
            <a:off x="4030663" y="597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6" name="AutoShape 44"/>
          <p:cNvSpPr>
            <a:spLocks noChangeArrowheads="1"/>
          </p:cNvSpPr>
          <p:nvPr/>
        </p:nvSpPr>
        <p:spPr bwMode="auto">
          <a:xfrm>
            <a:off x="4652963" y="4846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AutoShape 45"/>
          <p:cNvSpPr>
            <a:spLocks noChangeArrowheads="1"/>
          </p:cNvSpPr>
          <p:nvPr/>
        </p:nvSpPr>
        <p:spPr bwMode="auto">
          <a:xfrm>
            <a:off x="4084638" y="534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8" name="AutoShape 46"/>
          <p:cNvSpPr>
            <a:spLocks noChangeArrowheads="1"/>
          </p:cNvSpPr>
          <p:nvPr/>
        </p:nvSpPr>
        <p:spPr bwMode="auto">
          <a:xfrm>
            <a:off x="4729163" y="5684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9" name="AutoShape 47"/>
          <p:cNvSpPr>
            <a:spLocks noChangeArrowheads="1"/>
          </p:cNvSpPr>
          <p:nvPr/>
        </p:nvSpPr>
        <p:spPr bwMode="auto">
          <a:xfrm>
            <a:off x="54149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0" name="AutoShape 48"/>
          <p:cNvSpPr>
            <a:spLocks noChangeArrowheads="1"/>
          </p:cNvSpPr>
          <p:nvPr/>
        </p:nvSpPr>
        <p:spPr bwMode="auto">
          <a:xfrm>
            <a:off x="3900488" y="3257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AutoShape 49"/>
          <p:cNvSpPr>
            <a:spLocks noChangeArrowheads="1"/>
          </p:cNvSpPr>
          <p:nvPr/>
        </p:nvSpPr>
        <p:spPr bwMode="auto">
          <a:xfrm>
            <a:off x="4510088" y="3333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AutoShape 50"/>
          <p:cNvSpPr>
            <a:spLocks noChangeArrowheads="1"/>
          </p:cNvSpPr>
          <p:nvPr/>
        </p:nvSpPr>
        <p:spPr bwMode="auto">
          <a:xfrm>
            <a:off x="557688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Line 51"/>
          <p:cNvSpPr>
            <a:spLocks noChangeShapeType="1"/>
          </p:cNvSpPr>
          <p:nvPr/>
        </p:nvSpPr>
        <p:spPr bwMode="auto">
          <a:xfrm flipV="1">
            <a:off x="3128963" y="325755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53"/>
          <p:cNvSpPr>
            <a:spLocks noChangeShapeType="1"/>
          </p:cNvSpPr>
          <p:nvPr/>
        </p:nvSpPr>
        <p:spPr bwMode="auto">
          <a:xfrm flipH="1" flipV="1">
            <a:off x="4464050" y="436245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75" name="Oval 55"/>
          <p:cNvSpPr>
            <a:spLocks noChangeArrowheads="1"/>
          </p:cNvSpPr>
          <p:nvPr/>
        </p:nvSpPr>
        <p:spPr bwMode="auto">
          <a:xfrm>
            <a:off x="3740150" y="447675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9976" name="Oval 56"/>
          <p:cNvSpPr>
            <a:spLocks noChangeArrowheads="1"/>
          </p:cNvSpPr>
          <p:nvPr/>
        </p:nvSpPr>
        <p:spPr bwMode="auto">
          <a:xfrm>
            <a:off x="4013200" y="527208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9977" name="Oval 57"/>
          <p:cNvSpPr>
            <a:spLocks noChangeArrowheads="1"/>
          </p:cNvSpPr>
          <p:nvPr/>
        </p:nvSpPr>
        <p:spPr bwMode="auto">
          <a:xfrm>
            <a:off x="4646613" y="44592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Line 58"/>
          <p:cNvSpPr>
            <a:spLocks noChangeShapeType="1"/>
          </p:cNvSpPr>
          <p:nvPr/>
        </p:nvSpPr>
        <p:spPr bwMode="auto">
          <a:xfrm flipH="1" flipV="1">
            <a:off x="3840163" y="517683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59"/>
          <p:cNvSpPr>
            <a:spLocks noChangeShapeType="1"/>
          </p:cNvSpPr>
          <p:nvPr/>
        </p:nvSpPr>
        <p:spPr bwMode="auto">
          <a:xfrm flipH="1" flipV="1">
            <a:off x="3892550" y="461486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80" name="Line 60"/>
          <p:cNvSpPr>
            <a:spLocks noChangeShapeType="1"/>
          </p:cNvSpPr>
          <p:nvPr/>
        </p:nvSpPr>
        <p:spPr bwMode="auto">
          <a:xfrm flipV="1">
            <a:off x="3567113" y="343852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81" name="Line 61"/>
          <p:cNvSpPr>
            <a:spLocks noChangeShapeType="1"/>
          </p:cNvSpPr>
          <p:nvPr/>
        </p:nvSpPr>
        <p:spPr bwMode="auto">
          <a:xfrm flipV="1">
            <a:off x="2919413" y="307657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10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80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75" grpId="0" animBg="1"/>
      <p:bldP spid="209976" grpId="0" animBg="1"/>
      <p:bldP spid="209977" grpId="0" animBg="1"/>
      <p:bldP spid="209980" grpId="0" animBg="1"/>
      <p:bldP spid="2099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7106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Linear SVM Mathematically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138695"/>
            <a:ext cx="8376968" cy="5161711"/>
          </a:xfrm>
        </p:spPr>
        <p:txBody>
          <a:bodyPr/>
          <a:lstStyle/>
          <a:p>
            <a:pPr eaLnBrk="1" hangingPunct="1"/>
            <a:r>
              <a:rPr lang="en-US" altLang="en-US" sz="2400" b="0" dirty="0" smtClean="0"/>
              <a:t>Let training set {(x</a:t>
            </a:r>
            <a:r>
              <a:rPr lang="en-US" altLang="en-US" sz="2400" b="0" i="1" baseline="-25000" dirty="0" smtClean="0"/>
              <a:t>i</a:t>
            </a:r>
            <a:r>
              <a:rPr lang="en-US" altLang="en-US" sz="2400" b="0" dirty="0" smtClean="0"/>
              <a:t>, </a:t>
            </a:r>
            <a:r>
              <a:rPr lang="en-US" altLang="en-US" sz="2400" b="0" i="1" dirty="0" err="1" smtClean="0"/>
              <a:t>y</a:t>
            </a:r>
            <a:r>
              <a:rPr lang="en-US" altLang="en-US" sz="2400" b="0" i="1" baseline="-25000" dirty="0" err="1" smtClean="0"/>
              <a:t>i</a:t>
            </a:r>
            <a:r>
              <a:rPr lang="en-US" altLang="en-US" sz="2400" b="0" dirty="0" smtClean="0"/>
              <a:t>)}</a:t>
            </a:r>
            <a:r>
              <a:rPr lang="en-US" altLang="en-US" sz="2400" b="0" i="1" baseline="-25000" dirty="0" err="1" smtClean="0"/>
              <a:t>i</a:t>
            </a:r>
            <a:r>
              <a:rPr lang="en-US" altLang="en-US" sz="2400" b="0" baseline="-25000" dirty="0" smtClean="0"/>
              <a:t>=1..</a:t>
            </a:r>
            <a:r>
              <a:rPr lang="en-US" altLang="en-US" sz="2400" b="0" i="1" baseline="-25000" dirty="0" smtClean="0"/>
              <a:t>n</a:t>
            </a:r>
            <a:r>
              <a:rPr lang="en-US" altLang="en-US" sz="2400" b="0" dirty="0" smtClean="0"/>
              <a:t>, </a:t>
            </a:r>
            <a:r>
              <a:rPr lang="en-US" altLang="en-US" sz="2400" b="0" dirty="0" err="1" smtClean="0"/>
              <a:t>x</a:t>
            </a:r>
            <a:r>
              <a:rPr lang="en-US" altLang="en-US" sz="2400" b="0" i="1" baseline="-25000" dirty="0" err="1" smtClean="0"/>
              <a:t>i</a:t>
            </a:r>
            <a:r>
              <a:rPr lang="en-US" altLang="en-US" sz="2400" b="0" dirty="0" err="1" smtClean="0">
                <a:sym typeface="Symbol" pitchFamily="18" charset="2"/>
              </a:rPr>
              <a:t>R</a:t>
            </a:r>
            <a:r>
              <a:rPr lang="en-US" altLang="en-US" sz="2400" b="0" i="1" baseline="30000" dirty="0" err="1" smtClean="0">
                <a:sym typeface="Symbol" pitchFamily="18" charset="2"/>
              </a:rPr>
              <a:t>d</a:t>
            </a:r>
            <a:r>
              <a:rPr lang="en-US" altLang="en-US" sz="2400" b="0" dirty="0" smtClean="0">
                <a:sym typeface="Symbol" pitchFamily="18" charset="2"/>
              </a:rPr>
              <a:t>, </a:t>
            </a:r>
            <a:r>
              <a:rPr lang="en-US" altLang="en-US" sz="2400" b="0" i="1" dirty="0" err="1" smtClean="0">
                <a:sym typeface="Symbol" pitchFamily="18" charset="2"/>
              </a:rPr>
              <a:t>y</a:t>
            </a:r>
            <a:r>
              <a:rPr lang="en-US" altLang="en-US" sz="2400" b="0" i="1" baseline="-25000" dirty="0" err="1" smtClean="0">
                <a:sym typeface="Symbol" pitchFamily="18" charset="2"/>
              </a:rPr>
              <a:t>i</a:t>
            </a:r>
            <a:r>
              <a:rPr lang="en-US" altLang="en-US" sz="2400" b="0" baseline="-25000" dirty="0" smtClean="0">
                <a:sym typeface="Symbol" pitchFamily="18" charset="2"/>
              </a:rPr>
              <a:t> </a:t>
            </a:r>
            <a:r>
              <a:rPr lang="en-US" altLang="en-US" sz="2400" b="0" dirty="0" smtClean="0">
                <a:sym typeface="Symbol" pitchFamily="18" charset="2"/>
              </a:rPr>
              <a:t></a:t>
            </a:r>
            <a:r>
              <a:rPr lang="en-US" altLang="en-US" sz="2400" b="0" baseline="-25000" dirty="0" smtClean="0">
                <a:sym typeface="Symbol" pitchFamily="18" charset="2"/>
              </a:rPr>
              <a:t> </a:t>
            </a:r>
            <a:r>
              <a:rPr lang="en-US" altLang="en-US" sz="2400" b="0" dirty="0" smtClean="0">
                <a:sym typeface="Symbol" pitchFamily="18" charset="2"/>
              </a:rPr>
              <a:t>{-1, 1} </a:t>
            </a:r>
            <a:r>
              <a:rPr lang="en-US" altLang="en-US" sz="2400" b="0" dirty="0" smtClean="0"/>
              <a:t>be separated by a hyperplane with margin </a:t>
            </a:r>
            <a:r>
              <a:rPr lang="en-US" altLang="en-US" sz="2400" b="0" i="1" dirty="0" smtClean="0">
                <a:cs typeface="Times New Roman" pitchFamily="18" charset="0"/>
              </a:rPr>
              <a:t>m</a:t>
            </a:r>
            <a:r>
              <a:rPr lang="en-US" altLang="en-US" sz="2400" b="0" dirty="0" smtClean="0">
                <a:cs typeface="Times New Roman" pitchFamily="18" charset="0"/>
              </a:rPr>
              <a:t>. Then for each training example</a:t>
            </a:r>
            <a:r>
              <a:rPr lang="en-US" altLang="en-US" sz="2400" b="0" dirty="0" smtClean="0"/>
              <a:t> (x</a:t>
            </a:r>
            <a:r>
              <a:rPr lang="en-US" altLang="en-US" sz="2400" b="0" i="1" baseline="-25000" dirty="0" smtClean="0"/>
              <a:t>i</a:t>
            </a:r>
            <a:r>
              <a:rPr lang="en-US" altLang="en-US" sz="2400" b="0" dirty="0" smtClean="0"/>
              <a:t>, </a:t>
            </a:r>
            <a:r>
              <a:rPr lang="en-US" altLang="en-US" sz="2400" b="0" i="1" dirty="0" err="1" smtClean="0"/>
              <a:t>y</a:t>
            </a:r>
            <a:r>
              <a:rPr lang="en-US" altLang="en-US" sz="2400" b="0" i="1" baseline="-25000" dirty="0" err="1" smtClean="0"/>
              <a:t>i</a:t>
            </a:r>
            <a:r>
              <a:rPr lang="en-US" altLang="en-US" sz="2400" b="0" dirty="0" smtClean="0"/>
              <a:t>):</a:t>
            </a:r>
          </a:p>
          <a:p>
            <a:pPr eaLnBrk="1" hangingPunct="1"/>
            <a:endParaRPr lang="en-US" altLang="en-US" sz="1050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b="0" dirty="0" smtClean="0"/>
              <a:t>For every support vector </a:t>
            </a:r>
            <a:r>
              <a:rPr lang="en-US" altLang="en-US" sz="2400" b="0" i="1" dirty="0" err="1" smtClean="0"/>
              <a:t>x</a:t>
            </a:r>
            <a:r>
              <a:rPr lang="en-US" altLang="en-US" sz="2400" b="0" i="1" baseline="-25000" dirty="0" err="1" smtClean="0"/>
              <a:t>s</a:t>
            </a:r>
            <a:r>
              <a:rPr lang="en-US" altLang="en-US" sz="2400" b="0" dirty="0" smtClean="0"/>
              <a:t> the above inequality is an equality. After rescaling </a:t>
            </a:r>
            <a:r>
              <a:rPr lang="en-US" altLang="en-US" sz="2400" dirty="0" smtClean="0"/>
              <a:t>w</a:t>
            </a:r>
            <a:r>
              <a:rPr lang="en-US" altLang="en-US" sz="2400" b="0" dirty="0" smtClean="0"/>
              <a:t> and </a:t>
            </a:r>
            <a:r>
              <a:rPr lang="en-US" altLang="en-US" sz="2400" b="0" i="1" dirty="0" smtClean="0"/>
              <a:t>b</a:t>
            </a:r>
            <a:r>
              <a:rPr lang="en-US" altLang="en-US" sz="2400" b="0" dirty="0" smtClean="0"/>
              <a:t> by </a:t>
            </a:r>
            <a:r>
              <a:rPr lang="en-US" altLang="en-US" sz="2400" b="0" i="1" dirty="0" smtClean="0">
                <a:cs typeface="Times New Roman" pitchFamily="18" charset="0"/>
              </a:rPr>
              <a:t>m/</a:t>
            </a:r>
            <a:r>
              <a:rPr lang="en-US" altLang="en-US" sz="2400" b="0" dirty="0" smtClean="0">
                <a:cs typeface="Times New Roman" pitchFamily="18" charset="0"/>
              </a:rPr>
              <a:t>2</a:t>
            </a:r>
            <a:r>
              <a:rPr lang="en-US" altLang="en-US" sz="2400" b="0" i="1" dirty="0" smtClean="0">
                <a:cs typeface="Times New Roman" pitchFamily="18" charset="0"/>
              </a:rPr>
              <a:t> </a:t>
            </a:r>
            <a:r>
              <a:rPr lang="en-US" altLang="en-US" sz="2400" b="0" dirty="0" smtClean="0">
                <a:cs typeface="Times New Roman" pitchFamily="18" charset="0"/>
              </a:rPr>
              <a:t>in the equality</a:t>
            </a:r>
            <a:r>
              <a:rPr lang="en-US" altLang="en-US" sz="2400" b="0" dirty="0" smtClean="0"/>
              <a:t>, the distance between each</a:t>
            </a:r>
            <a:r>
              <a:rPr lang="en-US" altLang="en-US" sz="2400" b="0" i="1" dirty="0" smtClean="0"/>
              <a:t> </a:t>
            </a:r>
            <a:r>
              <a:rPr lang="en-US" altLang="en-US" sz="2400" b="0" i="1" dirty="0" err="1" smtClean="0"/>
              <a:t>x</a:t>
            </a:r>
            <a:r>
              <a:rPr lang="en-US" altLang="en-US" sz="2400" b="0" i="1" baseline="-25000" dirty="0" err="1" smtClean="0"/>
              <a:t>s</a:t>
            </a:r>
            <a:r>
              <a:rPr lang="en-US" altLang="en-US" sz="2400" b="0" i="1" baseline="-25000" dirty="0" smtClean="0"/>
              <a:t> </a:t>
            </a:r>
            <a:r>
              <a:rPr lang="en-US" altLang="en-US" sz="2400" b="0" dirty="0" smtClean="0"/>
              <a:t>and the hyperplane is: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2400" b="0" dirty="0" smtClean="0"/>
              <a:t>Then the margin can be expressed through (rescaled) w and </a:t>
            </a:r>
            <a:r>
              <a:rPr lang="en-US" altLang="en-US" sz="2400" b="0" i="1" dirty="0" smtClean="0"/>
              <a:t>b:</a:t>
            </a:r>
            <a:r>
              <a:rPr lang="en-US" altLang="en-US" sz="2400" b="0" dirty="0" smtClean="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8205" y="2403835"/>
            <a:ext cx="395280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200" b="1" dirty="0" err="1"/>
              <a:t>w</a:t>
            </a:r>
            <a:r>
              <a:rPr lang="en-US" altLang="en-US" sz="2200" b="1" baseline="30000" dirty="0" err="1"/>
              <a:t>T</a:t>
            </a:r>
            <a:r>
              <a:rPr lang="en-US" altLang="en-US" sz="2200" b="1" dirty="0" err="1"/>
              <a:t>x</a:t>
            </a:r>
            <a:r>
              <a:rPr lang="en-US" altLang="en-US" sz="2200" i="1" baseline="-25000" dirty="0" err="1"/>
              <a:t>i</a:t>
            </a:r>
            <a:r>
              <a:rPr lang="en-US" altLang="en-US" sz="2200" b="1" dirty="0"/>
              <a:t> </a:t>
            </a:r>
            <a:r>
              <a:rPr lang="en-US" altLang="en-US" sz="2200" dirty="0"/>
              <a:t>+ </a:t>
            </a:r>
            <a:r>
              <a:rPr lang="en-US" altLang="en-US" sz="2200" i="1" dirty="0"/>
              <a:t>b</a:t>
            </a:r>
            <a:r>
              <a:rPr lang="en-US" altLang="en-US" sz="2200" b="1" dirty="0">
                <a:cs typeface="Times New Roman" pitchFamily="18" charset="0"/>
              </a:rPr>
              <a:t> ≤ - 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/2 </a:t>
            </a:r>
            <a:r>
              <a:rPr lang="en-US" altLang="en-US" sz="2200" dirty="0" smtClean="0">
                <a:cs typeface="Times New Roman" pitchFamily="18" charset="0"/>
              </a:rPr>
              <a:t>   </a:t>
            </a:r>
            <a:r>
              <a:rPr lang="en-US" altLang="en-US" sz="2200" dirty="0">
                <a:cs typeface="Times New Roman" pitchFamily="18" charset="0"/>
              </a:rPr>
              <a:t>if </a:t>
            </a:r>
            <a:r>
              <a:rPr lang="en-US" altLang="en-US" sz="2200" i="1" dirty="0" err="1">
                <a:cs typeface="Times New Roman" pitchFamily="18" charset="0"/>
              </a:rPr>
              <a:t>y</a:t>
            </a:r>
            <a:r>
              <a:rPr lang="en-US" altLang="en-US" sz="2200" i="1" baseline="-25000" dirty="0" err="1">
                <a:cs typeface="Times New Roman" pitchFamily="18" charset="0"/>
              </a:rPr>
              <a:t>i</a:t>
            </a:r>
            <a:r>
              <a:rPr lang="en-US" altLang="en-US" sz="2200" baseline="-25000" dirty="0">
                <a:cs typeface="Times New Roman" pitchFamily="18" charset="0"/>
              </a:rPr>
              <a:t> </a:t>
            </a:r>
            <a:r>
              <a:rPr lang="en-US" altLang="en-US" sz="2200" dirty="0">
                <a:cs typeface="Times New Roman" pitchFamily="18" charset="0"/>
              </a:rPr>
              <a:t>= -1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b="1" dirty="0" err="1"/>
              <a:t>w</a:t>
            </a:r>
            <a:r>
              <a:rPr lang="en-US" altLang="en-US" sz="2200" b="1" baseline="30000" dirty="0" err="1"/>
              <a:t>T</a:t>
            </a:r>
            <a:r>
              <a:rPr lang="en-US" altLang="en-US" sz="2200" b="1" dirty="0" err="1"/>
              <a:t>x</a:t>
            </a:r>
            <a:r>
              <a:rPr lang="en-US" altLang="en-US" sz="2200" i="1" baseline="-25000" dirty="0" err="1"/>
              <a:t>i</a:t>
            </a:r>
            <a:r>
              <a:rPr lang="en-US" altLang="en-US" sz="2200" b="1" dirty="0"/>
              <a:t> </a:t>
            </a:r>
            <a:r>
              <a:rPr lang="en-US" altLang="en-US" sz="2200" dirty="0"/>
              <a:t>+ </a:t>
            </a:r>
            <a:r>
              <a:rPr lang="en-US" altLang="en-US" sz="2200" i="1" dirty="0"/>
              <a:t>b</a:t>
            </a:r>
            <a:r>
              <a:rPr lang="en-US" altLang="en-US" sz="2200" b="1" dirty="0"/>
              <a:t> </a:t>
            </a:r>
            <a:r>
              <a:rPr lang="en-US" altLang="en-US" sz="2200" b="1" dirty="0">
                <a:cs typeface="Times New Roman" pitchFamily="18" charset="0"/>
              </a:rPr>
              <a:t>≥ </a:t>
            </a:r>
            <a:r>
              <a:rPr lang="en-US" altLang="en-US" sz="2200" b="1" dirty="0" smtClean="0">
                <a:cs typeface="Times New Roman" pitchFamily="18" charset="0"/>
              </a:rPr>
              <a:t>  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/2</a:t>
            </a:r>
            <a:r>
              <a:rPr lang="en-US" altLang="en-US" sz="2200" dirty="0" smtClean="0">
                <a:cs typeface="Times New Roman" pitchFamily="18" charset="0"/>
              </a:rPr>
              <a:t>    if </a:t>
            </a:r>
            <a:r>
              <a:rPr lang="en-US" altLang="en-US" sz="2200" i="1" dirty="0" err="1">
                <a:cs typeface="Times New Roman" pitchFamily="18" charset="0"/>
              </a:rPr>
              <a:t>y</a:t>
            </a:r>
            <a:r>
              <a:rPr lang="en-US" altLang="en-US" sz="2200" i="1" baseline="-25000" dirty="0" err="1">
                <a:cs typeface="Times New Roman" pitchFamily="18" charset="0"/>
              </a:rPr>
              <a:t>i</a:t>
            </a:r>
            <a:r>
              <a:rPr lang="en-US" altLang="en-US" sz="2200" baseline="-25000" dirty="0">
                <a:cs typeface="Times New Roman" pitchFamily="18" charset="0"/>
              </a:rPr>
              <a:t> </a:t>
            </a:r>
            <a:r>
              <a:rPr lang="en-US" altLang="en-US" sz="2200" dirty="0">
                <a:cs typeface="Times New Roman" pitchFamily="18" charset="0"/>
              </a:rPr>
              <a:t>= </a:t>
            </a:r>
            <a:r>
              <a:rPr lang="en-US" altLang="en-US" sz="2200" dirty="0" smtClean="0">
                <a:cs typeface="Times New Roman" pitchFamily="18" charset="0"/>
              </a:rPr>
              <a:t> 1</a:t>
            </a:r>
            <a:endParaRPr lang="en-US" altLang="en-US" sz="2200" dirty="0">
              <a:cs typeface="Times New Roman" pitchFamily="18" charset="0"/>
            </a:endParaRP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274934"/>
              </p:ext>
            </p:extLst>
          </p:nvPr>
        </p:nvGraphicFramePr>
        <p:xfrm>
          <a:off x="3134082" y="4546929"/>
          <a:ext cx="22669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Equation" r:id="rId4" imgW="1459866" imgH="469696" progId="Equation.3">
                  <p:embed/>
                </p:oleObj>
              </mc:Choice>
              <mc:Fallback>
                <p:oleObj name="Equation" r:id="rId4" imgW="1459866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082" y="4546929"/>
                        <a:ext cx="22669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62594" y="2562096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 dirty="0" err="1"/>
              <a:t>y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(</a:t>
            </a:r>
            <a:r>
              <a:rPr lang="en-US" altLang="en-US" b="1" dirty="0" err="1"/>
              <a:t>w</a:t>
            </a:r>
            <a:r>
              <a:rPr lang="en-US" altLang="en-US" b="1" baseline="30000" dirty="0" err="1"/>
              <a:t>T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i</a:t>
            </a:r>
            <a:r>
              <a:rPr lang="en-US" altLang="en-US" b="1" dirty="0"/>
              <a:t> </a:t>
            </a:r>
            <a:r>
              <a:rPr lang="en-US" altLang="en-US" dirty="0"/>
              <a:t>+ </a:t>
            </a:r>
            <a:r>
              <a:rPr lang="en-US" altLang="en-US" i="1" dirty="0"/>
              <a:t>b</a:t>
            </a:r>
            <a:r>
              <a:rPr lang="en-US" altLang="en-US" dirty="0"/>
              <a:t>)</a:t>
            </a:r>
            <a:r>
              <a:rPr lang="en-US" altLang="en-US" b="1" dirty="0">
                <a:cs typeface="Times New Roman" pitchFamily="18" charset="0"/>
              </a:rPr>
              <a:t> </a:t>
            </a:r>
            <a:r>
              <a:rPr lang="en-US" altLang="en-US" b="1" dirty="0"/>
              <a:t>≥</a:t>
            </a:r>
            <a:r>
              <a:rPr lang="en-US" altLang="en-US" b="1" dirty="0">
                <a:cs typeface="Times New Roman" pitchFamily="18" charset="0"/>
              </a:rPr>
              <a:t> 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/2</a:t>
            </a:r>
            <a:endParaRPr lang="en-US" altLang="en-US" dirty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610119" y="2575166"/>
            <a:ext cx="75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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42394" y="5712307"/>
                <a:ext cx="1909493" cy="649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𝑚</m:t>
                      </m:r>
                      <m:r>
                        <a:rPr lang="en-US" sz="1800" b="0" i="1" smtClean="0">
                          <a:latin typeface="Cambria Math"/>
                        </a:rPr>
                        <m:t>=2</m:t>
                      </m:r>
                      <m:r>
                        <a:rPr lang="en-US" sz="1800" b="0" i="1" smtClean="0">
                          <a:latin typeface="Cambria Math"/>
                        </a:rPr>
                        <m:t>𝑟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1" i="0" smtClean="0">
                                  <a:latin typeface="Cambria Math"/>
                                </a:rPr>
                                <m:t>𝐰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394" y="5712307"/>
                <a:ext cx="1909493" cy="64992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11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9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Linear SVMs Mathematically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Then we can formulate the </a:t>
            </a:r>
            <a:r>
              <a:rPr lang="en-US" altLang="en-US" i="1" dirty="0" smtClean="0"/>
              <a:t>quadratic optimization problem: </a:t>
            </a:r>
          </a:p>
          <a:p>
            <a:pPr eaLnBrk="1" hangingPunct="1"/>
            <a:endParaRPr lang="en-US" altLang="en-US" i="1" dirty="0" smtClean="0"/>
          </a:p>
          <a:p>
            <a:pPr eaLnBrk="1" hangingPunct="1"/>
            <a:endParaRPr lang="en-US" altLang="en-US" i="1" dirty="0" smtClean="0"/>
          </a:p>
          <a:p>
            <a:pPr eaLnBrk="1" hangingPunct="1"/>
            <a:endParaRPr lang="en-US" altLang="en-US" i="1" dirty="0" smtClean="0"/>
          </a:p>
          <a:p>
            <a:pPr eaLnBrk="1" hangingPunct="1"/>
            <a:endParaRPr lang="en-US" altLang="en-US" i="1" dirty="0" smtClean="0"/>
          </a:p>
          <a:p>
            <a:pPr eaLnBrk="1" hangingPunct="1"/>
            <a:endParaRPr lang="en-US" altLang="en-US" i="1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Which can be reformulated as: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22350" y="2019300"/>
            <a:ext cx="5886450" cy="157797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Find </a:t>
            </a:r>
            <a:r>
              <a:rPr lang="en-US" altLang="en-US" b="1"/>
              <a:t>w</a:t>
            </a:r>
            <a:r>
              <a:rPr lang="en-US" altLang="en-US"/>
              <a:t> and </a:t>
            </a:r>
            <a:r>
              <a:rPr lang="en-US" altLang="en-US" i="1"/>
              <a:t>b</a:t>
            </a:r>
            <a:r>
              <a:rPr lang="en-US" altLang="en-US"/>
              <a:t> such that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            is maximized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and for all (</a:t>
            </a:r>
            <a:r>
              <a:rPr lang="en-US" altLang="en-US" b="1"/>
              <a:t>x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 i="1" baseline="-25000"/>
              <a:t>i</a:t>
            </a:r>
            <a:r>
              <a:rPr lang="en-US" altLang="en-US"/>
              <a:t>), </a:t>
            </a:r>
            <a:r>
              <a:rPr lang="en-US" altLang="en-US" i="1"/>
              <a:t>i</a:t>
            </a:r>
            <a:r>
              <a:rPr lang="en-US" altLang="en-US"/>
              <a:t>=1..</a:t>
            </a:r>
            <a:r>
              <a:rPr lang="en-US" altLang="en-US" i="1"/>
              <a:t>n</a:t>
            </a:r>
            <a:r>
              <a:rPr lang="en-US" altLang="en-US"/>
              <a:t> :     </a:t>
            </a:r>
            <a:r>
              <a:rPr lang="en-US" altLang="en-US" i="1"/>
              <a:t>y</a:t>
            </a:r>
            <a:r>
              <a:rPr lang="en-US" altLang="en-US" i="1" baseline="-25000"/>
              <a:t>i</a:t>
            </a:r>
            <a:r>
              <a:rPr lang="en-US" altLang="en-US"/>
              <a:t>(</a:t>
            </a:r>
            <a:r>
              <a:rPr lang="en-US" altLang="en-US" b="1"/>
              <a:t>w</a:t>
            </a:r>
            <a:r>
              <a:rPr lang="en-US" altLang="en-US" b="1" baseline="30000"/>
              <a:t>T</a:t>
            </a:r>
            <a:r>
              <a:rPr lang="en-US" altLang="en-US" b="1"/>
              <a:t>x</a:t>
            </a:r>
            <a:r>
              <a:rPr lang="en-US" altLang="en-US" i="1" baseline="-25000"/>
              <a:t>i</a:t>
            </a:r>
            <a:r>
              <a:rPr lang="en-US" altLang="en-US" b="1"/>
              <a:t> </a:t>
            </a:r>
            <a:r>
              <a:rPr lang="en-US" altLang="en-US"/>
              <a:t>+ </a:t>
            </a:r>
            <a:r>
              <a:rPr lang="en-US" altLang="en-US" i="1"/>
              <a:t>b)</a:t>
            </a:r>
            <a:r>
              <a:rPr lang="en-US" altLang="en-US" b="1"/>
              <a:t> </a:t>
            </a:r>
            <a:r>
              <a:rPr lang="en-US" altLang="en-US" b="1">
                <a:cs typeface="Times New Roman" pitchFamily="18" charset="0"/>
              </a:rPr>
              <a:t>≥ </a:t>
            </a:r>
            <a:r>
              <a:rPr lang="en-US" altLang="en-US">
                <a:cs typeface="Times New Roman" pitchFamily="18" charset="0"/>
              </a:rPr>
              <a:t>1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47750" y="4445071"/>
            <a:ext cx="6438900" cy="157797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Find </a:t>
            </a:r>
            <a:r>
              <a:rPr lang="en-US" altLang="en-US" b="1"/>
              <a:t>w</a:t>
            </a:r>
            <a:r>
              <a:rPr lang="en-US" altLang="en-US"/>
              <a:t> and </a:t>
            </a:r>
            <a:r>
              <a:rPr lang="en-US" altLang="en-US" i="1"/>
              <a:t>b</a:t>
            </a:r>
            <a:r>
              <a:rPr lang="en-US" altLang="en-US"/>
              <a:t> such that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b="1">
                <a:cs typeface="Times New Roman" pitchFamily="18" charset="0"/>
              </a:rPr>
              <a:t>Φ</a:t>
            </a:r>
            <a:r>
              <a:rPr lang="en-US" altLang="en-US">
                <a:cs typeface="Times New Roman" pitchFamily="18" charset="0"/>
              </a:rPr>
              <a:t>(</a:t>
            </a:r>
            <a:r>
              <a:rPr lang="en-US" altLang="en-US" b="1">
                <a:cs typeface="Times New Roman" pitchFamily="18" charset="0"/>
              </a:rPr>
              <a:t>w</a:t>
            </a:r>
            <a:r>
              <a:rPr lang="en-US" altLang="en-US">
                <a:cs typeface="Times New Roman" pitchFamily="18" charset="0"/>
              </a:rPr>
              <a:t>)</a:t>
            </a:r>
            <a:r>
              <a:rPr lang="en-US" altLang="en-US" b="1">
                <a:cs typeface="Times New Roman" pitchFamily="18" charset="0"/>
              </a:rPr>
              <a:t> = ||w||</a:t>
            </a:r>
            <a:r>
              <a:rPr lang="en-US" altLang="en-US" baseline="30000">
                <a:cs typeface="Times New Roman" pitchFamily="18" charset="0"/>
              </a:rPr>
              <a:t>2</a:t>
            </a:r>
            <a:r>
              <a:rPr lang="en-US" altLang="en-US">
                <a:cs typeface="Times New Roman" pitchFamily="18" charset="0"/>
              </a:rPr>
              <a:t>=</a:t>
            </a:r>
            <a:r>
              <a:rPr lang="en-US" altLang="en-US" b="1"/>
              <a:t>w</a:t>
            </a:r>
            <a:r>
              <a:rPr lang="en-US" altLang="en-US" baseline="30000"/>
              <a:t>T</a:t>
            </a:r>
            <a:r>
              <a:rPr lang="en-US" altLang="en-US" b="1"/>
              <a:t>w</a:t>
            </a:r>
            <a:r>
              <a:rPr lang="en-US" altLang="en-US"/>
              <a:t>  is minimized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and for all (</a:t>
            </a:r>
            <a:r>
              <a:rPr lang="en-US" altLang="en-US" b="1"/>
              <a:t>x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 i="1" baseline="-25000"/>
              <a:t>i</a:t>
            </a:r>
            <a:r>
              <a:rPr lang="en-US" altLang="en-US"/>
              <a:t>), </a:t>
            </a:r>
            <a:r>
              <a:rPr lang="en-US" altLang="en-US" i="1"/>
              <a:t>i</a:t>
            </a:r>
            <a:r>
              <a:rPr lang="en-US" altLang="en-US"/>
              <a:t>=1..</a:t>
            </a:r>
            <a:r>
              <a:rPr lang="en-US" altLang="en-US" i="1"/>
              <a:t>n</a:t>
            </a:r>
            <a:r>
              <a:rPr lang="en-US" altLang="en-US"/>
              <a:t> :    </a:t>
            </a:r>
            <a:r>
              <a:rPr lang="en-US" altLang="en-US" i="1"/>
              <a:t>y</a:t>
            </a:r>
            <a:r>
              <a:rPr lang="en-US" altLang="en-US" i="1" baseline="-25000"/>
              <a:t>i</a:t>
            </a:r>
            <a:r>
              <a:rPr lang="en-US" altLang="en-US"/>
              <a:t> (</a:t>
            </a:r>
            <a:r>
              <a:rPr lang="en-US" altLang="en-US" b="1"/>
              <a:t>w</a:t>
            </a:r>
            <a:r>
              <a:rPr lang="en-US" altLang="en-US" b="1" baseline="30000"/>
              <a:t>T</a:t>
            </a:r>
            <a:r>
              <a:rPr lang="en-US" altLang="en-US" b="1"/>
              <a:t>x</a:t>
            </a:r>
            <a:r>
              <a:rPr lang="en-US" altLang="en-US" i="1" baseline="-25000"/>
              <a:t>i</a:t>
            </a:r>
            <a:r>
              <a:rPr lang="en-US" altLang="en-US" b="1"/>
              <a:t> </a:t>
            </a:r>
            <a:r>
              <a:rPr lang="en-US" altLang="en-US"/>
              <a:t>+ </a:t>
            </a:r>
            <a:r>
              <a:rPr lang="en-US" altLang="en-US" i="1"/>
              <a:t>b</a:t>
            </a:r>
            <a:r>
              <a:rPr lang="en-US" altLang="en-US"/>
              <a:t>)</a:t>
            </a:r>
            <a:r>
              <a:rPr lang="en-US" altLang="en-US" b="1"/>
              <a:t> </a:t>
            </a:r>
            <a:r>
              <a:rPr lang="en-US" altLang="en-US" b="1">
                <a:cs typeface="Times New Roman" pitchFamily="18" charset="0"/>
              </a:rPr>
              <a:t>≥ </a:t>
            </a:r>
            <a:r>
              <a:rPr lang="en-US" altLang="en-US">
                <a:cs typeface="Times New Roman" pitchFamily="18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67347" y="2483322"/>
                <a:ext cx="1150370" cy="649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𝑚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1" i="0" smtClean="0">
                                  <a:latin typeface="Cambria Math"/>
                                </a:rPr>
                                <m:t>𝐰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7" y="2483322"/>
                <a:ext cx="1150370" cy="6499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12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6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Soft Margin Classification  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9531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if the training set is not linearly separable?</a:t>
            </a:r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Slack variables</a:t>
            </a:r>
            <a:r>
              <a:rPr lang="en-US" altLang="en-US" dirty="0" smtClean="0"/>
              <a:t> </a:t>
            </a:r>
            <a:r>
              <a:rPr lang="el-GR" altLang="en-US" i="1" dirty="0" smtClean="0">
                <a:cs typeface="Times New Roman" pitchFamily="18" charset="0"/>
              </a:rPr>
              <a:t>ξ</a:t>
            </a:r>
            <a:r>
              <a:rPr lang="en-US" altLang="en-US" i="1" baseline="-25000" dirty="0" err="1" smtClean="0">
                <a:cs typeface="Times New Roman" pitchFamily="18" charset="0"/>
              </a:rPr>
              <a:t>i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/>
              <a:t>can be added to allow misclassification of difficult or noisy examples, resulting margin called </a:t>
            </a:r>
            <a:r>
              <a:rPr lang="en-US" altLang="en-US" i="1" dirty="0" smtClean="0"/>
              <a:t>soft</a:t>
            </a:r>
            <a:r>
              <a:rPr lang="en-US" altLang="en-US" dirty="0" smtClean="0"/>
              <a:t>.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2530475" y="2977422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2395538" y="5903185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570288" y="373307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995613" y="409026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148013" y="463636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2767013" y="509356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300413" y="349336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2767013" y="440776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2919413" y="456016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3681413" y="417916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4583113" y="416646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4214813" y="509356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5205413" y="509356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3897313" y="561426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4519613" y="448396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3951288" y="497767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4595813" y="532216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5281613" y="440776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3767138" y="289487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4376738" y="297107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5443538" y="373307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3255963" y="417757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2976563" y="488401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>
            <a:off x="5165725" y="396326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40" name="Line 28"/>
          <p:cNvSpPr>
            <a:spLocks noChangeShapeType="1"/>
          </p:cNvSpPr>
          <p:nvPr/>
        </p:nvSpPr>
        <p:spPr bwMode="auto">
          <a:xfrm flipV="1">
            <a:off x="2995613" y="2894872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1" name="Line 29"/>
          <p:cNvSpPr>
            <a:spLocks noChangeShapeType="1"/>
          </p:cNvSpPr>
          <p:nvPr/>
        </p:nvSpPr>
        <p:spPr bwMode="auto">
          <a:xfrm flipH="1" flipV="1">
            <a:off x="4330700" y="3999772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2" name="Oval 30"/>
          <p:cNvSpPr>
            <a:spLocks noChangeArrowheads="1"/>
          </p:cNvSpPr>
          <p:nvPr/>
        </p:nvSpPr>
        <p:spPr bwMode="auto">
          <a:xfrm>
            <a:off x="3606800" y="4114072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43" name="Oval 31"/>
          <p:cNvSpPr>
            <a:spLocks noChangeArrowheads="1"/>
          </p:cNvSpPr>
          <p:nvPr/>
        </p:nvSpPr>
        <p:spPr bwMode="auto">
          <a:xfrm>
            <a:off x="3879850" y="4909410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44" name="Oval 32"/>
          <p:cNvSpPr>
            <a:spLocks noChangeArrowheads="1"/>
          </p:cNvSpPr>
          <p:nvPr/>
        </p:nvSpPr>
        <p:spPr bwMode="auto">
          <a:xfrm>
            <a:off x="4513263" y="4096610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45" name="Line 33"/>
          <p:cNvSpPr>
            <a:spLocks noChangeShapeType="1"/>
          </p:cNvSpPr>
          <p:nvPr/>
        </p:nvSpPr>
        <p:spPr bwMode="auto">
          <a:xfrm flipH="1" flipV="1">
            <a:off x="3706813" y="4814160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6" name="Line 34"/>
          <p:cNvSpPr>
            <a:spLocks noChangeShapeType="1"/>
          </p:cNvSpPr>
          <p:nvPr/>
        </p:nvSpPr>
        <p:spPr bwMode="auto">
          <a:xfrm flipH="1" flipV="1">
            <a:off x="3759200" y="4252185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7" name="Line 35"/>
          <p:cNvSpPr>
            <a:spLocks noChangeShapeType="1"/>
          </p:cNvSpPr>
          <p:nvPr/>
        </p:nvSpPr>
        <p:spPr bwMode="auto">
          <a:xfrm flipV="1">
            <a:off x="3433763" y="3075847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8" name="Line 36"/>
          <p:cNvSpPr>
            <a:spLocks noChangeShapeType="1"/>
          </p:cNvSpPr>
          <p:nvPr/>
        </p:nvSpPr>
        <p:spPr bwMode="auto">
          <a:xfrm flipV="1">
            <a:off x="2786063" y="2713897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9" name="Line 37"/>
          <p:cNvSpPr>
            <a:spLocks noChangeShapeType="1"/>
          </p:cNvSpPr>
          <p:nvPr/>
        </p:nvSpPr>
        <p:spPr bwMode="auto">
          <a:xfrm flipH="1" flipV="1">
            <a:off x="4325938" y="3398110"/>
            <a:ext cx="841375" cy="582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50" name="Line 38"/>
          <p:cNvSpPr>
            <a:spLocks noChangeShapeType="1"/>
          </p:cNvSpPr>
          <p:nvPr/>
        </p:nvSpPr>
        <p:spPr bwMode="auto">
          <a:xfrm>
            <a:off x="3336925" y="4253772"/>
            <a:ext cx="809625" cy="5778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51" name="Text Box 39"/>
          <p:cNvSpPr txBox="1">
            <a:spLocks noChangeArrowheads="1"/>
          </p:cNvSpPr>
          <p:nvPr/>
        </p:nvSpPr>
        <p:spPr bwMode="auto">
          <a:xfrm>
            <a:off x="4789488" y="3793397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i="1">
                <a:cs typeface="Times New Roman" pitchFamily="18" charset="0"/>
              </a:rPr>
              <a:t>ξ</a:t>
            </a:r>
            <a:r>
              <a:rPr lang="en-US" altLang="en-US" sz="2000" i="1" baseline="-25000">
                <a:cs typeface="Times New Roman" pitchFamily="18" charset="0"/>
              </a:rPr>
              <a:t>i</a:t>
            </a:r>
          </a:p>
        </p:txBody>
      </p:sp>
      <p:sp>
        <p:nvSpPr>
          <p:cNvPr id="218152" name="Text Box 40"/>
          <p:cNvSpPr txBox="1">
            <a:spLocks noChangeArrowheads="1"/>
          </p:cNvSpPr>
          <p:nvPr/>
        </p:nvSpPr>
        <p:spPr bwMode="auto">
          <a:xfrm>
            <a:off x="3257550" y="4256947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i="1">
                <a:cs typeface="Times New Roman" pitchFamily="18" charset="0"/>
              </a:rPr>
              <a:t>ξ</a:t>
            </a:r>
            <a:r>
              <a:rPr lang="en-US" altLang="en-US" sz="2000" i="1" baseline="-25000">
                <a:cs typeface="Times New Roman" pitchFamily="18" charset="0"/>
              </a:rPr>
              <a:t>i</a:t>
            </a:r>
          </a:p>
        </p:txBody>
      </p:sp>
      <p:sp>
        <p:nvSpPr>
          <p:cNvPr id="218153" name="Oval 41"/>
          <p:cNvSpPr>
            <a:spLocks noChangeArrowheads="1"/>
          </p:cNvSpPr>
          <p:nvPr/>
        </p:nvSpPr>
        <p:spPr bwMode="auto">
          <a:xfrm>
            <a:off x="5092700" y="3898172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54" name="Oval 42"/>
          <p:cNvSpPr>
            <a:spLocks noChangeArrowheads="1"/>
          </p:cNvSpPr>
          <p:nvPr/>
        </p:nvSpPr>
        <p:spPr bwMode="auto">
          <a:xfrm>
            <a:off x="3184525" y="4106135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13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1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40" grpId="0" animBg="1"/>
      <p:bldP spid="218141" grpId="0" animBg="1"/>
      <p:bldP spid="218142" grpId="0" animBg="1"/>
      <p:bldP spid="218143" grpId="0" animBg="1"/>
      <p:bldP spid="218144" grpId="0" animBg="1"/>
      <p:bldP spid="218145" grpId="0" animBg="1"/>
      <p:bldP spid="218146" grpId="0" animBg="1"/>
      <p:bldP spid="218147" grpId="0" animBg="1"/>
      <p:bldP spid="218148" grpId="0" animBg="1"/>
      <p:bldP spid="218149" grpId="0" animBg="1"/>
      <p:bldP spid="218150" grpId="0" animBg="1"/>
      <p:bldP spid="218151" grpId="0"/>
      <p:bldP spid="218152" grpId="0"/>
      <p:bldP spid="218153" grpId="0" animBg="1"/>
      <p:bldP spid="2181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3676"/>
            <a:ext cx="8229600" cy="609600"/>
          </a:xfrm>
        </p:spPr>
        <p:txBody>
          <a:bodyPr/>
          <a:lstStyle/>
          <a:p>
            <a:r>
              <a:rPr lang="en-US" altLang="en-US" sz="3200" dirty="0" smtClean="0"/>
              <a:t>Soft Margin Classification Mathematically</a:t>
            </a:r>
            <a:endParaRPr lang="en-US" altLang="en-US" sz="32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5676"/>
            <a:ext cx="8229600" cy="5267132"/>
          </a:xfrm>
        </p:spPr>
        <p:txBody>
          <a:bodyPr/>
          <a:lstStyle/>
          <a:p>
            <a:r>
              <a:rPr lang="en-US" altLang="en-US" dirty="0" smtClean="0"/>
              <a:t>The old formulation: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sz="1400" dirty="0" smtClean="0"/>
          </a:p>
          <a:p>
            <a:r>
              <a:rPr lang="en-US" altLang="en-US" dirty="0" smtClean="0"/>
              <a:t>Modified formulation incorporates slack variables: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sz="1600" dirty="0" smtClean="0"/>
          </a:p>
          <a:p>
            <a:pPr lvl="1"/>
            <a:r>
              <a:rPr lang="en-US" altLang="en-US" dirty="0" smtClean="0"/>
              <a:t>Parameter C “trades off” the relative importance of maximizing the margin and fitting the training data. </a:t>
            </a:r>
            <a:r>
              <a:rPr lang="en-US" dirty="0" smtClean="0"/>
              <a:t>A lower C will encourage a larger margin, therefore a simpler decision function, at the cost of training accuracy. So, C behaves as a regularization parameter to control overfitting.</a:t>
            </a:r>
            <a:endParaRPr lang="en-US" altLang="en-US" dirty="0" smtClean="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085850" y="1648539"/>
            <a:ext cx="6438900" cy="103187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Find </a:t>
            </a:r>
            <a:r>
              <a:rPr lang="en-US" altLang="en-US" sz="2000" b="1" dirty="0"/>
              <a:t>w</a:t>
            </a:r>
            <a:r>
              <a:rPr lang="en-US" altLang="en-US" sz="2000" dirty="0"/>
              <a:t> and </a:t>
            </a:r>
            <a:r>
              <a:rPr lang="en-US" altLang="en-US" sz="2000" i="1" dirty="0"/>
              <a:t>b</a:t>
            </a:r>
            <a:r>
              <a:rPr lang="en-US" altLang="en-US" sz="2000" dirty="0"/>
              <a:t> such that</a:t>
            </a:r>
          </a:p>
          <a:p>
            <a:pPr eaLnBrk="1" hangingPunct="1">
              <a:spcBef>
                <a:spcPct val="0"/>
              </a:spcBef>
            </a:pPr>
            <a:r>
              <a:rPr lang="el-GR" altLang="en-US" sz="2000" b="1" dirty="0">
                <a:cs typeface="Times New Roman" pitchFamily="18" charset="0"/>
              </a:rPr>
              <a:t>Φ</a:t>
            </a:r>
            <a:r>
              <a:rPr lang="en-US" altLang="en-US" sz="2000" dirty="0">
                <a:cs typeface="Times New Roman" pitchFamily="18" charset="0"/>
              </a:rPr>
              <a:t>(</a:t>
            </a:r>
            <a:r>
              <a:rPr lang="en-US" altLang="en-US" sz="2000" b="1" dirty="0">
                <a:cs typeface="Times New Roman" pitchFamily="18" charset="0"/>
              </a:rPr>
              <a:t>w</a:t>
            </a:r>
            <a:r>
              <a:rPr lang="en-US" altLang="en-US" sz="2000" dirty="0">
                <a:cs typeface="Times New Roman" pitchFamily="18" charset="0"/>
              </a:rPr>
              <a:t>)</a:t>
            </a:r>
            <a:r>
              <a:rPr lang="en-US" altLang="en-US" sz="2000" b="1" dirty="0">
                <a:cs typeface="Times New Roman" pitchFamily="18" charset="0"/>
              </a:rPr>
              <a:t> =</a:t>
            </a:r>
            <a:r>
              <a:rPr lang="en-US" altLang="en-US" sz="2000" b="1" dirty="0" err="1"/>
              <a:t>w</a:t>
            </a:r>
            <a:r>
              <a:rPr lang="en-US" altLang="en-US" sz="2000" baseline="30000" dirty="0" err="1"/>
              <a:t>T</a:t>
            </a:r>
            <a:r>
              <a:rPr lang="en-US" altLang="en-US" sz="2000" b="1" dirty="0" err="1"/>
              <a:t>w</a:t>
            </a:r>
            <a:r>
              <a:rPr lang="en-US" altLang="en-US" sz="2000" dirty="0"/>
              <a:t>  is minimized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and for all (</a:t>
            </a:r>
            <a:r>
              <a:rPr lang="en-US" altLang="en-US" sz="2000" b="1" dirty="0"/>
              <a:t>x</a:t>
            </a:r>
            <a:r>
              <a:rPr lang="en-US" altLang="en-US" sz="2000" i="1" baseline="-25000" dirty="0"/>
              <a:t>i</a:t>
            </a:r>
            <a:r>
              <a:rPr lang="en-US" altLang="en-US" sz="2000" b="1" dirty="0"/>
              <a:t> </a:t>
            </a:r>
            <a:r>
              <a:rPr lang="en-US" altLang="en-US" sz="2000" dirty="0"/>
              <a:t>,</a:t>
            </a:r>
            <a:r>
              <a:rPr lang="en-US" altLang="en-US" sz="2000" i="1" dirty="0" err="1"/>
              <a:t>y</a:t>
            </a:r>
            <a:r>
              <a:rPr lang="en-US" altLang="en-US" sz="2000" i="1" baseline="-25000" dirty="0" err="1"/>
              <a:t>i</a:t>
            </a:r>
            <a:r>
              <a:rPr lang="en-US" altLang="en-US" sz="2000" dirty="0"/>
              <a:t>)</a:t>
            </a:r>
            <a:r>
              <a:rPr lang="ru-RU" altLang="en-US" sz="2000" dirty="0"/>
              <a:t>,</a:t>
            </a:r>
            <a:r>
              <a:rPr lang="en-US" altLang="en-US" sz="2000" dirty="0"/>
              <a:t> </a:t>
            </a:r>
            <a:r>
              <a:rPr lang="en-US" altLang="en-US" sz="2000" i="1" dirty="0" err="1"/>
              <a:t>i</a:t>
            </a:r>
            <a:r>
              <a:rPr lang="en-US" altLang="en-US" sz="2000" dirty="0"/>
              <a:t>=1..</a:t>
            </a:r>
            <a:r>
              <a:rPr lang="en-US" altLang="en-US" sz="2000" i="1" dirty="0"/>
              <a:t>n</a:t>
            </a:r>
            <a:r>
              <a:rPr lang="ru-RU" altLang="en-US" sz="2000" i="1" dirty="0"/>
              <a:t> </a:t>
            </a:r>
            <a:r>
              <a:rPr lang="en-US" altLang="en-US" sz="2000" dirty="0"/>
              <a:t>:       </a:t>
            </a:r>
            <a:r>
              <a:rPr lang="en-US" altLang="en-US" sz="2000" i="1" dirty="0" err="1"/>
              <a:t>y</a:t>
            </a:r>
            <a:r>
              <a:rPr lang="en-US" altLang="en-US" sz="2000" i="1" baseline="-25000" dirty="0" err="1"/>
              <a:t>i</a:t>
            </a:r>
            <a:r>
              <a:rPr lang="en-US" altLang="en-US" sz="2000" dirty="0"/>
              <a:t> (</a:t>
            </a:r>
            <a:r>
              <a:rPr lang="en-US" altLang="en-US" sz="2000" b="1" dirty="0" err="1"/>
              <a:t>w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x</a:t>
            </a:r>
            <a:r>
              <a:rPr lang="en-US" altLang="en-US" sz="2000" i="1" baseline="-25000" dirty="0" err="1"/>
              <a:t>i</a:t>
            </a:r>
            <a:r>
              <a:rPr lang="en-US" altLang="en-US" sz="2000" b="1" dirty="0"/>
              <a:t> </a:t>
            </a:r>
            <a:r>
              <a:rPr lang="en-US" altLang="en-US" sz="2000" dirty="0"/>
              <a:t>+ </a:t>
            </a:r>
            <a:r>
              <a:rPr lang="en-US" altLang="en-US" sz="2000" i="1" dirty="0"/>
              <a:t>b</a:t>
            </a:r>
            <a:r>
              <a:rPr lang="en-US" altLang="en-US" sz="2000" dirty="0"/>
              <a:t>)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cs typeface="Times New Roman" pitchFamily="18" charset="0"/>
              </a:rPr>
              <a:t>≥ </a:t>
            </a:r>
            <a:r>
              <a:rPr lang="en-US" altLang="en-US" sz="2000" dirty="0">
                <a:cs typeface="Times New Roman" pitchFamily="18" charset="0"/>
              </a:rPr>
              <a:t>1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085850" y="3501549"/>
            <a:ext cx="6438900" cy="115252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/>
              <a:t>Find </a:t>
            </a:r>
            <a:r>
              <a:rPr lang="en-US" altLang="en-US" sz="2000" b="1"/>
              <a:t>w</a:t>
            </a:r>
            <a:r>
              <a:rPr lang="en-US" altLang="en-US" sz="2000"/>
              <a:t> and b such that</a:t>
            </a:r>
          </a:p>
          <a:p>
            <a:pPr eaLnBrk="1" hangingPunct="1">
              <a:spcBef>
                <a:spcPct val="0"/>
              </a:spcBef>
            </a:pPr>
            <a:r>
              <a:rPr lang="el-GR" altLang="en-US" sz="2000" b="1">
                <a:cs typeface="Times New Roman" pitchFamily="18" charset="0"/>
              </a:rPr>
              <a:t>Φ</a:t>
            </a:r>
            <a:r>
              <a:rPr lang="en-US" altLang="en-US" sz="2000">
                <a:cs typeface="Times New Roman" pitchFamily="18" charset="0"/>
              </a:rPr>
              <a:t>(</a:t>
            </a:r>
            <a:r>
              <a:rPr lang="en-US" altLang="en-US" sz="2000" b="1">
                <a:cs typeface="Times New Roman" pitchFamily="18" charset="0"/>
              </a:rPr>
              <a:t>w</a:t>
            </a:r>
            <a:r>
              <a:rPr lang="en-US" altLang="en-US" sz="2000">
                <a:cs typeface="Times New Roman" pitchFamily="18" charset="0"/>
              </a:rPr>
              <a:t>)</a:t>
            </a:r>
            <a:r>
              <a:rPr lang="en-US" altLang="en-US" sz="2000" b="1">
                <a:cs typeface="Times New Roman" pitchFamily="18" charset="0"/>
              </a:rPr>
              <a:t> =</a:t>
            </a:r>
            <a:r>
              <a:rPr lang="en-US" altLang="en-US" sz="2000" b="1"/>
              <a:t>w</a:t>
            </a:r>
            <a:r>
              <a:rPr lang="en-US" altLang="en-US" sz="2000" baseline="30000"/>
              <a:t>T</a:t>
            </a:r>
            <a:r>
              <a:rPr lang="en-US" altLang="en-US" sz="2000" b="1"/>
              <a:t>w</a:t>
            </a:r>
            <a:r>
              <a:rPr lang="en-US" altLang="en-US" sz="2000"/>
              <a:t> + </a:t>
            </a:r>
            <a:r>
              <a:rPr lang="en-US" altLang="en-US" sz="2000" i="1"/>
              <a:t>C</a:t>
            </a:r>
            <a:r>
              <a:rPr lang="el-GR" altLang="en-US"/>
              <a:t>Σ</a:t>
            </a:r>
            <a:r>
              <a:rPr lang="el-GR" altLang="en-US" sz="2000" i="1"/>
              <a:t>ξ</a:t>
            </a:r>
            <a:r>
              <a:rPr lang="en-US" altLang="en-US" sz="2000" i="1" baseline="-25000"/>
              <a:t>i   </a:t>
            </a:r>
            <a:r>
              <a:rPr lang="en-US" altLang="en-US" sz="2000"/>
              <a:t> is minimized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/>
              <a:t>and for all (</a:t>
            </a:r>
            <a:r>
              <a:rPr lang="en-US" altLang="en-US" sz="2000" b="1"/>
              <a:t>x</a:t>
            </a:r>
            <a:r>
              <a:rPr lang="en-US" altLang="en-US" sz="2000" i="1" baseline="-25000"/>
              <a:t>i</a:t>
            </a:r>
            <a:r>
              <a:rPr lang="en-US" altLang="en-US" sz="2000" b="1"/>
              <a:t> </a:t>
            </a:r>
            <a:r>
              <a:rPr lang="en-US" altLang="en-US" sz="2000"/>
              <a:t>,</a:t>
            </a:r>
            <a:r>
              <a:rPr lang="en-US" altLang="en-US" sz="2000" i="1"/>
              <a:t>y</a:t>
            </a:r>
            <a:r>
              <a:rPr lang="en-US" altLang="en-US" sz="2000" i="1" baseline="-25000"/>
              <a:t>i</a:t>
            </a:r>
            <a:r>
              <a:rPr lang="en-US" altLang="en-US" sz="2000"/>
              <a:t>)</a:t>
            </a:r>
            <a:r>
              <a:rPr lang="ru-RU" altLang="en-US" sz="2000"/>
              <a:t>,</a:t>
            </a:r>
            <a:r>
              <a:rPr lang="en-US" altLang="en-US" sz="2000"/>
              <a:t> </a:t>
            </a:r>
            <a:r>
              <a:rPr lang="en-US" altLang="en-US" sz="2000" i="1"/>
              <a:t>i</a:t>
            </a:r>
            <a:r>
              <a:rPr lang="en-US" altLang="en-US" sz="2000"/>
              <a:t>=1..</a:t>
            </a:r>
            <a:r>
              <a:rPr lang="en-US" altLang="en-US" sz="2000" i="1"/>
              <a:t>n</a:t>
            </a:r>
            <a:r>
              <a:rPr lang="ru-RU" altLang="en-US" sz="2000" i="1"/>
              <a:t> </a:t>
            </a:r>
            <a:r>
              <a:rPr lang="en-US" altLang="en-US" sz="2000"/>
              <a:t>:       </a:t>
            </a:r>
            <a:r>
              <a:rPr lang="en-US" altLang="en-US" sz="2000" i="1"/>
              <a:t>y</a:t>
            </a:r>
            <a:r>
              <a:rPr lang="en-US" altLang="en-US" sz="2000" i="1" baseline="-25000"/>
              <a:t>i</a:t>
            </a:r>
            <a:r>
              <a:rPr lang="en-US" altLang="en-US" sz="2000"/>
              <a:t> (</a:t>
            </a:r>
            <a:r>
              <a:rPr lang="en-US" altLang="en-US" sz="2000" b="1"/>
              <a:t>w</a:t>
            </a:r>
            <a:r>
              <a:rPr lang="en-US" altLang="en-US" sz="2000" b="1" baseline="30000"/>
              <a:t>T</a:t>
            </a:r>
            <a:r>
              <a:rPr lang="en-US" altLang="en-US" sz="2000" b="1"/>
              <a:t>x</a:t>
            </a:r>
            <a:r>
              <a:rPr lang="en-US" altLang="en-US" sz="2000" i="1" baseline="-25000"/>
              <a:t>i</a:t>
            </a:r>
            <a:r>
              <a:rPr lang="en-US" altLang="en-US" sz="2000" b="1"/>
              <a:t> </a:t>
            </a:r>
            <a:r>
              <a:rPr lang="en-US" altLang="en-US" sz="2000"/>
              <a:t>+ </a:t>
            </a:r>
            <a:r>
              <a:rPr lang="en-US" altLang="en-US" sz="2000" i="1"/>
              <a:t>b</a:t>
            </a:r>
            <a:r>
              <a:rPr lang="en-US" altLang="en-US" sz="2000"/>
              <a:t>)</a:t>
            </a:r>
            <a:r>
              <a:rPr lang="en-US" altLang="en-US" sz="2000" b="1"/>
              <a:t> </a:t>
            </a:r>
            <a:r>
              <a:rPr lang="en-US" altLang="en-US" sz="2000" b="1">
                <a:cs typeface="Times New Roman" pitchFamily="18" charset="0"/>
              </a:rPr>
              <a:t>≥ </a:t>
            </a:r>
            <a:r>
              <a:rPr lang="en-US" altLang="en-US" sz="2000">
                <a:cs typeface="Times New Roman" pitchFamily="18" charset="0"/>
              </a:rPr>
              <a:t>1 – </a:t>
            </a:r>
            <a:r>
              <a:rPr lang="el-GR" altLang="en-US" sz="2000" i="1">
                <a:cs typeface="Times New Roman" pitchFamily="18" charset="0"/>
              </a:rPr>
              <a:t>ξ</a:t>
            </a:r>
            <a:r>
              <a:rPr lang="en-US" altLang="en-US" sz="2000" i="1" baseline="-25000">
                <a:cs typeface="Times New Roman" pitchFamily="18" charset="0"/>
              </a:rPr>
              <a:t>i,</a:t>
            </a:r>
            <a:r>
              <a:rPr lang="en-US" altLang="en-US" sz="2000" i="1">
                <a:cs typeface="Times New Roman" pitchFamily="18" charset="0"/>
              </a:rPr>
              <a:t>  ,    </a:t>
            </a:r>
            <a:r>
              <a:rPr lang="el-GR" altLang="en-US" sz="2000" i="1">
                <a:cs typeface="Times New Roman" pitchFamily="18" charset="0"/>
              </a:rPr>
              <a:t>ξ</a:t>
            </a:r>
            <a:r>
              <a:rPr lang="en-US" altLang="en-US" sz="2000" i="1" baseline="-25000">
                <a:cs typeface="Times New Roman" pitchFamily="18" charset="0"/>
              </a:rPr>
              <a:t>i</a:t>
            </a:r>
            <a:r>
              <a:rPr lang="en-US" altLang="en-US" sz="2000" baseline="-25000">
                <a:cs typeface="Times New Roman" pitchFamily="18" charset="0"/>
              </a:rPr>
              <a:t> </a:t>
            </a:r>
            <a:r>
              <a:rPr lang="en-US" altLang="en-US" sz="2000" b="1">
                <a:cs typeface="Times New Roman" pitchFamily="18" charset="0"/>
              </a:rPr>
              <a:t>≥ </a:t>
            </a:r>
            <a:r>
              <a:rPr lang="en-US" altLang="en-US" sz="2000">
                <a:cs typeface="Times New Roman" pitchFamily="18" charset="0"/>
              </a:rPr>
              <a:t>0</a:t>
            </a:r>
            <a:r>
              <a:rPr lang="en-US" altLang="en-US"/>
              <a:t> 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14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5683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Non-linear SVMs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902" y="1142999"/>
            <a:ext cx="8350898" cy="546307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Datasets that are linearly separable with some noise work out great:</a:t>
            </a:r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But what are we going to do if the dataset is just too </a:t>
            </a:r>
            <a:r>
              <a:rPr lang="en-US" altLang="en-US" dirty="0" smtClean="0"/>
              <a:t>hard to separate linearly? 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Idea: map </a:t>
            </a:r>
            <a:r>
              <a:rPr lang="en-US" altLang="en-US" dirty="0" smtClean="0"/>
              <a:t>data to a higher-dimensional space: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534852" y="2127955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977765" y="208826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344602" y="2070805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201727" y="2127955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339715" y="207874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3815965" y="208826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4025515" y="208826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4882765" y="208826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5111365" y="208826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4749415" y="208826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22" name="Line 14"/>
          <p:cNvSpPr>
            <a:spLocks noChangeShapeType="1"/>
          </p:cNvSpPr>
          <p:nvPr/>
        </p:nvSpPr>
        <p:spPr bwMode="auto">
          <a:xfrm>
            <a:off x="4458902" y="1880305"/>
            <a:ext cx="0" cy="5524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4676390" y="202476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24" name="Oval 16"/>
          <p:cNvSpPr>
            <a:spLocks noChangeArrowheads="1"/>
          </p:cNvSpPr>
          <p:nvPr/>
        </p:nvSpPr>
        <p:spPr bwMode="auto">
          <a:xfrm>
            <a:off x="3962015" y="2015243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26" name="Line 18"/>
          <p:cNvSpPr>
            <a:spLocks noChangeShapeType="1"/>
          </p:cNvSpPr>
          <p:nvPr/>
        </p:nvSpPr>
        <p:spPr bwMode="auto">
          <a:xfrm flipH="1" flipV="1">
            <a:off x="4787515" y="1851730"/>
            <a:ext cx="9525" cy="5984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7" name="Line 19"/>
          <p:cNvSpPr>
            <a:spLocks noChangeShapeType="1"/>
          </p:cNvSpPr>
          <p:nvPr/>
        </p:nvSpPr>
        <p:spPr bwMode="auto">
          <a:xfrm flipH="1" flipV="1">
            <a:off x="4073140" y="1851730"/>
            <a:ext cx="9525" cy="5984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8" name="Line 20"/>
          <p:cNvSpPr>
            <a:spLocks noChangeShapeType="1"/>
          </p:cNvSpPr>
          <p:nvPr/>
        </p:nvSpPr>
        <p:spPr bwMode="auto">
          <a:xfrm>
            <a:off x="2590838" y="3612691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9" name="AutoShape 21"/>
          <p:cNvSpPr>
            <a:spLocks noChangeArrowheads="1"/>
          </p:cNvSpPr>
          <p:nvPr/>
        </p:nvSpPr>
        <p:spPr bwMode="auto">
          <a:xfrm>
            <a:off x="3033751" y="357300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30" name="Line 22"/>
          <p:cNvSpPr>
            <a:spLocks noChangeShapeType="1"/>
          </p:cNvSpPr>
          <p:nvPr/>
        </p:nvSpPr>
        <p:spPr bwMode="auto">
          <a:xfrm>
            <a:off x="4400588" y="3555541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1" name="Text Box 23"/>
          <p:cNvSpPr txBox="1">
            <a:spLocks noChangeArrowheads="1"/>
          </p:cNvSpPr>
          <p:nvPr/>
        </p:nvSpPr>
        <p:spPr bwMode="auto">
          <a:xfrm>
            <a:off x="4257713" y="3612691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222232" name="AutoShape 24"/>
          <p:cNvSpPr>
            <a:spLocks noChangeArrowheads="1"/>
          </p:cNvSpPr>
          <p:nvPr/>
        </p:nvSpPr>
        <p:spPr bwMode="auto">
          <a:xfrm>
            <a:off x="3395701" y="356347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33" name="AutoShape 25"/>
          <p:cNvSpPr>
            <a:spLocks noChangeArrowheads="1"/>
          </p:cNvSpPr>
          <p:nvPr/>
        </p:nvSpPr>
        <p:spPr bwMode="auto">
          <a:xfrm>
            <a:off x="3871951" y="357300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34" name="AutoShape 26"/>
          <p:cNvSpPr>
            <a:spLocks noChangeArrowheads="1"/>
          </p:cNvSpPr>
          <p:nvPr/>
        </p:nvSpPr>
        <p:spPr bwMode="auto">
          <a:xfrm>
            <a:off x="4081501" y="357300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35" name="AutoShape 27"/>
          <p:cNvSpPr>
            <a:spLocks noChangeArrowheads="1"/>
          </p:cNvSpPr>
          <p:nvPr/>
        </p:nvSpPr>
        <p:spPr bwMode="auto">
          <a:xfrm>
            <a:off x="4938751" y="357300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36" name="AutoShape 28"/>
          <p:cNvSpPr>
            <a:spLocks noChangeArrowheads="1"/>
          </p:cNvSpPr>
          <p:nvPr/>
        </p:nvSpPr>
        <p:spPr bwMode="auto">
          <a:xfrm>
            <a:off x="5167351" y="357300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37" name="AutoShape 29"/>
          <p:cNvSpPr>
            <a:spLocks noChangeArrowheads="1"/>
          </p:cNvSpPr>
          <p:nvPr/>
        </p:nvSpPr>
        <p:spPr bwMode="auto">
          <a:xfrm>
            <a:off x="4805401" y="357300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43" name="AutoShape 35"/>
          <p:cNvSpPr>
            <a:spLocks noChangeArrowheads="1"/>
          </p:cNvSpPr>
          <p:nvPr/>
        </p:nvSpPr>
        <p:spPr bwMode="auto">
          <a:xfrm>
            <a:off x="5548351" y="357300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44" name="AutoShape 36"/>
          <p:cNvSpPr>
            <a:spLocks noChangeArrowheads="1"/>
          </p:cNvSpPr>
          <p:nvPr/>
        </p:nvSpPr>
        <p:spPr bwMode="auto">
          <a:xfrm>
            <a:off x="5776951" y="357300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45" name="AutoShape 37"/>
          <p:cNvSpPr>
            <a:spLocks noChangeArrowheads="1"/>
          </p:cNvSpPr>
          <p:nvPr/>
        </p:nvSpPr>
        <p:spPr bwMode="auto">
          <a:xfrm>
            <a:off x="6272251" y="356347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46" name="Line 38"/>
          <p:cNvSpPr>
            <a:spLocks noChangeShapeType="1"/>
          </p:cNvSpPr>
          <p:nvPr/>
        </p:nvSpPr>
        <p:spPr bwMode="auto">
          <a:xfrm>
            <a:off x="2592972" y="6107271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7" name="AutoShape 39"/>
          <p:cNvSpPr>
            <a:spLocks noChangeArrowheads="1"/>
          </p:cNvSpPr>
          <p:nvPr/>
        </p:nvSpPr>
        <p:spPr bwMode="auto">
          <a:xfrm>
            <a:off x="3093035" y="508650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48" name="Line 40"/>
          <p:cNvSpPr>
            <a:spLocks noChangeShapeType="1"/>
          </p:cNvSpPr>
          <p:nvPr/>
        </p:nvSpPr>
        <p:spPr bwMode="auto">
          <a:xfrm>
            <a:off x="4402722" y="6050121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9" name="Text Box 41"/>
          <p:cNvSpPr txBox="1">
            <a:spLocks noChangeArrowheads="1"/>
          </p:cNvSpPr>
          <p:nvPr/>
        </p:nvSpPr>
        <p:spPr bwMode="auto">
          <a:xfrm>
            <a:off x="4259847" y="6078696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222250" name="AutoShape 42"/>
          <p:cNvSpPr>
            <a:spLocks noChangeArrowheads="1"/>
          </p:cNvSpPr>
          <p:nvPr/>
        </p:nvSpPr>
        <p:spPr bwMode="auto">
          <a:xfrm>
            <a:off x="3416885" y="556275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51" name="AutoShape 43"/>
          <p:cNvSpPr>
            <a:spLocks noChangeArrowheads="1"/>
          </p:cNvSpPr>
          <p:nvPr/>
        </p:nvSpPr>
        <p:spPr bwMode="auto">
          <a:xfrm>
            <a:off x="3874085" y="587708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52" name="AutoShape 44"/>
          <p:cNvSpPr>
            <a:spLocks noChangeArrowheads="1"/>
          </p:cNvSpPr>
          <p:nvPr/>
        </p:nvSpPr>
        <p:spPr bwMode="auto">
          <a:xfrm>
            <a:off x="4102685" y="597233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53" name="AutoShape 45"/>
          <p:cNvSpPr>
            <a:spLocks noChangeArrowheads="1"/>
          </p:cNvSpPr>
          <p:nvPr/>
        </p:nvSpPr>
        <p:spPr bwMode="auto">
          <a:xfrm>
            <a:off x="4940885" y="588660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54" name="AutoShape 46"/>
          <p:cNvSpPr>
            <a:spLocks noChangeArrowheads="1"/>
          </p:cNvSpPr>
          <p:nvPr/>
        </p:nvSpPr>
        <p:spPr bwMode="auto">
          <a:xfrm>
            <a:off x="5169485" y="570563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55" name="AutoShape 47"/>
          <p:cNvSpPr>
            <a:spLocks noChangeArrowheads="1"/>
          </p:cNvSpPr>
          <p:nvPr/>
        </p:nvSpPr>
        <p:spPr bwMode="auto">
          <a:xfrm>
            <a:off x="4750385" y="595328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56" name="AutoShape 48"/>
          <p:cNvSpPr>
            <a:spLocks noChangeArrowheads="1"/>
          </p:cNvSpPr>
          <p:nvPr/>
        </p:nvSpPr>
        <p:spPr bwMode="auto">
          <a:xfrm>
            <a:off x="5550485" y="538178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57" name="AutoShape 49"/>
          <p:cNvSpPr>
            <a:spLocks noChangeArrowheads="1"/>
          </p:cNvSpPr>
          <p:nvPr/>
        </p:nvSpPr>
        <p:spPr bwMode="auto">
          <a:xfrm>
            <a:off x="5836235" y="507698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58" name="AutoShape 50"/>
          <p:cNvSpPr>
            <a:spLocks noChangeArrowheads="1"/>
          </p:cNvSpPr>
          <p:nvPr/>
        </p:nvSpPr>
        <p:spPr bwMode="auto">
          <a:xfrm>
            <a:off x="6609913" y="455310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59" name="Line 51"/>
          <p:cNvSpPr>
            <a:spLocks noChangeShapeType="1"/>
          </p:cNvSpPr>
          <p:nvPr/>
        </p:nvSpPr>
        <p:spPr bwMode="auto">
          <a:xfrm flipV="1">
            <a:off x="4402722" y="4659471"/>
            <a:ext cx="0" cy="14859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60" name="Text Box 52"/>
          <p:cNvSpPr txBox="1">
            <a:spLocks noChangeArrowheads="1"/>
          </p:cNvSpPr>
          <p:nvPr/>
        </p:nvSpPr>
        <p:spPr bwMode="auto">
          <a:xfrm>
            <a:off x="4402722" y="4478496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i="1"/>
              <a:t>x</a:t>
            </a:r>
            <a:r>
              <a:rPr lang="en-US" altLang="en-US" sz="1800" i="1" baseline="30000"/>
              <a:t>2</a:t>
            </a:r>
          </a:p>
        </p:txBody>
      </p:sp>
      <p:sp>
        <p:nvSpPr>
          <p:cNvPr id="222261" name="Text Box 53"/>
          <p:cNvSpPr txBox="1">
            <a:spLocks noChangeArrowheads="1"/>
          </p:cNvSpPr>
          <p:nvPr/>
        </p:nvSpPr>
        <p:spPr bwMode="auto">
          <a:xfrm>
            <a:off x="6488697" y="601202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i="1"/>
              <a:t>x</a:t>
            </a:r>
            <a:endParaRPr lang="en-US" altLang="en-US" sz="1800" i="1" baseline="30000"/>
          </a:p>
        </p:txBody>
      </p:sp>
      <p:sp>
        <p:nvSpPr>
          <p:cNvPr id="222262" name="Text Box 54"/>
          <p:cNvSpPr txBox="1">
            <a:spLocks noChangeArrowheads="1"/>
          </p:cNvSpPr>
          <p:nvPr/>
        </p:nvSpPr>
        <p:spPr bwMode="auto">
          <a:xfrm>
            <a:off x="6419888" y="355554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i="1"/>
              <a:t>x</a:t>
            </a:r>
            <a:endParaRPr lang="en-US" altLang="en-US" sz="1800" i="1" baseline="30000"/>
          </a:p>
        </p:txBody>
      </p:sp>
      <p:sp>
        <p:nvSpPr>
          <p:cNvPr id="17457" name="Text Box 55"/>
          <p:cNvSpPr txBox="1">
            <a:spLocks noChangeArrowheads="1"/>
          </p:cNvSpPr>
          <p:nvPr/>
        </p:nvSpPr>
        <p:spPr bwMode="auto">
          <a:xfrm>
            <a:off x="6402002" y="205175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i="1"/>
              <a:t>x</a:t>
            </a:r>
            <a:endParaRPr lang="en-US" altLang="en-US" sz="1800" i="1" baseline="30000"/>
          </a:p>
        </p:txBody>
      </p:sp>
      <p:sp>
        <p:nvSpPr>
          <p:cNvPr id="222264" name="Line 56"/>
          <p:cNvSpPr>
            <a:spLocks noChangeShapeType="1"/>
          </p:cNvSpPr>
          <p:nvPr/>
        </p:nvSpPr>
        <p:spPr bwMode="auto">
          <a:xfrm flipV="1">
            <a:off x="3764547" y="4964271"/>
            <a:ext cx="3181350" cy="1295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65" name="Line 57"/>
          <p:cNvSpPr>
            <a:spLocks noChangeShapeType="1"/>
          </p:cNvSpPr>
          <p:nvPr/>
        </p:nvSpPr>
        <p:spPr bwMode="auto">
          <a:xfrm flipV="1">
            <a:off x="3759785" y="4888071"/>
            <a:ext cx="3114675" cy="12842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66" name="Line 58"/>
          <p:cNvSpPr>
            <a:spLocks noChangeShapeType="1"/>
          </p:cNvSpPr>
          <p:nvPr/>
        </p:nvSpPr>
        <p:spPr bwMode="auto">
          <a:xfrm flipV="1">
            <a:off x="3874085" y="5059521"/>
            <a:ext cx="3057525" cy="1246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67" name="Oval 59"/>
          <p:cNvSpPr>
            <a:spLocks noChangeArrowheads="1"/>
          </p:cNvSpPr>
          <p:nvPr/>
        </p:nvSpPr>
        <p:spPr bwMode="auto">
          <a:xfrm>
            <a:off x="5486985" y="5318284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68" name="Oval 60"/>
          <p:cNvSpPr>
            <a:spLocks noChangeArrowheads="1"/>
          </p:cNvSpPr>
          <p:nvPr/>
        </p:nvSpPr>
        <p:spPr bwMode="auto">
          <a:xfrm>
            <a:off x="5096460" y="5632609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2269" name="Oval 61"/>
          <p:cNvSpPr>
            <a:spLocks noChangeArrowheads="1"/>
          </p:cNvSpPr>
          <p:nvPr/>
        </p:nvSpPr>
        <p:spPr bwMode="auto">
          <a:xfrm>
            <a:off x="4029660" y="5908834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15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6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2" grpId="0" animBg="1"/>
      <p:bldP spid="222223" grpId="0" animBg="1"/>
      <p:bldP spid="222224" grpId="0" animBg="1"/>
      <p:bldP spid="222226" grpId="0" animBg="1"/>
      <p:bldP spid="222227" grpId="0" animBg="1"/>
      <p:bldP spid="222228" grpId="0" animBg="1"/>
      <p:bldP spid="222229" grpId="0" animBg="1"/>
      <p:bldP spid="222230" grpId="0" animBg="1"/>
      <p:bldP spid="222231" grpId="0"/>
      <p:bldP spid="222232" grpId="0" animBg="1"/>
      <p:bldP spid="222233" grpId="0" animBg="1"/>
      <p:bldP spid="222234" grpId="0" animBg="1"/>
      <p:bldP spid="222235" grpId="0" animBg="1"/>
      <p:bldP spid="222236" grpId="0" animBg="1"/>
      <p:bldP spid="222237" grpId="0" animBg="1"/>
      <p:bldP spid="222243" grpId="0" animBg="1"/>
      <p:bldP spid="222244" grpId="0" animBg="1"/>
      <p:bldP spid="222245" grpId="0" animBg="1"/>
      <p:bldP spid="222246" grpId="0" animBg="1"/>
      <p:bldP spid="222247" grpId="0" animBg="1"/>
      <p:bldP spid="222248" grpId="0" animBg="1"/>
      <p:bldP spid="222249" grpId="0"/>
      <p:bldP spid="222250" grpId="0" animBg="1"/>
      <p:bldP spid="222251" grpId="0" animBg="1"/>
      <p:bldP spid="222252" grpId="0" animBg="1"/>
      <p:bldP spid="222253" grpId="0" animBg="1"/>
      <p:bldP spid="222254" grpId="0" animBg="1"/>
      <p:bldP spid="222255" grpId="0" animBg="1"/>
      <p:bldP spid="222256" grpId="0" animBg="1"/>
      <p:bldP spid="222257" grpId="0" animBg="1"/>
      <p:bldP spid="222258" grpId="0" animBg="1"/>
      <p:bldP spid="222259" grpId="0" animBg="1"/>
      <p:bldP spid="222260" grpId="0"/>
      <p:bldP spid="222261" grpId="0"/>
      <p:bldP spid="222262" grpId="0"/>
      <p:bldP spid="222264" grpId="0" animBg="1"/>
      <p:bldP spid="222265" grpId="0" animBg="1"/>
      <p:bldP spid="222266" grpId="0" animBg="1"/>
      <p:bldP spid="222267" grpId="0" animBg="1"/>
      <p:bldP spid="222268" grpId="0" animBg="1"/>
      <p:bldP spid="2222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Non-linear SVMs:  Feature spaces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 idea:   the original feature space can always be mapped to some higher-dimensional feature space where the training set is separable:</a:t>
            </a:r>
          </a:p>
        </p:txBody>
      </p:sp>
      <p:sp>
        <p:nvSpPr>
          <p:cNvPr id="18436" name="Line 42"/>
          <p:cNvSpPr>
            <a:spLocks noChangeShapeType="1"/>
          </p:cNvSpPr>
          <p:nvPr/>
        </p:nvSpPr>
        <p:spPr bwMode="auto">
          <a:xfrm flipV="1">
            <a:off x="2068513" y="2764332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43"/>
          <p:cNvSpPr>
            <a:spLocks noChangeShapeType="1"/>
          </p:cNvSpPr>
          <p:nvPr/>
        </p:nvSpPr>
        <p:spPr bwMode="auto">
          <a:xfrm flipV="1">
            <a:off x="447675" y="4375645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AutoShape 44"/>
          <p:cNvSpPr>
            <a:spLocks noChangeArrowheads="1"/>
          </p:cNvSpPr>
          <p:nvPr/>
        </p:nvSpPr>
        <p:spPr bwMode="auto">
          <a:xfrm>
            <a:off x="2098675" y="359618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AutoShape 45"/>
          <p:cNvSpPr>
            <a:spLocks noChangeArrowheads="1"/>
          </p:cNvSpPr>
          <p:nvPr/>
        </p:nvSpPr>
        <p:spPr bwMode="auto">
          <a:xfrm>
            <a:off x="1524000" y="395337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AutoShape 46"/>
          <p:cNvSpPr>
            <a:spLocks noChangeArrowheads="1"/>
          </p:cNvSpPr>
          <p:nvPr/>
        </p:nvSpPr>
        <p:spPr bwMode="auto">
          <a:xfrm>
            <a:off x="1676400" y="449947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AutoShape 47"/>
          <p:cNvSpPr>
            <a:spLocks noChangeArrowheads="1"/>
          </p:cNvSpPr>
          <p:nvPr/>
        </p:nvSpPr>
        <p:spPr bwMode="auto">
          <a:xfrm>
            <a:off x="2209800" y="497572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2" name="AutoShape 48"/>
          <p:cNvSpPr>
            <a:spLocks noChangeArrowheads="1"/>
          </p:cNvSpPr>
          <p:nvPr/>
        </p:nvSpPr>
        <p:spPr bwMode="auto">
          <a:xfrm>
            <a:off x="1790700" y="364222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3" name="AutoShape 49"/>
          <p:cNvSpPr>
            <a:spLocks noChangeArrowheads="1"/>
          </p:cNvSpPr>
          <p:nvPr/>
        </p:nvSpPr>
        <p:spPr bwMode="auto">
          <a:xfrm>
            <a:off x="1295400" y="427087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4" name="AutoShape 50"/>
          <p:cNvSpPr>
            <a:spLocks noChangeArrowheads="1"/>
          </p:cNvSpPr>
          <p:nvPr/>
        </p:nvSpPr>
        <p:spPr bwMode="auto">
          <a:xfrm>
            <a:off x="1714500" y="501382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5" name="AutoShape 51"/>
          <p:cNvSpPr>
            <a:spLocks noChangeArrowheads="1"/>
          </p:cNvSpPr>
          <p:nvPr/>
        </p:nvSpPr>
        <p:spPr bwMode="auto">
          <a:xfrm>
            <a:off x="2209800" y="404227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6" name="AutoShape 52"/>
          <p:cNvSpPr>
            <a:spLocks noChangeArrowheads="1"/>
          </p:cNvSpPr>
          <p:nvPr/>
        </p:nvSpPr>
        <p:spPr bwMode="auto">
          <a:xfrm>
            <a:off x="3111500" y="402957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7" name="AutoShape 53"/>
          <p:cNvSpPr>
            <a:spLocks noChangeArrowheads="1"/>
          </p:cNvSpPr>
          <p:nvPr/>
        </p:nvSpPr>
        <p:spPr bwMode="auto">
          <a:xfrm>
            <a:off x="2971800" y="52424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8" name="AutoShape 54"/>
          <p:cNvSpPr>
            <a:spLocks noChangeArrowheads="1"/>
          </p:cNvSpPr>
          <p:nvPr/>
        </p:nvSpPr>
        <p:spPr bwMode="auto">
          <a:xfrm>
            <a:off x="723900" y="415657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AutoShape 55"/>
          <p:cNvSpPr>
            <a:spLocks noChangeArrowheads="1"/>
          </p:cNvSpPr>
          <p:nvPr/>
        </p:nvSpPr>
        <p:spPr bwMode="auto">
          <a:xfrm>
            <a:off x="2235200" y="56107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AutoShape 56"/>
          <p:cNvSpPr>
            <a:spLocks noChangeArrowheads="1"/>
          </p:cNvSpPr>
          <p:nvPr/>
        </p:nvSpPr>
        <p:spPr bwMode="auto">
          <a:xfrm>
            <a:off x="3200400" y="476617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AutoShape 57"/>
          <p:cNvSpPr>
            <a:spLocks noChangeArrowheads="1"/>
          </p:cNvSpPr>
          <p:nvPr/>
        </p:nvSpPr>
        <p:spPr bwMode="auto">
          <a:xfrm>
            <a:off x="1263650" y="53059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AutoShape 58"/>
          <p:cNvSpPr>
            <a:spLocks noChangeArrowheads="1"/>
          </p:cNvSpPr>
          <p:nvPr/>
        </p:nvSpPr>
        <p:spPr bwMode="auto">
          <a:xfrm>
            <a:off x="952500" y="48233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AutoShape 59"/>
          <p:cNvSpPr>
            <a:spLocks noChangeArrowheads="1"/>
          </p:cNvSpPr>
          <p:nvPr/>
        </p:nvSpPr>
        <p:spPr bwMode="auto">
          <a:xfrm>
            <a:off x="1009650" y="32993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AutoShape 61"/>
          <p:cNvSpPr>
            <a:spLocks noChangeArrowheads="1"/>
          </p:cNvSpPr>
          <p:nvPr/>
        </p:nvSpPr>
        <p:spPr bwMode="auto">
          <a:xfrm>
            <a:off x="2505075" y="443438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5" name="AutoShape 62"/>
          <p:cNvSpPr>
            <a:spLocks noChangeArrowheads="1"/>
          </p:cNvSpPr>
          <p:nvPr/>
        </p:nvSpPr>
        <p:spPr bwMode="auto">
          <a:xfrm>
            <a:off x="2124075" y="456773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6" name="AutoShape 63"/>
          <p:cNvSpPr>
            <a:spLocks noChangeArrowheads="1"/>
          </p:cNvSpPr>
          <p:nvPr/>
        </p:nvSpPr>
        <p:spPr bwMode="auto">
          <a:xfrm>
            <a:off x="2409825" y="332948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7" name="Oval 66"/>
          <p:cNvSpPr>
            <a:spLocks noChangeArrowheads="1"/>
          </p:cNvSpPr>
          <p:nvPr/>
        </p:nvSpPr>
        <p:spPr bwMode="auto">
          <a:xfrm>
            <a:off x="1114425" y="3415207"/>
            <a:ext cx="1885950" cy="1905000"/>
          </a:xfrm>
          <a:prstGeom prst="ellipse">
            <a:avLst/>
          </a:prstGeom>
          <a:noFill/>
          <a:ln w="15875" algn="ctr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8" name="AutoShape 67"/>
          <p:cNvSpPr>
            <a:spLocks noChangeArrowheads="1"/>
          </p:cNvSpPr>
          <p:nvPr/>
        </p:nvSpPr>
        <p:spPr bwMode="auto">
          <a:xfrm>
            <a:off x="1162050" y="34517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9" name="AutoShape 68"/>
          <p:cNvSpPr>
            <a:spLocks noChangeArrowheads="1"/>
          </p:cNvSpPr>
          <p:nvPr/>
        </p:nvSpPr>
        <p:spPr bwMode="auto">
          <a:xfrm>
            <a:off x="3086100" y="343267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0" name="Line 69"/>
          <p:cNvSpPr>
            <a:spLocks noChangeShapeType="1"/>
          </p:cNvSpPr>
          <p:nvPr/>
        </p:nvSpPr>
        <p:spPr bwMode="auto">
          <a:xfrm flipH="1" flipV="1">
            <a:off x="6107113" y="2516682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70"/>
          <p:cNvSpPr>
            <a:spLocks noChangeShapeType="1"/>
          </p:cNvSpPr>
          <p:nvPr/>
        </p:nvSpPr>
        <p:spPr bwMode="auto">
          <a:xfrm>
            <a:off x="6076950" y="4604245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AutoShape 71"/>
          <p:cNvSpPr>
            <a:spLocks noChangeArrowheads="1"/>
          </p:cNvSpPr>
          <p:nvPr/>
        </p:nvSpPr>
        <p:spPr bwMode="auto">
          <a:xfrm>
            <a:off x="6375400" y="396765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AutoShape 72"/>
          <p:cNvSpPr>
            <a:spLocks noChangeArrowheads="1"/>
          </p:cNvSpPr>
          <p:nvPr/>
        </p:nvSpPr>
        <p:spPr bwMode="auto">
          <a:xfrm>
            <a:off x="5800725" y="432484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AutoShape 73"/>
          <p:cNvSpPr>
            <a:spLocks noChangeArrowheads="1"/>
          </p:cNvSpPr>
          <p:nvPr/>
        </p:nvSpPr>
        <p:spPr bwMode="auto">
          <a:xfrm>
            <a:off x="6181725" y="488047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AutoShape 74"/>
          <p:cNvSpPr>
            <a:spLocks noChangeArrowheads="1"/>
          </p:cNvSpPr>
          <p:nvPr/>
        </p:nvSpPr>
        <p:spPr bwMode="auto">
          <a:xfrm>
            <a:off x="7000875" y="488047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6" name="AutoShape 75"/>
          <p:cNvSpPr>
            <a:spLocks noChangeArrowheads="1"/>
          </p:cNvSpPr>
          <p:nvPr/>
        </p:nvSpPr>
        <p:spPr bwMode="auto">
          <a:xfrm>
            <a:off x="6067425" y="401369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7" name="AutoShape 76"/>
          <p:cNvSpPr>
            <a:spLocks noChangeArrowheads="1"/>
          </p:cNvSpPr>
          <p:nvPr/>
        </p:nvSpPr>
        <p:spPr bwMode="auto">
          <a:xfrm>
            <a:off x="6276975" y="428992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8" name="AutoShape 77"/>
          <p:cNvSpPr>
            <a:spLocks noChangeArrowheads="1"/>
          </p:cNvSpPr>
          <p:nvPr/>
        </p:nvSpPr>
        <p:spPr bwMode="auto">
          <a:xfrm>
            <a:off x="6505575" y="491857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9" name="AutoShape 78"/>
          <p:cNvSpPr>
            <a:spLocks noChangeArrowheads="1"/>
          </p:cNvSpPr>
          <p:nvPr/>
        </p:nvSpPr>
        <p:spPr bwMode="auto">
          <a:xfrm>
            <a:off x="6486525" y="441374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0" name="AutoShape 79"/>
          <p:cNvSpPr>
            <a:spLocks noChangeArrowheads="1"/>
          </p:cNvSpPr>
          <p:nvPr/>
        </p:nvSpPr>
        <p:spPr bwMode="auto">
          <a:xfrm>
            <a:off x="8093075" y="40486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1" name="AutoShape 80"/>
          <p:cNvSpPr>
            <a:spLocks noChangeArrowheads="1"/>
          </p:cNvSpPr>
          <p:nvPr/>
        </p:nvSpPr>
        <p:spPr bwMode="auto">
          <a:xfrm>
            <a:off x="7953375" y="526147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2" name="AutoShape 81"/>
          <p:cNvSpPr>
            <a:spLocks noChangeArrowheads="1"/>
          </p:cNvSpPr>
          <p:nvPr/>
        </p:nvSpPr>
        <p:spPr bwMode="auto">
          <a:xfrm>
            <a:off x="7477125" y="301357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3" name="AutoShape 82"/>
          <p:cNvSpPr>
            <a:spLocks noChangeArrowheads="1"/>
          </p:cNvSpPr>
          <p:nvPr/>
        </p:nvSpPr>
        <p:spPr bwMode="auto">
          <a:xfrm>
            <a:off x="7483475" y="42772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4" name="AutoShape 83"/>
          <p:cNvSpPr>
            <a:spLocks noChangeArrowheads="1"/>
          </p:cNvSpPr>
          <p:nvPr/>
        </p:nvSpPr>
        <p:spPr bwMode="auto">
          <a:xfrm>
            <a:off x="8181975" y="47852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5" name="AutoShape 84"/>
          <p:cNvSpPr>
            <a:spLocks noChangeArrowheads="1"/>
          </p:cNvSpPr>
          <p:nvPr/>
        </p:nvSpPr>
        <p:spPr bwMode="auto">
          <a:xfrm>
            <a:off x="7007225" y="372477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6" name="AutoShape 85"/>
          <p:cNvSpPr>
            <a:spLocks noChangeArrowheads="1"/>
          </p:cNvSpPr>
          <p:nvPr/>
        </p:nvSpPr>
        <p:spPr bwMode="auto">
          <a:xfrm>
            <a:off x="7610475" y="495667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7" name="AutoShape 86"/>
          <p:cNvSpPr>
            <a:spLocks noChangeArrowheads="1"/>
          </p:cNvSpPr>
          <p:nvPr/>
        </p:nvSpPr>
        <p:spPr bwMode="auto">
          <a:xfrm>
            <a:off x="7400925" y="32231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8" name="AutoShape 87"/>
          <p:cNvSpPr>
            <a:spLocks noChangeArrowheads="1"/>
          </p:cNvSpPr>
          <p:nvPr/>
        </p:nvSpPr>
        <p:spPr bwMode="auto">
          <a:xfrm>
            <a:off x="6010275" y="472965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9" name="AutoShape 88"/>
          <p:cNvSpPr>
            <a:spLocks noChangeArrowheads="1"/>
          </p:cNvSpPr>
          <p:nvPr/>
        </p:nvSpPr>
        <p:spPr bwMode="auto">
          <a:xfrm>
            <a:off x="5629275" y="486300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0" name="AutoShape 89"/>
          <p:cNvSpPr>
            <a:spLocks noChangeArrowheads="1"/>
          </p:cNvSpPr>
          <p:nvPr/>
        </p:nvSpPr>
        <p:spPr bwMode="auto">
          <a:xfrm>
            <a:off x="7391400" y="334853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1" name="AutoShape 91"/>
          <p:cNvSpPr>
            <a:spLocks noChangeArrowheads="1"/>
          </p:cNvSpPr>
          <p:nvPr/>
        </p:nvSpPr>
        <p:spPr bwMode="auto">
          <a:xfrm>
            <a:off x="6943725" y="28802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2" name="AutoShape 92"/>
          <p:cNvSpPr>
            <a:spLocks noChangeArrowheads="1"/>
          </p:cNvSpPr>
          <p:nvPr/>
        </p:nvSpPr>
        <p:spPr bwMode="auto">
          <a:xfrm>
            <a:off x="8067675" y="34517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3" name="Line 93"/>
          <p:cNvSpPr>
            <a:spLocks noChangeShapeType="1"/>
          </p:cNvSpPr>
          <p:nvPr/>
        </p:nvSpPr>
        <p:spPr bwMode="auto">
          <a:xfrm flipH="1">
            <a:off x="4859338" y="4605832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4" name="Line 94"/>
          <p:cNvSpPr>
            <a:spLocks noChangeShapeType="1"/>
          </p:cNvSpPr>
          <p:nvPr/>
        </p:nvSpPr>
        <p:spPr bwMode="auto">
          <a:xfrm>
            <a:off x="6096000" y="3253282"/>
            <a:ext cx="1447800" cy="13335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5" name="Line 95"/>
          <p:cNvSpPr>
            <a:spLocks noChangeShapeType="1"/>
          </p:cNvSpPr>
          <p:nvPr/>
        </p:nvSpPr>
        <p:spPr bwMode="auto">
          <a:xfrm flipV="1">
            <a:off x="6324600" y="4624882"/>
            <a:ext cx="1219200" cy="1219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Line 96"/>
          <p:cNvSpPr>
            <a:spLocks noChangeShapeType="1"/>
          </p:cNvSpPr>
          <p:nvPr/>
        </p:nvSpPr>
        <p:spPr bwMode="auto">
          <a:xfrm flipV="1">
            <a:off x="4629150" y="3291382"/>
            <a:ext cx="1466850" cy="838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7" name="Line 97"/>
          <p:cNvSpPr>
            <a:spLocks noChangeShapeType="1"/>
          </p:cNvSpPr>
          <p:nvPr/>
        </p:nvSpPr>
        <p:spPr bwMode="auto">
          <a:xfrm>
            <a:off x="4610100" y="4129582"/>
            <a:ext cx="1714500" cy="169545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AutoShape 98"/>
          <p:cNvSpPr>
            <a:spLocks noChangeArrowheads="1"/>
          </p:cNvSpPr>
          <p:nvPr/>
        </p:nvSpPr>
        <p:spPr bwMode="auto">
          <a:xfrm>
            <a:off x="3590925" y="2691307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Text Box 99"/>
          <p:cNvSpPr txBox="1">
            <a:spLocks noChangeArrowheads="1"/>
          </p:cNvSpPr>
          <p:nvPr/>
        </p:nvSpPr>
        <p:spPr bwMode="auto">
          <a:xfrm>
            <a:off x="3590925" y="3091357"/>
            <a:ext cx="167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Times New Roman" pitchFamily="18" charset="0"/>
              </a:rPr>
              <a:t>Φ</a:t>
            </a:r>
            <a:r>
              <a:rPr lang="en-US" altLang="en-US" sz="2000">
                <a:cs typeface="Times New Roman" pitchFamily="18" charset="0"/>
              </a:rPr>
              <a:t>:  </a:t>
            </a:r>
            <a:r>
              <a:rPr lang="en-US" altLang="en-US" sz="2000" b="1">
                <a:cs typeface="Times New Roman" pitchFamily="18" charset="0"/>
              </a:rPr>
              <a:t>x</a:t>
            </a:r>
            <a:r>
              <a:rPr lang="en-US" altLang="en-US" sz="2000" b="1" baseline="-25000">
                <a:cs typeface="Times New Roman" pitchFamily="18" charset="0"/>
              </a:rPr>
              <a:t> </a:t>
            </a:r>
            <a:r>
              <a:rPr lang="en-US" altLang="en-US" sz="2000" b="1">
                <a:cs typeface="Times New Roman" pitchFamily="18" charset="0"/>
              </a:rPr>
              <a:t>→</a:t>
            </a:r>
            <a:r>
              <a:rPr lang="en-US" altLang="en-US" sz="2000">
                <a:cs typeface="Times New Roman" pitchFamily="18" charset="0"/>
              </a:rPr>
              <a:t> </a:t>
            </a:r>
            <a:r>
              <a:rPr lang="el-GR" altLang="en-US" sz="2000" b="1">
                <a:cs typeface="Times New Roman" pitchFamily="18" charset="0"/>
              </a:rPr>
              <a:t>φ</a:t>
            </a:r>
            <a:r>
              <a:rPr lang="en-US" altLang="en-US" sz="2000">
                <a:cs typeface="Times New Roman" pitchFamily="18" charset="0"/>
              </a:rPr>
              <a:t>(</a:t>
            </a:r>
            <a:r>
              <a:rPr lang="en-US" altLang="en-US" sz="2000" b="1">
                <a:cs typeface="Times New Roman" pitchFamily="18" charset="0"/>
              </a:rPr>
              <a:t>x</a:t>
            </a:r>
            <a:r>
              <a:rPr lang="en-US" altLang="en-US" sz="2000">
                <a:cs typeface="Times New Roman" pitchFamily="18" charset="0"/>
              </a:rPr>
              <a:t>)</a:t>
            </a:r>
          </a:p>
        </p:txBody>
      </p:sp>
      <p:sp>
        <p:nvSpPr>
          <p:cNvPr id="5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16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8359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The “Kernel Trick”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588" y="1119673"/>
            <a:ext cx="8574832" cy="5200625"/>
          </a:xfrm>
        </p:spPr>
        <p:txBody>
          <a:bodyPr/>
          <a:lstStyle/>
          <a:p>
            <a:pPr eaLnBrk="1" hangingPunct="1"/>
            <a:r>
              <a:rPr lang="en-US" altLang="en-US" sz="2000" b="0" dirty="0" smtClean="0"/>
              <a:t>The linear classifier relies on </a:t>
            </a:r>
            <a:r>
              <a:rPr lang="en-US" altLang="en-US" sz="2000" b="0" dirty="0" smtClean="0"/>
              <a:t>dot </a:t>
            </a:r>
            <a:r>
              <a:rPr lang="en-US" altLang="en-US" sz="2000" b="0" dirty="0" smtClean="0"/>
              <a:t>product between </a:t>
            </a:r>
            <a:r>
              <a:rPr lang="en-US" altLang="en-US" sz="2000" b="0" dirty="0" smtClean="0"/>
              <a:t>vectors </a:t>
            </a:r>
            <a:r>
              <a:rPr lang="en-US" altLang="en-US" sz="2000" b="0" i="1" dirty="0" smtClean="0"/>
              <a:t>K</a:t>
            </a:r>
            <a:r>
              <a:rPr lang="en-US" altLang="en-US" sz="2000" b="0" dirty="0" smtClean="0"/>
              <a:t>(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i</a:t>
            </a:r>
            <a:r>
              <a:rPr lang="en-US" altLang="en-US" sz="2000" b="0" dirty="0" err="1" smtClean="0"/>
              <a:t>,x</a:t>
            </a:r>
            <a:r>
              <a:rPr lang="en-US" altLang="en-US" sz="2000" b="0" i="1" baseline="-25000" dirty="0" err="1" smtClean="0"/>
              <a:t>j</a:t>
            </a:r>
            <a:r>
              <a:rPr lang="en-US" altLang="en-US" sz="2000" b="0" dirty="0" smtClean="0"/>
              <a:t>)=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i</a:t>
            </a:r>
            <a:r>
              <a:rPr lang="en-US" altLang="en-US" sz="2000" b="0" baseline="30000" dirty="0" err="1" smtClean="0"/>
              <a:t>T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j</a:t>
            </a:r>
            <a:endParaRPr lang="en-US" altLang="en-US" sz="2000" b="0" i="1" baseline="-25000" dirty="0" smtClean="0"/>
          </a:p>
          <a:p>
            <a:pPr eaLnBrk="1" hangingPunct="1"/>
            <a:endParaRPr lang="en-US" altLang="en-US" sz="800" b="0" i="1" baseline="-25000" dirty="0" smtClean="0"/>
          </a:p>
          <a:p>
            <a:pPr eaLnBrk="1" hangingPunct="1"/>
            <a:r>
              <a:rPr lang="en-US" altLang="en-US" sz="2000" b="0" dirty="0" smtClean="0"/>
              <a:t>If every </a:t>
            </a:r>
            <a:r>
              <a:rPr lang="en-US" altLang="en-US" sz="2000" b="0" dirty="0" err="1" smtClean="0"/>
              <a:t>datapoint</a:t>
            </a:r>
            <a:r>
              <a:rPr lang="en-US" altLang="en-US" sz="2000" b="0" dirty="0" smtClean="0"/>
              <a:t> is mapped into high-dimensional space via some transformation 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>
                <a:cs typeface="Times New Roman" pitchFamily="18" charset="0"/>
              </a:rPr>
              <a:t>:  x</a:t>
            </a:r>
            <a:r>
              <a:rPr lang="en-US" altLang="en-US" sz="2000" b="0" baseline="-25000" dirty="0" smtClean="0">
                <a:cs typeface="Times New Roman" pitchFamily="18" charset="0"/>
              </a:rPr>
              <a:t> </a:t>
            </a:r>
            <a:r>
              <a:rPr lang="en-US" altLang="en-US" sz="2000" b="0" dirty="0" smtClean="0">
                <a:cs typeface="Times New Roman" pitchFamily="18" charset="0"/>
              </a:rPr>
              <a:t>→ 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>
                <a:cs typeface="Times New Roman" pitchFamily="18" charset="0"/>
              </a:rPr>
              <a:t>(x), </a:t>
            </a:r>
            <a:r>
              <a:rPr lang="en-US" altLang="en-US" sz="2000" b="0" dirty="0" smtClean="0">
                <a:cs typeface="Times New Roman" pitchFamily="18" charset="0"/>
              </a:rPr>
              <a:t>dot product becomes:  </a:t>
            </a:r>
            <a:r>
              <a:rPr lang="en-US" altLang="en-US" sz="2000" b="0" i="1" dirty="0" smtClean="0"/>
              <a:t>K</a:t>
            </a:r>
            <a:r>
              <a:rPr lang="en-US" altLang="en-US" sz="2000" b="0" dirty="0" smtClean="0"/>
              <a:t>(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i</a:t>
            </a:r>
            <a:r>
              <a:rPr lang="en-US" altLang="en-US" sz="2000" b="0" dirty="0" err="1" smtClean="0"/>
              <a:t>,x</a:t>
            </a:r>
            <a:r>
              <a:rPr lang="en-US" altLang="en-US" sz="2000" b="0" i="1" baseline="-25000" dirty="0" err="1" smtClean="0"/>
              <a:t>j</a:t>
            </a:r>
            <a:r>
              <a:rPr lang="en-US" altLang="en-US" sz="2000" b="0" dirty="0" smtClean="0"/>
              <a:t>)= 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/>
              <a:t>(x</a:t>
            </a:r>
            <a:r>
              <a:rPr lang="en-US" altLang="en-US" sz="2000" b="0" i="1" baseline="-25000" dirty="0" smtClean="0"/>
              <a:t>i</a:t>
            </a:r>
            <a:r>
              <a:rPr lang="en-US" altLang="en-US" sz="2000" b="0" dirty="0" smtClean="0"/>
              <a:t>)</a:t>
            </a:r>
            <a:r>
              <a:rPr lang="en-US" altLang="en-US" sz="2000" b="0" baseline="-25000" dirty="0" smtClean="0"/>
              <a:t> </a:t>
            </a:r>
            <a:r>
              <a:rPr lang="en-US" altLang="en-US" sz="2000" b="0" baseline="30000" dirty="0" smtClean="0"/>
              <a:t>T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/>
              <a:t>(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j</a:t>
            </a:r>
            <a:r>
              <a:rPr lang="en-US" altLang="en-US" sz="2000" b="0" dirty="0" smtClean="0"/>
              <a:t>)</a:t>
            </a:r>
          </a:p>
          <a:p>
            <a:pPr eaLnBrk="1" hangingPunct="1"/>
            <a:endParaRPr lang="en-US" altLang="en-US" sz="800" b="0" dirty="0" smtClean="0"/>
          </a:p>
          <a:p>
            <a:pPr eaLnBrk="1" hangingPunct="1"/>
            <a:r>
              <a:rPr lang="en-US" altLang="en-US" sz="2000" b="0" dirty="0" smtClean="0"/>
              <a:t>A </a:t>
            </a:r>
            <a:r>
              <a:rPr lang="en-US" altLang="en-US" sz="2000" i="1" dirty="0" smtClean="0">
                <a:solidFill>
                  <a:srgbClr val="C00000"/>
                </a:solidFill>
              </a:rPr>
              <a:t>kernel function</a:t>
            </a:r>
            <a:r>
              <a:rPr lang="en-US" altLang="en-US" sz="2000" dirty="0" smtClean="0">
                <a:solidFill>
                  <a:srgbClr val="C00000"/>
                </a:solidFill>
              </a:rPr>
              <a:t> </a:t>
            </a:r>
            <a:r>
              <a:rPr lang="en-US" altLang="en-US" sz="2000" b="0" dirty="0" smtClean="0"/>
              <a:t>is a function that is equivalent to </a:t>
            </a:r>
            <a:r>
              <a:rPr lang="en-US" altLang="en-US" sz="2000" b="0" dirty="0" smtClean="0"/>
              <a:t>the dot </a:t>
            </a:r>
            <a:r>
              <a:rPr lang="en-US" altLang="en-US" sz="2000" b="0" dirty="0" smtClean="0"/>
              <a:t>product in some feature </a:t>
            </a:r>
            <a:r>
              <a:rPr lang="en-US" altLang="en-US" sz="2000" b="0" dirty="0" smtClean="0"/>
              <a:t>space</a:t>
            </a:r>
          </a:p>
          <a:p>
            <a:pPr eaLnBrk="1" hangingPunct="1"/>
            <a:endParaRPr lang="en-US" altLang="en-US" sz="800" b="0" dirty="0" smtClean="0"/>
          </a:p>
          <a:p>
            <a:pPr eaLnBrk="1" hangingPunct="1"/>
            <a:r>
              <a:rPr lang="en-US" altLang="en-US" sz="2000" b="0" dirty="0" smtClean="0"/>
              <a:t>Example: 2-dimensional vectors x=[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1  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2</a:t>
            </a:r>
            <a:r>
              <a:rPr lang="en-US" altLang="en-US" sz="2000" b="0" dirty="0" smtClean="0"/>
              <a:t>];  let </a:t>
            </a:r>
            <a:r>
              <a:rPr lang="en-US" altLang="en-US" sz="2000" i="1" dirty="0" smtClean="0"/>
              <a:t>K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x</a:t>
            </a:r>
            <a:r>
              <a:rPr lang="en-US" altLang="en-US" sz="2000" i="1" baseline="-25000" dirty="0" err="1" smtClean="0"/>
              <a:t>i</a:t>
            </a:r>
            <a:r>
              <a:rPr lang="en-US" altLang="en-US" sz="2000" dirty="0" err="1" smtClean="0"/>
              <a:t>,x</a:t>
            </a:r>
            <a:r>
              <a:rPr lang="en-US" altLang="en-US" sz="2000" i="1" baseline="-25000" dirty="0" err="1" smtClean="0"/>
              <a:t>j</a:t>
            </a:r>
            <a:r>
              <a:rPr lang="en-US" altLang="en-US" sz="2000" dirty="0" smtClean="0"/>
              <a:t>)=(1 + </a:t>
            </a:r>
            <a:r>
              <a:rPr lang="en-US" altLang="en-US" sz="2000" dirty="0" err="1" smtClean="0"/>
              <a:t>x</a:t>
            </a:r>
            <a:r>
              <a:rPr lang="en-US" altLang="en-US" sz="2000" i="1" baseline="-25000" dirty="0" err="1" smtClean="0"/>
              <a:t>i</a:t>
            </a:r>
            <a:r>
              <a:rPr lang="en-US" altLang="en-US" sz="2000" baseline="30000" dirty="0" err="1" smtClean="0"/>
              <a:t>T</a:t>
            </a:r>
            <a:r>
              <a:rPr lang="en-US" altLang="en-US" sz="2000" dirty="0" err="1" smtClean="0"/>
              <a:t>x</a:t>
            </a:r>
            <a:r>
              <a:rPr lang="en-US" altLang="en-US" sz="2000" i="1" baseline="-25000" dirty="0" err="1" smtClean="0"/>
              <a:t>j</a:t>
            </a:r>
            <a:r>
              <a:rPr lang="en-US" altLang="en-US" sz="2000" dirty="0" smtClean="0"/>
              <a:t>)</a:t>
            </a:r>
            <a:r>
              <a:rPr lang="en-US" altLang="en-US" sz="2000" baseline="30000" dirty="0" smtClean="0"/>
              <a:t>2</a:t>
            </a:r>
            <a:r>
              <a:rPr lang="en-US" altLang="en-US" sz="2000" b="0" baseline="-25000" dirty="0" smtClean="0"/>
              <a:t>,</a:t>
            </a:r>
            <a:endParaRPr lang="en-US" altLang="en-US" sz="2000" b="0" dirty="0" smtClean="0"/>
          </a:p>
          <a:p>
            <a:pPr eaLnBrk="1" hangingPunct="1">
              <a:buFontTx/>
              <a:buNone/>
            </a:pPr>
            <a:r>
              <a:rPr lang="en-US" altLang="en-US" sz="2000" b="0" dirty="0" smtClean="0"/>
              <a:t>	Need to show that </a:t>
            </a:r>
            <a:r>
              <a:rPr lang="en-US" altLang="en-US" sz="2000" b="0" i="1" dirty="0" smtClean="0"/>
              <a:t>K</a:t>
            </a:r>
            <a:r>
              <a:rPr lang="en-US" altLang="en-US" sz="2000" b="0" dirty="0" smtClean="0"/>
              <a:t>(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i</a:t>
            </a:r>
            <a:r>
              <a:rPr lang="en-US" altLang="en-US" sz="2000" b="0" dirty="0" err="1" smtClean="0"/>
              <a:t>,x</a:t>
            </a:r>
            <a:r>
              <a:rPr lang="en-US" altLang="en-US" sz="2000" b="0" baseline="-25000" dirty="0" err="1" smtClean="0"/>
              <a:t>j</a:t>
            </a:r>
            <a:r>
              <a:rPr lang="en-US" altLang="en-US" sz="2000" b="0" dirty="0" smtClean="0"/>
              <a:t>)= 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/>
              <a:t>(x</a:t>
            </a:r>
            <a:r>
              <a:rPr lang="en-US" altLang="en-US" sz="2000" b="0" i="1" baseline="-25000" dirty="0" smtClean="0"/>
              <a:t>i</a:t>
            </a:r>
            <a:r>
              <a:rPr lang="en-US" altLang="en-US" sz="2000" b="0" dirty="0" smtClean="0"/>
              <a:t>)</a:t>
            </a:r>
            <a:r>
              <a:rPr lang="en-US" altLang="en-US" sz="2000" b="0" baseline="-25000" dirty="0" smtClean="0"/>
              <a:t> </a:t>
            </a:r>
            <a:r>
              <a:rPr lang="en-US" altLang="en-US" sz="2000" b="0" baseline="30000" dirty="0" smtClean="0"/>
              <a:t>T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/>
              <a:t>(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j</a:t>
            </a:r>
            <a:r>
              <a:rPr lang="en-US" altLang="en-US" sz="2000" b="0" dirty="0" smtClean="0"/>
              <a:t>):</a:t>
            </a:r>
          </a:p>
          <a:p>
            <a:pPr eaLnBrk="1" hangingPunct="1">
              <a:buFontTx/>
              <a:buNone/>
            </a:pPr>
            <a:endParaRPr lang="en-US" altLang="en-US" sz="800" b="0" dirty="0" smtClean="0"/>
          </a:p>
          <a:p>
            <a:pPr eaLnBrk="1" hangingPunct="1">
              <a:buFontTx/>
              <a:buNone/>
            </a:pPr>
            <a:r>
              <a:rPr lang="en-US" altLang="en-US" b="0" dirty="0" smtClean="0"/>
              <a:t>	 </a:t>
            </a:r>
            <a:r>
              <a:rPr lang="en-US" altLang="en-US" sz="2000" b="0" i="1" dirty="0" smtClean="0"/>
              <a:t>K</a:t>
            </a:r>
            <a:r>
              <a:rPr lang="en-US" altLang="en-US" sz="2000" b="0" dirty="0" smtClean="0"/>
              <a:t>(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i</a:t>
            </a:r>
            <a:r>
              <a:rPr lang="en-US" altLang="en-US" sz="2000" b="0" dirty="0" err="1" smtClean="0"/>
              <a:t>,x</a:t>
            </a:r>
            <a:r>
              <a:rPr lang="en-US" altLang="en-US" sz="2000" b="0" i="1" baseline="-25000" dirty="0" err="1" smtClean="0"/>
              <a:t>j</a:t>
            </a:r>
            <a:r>
              <a:rPr lang="en-US" altLang="en-US" sz="2000" b="0" dirty="0" smtClean="0"/>
              <a:t>)=(1 + 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i</a:t>
            </a:r>
            <a:r>
              <a:rPr lang="en-US" altLang="en-US" sz="2000" b="0" baseline="30000" dirty="0" err="1" smtClean="0"/>
              <a:t>T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j</a:t>
            </a:r>
            <a:r>
              <a:rPr lang="en-US" altLang="en-US" sz="2000" b="0" dirty="0" smtClean="0"/>
              <a:t>)</a:t>
            </a:r>
            <a:r>
              <a:rPr lang="en-US" altLang="en-US" sz="2000" b="0" baseline="30000" dirty="0" smtClean="0"/>
              <a:t>2</a:t>
            </a:r>
            <a:r>
              <a:rPr lang="en-US" altLang="en-US" sz="2000" b="0" baseline="-25000" dirty="0"/>
              <a:t> </a:t>
            </a:r>
            <a:r>
              <a:rPr lang="en-US" altLang="en-US" sz="2000" b="0" dirty="0" smtClean="0"/>
              <a:t>= </a:t>
            </a:r>
            <a:r>
              <a:rPr lang="en-US" altLang="en-US" sz="2000" b="0" dirty="0" smtClean="0"/>
              <a:t>1+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i1</a:t>
            </a:r>
            <a:r>
              <a:rPr lang="en-US" altLang="en-US" sz="2000" b="0" i="1" baseline="30000" dirty="0" smtClean="0"/>
              <a:t>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j1</a:t>
            </a:r>
            <a:r>
              <a:rPr lang="en-US" altLang="en-US" sz="2000" b="0" i="1" baseline="30000" dirty="0" smtClean="0"/>
              <a:t>2 </a:t>
            </a:r>
            <a:r>
              <a:rPr lang="en-US" altLang="en-US" sz="2000" b="0" i="1" dirty="0" smtClean="0"/>
              <a:t>+ </a:t>
            </a:r>
            <a:r>
              <a:rPr lang="en-US" altLang="en-US" sz="2000" b="0" dirty="0" smtClean="0"/>
              <a:t>2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i1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j1</a:t>
            </a:r>
            <a:r>
              <a:rPr lang="en-US" altLang="en-US" sz="2000" b="0" i="1" baseline="30000" dirty="0" smtClean="0"/>
              <a:t>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j2</a:t>
            </a:r>
            <a:r>
              <a:rPr lang="en-US" altLang="en-US" sz="2000" b="0" i="1" dirty="0" smtClean="0"/>
              <a:t>+ x</a:t>
            </a:r>
            <a:r>
              <a:rPr lang="en-US" altLang="en-US" sz="2000" b="0" i="1" baseline="-25000" dirty="0" smtClean="0"/>
              <a:t>i2</a:t>
            </a:r>
            <a:r>
              <a:rPr lang="en-US" altLang="en-US" sz="2000" b="0" i="1" baseline="30000" dirty="0" smtClean="0"/>
              <a:t>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j2</a:t>
            </a:r>
            <a:r>
              <a:rPr lang="en-US" altLang="en-US" sz="2000" b="0" i="1" baseline="30000" dirty="0" smtClean="0"/>
              <a:t>2 </a:t>
            </a:r>
            <a:r>
              <a:rPr lang="en-US" altLang="en-US" sz="2000" b="0" dirty="0" smtClean="0"/>
              <a:t>+ 2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i1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j1 </a:t>
            </a:r>
            <a:r>
              <a:rPr lang="en-US" altLang="en-US" sz="2000" b="0" i="1" dirty="0" smtClean="0"/>
              <a:t>+ </a:t>
            </a:r>
            <a:r>
              <a:rPr lang="en-US" altLang="en-US" sz="2000" b="0" dirty="0" smtClean="0"/>
              <a:t>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j2</a:t>
            </a:r>
            <a:endParaRPr lang="en-US" altLang="en-US" sz="2000" b="0" i="1" dirty="0" smtClean="0"/>
          </a:p>
          <a:p>
            <a:pPr eaLnBrk="1" hangingPunct="1">
              <a:buFontTx/>
              <a:buNone/>
            </a:pPr>
            <a:r>
              <a:rPr lang="en-US" altLang="en-US" b="0" i="1" dirty="0" smtClean="0"/>
              <a:t>	</a:t>
            </a:r>
            <a:r>
              <a:rPr lang="en-US" altLang="en-US" sz="2000" b="0" i="1" dirty="0" smtClean="0"/>
              <a:t>      = </a:t>
            </a:r>
            <a:r>
              <a:rPr lang="en-US" altLang="en-US" sz="2000" b="0" dirty="0" smtClean="0"/>
              <a:t>[1 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i1</a:t>
            </a:r>
            <a:r>
              <a:rPr lang="en-US" altLang="en-US" sz="2000" b="0" i="1" baseline="30000" dirty="0" smtClean="0"/>
              <a:t>2  </a:t>
            </a:r>
            <a:r>
              <a:rPr lang="en-US" altLang="en-US" sz="2000" b="0" i="1" dirty="0" smtClean="0">
                <a:cs typeface="Times New Roman" pitchFamily="18" charset="0"/>
              </a:rPr>
              <a:t>√</a:t>
            </a:r>
            <a:r>
              <a:rPr lang="en-US" altLang="en-US" sz="2000" b="0" dirty="0" smtClean="0"/>
              <a:t>2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i1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i2  </a:t>
            </a:r>
            <a:r>
              <a:rPr lang="en-US" altLang="en-US" sz="2000" b="0" i="1" dirty="0" smtClean="0"/>
              <a:t> x</a:t>
            </a:r>
            <a:r>
              <a:rPr lang="en-US" altLang="en-US" sz="2000" b="0" i="1" baseline="-25000" dirty="0" smtClean="0"/>
              <a:t>i2</a:t>
            </a:r>
            <a:r>
              <a:rPr lang="en-US" altLang="en-US" sz="2000" b="0" i="1" baseline="30000" dirty="0" smtClean="0"/>
              <a:t>2  </a:t>
            </a:r>
            <a:r>
              <a:rPr lang="en-US" altLang="en-US" sz="2000" b="0" i="1" dirty="0" smtClean="0">
                <a:cs typeface="Times New Roman" pitchFamily="18" charset="0"/>
              </a:rPr>
              <a:t>√</a:t>
            </a:r>
            <a:r>
              <a:rPr lang="en-US" altLang="en-US" sz="2000" b="0" dirty="0" smtClean="0"/>
              <a:t>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i1  </a:t>
            </a:r>
            <a:r>
              <a:rPr lang="en-US" altLang="en-US" sz="2000" b="0" i="1" dirty="0" smtClean="0">
                <a:cs typeface="Times New Roman" pitchFamily="18" charset="0"/>
              </a:rPr>
              <a:t>√</a:t>
            </a:r>
            <a:r>
              <a:rPr lang="en-US" altLang="en-US" sz="2000" b="0" dirty="0" smtClean="0"/>
              <a:t>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i2</a:t>
            </a:r>
            <a:r>
              <a:rPr lang="en-US" altLang="en-US" sz="2000" b="0" dirty="0" smtClean="0"/>
              <a:t>]</a:t>
            </a:r>
            <a:r>
              <a:rPr lang="en-US" altLang="en-US" sz="2000" b="0" baseline="30000" dirty="0" smtClean="0"/>
              <a:t>T </a:t>
            </a:r>
            <a:r>
              <a:rPr lang="en-US" altLang="en-US" sz="2000" b="0" dirty="0" smtClean="0"/>
              <a:t>[1 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j1</a:t>
            </a:r>
            <a:r>
              <a:rPr lang="en-US" altLang="en-US" sz="2000" b="0" i="1" baseline="30000" dirty="0" smtClean="0"/>
              <a:t>2  </a:t>
            </a:r>
            <a:r>
              <a:rPr lang="en-US" altLang="en-US" sz="2000" b="0" i="1" dirty="0" smtClean="0">
                <a:cs typeface="Times New Roman" pitchFamily="18" charset="0"/>
              </a:rPr>
              <a:t>√</a:t>
            </a:r>
            <a:r>
              <a:rPr lang="en-US" altLang="en-US" sz="2000" b="0" dirty="0" smtClean="0"/>
              <a:t>2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j1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j2  </a:t>
            </a:r>
            <a:r>
              <a:rPr lang="en-US" altLang="en-US" sz="2000" b="0" i="1" dirty="0" smtClean="0"/>
              <a:t> x</a:t>
            </a:r>
            <a:r>
              <a:rPr lang="en-US" altLang="en-US" sz="2000" b="0" i="1" baseline="-25000" dirty="0" smtClean="0"/>
              <a:t>j2</a:t>
            </a:r>
            <a:r>
              <a:rPr lang="en-US" altLang="en-US" sz="2000" b="0" i="1" baseline="30000" dirty="0" smtClean="0"/>
              <a:t>2  </a:t>
            </a:r>
            <a:r>
              <a:rPr lang="en-US" altLang="en-US" sz="2000" b="0" i="1" dirty="0" smtClean="0">
                <a:cs typeface="Times New Roman" pitchFamily="18" charset="0"/>
              </a:rPr>
              <a:t>√</a:t>
            </a:r>
            <a:r>
              <a:rPr lang="en-US" altLang="en-US" sz="2000" b="0" dirty="0" smtClean="0"/>
              <a:t>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j1  </a:t>
            </a:r>
            <a:r>
              <a:rPr lang="en-US" altLang="en-US" sz="2000" b="0" i="1" dirty="0" smtClean="0">
                <a:cs typeface="Times New Roman" pitchFamily="18" charset="0"/>
              </a:rPr>
              <a:t>√</a:t>
            </a:r>
            <a:r>
              <a:rPr lang="en-US" altLang="en-US" sz="2000" b="0" dirty="0" smtClean="0"/>
              <a:t>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j2</a:t>
            </a:r>
            <a:r>
              <a:rPr lang="en-US" altLang="en-US" sz="2000" b="0" dirty="0" smtClean="0"/>
              <a:t>] </a:t>
            </a:r>
            <a:r>
              <a:rPr lang="en-US" altLang="en-US" sz="2000" b="0" dirty="0" smtClean="0"/>
              <a:t>    </a:t>
            </a:r>
            <a:br>
              <a:rPr lang="en-US" altLang="en-US" sz="2000" b="0" dirty="0" smtClean="0"/>
            </a:br>
            <a:r>
              <a:rPr lang="en-US" altLang="en-US" sz="2000" b="0" dirty="0" smtClean="0"/>
              <a:t>      = 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/>
              <a:t>(x</a:t>
            </a:r>
            <a:r>
              <a:rPr lang="en-US" altLang="en-US" sz="2000" b="0" i="1" baseline="-25000" dirty="0" smtClean="0"/>
              <a:t>i</a:t>
            </a:r>
            <a:r>
              <a:rPr lang="en-US" altLang="en-US" sz="2000" b="0" dirty="0" smtClean="0"/>
              <a:t>)</a:t>
            </a:r>
            <a:r>
              <a:rPr lang="en-US" altLang="en-US" sz="2000" b="0" baseline="-25000" dirty="0" smtClean="0"/>
              <a:t> </a:t>
            </a:r>
            <a:r>
              <a:rPr lang="en-US" altLang="en-US" sz="2000" b="0" baseline="30000" dirty="0" smtClean="0"/>
              <a:t>T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/>
              <a:t>(</a:t>
            </a:r>
            <a:r>
              <a:rPr lang="en-US" altLang="en-US" sz="2000" b="0" dirty="0" err="1" smtClean="0"/>
              <a:t>x</a:t>
            </a:r>
            <a:r>
              <a:rPr lang="en-US" altLang="en-US" sz="2000" b="0" i="1" baseline="-25000" dirty="0" err="1" smtClean="0"/>
              <a:t>j</a:t>
            </a:r>
            <a:r>
              <a:rPr lang="en-US" altLang="en-US" sz="2000" b="0" dirty="0" smtClean="0"/>
              <a:t>),    where 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/>
              <a:t>(x) = </a:t>
            </a:r>
            <a:r>
              <a:rPr lang="en-US" altLang="en-US" sz="2000" b="0" baseline="-25000" dirty="0" smtClean="0"/>
              <a:t> </a:t>
            </a:r>
            <a:r>
              <a:rPr lang="en-US" altLang="en-US" sz="2000" b="0" dirty="0" smtClean="0"/>
              <a:t>[1 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1</a:t>
            </a:r>
            <a:r>
              <a:rPr lang="en-US" altLang="en-US" sz="2000" b="0" i="1" baseline="30000" dirty="0" smtClean="0"/>
              <a:t>2  </a:t>
            </a:r>
            <a:r>
              <a:rPr lang="en-US" altLang="en-US" sz="2000" b="0" i="1" dirty="0" smtClean="0">
                <a:cs typeface="Times New Roman" pitchFamily="18" charset="0"/>
              </a:rPr>
              <a:t>√</a:t>
            </a:r>
            <a:r>
              <a:rPr lang="en-US" altLang="en-US" sz="2000" b="0" dirty="0" smtClean="0"/>
              <a:t>2 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1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2  </a:t>
            </a:r>
            <a:r>
              <a:rPr lang="en-US" altLang="en-US" sz="2000" b="0" i="1" dirty="0" smtClean="0"/>
              <a:t> x</a:t>
            </a:r>
            <a:r>
              <a:rPr lang="en-US" altLang="en-US" sz="2000" b="0" i="1" baseline="-25000" dirty="0" smtClean="0"/>
              <a:t>2</a:t>
            </a:r>
            <a:r>
              <a:rPr lang="en-US" altLang="en-US" sz="2000" b="0" i="1" baseline="30000" dirty="0" smtClean="0"/>
              <a:t>2   </a:t>
            </a:r>
            <a:r>
              <a:rPr lang="en-US" altLang="en-US" sz="2000" b="0" i="1" dirty="0" smtClean="0">
                <a:cs typeface="Times New Roman" pitchFamily="18" charset="0"/>
              </a:rPr>
              <a:t>√</a:t>
            </a:r>
            <a:r>
              <a:rPr lang="en-US" altLang="en-US" sz="2000" b="0" dirty="0" smtClean="0"/>
              <a:t>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1  </a:t>
            </a:r>
            <a:r>
              <a:rPr lang="en-US" altLang="en-US" sz="2000" b="0" i="1" dirty="0" smtClean="0">
                <a:cs typeface="Times New Roman" pitchFamily="18" charset="0"/>
              </a:rPr>
              <a:t>√</a:t>
            </a:r>
            <a:r>
              <a:rPr lang="en-US" altLang="en-US" sz="2000" b="0" dirty="0" smtClean="0"/>
              <a:t>2</a:t>
            </a:r>
            <a:r>
              <a:rPr lang="en-US" altLang="en-US" sz="2000" b="0" i="1" dirty="0" smtClean="0"/>
              <a:t>x</a:t>
            </a:r>
            <a:r>
              <a:rPr lang="en-US" altLang="en-US" sz="2000" b="0" i="1" baseline="-25000" dirty="0" smtClean="0"/>
              <a:t>2</a:t>
            </a:r>
            <a:r>
              <a:rPr lang="en-US" altLang="en-US" sz="2000" b="0" dirty="0" smtClean="0"/>
              <a:t>]</a:t>
            </a:r>
          </a:p>
          <a:p>
            <a:pPr eaLnBrk="1" hangingPunct="1">
              <a:buFontTx/>
              <a:buNone/>
            </a:pPr>
            <a:endParaRPr lang="en-US" altLang="en-US" sz="800" b="0" dirty="0" smtClean="0"/>
          </a:p>
          <a:p>
            <a:pPr eaLnBrk="1" hangingPunct="1">
              <a:buFontTx/>
              <a:buNone/>
            </a:pPr>
            <a:endParaRPr lang="en-US" altLang="en-US" sz="800" b="0" dirty="0" smtClean="0"/>
          </a:p>
          <a:p>
            <a:pPr eaLnBrk="1" hangingPunct="1"/>
            <a:r>
              <a:rPr lang="en-US" altLang="en-US" sz="2000" b="0" dirty="0" smtClean="0"/>
              <a:t>Thus, a kernel function</a:t>
            </a:r>
            <a:r>
              <a:rPr lang="en-US" altLang="en-US" sz="2000" b="0" i="1" dirty="0" smtClean="0"/>
              <a:t> implicitly </a:t>
            </a:r>
            <a:r>
              <a:rPr lang="en-US" altLang="en-US" sz="2000" b="0" dirty="0" smtClean="0"/>
              <a:t>maps data to a high-dimensional space (without the need to compute each </a:t>
            </a:r>
            <a:r>
              <a:rPr lang="el-GR" altLang="en-US" sz="2000" b="0" dirty="0" smtClean="0">
                <a:cs typeface="Times New Roman" pitchFamily="18" charset="0"/>
              </a:rPr>
              <a:t>φ</a:t>
            </a:r>
            <a:r>
              <a:rPr lang="en-US" altLang="en-US" sz="2000" b="0" dirty="0" smtClean="0"/>
              <a:t>(x) explicitly).</a:t>
            </a:r>
            <a:endParaRPr lang="el-GR" alt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17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8359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Examples of Kernel Functions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1012"/>
            <a:ext cx="8229600" cy="53486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Linear: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(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i</a:t>
            </a:r>
            <a:r>
              <a:rPr lang="en-US" altLang="en-US" dirty="0" err="1" smtClean="0"/>
              <a:t>,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j</a:t>
            </a:r>
            <a:r>
              <a:rPr lang="en-US" altLang="en-US" dirty="0" smtClean="0"/>
              <a:t>)= 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i</a:t>
            </a:r>
            <a:r>
              <a:rPr lang="en-US" altLang="en-US" b="1" baseline="30000" dirty="0" err="1" smtClean="0"/>
              <a:t>T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j</a:t>
            </a:r>
            <a:r>
              <a:rPr lang="en-US" altLang="en-US" b="1" baseline="-25000" dirty="0" smtClean="0"/>
              <a:t>  </a:t>
            </a:r>
            <a:endParaRPr lang="en-US" altLang="en-US" b="1" baseline="-25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1400" b="1" baseline="-25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Mapping </a:t>
            </a:r>
            <a:r>
              <a:rPr lang="el-GR" altLang="en-US" dirty="0" smtClean="0">
                <a:cs typeface="Times New Roman" pitchFamily="18" charset="0"/>
              </a:rPr>
              <a:t>Φ</a:t>
            </a:r>
            <a:r>
              <a:rPr lang="en-US" altLang="en-US" dirty="0" smtClean="0">
                <a:cs typeface="Times New Roman" pitchFamily="18" charset="0"/>
              </a:rPr>
              <a:t>:  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b="1" baseline="-25000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→ 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l-GR" altLang="en-US" b="1" dirty="0" smtClean="0">
                <a:cs typeface="Times New Roman" pitchFamily="18" charset="0"/>
              </a:rPr>
              <a:t>φ</a:t>
            </a:r>
            <a:r>
              <a:rPr lang="en-US" altLang="en-US" dirty="0" smtClean="0">
                <a:cs typeface="Times New Roman" pitchFamily="18" charset="0"/>
              </a:rPr>
              <a:t>(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), where </a:t>
            </a:r>
            <a:r>
              <a:rPr lang="el-GR" altLang="en-US" b="1" dirty="0" smtClean="0">
                <a:cs typeface="Times New Roman" pitchFamily="18" charset="0"/>
              </a:rPr>
              <a:t>φ</a:t>
            </a:r>
            <a:r>
              <a:rPr lang="en-US" altLang="en-US" dirty="0" smtClean="0">
                <a:cs typeface="Times New Roman" pitchFamily="18" charset="0"/>
              </a:rPr>
              <a:t>(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) is 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itself</a:t>
            </a:r>
            <a:endParaRPr lang="en-US" altLang="en-US" b="1" baseline="-250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Polynomial of power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: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(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i</a:t>
            </a:r>
            <a:r>
              <a:rPr lang="en-US" altLang="en-US" dirty="0" err="1" smtClean="0"/>
              <a:t>,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j</a:t>
            </a:r>
            <a:r>
              <a:rPr lang="en-US" altLang="en-US" dirty="0" smtClean="0"/>
              <a:t>)= (1+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i</a:t>
            </a:r>
            <a:r>
              <a:rPr lang="en-US" altLang="en-US" b="1" baseline="30000" dirty="0" err="1" smtClean="0"/>
              <a:t>T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j</a:t>
            </a:r>
            <a:r>
              <a:rPr lang="en-US" altLang="en-US" dirty="0" smtClean="0"/>
              <a:t>)</a:t>
            </a:r>
            <a:r>
              <a:rPr lang="en-US" altLang="en-US" i="1" baseline="30000" dirty="0" smtClean="0"/>
              <a:t>p</a:t>
            </a:r>
          </a:p>
          <a:p>
            <a:pPr eaLnBrk="1" hangingPunct="1">
              <a:lnSpc>
                <a:spcPct val="90000"/>
              </a:lnSpc>
            </a:pPr>
            <a:endParaRPr lang="en-US" altLang="en-US" sz="1050" i="1" baseline="30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900" i="1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Mapping </a:t>
            </a:r>
            <a:r>
              <a:rPr lang="el-GR" altLang="en-US" dirty="0" smtClean="0">
                <a:cs typeface="Times New Roman" pitchFamily="18" charset="0"/>
              </a:rPr>
              <a:t>Φ</a:t>
            </a:r>
            <a:r>
              <a:rPr lang="en-US" altLang="en-US" dirty="0" smtClean="0">
                <a:cs typeface="Times New Roman" pitchFamily="18" charset="0"/>
              </a:rPr>
              <a:t>: 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b="1" baseline="-25000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→ 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l-GR" altLang="en-US" b="1" dirty="0" smtClean="0">
                <a:cs typeface="Times New Roman" pitchFamily="18" charset="0"/>
              </a:rPr>
              <a:t>φ</a:t>
            </a:r>
            <a:r>
              <a:rPr lang="en-US" altLang="en-US" dirty="0" smtClean="0">
                <a:cs typeface="Times New Roman" pitchFamily="18" charset="0"/>
              </a:rPr>
              <a:t>(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), where </a:t>
            </a:r>
            <a:r>
              <a:rPr lang="el-GR" altLang="en-US" b="1" dirty="0" smtClean="0">
                <a:cs typeface="Times New Roman" pitchFamily="18" charset="0"/>
              </a:rPr>
              <a:t>φ</a:t>
            </a:r>
            <a:r>
              <a:rPr lang="en-US" altLang="en-US" dirty="0" smtClean="0">
                <a:cs typeface="Times New Roman" pitchFamily="18" charset="0"/>
              </a:rPr>
              <a:t>(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) has           dimensions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Gaussian (radial-basis function):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(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i</a:t>
            </a:r>
            <a:r>
              <a:rPr lang="en-US" altLang="en-US" dirty="0" err="1" smtClean="0"/>
              <a:t>,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j</a:t>
            </a:r>
            <a:r>
              <a:rPr lang="en-US" altLang="en-US" dirty="0" smtClean="0"/>
              <a:t>) </a:t>
            </a:r>
            <a:r>
              <a:rPr lang="en-US" altLang="en-US" dirty="0" smtClean="0"/>
              <a:t>=</a:t>
            </a:r>
          </a:p>
          <a:p>
            <a:pPr eaLnBrk="1" hangingPunct="1">
              <a:lnSpc>
                <a:spcPct val="90000"/>
              </a:lnSpc>
            </a:pPr>
            <a:endParaRPr lang="en-US" altLang="en-US" sz="105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Mapping </a:t>
            </a:r>
            <a:r>
              <a:rPr lang="el-GR" altLang="en-US" dirty="0" smtClean="0">
                <a:cs typeface="Times New Roman" pitchFamily="18" charset="0"/>
              </a:rPr>
              <a:t>Φ</a:t>
            </a:r>
            <a:r>
              <a:rPr lang="en-US" altLang="en-US" dirty="0" smtClean="0">
                <a:cs typeface="Times New Roman" pitchFamily="18" charset="0"/>
              </a:rPr>
              <a:t>:  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b="1" baseline="-25000" dirty="0" smtClean="0">
                <a:cs typeface="Times New Roman" pitchFamily="18" charset="0"/>
              </a:rPr>
              <a:t> </a:t>
            </a:r>
            <a:r>
              <a:rPr lang="en-US" altLang="en-US" b="1" dirty="0" smtClean="0">
                <a:cs typeface="Times New Roman" pitchFamily="18" charset="0"/>
              </a:rPr>
              <a:t>→  </a:t>
            </a:r>
            <a:r>
              <a:rPr lang="el-GR" altLang="en-US" b="1" dirty="0" smtClean="0">
                <a:cs typeface="Times New Roman" pitchFamily="18" charset="0"/>
              </a:rPr>
              <a:t>φ</a:t>
            </a:r>
            <a:r>
              <a:rPr lang="en-US" altLang="en-US" dirty="0" smtClean="0">
                <a:cs typeface="Times New Roman" pitchFamily="18" charset="0"/>
              </a:rPr>
              <a:t>(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), where </a:t>
            </a:r>
            <a:r>
              <a:rPr lang="el-GR" altLang="en-US" b="1" dirty="0" smtClean="0">
                <a:cs typeface="Times New Roman" pitchFamily="18" charset="0"/>
              </a:rPr>
              <a:t>φ</a:t>
            </a:r>
            <a:r>
              <a:rPr lang="en-US" altLang="en-US" dirty="0" smtClean="0">
                <a:cs typeface="Times New Roman" pitchFamily="18" charset="0"/>
              </a:rPr>
              <a:t>(</a:t>
            </a:r>
            <a:r>
              <a:rPr lang="en-US" altLang="en-US" b="1" dirty="0" smtClean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) is </a:t>
            </a:r>
            <a:r>
              <a:rPr lang="en-US" altLang="en-US" i="1" dirty="0" smtClean="0">
                <a:cs typeface="Times New Roman" pitchFamily="18" charset="0"/>
              </a:rPr>
              <a:t>infinite-dimensional</a:t>
            </a:r>
            <a:r>
              <a:rPr lang="en-US" altLang="en-US" dirty="0" smtClean="0">
                <a:cs typeface="Times New Roman" pitchFamily="18" charset="0"/>
              </a:rPr>
              <a:t>: every point is mapped to </a:t>
            </a:r>
            <a:r>
              <a:rPr lang="en-US" altLang="en-US" i="1" dirty="0" smtClean="0">
                <a:cs typeface="Times New Roman" pitchFamily="18" charset="0"/>
              </a:rPr>
              <a:t>a function </a:t>
            </a:r>
            <a:r>
              <a:rPr lang="en-US" altLang="en-US" dirty="0" smtClean="0">
                <a:cs typeface="Times New Roman" pitchFamily="18" charset="0"/>
              </a:rPr>
              <a:t>(a Gaussian); combination of functions for support vectors is the </a:t>
            </a:r>
            <a:r>
              <a:rPr lang="en-US" altLang="en-US" dirty="0" smtClean="0">
                <a:cs typeface="Times New Roman" pitchFamily="18" charset="0"/>
              </a:rPr>
              <a:t>separator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cs typeface="Times New Roman" pitchFamily="18" charset="0"/>
              </a:rPr>
              <a:t>Higher-dimensional space still has </a:t>
            </a:r>
            <a:r>
              <a:rPr lang="en-US" altLang="en-US" i="1" dirty="0" smtClean="0">
                <a:cs typeface="Times New Roman" pitchFamily="18" charset="0"/>
              </a:rPr>
              <a:t>intrinsic </a:t>
            </a:r>
            <a:r>
              <a:rPr lang="en-US" altLang="en-US" dirty="0" smtClean="0">
                <a:cs typeface="Times New Roman" pitchFamily="18" charset="0"/>
              </a:rPr>
              <a:t>dimensionality </a:t>
            </a:r>
            <a:r>
              <a:rPr lang="en-US" altLang="en-US" i="1" dirty="0" smtClean="0">
                <a:cs typeface="Times New Roman" pitchFamily="18" charset="0"/>
              </a:rPr>
              <a:t>d, </a:t>
            </a:r>
            <a:r>
              <a:rPr lang="en-US" altLang="en-US" dirty="0" smtClean="0">
                <a:cs typeface="Times New Roman" pitchFamily="18" charset="0"/>
              </a:rPr>
              <a:t>but </a:t>
            </a:r>
            <a:r>
              <a:rPr lang="en-US" altLang="en-US" dirty="0" smtClean="0">
                <a:cs typeface="Times New Roman" pitchFamily="18" charset="0"/>
              </a:rPr>
              <a:t>linear separators in it correspond to </a:t>
            </a:r>
            <a:r>
              <a:rPr lang="en-US" altLang="en-US" i="1" dirty="0" smtClean="0">
                <a:cs typeface="Times New Roman" pitchFamily="18" charset="0"/>
              </a:rPr>
              <a:t>non-linear </a:t>
            </a:r>
            <a:r>
              <a:rPr lang="en-US" altLang="en-US" dirty="0" smtClean="0">
                <a:cs typeface="Times New Roman" pitchFamily="18" charset="0"/>
              </a:rPr>
              <a:t>separators in original </a:t>
            </a:r>
            <a:r>
              <a:rPr lang="en-US" altLang="en-US" dirty="0" smtClean="0">
                <a:cs typeface="Times New Roman" pitchFamily="18" charset="0"/>
              </a:rPr>
              <a:t>space</a:t>
            </a:r>
            <a:endParaRPr lang="en-US" altLang="en-US" dirty="0" smtClean="0">
              <a:cs typeface="Times New Roman" pitchFamily="18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263514"/>
              </p:ext>
            </p:extLst>
          </p:nvPr>
        </p:nvGraphicFramePr>
        <p:xfrm>
          <a:off x="6546784" y="3159731"/>
          <a:ext cx="1063691" cy="777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3" imgW="520474" imgH="380835" progId="Equation.3">
                  <p:embed/>
                </p:oleObj>
              </mc:Choice>
              <mc:Fallback>
                <p:oleObj name="Equation" r:id="rId3" imgW="520474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784" y="3159731"/>
                        <a:ext cx="1063691" cy="777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297527"/>
              </p:ext>
            </p:extLst>
          </p:nvPr>
        </p:nvGraphicFramePr>
        <p:xfrm>
          <a:off x="5372004" y="2694737"/>
          <a:ext cx="56673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Equation" r:id="rId5" imgW="520700" imgH="457200" progId="Equation.3">
                  <p:embed/>
                </p:oleObj>
              </mc:Choice>
              <mc:Fallback>
                <p:oleObj name="Equation" r:id="rId5" imgW="520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004" y="2694737"/>
                        <a:ext cx="566737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18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2</a:t>
            </a:fld>
            <a:endParaRPr lang="en-US" sz="1400" b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04336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Support Vector Machines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492370"/>
            <a:ext cx="8229600" cy="504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arlett" pitchFamily="2" charset="2"/>
              <a:buChar char="i"/>
              <a:defRPr sz="22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Char char="–"/>
              <a:defRPr sz="16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Many classification models, such as Naïve Bayes, try to model the distribution of each class, and use these models to determine labels for new points. </a:t>
            </a:r>
          </a:p>
          <a:p>
            <a:pPr lvl="1" eaLnBrk="1" hangingPunct="1"/>
            <a:r>
              <a:rPr lang="en-US" sz="2600" kern="0" dirty="0" smtClean="0"/>
              <a:t>Sometimes called </a:t>
            </a:r>
            <a:r>
              <a:rPr lang="en-US" sz="2600" b="1" i="1" kern="0" dirty="0" smtClean="0"/>
              <a:t>generative classification </a:t>
            </a:r>
            <a:r>
              <a:rPr lang="en-US" sz="2600" kern="0" dirty="0" smtClean="0"/>
              <a:t>models.</a:t>
            </a:r>
          </a:p>
          <a:p>
            <a:pPr eaLnBrk="1" hangingPunct="1"/>
            <a:endParaRPr lang="en-US" sz="1200" kern="0" dirty="0" smtClean="0"/>
          </a:p>
          <a:p>
            <a:pPr eaLnBrk="1" hangingPunct="1"/>
            <a:r>
              <a:rPr lang="en-US" altLang="en-US" sz="2400" kern="0" dirty="0" smtClean="0"/>
              <a:t>SVMs </a:t>
            </a:r>
            <a:r>
              <a:rPr lang="en-US" sz="2400" kern="0" dirty="0" smtClean="0"/>
              <a:t> are </a:t>
            </a:r>
            <a:r>
              <a:rPr lang="en-US" sz="2400" i="1" kern="0" dirty="0" smtClean="0">
                <a:solidFill>
                  <a:srgbClr val="C00000"/>
                </a:solidFill>
              </a:rPr>
              <a:t>discriminative classification </a:t>
            </a:r>
            <a:r>
              <a:rPr lang="en-US" sz="2400" kern="0" dirty="0" smtClean="0"/>
              <a:t>models: </a:t>
            </a:r>
          </a:p>
          <a:p>
            <a:pPr lvl="1" eaLnBrk="1" hangingPunct="1"/>
            <a:r>
              <a:rPr lang="en-US" sz="2600" kern="0" dirty="0" smtClean="0"/>
              <a:t>rather than modeling each class, they simply find a line or curve (in two dimensions) or a manifold (in multiple dimensions) that divides the classes from each other.</a:t>
            </a:r>
            <a:endParaRPr lang="en-US" alt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272468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53" y="381000"/>
            <a:ext cx="8530046" cy="609600"/>
          </a:xfrm>
        </p:spPr>
        <p:txBody>
          <a:bodyPr/>
          <a:lstStyle/>
          <a:p>
            <a:r>
              <a:rPr lang="en-GB" altLang="en-US" sz="3200" dirty="0" smtClean="0"/>
              <a:t>Two Class Problem: Linear Separable Case</a:t>
            </a: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Binary classification can be viewed as the task of separating classes in feature space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039488" y="2927061"/>
            <a:ext cx="1588" cy="32035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039488" y="6129048"/>
            <a:ext cx="3048000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096888" y="3538248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325488" y="4147848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4163688" y="4376448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2639688" y="3690648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3630288" y="4681248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1344288" y="4605048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563488" y="5062248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2411088" y="5519448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1801488" y="5062248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1496688" y="5443248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1725288" y="4224048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1344288" y="5644861"/>
            <a:ext cx="971550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lang="en-GB" altLang="en-US" sz="2000">
                <a:latin typeface="Tahoma" pitchFamily="34" charset="0"/>
              </a:rPr>
              <a:t>Class 1</a:t>
            </a: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3554088" y="3385848"/>
            <a:ext cx="971550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lang="en-GB" altLang="en-US" sz="2000">
                <a:latin typeface="Tahoma" pitchFamily="34" charset="0"/>
              </a:rPr>
              <a:t>Class 2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725288" y="3081048"/>
            <a:ext cx="2362200" cy="2743200"/>
          </a:xfrm>
          <a:prstGeom prst="line">
            <a:avLst/>
          </a:prstGeom>
          <a:noFill/>
          <a:ln w="38160">
            <a:solidFill>
              <a:srgbClr val="3333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55079" y="2530090"/>
            <a:ext cx="34692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/>
              <a:t>The hyperplane separating two classes is called a </a:t>
            </a:r>
            <a:r>
              <a:rPr lang="en-GB" altLang="en-US" b="1" i="1" dirty="0" smtClean="0">
                <a:solidFill>
                  <a:srgbClr val="C00000"/>
                </a:solidFill>
              </a:rPr>
              <a:t>decision boundary.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/>
              <a:t>But, any decision boundaries can separate these two classes.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/>
              <a:t>What is a good decision boundary?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3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02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Example of Bad Decision Boundaries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533400" y="2145054"/>
            <a:ext cx="1588" cy="32035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33400" y="5347041"/>
            <a:ext cx="3048000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590800" y="27562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819400" y="33658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3657600" y="35944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133600" y="29086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124200" y="38992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838200" y="38230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057400" y="42802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1905000" y="47374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1295400" y="42802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990600" y="46612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1219200" y="34420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838200" y="4862854"/>
            <a:ext cx="971550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lang="en-GB" altLang="en-US" sz="2000">
                <a:latin typeface="Tahoma" pitchFamily="34" charset="0"/>
              </a:rPr>
              <a:t>Class 1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3048000" y="2603841"/>
            <a:ext cx="971550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lang="en-GB" altLang="en-US" sz="2000">
                <a:latin typeface="Tahoma" pitchFamily="34" charset="0"/>
              </a:rPr>
              <a:t>Class 2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762000" y="2451441"/>
            <a:ext cx="2362200" cy="2743200"/>
          </a:xfrm>
          <a:prstGeom prst="line">
            <a:avLst/>
          </a:prstGeom>
          <a:noFill/>
          <a:ln w="38160">
            <a:solidFill>
              <a:srgbClr val="3333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5353050" y="2145054"/>
            <a:ext cx="1588" cy="32035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5353050" y="5347041"/>
            <a:ext cx="3048000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7410450" y="27562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7639050" y="33658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8477250" y="35944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6953250" y="29086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Oval 25"/>
          <p:cNvSpPr>
            <a:spLocks noChangeArrowheads="1"/>
          </p:cNvSpPr>
          <p:nvPr/>
        </p:nvSpPr>
        <p:spPr bwMode="auto">
          <a:xfrm>
            <a:off x="7943850" y="3899241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5657850" y="38230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>
            <a:off x="6877050" y="42802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6724650" y="47374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6115050" y="42802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5810250" y="46612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6038850" y="3442041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>
            <a:off x="5657850" y="4862854"/>
            <a:ext cx="971550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lang="en-GB" altLang="en-US" sz="2000">
                <a:latin typeface="Tahoma" pitchFamily="34" charset="0"/>
              </a:rPr>
              <a:t>Class 1</a:t>
            </a:r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>
            <a:off x="7867650" y="2603841"/>
            <a:ext cx="971550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lang="en-GB" altLang="en-US" sz="2000">
                <a:latin typeface="Tahoma" pitchFamily="34" charset="0"/>
              </a:rPr>
              <a:t>Class 2</a:t>
            </a: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6705600" y="2222841"/>
            <a:ext cx="609600" cy="2971800"/>
          </a:xfrm>
          <a:prstGeom prst="line">
            <a:avLst/>
          </a:prstGeom>
          <a:noFill/>
          <a:ln w="3816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4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343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Good Decision </a:t>
            </a:r>
            <a:r>
              <a:rPr lang="en-GB" altLang="en-US" sz="3200" dirty="0" smtClean="0"/>
              <a:t>Boundary</a:t>
            </a:r>
            <a:endParaRPr lang="en-GB" alt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The decision boundary should be as far away from the data of both classes as possible</a:t>
            </a:r>
          </a:p>
          <a:p>
            <a:pPr lvl="1"/>
            <a:r>
              <a:rPr lang="en-GB" altLang="en-US" dirty="0" smtClean="0"/>
              <a:t>We should </a:t>
            </a:r>
            <a:r>
              <a:rPr lang="en-GB" altLang="en-US" b="1" i="1" dirty="0" smtClean="0">
                <a:solidFill>
                  <a:srgbClr val="C00000"/>
                </a:solidFill>
              </a:rPr>
              <a:t>maximize the margin</a:t>
            </a:r>
            <a:r>
              <a:rPr lang="en-GB" altLang="en-US" dirty="0" smtClean="0"/>
              <a:t>, </a:t>
            </a:r>
            <a:r>
              <a:rPr lang="en-US" altLang="en-US" i="1" dirty="0" smtClean="0">
                <a:cs typeface="Times New Roman" pitchFamily="18" charset="0"/>
              </a:rPr>
              <a:t>m</a:t>
            </a:r>
            <a:endParaRPr lang="en-GB" altLang="en-US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947068" y="2499007"/>
            <a:ext cx="1588" cy="3203575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947068" y="5700994"/>
            <a:ext cx="3048000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004468" y="3110194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233068" y="3719794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4079894" y="4224426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547268" y="3262594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537868" y="4253194"/>
            <a:ext cx="152400" cy="152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1251868" y="4176994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2488320" y="4582438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2318668" y="5091394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1709068" y="4634194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1404268" y="5015194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1556668" y="3872194"/>
            <a:ext cx="152400" cy="152400"/>
          </a:xfrm>
          <a:prstGeom prst="roundRect">
            <a:avLst>
              <a:gd name="adj" fmla="val 104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1251868" y="5216807"/>
            <a:ext cx="971550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lang="en-GB" altLang="en-US" sz="2000">
                <a:latin typeface="Tahoma" pitchFamily="34" charset="0"/>
              </a:rPr>
              <a:t>Class 1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3537868" y="3475288"/>
            <a:ext cx="971550" cy="396875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lang="en-GB" altLang="en-US" sz="2000" dirty="0">
                <a:latin typeface="Tahoma" pitchFamily="34" charset="0"/>
              </a:rPr>
              <a:t>Class 2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2013868" y="2729194"/>
            <a:ext cx="2514600" cy="2514600"/>
          </a:xfrm>
          <a:prstGeom prst="line">
            <a:avLst/>
          </a:prstGeom>
          <a:noFill/>
          <a:ln w="38160">
            <a:solidFill>
              <a:srgbClr val="3333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1023268" y="3110194"/>
            <a:ext cx="2971800" cy="2971800"/>
          </a:xfrm>
          <a:prstGeom prst="line">
            <a:avLst/>
          </a:prstGeom>
          <a:noFill/>
          <a:ln w="38160">
            <a:solidFill>
              <a:srgbClr val="3333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1023268" y="2424394"/>
            <a:ext cx="3886200" cy="38862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3460081" y="4891369"/>
            <a:ext cx="727075" cy="733425"/>
          </a:xfrm>
          <a:prstGeom prst="line">
            <a:avLst/>
          </a:prstGeom>
          <a:noFill/>
          <a:ln w="25560">
            <a:solidFill>
              <a:srgbClr val="DEA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3995068" y="4909793"/>
            <a:ext cx="420606" cy="463846"/>
          </a:xfrm>
          <a:prstGeom prst="roundRect">
            <a:avLst>
              <a:gd name="adj" fmla="val 3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CC00CC"/>
              </a:buClr>
              <a:buSzPct val="100000"/>
              <a:buFont typeface="Tahoma" pitchFamily="34" charset="0"/>
              <a:buNone/>
            </a:pPr>
            <a:r>
              <a:rPr lang="en-US" altLang="en-US" b="1" i="1" dirty="0" smtClean="0">
                <a:cs typeface="Times New Roman" pitchFamily="18" charset="0"/>
              </a:rPr>
              <a:t>m</a:t>
            </a:r>
            <a:endParaRPr lang="en-GB" altLang="en-US" b="1" i="1" dirty="0">
              <a:latin typeface="Tahoma" pitchFamily="34" charset="0"/>
            </a:endParaRPr>
          </a:p>
        </p:txBody>
      </p:sp>
      <p:sp>
        <p:nvSpPr>
          <p:cNvPr id="1273891" name="Line 35"/>
          <p:cNvSpPr>
            <a:spLocks noChangeShapeType="1"/>
          </p:cNvSpPr>
          <p:nvPr/>
        </p:nvSpPr>
        <p:spPr bwMode="auto">
          <a:xfrm flipV="1">
            <a:off x="3614067" y="3535764"/>
            <a:ext cx="1539875" cy="71743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3892" name="Line 36"/>
          <p:cNvSpPr>
            <a:spLocks noChangeShapeType="1"/>
          </p:cNvSpPr>
          <p:nvPr/>
        </p:nvSpPr>
        <p:spPr bwMode="auto">
          <a:xfrm flipV="1">
            <a:off x="2547268" y="3475378"/>
            <a:ext cx="2606674" cy="115881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3893" name="Text Box 37"/>
          <p:cNvSpPr txBox="1">
            <a:spLocks noChangeArrowheads="1"/>
          </p:cNvSpPr>
          <p:nvPr/>
        </p:nvSpPr>
        <p:spPr bwMode="auto">
          <a:xfrm>
            <a:off x="5153943" y="2921281"/>
            <a:ext cx="2702433" cy="9233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C00000"/>
                </a:solidFill>
              </a:rPr>
              <a:t>Support vectors</a:t>
            </a:r>
          </a:p>
          <a:p>
            <a:pPr eaLnBrk="1" hangingPunct="1"/>
            <a:r>
              <a:rPr lang="en-US" altLang="en-US" sz="1800" dirty="0" smtClean="0"/>
              <a:t>Data points </a:t>
            </a:r>
            <a:r>
              <a:rPr lang="en-US" altLang="en-US" sz="1800" dirty="0"/>
              <a:t>that the margin</a:t>
            </a:r>
          </a:p>
          <a:p>
            <a:pPr eaLnBrk="1" hangingPunct="1"/>
            <a:r>
              <a:rPr lang="en-US" altLang="en-US" sz="1800" dirty="0"/>
              <a:t>pushes up </a:t>
            </a:r>
            <a:r>
              <a:rPr lang="en-US" altLang="en-US" sz="1800" dirty="0" smtClean="0"/>
              <a:t>against</a:t>
            </a: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5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39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3891" grpId="0" animBg="1"/>
      <p:bldP spid="1273892" grpId="0" animBg="1"/>
      <p:bldP spid="12738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437085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7E6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8BA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2F6E7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971A667-18EB-4F4E-9135-E16AE516ED68}" type="slidenum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80931"/>
            <a:ext cx="7924800" cy="5248469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w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+mj-lt"/>
              </a:rPr>
              <a:t>decision hyperplane </a:t>
            </a:r>
            <a:r>
              <a:rPr lang="en-US" altLang="en-US" dirty="0" smtClean="0">
                <a:latin typeface="+mj-lt"/>
              </a:rPr>
              <a:t>normal vector</a:t>
            </a:r>
            <a:endParaRPr lang="en-US" altLang="en-US" dirty="0" smtClean="0">
              <a:latin typeface="+mj-lt"/>
            </a:endParaRPr>
          </a:p>
          <a:p>
            <a:pPr eaLnBrk="1" hangingPunct="1"/>
            <a:r>
              <a:rPr lang="en-US" altLang="en-US" b="1" dirty="0" smtClean="0"/>
              <a:t>x</a:t>
            </a:r>
            <a:r>
              <a:rPr lang="en-US" altLang="en-US" i="1" baseline="-25000" dirty="0" smtClean="0"/>
              <a:t>i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+mj-lt"/>
              </a:rPr>
              <a:t>data point </a:t>
            </a:r>
            <a:r>
              <a:rPr lang="en-US" altLang="en-US" i="1" dirty="0" err="1" smtClean="0"/>
              <a:t>i</a:t>
            </a:r>
            <a:endParaRPr lang="en-US" altLang="en-US" i="1" dirty="0" smtClean="0"/>
          </a:p>
          <a:p>
            <a:pPr eaLnBrk="1" hangingPunct="1"/>
            <a:r>
              <a:rPr lang="en-US" altLang="en-US" dirty="0" err="1" smtClean="0"/>
              <a:t>y</a:t>
            </a:r>
            <a:r>
              <a:rPr lang="en-US" altLang="en-US" i="1" baseline="-25000" dirty="0" err="1" smtClean="0"/>
              <a:t>i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+mj-lt"/>
              </a:rPr>
              <a:t>class of data point </a:t>
            </a:r>
            <a:r>
              <a:rPr lang="en-US" altLang="en-US" i="1" dirty="0" err="1" smtClean="0"/>
              <a:t>i</a:t>
            </a:r>
            <a:r>
              <a:rPr lang="en-US" altLang="en-US" dirty="0" smtClean="0">
                <a:latin typeface="+mj-lt"/>
              </a:rPr>
              <a:t> (+1 or -1) </a:t>
            </a:r>
            <a:endParaRPr lang="en-US" altLang="en-US" dirty="0" smtClean="0">
              <a:latin typeface="+mj-lt"/>
            </a:endParaRP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b="0" dirty="0" smtClean="0">
                <a:latin typeface="+mj-lt"/>
              </a:rPr>
              <a:t>Classifier </a:t>
            </a:r>
            <a:r>
              <a:rPr lang="en-US" altLang="en-US" b="0" dirty="0" smtClean="0">
                <a:latin typeface="+mj-lt"/>
              </a:rPr>
              <a:t>is</a:t>
            </a:r>
            <a:r>
              <a:rPr lang="en-US" altLang="en-US" b="0" dirty="0" smtClean="0">
                <a:latin typeface="+mj-lt"/>
              </a:rPr>
              <a:t>:  </a:t>
            </a:r>
            <a:r>
              <a:rPr lang="en-US" altLang="en-US" b="0" i="1" dirty="0" smtClean="0"/>
              <a:t>f</a:t>
            </a:r>
            <a:r>
              <a:rPr lang="en-US" altLang="en-US" b="0" dirty="0" smtClean="0"/>
              <a:t>(</a:t>
            </a:r>
            <a:r>
              <a:rPr lang="en-US" altLang="en-US" b="0" i="1" dirty="0" smtClean="0"/>
              <a:t>x</a:t>
            </a:r>
            <a:r>
              <a:rPr lang="en-US" altLang="en-US" b="0" i="1" baseline="-25000" dirty="0" smtClean="0"/>
              <a:t>i</a:t>
            </a:r>
            <a:r>
              <a:rPr lang="en-US" altLang="en-US" b="0" dirty="0" smtClean="0"/>
              <a:t>) = </a:t>
            </a:r>
            <a:r>
              <a:rPr lang="en-US" altLang="en-US" b="0" baseline="-25000" dirty="0" smtClean="0"/>
              <a:t> </a:t>
            </a:r>
            <a:r>
              <a:rPr lang="en-US" altLang="en-US" b="0" dirty="0" smtClean="0"/>
              <a:t>sign(</a:t>
            </a:r>
            <a:r>
              <a:rPr lang="en-US" altLang="en-US" dirty="0" err="1" smtClean="0"/>
              <a:t>w</a:t>
            </a:r>
            <a:r>
              <a:rPr lang="en-US" altLang="en-US" b="0" baseline="30000" dirty="0" err="1" smtClean="0"/>
              <a:t>T</a:t>
            </a:r>
            <a:r>
              <a:rPr lang="en-US" altLang="en-US" b="0" i="1" dirty="0" err="1" smtClean="0"/>
              <a:t>x</a:t>
            </a:r>
            <a:r>
              <a:rPr lang="en-US" altLang="en-US" b="0" i="1" baseline="-25000" dirty="0" err="1" smtClean="0"/>
              <a:t>i</a:t>
            </a:r>
            <a:r>
              <a:rPr lang="en-US" altLang="en-US" b="0" dirty="0" smtClean="0"/>
              <a:t> + </a:t>
            </a:r>
            <a:r>
              <a:rPr lang="en-US" altLang="en-US" b="0" i="1" dirty="0" smtClean="0"/>
              <a:t>b</a:t>
            </a:r>
            <a:r>
              <a:rPr lang="en-US" altLang="en-US" b="0" dirty="0" smtClean="0"/>
              <a:t>)</a:t>
            </a:r>
          </a:p>
          <a:p>
            <a:pPr eaLnBrk="1" hangingPunct="1"/>
            <a:endParaRPr lang="en-US" altLang="en-US" sz="800" b="0" dirty="0" smtClean="0"/>
          </a:p>
          <a:p>
            <a:pPr eaLnBrk="1" hangingPunct="1"/>
            <a:r>
              <a:rPr lang="en-US" altLang="en-US" b="0" dirty="0">
                <a:latin typeface="+mj-lt"/>
              </a:rPr>
              <a:t>M</a:t>
            </a:r>
            <a:r>
              <a:rPr lang="en-US" altLang="en-US" b="0" dirty="0" smtClean="0">
                <a:latin typeface="+mj-lt"/>
              </a:rPr>
              <a:t>argin for </a:t>
            </a:r>
            <a:r>
              <a:rPr lang="en-US" altLang="en-US" b="0" i="1" dirty="0" smtClean="0"/>
              <a:t>x</a:t>
            </a:r>
            <a:r>
              <a:rPr lang="en-US" altLang="en-US" b="0" i="1" baseline="-25000" dirty="0" smtClean="0"/>
              <a:t>i</a:t>
            </a:r>
            <a:r>
              <a:rPr lang="en-US" altLang="en-US" b="0" baseline="-25000" dirty="0" smtClean="0"/>
              <a:t> </a:t>
            </a:r>
            <a:r>
              <a:rPr lang="en-US" altLang="en-US" b="0" dirty="0" smtClean="0">
                <a:latin typeface="+mj-lt"/>
              </a:rPr>
              <a:t>is</a:t>
            </a:r>
            <a:r>
              <a:rPr lang="en-US" altLang="en-US" b="0" dirty="0" smtClean="0">
                <a:latin typeface="+mj-lt"/>
              </a:rPr>
              <a:t>: </a:t>
            </a:r>
            <a:r>
              <a:rPr lang="en-US" altLang="en-US" b="0" i="1" dirty="0" err="1" smtClean="0"/>
              <a:t>y</a:t>
            </a:r>
            <a:r>
              <a:rPr lang="en-US" altLang="en-US" b="0" i="1" baseline="-25000" dirty="0" err="1" smtClean="0"/>
              <a:t>i</a:t>
            </a:r>
            <a:r>
              <a:rPr lang="en-US" altLang="en-US" b="0" baseline="-25000" dirty="0" smtClean="0"/>
              <a:t> </a:t>
            </a:r>
            <a:r>
              <a:rPr lang="en-US" altLang="en-US" b="0" dirty="0"/>
              <a:t>(</a:t>
            </a:r>
            <a:r>
              <a:rPr lang="en-US" altLang="en-US" dirty="0" err="1"/>
              <a:t>w</a:t>
            </a:r>
            <a:r>
              <a:rPr lang="en-US" altLang="en-US" b="0" baseline="30000" dirty="0" err="1"/>
              <a:t>T</a:t>
            </a:r>
            <a:r>
              <a:rPr lang="en-US" altLang="en-US" b="0" i="1" dirty="0" err="1"/>
              <a:t>x</a:t>
            </a:r>
            <a:r>
              <a:rPr lang="en-US" altLang="en-US" b="0" i="1" baseline="-25000" dirty="0" err="1"/>
              <a:t>i</a:t>
            </a:r>
            <a:r>
              <a:rPr lang="en-US" altLang="en-US" b="0" dirty="0"/>
              <a:t> + </a:t>
            </a:r>
            <a:r>
              <a:rPr lang="en-US" altLang="en-US" b="0" i="1" dirty="0"/>
              <a:t>b</a:t>
            </a:r>
            <a:r>
              <a:rPr lang="en-US" altLang="en-US" b="0" dirty="0" smtClean="0"/>
              <a:t>)</a:t>
            </a:r>
          </a:p>
          <a:p>
            <a:pPr lvl="1" eaLnBrk="1" hangingPunct="1"/>
            <a:r>
              <a:rPr lang="en-US" altLang="en-US" sz="2000" dirty="0" smtClean="0">
                <a:latin typeface="+mj-lt"/>
              </a:rPr>
              <a:t>We </a:t>
            </a:r>
            <a:r>
              <a:rPr lang="en-US" altLang="en-US" sz="2000" dirty="0" smtClean="0">
                <a:latin typeface="+mj-lt"/>
              </a:rPr>
              <a:t>can increase this margin </a:t>
            </a:r>
            <a:r>
              <a:rPr lang="en-US" altLang="en-US" sz="2000" dirty="0" smtClean="0">
                <a:latin typeface="+mj-lt"/>
              </a:rPr>
              <a:t>by </a:t>
            </a:r>
            <a:r>
              <a:rPr lang="en-US" altLang="en-US" sz="2000" dirty="0" smtClean="0">
                <a:latin typeface="+mj-lt"/>
              </a:rPr>
              <a:t>scaling </a:t>
            </a:r>
            <a:r>
              <a:rPr lang="en-US" altLang="en-US" sz="2000" b="1" dirty="0" smtClean="0"/>
              <a:t>w</a:t>
            </a:r>
            <a:r>
              <a:rPr lang="en-US" altLang="en-US" sz="2000" dirty="0" smtClean="0"/>
              <a:t>, </a:t>
            </a:r>
            <a:r>
              <a:rPr lang="en-US" altLang="en-US" sz="2000" b="1" dirty="0" smtClean="0"/>
              <a:t>b</a:t>
            </a:r>
            <a:r>
              <a:rPr lang="en-US" altLang="en-US" sz="2000" dirty="0" smtClean="0"/>
              <a:t>….</a:t>
            </a:r>
          </a:p>
          <a:p>
            <a:pPr lvl="1" eaLnBrk="1" hangingPunct="1"/>
            <a:endParaRPr lang="en-US" altLang="en-US" sz="1100" dirty="0" smtClean="0"/>
          </a:p>
          <a:p>
            <a:pPr eaLnBrk="1" hangingPunct="1"/>
            <a:r>
              <a:rPr lang="en-US" altLang="en-US" b="0" dirty="0" smtClean="0">
                <a:latin typeface="+mj-lt"/>
              </a:rPr>
              <a:t>Margin </a:t>
            </a:r>
            <a:r>
              <a:rPr lang="en-US" altLang="en-US" b="0" dirty="0" smtClean="0">
                <a:latin typeface="+mj-lt"/>
              </a:rPr>
              <a:t>of dataset is twice the minimum </a:t>
            </a:r>
            <a:r>
              <a:rPr lang="en-US" altLang="en-US" b="0" dirty="0" smtClean="0">
                <a:latin typeface="+mj-lt"/>
              </a:rPr>
              <a:t>margin </a:t>
            </a:r>
            <a:r>
              <a:rPr lang="en-US" altLang="en-US" b="0" dirty="0" smtClean="0">
                <a:latin typeface="+mj-lt"/>
              </a:rPr>
              <a:t>for any point</a:t>
            </a:r>
          </a:p>
          <a:p>
            <a:pPr lvl="1" eaLnBrk="1" hangingPunct="1"/>
            <a:r>
              <a:rPr lang="en-US" altLang="en-US" sz="2000" dirty="0" smtClean="0">
                <a:latin typeface="+mj-lt"/>
              </a:rPr>
              <a:t>The factor of 2 comes from measuring the whole width of the margin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Maximum </a:t>
            </a:r>
            <a:r>
              <a:rPr lang="en-US" altLang="en-US" sz="3600" dirty="0" smtClean="0"/>
              <a:t>Margin: Formalization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098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437085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7E6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8BA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2F6E7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FBFCFF"/>
                </a:solidFill>
                <a:latin typeface="Lucida Sans" pitchFamily="34" charset="0"/>
              </a:rPr>
              <a:t>Sec. 15.1</a:t>
            </a:r>
          </a:p>
        </p:txBody>
      </p:sp>
    </p:spTree>
    <p:extLst>
      <p:ext uri="{BB962C8B-B14F-4D97-AF65-F5344CB8AC3E}">
        <p14:creationId xmlns:p14="http://schemas.microsoft.com/office/powerpoint/2010/main" val="289640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Linear Separators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995214" y="2493513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860276" y="5419276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035026" y="32491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460351" y="360635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1612751" y="415245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231751" y="460965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1765151" y="300945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1231751" y="392385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1384151" y="407625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2146151" y="369525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3047851" y="36825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2679551" y="46096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3670151" y="46096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2362051" y="51303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2984351" y="40000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2362051" y="44445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3060551" y="48382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3746351" y="39238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5910" name="Line 22"/>
          <p:cNvSpPr>
            <a:spLocks noChangeShapeType="1"/>
          </p:cNvSpPr>
          <p:nvPr/>
        </p:nvSpPr>
        <p:spPr bwMode="auto">
          <a:xfrm flipV="1">
            <a:off x="1307951" y="2476051"/>
            <a:ext cx="2438400" cy="2667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2231876" y="24109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2841476" y="24871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3908276" y="32491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5914" name="Text Box 26"/>
          <p:cNvSpPr txBox="1">
            <a:spLocks noChangeArrowheads="1"/>
          </p:cNvSpPr>
          <p:nvPr/>
        </p:nvSpPr>
        <p:spPr bwMode="auto">
          <a:xfrm>
            <a:off x="3320961" y="1953763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/>
              <a:t>w</a:t>
            </a:r>
            <a:r>
              <a:rPr lang="en-US" altLang="en-US" b="1" baseline="30000" dirty="0" err="1"/>
              <a:t>T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dirty="0"/>
              <a:t>+ </a:t>
            </a:r>
            <a:r>
              <a:rPr lang="en-US" altLang="en-US" i="1" dirty="0"/>
              <a:t>b</a:t>
            </a:r>
            <a:r>
              <a:rPr lang="en-US" altLang="en-US" b="1" dirty="0"/>
              <a:t> = 0</a:t>
            </a:r>
          </a:p>
        </p:txBody>
      </p:sp>
      <p:sp>
        <p:nvSpPr>
          <p:cNvPr id="165915" name="Text Box 27"/>
          <p:cNvSpPr txBox="1">
            <a:spLocks noChangeArrowheads="1"/>
          </p:cNvSpPr>
          <p:nvPr/>
        </p:nvSpPr>
        <p:spPr bwMode="auto">
          <a:xfrm>
            <a:off x="4051151" y="2780851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/>
              <a:t>w</a:t>
            </a:r>
            <a:r>
              <a:rPr lang="en-US" altLang="en-US" b="1" baseline="30000" dirty="0" err="1"/>
              <a:t>T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dirty="0"/>
              <a:t>+ </a:t>
            </a:r>
            <a:r>
              <a:rPr lang="en-US" altLang="en-US" i="1" dirty="0"/>
              <a:t>b</a:t>
            </a:r>
            <a:r>
              <a:rPr lang="en-US" altLang="en-US" b="1" dirty="0"/>
              <a:t> &lt; 0</a:t>
            </a:r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1226419" y="2477638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/>
              <a:t>w</a:t>
            </a:r>
            <a:r>
              <a:rPr lang="en-US" altLang="en-US" b="1" baseline="30000" dirty="0" err="1"/>
              <a:t>T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dirty="0"/>
              <a:t>+ </a:t>
            </a:r>
            <a:r>
              <a:rPr lang="en-US" altLang="en-US" i="1" dirty="0"/>
              <a:t>b</a:t>
            </a:r>
            <a:r>
              <a:rPr lang="en-US" altLang="en-US" b="1" dirty="0"/>
              <a:t> &gt; 0</a:t>
            </a:r>
          </a:p>
        </p:txBody>
      </p:sp>
      <p:sp>
        <p:nvSpPr>
          <p:cNvPr id="165917" name="Text Box 29"/>
          <p:cNvSpPr txBox="1">
            <a:spLocks noChangeArrowheads="1"/>
          </p:cNvSpPr>
          <p:nvPr/>
        </p:nvSpPr>
        <p:spPr bwMode="auto">
          <a:xfrm>
            <a:off x="5474788" y="3935253"/>
            <a:ext cx="2933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b="1" dirty="0" smtClean="0"/>
              <a:t>x</a:t>
            </a:r>
            <a:r>
              <a:rPr lang="en-US" altLang="en-US" dirty="0"/>
              <a:t>)</a:t>
            </a:r>
            <a:r>
              <a:rPr lang="en-US" altLang="en-US" i="1" dirty="0"/>
              <a:t> = </a:t>
            </a:r>
            <a:r>
              <a:rPr lang="en-US" altLang="en-US" dirty="0"/>
              <a:t>sign(</a:t>
            </a:r>
            <a:r>
              <a:rPr lang="en-US" altLang="en-US" b="1" dirty="0" err="1"/>
              <a:t>w</a:t>
            </a:r>
            <a:r>
              <a:rPr lang="en-US" altLang="en-US" b="1" baseline="30000" dirty="0" err="1"/>
              <a:t>T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dirty="0"/>
              <a:t>+ </a:t>
            </a:r>
            <a:r>
              <a:rPr lang="en-US" altLang="en-US" i="1" dirty="0"/>
              <a:t>b</a:t>
            </a:r>
            <a:r>
              <a:rPr lang="en-US" altLang="en-US" dirty="0"/>
              <a:t>)</a:t>
            </a:r>
            <a:endParaRPr lang="en-US" altLang="en-US" b="1" dirty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7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46842"/>
      </p:ext>
    </p:extLst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0" grpId="0" animBg="1"/>
      <p:bldP spid="165914" grpId="0"/>
      <p:bldP spid="165915" grpId="0"/>
      <p:bldP spid="165916" grpId="0"/>
      <p:bldP spid="1659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 Margin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7665"/>
            <a:ext cx="8648700" cy="5367435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Distance from example </a:t>
            </a:r>
            <a:r>
              <a:rPr lang="en-US" altLang="en-US" sz="2400" b="1" dirty="0" smtClean="0"/>
              <a:t>x</a:t>
            </a:r>
            <a:r>
              <a:rPr lang="en-US" altLang="en-US" sz="2400" i="1" baseline="-25000" dirty="0" smtClean="0"/>
              <a:t>i</a:t>
            </a:r>
            <a:r>
              <a:rPr lang="en-US" altLang="en-US" sz="2400" dirty="0" smtClean="0"/>
              <a:t> to the separator </a:t>
            </a:r>
            <a:r>
              <a:rPr lang="en-US" altLang="en-US" sz="2400" dirty="0" smtClean="0"/>
              <a:t>is: </a:t>
            </a:r>
            <a:endParaRPr lang="en-US" altLang="en-US" sz="2400" dirty="0" smtClean="0"/>
          </a:p>
          <a:p>
            <a:pPr eaLnBrk="1" hangingPunct="1"/>
            <a:endParaRPr lang="en-US" altLang="en-US" sz="800" dirty="0" smtClean="0"/>
          </a:p>
          <a:p>
            <a:pPr lvl="1" eaLnBrk="1" hangingPunct="1"/>
            <a:r>
              <a:rPr lang="en-US" altLang="en-US" sz="2000" dirty="0" smtClean="0"/>
              <a:t>Examples </a:t>
            </a:r>
            <a:r>
              <a:rPr lang="en-US" altLang="en-US" sz="2000" dirty="0" smtClean="0"/>
              <a:t>closest to the hyperplane are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support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vectors</a:t>
            </a:r>
            <a:r>
              <a:rPr lang="en-US" altLang="en-US" sz="2000" dirty="0" smtClean="0">
                <a:solidFill>
                  <a:srgbClr val="C00000"/>
                </a:solidFill>
              </a:rPr>
              <a:t> </a:t>
            </a:r>
            <a:endParaRPr lang="en-US" altLang="en-US" sz="20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sz="2400" b="1" i="1" dirty="0" smtClean="0"/>
              <a:t>Margin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>
                <a:cs typeface="Times New Roman" pitchFamily="18" charset="0"/>
              </a:rPr>
              <a:t>m</a:t>
            </a:r>
            <a:r>
              <a:rPr lang="en-US" altLang="en-US" sz="2400" dirty="0" smtClean="0">
                <a:cs typeface="Times New Roman" pitchFamily="18" charset="0"/>
              </a:rPr>
              <a:t> </a:t>
            </a:r>
            <a:r>
              <a:rPr lang="en-US" altLang="en-US" sz="2400" dirty="0" smtClean="0"/>
              <a:t>of the separator is the distance between support </a:t>
            </a:r>
            <a:r>
              <a:rPr lang="en-US" altLang="en-US" sz="2400" dirty="0" smtClean="0"/>
              <a:t>vectors</a:t>
            </a:r>
            <a:endParaRPr lang="en-US" altLang="en-US" sz="2400" dirty="0" smtClean="0"/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2663825" y="33401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2528888" y="62658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70363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128963" y="445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28136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9003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433763" y="3856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9003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05276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81476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4716463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43481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53387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4030663" y="597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4652963" y="4846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4084638" y="534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4729163" y="5684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54149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6" name="AutoShape 23"/>
          <p:cNvSpPr>
            <a:spLocks noChangeArrowheads="1"/>
          </p:cNvSpPr>
          <p:nvPr/>
        </p:nvSpPr>
        <p:spPr bwMode="auto">
          <a:xfrm>
            <a:off x="3900488" y="3257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7" name="AutoShape 24"/>
          <p:cNvSpPr>
            <a:spLocks noChangeArrowheads="1"/>
          </p:cNvSpPr>
          <p:nvPr/>
        </p:nvSpPr>
        <p:spPr bwMode="auto">
          <a:xfrm>
            <a:off x="4510088" y="3333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8" name="AutoShape 25"/>
          <p:cNvSpPr>
            <a:spLocks noChangeArrowheads="1"/>
          </p:cNvSpPr>
          <p:nvPr/>
        </p:nvSpPr>
        <p:spPr bwMode="auto">
          <a:xfrm>
            <a:off x="557688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9" name="Line 26"/>
          <p:cNvSpPr>
            <a:spLocks noChangeShapeType="1"/>
          </p:cNvSpPr>
          <p:nvPr/>
        </p:nvSpPr>
        <p:spPr bwMode="auto">
          <a:xfrm flipV="1">
            <a:off x="3128963" y="325755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33"/>
          <p:cNvSpPr>
            <a:spLocks noChangeShapeType="1"/>
          </p:cNvSpPr>
          <p:nvPr/>
        </p:nvSpPr>
        <p:spPr bwMode="auto">
          <a:xfrm>
            <a:off x="3981450" y="3340100"/>
            <a:ext cx="76200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34"/>
          <p:cNvSpPr>
            <a:spLocks noChangeShapeType="1"/>
          </p:cNvSpPr>
          <p:nvPr/>
        </p:nvSpPr>
        <p:spPr bwMode="auto">
          <a:xfrm flipH="1" flipV="1">
            <a:off x="4464050" y="436245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7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673982"/>
              </p:ext>
            </p:extLst>
          </p:nvPr>
        </p:nvGraphicFramePr>
        <p:xfrm>
          <a:off x="7347549" y="1048009"/>
          <a:ext cx="12604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4" imgW="812447" imgH="469696" progId="Equation.3">
                  <p:embed/>
                </p:oleObj>
              </mc:Choice>
              <mc:Fallback>
                <p:oleObj name="Equation" r:id="rId4" imgW="812447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7549" y="1048009"/>
                        <a:ext cx="1260475" cy="730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3" name="Text Box 37"/>
          <p:cNvSpPr txBox="1">
            <a:spLocks noChangeArrowheads="1"/>
          </p:cNvSpPr>
          <p:nvPr/>
        </p:nvSpPr>
        <p:spPr bwMode="auto">
          <a:xfrm>
            <a:off x="4086225" y="3476625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r</a:t>
            </a:r>
          </a:p>
        </p:txBody>
      </p:sp>
      <p:sp>
        <p:nvSpPr>
          <p:cNvPr id="207910" name="Oval 38"/>
          <p:cNvSpPr>
            <a:spLocks noChangeArrowheads="1"/>
          </p:cNvSpPr>
          <p:nvPr/>
        </p:nvSpPr>
        <p:spPr bwMode="auto">
          <a:xfrm>
            <a:off x="3740150" y="447675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11" name="Oval 39"/>
          <p:cNvSpPr>
            <a:spLocks noChangeArrowheads="1"/>
          </p:cNvSpPr>
          <p:nvPr/>
        </p:nvSpPr>
        <p:spPr bwMode="auto">
          <a:xfrm>
            <a:off x="4013200" y="527208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12" name="Oval 40"/>
          <p:cNvSpPr>
            <a:spLocks noChangeArrowheads="1"/>
          </p:cNvSpPr>
          <p:nvPr/>
        </p:nvSpPr>
        <p:spPr bwMode="auto">
          <a:xfrm>
            <a:off x="4646613" y="44592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7" name="Line 41"/>
          <p:cNvSpPr>
            <a:spLocks noChangeShapeType="1"/>
          </p:cNvSpPr>
          <p:nvPr/>
        </p:nvSpPr>
        <p:spPr bwMode="auto">
          <a:xfrm flipH="1" flipV="1">
            <a:off x="3840163" y="517683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Line 42"/>
          <p:cNvSpPr>
            <a:spLocks noChangeShapeType="1"/>
          </p:cNvSpPr>
          <p:nvPr/>
        </p:nvSpPr>
        <p:spPr bwMode="auto">
          <a:xfrm flipH="1" flipV="1">
            <a:off x="3892550" y="461486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5" name="Line 43"/>
          <p:cNvSpPr>
            <a:spLocks noChangeShapeType="1"/>
          </p:cNvSpPr>
          <p:nvPr/>
        </p:nvSpPr>
        <p:spPr bwMode="auto">
          <a:xfrm flipV="1">
            <a:off x="3567113" y="343852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6" name="Line 44"/>
          <p:cNvSpPr>
            <a:spLocks noChangeShapeType="1"/>
          </p:cNvSpPr>
          <p:nvPr/>
        </p:nvSpPr>
        <p:spPr bwMode="auto">
          <a:xfrm flipV="1">
            <a:off x="2919413" y="307657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7" name="Line 45"/>
          <p:cNvSpPr>
            <a:spLocks noChangeShapeType="1"/>
          </p:cNvSpPr>
          <p:nvPr/>
        </p:nvSpPr>
        <p:spPr bwMode="auto">
          <a:xfrm>
            <a:off x="4933950" y="3143250"/>
            <a:ext cx="552450" cy="4191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Text Box 46"/>
          <p:cNvSpPr txBox="1">
            <a:spLocks noChangeArrowheads="1"/>
          </p:cNvSpPr>
          <p:nvPr/>
        </p:nvSpPr>
        <p:spPr bwMode="auto">
          <a:xfrm>
            <a:off x="5010150" y="2819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 dirty="0" smtClean="0"/>
              <a:t>m</a:t>
            </a:r>
            <a:endParaRPr lang="en-US" altLang="en-US" i="1" dirty="0"/>
          </a:p>
        </p:txBody>
      </p:sp>
      <p:pic>
        <p:nvPicPr>
          <p:cNvPr id="39" name="Picture 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049" y="4064000"/>
            <a:ext cx="1143000" cy="5969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graphicFrame>
        <p:nvGraphicFramePr>
          <p:cNvPr id="40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4805"/>
              </p:ext>
            </p:extLst>
          </p:nvPr>
        </p:nvGraphicFramePr>
        <p:xfrm>
          <a:off x="6824213" y="3117670"/>
          <a:ext cx="9906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Equation" r:id="rId7" imgW="685800" imgH="419040" progId="Equation.3">
                  <p:embed/>
                </p:oleObj>
              </mc:Choice>
              <mc:Fallback>
                <p:oleObj name="Equation" r:id="rId7" imgW="68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213" y="3117670"/>
                        <a:ext cx="990600" cy="6048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8</a:t>
            </a:fld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56167"/>
      </p:ext>
    </p:extLst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10" grpId="0" animBg="1"/>
      <p:bldP spid="207911" grpId="0" animBg="1"/>
      <p:bldP spid="207912" grpId="0" animBg="1"/>
      <p:bldP spid="207915" grpId="0" animBg="1"/>
      <p:bldP spid="207916" grpId="0" animBg="1"/>
      <p:bldP spid="2079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 Margin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7665"/>
            <a:ext cx="8648700" cy="5367435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Distance from example </a:t>
            </a:r>
            <a:r>
              <a:rPr lang="en-US" altLang="en-US" sz="2400" b="1" dirty="0" smtClean="0"/>
              <a:t>x</a:t>
            </a:r>
            <a:r>
              <a:rPr lang="en-US" altLang="en-US" sz="2400" i="1" baseline="-25000" dirty="0" smtClean="0"/>
              <a:t>i</a:t>
            </a:r>
            <a:r>
              <a:rPr lang="en-US" altLang="en-US" sz="2400" dirty="0" smtClean="0"/>
              <a:t> to the separator </a:t>
            </a:r>
            <a:r>
              <a:rPr lang="en-US" altLang="en-US" sz="2400" dirty="0" smtClean="0"/>
              <a:t>is: </a:t>
            </a:r>
            <a:endParaRPr lang="en-US" altLang="en-US" sz="2400" dirty="0" smtClean="0"/>
          </a:p>
          <a:p>
            <a:pPr eaLnBrk="1" hangingPunct="1"/>
            <a:endParaRPr lang="en-US" altLang="en-US" sz="800" dirty="0" smtClean="0"/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1020588" y="2728368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885651" y="5654131"/>
            <a:ext cx="34157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060401" y="348401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485726" y="384120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638126" y="438730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257126" y="484450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1790526" y="324430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1257126" y="415870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1409526" y="431110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2171526" y="393010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3073226" y="3917406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2704926" y="4844506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695526" y="4844506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2387426" y="5365206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3009726" y="4234906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2441401" y="472861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3085926" y="5073106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3771726" y="4158706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6" name="AutoShape 23"/>
          <p:cNvSpPr>
            <a:spLocks noChangeArrowheads="1"/>
          </p:cNvSpPr>
          <p:nvPr/>
        </p:nvSpPr>
        <p:spPr bwMode="auto">
          <a:xfrm>
            <a:off x="2257251" y="264581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7" name="AutoShape 24"/>
          <p:cNvSpPr>
            <a:spLocks noChangeArrowheads="1"/>
          </p:cNvSpPr>
          <p:nvPr/>
        </p:nvSpPr>
        <p:spPr bwMode="auto">
          <a:xfrm>
            <a:off x="2866851" y="272201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8" name="AutoShape 25"/>
          <p:cNvSpPr>
            <a:spLocks noChangeArrowheads="1"/>
          </p:cNvSpPr>
          <p:nvPr/>
        </p:nvSpPr>
        <p:spPr bwMode="auto">
          <a:xfrm>
            <a:off x="3933651" y="348401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9" name="Line 26"/>
          <p:cNvSpPr>
            <a:spLocks noChangeShapeType="1"/>
          </p:cNvSpPr>
          <p:nvPr/>
        </p:nvSpPr>
        <p:spPr bwMode="auto">
          <a:xfrm flipV="1">
            <a:off x="1485726" y="2645818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33"/>
          <p:cNvSpPr>
            <a:spLocks noChangeShapeType="1"/>
          </p:cNvSpPr>
          <p:nvPr/>
        </p:nvSpPr>
        <p:spPr bwMode="auto">
          <a:xfrm>
            <a:off x="2338213" y="2728368"/>
            <a:ext cx="76200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34"/>
          <p:cNvSpPr>
            <a:spLocks noChangeShapeType="1"/>
          </p:cNvSpPr>
          <p:nvPr/>
        </p:nvSpPr>
        <p:spPr bwMode="auto">
          <a:xfrm flipH="1" flipV="1">
            <a:off x="2820813" y="3750718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7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905098"/>
              </p:ext>
            </p:extLst>
          </p:nvPr>
        </p:nvGraphicFramePr>
        <p:xfrm>
          <a:off x="7347549" y="1048009"/>
          <a:ext cx="12604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9" name="Equation" r:id="rId4" imgW="812447" imgH="469696" progId="Equation.3">
                  <p:embed/>
                </p:oleObj>
              </mc:Choice>
              <mc:Fallback>
                <p:oleObj name="Equation" r:id="rId4" imgW="812447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7549" y="1048009"/>
                        <a:ext cx="1260475" cy="730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3" name="Text Box 37"/>
          <p:cNvSpPr txBox="1">
            <a:spLocks noChangeArrowheads="1"/>
          </p:cNvSpPr>
          <p:nvPr/>
        </p:nvSpPr>
        <p:spPr bwMode="auto">
          <a:xfrm>
            <a:off x="2442988" y="2864893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r</a:t>
            </a:r>
          </a:p>
        </p:txBody>
      </p:sp>
      <p:sp>
        <p:nvSpPr>
          <p:cNvPr id="207910" name="Oval 38"/>
          <p:cNvSpPr>
            <a:spLocks noChangeArrowheads="1"/>
          </p:cNvSpPr>
          <p:nvPr/>
        </p:nvSpPr>
        <p:spPr bwMode="auto">
          <a:xfrm>
            <a:off x="2096913" y="3865018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11" name="Oval 39"/>
          <p:cNvSpPr>
            <a:spLocks noChangeArrowheads="1"/>
          </p:cNvSpPr>
          <p:nvPr/>
        </p:nvSpPr>
        <p:spPr bwMode="auto">
          <a:xfrm>
            <a:off x="2369963" y="4660356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12" name="Oval 40"/>
          <p:cNvSpPr>
            <a:spLocks noChangeArrowheads="1"/>
          </p:cNvSpPr>
          <p:nvPr/>
        </p:nvSpPr>
        <p:spPr bwMode="auto">
          <a:xfrm>
            <a:off x="3003376" y="3847556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7" name="Line 41"/>
          <p:cNvSpPr>
            <a:spLocks noChangeShapeType="1"/>
          </p:cNvSpPr>
          <p:nvPr/>
        </p:nvSpPr>
        <p:spPr bwMode="auto">
          <a:xfrm flipH="1" flipV="1">
            <a:off x="2196926" y="4565106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Line 42"/>
          <p:cNvSpPr>
            <a:spLocks noChangeShapeType="1"/>
          </p:cNvSpPr>
          <p:nvPr/>
        </p:nvSpPr>
        <p:spPr bwMode="auto">
          <a:xfrm flipH="1" flipV="1">
            <a:off x="2249313" y="4003131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5" name="Line 43"/>
          <p:cNvSpPr>
            <a:spLocks noChangeShapeType="1"/>
          </p:cNvSpPr>
          <p:nvPr/>
        </p:nvSpPr>
        <p:spPr bwMode="auto">
          <a:xfrm flipV="1">
            <a:off x="1923876" y="2826793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6" name="Line 44"/>
          <p:cNvSpPr>
            <a:spLocks noChangeShapeType="1"/>
          </p:cNvSpPr>
          <p:nvPr/>
        </p:nvSpPr>
        <p:spPr bwMode="auto">
          <a:xfrm flipV="1">
            <a:off x="1276176" y="2464843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7" name="Line 45"/>
          <p:cNvSpPr>
            <a:spLocks noChangeShapeType="1"/>
          </p:cNvSpPr>
          <p:nvPr/>
        </p:nvSpPr>
        <p:spPr bwMode="auto">
          <a:xfrm>
            <a:off x="3290713" y="2531518"/>
            <a:ext cx="552450" cy="4191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Text Box 46"/>
          <p:cNvSpPr txBox="1">
            <a:spLocks noChangeArrowheads="1"/>
          </p:cNvSpPr>
          <p:nvPr/>
        </p:nvSpPr>
        <p:spPr bwMode="auto">
          <a:xfrm>
            <a:off x="3366913" y="220766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 dirty="0" smtClean="0"/>
              <a:t>m</a:t>
            </a:r>
            <a:endParaRPr lang="en-US" altLang="en-US" i="1" dirty="0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/>
          <a:p>
            <a:pPr>
              <a:defRPr/>
            </a:pPr>
            <a:fld id="{EAC81944-8056-4FFD-A699-BBA9D2AF16CB}" type="slidenum">
              <a:rPr lang="en-US" smtClean="0"/>
              <a:pPr>
                <a:defRPr/>
              </a:pPr>
              <a:t>9</a:t>
            </a:fld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4638" y="2077772"/>
            <a:ext cx="41894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000" dirty="0">
                <a:latin typeface="Lucida Sans" pitchFamily="34" charset="0"/>
              </a:rPr>
              <a:t>Derivation of finding </a:t>
            </a:r>
            <a:r>
              <a:rPr lang="en-US" altLang="en-US" sz="2000" i="1" dirty="0">
                <a:latin typeface="Lucida Sans" pitchFamily="34" charset="0"/>
              </a:rPr>
              <a:t>r:</a:t>
            </a:r>
            <a:endParaRPr lang="en-US" altLang="en-US" sz="2000" dirty="0">
              <a:latin typeface="Lucida Sans" pitchFamily="34" charset="0"/>
            </a:endParaRPr>
          </a:p>
          <a:p>
            <a:pPr eaLnBrk="1" hangingPunct="1"/>
            <a:r>
              <a:rPr lang="en-US" altLang="en-US" sz="2000" dirty="0">
                <a:latin typeface="Lucida Sans" pitchFamily="34" charset="0"/>
              </a:rPr>
              <a:t>Dotted line </a:t>
            </a:r>
            <a:r>
              <a:rPr lang="en-US" altLang="en-US" sz="2000" b="1" dirty="0">
                <a:latin typeface="Lucida Sans" pitchFamily="34" charset="0"/>
              </a:rPr>
              <a:t>x</a:t>
            </a:r>
            <a:r>
              <a:rPr lang="ja-JP" altLang="en-US" sz="2000" b="1" dirty="0">
                <a:latin typeface="Lucida Sans" pitchFamily="34" charset="0"/>
              </a:rPr>
              <a:t>’</a:t>
            </a:r>
            <a:r>
              <a:rPr lang="en-US" altLang="ja-JP" sz="2000" dirty="0">
                <a:latin typeface="MS Gothic" pitchFamily="49" charset="-128"/>
                <a:ea typeface="MS Gothic" pitchFamily="49" charset="-128"/>
              </a:rPr>
              <a:t>−</a:t>
            </a:r>
            <a:r>
              <a:rPr lang="en-US" altLang="ja-JP" sz="2000" b="1" dirty="0">
                <a:latin typeface="Lucida Sans" pitchFamily="34" charset="0"/>
                <a:ea typeface="MS Gothic" pitchFamily="49" charset="-128"/>
              </a:rPr>
              <a:t>x</a:t>
            </a:r>
            <a:r>
              <a:rPr lang="en-US" altLang="ja-JP" sz="2000" dirty="0">
                <a:latin typeface="Lucida Sans" pitchFamily="34" charset="0"/>
                <a:ea typeface="MS Gothic" pitchFamily="49" charset="-128"/>
              </a:rPr>
              <a:t> is perpendicular </a:t>
            </a:r>
            <a:r>
              <a:rPr lang="en-US" altLang="ja-JP" sz="2000" dirty="0" smtClean="0">
                <a:latin typeface="Lucida Sans" pitchFamily="34" charset="0"/>
                <a:ea typeface="MS Gothic" pitchFamily="49" charset="-128"/>
              </a:rPr>
              <a:t>to 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decision 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boundary so parallel to </a:t>
            </a:r>
            <a:r>
              <a:rPr lang="en-US" altLang="en-US" sz="2000" b="1" dirty="0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.</a:t>
            </a:r>
          </a:p>
          <a:p>
            <a:pPr eaLnBrk="1" hangingPunct="1"/>
            <a:endParaRPr lang="en-US" altLang="en-US" sz="800" dirty="0">
              <a:latin typeface="Lucida Sans" pitchFamily="34" charset="0"/>
              <a:ea typeface="MS Gothic" pitchFamily="49" charset="-128"/>
            </a:endParaRPr>
          </a:p>
          <a:p>
            <a:pPr eaLnBrk="1" hangingPunct="1"/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Unit vector is </a:t>
            </a:r>
            <a:r>
              <a:rPr lang="en-US" altLang="en-US" sz="2000" b="1" dirty="0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/||</a:t>
            </a:r>
            <a:r>
              <a:rPr lang="en-US" altLang="en-US" sz="2000" b="1" dirty="0" smtClean="0">
                <a:latin typeface="Lucida Sans" pitchFamily="34" charset="0"/>
                <a:ea typeface="MS Gothic" pitchFamily="49" charset="-128"/>
              </a:rPr>
              <a:t>w|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|, 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so line is </a:t>
            </a:r>
            <a:r>
              <a:rPr lang="en-US" altLang="en-US" sz="2000" dirty="0" err="1">
                <a:latin typeface="Lucida Sans" pitchFamily="34" charset="0"/>
                <a:ea typeface="MS Gothic" pitchFamily="49" charset="-128"/>
              </a:rPr>
              <a:t>r</a:t>
            </a:r>
            <a:r>
              <a:rPr lang="en-US" altLang="en-US" sz="2000" b="1" dirty="0" err="1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/||</a:t>
            </a:r>
            <a:r>
              <a:rPr lang="en-US" altLang="en-US" sz="2000" b="1" dirty="0" smtClean="0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||.</a:t>
            </a:r>
          </a:p>
          <a:p>
            <a:pPr eaLnBrk="1" hangingPunct="1"/>
            <a:endParaRPr lang="en-US" altLang="en-US" sz="800" dirty="0">
              <a:latin typeface="Lucida Sans" pitchFamily="34" charset="0"/>
              <a:ea typeface="MS Gothic" pitchFamily="49" charset="-128"/>
            </a:endParaRPr>
          </a:p>
          <a:p>
            <a:pPr eaLnBrk="1" hangingPunct="1"/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But, </a:t>
            </a:r>
            <a:r>
              <a:rPr lang="en-US" altLang="en-US" sz="2000" b="1" dirty="0" smtClean="0">
                <a:latin typeface="Lucida Sans" pitchFamily="34" charset="0"/>
                <a:ea typeface="MS Gothic" pitchFamily="49" charset="-128"/>
              </a:rPr>
              <a:t>x</a:t>
            </a:r>
            <a:r>
              <a:rPr lang="ja-JP" altLang="en-US" sz="2000" b="1" dirty="0">
                <a:latin typeface="Lucida Sans" pitchFamily="34" charset="0"/>
                <a:ea typeface="MS Gothic" pitchFamily="49" charset="-128"/>
              </a:rPr>
              <a:t>’</a:t>
            </a:r>
            <a:r>
              <a:rPr lang="en-US" altLang="ja-JP" sz="2000" dirty="0">
                <a:latin typeface="Lucida Sans" pitchFamily="34" charset="0"/>
                <a:ea typeface="MS Gothic" pitchFamily="49" charset="-128"/>
              </a:rPr>
              <a:t> = </a:t>
            </a:r>
            <a:r>
              <a:rPr lang="en-US" altLang="ja-JP" sz="2000" b="1" dirty="0">
                <a:latin typeface="Lucida Sans" pitchFamily="34" charset="0"/>
                <a:ea typeface="MS Gothic" pitchFamily="49" charset="-128"/>
              </a:rPr>
              <a:t>x</a:t>
            </a:r>
            <a:r>
              <a:rPr lang="en-US" altLang="ja-JP" sz="2000" dirty="0">
                <a:latin typeface="Lucida Sans" pitchFamily="34" charset="0"/>
                <a:ea typeface="MS Gothic" pitchFamily="49" charset="-128"/>
              </a:rPr>
              <a:t> – </a:t>
            </a:r>
            <a:r>
              <a:rPr lang="en-US" altLang="ja-JP" sz="2000" dirty="0" err="1">
                <a:latin typeface="Lucida Sans" pitchFamily="34" charset="0"/>
                <a:ea typeface="MS Gothic" pitchFamily="49" charset="-128"/>
              </a:rPr>
              <a:t>yr</a:t>
            </a:r>
            <a:r>
              <a:rPr lang="en-US" altLang="ja-JP" sz="2000" b="1" dirty="0" err="1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ja-JP" sz="2000" dirty="0" smtClean="0">
                <a:latin typeface="Lucida Sans" pitchFamily="34" charset="0"/>
                <a:ea typeface="MS Gothic" pitchFamily="49" charset="-128"/>
              </a:rPr>
              <a:t>/||</a:t>
            </a:r>
            <a:r>
              <a:rPr lang="en-US" altLang="ja-JP" sz="2000" b="1" dirty="0" smtClean="0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ja-JP" sz="2000" dirty="0" smtClean="0">
                <a:latin typeface="Lucida Sans" pitchFamily="34" charset="0"/>
                <a:ea typeface="MS Gothic" pitchFamily="49" charset="-128"/>
              </a:rPr>
              <a:t>|| </a:t>
            </a:r>
          </a:p>
          <a:p>
            <a:pPr eaLnBrk="1" hangingPunct="1"/>
            <a:endParaRPr lang="en-US" altLang="ja-JP" sz="800" dirty="0">
              <a:latin typeface="Lucida Sans" pitchFamily="34" charset="0"/>
              <a:ea typeface="MS Gothic" pitchFamily="49" charset="-128"/>
            </a:endParaRPr>
          </a:p>
          <a:p>
            <a:pPr eaLnBrk="1" hangingPunct="1"/>
            <a:r>
              <a:rPr lang="en-US" altLang="en-US" sz="2000" b="1" dirty="0">
                <a:latin typeface="Lucida Sans" pitchFamily="34" charset="0"/>
                <a:ea typeface="MS Gothic" pitchFamily="49" charset="-128"/>
              </a:rPr>
              <a:t>x</a:t>
            </a:r>
            <a:r>
              <a:rPr lang="ja-JP" altLang="en-US" sz="2000" b="1" dirty="0">
                <a:latin typeface="Lucida Sans" pitchFamily="34" charset="0"/>
                <a:ea typeface="MS Gothic" pitchFamily="49" charset="-128"/>
              </a:rPr>
              <a:t>’</a:t>
            </a:r>
            <a:r>
              <a:rPr lang="en-US" altLang="ja-JP" sz="2000" b="1" dirty="0">
                <a:latin typeface="Lucida Sans" pitchFamily="34" charset="0"/>
                <a:ea typeface="MS Gothic" pitchFamily="49" charset="-128"/>
              </a:rPr>
              <a:t> </a:t>
            </a:r>
            <a:r>
              <a:rPr lang="en-US" altLang="ja-JP" sz="2000" dirty="0">
                <a:latin typeface="Lucida Sans" pitchFamily="34" charset="0"/>
                <a:ea typeface="MS Gothic" pitchFamily="49" charset="-128"/>
              </a:rPr>
              <a:t>satisfies </a:t>
            </a:r>
            <a:r>
              <a:rPr lang="en-US" altLang="ja-JP" sz="2000" b="1" dirty="0" err="1" smtClean="0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ja-JP" sz="2000" baseline="30000" dirty="0" err="1" smtClean="0">
                <a:latin typeface="Lucida Sans" pitchFamily="34" charset="0"/>
                <a:ea typeface="MS Gothic" pitchFamily="49" charset="-128"/>
              </a:rPr>
              <a:t>T</a:t>
            </a:r>
            <a:r>
              <a:rPr lang="en-US" altLang="ja-JP" sz="2000" b="1" dirty="0" err="1" smtClean="0">
                <a:latin typeface="Lucida Sans" pitchFamily="34" charset="0"/>
                <a:ea typeface="MS Gothic" pitchFamily="49" charset="-128"/>
              </a:rPr>
              <a:t>x</a:t>
            </a:r>
            <a:r>
              <a:rPr lang="en-US" altLang="ja-JP" sz="2000" b="1" dirty="0" smtClean="0">
                <a:latin typeface="Lucida Sans" pitchFamily="34" charset="0"/>
                <a:ea typeface="MS Gothic" pitchFamily="49" charset="-128"/>
              </a:rPr>
              <a:t>’</a:t>
            </a:r>
            <a:r>
              <a:rPr lang="ja-JP" altLang="en-US" sz="2000" b="1" dirty="0" smtClean="0">
                <a:latin typeface="Lucida Sans" pitchFamily="34" charset="0"/>
                <a:ea typeface="MS Gothic" pitchFamily="49" charset="-128"/>
              </a:rPr>
              <a:t> </a:t>
            </a:r>
            <a:r>
              <a:rPr lang="en-US" altLang="ja-JP" sz="2000" dirty="0" smtClean="0">
                <a:latin typeface="Lucida Sans" pitchFamily="34" charset="0"/>
                <a:ea typeface="MS Gothic" pitchFamily="49" charset="-128"/>
              </a:rPr>
              <a:t>+ b </a:t>
            </a:r>
            <a:r>
              <a:rPr lang="en-US" altLang="ja-JP" sz="2000" dirty="0">
                <a:latin typeface="Lucida Sans" pitchFamily="34" charset="0"/>
                <a:ea typeface="MS Gothic" pitchFamily="49" charset="-128"/>
              </a:rPr>
              <a:t>= </a:t>
            </a:r>
            <a:r>
              <a:rPr lang="en-US" altLang="ja-JP" sz="2000" dirty="0" smtClean="0">
                <a:latin typeface="Lucida Sans" pitchFamily="34" charset="0"/>
                <a:ea typeface="MS Gothic" pitchFamily="49" charset="-128"/>
              </a:rPr>
              <a:t>0,</a:t>
            </a:r>
            <a:endParaRPr lang="en-US" altLang="ja-JP" sz="2000" dirty="0">
              <a:latin typeface="Lucida Sans" pitchFamily="34" charset="0"/>
              <a:ea typeface="MS Gothic" pitchFamily="49" charset="-128"/>
            </a:endParaRPr>
          </a:p>
          <a:p>
            <a:pPr eaLnBrk="1" hangingPunct="1"/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so </a:t>
            </a:r>
            <a:r>
              <a:rPr lang="en-US" altLang="en-US" sz="2000" b="1" dirty="0" err="1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baseline="30000" dirty="0" err="1">
                <a:latin typeface="Lucida Sans" pitchFamily="34" charset="0"/>
                <a:ea typeface="MS Gothic" pitchFamily="49" charset="-128"/>
              </a:rPr>
              <a:t>T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(</a:t>
            </a:r>
            <a:r>
              <a:rPr lang="en-US" altLang="en-US" sz="2000" b="1" dirty="0">
                <a:latin typeface="Lucida Sans" pitchFamily="34" charset="0"/>
                <a:ea typeface="MS Gothic" pitchFamily="49" charset="-128"/>
              </a:rPr>
              <a:t>x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 –</a:t>
            </a:r>
            <a:r>
              <a:rPr lang="en-US" altLang="en-US" sz="2000" dirty="0" err="1">
                <a:latin typeface="Lucida Sans" pitchFamily="34" charset="0"/>
                <a:ea typeface="MS Gothic" pitchFamily="49" charset="-128"/>
              </a:rPr>
              <a:t>yr</a:t>
            </a:r>
            <a:r>
              <a:rPr lang="en-US" altLang="en-US" sz="2000" b="1" dirty="0" err="1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/||</a:t>
            </a:r>
            <a:r>
              <a:rPr lang="en-US" altLang="en-US" sz="2000" b="1" dirty="0" smtClean="0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||) 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+ b = 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0</a:t>
            </a:r>
          </a:p>
          <a:p>
            <a:pPr eaLnBrk="1" hangingPunct="1"/>
            <a:endParaRPr lang="en-US" altLang="en-US" sz="800" dirty="0">
              <a:latin typeface="Lucida Sans" pitchFamily="34" charset="0"/>
              <a:ea typeface="MS Gothic" pitchFamily="49" charset="-128"/>
            </a:endParaRPr>
          </a:p>
          <a:p>
            <a:pPr eaLnBrk="1" hangingPunct="1"/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Recall that 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||</a:t>
            </a:r>
            <a:r>
              <a:rPr lang="en-US" altLang="en-US" sz="2000" b="1" dirty="0" smtClean="0">
                <a:latin typeface="Lucida Sans" pitchFamily="34" charset="0"/>
                <a:ea typeface="MS Gothic" pitchFamily="49" charset="-128"/>
              </a:rPr>
              <a:t>w|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| 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= </a:t>
            </a:r>
            <a:r>
              <a:rPr lang="en-US" altLang="en-US" sz="2000" dirty="0" err="1">
                <a:latin typeface="Lucida Sans" pitchFamily="34" charset="0"/>
                <a:ea typeface="MS Gothic" pitchFamily="49" charset="-128"/>
              </a:rPr>
              <a:t>sqrt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(</a:t>
            </a:r>
            <a:r>
              <a:rPr lang="en-US" altLang="en-US" sz="2000" b="1" dirty="0" err="1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baseline="30000" dirty="0" err="1">
                <a:latin typeface="Lucida Sans" pitchFamily="34" charset="0"/>
                <a:ea typeface="MS Gothic" pitchFamily="49" charset="-128"/>
              </a:rPr>
              <a:t>T</a:t>
            </a:r>
            <a:r>
              <a:rPr lang="en-US" altLang="en-US" sz="2000" b="1" dirty="0" err="1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).</a:t>
            </a:r>
          </a:p>
          <a:p>
            <a:pPr eaLnBrk="1" hangingPunct="1"/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So </a:t>
            </a:r>
            <a:r>
              <a:rPr lang="en-US" altLang="en-US" sz="2000" b="1" dirty="0" err="1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baseline="30000" dirty="0" err="1">
                <a:latin typeface="Lucida Sans" pitchFamily="34" charset="0"/>
                <a:ea typeface="MS Gothic" pitchFamily="49" charset="-128"/>
              </a:rPr>
              <a:t>T</a:t>
            </a:r>
            <a:r>
              <a:rPr lang="en-US" altLang="en-US" sz="2000" b="1" dirty="0" err="1">
                <a:latin typeface="Lucida Sans" pitchFamily="34" charset="0"/>
                <a:ea typeface="MS Gothic" pitchFamily="49" charset="-128"/>
              </a:rPr>
              <a:t>x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 –</a:t>
            </a:r>
            <a:r>
              <a:rPr lang="en-US" altLang="en-US" sz="2000" dirty="0" err="1">
                <a:latin typeface="Lucida Sans" pitchFamily="34" charset="0"/>
                <a:ea typeface="MS Gothic" pitchFamily="49" charset="-128"/>
              </a:rPr>
              <a:t>yr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||</a:t>
            </a:r>
            <a:r>
              <a:rPr lang="en-US" altLang="en-US" sz="2000" b="1" dirty="0" smtClean="0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|| 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+ b = 0</a:t>
            </a:r>
          </a:p>
          <a:p>
            <a:pPr eaLnBrk="1" hangingPunct="1"/>
            <a:r>
              <a:rPr lang="en-US" altLang="en-US" sz="2000" dirty="0" smtClean="0">
                <a:latin typeface="Lucida Sans" pitchFamily="34" charset="0"/>
                <a:ea typeface="MS Gothic" pitchFamily="49" charset="-128"/>
                <a:sym typeface="Wingdings" panose="05000000000000000000" pitchFamily="2" charset="2"/>
              </a:rPr>
              <a:t>  </a:t>
            </a:r>
            <a:r>
              <a:rPr lang="en-US" altLang="en-US" sz="2000" i="1" dirty="0" smtClean="0">
                <a:latin typeface="Lucida Sans" pitchFamily="34" charset="0"/>
                <a:ea typeface="MS Gothic" pitchFamily="49" charset="-128"/>
              </a:rPr>
              <a:t>r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 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= y(</a:t>
            </a:r>
            <a:r>
              <a:rPr lang="en-US" altLang="en-US" sz="2000" b="1" dirty="0" err="1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baseline="30000" dirty="0" err="1">
                <a:latin typeface="Lucida Sans" pitchFamily="34" charset="0"/>
                <a:ea typeface="MS Gothic" pitchFamily="49" charset="-128"/>
              </a:rPr>
              <a:t>T</a:t>
            </a:r>
            <a:r>
              <a:rPr lang="en-US" altLang="en-US" sz="2000" b="1" dirty="0" err="1">
                <a:latin typeface="Lucida Sans" pitchFamily="34" charset="0"/>
                <a:ea typeface="MS Gothic" pitchFamily="49" charset="-128"/>
              </a:rPr>
              <a:t>x</a:t>
            </a:r>
            <a:r>
              <a:rPr lang="en-US" altLang="en-US" sz="2000" dirty="0">
                <a:latin typeface="Lucida Sans" pitchFamily="34" charset="0"/>
                <a:ea typeface="MS Gothic" pitchFamily="49" charset="-128"/>
              </a:rPr>
              <a:t> + b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)/||</a:t>
            </a:r>
            <a:r>
              <a:rPr lang="en-US" altLang="en-US" sz="2000" b="1" dirty="0">
                <a:latin typeface="Lucida Sans" pitchFamily="34" charset="0"/>
                <a:ea typeface="MS Gothic" pitchFamily="49" charset="-128"/>
              </a:rPr>
              <a:t>w</a:t>
            </a:r>
            <a:r>
              <a:rPr lang="en-US" altLang="en-US" sz="2000" dirty="0" smtClean="0">
                <a:latin typeface="Lucida Sans" pitchFamily="34" charset="0"/>
                <a:ea typeface="MS Gothic" pitchFamily="49" charset="-128"/>
              </a:rPr>
              <a:t>||</a:t>
            </a:r>
            <a:endParaRPr lang="en-US" altLang="en-US" sz="2000" dirty="0">
              <a:latin typeface="Lucida Sans" pitchFamily="34" charset="0"/>
              <a:ea typeface="MS Gothic" pitchFamily="49" charset="-128"/>
            </a:endParaRP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289690" y="5057231"/>
            <a:ext cx="762000" cy="615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1090" y="5209631"/>
            <a:ext cx="37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437085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7E6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8BA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2F6E7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Lucida Sans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226863308"/>
      </p:ext>
    </p:extLst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10" grpId="0" animBg="1"/>
      <p:bldP spid="207911" grpId="0" animBg="1"/>
      <p:bldP spid="207912" grpId="0" animBg="1"/>
      <p:bldP spid="207915" grpId="0" animBg="1"/>
      <p:bldP spid="207916" grpId="0" animBg="1"/>
      <p:bldP spid="207917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4284</TotalTime>
  <Words>1107</Words>
  <Application>Microsoft Office PowerPoint</Application>
  <PresentationFormat>On-screen Show (4:3)</PresentationFormat>
  <Paragraphs>202</Paragraphs>
  <Slides>18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 Presentation</vt:lpstr>
      <vt:lpstr>Equation</vt:lpstr>
      <vt:lpstr>Support Vector Machines</vt:lpstr>
      <vt:lpstr>Support Vector Machines</vt:lpstr>
      <vt:lpstr>Two Class Problem: Linear Separable Case</vt:lpstr>
      <vt:lpstr>Example of Bad Decision Boundaries</vt:lpstr>
      <vt:lpstr>Good Decision Boundary</vt:lpstr>
      <vt:lpstr>Maximum Margin: Formalization</vt:lpstr>
      <vt:lpstr>Linear Separators </vt:lpstr>
      <vt:lpstr>Classification Margin</vt:lpstr>
      <vt:lpstr>Classification Margin</vt:lpstr>
      <vt:lpstr>Maximum Margin Classification</vt:lpstr>
      <vt:lpstr>Linear SVM Mathematically</vt:lpstr>
      <vt:lpstr>Linear SVMs Mathematically (cont.)</vt:lpstr>
      <vt:lpstr>Soft Margin Classification  </vt:lpstr>
      <vt:lpstr>Soft Margin Classification Mathematically</vt:lpstr>
      <vt:lpstr>Non-linear SVMs</vt:lpstr>
      <vt:lpstr>Non-linear SVMs:  Feature spaces</vt:lpstr>
      <vt:lpstr>The “Kernel Trick”</vt:lpstr>
      <vt:lpstr>Examples of Kernel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Miing and Knowledge Discvoery - Web Data Mining</dc:title>
  <dc:creator>Bamshad Mobasher</dc:creator>
  <cp:lastModifiedBy>Bamshad Mobasher</cp:lastModifiedBy>
  <cp:revision>291</cp:revision>
  <cp:lastPrinted>2001-05-02T17:00:13Z</cp:lastPrinted>
  <dcterms:created xsi:type="dcterms:W3CDTF">1999-03-29T20:01:23Z</dcterms:created>
  <dcterms:modified xsi:type="dcterms:W3CDTF">2020-02-29T21:53:58Z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http://maya.cs.depaul.edu/~classes/ect584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C:\Bamshad\CLASS\ECT584\Lectures</vt:lpwstr>
  </property>
</Properties>
</file>