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17CD3E"/>
    <a:srgbClr val="008000"/>
    <a:srgbClr val="FFD7AF"/>
    <a:srgbClr val="FF3300"/>
    <a:srgbClr val="CC3300"/>
    <a:srgbClr val="FFCC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3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18"/>
    </p:cViewPr>
  </p:sorterViewPr>
  <p:notesViewPr>
    <p:cSldViewPr snapToGrid="0">
      <p:cViewPr>
        <p:scale>
          <a:sx n="75" d="100"/>
          <a:sy n="75" d="100"/>
        </p:scale>
        <p:origin x="-1590" y="61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FB50A8-C160-498E-9845-C0CD4907B8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707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BB884-1B89-429E-8CE3-18EF89B5F1A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AE5F6B-2E8C-4888-8D2F-427F294488AF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49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AE364C-7AFB-4A8F-B37A-9B65E08B90B7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9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8A5360-D758-4F20-B336-E5376CF1E6D8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8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400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57E9F1CD-BBF3-4CAE-995F-7B979776DB62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830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58000" y="6400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0648745C-95B6-43C9-ABCD-7C8B833647F2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5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F09B6A-0F8B-4F48-9E91-A1C3E16E66B0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61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66D1A2-B60D-4803-86B0-A5551EB86AE1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75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58E7CE-A759-4E4B-9F9B-570D01A692A0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3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0DD78E-C06C-4FB3-AB4C-6C849FC0F9DD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64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CBF0BE-C979-49E5-967F-9B618AB013B9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19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189ADC-94B9-4D7C-B7D4-5ADE06E1CEBE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4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7E1D86-31EC-49A7-B7F2-3D3FAD570447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1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95ECCC1-A3B6-4512-A365-5FFF247BE6D0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70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accent2"/>
                </a:solidFill>
              </a:defRPr>
            </a:lvl1pPr>
          </a:lstStyle>
          <a:p>
            <a:fld id="{1715F046-C531-4470-BD72-7B8393D21C27}" type="slidenum">
              <a:rPr lang="en-US" altLang="en-US"/>
              <a:pPr/>
              <a:t>‹#›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6400800"/>
            <a:ext cx="8382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arlett" pitchFamily="2" charset="2"/>
        <a:buChar char="i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arlett" pitchFamily="2" charset="2"/>
        <a:buChar char="4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arlett" pitchFamily="2" charset="2"/>
        <a:buChar char="h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FF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0400" y="950913"/>
            <a:ext cx="7772400" cy="2532062"/>
          </a:xfrm>
        </p:spPr>
        <p:txBody>
          <a:bodyPr/>
          <a:lstStyle/>
          <a:p>
            <a:r>
              <a:rPr lang="en-US" altLang="en-US" dirty="0" smtClean="0"/>
              <a:t>DSC </a:t>
            </a:r>
            <a:r>
              <a:rPr lang="en-US" altLang="en-US" dirty="0" smtClean="0"/>
              <a:t>478</a:t>
            </a:r>
            <a:br>
              <a:rPr lang="en-US" altLang="en-US" dirty="0" smtClean="0"/>
            </a:br>
            <a:r>
              <a:rPr lang="en-US" altLang="en-US" sz="2800" dirty="0" smtClean="0"/>
              <a:t>Programming Data Mining Applications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Course Summary</a:t>
            </a:r>
            <a:endParaRPr lang="en-US" altLang="en-US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52441" y="4510379"/>
            <a:ext cx="2385589" cy="707886"/>
          </a:xfrm>
          <a:prstGeom prst="rect">
            <a:avLst/>
          </a:prstGeom>
          <a:solidFill>
            <a:srgbClr val="FFD7A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altLang="en-US" sz="2000" b="1" dirty="0"/>
              <a:t>Bamshad Mobasher</a:t>
            </a:r>
          </a:p>
          <a:p>
            <a:pPr algn="ctr"/>
            <a:r>
              <a:rPr lang="en-US" altLang="en-US" sz="2000" b="1" dirty="0" smtClean="0"/>
              <a:t>DePaul </a:t>
            </a:r>
            <a:r>
              <a:rPr lang="en-US" altLang="en-US" sz="2000" b="1" dirty="0"/>
              <a:t>University</a:t>
            </a:r>
            <a:endParaRPr lang="en-US" altLang="en-US" sz="20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8724"/>
            <a:ext cx="8229600" cy="5108510"/>
          </a:xfrm>
        </p:spPr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Preprocessing and Understanding</a:t>
            </a:r>
          </a:p>
          <a:p>
            <a:pPr lvl="1"/>
            <a:r>
              <a:rPr lang="en-US" dirty="0" smtClean="0"/>
              <a:t>Data selection/preprocessing/transformation</a:t>
            </a:r>
          </a:p>
          <a:p>
            <a:pPr lvl="2"/>
            <a:r>
              <a:rPr lang="en-US" dirty="0" smtClean="0"/>
              <a:t>Using </a:t>
            </a:r>
            <a:r>
              <a:rPr lang="en-US" dirty="0" smtClean="0"/>
              <a:t>Python, </a:t>
            </a:r>
            <a:r>
              <a:rPr lang="en-US" dirty="0" err="1" smtClean="0"/>
              <a:t>Numpy</a:t>
            </a:r>
            <a:r>
              <a:rPr lang="en-US" dirty="0" smtClean="0"/>
              <a:t>, </a:t>
            </a:r>
            <a:r>
              <a:rPr lang="en-US" dirty="0" smtClean="0"/>
              <a:t>Pandas, </a:t>
            </a:r>
            <a:r>
              <a:rPr lang="en-US" dirty="0" err="1" smtClean="0"/>
              <a:t>Scikit</a:t>
            </a:r>
            <a:r>
              <a:rPr lang="en-US" dirty="0" smtClean="0"/>
              <a:t>-learn</a:t>
            </a:r>
          </a:p>
          <a:p>
            <a:pPr lvl="1"/>
            <a:r>
              <a:rPr lang="en-US" dirty="0" smtClean="0"/>
              <a:t>Emphasis </a:t>
            </a:r>
            <a:r>
              <a:rPr lang="en-US" dirty="0" smtClean="0"/>
              <a:t>on visualizing and understanding characteristics of the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Primarily using </a:t>
            </a:r>
            <a:r>
              <a:rPr lang="en-US" dirty="0" err="1" smtClean="0"/>
              <a:t>Matplotlib</a:t>
            </a:r>
            <a:endParaRPr lang="en-US" dirty="0" smtClean="0"/>
          </a:p>
          <a:p>
            <a:r>
              <a:rPr lang="en-US" dirty="0" smtClean="0"/>
              <a:t>Supervised Knowledge Discovery</a:t>
            </a:r>
          </a:p>
          <a:p>
            <a:pPr lvl="1"/>
            <a:r>
              <a:rPr lang="en-US" dirty="0" smtClean="0"/>
              <a:t>Classification</a:t>
            </a:r>
          </a:p>
          <a:p>
            <a:pPr lvl="2"/>
            <a:r>
              <a:rPr lang="en-US" dirty="0" smtClean="0"/>
              <a:t>KNN, decision trees, naïve Bayes, LDA, Support Vector Machines, etc.</a:t>
            </a:r>
            <a:endParaRPr lang="en-US" dirty="0"/>
          </a:p>
          <a:p>
            <a:pPr lvl="1"/>
            <a:r>
              <a:rPr lang="en-US" dirty="0" smtClean="0"/>
              <a:t>Regression Analysis</a:t>
            </a:r>
          </a:p>
          <a:p>
            <a:pPr lvl="2"/>
            <a:r>
              <a:rPr lang="en-US" dirty="0" smtClean="0"/>
              <a:t>Linear regression, regularized regression, regression via gradient descent, KNN</a:t>
            </a:r>
          </a:p>
          <a:p>
            <a:pPr lvl="1"/>
            <a:r>
              <a:rPr lang="en-US" dirty="0" smtClean="0"/>
              <a:t>Lots </a:t>
            </a:r>
            <a:r>
              <a:rPr lang="en-US" dirty="0" smtClean="0"/>
              <a:t>of emphasis on model evaluation</a:t>
            </a:r>
          </a:p>
          <a:p>
            <a:pPr lvl="2"/>
            <a:r>
              <a:rPr lang="en-US" dirty="0" smtClean="0"/>
              <a:t>Evaluation metrics</a:t>
            </a:r>
          </a:p>
          <a:p>
            <a:pPr lvl="2"/>
            <a:r>
              <a:rPr lang="en-US" dirty="0" smtClean="0"/>
              <a:t>Train-Test methodologies such as cross-validation</a:t>
            </a:r>
          </a:p>
          <a:p>
            <a:pPr lvl="2"/>
            <a:r>
              <a:rPr lang="en-US" dirty="0" smtClean="0"/>
              <a:t>Systematic parameter selection (e.g., grid search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Feature selection</a:t>
            </a:r>
          </a:p>
          <a:p>
            <a:pPr lvl="1"/>
            <a:r>
              <a:rPr lang="en-US" dirty="0" smtClean="0"/>
              <a:t>Ensemble methods (e.g. Random Forest, </a:t>
            </a:r>
            <a:r>
              <a:rPr lang="en-US" dirty="0" err="1" smtClean="0"/>
              <a:t>AdaBoost</a:t>
            </a:r>
            <a:r>
              <a:rPr lang="en-US" dirty="0" smtClean="0"/>
              <a:t>)</a:t>
            </a: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9B6A-0F8B-4F48-9E91-A1C3E16E66B0}" type="slidenum">
              <a:rPr lang="en-US" altLang="en-US" smtClean="0"/>
              <a:pPr/>
              <a:t>2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8510"/>
          </a:xfrm>
        </p:spPr>
        <p:txBody>
          <a:bodyPr/>
          <a:lstStyle/>
          <a:p>
            <a:r>
              <a:rPr lang="en-US" dirty="0" smtClean="0"/>
              <a:t>Unsupervised Knowledge Discovery</a:t>
            </a:r>
          </a:p>
          <a:p>
            <a:pPr lvl="1"/>
            <a:r>
              <a:rPr lang="en-US" dirty="0" smtClean="0"/>
              <a:t>Cluster analysis</a:t>
            </a:r>
          </a:p>
          <a:p>
            <a:pPr lvl="1"/>
            <a:r>
              <a:rPr lang="en-US" dirty="0" smtClean="0"/>
              <a:t>Using PCA and SVD for dimensionality reduction, data characterization, and noise </a:t>
            </a:r>
            <a:r>
              <a:rPr lang="en-US" dirty="0" smtClean="0"/>
              <a:t>reduction</a:t>
            </a:r>
            <a:endParaRPr lang="en-US" dirty="0" smtClean="0"/>
          </a:p>
          <a:p>
            <a:pPr lvl="1"/>
            <a:r>
              <a:rPr lang="en-US" dirty="0" smtClean="0"/>
              <a:t>Emphasis </a:t>
            </a:r>
            <a:r>
              <a:rPr lang="en-US" dirty="0" smtClean="0"/>
              <a:t>on using unsupervised approaches as components of larger knowledge discovery efforts</a:t>
            </a:r>
          </a:p>
          <a:p>
            <a:pPr lvl="2"/>
            <a:r>
              <a:rPr lang="en-US" dirty="0" smtClean="0"/>
              <a:t>E.g., using PCA before clustering; using clustering as the basis for classification</a:t>
            </a:r>
          </a:p>
          <a:p>
            <a:r>
              <a:rPr lang="en-US" dirty="0" smtClean="0"/>
              <a:t>Real application domains</a:t>
            </a:r>
          </a:p>
          <a:p>
            <a:pPr lvl="1"/>
            <a:r>
              <a:rPr lang="en-US" dirty="0" smtClean="0"/>
              <a:t>Text Mining and document </a:t>
            </a:r>
            <a:r>
              <a:rPr lang="en-US" dirty="0" smtClean="0"/>
              <a:t>analysis/filtering</a:t>
            </a:r>
          </a:p>
          <a:p>
            <a:pPr lvl="2"/>
            <a:r>
              <a:rPr lang="en-US" dirty="0" smtClean="0"/>
              <a:t>Content analysis, </a:t>
            </a:r>
            <a:r>
              <a:rPr lang="en-US" dirty="0" err="1" smtClean="0"/>
              <a:t>TFxIDF</a:t>
            </a:r>
            <a:r>
              <a:rPr lang="en-US" dirty="0" smtClean="0"/>
              <a:t> transformation, text categorization, document clustering</a:t>
            </a:r>
            <a:endParaRPr lang="en-US" dirty="0" smtClean="0"/>
          </a:p>
          <a:p>
            <a:pPr lvl="1"/>
            <a:r>
              <a:rPr lang="en-US" dirty="0" smtClean="0"/>
              <a:t>Recommender </a:t>
            </a:r>
            <a:r>
              <a:rPr lang="en-US" dirty="0" smtClean="0"/>
              <a:t>systems</a:t>
            </a:r>
          </a:p>
          <a:p>
            <a:pPr lvl="2"/>
            <a:r>
              <a:rPr lang="en-US" dirty="0" smtClean="0"/>
              <a:t>Neighborhood methods (user- and item-based)</a:t>
            </a:r>
          </a:p>
          <a:p>
            <a:pPr lvl="2"/>
            <a:r>
              <a:rPr lang="en-US" dirty="0" smtClean="0"/>
              <a:t>Matrix factorization</a:t>
            </a:r>
            <a:endParaRPr lang="en-US" dirty="0" smtClean="0"/>
          </a:p>
          <a:p>
            <a:pPr lvl="1"/>
            <a:r>
              <a:rPr lang="en-US" dirty="0" smtClean="0"/>
              <a:t>Image analysis</a:t>
            </a:r>
          </a:p>
          <a:p>
            <a:pPr lvl="2"/>
            <a:r>
              <a:rPr lang="en-US" dirty="0" smtClean="0"/>
              <a:t>Image classification and image clustering</a:t>
            </a:r>
          </a:p>
          <a:p>
            <a:pPr lvl="1"/>
            <a:r>
              <a:rPr lang="en-US" dirty="0" smtClean="0"/>
              <a:t>Marketing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9B6A-0F8B-4F48-9E91-A1C3E16E66B0}" type="slidenum">
              <a:rPr lang="en-US" altLang="en-US" smtClean="0"/>
              <a:pPr/>
              <a:t>3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 not do</a:t>
            </a:r>
            <a:br>
              <a:rPr lang="en-US" dirty="0" smtClean="0"/>
            </a:br>
            <a:r>
              <a:rPr lang="en-US" sz="2800" dirty="0" smtClean="0"/>
              <a:t>(and you should learn later)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7554"/>
            <a:ext cx="8229600" cy="4944234"/>
          </a:xfrm>
        </p:spPr>
        <p:txBody>
          <a:bodyPr/>
          <a:lstStyle/>
          <a:p>
            <a:r>
              <a:rPr lang="en-US" dirty="0" smtClean="0"/>
              <a:t>Approaches for mining sequential/temporal data</a:t>
            </a:r>
          </a:p>
          <a:p>
            <a:pPr lvl="1"/>
            <a:r>
              <a:rPr lang="en-US" dirty="0" smtClean="0"/>
              <a:t>Markov models; time series analysis, sequential pattern mining</a:t>
            </a:r>
          </a:p>
          <a:p>
            <a:r>
              <a:rPr lang="en-US" dirty="0" smtClean="0"/>
              <a:t>More Ensemble and Hybrid Classifiers/Predictors</a:t>
            </a:r>
          </a:p>
          <a:p>
            <a:pPr lvl="1"/>
            <a:r>
              <a:rPr lang="en-US" dirty="0" smtClean="0"/>
              <a:t>Combining multiple classifiers</a:t>
            </a:r>
          </a:p>
          <a:p>
            <a:r>
              <a:rPr lang="en-US" dirty="0" smtClean="0"/>
              <a:t>Other Kernel-Based Methods</a:t>
            </a:r>
          </a:p>
          <a:p>
            <a:pPr lvl="1"/>
            <a:r>
              <a:rPr lang="en-US" dirty="0" err="1" smtClean="0"/>
              <a:t>Kernelized</a:t>
            </a:r>
            <a:r>
              <a:rPr lang="en-US" dirty="0" smtClean="0"/>
              <a:t> Regression</a:t>
            </a:r>
          </a:p>
          <a:p>
            <a:pPr lvl="1"/>
            <a:r>
              <a:rPr lang="en-US" dirty="0" smtClean="0"/>
              <a:t>Kernel PCA</a:t>
            </a:r>
            <a:endParaRPr lang="en-US" dirty="0" smtClean="0"/>
          </a:p>
          <a:p>
            <a:r>
              <a:rPr lang="en-US" dirty="0" smtClean="0"/>
              <a:t>Topic modeling with Latent factor models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Latent </a:t>
            </a:r>
            <a:r>
              <a:rPr lang="en-US" dirty="0" err="1" smtClean="0">
                <a:sym typeface="Wingdings" pitchFamily="2" charset="2"/>
              </a:rPr>
              <a:t>Dirichlet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Allocation</a:t>
            </a:r>
          </a:p>
          <a:p>
            <a:r>
              <a:rPr lang="en-US" dirty="0" smtClean="0">
                <a:sym typeface="Wingdings" pitchFamily="2" charset="2"/>
              </a:rPr>
              <a:t>Neural Network Models and Deep Learning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Auto encoders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Convolutional NNs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Recurrent Neural Networks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….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9B6A-0F8B-4F48-9E91-A1C3E16E66B0}" type="slidenum">
              <a:rPr lang="en-US" altLang="en-US" smtClean="0"/>
              <a:pPr/>
              <a:t>4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Files\MSOffice\Templates\Blank Presentation.pot</Template>
  <TotalTime>3645</TotalTime>
  <Words>251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DSC 478 Programming Data Mining Applications  Course Summary</vt:lpstr>
      <vt:lpstr>What we did</vt:lpstr>
      <vt:lpstr>What we did</vt:lpstr>
      <vt:lpstr>What we did not do (and you should learn later)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Miing and Knowledge Discvoery - Web Data Mining</dc:title>
  <dc:creator>Bamshad Mobasher</dc:creator>
  <cp:lastModifiedBy>Bamshad Mobasher</cp:lastModifiedBy>
  <cp:revision>260</cp:revision>
  <cp:lastPrinted>2001-05-02T17:00:13Z</cp:lastPrinted>
  <dcterms:created xsi:type="dcterms:W3CDTF">1999-03-29T20:01:23Z</dcterms:created>
  <dcterms:modified xsi:type="dcterms:W3CDTF">2020-03-05T06:07:34Z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mobasher@cs.depaul.edu</vt:lpwstr>
  </property>
  <property fmtid="{D5CDD505-2E9C-101B-9397-08002B2CF9AE}" pid="8" name="HomePage">
    <vt:lpwstr>http://maya.cs.depaul.edu/~classes/ect584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C:\Bamshad\CLASS\ECT584\Lectures</vt:lpwstr>
  </property>
</Properties>
</file>