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2" r:id="rId2"/>
  </p:sldMasterIdLst>
  <p:notesMasterIdLst>
    <p:notesMasterId r:id="rId50"/>
  </p:notesMasterIdLst>
  <p:sldIdLst>
    <p:sldId id="256" r:id="rId3"/>
    <p:sldId id="453" r:id="rId4"/>
    <p:sldId id="258" r:id="rId5"/>
    <p:sldId id="260" r:id="rId6"/>
    <p:sldId id="261" r:id="rId7"/>
    <p:sldId id="262" r:id="rId8"/>
    <p:sldId id="265" r:id="rId9"/>
    <p:sldId id="273" r:id="rId10"/>
    <p:sldId id="267" r:id="rId11"/>
    <p:sldId id="264" r:id="rId12"/>
    <p:sldId id="370" r:id="rId13"/>
    <p:sldId id="455" r:id="rId14"/>
    <p:sldId id="765" r:id="rId15"/>
    <p:sldId id="782" r:id="rId16"/>
    <p:sldId id="766" r:id="rId17"/>
    <p:sldId id="269" r:id="rId18"/>
    <p:sldId id="769" r:id="rId19"/>
    <p:sldId id="783" r:id="rId20"/>
    <p:sldId id="771" r:id="rId21"/>
    <p:sldId id="772" r:id="rId22"/>
    <p:sldId id="773" r:id="rId23"/>
    <p:sldId id="641" r:id="rId24"/>
    <p:sldId id="702" r:id="rId25"/>
    <p:sldId id="703" r:id="rId26"/>
    <p:sldId id="305" r:id="rId27"/>
    <p:sldId id="707" r:id="rId28"/>
    <p:sldId id="705" r:id="rId29"/>
    <p:sldId id="784" r:id="rId30"/>
    <p:sldId id="277" r:id="rId31"/>
    <p:sldId id="304" r:id="rId32"/>
    <p:sldId id="770" r:id="rId33"/>
    <p:sldId id="775" r:id="rId34"/>
    <p:sldId id="266" r:id="rId35"/>
    <p:sldId id="780" r:id="rId36"/>
    <p:sldId id="436" r:id="rId37"/>
    <p:sldId id="448" r:id="rId38"/>
    <p:sldId id="439" r:id="rId39"/>
    <p:sldId id="731" r:id="rId40"/>
    <p:sldId id="602" r:id="rId41"/>
    <p:sldId id="604" r:id="rId42"/>
    <p:sldId id="786" r:id="rId43"/>
    <p:sldId id="787" r:id="rId44"/>
    <p:sldId id="788" r:id="rId45"/>
    <p:sldId id="712" r:id="rId46"/>
    <p:sldId id="714" r:id="rId47"/>
    <p:sldId id="729" r:id="rId48"/>
    <p:sldId id="476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669"/>
  </p:normalViewPr>
  <p:slideViewPr>
    <p:cSldViewPr snapToGrid="0" snapToObjects="1">
      <p:cViewPr varScale="1">
        <p:scale>
          <a:sx n="100" d="100"/>
          <a:sy n="100" d="100"/>
        </p:scale>
        <p:origin x="7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A0014-6239-F348-BFA1-EF77CD94D2E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E8357-3479-0447-960A-52754091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5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E8357-3479-0447-960A-527540919B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58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E8357-3479-0447-960A-527540919B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8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FFC51-6392-423D-870F-25AA2FCB1DB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8025"/>
            <a:ext cx="4713288" cy="3535363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479925"/>
            <a:ext cx="5197475" cy="4243388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954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F8144-B8DE-4DA5-B95C-66CA52033A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60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85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4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86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E8357-3479-0447-960A-527540919B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9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6E44E-B911-451D-9813-BDFAB5C4E7D8}" type="slidenum">
              <a:rPr lang="en-US"/>
              <a:pPr/>
              <a:t>17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0563"/>
            <a:ext cx="4606925" cy="34544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387" y="4375846"/>
            <a:ext cx="5119467" cy="41448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78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A6EC84-BBBD-4C23-9946-F3D9A565DDD3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4375150"/>
            <a:ext cx="5586412" cy="414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BA0F06-2F7D-4484-B434-2B37E4176B3E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4375150"/>
            <a:ext cx="5586412" cy="414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47201-57E8-4000-9E70-0A8871D702C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DD32F-5F70-4957-B182-FFD225FBF21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DD32F-5F70-4957-B182-FFD225FBF21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5623DE-3AEC-469E-9CBF-E3471F784C41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A29C35-E577-4D7A-8CF0-A4633B876EA7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0563"/>
            <a:ext cx="4605337" cy="34544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B86246-1066-452C-B2F5-D020C47A7CCE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0563"/>
            <a:ext cx="4605337" cy="34544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E8A70-30D4-4D30-A5D8-A0F0E67EAF71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381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FDF72-C589-4159-A281-791710737E56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B62730-7CEC-4639-8DFA-0E98625973BF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375150"/>
            <a:ext cx="5583238" cy="414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F1930-DECB-4A96-BAD8-D1D219B82CD2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265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6E44E-B911-451D-9813-BDFAB5C4E7D8}" type="slidenum">
              <a:rPr lang="en-US"/>
              <a:pPr/>
              <a:t>31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0563"/>
            <a:ext cx="4606925" cy="34544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387" y="4375846"/>
            <a:ext cx="5119467" cy="41448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E8357-3479-0447-960A-527540919B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95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37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E8357-3479-0447-960A-527540919B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57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21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8025"/>
            <a:ext cx="4714875" cy="35353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AE9EC-CB9E-413D-8EB4-F45ED52E02A5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8025"/>
            <a:ext cx="4713288" cy="3535363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479925"/>
            <a:ext cx="5197475" cy="42433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8025"/>
            <a:ext cx="4714875" cy="35353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Intersection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D1D517-8444-4718-B946-44F4FFC41E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5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5466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BA0F06-2F7D-4484-B434-2B37E4176B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5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4375150"/>
            <a:ext cx="5586412" cy="414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620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9F2FA1-8CCF-4436-A451-7175FDCB51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5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4375150"/>
            <a:ext cx="5586412" cy="414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1D4E99-B737-4121-88E8-B0ED7973D2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5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375150"/>
            <a:ext cx="5583238" cy="414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6331AEA-2B95-434B-9A5B-09AA3CEF6D76}" type="slidenum">
              <a:rPr lang="en-US">
                <a:latin typeface="Arial" charset="0"/>
              </a:rPr>
              <a:pPr eaLnBrk="1" hangingPunct="1"/>
              <a:t>4</a:t>
            </a:fld>
            <a:endParaRPr lang="en-US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68062" indent="-295408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181633" indent="-236327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54287" indent="-236327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126940" indent="-236327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99593" indent="-2363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072247" indent="-2363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544900" indent="-2363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17554" indent="-2363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E76BC8-F8C9-4E09-B11D-B0B39065FC15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30346CD-A258-954B-AFC6-401898D593B6}" type="slidenum">
              <a:rPr lang="en-US">
                <a:latin typeface="Arial" charset="0"/>
              </a:rPr>
              <a:pPr eaLnBrk="1" hangingPunct="1"/>
              <a:t>5</a:t>
            </a:fld>
            <a:endParaRPr lang="en-US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729B21C-3A91-2145-B973-A554258D6EEF}" type="slidenum">
              <a:rPr lang="en-US">
                <a:latin typeface="Arial" charset="0"/>
              </a:rPr>
              <a:pPr eaLnBrk="1" hangingPunct="1"/>
              <a:t>6</a:t>
            </a:fld>
            <a:endParaRPr lang="en-US"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E8357-3479-0447-960A-527540919B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7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E8357-3479-0447-960A-527540919B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9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E8357-3479-0447-960A-527540919B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0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39C7-9D80-4A46-8A1B-6985F947D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56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3CE8-4E44-4AA9-B05C-8F9BECFB3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73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7089-5A32-422F-B575-01D7D0766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7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C238-2CD8-4E14-B574-0DC8C588F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09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10F0-A1AA-4CE6-ACCF-DFA4361BA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72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E437-BA7D-41F2-AFC3-ABAA25BFB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92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DE48-31B0-4C1C-B3C1-3C7FB4C4A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50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66CD1-C76B-4A79-9232-F9FC9DCF1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64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5EB3-5EE0-49FD-A891-4C51CC8A5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1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05F3-9B6C-4391-8C13-75D8F39CE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E8D3-6C70-4CA4-BD05-AEEDD25BC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55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F19E-7F6B-4FEB-AF00-0C40CB575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21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39C7-9D80-4A46-8A1B-6985F947D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13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17662-9915-49E3-8A78-E00E9346B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9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ABFFC0-C572-D147-B666-41AC02EEF4F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7295067-9E34-F940-8AC1-229C8CCD4C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2938" y="6335713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en-US"/>
              <a:t>Intelligent Information Retrieval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902E2B1-D222-4DBB-9D49-A41A98112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0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arlett" pitchFamily="2" charset="2"/>
        <a:buChar char="i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arlett" pitchFamily="2" charset="2"/>
        <a:buChar char="4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arlett" pitchFamily="2" charset="2"/>
        <a:buChar char="i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Marlett" pitchFamily="2" charset="2"/>
        <a:buChar char="4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://www.pandor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hyperlink" Target="http://www.imdb.com/title/tt0114746/photogallery" TargetMode="External"/><Relationship Id="rId3" Type="http://schemas.openxmlformats.org/officeDocument/2006/relationships/hyperlink" Target="http://www.imdb.com/title/tt0167404/photogallery" TargetMode="External"/><Relationship Id="rId7" Type="http://schemas.openxmlformats.org/officeDocument/2006/relationships/hyperlink" Target="http://www.imdb.com/title/tt0119395/photogallery" TargetMode="External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hyperlink" Target="http://www.imdb.com/title/tt0286106/photogallery" TargetMode="External"/><Relationship Id="rId5" Type="http://schemas.openxmlformats.org/officeDocument/2006/relationships/hyperlink" Target="http://www.imdb.com/title/tt0112864/photogallery" TargetMode="External"/><Relationship Id="rId10" Type="http://schemas.openxmlformats.org/officeDocument/2006/relationships/image" Target="../media/image40.jpeg"/><Relationship Id="rId4" Type="http://schemas.openxmlformats.org/officeDocument/2006/relationships/image" Target="../media/image37.jpeg"/><Relationship Id="rId9" Type="http://schemas.openxmlformats.org/officeDocument/2006/relationships/hyperlink" Target="http://www.imdb.com/title/tt0340163/photogallery" TargetMode="External"/><Relationship Id="rId1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8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ora.co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1133" y="4243343"/>
            <a:ext cx="3309026" cy="1055808"/>
          </a:xfrm>
        </p:spPr>
        <p:txBody>
          <a:bodyPr>
            <a:normAutofit/>
          </a:bodyPr>
          <a:lstStyle/>
          <a:p>
            <a:r>
              <a:rPr lang="en-US" sz="2000" b="1" dirty="0"/>
              <a:t>Bamshad Mobasher</a:t>
            </a:r>
          </a:p>
          <a:p>
            <a:r>
              <a:rPr lang="en-US" sz="2000" b="1" dirty="0"/>
              <a:t>DePaul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E167-5CD4-43B5-BCE7-2C7814FD21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2" y="3623259"/>
            <a:ext cx="4428749" cy="25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A1DDA-A53D-4054-86AF-AEDE434E816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64" y="1110590"/>
            <a:ext cx="4017524" cy="17489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940925-01DC-4D77-9549-BF60F9309037}"/>
              </a:ext>
            </a:extLst>
          </p:cNvPr>
          <p:cNvSpPr txBox="1">
            <a:spLocks/>
          </p:cNvSpPr>
          <p:nvPr/>
        </p:nvSpPr>
        <p:spPr>
          <a:xfrm>
            <a:off x="275212" y="1628031"/>
            <a:ext cx="4428749" cy="10094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Overview of Recommender Systems</a:t>
            </a:r>
          </a:p>
        </p:txBody>
      </p:sp>
    </p:spTree>
    <p:extLst>
      <p:ext uri="{BB962C8B-B14F-4D97-AF65-F5344CB8AC3E}">
        <p14:creationId xmlns:p14="http://schemas.microsoft.com/office/powerpoint/2010/main" val="344479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User: a unique individual (for the system’s purposes), possibly the target of personalization</a:t>
            </a:r>
          </a:p>
          <a:p>
            <a:pPr lvl="1"/>
            <a:r>
              <a:rPr lang="en-US" i="1" dirty="0"/>
              <a:t>u</a:t>
            </a:r>
            <a:r>
              <a:rPr lang="en-US" dirty="0"/>
              <a:t> or </a:t>
            </a:r>
            <a:r>
              <a:rPr lang="en-US" i="1" dirty="0"/>
              <a:t>v</a:t>
            </a:r>
          </a:p>
          <a:p>
            <a:pPr lvl="1"/>
            <a:r>
              <a:rPr lang="en-US" i="1" dirty="0"/>
              <a:t>U </a:t>
            </a:r>
            <a:r>
              <a:rPr lang="en-US" dirty="0"/>
              <a:t>(all users)</a:t>
            </a:r>
          </a:p>
          <a:p>
            <a:r>
              <a:rPr lang="en-US" dirty="0"/>
              <a:t>Item: a unique item (for the system’s purposes), possibly to be recommended to a user</a:t>
            </a:r>
          </a:p>
          <a:p>
            <a:pPr lvl="1"/>
            <a:r>
              <a:rPr lang="en-US" i="1" dirty="0" err="1"/>
              <a:t>i</a:t>
            </a:r>
            <a:r>
              <a:rPr lang="en-US" dirty="0"/>
              <a:t> or </a:t>
            </a:r>
            <a:r>
              <a:rPr lang="en-US" i="1" dirty="0"/>
              <a:t>j</a:t>
            </a:r>
          </a:p>
          <a:p>
            <a:pPr lvl="1"/>
            <a:r>
              <a:rPr lang="en-US" i="1" dirty="0"/>
              <a:t>I </a:t>
            </a:r>
            <a:r>
              <a:rPr lang="en-US" dirty="0"/>
              <a:t>(all items)</a:t>
            </a:r>
          </a:p>
          <a:p>
            <a:r>
              <a:rPr lang="en-US" dirty="0"/>
              <a:t>Rating / preference score: a numerical association between some u and some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i="1" dirty="0" err="1"/>
              <a:t>r</a:t>
            </a:r>
            <a:r>
              <a:rPr lang="en-US" i="1" baseline="-25000" dirty="0" err="1"/>
              <a:t>uj</a:t>
            </a:r>
            <a:endParaRPr lang="en-US" i="1" baseline="-25000" dirty="0"/>
          </a:p>
          <a:p>
            <a:pPr lvl="1"/>
            <a:r>
              <a:rPr lang="en-US" i="1" dirty="0"/>
              <a:t>R </a:t>
            </a:r>
            <a:r>
              <a:rPr lang="en-US" dirty="0"/>
              <a:t>(all ratings)</a:t>
            </a:r>
          </a:p>
        </p:txBody>
      </p:sp>
    </p:spTree>
    <p:extLst>
      <p:ext uri="{BB962C8B-B14F-4D97-AF65-F5344CB8AC3E}">
        <p14:creationId xmlns:p14="http://schemas.microsoft.com/office/powerpoint/2010/main" val="281696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Recommendation Task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4" y="1857376"/>
            <a:ext cx="7556313" cy="4268788"/>
          </a:xfrm>
        </p:spPr>
        <p:txBody>
          <a:bodyPr>
            <a:normAutofit/>
          </a:bodyPr>
          <a:lstStyle/>
          <a:p>
            <a:r>
              <a:rPr lang="en-US" altLang="en-US" dirty="0"/>
              <a:t>Basic formulation as a prediction problem</a:t>
            </a:r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Typically, the profile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u</a:t>
            </a:r>
            <a:r>
              <a:rPr lang="en-US" altLang="en-US" i="1" dirty="0"/>
              <a:t> </a:t>
            </a:r>
            <a:r>
              <a:rPr lang="en-US" altLang="en-US" dirty="0"/>
              <a:t>contains preference scores by </a:t>
            </a:r>
            <a:r>
              <a:rPr lang="en-US" altLang="en-US" i="1" dirty="0"/>
              <a:t>u</a:t>
            </a:r>
            <a:r>
              <a:rPr lang="en-US" altLang="en-US" dirty="0"/>
              <a:t> on some other items, {</a:t>
            </a:r>
            <a:r>
              <a:rPr lang="en-US" altLang="en-US" i="1" dirty="0"/>
              <a:t>i</a:t>
            </a:r>
            <a:r>
              <a:rPr lang="en-US" altLang="en-US" baseline="-25000" dirty="0"/>
              <a:t>1</a:t>
            </a:r>
            <a:r>
              <a:rPr lang="en-US" altLang="en-US" dirty="0"/>
              <a:t>, …, </a:t>
            </a:r>
            <a:r>
              <a:rPr lang="en-US" altLang="en-US" i="1" dirty="0" err="1"/>
              <a:t>i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} different from it</a:t>
            </a:r>
          </a:p>
          <a:p>
            <a:pPr lvl="1"/>
            <a:r>
              <a:rPr lang="en-US" altLang="en-US" dirty="0"/>
              <a:t>preference scores on </a:t>
            </a:r>
            <a:r>
              <a:rPr lang="en-US" altLang="en-US" i="1" dirty="0"/>
              <a:t>i</a:t>
            </a:r>
            <a:r>
              <a:rPr lang="en-US" altLang="en-US" baseline="-25000" dirty="0"/>
              <a:t>1</a:t>
            </a:r>
            <a:r>
              <a:rPr lang="en-US" altLang="en-US" dirty="0"/>
              <a:t>, …, </a:t>
            </a:r>
            <a:r>
              <a:rPr lang="en-US" altLang="en-US" i="1" dirty="0" err="1"/>
              <a:t>i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may have been obtained explicitly (e.g., movie ratings) or implicitly (e.g., time spent on a product page or a news article)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5E7E3-4180-4DD4-AFD8-D8CCE59F31B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616555" y="2732369"/>
            <a:ext cx="7320150" cy="8318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n-US" sz="2400" dirty="0"/>
              <a:t>Given a </a:t>
            </a:r>
            <a:r>
              <a:rPr lang="en-US" altLang="en-US" sz="2400" dirty="0">
                <a:solidFill>
                  <a:srgbClr val="CC0000"/>
                </a:solidFill>
              </a:rPr>
              <a:t>profile</a:t>
            </a:r>
            <a:r>
              <a:rPr lang="en-US" altLang="en-US" sz="2400" dirty="0"/>
              <a:t> </a:t>
            </a:r>
            <a:r>
              <a:rPr lang="en-US" altLang="en-US" sz="2400" b="1" i="1" dirty="0"/>
              <a:t>P</a:t>
            </a:r>
            <a:r>
              <a:rPr lang="en-US" altLang="en-US" sz="2400" b="1" i="1" baseline="-25000" dirty="0"/>
              <a:t>u</a:t>
            </a:r>
            <a:r>
              <a:rPr lang="en-US" altLang="en-US" sz="2400" dirty="0"/>
              <a:t> for a user </a:t>
            </a:r>
            <a:r>
              <a:rPr lang="en-US" altLang="en-US" sz="2400" b="1" i="1" dirty="0"/>
              <a:t>u</a:t>
            </a:r>
            <a:r>
              <a:rPr lang="en-US" altLang="en-US" sz="2400" dirty="0"/>
              <a:t>, and a </a:t>
            </a:r>
            <a:r>
              <a:rPr lang="en-US" altLang="en-US" sz="2400" dirty="0">
                <a:solidFill>
                  <a:srgbClr val="CC0000"/>
                </a:solidFill>
              </a:rPr>
              <a:t>target item</a:t>
            </a:r>
            <a:r>
              <a:rPr lang="en-US" altLang="en-US" sz="2400" dirty="0"/>
              <a:t> </a:t>
            </a:r>
            <a:r>
              <a:rPr lang="en-US" altLang="en-US" sz="2400" b="1" i="1" dirty="0"/>
              <a:t>i</a:t>
            </a:r>
            <a:r>
              <a:rPr lang="en-US" altLang="en-US" sz="2400" b="1" i="1" baseline="-25000" dirty="0"/>
              <a:t>t</a:t>
            </a:r>
            <a:r>
              <a:rPr lang="en-US" altLang="en-US" sz="2400" dirty="0"/>
              <a:t>, predict the </a:t>
            </a:r>
            <a:r>
              <a:rPr lang="en-US" altLang="en-US" sz="2400" dirty="0">
                <a:solidFill>
                  <a:srgbClr val="CC0000"/>
                </a:solidFill>
              </a:rPr>
              <a:t>preference score</a:t>
            </a:r>
            <a:r>
              <a:rPr lang="en-US" altLang="en-US" sz="2400" dirty="0"/>
              <a:t> of user </a:t>
            </a:r>
            <a:r>
              <a:rPr lang="en-US" altLang="en-US" sz="2400" b="1" i="1" dirty="0"/>
              <a:t>u</a:t>
            </a:r>
            <a:r>
              <a:rPr lang="en-US" altLang="en-US" sz="2400" dirty="0"/>
              <a:t> on item </a:t>
            </a:r>
            <a:r>
              <a:rPr lang="en-US" altLang="en-US" sz="2400" b="1" i="1" dirty="0"/>
              <a:t>i</a:t>
            </a:r>
            <a:r>
              <a:rPr lang="en-US" altLang="en-US" sz="2400" b="1" i="1" baseline="-25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2627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as Rating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types of entities: Users and Items</a:t>
            </a:r>
          </a:p>
          <a:p>
            <a:r>
              <a:rPr lang="en-US" dirty="0"/>
              <a:t>Utility of item </a:t>
            </a:r>
            <a:r>
              <a:rPr lang="en-US" i="1" dirty="0" err="1"/>
              <a:t>i</a:t>
            </a:r>
            <a:r>
              <a:rPr lang="en-US" dirty="0"/>
              <a:t> for user </a:t>
            </a:r>
            <a:r>
              <a:rPr lang="en-US" i="1" dirty="0"/>
              <a:t>u</a:t>
            </a:r>
            <a:r>
              <a:rPr lang="en-US" dirty="0"/>
              <a:t> is represented by some rating </a:t>
            </a:r>
            <a:r>
              <a:rPr lang="en-US" i="1" dirty="0"/>
              <a:t>r</a:t>
            </a:r>
            <a:r>
              <a:rPr lang="en-US" dirty="0"/>
              <a:t> (where </a:t>
            </a:r>
            <a:r>
              <a:rPr lang="en-US" i="1" dirty="0"/>
              <a:t>r</a:t>
            </a:r>
            <a:r>
              <a:rPr lang="en-US" dirty="0"/>
              <a:t> ∈ </a:t>
            </a:r>
            <a:r>
              <a:rPr lang="en-US" i="1" dirty="0"/>
              <a:t>Rating</a:t>
            </a:r>
            <a:r>
              <a:rPr lang="en-US" dirty="0"/>
              <a:t>)</a:t>
            </a:r>
          </a:p>
          <a:p>
            <a:r>
              <a:rPr lang="en-US" dirty="0"/>
              <a:t>Each user typically rates a subset of items</a:t>
            </a:r>
          </a:p>
          <a:p>
            <a:r>
              <a:rPr lang="en-US" dirty="0"/>
              <a:t>Recommender system then tries to estimate/predict the unknown ratings, i.e., to extrapolate rating function </a:t>
            </a:r>
            <a:r>
              <a:rPr lang="en-US" i="1" dirty="0"/>
              <a:t>Rec</a:t>
            </a:r>
            <a:r>
              <a:rPr lang="en-US" dirty="0"/>
              <a:t> based on the known ratings:</a:t>
            </a:r>
          </a:p>
          <a:p>
            <a:pPr lvl="1"/>
            <a:r>
              <a:rPr lang="en-US" i="1" dirty="0"/>
              <a:t>Rec</a:t>
            </a:r>
            <a:r>
              <a:rPr lang="en-US" dirty="0"/>
              <a:t>: </a:t>
            </a:r>
            <a:r>
              <a:rPr lang="en-US" i="1" dirty="0"/>
              <a:t>Users</a:t>
            </a:r>
            <a:r>
              <a:rPr lang="en-US" dirty="0"/>
              <a:t> × </a:t>
            </a:r>
            <a:r>
              <a:rPr lang="en-US" i="1" dirty="0"/>
              <a:t>Items</a:t>
            </a:r>
            <a:r>
              <a:rPr lang="en-US" dirty="0"/>
              <a:t> → </a:t>
            </a:r>
            <a:r>
              <a:rPr lang="en-US" i="1" dirty="0"/>
              <a:t>Rating</a:t>
            </a:r>
          </a:p>
          <a:p>
            <a:pPr lvl="1"/>
            <a:r>
              <a:rPr lang="en-US" dirty="0"/>
              <a:t>i.e., two-dimensional recommendation framework</a:t>
            </a:r>
          </a:p>
          <a:p>
            <a:r>
              <a:rPr lang="en-US" dirty="0"/>
              <a:t>The recommendations to each user are made by offering his/her highest-rated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AD7CA-AE24-4266-BE78-B3DABD3EBC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7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Preferences</a:t>
            </a:r>
          </a:p>
        </p:txBody>
      </p:sp>
      <p:pic>
        <p:nvPicPr>
          <p:cNvPr id="6" name="Picture 2" descr="C:\Users\iSocial\Desktop\rat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4" y="2236481"/>
            <a:ext cx="1399531" cy="14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iSocial\Desktop\binary_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34" y="2456177"/>
            <a:ext cx="1978809" cy="126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iSocial\Desktop\comments_副本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32" y="2559407"/>
            <a:ext cx="1288130" cy="10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iSocial\Desktop\browser_副本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51" y="2504196"/>
            <a:ext cx="1915525" cy="12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04490" y="3959104"/>
            <a:ext cx="20900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Binary Feedback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127" y="3959104"/>
            <a:ext cx="134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Ratings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3061" y="3959104"/>
            <a:ext cx="1377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Reviews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80155" y="3959104"/>
            <a:ext cx="15701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Behaviors</a:t>
            </a:r>
          </a:p>
        </p:txBody>
      </p:sp>
      <p:sp>
        <p:nvSpPr>
          <p:cNvPr id="18" name="Left Brace 17"/>
          <p:cNvSpPr/>
          <p:nvPr/>
        </p:nvSpPr>
        <p:spPr>
          <a:xfrm rot="16200000">
            <a:off x="2148329" y="3310437"/>
            <a:ext cx="396210" cy="27326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6474446" y="3330033"/>
            <a:ext cx="396210" cy="27326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75151" y="4978947"/>
            <a:ext cx="125867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/>
              <a:t>Explicit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00642" y="4931120"/>
            <a:ext cx="130676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/>
              <a:t>Implicit</a:t>
            </a:r>
          </a:p>
        </p:txBody>
      </p:sp>
    </p:spTree>
    <p:extLst>
      <p:ext uri="{BB962C8B-B14F-4D97-AF65-F5344CB8AC3E}">
        <p14:creationId xmlns:p14="http://schemas.microsoft.com/office/powerpoint/2010/main" val="1007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11"/>
    </mc:Choice>
    <mc:Fallback xmlns="">
      <p:transition spd="slow" advTm="10281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 as Ratings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8474" y="2076450"/>
          <a:ext cx="8242659" cy="324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5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5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58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58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07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7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7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7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7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7D704A-8115-46C7-AFC0-F97C14A33151}"/>
              </a:ext>
            </a:extLst>
          </p:cNvPr>
          <p:cNvSpPr txBox="1"/>
          <p:nvPr/>
        </p:nvSpPr>
        <p:spPr>
          <a:xfrm>
            <a:off x="571500" y="5682734"/>
            <a:ext cx="562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in general, missing values not the same as 0’s. </a:t>
            </a:r>
          </a:p>
        </p:txBody>
      </p:sp>
    </p:spTree>
    <p:extLst>
      <p:ext uri="{BB962C8B-B14F-4D97-AF65-F5344CB8AC3E}">
        <p14:creationId xmlns:p14="http://schemas.microsoft.com/office/powerpoint/2010/main" val="14354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11"/>
    </mc:Choice>
    <mc:Fallback xmlns="">
      <p:transition spd="slow" advTm="10281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 as Ratings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529881"/>
              </p:ext>
            </p:extLst>
          </p:nvPr>
        </p:nvGraphicFramePr>
        <p:xfrm>
          <a:off x="593632" y="2667000"/>
          <a:ext cx="3682998" cy="240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9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92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9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92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ECE046-C0E8-470C-8E02-CE60EFD00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86951"/>
              </p:ext>
            </p:extLst>
          </p:nvPr>
        </p:nvGraphicFramePr>
        <p:xfrm>
          <a:off x="5272211" y="1795829"/>
          <a:ext cx="2512381" cy="4790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1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Item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519196"/>
                  </a:ext>
                </a:extLst>
              </a:tr>
              <a:tr h="3421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13648"/>
                  </a:ext>
                </a:extLst>
              </a:tr>
              <a:tr h="3421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536785"/>
                  </a:ext>
                </a:extLst>
              </a:tr>
              <a:tr h="3421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876903"/>
                  </a:ext>
                </a:extLst>
              </a:tr>
              <a:tr h="3421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004214"/>
                  </a:ext>
                </a:extLst>
              </a:tr>
              <a:tr h="3421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061754"/>
                  </a:ext>
                </a:extLst>
              </a:tr>
              <a:tr h="3421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412025"/>
                  </a:ext>
                </a:extLst>
              </a:tr>
              <a:tr h="3421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9547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B75D06-DBE4-40AE-BBA4-615F4D06F2ED}"/>
              </a:ext>
            </a:extLst>
          </p:cNvPr>
          <p:cNvSpPr txBox="1"/>
          <p:nvPr/>
        </p:nvSpPr>
        <p:spPr>
          <a:xfrm>
            <a:off x="771525" y="1790698"/>
            <a:ext cx="310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Sparse Matrix Format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F5D57D4-07FC-4834-A127-90E067D0B10F}"/>
              </a:ext>
            </a:extLst>
          </p:cNvPr>
          <p:cNvSpPr/>
          <p:nvPr/>
        </p:nvSpPr>
        <p:spPr>
          <a:xfrm>
            <a:off x="4505325" y="3705225"/>
            <a:ext cx="609600" cy="4286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11"/>
    </mc:Choice>
    <mc:Fallback xmlns="">
      <p:transition spd="slow" advTm="10281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14476"/>
            <a:ext cx="7556313" cy="48594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Collaborative</a:t>
            </a:r>
          </a:p>
          <a:p>
            <a:pPr lvl="1"/>
            <a:r>
              <a:rPr lang="en-US" dirty="0"/>
              <a:t>predict </a:t>
            </a:r>
            <a:r>
              <a:rPr lang="en-US" i="1" dirty="0"/>
              <a:t>u</a:t>
            </a:r>
            <a:r>
              <a:rPr lang="en-US" dirty="0"/>
              <a:t>’s preference for </a:t>
            </a:r>
            <a:r>
              <a:rPr lang="en-US" i="1" dirty="0" err="1"/>
              <a:t>i</a:t>
            </a:r>
            <a:r>
              <a:rPr lang="en-US" dirty="0"/>
              <a:t> using other user’s profiles in </a:t>
            </a:r>
            <a:r>
              <a:rPr lang="en-US" i="1" dirty="0"/>
              <a:t>U</a:t>
            </a:r>
          </a:p>
          <a:p>
            <a:pPr lvl="1"/>
            <a:r>
              <a:rPr lang="en-US" i="1" dirty="0"/>
              <a:t>i.e., g</a:t>
            </a:r>
            <a:r>
              <a:rPr lang="en-US" sz="1800" dirty="0"/>
              <a:t>ive recommendations to a user based on preferences of “similar” users</a:t>
            </a:r>
            <a:endParaRPr lang="en-US" i="1" dirty="0"/>
          </a:p>
          <a:p>
            <a:pPr lvl="1"/>
            <a:r>
              <a:rPr lang="en-US" dirty="0"/>
              <a:t>“peer” oriented model</a:t>
            </a:r>
          </a:p>
          <a:p>
            <a:r>
              <a:rPr lang="en-US" dirty="0"/>
              <a:t>Content-based</a:t>
            </a:r>
          </a:p>
          <a:p>
            <a:pPr lvl="1"/>
            <a:r>
              <a:rPr lang="en-US" dirty="0"/>
              <a:t>predict </a:t>
            </a:r>
            <a:r>
              <a:rPr lang="en-US" i="1" dirty="0"/>
              <a:t>u</a:t>
            </a:r>
            <a:r>
              <a:rPr lang="en-US" dirty="0"/>
              <a:t>’s preference for </a:t>
            </a:r>
            <a:r>
              <a:rPr lang="en-US" i="1" dirty="0" err="1"/>
              <a:t>i</a:t>
            </a:r>
            <a:r>
              <a:rPr lang="en-US" dirty="0"/>
              <a:t> using data about </a:t>
            </a:r>
            <a:r>
              <a:rPr lang="en-US" i="1" dirty="0" err="1"/>
              <a:t>i</a:t>
            </a:r>
            <a:endParaRPr lang="en-US" i="1" dirty="0"/>
          </a:p>
          <a:p>
            <a:pPr lvl="1"/>
            <a:r>
              <a:rPr lang="en-US" dirty="0"/>
              <a:t>i.e., </a:t>
            </a:r>
            <a:r>
              <a:rPr lang="en-US" sz="1800" dirty="0"/>
              <a:t>give recommendations to a user based on items with “similar” content/features in the user’s profile</a:t>
            </a:r>
          </a:p>
          <a:p>
            <a:pPr lvl="1"/>
            <a:r>
              <a:rPr lang="en-US" dirty="0"/>
              <a:t>item-oriented model</a:t>
            </a:r>
          </a:p>
          <a:p>
            <a:r>
              <a:rPr lang="en-US" dirty="0"/>
              <a:t>Knowledge-based</a:t>
            </a:r>
          </a:p>
          <a:p>
            <a:pPr lvl="1"/>
            <a:r>
              <a:rPr lang="en-US" dirty="0"/>
              <a:t>prediction </a:t>
            </a:r>
            <a:r>
              <a:rPr lang="en-US" i="1" dirty="0"/>
              <a:t>u</a:t>
            </a:r>
            <a:r>
              <a:rPr lang="en-US" dirty="0"/>
              <a:t>’s preference for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using knowledge about </a:t>
            </a:r>
            <a:r>
              <a:rPr lang="en-US" u="sng" dirty="0"/>
              <a:t>u</a:t>
            </a:r>
            <a:r>
              <a:rPr lang="en-US" dirty="0"/>
              <a:t> and </a:t>
            </a:r>
            <a:r>
              <a:rPr lang="en-US" i="1" dirty="0"/>
              <a:t>I</a:t>
            </a:r>
          </a:p>
          <a:p>
            <a:pPr lvl="1"/>
            <a:r>
              <a:rPr lang="en-US" sz="1800" dirty="0"/>
              <a:t>age(x, 25-35) &amp; income(x, 70-100K) &amp; children(x, &gt;=3)</a:t>
            </a:r>
            <a:br>
              <a:rPr lang="en-US" sz="1800" dirty="0"/>
            </a:br>
            <a:r>
              <a:rPr lang="en-US" sz="1800" dirty="0"/>
              <a:t>                                                                   </a:t>
            </a:r>
            <a:r>
              <a:rPr lang="en-US" sz="1800" dirty="0">
                <a:sym typeface="Wingdings" pitchFamily="2" charset="2"/>
              </a:rPr>
              <a:t> recommend(x, Minivan)</a:t>
            </a:r>
            <a:endParaRPr lang="en-US" i="1" dirty="0"/>
          </a:p>
          <a:p>
            <a:pPr lvl="1"/>
            <a:r>
              <a:rPr lang="en-US" dirty="0"/>
              <a:t>domain-oriented model</a:t>
            </a:r>
          </a:p>
          <a:p>
            <a:r>
              <a:rPr lang="en-US" dirty="0"/>
              <a:t>Hybrid</a:t>
            </a:r>
          </a:p>
          <a:p>
            <a:pPr lvl="1"/>
            <a:r>
              <a:rPr lang="en-US" dirty="0"/>
              <a:t>use some combination of techniques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26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Recommenders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/>
          </a:bodyPr>
          <a:lstStyle/>
          <a:p>
            <a:r>
              <a:rPr lang="en-US" dirty="0"/>
              <a:t>Neighborhood-Based Models</a:t>
            </a:r>
          </a:p>
          <a:p>
            <a:r>
              <a:rPr lang="en-US" dirty="0"/>
              <a:t>User-Based:</a:t>
            </a:r>
          </a:p>
          <a:p>
            <a:pPr lvl="1"/>
            <a:r>
              <a:rPr lang="en-US" dirty="0"/>
              <a:t>For a target user u, find the top k most similar users (based on their rating profiles) who have rated the target item </a:t>
            </a:r>
          </a:p>
          <a:p>
            <a:pPr lvl="1"/>
            <a:r>
              <a:rPr lang="en-US" dirty="0"/>
              <a:t>k-nearest-neighbor (</a:t>
            </a:r>
            <a:r>
              <a:rPr lang="en-US" dirty="0" err="1"/>
              <a:t>knn</a:t>
            </a:r>
            <a:r>
              <a:rPr lang="en-US" dirty="0"/>
              <a:t>) strategy</a:t>
            </a:r>
          </a:p>
          <a:p>
            <a:pPr lvl="1"/>
            <a:r>
              <a:rPr lang="en-US" dirty="0"/>
              <a:t>Predicted rating on target item is weighted average of ratings by the neighbors. </a:t>
            </a:r>
          </a:p>
          <a:p>
            <a:r>
              <a:rPr lang="en-US" dirty="0"/>
              <a:t>Item-based Collaborative Filtering</a:t>
            </a:r>
          </a:p>
          <a:p>
            <a:pPr lvl="1"/>
            <a:r>
              <a:rPr lang="en-US" dirty="0"/>
              <a:t>item-item similarities are computed in space of ratings</a:t>
            </a:r>
          </a:p>
          <a:p>
            <a:pPr lvl="2"/>
            <a:r>
              <a:rPr lang="en-US" dirty="0"/>
              <a:t>two items are similar if they are rated similarly by users</a:t>
            </a:r>
          </a:p>
          <a:p>
            <a:pPr lvl="1"/>
            <a:r>
              <a:rPr lang="en-US" dirty="0"/>
              <a:t>prediction for target item is computed based on user u’s own ratings on the k most similar items</a:t>
            </a:r>
          </a:p>
        </p:txBody>
      </p:sp>
    </p:spTree>
    <p:extLst>
      <p:ext uri="{BB962C8B-B14F-4D97-AF65-F5344CB8AC3E}">
        <p14:creationId xmlns:p14="http://schemas.microsoft.com/office/powerpoint/2010/main" val="382020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781800" y="6324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4247089-5A32-422F-B575-01D7D076650E}" type="slidenum">
              <a:rPr 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99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2688" y="269875"/>
            <a:ext cx="6405562" cy="6391275"/>
          </a:xfrm>
          <a:noFill/>
        </p:spPr>
      </p:pic>
      <p:sp>
        <p:nvSpPr>
          <p:cNvPr id="39941" name="Rectangle 3"/>
          <p:cNvSpPr>
            <a:spLocks noGrp="1" noChangeArrowheads="1"/>
          </p:cNvSpPr>
          <p:nvPr>
            <p:ph type="title"/>
          </p:nvPr>
        </p:nvSpPr>
        <p:spPr>
          <a:xfrm>
            <a:off x="69850" y="2190750"/>
            <a:ext cx="2382838" cy="1143000"/>
          </a:xfrm>
        </p:spPr>
        <p:txBody>
          <a:bodyPr/>
          <a:lstStyle/>
          <a:p>
            <a:r>
              <a:rPr lang="en-US" altLang="en-US" sz="2400" dirty="0"/>
              <a:t>Collaborative Recommender Systems</a:t>
            </a:r>
          </a:p>
        </p:txBody>
      </p:sp>
      <p:sp>
        <p:nvSpPr>
          <p:cNvPr id="39942" name="Oval 4"/>
          <p:cNvSpPr>
            <a:spLocks noChangeArrowheads="1"/>
          </p:cNvSpPr>
          <p:nvPr/>
        </p:nvSpPr>
        <p:spPr bwMode="auto">
          <a:xfrm>
            <a:off x="3736975" y="1452563"/>
            <a:ext cx="4024313" cy="339725"/>
          </a:xfrm>
          <a:prstGeom prst="ellipse">
            <a:avLst/>
          </a:prstGeom>
          <a:noFill/>
          <a:ln w="952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943" name="Oval 5"/>
          <p:cNvSpPr>
            <a:spLocks noChangeArrowheads="1"/>
          </p:cNvSpPr>
          <p:nvPr/>
        </p:nvSpPr>
        <p:spPr bwMode="auto">
          <a:xfrm>
            <a:off x="4392613" y="211138"/>
            <a:ext cx="960437" cy="466725"/>
          </a:xfrm>
          <a:prstGeom prst="ellipse">
            <a:avLst/>
          </a:prstGeom>
          <a:noFill/>
          <a:ln w="952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647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11150"/>
            <a:ext cx="7413625" cy="312738"/>
          </a:xfrm>
        </p:spPr>
        <p:txBody>
          <a:bodyPr/>
          <a:lstStyle/>
          <a:p>
            <a:r>
              <a:rPr lang="en-US" altLang="en-US" sz="2400" dirty="0"/>
              <a:t>Collaborative Recommender Systems</a:t>
            </a:r>
          </a:p>
        </p:txBody>
      </p:sp>
      <p:pic>
        <p:nvPicPr>
          <p:cNvPr id="4096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1463" y="1031875"/>
            <a:ext cx="7346950" cy="5421313"/>
          </a:xfrm>
          <a:noFill/>
        </p:spPr>
      </p:pic>
      <p:sp>
        <p:nvSpPr>
          <p:cNvPr id="40966" name="AutoShape 4"/>
          <p:cNvSpPr>
            <a:spLocks noChangeArrowheads="1"/>
          </p:cNvSpPr>
          <p:nvPr/>
        </p:nvSpPr>
        <p:spPr bwMode="auto">
          <a:xfrm>
            <a:off x="360363" y="5824538"/>
            <a:ext cx="674687" cy="179387"/>
          </a:xfrm>
          <a:prstGeom prst="rightArrow">
            <a:avLst>
              <a:gd name="adj1" fmla="val 50000"/>
              <a:gd name="adj2" fmla="val 94027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7" name="Oval 5"/>
          <p:cNvSpPr>
            <a:spLocks noChangeArrowheads="1"/>
          </p:cNvSpPr>
          <p:nvPr/>
        </p:nvSpPr>
        <p:spPr bwMode="auto">
          <a:xfrm>
            <a:off x="1133475" y="5280025"/>
            <a:ext cx="4835525" cy="13811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54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53450"/>
            <a:ext cx="7556313" cy="4144963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Personalized</a:t>
            </a:r>
            <a:r>
              <a:rPr lang="en-US" dirty="0"/>
              <a:t> </a:t>
            </a:r>
            <a:r>
              <a:rPr lang="en-US" i="1" dirty="0">
                <a:solidFill>
                  <a:srgbClr val="00B050"/>
                </a:solidFill>
              </a:rPr>
              <a:t>information filtering </a:t>
            </a:r>
            <a:r>
              <a:rPr lang="en-US" dirty="0"/>
              <a:t>systems that </a:t>
            </a:r>
            <a:r>
              <a:rPr lang="en-US" i="1" dirty="0">
                <a:solidFill>
                  <a:srgbClr val="00B0F0"/>
                </a:solidFill>
              </a:rPr>
              <a:t>present items </a:t>
            </a:r>
            <a:r>
              <a:rPr lang="en-US" dirty="0"/>
              <a:t>(products, movies, video, music, books, news, restaurants, images, web pages, etc.) that are 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likely to be of interest </a:t>
            </a:r>
            <a:r>
              <a:rPr lang="en-US" dirty="0"/>
              <a:t>to a given user</a:t>
            </a:r>
            <a:endParaRPr lang="hu-HU" dirty="0"/>
          </a:p>
          <a:p>
            <a:endParaRPr lang="en-US" dirty="0"/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EFF9-8780-4CDD-8F69-63A3E09CDF9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FFA7725-0CBE-47AA-98AA-9E2B7F1ED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2842"/>
            <a:ext cx="2314236" cy="372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5078686-0627-4642-ACD0-6E3F36A18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18" y="3254990"/>
            <a:ext cx="3806285" cy="300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25A09D6-04DA-491D-B860-2B57896CFC23}"/>
              </a:ext>
            </a:extLst>
          </p:cNvPr>
          <p:cNvGrpSpPr/>
          <p:nvPr/>
        </p:nvGrpSpPr>
        <p:grpSpPr>
          <a:xfrm>
            <a:off x="4752869" y="2768496"/>
            <a:ext cx="3165231" cy="3976741"/>
            <a:chOff x="4327187" y="1393130"/>
            <a:chExt cx="2903440" cy="3839270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AFEA504B-955B-43D6-B90A-094177847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187" y="1831975"/>
              <a:ext cx="2903440" cy="340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4C734B8C-B177-4A23-A412-1989FC2282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contrast="10000"/>
            </a:blip>
            <a:srcRect l="-205" t="698" r="12231" b="76676"/>
            <a:stretch/>
          </p:blipFill>
          <p:spPr bwMode="auto">
            <a:xfrm>
              <a:off x="4327187" y="1393130"/>
              <a:ext cx="2903440" cy="438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4">
            <a:hlinkClick r:id="rId7"/>
            <a:extLst>
              <a:ext uri="{FF2B5EF4-FFF2-40B4-BE49-F238E27FC236}">
                <a16:creationId xmlns:a16="http://schemas.microsoft.com/office/drawing/2014/main" id="{756F9BB4-561B-4CAF-A2DD-E0B90CBD2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lum bright="-6000" contrast="18000"/>
          </a:blip>
          <a:srcRect l="1090" t="8115"/>
          <a:stretch/>
        </p:blipFill>
        <p:spPr bwMode="auto">
          <a:xfrm>
            <a:off x="2954215" y="3788082"/>
            <a:ext cx="5986835" cy="239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991965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63060"/>
            <a:ext cx="7772400" cy="762000"/>
          </a:xfrm>
        </p:spPr>
        <p:txBody>
          <a:bodyPr/>
          <a:lstStyle/>
          <a:p>
            <a:r>
              <a:rPr lang="en-US" altLang="en-US" sz="3200" dirty="0"/>
              <a:t>Collaborative Recommender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38900"/>
            <a:ext cx="2133600" cy="365125"/>
          </a:xfrm>
          <a:prstGeom prst="rect">
            <a:avLst/>
          </a:prstGeom>
        </p:spPr>
        <p:txBody>
          <a:bodyPr/>
          <a:lstStyle/>
          <a:p>
            <a:fld id="{774CC1A4-DE3A-4C6A-92B3-D6BEA7AFBF64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19251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70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41689"/>
            <a:ext cx="7772400" cy="762000"/>
          </a:xfrm>
        </p:spPr>
        <p:txBody>
          <a:bodyPr/>
          <a:lstStyle/>
          <a:p>
            <a:r>
              <a:rPr lang="en-US" altLang="en-US" sz="3200" dirty="0"/>
              <a:t>Collaborative Recommender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38900"/>
            <a:ext cx="2133600" cy="365125"/>
          </a:xfrm>
          <a:prstGeom prst="rect">
            <a:avLst/>
          </a:prstGeom>
        </p:spPr>
        <p:txBody>
          <a:bodyPr/>
          <a:lstStyle/>
          <a:p>
            <a:fld id="{774CC1A4-DE3A-4C6A-92B3-D6BEA7AFBF64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01" t="2933" r="3051" b="7586"/>
          <a:stretch/>
        </p:blipFill>
        <p:spPr>
          <a:xfrm>
            <a:off x="10828" y="1157664"/>
            <a:ext cx="9163178" cy="57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08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Collaborative Filtering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1152525"/>
            <a:ext cx="8229600" cy="5019675"/>
          </a:xfrm>
        </p:spPr>
        <p:txBody>
          <a:bodyPr/>
          <a:lstStyle/>
          <a:p>
            <a:r>
              <a:rPr lang="en-US" altLang="en-US" sz="2000"/>
              <a:t>“Social Learning”</a:t>
            </a:r>
          </a:p>
          <a:p>
            <a:pPr lvl="1"/>
            <a:r>
              <a:rPr lang="en-US" altLang="en-US" sz="1600"/>
              <a:t>idea is to give recommendations to a user based on the “ratings” of objects by other users</a:t>
            </a:r>
          </a:p>
          <a:p>
            <a:pPr lvl="1"/>
            <a:r>
              <a:rPr lang="en-US" altLang="en-US" sz="1600"/>
              <a:t>usually assumes that features in the data are similar objects (e.g., Web pages, music, movies, etc.)</a:t>
            </a:r>
          </a:p>
          <a:p>
            <a:pPr lvl="1"/>
            <a:r>
              <a:rPr lang="en-US" altLang="en-US" sz="1600"/>
              <a:t>usually requires “explicit” ratings of objects by users based on a rating scale</a:t>
            </a:r>
          </a:p>
          <a:p>
            <a:pPr lvl="1"/>
            <a:r>
              <a:rPr lang="en-US" altLang="en-US" sz="1600"/>
              <a:t>there have been some attempts to obtain ratings implicitly based on user behavior (mixed results; problem is that implicit ratings are often binary)</a:t>
            </a:r>
            <a:endParaRPr lang="en-US" altLang="en-US" sz="1800"/>
          </a:p>
        </p:txBody>
      </p:sp>
      <p:sp>
        <p:nvSpPr>
          <p:cNvPr id="479237" name="Text Box 5"/>
          <p:cNvSpPr txBox="1">
            <a:spLocks noChangeArrowheads="1"/>
          </p:cNvSpPr>
          <p:nvPr/>
        </p:nvSpPr>
        <p:spPr bwMode="auto">
          <a:xfrm>
            <a:off x="2183606" y="6146800"/>
            <a:ext cx="4776787" cy="406400"/>
          </a:xfrm>
          <a:prstGeom prst="rect">
            <a:avLst/>
          </a:prstGeom>
          <a:solidFill>
            <a:srgbClr val="FFD7A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/>
              <a:t>Will Karen like “Independence Day?”</a:t>
            </a:r>
          </a:p>
        </p:txBody>
      </p:sp>
      <p:graphicFrame>
        <p:nvGraphicFramePr>
          <p:cNvPr id="409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2504916"/>
              </p:ext>
            </p:extLst>
          </p:nvPr>
        </p:nvGraphicFramePr>
        <p:xfrm>
          <a:off x="1577975" y="3670300"/>
          <a:ext cx="566102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914720" imgH="1964880" progId="Excel.Sheet.8">
                  <p:embed/>
                </p:oleObj>
              </mc:Choice>
              <mc:Fallback>
                <p:oleObj name="Worksheet" r:id="rId3" imgW="4914720" imgH="1964880" progId="Excel.Sheet.8">
                  <p:embed/>
                  <p:pic>
                    <p:nvPicPr>
                      <p:cNvPr id="4098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5073" b="39592"/>
                      <a:stretch>
                        <a:fillRect/>
                      </a:stretch>
                    </p:blipFill>
                    <p:spPr bwMode="auto">
                      <a:xfrm>
                        <a:off x="1577975" y="3670300"/>
                        <a:ext cx="5661025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381000"/>
            <a:ext cx="8067675" cy="698500"/>
          </a:xfrm>
        </p:spPr>
        <p:txBody>
          <a:bodyPr/>
          <a:lstStyle/>
          <a:p>
            <a:r>
              <a:rPr lang="en-US" altLang="en-US" sz="2800" dirty="0"/>
              <a:t>Collaborative Filtering: Nearest-Neighbor Strategy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446213"/>
            <a:ext cx="8172450" cy="4725987"/>
          </a:xfrm>
        </p:spPr>
        <p:txBody>
          <a:bodyPr/>
          <a:lstStyle/>
          <a:p>
            <a:r>
              <a:rPr lang="en-US" altLang="en-US" sz="2100" dirty="0"/>
              <a:t>Basic Idea: </a:t>
            </a:r>
          </a:p>
          <a:p>
            <a:pPr lvl="1"/>
            <a:r>
              <a:rPr lang="en-US" altLang="en-US" sz="1900" dirty="0"/>
              <a:t>find other users that are most similar preferences or tastes to the target user </a:t>
            </a:r>
          </a:p>
          <a:p>
            <a:pPr lvl="1"/>
            <a:r>
              <a:rPr lang="en-US" altLang="en-US" sz="1900" dirty="0"/>
              <a:t>Need a metric to compute similarities among users (usually based on their ratings of items)</a:t>
            </a:r>
          </a:p>
          <a:p>
            <a:r>
              <a:rPr lang="en-US" altLang="en-US" sz="2100" dirty="0"/>
              <a:t>Pearson Correlation</a:t>
            </a:r>
          </a:p>
          <a:p>
            <a:pPr lvl="1"/>
            <a:r>
              <a:rPr lang="en-US" altLang="en-US" sz="1600" dirty="0"/>
              <a:t>Similarity based on the degree of correlation between user U and user J</a:t>
            </a:r>
          </a:p>
          <a:p>
            <a:pPr lvl="1"/>
            <a:endParaRPr lang="en-US" altLang="en-US" sz="1600" dirty="0"/>
          </a:p>
          <a:p>
            <a:pPr lvl="1"/>
            <a:endParaRPr lang="en-US" altLang="en-US" sz="1600" dirty="0"/>
          </a:p>
          <a:p>
            <a:pPr lvl="1"/>
            <a:endParaRPr lang="en-US" altLang="en-US" sz="1600" dirty="0"/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  <a:p>
            <a:pPr lvl="1"/>
            <a:r>
              <a:rPr lang="en-US" altLang="en-US" sz="1600" dirty="0"/>
              <a:t>1 means very similar, 0 means no correlation, -1 means</a:t>
            </a:r>
            <a:r>
              <a:rPr lang="en-US" altLang="en-US" sz="1400" dirty="0"/>
              <a:t> </a:t>
            </a:r>
            <a:r>
              <a:rPr lang="en-US" altLang="en-US" sz="1600" dirty="0"/>
              <a:t>dissimilar</a:t>
            </a:r>
          </a:p>
          <a:p>
            <a:pPr lvl="1"/>
            <a:endParaRPr lang="en-US" altLang="en-US" sz="900" dirty="0"/>
          </a:p>
        </p:txBody>
      </p:sp>
      <p:sp>
        <p:nvSpPr>
          <p:cNvPr id="43014" name="Oval 4"/>
          <p:cNvSpPr>
            <a:spLocks noChangeArrowheads="1"/>
          </p:cNvSpPr>
          <p:nvPr/>
        </p:nvSpPr>
        <p:spPr bwMode="auto">
          <a:xfrm>
            <a:off x="4456113" y="4286250"/>
            <a:ext cx="481012" cy="482600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6310313" y="4640263"/>
            <a:ext cx="2035175" cy="53022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b="1"/>
              <a:t>Average rating of user J</a:t>
            </a:r>
          </a:p>
          <a:p>
            <a:pPr algn="l"/>
            <a:r>
              <a:rPr lang="en-US" altLang="en-US" b="1"/>
              <a:t>on all items.</a:t>
            </a:r>
          </a:p>
        </p:txBody>
      </p:sp>
      <p:cxnSp>
        <p:nvCxnSpPr>
          <p:cNvPr id="43016" name="AutoShape 6"/>
          <p:cNvCxnSpPr>
            <a:cxnSpLocks noChangeShapeType="1"/>
            <a:stCxn id="43015" idx="1"/>
            <a:endCxn id="43014" idx="6"/>
          </p:cNvCxnSpPr>
          <p:nvPr/>
        </p:nvCxnSpPr>
        <p:spPr bwMode="auto">
          <a:xfrm rot="10800000">
            <a:off x="4937125" y="4527550"/>
            <a:ext cx="1373188" cy="377825"/>
          </a:xfrm>
          <a:prstGeom prst="bentConnector3">
            <a:avLst>
              <a:gd name="adj1" fmla="val 49944"/>
            </a:avLst>
          </a:prstGeom>
          <a:noFill/>
          <a:ln w="127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3017" name="Picture 7" descr="pea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4286250"/>
            <a:ext cx="396081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25500"/>
          </a:xfrm>
        </p:spPr>
        <p:txBody>
          <a:bodyPr/>
          <a:lstStyle/>
          <a:p>
            <a:r>
              <a:rPr lang="en-US" altLang="en-US" sz="3200"/>
              <a:t>Collaborative Filtering: Making Predictions</a:t>
            </a:r>
            <a:endParaRPr lang="en-US" altLang="en-US" sz="3200">
              <a:solidFill>
                <a:srgbClr val="9933FF"/>
              </a:solidFill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303338"/>
            <a:ext cx="7908925" cy="4868862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000"/>
              <a:t>When generating predictions from the nearest neighbors, neighbors can be weighted based on their distance to the target user</a:t>
            </a:r>
          </a:p>
          <a:p>
            <a:r>
              <a:rPr lang="en-US" altLang="en-US" sz="2000"/>
              <a:t>To generate predictions for a target user </a:t>
            </a:r>
            <a:r>
              <a:rPr lang="en-US" altLang="en-US" sz="2000" i="1"/>
              <a:t>a</a:t>
            </a:r>
            <a:r>
              <a:rPr lang="en-US" altLang="en-US" sz="2000"/>
              <a:t> on an item </a:t>
            </a:r>
            <a:r>
              <a:rPr lang="en-US" altLang="en-US" sz="2000" i="1"/>
              <a:t>i</a:t>
            </a:r>
            <a:r>
              <a:rPr lang="en-US" altLang="en-US" sz="2000"/>
              <a:t>:</a:t>
            </a:r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pPr lvl="1"/>
            <a:r>
              <a:rPr lang="en-US" altLang="en-US" i="1"/>
              <a:t>r</a:t>
            </a:r>
            <a:r>
              <a:rPr lang="en-US" altLang="en-US" i="1" baseline="-25000"/>
              <a:t>a  </a:t>
            </a:r>
            <a:r>
              <a:rPr lang="en-US" altLang="en-US"/>
              <a:t>= mean rating for user </a:t>
            </a:r>
            <a:r>
              <a:rPr lang="en-US" altLang="en-US" i="1"/>
              <a:t>a</a:t>
            </a:r>
          </a:p>
          <a:p>
            <a:pPr lvl="1"/>
            <a:r>
              <a:rPr lang="en-US" altLang="en-US" i="1"/>
              <a:t>u</a:t>
            </a:r>
            <a:r>
              <a:rPr lang="en-US" altLang="en-US" i="1" baseline="-25000"/>
              <a:t>1</a:t>
            </a:r>
            <a:r>
              <a:rPr lang="en-US" altLang="en-US" i="1"/>
              <a:t>, …, u</a:t>
            </a:r>
            <a:r>
              <a:rPr lang="en-US" altLang="en-US" i="1" baseline="-25000"/>
              <a:t>k</a:t>
            </a:r>
            <a:r>
              <a:rPr lang="en-US" altLang="en-US" i="1"/>
              <a:t> </a:t>
            </a:r>
            <a:r>
              <a:rPr lang="en-US" altLang="en-US"/>
              <a:t>are the </a:t>
            </a:r>
            <a:r>
              <a:rPr lang="en-US" altLang="en-US" i="1"/>
              <a:t>k</a:t>
            </a:r>
            <a:r>
              <a:rPr lang="en-US" altLang="en-US"/>
              <a:t>-nearest-neighbors to</a:t>
            </a:r>
            <a:r>
              <a:rPr lang="en-US" altLang="en-US" i="1"/>
              <a:t> a</a:t>
            </a:r>
          </a:p>
          <a:p>
            <a:pPr lvl="1"/>
            <a:r>
              <a:rPr lang="en-US" altLang="en-US" i="1"/>
              <a:t>r</a:t>
            </a:r>
            <a:r>
              <a:rPr lang="en-US" altLang="en-US" i="1" baseline="-25000"/>
              <a:t>u,i</a:t>
            </a:r>
            <a:r>
              <a:rPr lang="en-US" altLang="en-US"/>
              <a:t> = rating of user u on item </a:t>
            </a:r>
            <a:r>
              <a:rPr lang="en-US" altLang="en-US" i="1"/>
              <a:t>I</a:t>
            </a:r>
          </a:p>
          <a:p>
            <a:pPr lvl="1"/>
            <a:r>
              <a:rPr lang="en-US" altLang="en-US" i="1"/>
              <a:t>sim</a:t>
            </a:r>
            <a:r>
              <a:rPr lang="en-US" altLang="en-US"/>
              <a:t>(</a:t>
            </a:r>
            <a:r>
              <a:rPr lang="en-US" altLang="en-US" i="1"/>
              <a:t>a,u</a:t>
            </a:r>
            <a:r>
              <a:rPr lang="en-US" altLang="en-US"/>
              <a:t>)</a:t>
            </a:r>
            <a:r>
              <a:rPr lang="en-US" altLang="en-US" i="1"/>
              <a:t> = </a:t>
            </a:r>
            <a:r>
              <a:rPr lang="en-US" altLang="en-US"/>
              <a:t>Pearson correlation between</a:t>
            </a:r>
            <a:r>
              <a:rPr lang="en-US" altLang="en-US" i="1"/>
              <a:t> a </a:t>
            </a:r>
            <a:r>
              <a:rPr lang="en-US" altLang="en-US"/>
              <a:t>and </a:t>
            </a:r>
            <a:r>
              <a:rPr lang="en-US" altLang="en-US" i="1"/>
              <a:t>u</a:t>
            </a:r>
          </a:p>
          <a:p>
            <a:pPr lvl="1"/>
            <a:endParaRPr lang="en-US" altLang="en-US" sz="1200" i="1"/>
          </a:p>
          <a:p>
            <a:r>
              <a:rPr lang="en-US" altLang="en-US" sz="1800"/>
              <a:t>This is a weighted average of deviations from the neighbors’ mean ratings (and closer neighbors count more)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325688" y="2546350"/>
          <a:ext cx="4275137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71700" imgH="558800" progId="Equation.3">
                  <p:embed/>
                </p:oleObj>
              </mc:Choice>
              <mc:Fallback>
                <p:oleObj name="Equation" r:id="rId3" imgW="2171700" imgH="558800" progId="Equation.3">
                  <p:embed/>
                  <p:pic>
                    <p:nvPicPr>
                      <p:cNvPr id="512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2546350"/>
                        <a:ext cx="4275137" cy="1147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Line 5"/>
          <p:cNvSpPr>
            <a:spLocks noChangeShapeType="1"/>
          </p:cNvSpPr>
          <p:nvPr/>
        </p:nvSpPr>
        <p:spPr bwMode="auto">
          <a:xfrm>
            <a:off x="1314450" y="3905250"/>
            <a:ext cx="10795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Example User-Based Collaborative Filtering</a:t>
            </a:r>
          </a:p>
        </p:txBody>
      </p:sp>
      <p:graphicFrame>
        <p:nvGraphicFramePr>
          <p:cNvPr id="74849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26190"/>
              </p:ext>
            </p:extLst>
          </p:nvPr>
        </p:nvGraphicFramePr>
        <p:xfrm>
          <a:off x="498474" y="2324100"/>
          <a:ext cx="5978730" cy="3135315"/>
        </p:xfrm>
        <a:graphic>
          <a:graphicData uri="http://schemas.openxmlformats.org/drawingml/2006/table">
            <a:tbl>
              <a:tblPr/>
              <a:tblGrid>
                <a:gridCol w="673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405">
                  <a:extLst>
                    <a:ext uri="{9D8B030D-6E8A-4147-A177-3AD203B41FA5}">
                      <a16:colId xmlns:a16="http://schemas.microsoft.com/office/drawing/2014/main" val="2073041805"/>
                    </a:ext>
                  </a:extLst>
                </a:gridCol>
                <a:gridCol w="1093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Item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</a:t>
                      </a:r>
                      <a:b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Correlation with Alice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4850" name="Text Box 98"/>
          <p:cNvSpPr txBox="1">
            <a:spLocks noChangeArrowheads="1"/>
          </p:cNvSpPr>
          <p:nvPr/>
        </p:nvSpPr>
        <p:spPr bwMode="auto">
          <a:xfrm>
            <a:off x="498474" y="1794969"/>
            <a:ext cx="3444875" cy="314325"/>
          </a:xfrm>
          <a:prstGeom prst="rect">
            <a:avLst/>
          </a:prstGeom>
          <a:solidFill>
            <a:srgbClr val="E8E7F3"/>
          </a:solidFill>
          <a:ln w="9525" algn="ctr">
            <a:solidFill>
              <a:srgbClr val="1B559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i="1" dirty="0">
                <a:latin typeface="Verdana" pitchFamily="34" charset="0"/>
              </a:rPr>
              <a:t>Using k-nearest neighbor with k =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0B55F1-4988-4F9A-BDC0-4719EABFABE2}"/>
                  </a:ext>
                </a:extLst>
              </p:cNvPr>
              <p:cNvSpPr txBox="1"/>
              <p:nvPr/>
            </p:nvSpPr>
            <p:spPr>
              <a:xfrm>
                <a:off x="292004" y="5764215"/>
                <a:ext cx="7969251" cy="65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dirty="0" smtClean="0"/>
                        <m:t>Pred</m:t>
                      </m:r>
                      <m:r>
                        <m:rPr>
                          <m:nor/>
                        </m:rPr>
                        <a:rPr lang="en-US" sz="1400" dirty="0" smtClean="0"/>
                        <m:t>(</m:t>
                      </m:r>
                      <m:r>
                        <m:rPr>
                          <m:nor/>
                        </m:rPr>
                        <a:rPr lang="en-US" sz="1400" dirty="0" smtClean="0"/>
                        <m:t>Alice</m:t>
                      </m:r>
                      <m:r>
                        <m:rPr>
                          <m:nor/>
                        </m:rPr>
                        <a:rPr lang="en-US" sz="1400" dirty="0" smtClean="0"/>
                        <m:t>,</m:t>
                      </m:r>
                      <m:r>
                        <m:rPr>
                          <m:nor/>
                        </m:rPr>
                        <a:rPr lang="en-US" sz="1400" dirty="0" smtClean="0"/>
                        <m:t>Item</m:t>
                      </m:r>
                      <m:r>
                        <m:rPr>
                          <m:nor/>
                        </m:rPr>
                        <a:rPr lang="en-US" sz="1400" b="0" i="0" dirty="0" smtClean="0"/>
                        <m:t>6</m:t>
                      </m:r>
                      <m:r>
                        <m:rPr>
                          <m:nor/>
                        </m:rPr>
                        <a:rPr lang="en-US" sz="1400" dirty="0" smtClean="0"/>
                        <m:t>) = 3.25 + </m:t>
                      </m:r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.9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×(1−2.4)+.65×(2−2.8)+0.33×(2−1.8)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0.9+.65+.33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0B55F1-4988-4F9A-BDC0-4719EABFA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04" y="5764215"/>
                <a:ext cx="7969251" cy="654666"/>
              </a:xfrm>
              <a:prstGeom prst="rect">
                <a:avLst/>
              </a:prstGeom>
              <a:blipFill>
                <a:blip r:embed="rId3"/>
                <a:stretch>
                  <a:fillRect t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96C7FC-9E80-4E5F-909C-8CF226F6098C}"/>
                  </a:ext>
                </a:extLst>
              </p:cNvPr>
              <p:cNvSpPr txBox="1"/>
              <p:nvPr/>
            </p:nvSpPr>
            <p:spPr>
              <a:xfrm>
                <a:off x="2736950" y="6264287"/>
                <a:ext cx="2978188" cy="309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=3.25+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−1.854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1.88</m:t>
                        </m:r>
                      </m:den>
                    </m:f>
                  </m:oMath>
                </a14:m>
                <a:r>
                  <a:rPr lang="en-US" sz="1400" dirty="0"/>
                  <a:t> = 3.25 – 0.986 = 2.26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96C7FC-9E80-4E5F-909C-8CF226F6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50" y="6264287"/>
                <a:ext cx="2978188" cy="309187"/>
              </a:xfrm>
              <a:prstGeom prst="rect">
                <a:avLst/>
              </a:prstGeom>
              <a:blipFill>
                <a:blip r:embed="rId4"/>
                <a:stretch>
                  <a:fillRect l="-1431" t="-6000" r="-265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CA5F41C4-602A-41E4-B846-D131F594697F}"/>
              </a:ext>
            </a:extLst>
          </p:cNvPr>
          <p:cNvSpPr/>
          <p:nvPr/>
        </p:nvSpPr>
        <p:spPr>
          <a:xfrm rot="10800000">
            <a:off x="6477204" y="3811096"/>
            <a:ext cx="662828" cy="3143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E318B67-DDCE-4D09-86E0-01DB290E1242}"/>
              </a:ext>
            </a:extLst>
          </p:cNvPr>
          <p:cNvSpPr/>
          <p:nvPr/>
        </p:nvSpPr>
        <p:spPr>
          <a:xfrm rot="10800000">
            <a:off x="6477204" y="4787655"/>
            <a:ext cx="662828" cy="3143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CA0E71F-6CFE-49AD-AFEA-335D87883FA3}"/>
              </a:ext>
            </a:extLst>
          </p:cNvPr>
          <p:cNvSpPr/>
          <p:nvPr/>
        </p:nvSpPr>
        <p:spPr>
          <a:xfrm rot="10800000">
            <a:off x="6463833" y="3453662"/>
            <a:ext cx="662828" cy="3143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171450"/>
            <a:ext cx="8229600" cy="523875"/>
          </a:xfrm>
        </p:spPr>
        <p:txBody>
          <a:bodyPr/>
          <a:lstStyle/>
          <a:p>
            <a:r>
              <a:rPr lang="en-US" altLang="en-US" dirty="0"/>
              <a:t>Distance or Similarity Measures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924800" cy="5143500"/>
          </a:xfrm>
        </p:spPr>
        <p:txBody>
          <a:bodyPr>
            <a:normAutofit/>
          </a:bodyPr>
          <a:lstStyle/>
          <a:p>
            <a:r>
              <a:rPr lang="en-US" altLang="en-US" dirty="0"/>
              <a:t>Pearson Correlation</a:t>
            </a:r>
          </a:p>
          <a:p>
            <a:pPr lvl="1"/>
            <a:r>
              <a:rPr lang="en-US" altLang="en-US" sz="1600" dirty="0"/>
              <a:t>Works well in case of user ratings (where there is at least a range of 1-5)</a:t>
            </a:r>
          </a:p>
          <a:p>
            <a:pPr lvl="1"/>
            <a:r>
              <a:rPr lang="en-US" altLang="en-US" sz="1600" dirty="0"/>
              <a:t>Not always possible (in some situations we may only have implicit binary values, e.g., whether a user did or did not select a document)</a:t>
            </a:r>
          </a:p>
          <a:p>
            <a:pPr lvl="1"/>
            <a:r>
              <a:rPr lang="en-US" altLang="en-US" sz="1600" dirty="0"/>
              <a:t>Alternatively, a variety of distance or similarity measures can be used</a:t>
            </a:r>
          </a:p>
          <a:p>
            <a:pPr lvl="1"/>
            <a:endParaRPr lang="en-US" altLang="en-US" sz="700" dirty="0"/>
          </a:p>
          <a:p>
            <a:r>
              <a:rPr lang="en-US" altLang="en-US" dirty="0"/>
              <a:t>Common Distance Measures:</a:t>
            </a:r>
          </a:p>
          <a:p>
            <a:endParaRPr lang="en-US" altLang="en-US" sz="1200" dirty="0"/>
          </a:p>
          <a:p>
            <a:pPr lvl="1"/>
            <a:r>
              <a:rPr lang="en-US" altLang="en-US" dirty="0"/>
              <a:t>Manhattan distance:</a:t>
            </a:r>
          </a:p>
          <a:p>
            <a:pPr lvl="1"/>
            <a:endParaRPr lang="en-US" altLang="en-US" sz="800" dirty="0"/>
          </a:p>
          <a:p>
            <a:pPr lvl="1"/>
            <a:endParaRPr lang="en-US" altLang="en-US" sz="900" dirty="0"/>
          </a:p>
          <a:p>
            <a:pPr lvl="1"/>
            <a:r>
              <a:rPr lang="en-US" altLang="en-US" dirty="0"/>
              <a:t>Euclidean distance: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1600" dirty="0"/>
              <a:t>Cosine distance: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171908"/>
              </p:ext>
            </p:extLst>
          </p:nvPr>
        </p:nvGraphicFramePr>
        <p:xfrm>
          <a:off x="2756694" y="5211764"/>
          <a:ext cx="276701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73870" imgH="266584" progId="">
                  <p:embed/>
                </p:oleObj>
              </mc:Choice>
              <mc:Fallback>
                <p:oleObj name="Equation" r:id="rId3" imgW="2373870" imgH="266584" progId="">
                  <p:embed/>
                  <p:pic>
                    <p:nvPicPr>
                      <p:cNvPr id="61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694" y="5211764"/>
                        <a:ext cx="2767012" cy="309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70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5" descr="cosine-si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2" y="5186365"/>
            <a:ext cx="2986088" cy="11493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6" descr="euclide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1019"/>
            <a:ext cx="4673600" cy="5461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7" descr="manhatt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86176"/>
            <a:ext cx="5021263" cy="3984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8" descr="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7026"/>
            <a:ext cx="1974850" cy="3825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9" descr="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2854326"/>
            <a:ext cx="1974850" cy="3857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/>
              <a:t>Item-based Collaborative Filtering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817245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altLang="en-US" sz="3600" dirty="0"/>
              <a:t>Find similarities among the items based on ratings across users</a:t>
            </a:r>
          </a:p>
          <a:p>
            <a:pPr lvl="1"/>
            <a:r>
              <a:rPr lang="en-US" altLang="en-US" sz="3600" dirty="0"/>
              <a:t>Often measured based on a variation of Cosine measure</a:t>
            </a:r>
          </a:p>
          <a:p>
            <a:r>
              <a:rPr lang="en-US" altLang="en-US" sz="3600" dirty="0"/>
              <a:t>Prediction of item </a:t>
            </a:r>
            <a:r>
              <a:rPr lang="en-US" altLang="en-US" sz="3600" i="1" dirty="0"/>
              <a:t>I</a:t>
            </a:r>
            <a:r>
              <a:rPr lang="en-US" altLang="en-US" sz="3600" dirty="0"/>
              <a:t> for user </a:t>
            </a:r>
            <a:r>
              <a:rPr lang="en-US" altLang="en-US" sz="3600" i="1" dirty="0"/>
              <a:t>a</a:t>
            </a:r>
            <a:r>
              <a:rPr lang="en-US" altLang="en-US" sz="3600" dirty="0"/>
              <a:t> is based on the past ratings of user </a:t>
            </a:r>
            <a:r>
              <a:rPr lang="en-US" altLang="en-US" sz="3600" i="1" dirty="0"/>
              <a:t>a</a:t>
            </a:r>
            <a:r>
              <a:rPr lang="en-US" altLang="en-US" sz="3600" dirty="0"/>
              <a:t> on items similar to </a:t>
            </a:r>
            <a:r>
              <a:rPr lang="en-US" altLang="en-US" sz="3600" i="1" dirty="0"/>
              <a:t>I</a:t>
            </a:r>
            <a:r>
              <a:rPr lang="en-US" altLang="en-US" sz="3600" dirty="0"/>
              <a:t>.</a:t>
            </a:r>
          </a:p>
          <a:p>
            <a:pPr marL="0" indent="0">
              <a:buNone/>
            </a:pPr>
            <a:endParaRPr lang="en-US" altLang="en-US" sz="800" dirty="0"/>
          </a:p>
          <a:p>
            <a:endParaRPr lang="en-US" altLang="en-US" sz="800" dirty="0"/>
          </a:p>
          <a:p>
            <a:endParaRPr lang="en-US" altLang="en-US" sz="800" dirty="0"/>
          </a:p>
          <a:p>
            <a:endParaRPr lang="en-US" altLang="en-US" sz="2300" dirty="0"/>
          </a:p>
          <a:p>
            <a:endParaRPr lang="en-US" altLang="en-US" sz="800" dirty="0"/>
          </a:p>
          <a:p>
            <a:r>
              <a:rPr lang="en-US" altLang="en-US" sz="3600" dirty="0"/>
              <a:t>Suppose:</a:t>
            </a:r>
          </a:p>
          <a:p>
            <a:pPr marL="0" indent="0">
              <a:buNone/>
            </a:pPr>
            <a:endParaRPr lang="en-US" altLang="en-US" sz="3300" dirty="0"/>
          </a:p>
          <a:p>
            <a:r>
              <a:rPr lang="en-US" altLang="en-US" sz="3300" dirty="0"/>
              <a:t>Predicted rating for Karen on </a:t>
            </a:r>
            <a:r>
              <a:rPr lang="en-US" altLang="en-US" sz="3300" dirty="0" err="1"/>
              <a:t>Indep</a:t>
            </a:r>
            <a:r>
              <a:rPr lang="en-US" altLang="en-US" sz="3300" dirty="0"/>
              <a:t>. Day will be 7, because she rated Star Wars 7</a:t>
            </a:r>
          </a:p>
          <a:p>
            <a:pPr lvl="1"/>
            <a:r>
              <a:rPr lang="en-US" altLang="en-US" sz="3300" dirty="0"/>
              <a:t>That is if we only use the most similar item</a:t>
            </a:r>
          </a:p>
          <a:p>
            <a:pPr lvl="1"/>
            <a:r>
              <a:rPr lang="en-US" altLang="en-US" sz="3300" dirty="0"/>
              <a:t>Otherwise, we can use the k-most similar items and again use a weighted average 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8327524"/>
              </p:ext>
            </p:extLst>
          </p:nvPr>
        </p:nvGraphicFramePr>
        <p:xfrm>
          <a:off x="2092325" y="2736056"/>
          <a:ext cx="5199063" cy="1517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753214" imgH="1971672" progId="Excel.Sheet.8">
                  <p:embed/>
                </p:oleObj>
              </mc:Choice>
              <mc:Fallback>
                <p:oleObj name="Worksheet" r:id="rId3" imgW="6753214" imgH="1971672" progId="Excel.Sheet.8">
                  <p:embed/>
                  <p:pic>
                    <p:nvPicPr>
                      <p:cNvPr id="717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5152" b="39929"/>
                      <a:stretch>
                        <a:fillRect/>
                      </a:stretch>
                    </p:blipFill>
                    <p:spPr bwMode="auto">
                      <a:xfrm>
                        <a:off x="2092325" y="2736056"/>
                        <a:ext cx="5199063" cy="1517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Oval 5"/>
          <p:cNvSpPr>
            <a:spLocks noChangeArrowheads="1"/>
          </p:cNvSpPr>
          <p:nvPr/>
        </p:nvSpPr>
        <p:spPr bwMode="auto">
          <a:xfrm>
            <a:off x="6502400" y="2425835"/>
            <a:ext cx="619125" cy="1901825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6" name="Oval 6"/>
          <p:cNvSpPr>
            <a:spLocks noChangeArrowheads="1"/>
          </p:cNvSpPr>
          <p:nvPr/>
        </p:nvSpPr>
        <p:spPr bwMode="auto">
          <a:xfrm>
            <a:off x="2759075" y="2454410"/>
            <a:ext cx="619125" cy="1884363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1201737" y="4709783"/>
            <a:ext cx="7081838" cy="3143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b="1" dirty="0">
                <a:latin typeface="Arial" charset="0"/>
              </a:rPr>
              <a:t>sim(Star Wars, </a:t>
            </a:r>
            <a:r>
              <a:rPr lang="en-US" altLang="en-US" b="1" dirty="0" err="1">
                <a:latin typeface="Arial" charset="0"/>
              </a:rPr>
              <a:t>Indep</a:t>
            </a:r>
            <a:r>
              <a:rPr lang="en-US" altLang="en-US" b="1" dirty="0">
                <a:latin typeface="Arial" charset="0"/>
              </a:rPr>
              <a:t>. Day) &gt; sim(</a:t>
            </a:r>
            <a:r>
              <a:rPr lang="en-US" altLang="en-US" b="1" dirty="0" err="1">
                <a:latin typeface="Arial" charset="0"/>
              </a:rPr>
              <a:t>Jur</a:t>
            </a:r>
            <a:r>
              <a:rPr lang="en-US" altLang="en-US" b="1" dirty="0">
                <a:latin typeface="Arial" charset="0"/>
              </a:rPr>
              <a:t>. Park, </a:t>
            </a:r>
            <a:r>
              <a:rPr lang="en-US" altLang="en-US" b="1" dirty="0" err="1">
                <a:latin typeface="Arial" charset="0"/>
              </a:rPr>
              <a:t>Indep</a:t>
            </a:r>
            <a:r>
              <a:rPr lang="en-US" altLang="en-US" b="1" dirty="0">
                <a:latin typeface="Arial" charset="0"/>
              </a:rPr>
              <a:t>. Day) &gt; sim(</a:t>
            </a:r>
            <a:r>
              <a:rPr lang="en-US" altLang="en-US" b="1" dirty="0" err="1">
                <a:latin typeface="Arial" charset="0"/>
              </a:rPr>
              <a:t>Termin</a:t>
            </a:r>
            <a:r>
              <a:rPr lang="en-US" altLang="en-US" b="1" dirty="0">
                <a:latin typeface="Arial" charset="0"/>
              </a:rPr>
              <a:t>., </a:t>
            </a:r>
            <a:r>
              <a:rPr lang="en-US" altLang="en-US" b="1" dirty="0" err="1">
                <a:latin typeface="Arial" charset="0"/>
              </a:rPr>
              <a:t>Indep</a:t>
            </a:r>
            <a:r>
              <a:rPr lang="en-US" altLang="en-US" b="1" dirty="0">
                <a:latin typeface="Arial" charset="0"/>
              </a:rPr>
              <a:t>. Day)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6" y="495300"/>
            <a:ext cx="7292787" cy="1017494"/>
          </a:xfrm>
        </p:spPr>
        <p:txBody>
          <a:bodyPr/>
          <a:lstStyle/>
          <a:p>
            <a:r>
              <a:rPr lang="en-US" sz="3400" dirty="0"/>
              <a:t>Item-based Collaborative Filtering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24000"/>
            <a:ext cx="7556313" cy="4602163"/>
          </a:xfrm>
        </p:spPr>
        <p:txBody>
          <a:bodyPr/>
          <a:lstStyle/>
          <a:p>
            <a:r>
              <a:rPr lang="en-US" dirty="0"/>
              <a:t>Compute item similarities based on user ratings</a:t>
            </a:r>
          </a:p>
          <a:p>
            <a:pPr lvl="1"/>
            <a:r>
              <a:rPr lang="en-US" dirty="0"/>
              <a:t>Columns of the rating matrix</a:t>
            </a:r>
          </a:p>
          <a:p>
            <a:pPr lvl="1"/>
            <a:r>
              <a:rPr lang="en-US" dirty="0"/>
              <a:t>Item-Item similarities computed offline</a:t>
            </a:r>
          </a:p>
          <a:p>
            <a:r>
              <a:rPr lang="en-US" dirty="0"/>
              <a:t>Find k most similar items to the target item</a:t>
            </a:r>
          </a:p>
          <a:p>
            <a:r>
              <a:rPr lang="en-US" dirty="0"/>
              <a:t>Compute predictions based on the target user’s own ratings of the peer items</a:t>
            </a:r>
          </a:p>
          <a:p>
            <a:pPr lvl="1"/>
            <a:r>
              <a:rPr lang="en-US" dirty="0"/>
              <a:t>Weighted average based on similarity to the target item</a:t>
            </a:r>
          </a:p>
        </p:txBody>
      </p:sp>
    </p:spTree>
    <p:extLst>
      <p:ext uri="{BB962C8B-B14F-4D97-AF65-F5344CB8AC3E}">
        <p14:creationId xmlns:p14="http://schemas.microsoft.com/office/powerpoint/2010/main" val="84129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/>
          <a:lstStyle/>
          <a:p>
            <a:r>
              <a:rPr lang="en-US" dirty="0"/>
              <a:t>Note that Pearson</a:t>
            </a:r>
            <a:br>
              <a:rPr lang="en-US" dirty="0"/>
            </a:br>
            <a:r>
              <a:rPr lang="en-US" dirty="0"/>
              <a:t>normalized by</a:t>
            </a:r>
            <a:br>
              <a:rPr lang="en-US" dirty="0"/>
            </a:br>
            <a:r>
              <a:rPr lang="en-US" dirty="0"/>
              <a:t>subtracting the</a:t>
            </a:r>
            <a:br>
              <a:rPr lang="en-US" dirty="0"/>
            </a:br>
            <a:r>
              <a:rPr lang="en-US" dirty="0"/>
              <a:t>row (user) mean</a:t>
            </a:r>
          </a:p>
          <a:p>
            <a:r>
              <a:rPr lang="en-US" dirty="0"/>
              <a:t>Item-based definition would imply subtracting item mean</a:t>
            </a:r>
          </a:p>
          <a:p>
            <a:pPr lvl="1"/>
            <a:r>
              <a:rPr lang="en-US" dirty="0"/>
              <a:t>“adjusted cosine”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Predictions: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FC58B-6DE0-4F00-B405-3FD043DFF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5916" y="1992249"/>
            <a:ext cx="5509160" cy="776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7B8910-8AA6-4DB1-A444-DB2F1EE24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18" y="3993252"/>
            <a:ext cx="5928357" cy="9581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C6FA035-E0C6-45F2-A3EC-FB9600AE870C}"/>
              </a:ext>
            </a:extLst>
          </p:cNvPr>
          <p:cNvSpPr/>
          <p:nvPr/>
        </p:nvSpPr>
        <p:spPr>
          <a:xfrm>
            <a:off x="5681396" y="4084721"/>
            <a:ext cx="419100" cy="37699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83BD0-4012-4BC7-BC38-C5B6510DAE7A}"/>
              </a:ext>
            </a:extLst>
          </p:cNvPr>
          <p:cNvSpPr txBox="1"/>
          <p:nvPr/>
        </p:nvSpPr>
        <p:spPr>
          <a:xfrm>
            <a:off x="7002127" y="3737284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mean-adjusted </a:t>
            </a:r>
          </a:p>
          <a:p>
            <a:r>
              <a:rPr lang="en-US" sz="1600" dirty="0"/>
              <a:t>rating for item j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D3C2D6-B46C-4664-BFF5-63008A4CF463}"/>
              </a:ext>
            </a:extLst>
          </p:cNvPr>
          <p:cNvCxnSpPr>
            <a:stCxn id="9" idx="1"/>
            <a:endCxn id="8" idx="6"/>
          </p:cNvCxnSpPr>
          <p:nvPr/>
        </p:nvCxnSpPr>
        <p:spPr>
          <a:xfrm flipH="1">
            <a:off x="6100496" y="4029672"/>
            <a:ext cx="901631" cy="243547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75254BA-CFD8-431F-8919-99020291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919" y="5342419"/>
            <a:ext cx="4009524" cy="68571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B9EC9DE-9E6B-476E-BA77-3D3E3F762A75}"/>
              </a:ext>
            </a:extLst>
          </p:cNvPr>
          <p:cNvSpPr/>
          <p:nvPr/>
        </p:nvSpPr>
        <p:spPr>
          <a:xfrm>
            <a:off x="3717146" y="5368552"/>
            <a:ext cx="495299" cy="4499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E7DBC-A8D0-4AB6-96DD-EF0FF8FA200D}"/>
              </a:ext>
            </a:extLst>
          </p:cNvPr>
          <p:cNvSpPr txBox="1"/>
          <p:nvPr/>
        </p:nvSpPr>
        <p:spPr>
          <a:xfrm>
            <a:off x="6031130" y="6087315"/>
            <a:ext cx="2727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top-</a:t>
            </a:r>
            <a:r>
              <a:rPr lang="en-US" sz="1400" i="1" dirty="0"/>
              <a:t>k </a:t>
            </a:r>
            <a:r>
              <a:rPr lang="en-US" sz="1400" dirty="0"/>
              <a:t>matching items to </a:t>
            </a:r>
          </a:p>
          <a:p>
            <a:r>
              <a:rPr lang="en-US" sz="1400" dirty="0"/>
              <a:t>item </a:t>
            </a:r>
            <a:r>
              <a:rPr lang="en-US" sz="1400" i="1" dirty="0"/>
              <a:t>t</a:t>
            </a:r>
            <a:r>
              <a:rPr lang="en-US" sz="1400" dirty="0"/>
              <a:t>, where user </a:t>
            </a:r>
            <a:r>
              <a:rPr lang="en-US" sz="1400" i="1" dirty="0"/>
              <a:t>u </a:t>
            </a:r>
            <a:r>
              <a:rPr lang="en-US" sz="1400" dirty="0"/>
              <a:t>has ratings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E2A919-C5AA-4A71-BB98-5A751503B24B}"/>
              </a:ext>
            </a:extLst>
          </p:cNvPr>
          <p:cNvCxnSpPr>
            <a:cxnSpLocks/>
            <a:stCxn id="16" idx="1"/>
            <a:endCxn id="15" idx="6"/>
          </p:cNvCxnSpPr>
          <p:nvPr/>
        </p:nvCxnSpPr>
        <p:spPr>
          <a:xfrm flipH="1" flipV="1">
            <a:off x="4212445" y="5593542"/>
            <a:ext cx="1818685" cy="755383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4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33526"/>
            <a:ext cx="7556313" cy="45926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Wikipedia:</a:t>
            </a:r>
          </a:p>
          <a:p>
            <a:pPr lvl="1"/>
            <a:r>
              <a:rPr lang="en-US" sz="2000" dirty="0"/>
              <a:t>Recommender systems ... are a subclass of information filtering system that seek to predict the "rating" or "preference" that a user would give to an item.</a:t>
            </a:r>
          </a:p>
          <a:p>
            <a:r>
              <a:rPr lang="en-US" sz="2400" dirty="0"/>
              <a:t>Boarder Definition</a:t>
            </a:r>
          </a:p>
          <a:p>
            <a:pPr lvl="1"/>
            <a:r>
              <a:rPr lang="en-US" sz="2000" dirty="0"/>
              <a:t>Any system that guides the user in a personalized way to interesting or useful objects in a large space of possible options or that produces such objects as output.</a:t>
            </a:r>
          </a:p>
          <a:p>
            <a:r>
              <a:rPr lang="en-US" sz="2200" dirty="0"/>
              <a:t>Aspects of these definitions</a:t>
            </a:r>
          </a:p>
          <a:p>
            <a:pPr lvl="1"/>
            <a:r>
              <a:rPr lang="en-US" dirty="0"/>
              <a:t>basis for recommendation: </a:t>
            </a:r>
            <a:r>
              <a:rPr lang="en-US" i="1" dirty="0">
                <a:solidFill>
                  <a:srgbClr val="C00000"/>
                </a:solidFill>
              </a:rPr>
              <a:t>personalization</a:t>
            </a:r>
          </a:p>
          <a:p>
            <a:pPr lvl="1"/>
            <a:r>
              <a:rPr lang="en-US" dirty="0"/>
              <a:t>process of recommendation: </a:t>
            </a:r>
            <a:r>
              <a:rPr lang="en-US" i="1" dirty="0">
                <a:solidFill>
                  <a:srgbClr val="C00000"/>
                </a:solidFill>
              </a:rPr>
              <a:t>interactivity</a:t>
            </a:r>
          </a:p>
          <a:p>
            <a:pPr lvl="1"/>
            <a:r>
              <a:rPr lang="en-US" dirty="0"/>
              <a:t>results of recommendation: </a:t>
            </a:r>
            <a:r>
              <a:rPr lang="en-US" i="1" dirty="0">
                <a:solidFill>
                  <a:srgbClr val="C00000"/>
                </a:solidFill>
              </a:rPr>
              <a:t>interest / useful objects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5807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Item-Based Collaborative Filtering</a:t>
            </a:r>
          </a:p>
        </p:txBody>
      </p:sp>
      <p:graphicFrame>
        <p:nvGraphicFramePr>
          <p:cNvPr id="98308" name="Group 4"/>
          <p:cNvGraphicFramePr>
            <a:graphicFrameLocks noGrp="1"/>
          </p:cNvGraphicFramePr>
          <p:nvPr/>
        </p:nvGraphicFramePr>
        <p:xfrm>
          <a:off x="657224" y="1411982"/>
          <a:ext cx="5172075" cy="3810003"/>
        </p:xfrm>
        <a:graphic>
          <a:graphicData uri="http://schemas.openxmlformats.org/drawingml/2006/table">
            <a:tbl>
              <a:tblPr/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7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Item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Cosine sim to Item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mean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27365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0A445B-70C4-415D-9C8F-5F387D038B00}"/>
                  </a:ext>
                </a:extLst>
              </p:cNvPr>
              <p:cNvSpPr txBox="1"/>
              <p:nvPr/>
            </p:nvSpPr>
            <p:spPr>
              <a:xfrm>
                <a:off x="733094" y="5935707"/>
                <a:ext cx="5677231" cy="7392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dirty="0" smtClean="0"/>
                      <m:t>Pred</m:t>
                    </m:r>
                    <m:r>
                      <m:rPr>
                        <m:nor/>
                      </m:rPr>
                      <a:rPr lang="en-US" sz="1800" b="1" dirty="0" smtClean="0"/>
                      <m:t>(</m:t>
                    </m:r>
                    <m:r>
                      <m:rPr>
                        <m:nor/>
                      </m:rPr>
                      <a:rPr lang="en-US" sz="1800" b="1" dirty="0" smtClean="0"/>
                      <m:t>Alice</m:t>
                    </m:r>
                    <m:r>
                      <m:rPr>
                        <m:nor/>
                      </m:rPr>
                      <a:rPr lang="en-US" sz="1800" b="1" dirty="0" smtClean="0"/>
                      <m:t>,</m:t>
                    </m:r>
                    <m:r>
                      <m:rPr>
                        <m:nor/>
                      </m:rPr>
                      <a:rPr lang="en-US" sz="1800" b="1" dirty="0" smtClean="0"/>
                      <m:t>Item</m:t>
                    </m:r>
                    <m:r>
                      <m:rPr>
                        <m:nor/>
                      </m:rPr>
                      <a:rPr lang="en-US" sz="1800" b="1" i="0" dirty="0" smtClean="0"/>
                      <m:t>6</m:t>
                    </m:r>
                    <m:r>
                      <m:rPr>
                        <m:nor/>
                      </m:rPr>
                      <a:rPr lang="en-US" sz="1800" b="1" dirty="0" smtClean="0"/>
                      <m:t>) =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𝟕𝟗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𝟕𝟔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𝟕𝟏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𝟕𝟗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𝟕𝟔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𝟕𝟏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b="1" dirty="0"/>
                  <a:t> </a:t>
                </a:r>
                <a:r>
                  <a:rPr lang="en-US" sz="2000" b="1" dirty="0"/>
                  <a:t>= 3.32</a:t>
                </a:r>
              </a:p>
              <a:p>
                <a:endParaRPr lang="en-US" sz="2000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0A445B-70C4-415D-9C8F-5F387D038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94" y="5935707"/>
                <a:ext cx="5677231" cy="739241"/>
              </a:xfrm>
              <a:prstGeom prst="rect">
                <a:avLst/>
              </a:prstGeom>
              <a:blipFill>
                <a:blip r:embed="rId3"/>
                <a:stretch>
                  <a:fillRect l="-1824" t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Down 4">
            <a:extLst>
              <a:ext uri="{FF2B5EF4-FFF2-40B4-BE49-F238E27FC236}">
                <a16:creationId xmlns:a16="http://schemas.microsoft.com/office/drawing/2014/main" id="{62BF4E28-FCD0-44F2-A85D-4487C96A3953}"/>
              </a:ext>
            </a:extLst>
          </p:cNvPr>
          <p:cNvSpPr/>
          <p:nvPr/>
        </p:nvSpPr>
        <p:spPr>
          <a:xfrm rot="10800000">
            <a:off x="2486020" y="5229227"/>
            <a:ext cx="333375" cy="4134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07CF519-BF4F-4A1F-99DA-AD7B7EF59BFB}"/>
              </a:ext>
            </a:extLst>
          </p:cNvPr>
          <p:cNvSpPr/>
          <p:nvPr/>
        </p:nvSpPr>
        <p:spPr>
          <a:xfrm rot="10800000">
            <a:off x="1909761" y="5239271"/>
            <a:ext cx="333375" cy="4134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3D1E461-91A3-4587-AF82-58CFF54527EA}"/>
              </a:ext>
            </a:extLst>
          </p:cNvPr>
          <p:cNvSpPr/>
          <p:nvPr/>
        </p:nvSpPr>
        <p:spPr>
          <a:xfrm rot="10800000">
            <a:off x="3800475" y="5240518"/>
            <a:ext cx="333375" cy="4134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721A4D-0ED0-43C5-9A53-B4B5F4BABC7A}"/>
              </a:ext>
            </a:extLst>
          </p:cNvPr>
          <p:cNvSpPr/>
          <p:nvPr/>
        </p:nvSpPr>
        <p:spPr>
          <a:xfrm>
            <a:off x="2438400" y="1718708"/>
            <a:ext cx="495299" cy="4499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F2B640-7793-4FE0-B839-029CBD6D072C}"/>
              </a:ext>
            </a:extLst>
          </p:cNvPr>
          <p:cNvSpPr/>
          <p:nvPr/>
        </p:nvSpPr>
        <p:spPr>
          <a:xfrm>
            <a:off x="1747837" y="1710716"/>
            <a:ext cx="495299" cy="4499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B57D45-6C32-42ED-969C-86905A50FF83}"/>
              </a:ext>
            </a:extLst>
          </p:cNvPr>
          <p:cNvSpPr/>
          <p:nvPr/>
        </p:nvSpPr>
        <p:spPr>
          <a:xfrm>
            <a:off x="3719512" y="1710716"/>
            <a:ext cx="495299" cy="4499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FE44E4-FF79-4F05-B3B6-7789CEBE3E3A}"/>
              </a:ext>
            </a:extLst>
          </p:cNvPr>
          <p:cNvSpPr txBox="1"/>
          <p:nvPr/>
        </p:nvSpPr>
        <p:spPr>
          <a:xfrm>
            <a:off x="5991478" y="3136612"/>
            <a:ext cx="259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Example with standard Cosine similarity (k = 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D0DE51-830F-479F-B1C4-70DD98CED9C9}"/>
              </a:ext>
            </a:extLst>
          </p:cNvPr>
          <p:cNvSpPr txBox="1"/>
          <p:nvPr/>
        </p:nvSpPr>
        <p:spPr>
          <a:xfrm>
            <a:off x="6001003" y="4212993"/>
            <a:ext cx="2725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Exercise: </a:t>
            </a:r>
            <a:r>
              <a:rPr lang="en-US" sz="1800" dirty="0"/>
              <a:t>do this with adjusted Cosine</a:t>
            </a:r>
          </a:p>
        </p:txBody>
      </p:sp>
    </p:spTree>
    <p:extLst>
      <p:ext uri="{BB962C8B-B14F-4D97-AF65-F5344CB8AC3E}">
        <p14:creationId xmlns:p14="http://schemas.microsoft.com/office/powerpoint/2010/main" val="10021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Recommenders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4" y="1600200"/>
            <a:ext cx="7556313" cy="1628775"/>
          </a:xfrm>
        </p:spPr>
        <p:txBody>
          <a:bodyPr>
            <a:normAutofit/>
          </a:bodyPr>
          <a:lstStyle/>
          <a:p>
            <a:r>
              <a:rPr lang="en-US" dirty="0"/>
              <a:t>Model-Based Approaches</a:t>
            </a:r>
          </a:p>
          <a:p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344DC8B-C87D-4B0D-9925-E4D31701F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5" y="2250995"/>
            <a:ext cx="4276355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066282-E447-4244-ABE3-8ADCAEC921C1}"/>
              </a:ext>
            </a:extLst>
          </p:cNvPr>
          <p:cNvSpPr txBox="1"/>
          <p:nvPr/>
        </p:nvSpPr>
        <p:spPr>
          <a:xfrm>
            <a:off x="5534194" y="2936796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Given observed (user, item) ratings, learn a model that predicts the missing ratings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0C8BD06C-3C9C-46AD-9A89-10EE4A43E6CE}"/>
              </a:ext>
            </a:extLst>
          </p:cNvPr>
          <p:cNvSpPr/>
          <p:nvPr/>
        </p:nvSpPr>
        <p:spPr>
          <a:xfrm>
            <a:off x="4639045" y="3241596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3">
            <a:extLst>
              <a:ext uri="{FF2B5EF4-FFF2-40B4-BE49-F238E27FC236}">
                <a16:creationId xmlns:a16="http://schemas.microsoft.com/office/drawing/2014/main" id="{C0C2B2D7-4FD4-4A20-A3BA-7FB92017F0B9}"/>
              </a:ext>
            </a:extLst>
          </p:cNvPr>
          <p:cNvSpPr/>
          <p:nvPr/>
        </p:nvSpPr>
        <p:spPr>
          <a:xfrm rot="2068721">
            <a:off x="5513546" y="4540204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41F5D78-AB5C-45E8-AB91-539EF133B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45" y="5413853"/>
            <a:ext cx="5019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032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Model-Based Collaborative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86376"/>
            <a:ext cx="7556313" cy="623854"/>
          </a:xfrm>
        </p:spPr>
        <p:txBody>
          <a:bodyPr/>
          <a:lstStyle/>
          <a:p>
            <a:r>
              <a:rPr lang="en-US" dirty="0"/>
              <a:t>Example: Matrix Factorization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6D43-AF4A-6842-81C2-3606D95CD767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319631"/>
              </p:ext>
            </p:extLst>
          </p:nvPr>
        </p:nvGraphicFramePr>
        <p:xfrm>
          <a:off x="533400" y="2012731"/>
          <a:ext cx="60960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HarryPotter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Batman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Spiderman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U1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U2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?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U3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下箭头 6"/>
          <p:cNvSpPr/>
          <p:nvPr/>
        </p:nvSpPr>
        <p:spPr bwMode="auto">
          <a:xfrm>
            <a:off x="1368425" y="3399086"/>
            <a:ext cx="762000" cy="499414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3716" y="397700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5075" y="39770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9551" y="401586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1" y="4392559"/>
            <a:ext cx="5940768" cy="20396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34200" y="2049482"/>
            <a:ext cx="2057400" cy="424731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Identify latent (unobserved) factors that “explain” observations in the data (ratings).</a:t>
            </a:r>
          </a:p>
          <a:p>
            <a:pPr algn="l"/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factors may represent combinations of features or characteristics of items and users that result in the ratings</a:t>
            </a:r>
          </a:p>
        </p:txBody>
      </p:sp>
    </p:spTree>
    <p:extLst>
      <p:ext uri="{BB962C8B-B14F-4D97-AF65-F5344CB8AC3E}">
        <p14:creationId xmlns:p14="http://schemas.microsoft.com/office/powerpoint/2010/main" val="38988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9"/>
    </mc:Choice>
    <mc:Fallback xmlns="">
      <p:transition spd="slow" advTm="25169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52600"/>
            <a:ext cx="7556313" cy="4373563"/>
          </a:xfrm>
        </p:spPr>
        <p:txBody>
          <a:bodyPr/>
          <a:lstStyle/>
          <a:p>
            <a:r>
              <a:rPr lang="en-US" dirty="0"/>
              <a:t>What is the recommender trying to accomplish?</a:t>
            </a:r>
          </a:p>
          <a:p>
            <a:r>
              <a:rPr lang="en-US" dirty="0"/>
              <a:t>“Interesting or useful objects”</a:t>
            </a:r>
          </a:p>
          <a:p>
            <a:pPr lvl="1"/>
            <a:r>
              <a:rPr lang="en-US" dirty="0"/>
              <a:t>Deliberately vague</a:t>
            </a:r>
          </a:p>
          <a:p>
            <a:r>
              <a:rPr lang="en-US" dirty="0"/>
              <a:t>There are well-established evaluation measures</a:t>
            </a:r>
          </a:p>
          <a:p>
            <a:pPr lvl="1"/>
            <a:r>
              <a:rPr lang="en-US" dirty="0"/>
              <a:t>but in practice, what matters is very site-specific</a:t>
            </a:r>
          </a:p>
          <a:p>
            <a:r>
              <a:rPr lang="en-US" dirty="0"/>
              <a:t>This is a tricky problem without a general solution</a:t>
            </a:r>
          </a:p>
        </p:txBody>
      </p:sp>
    </p:spTree>
    <p:extLst>
      <p:ext uri="{BB962C8B-B14F-4D97-AF65-F5344CB8AC3E}">
        <p14:creationId xmlns:p14="http://schemas.microsoft.com/office/powerpoint/2010/main" val="3369701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Rating Prediction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660916"/>
              </p:ext>
            </p:extLst>
          </p:nvPr>
        </p:nvGraphicFramePr>
        <p:xfrm>
          <a:off x="335779" y="1536029"/>
          <a:ext cx="3368040" cy="481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Right Brace 7"/>
          <p:cNvSpPr/>
          <p:nvPr/>
        </p:nvSpPr>
        <p:spPr>
          <a:xfrm>
            <a:off x="3703819" y="1857922"/>
            <a:ext cx="289560" cy="25620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Brace 45"/>
          <p:cNvSpPr/>
          <p:nvPr/>
        </p:nvSpPr>
        <p:spPr>
          <a:xfrm>
            <a:off x="3703819" y="4522760"/>
            <a:ext cx="289560" cy="18291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57819" y="2955507"/>
            <a:ext cx="7711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2545" y="5214176"/>
            <a:ext cx="6616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Test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28" y="4522760"/>
            <a:ext cx="315222" cy="31522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17" y="4889757"/>
            <a:ext cx="315222" cy="31522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06" y="5267736"/>
            <a:ext cx="315222" cy="3152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95" y="5634733"/>
            <a:ext cx="315222" cy="3152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80" y="6014610"/>
            <a:ext cx="315222" cy="3152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6940" y="1543016"/>
            <a:ext cx="4084446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</a:rPr>
              <a:t>P(U, T) in testing set</a:t>
            </a:r>
          </a:p>
          <a:p>
            <a:pPr algn="l"/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sz="2400" dirty="0"/>
              <a:t>Prediction error: </a:t>
            </a:r>
            <a:br>
              <a:rPr lang="en-US" sz="2400" dirty="0"/>
            </a:br>
            <a:endParaRPr lang="en-US" sz="800" dirty="0"/>
          </a:p>
          <a:p>
            <a:pPr algn="l"/>
            <a:r>
              <a:rPr lang="en-US" sz="2000" b="1" dirty="0"/>
              <a:t>	e</a:t>
            </a:r>
            <a:r>
              <a:rPr lang="en-US" sz="1800" b="1" dirty="0"/>
              <a:t> = R(U, I) – P(U, I)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Mean Absolute Error (MAE) =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Other evaluation metrics: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Root Mean Square Error (RMSE)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Coverage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many more …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68" y="3835952"/>
            <a:ext cx="1083066" cy="8090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5779" y="4522760"/>
            <a:ext cx="3368040" cy="182910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16939" y="1536029"/>
            <a:ext cx="3906517" cy="481584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35"/>
    </mc:Choice>
    <mc:Fallback xmlns="">
      <p:transition spd="slow" advTm="64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recommendation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Collaborative filtering does NOT require any information about the items,</a:t>
            </a:r>
          </a:p>
          <a:p>
            <a:pPr lvl="2"/>
            <a:r>
              <a:rPr lang="en-US" dirty="0"/>
              <a:t>However, it might be reasonable to exploit such information</a:t>
            </a:r>
          </a:p>
          <a:p>
            <a:pPr lvl="2"/>
            <a:r>
              <a:rPr lang="en-US" dirty="0"/>
              <a:t>E.g. recommend fantasy novels to people who liked fantasy novels in the past</a:t>
            </a:r>
          </a:p>
          <a:p>
            <a:r>
              <a:rPr lang="en-US" dirty="0"/>
              <a:t>What do we need:</a:t>
            </a:r>
          </a:p>
          <a:p>
            <a:pPr lvl="2"/>
            <a:r>
              <a:rPr lang="en-US" dirty="0"/>
              <a:t>Some information about the available items such as the genre ("content") </a:t>
            </a:r>
          </a:p>
          <a:p>
            <a:pPr lvl="2"/>
            <a:r>
              <a:rPr lang="en-US" dirty="0"/>
              <a:t>Some sort of user profile describing what the user likes (the preferences)</a:t>
            </a:r>
          </a:p>
          <a:p>
            <a:r>
              <a:rPr lang="en-US" dirty="0"/>
              <a:t>The task:</a:t>
            </a:r>
          </a:p>
          <a:p>
            <a:pPr lvl="2"/>
            <a:r>
              <a:rPr lang="en-US" dirty="0"/>
              <a:t>Learn user preferences</a:t>
            </a:r>
          </a:p>
          <a:p>
            <a:pPr lvl="2"/>
            <a:r>
              <a:rPr lang="en-US" dirty="0"/>
              <a:t>Locate/recommend items that are "similar" to the user preferences</a:t>
            </a:r>
          </a:p>
        </p:txBody>
      </p:sp>
    </p:spTree>
    <p:extLst>
      <p:ext uri="{BB962C8B-B14F-4D97-AF65-F5344CB8AC3E}">
        <p14:creationId xmlns:p14="http://schemas.microsoft.com/office/powerpoint/2010/main" val="3214280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Content-Based Recommenders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4" y="1285875"/>
            <a:ext cx="7556313" cy="5353049"/>
          </a:xfrm>
        </p:spPr>
        <p:txBody>
          <a:bodyPr>
            <a:normAutofit/>
          </a:bodyPr>
          <a:lstStyle/>
          <a:p>
            <a:r>
              <a:rPr lang="en-US" altLang="en-US" dirty="0"/>
              <a:t>Predictions for unseen (target) items are computed based on their similarity (in terms of content) to items in the user profile.</a:t>
            </a:r>
          </a:p>
          <a:p>
            <a:r>
              <a:rPr lang="en-US" altLang="en-US" dirty="0"/>
              <a:t>E.g., user profile contains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recommend highly:                  and recommend “mildly”:  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928BF-0E92-4B3F-9053-5627E8491DE1}" type="slidenum">
              <a:rPr lang="en-US" altLang="en-US"/>
              <a:pPr/>
              <a:t>36</a:t>
            </a:fld>
            <a:endParaRPr lang="en-US" altLang="en-US"/>
          </a:p>
        </p:txBody>
      </p:sp>
      <p:pic>
        <p:nvPicPr>
          <p:cNvPr id="180228" name="Picture 4" descr="The Sixth Sense">
            <a:hlinkClick r:id="rId3" tooltip="The Sixth Sens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947988"/>
            <a:ext cx="1035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29" name="Picture 5" descr="Die Hard: With a Vengeance">
            <a:hlinkClick r:id="rId5" tooltip="Die Hard: With a Vengeanc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2959100"/>
            <a:ext cx="987425" cy="1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0" name="Picture 6" descr="The Jackal">
            <a:hlinkClick r:id="rId7" tooltip="The Jackal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2955925"/>
            <a:ext cx="1062037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1" name="Picture 7" descr="Hostage">
            <a:hlinkClick r:id="rId9" tooltip="Hostag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2" y="4673037"/>
            <a:ext cx="935664" cy="168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2" name="Picture 8" descr="Signs">
            <a:hlinkClick r:id="rId11" tooltip="Signs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85" y="4673037"/>
            <a:ext cx="935664" cy="164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3" name="Picture 9" descr="Twelve Monkeys">
            <a:hlinkClick r:id="rId13" tooltip="Twelve Monkeys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2970213"/>
            <a:ext cx="1030287" cy="15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281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3895" y="92673"/>
            <a:ext cx="8587692" cy="1143000"/>
          </a:xfrm>
        </p:spPr>
        <p:txBody>
          <a:bodyPr/>
          <a:lstStyle/>
          <a:p>
            <a:r>
              <a:rPr lang="en-US" sz="3200" dirty="0"/>
              <a:t>Content representation &amp; item </a:t>
            </a:r>
            <a:br>
              <a:rPr lang="en-US" sz="3200" dirty="0"/>
            </a:br>
            <a:r>
              <a:rPr lang="en-US" sz="3200" dirty="0"/>
              <a:t>similarities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993811"/>
            <a:ext cx="8229600" cy="245571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Represent items as vectors over features</a:t>
            </a:r>
          </a:p>
          <a:p>
            <a:pPr lvl="1"/>
            <a:r>
              <a:rPr lang="en-US" sz="1800" dirty="0"/>
              <a:t>Features may be items attributes, keywords, tags, etc.</a:t>
            </a:r>
          </a:p>
          <a:p>
            <a:pPr lvl="1"/>
            <a:r>
              <a:rPr lang="en-US" sz="1800" dirty="0"/>
              <a:t>Often items are represented a keyword vectors based on textual descriptions with </a:t>
            </a:r>
            <a:r>
              <a:rPr lang="en-US" sz="1800" dirty="0" err="1"/>
              <a:t>TFxIDF</a:t>
            </a:r>
            <a:r>
              <a:rPr lang="en-US" sz="1800" dirty="0"/>
              <a:t> or other weighting approaches</a:t>
            </a:r>
          </a:p>
          <a:p>
            <a:pPr lvl="2"/>
            <a:r>
              <a:rPr lang="en-US" sz="1800" dirty="0"/>
              <a:t>applicable to any type of item (images, products, news stories) as long as a textual description is available or can be constructed</a:t>
            </a:r>
          </a:p>
          <a:p>
            <a:pPr lvl="1"/>
            <a:r>
              <a:rPr lang="en-US" sz="2000" dirty="0"/>
              <a:t>Items (and users) can then be compared using standard vector space similarity measures (e.g., Cosine similarity)</a:t>
            </a:r>
          </a:p>
          <a:p>
            <a:endParaRPr lang="en-US" sz="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729" y="1235673"/>
            <a:ext cx="5880724" cy="267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9458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46100"/>
          </a:xfrm>
        </p:spPr>
        <p:txBody>
          <a:bodyPr/>
          <a:lstStyle/>
          <a:p>
            <a:r>
              <a:rPr lang="en-US" altLang="en-US" dirty="0"/>
              <a:t>User Profiles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161288"/>
            <a:ext cx="8216900" cy="5049012"/>
          </a:xfrm>
        </p:spPr>
        <p:txBody>
          <a:bodyPr/>
          <a:lstStyle/>
          <a:p>
            <a:r>
              <a:rPr lang="en-US" dirty="0"/>
              <a:t>Represent items as vectors over features</a:t>
            </a:r>
          </a:p>
          <a:p>
            <a:r>
              <a:rPr lang="en-US" dirty="0"/>
              <a:t>User profiles are also represented as aggregate feature vectors</a:t>
            </a:r>
          </a:p>
          <a:p>
            <a:pPr lvl="1"/>
            <a:r>
              <a:rPr lang="en-US" dirty="0"/>
              <a:t>Based on items  in the user profile (e.g., items liked, purchased, viewed, clicked on, etc.)</a:t>
            </a:r>
          </a:p>
          <a:p>
            <a:pPr lvl="1"/>
            <a:r>
              <a:rPr lang="en-US" dirty="0"/>
              <a:t>Ex: profile could be the sum or average of feature vectors for all items previously liked/selected by the user</a:t>
            </a:r>
          </a:p>
          <a:p>
            <a:pPr lvl="1"/>
            <a:r>
              <a:rPr lang="en-US" dirty="0"/>
              <a:t>Or, it could be a vector representation based on the values of a specific feature or attribute (e.g., genre, category, etc.)</a:t>
            </a:r>
          </a:p>
          <a:p>
            <a:pPr lvl="2"/>
            <a:r>
              <a:rPr lang="en-US" dirty="0"/>
              <a:t>If the user has liked star wars movies and Indiana Jones movies, then a vector representation with genres as dimensions will have high values for “sci-fi” and “action-adventure”, but low values for “drama” and “documentary”</a:t>
            </a:r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70918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3439"/>
            <a:ext cx="7772400" cy="762000"/>
          </a:xfrm>
        </p:spPr>
        <p:txBody>
          <a:bodyPr/>
          <a:lstStyle/>
          <a:p>
            <a:r>
              <a:rPr lang="en-US" dirty="0"/>
              <a:t>Non-Personalized Content-Based Recommendation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54343" y="3781108"/>
          <a:ext cx="5855001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7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Item1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Item2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Item3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Item4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Item5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Item6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Item7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2344DE-F0C5-4AAC-88B9-67B4743C87D3}"/>
              </a:ext>
            </a:extLst>
          </p:cNvPr>
          <p:cNvGraphicFramePr>
            <a:graphicFrameLocks noGrp="1"/>
          </p:cNvGraphicFramePr>
          <p:nvPr/>
        </p:nvGraphicFramePr>
        <p:xfrm>
          <a:off x="1354343" y="2243138"/>
          <a:ext cx="5855001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7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target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A292BE-7008-4B5E-B2DF-2C34E001832C}"/>
              </a:ext>
            </a:extLst>
          </p:cNvPr>
          <p:cNvSpPr txBox="1"/>
          <p:nvPr/>
        </p:nvSpPr>
        <p:spPr>
          <a:xfrm>
            <a:off x="642938" y="1645920"/>
            <a:ext cx="7420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Given a target item (represented as a feature vector over a feature set for all items)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C8DDD-C38A-432A-927C-92A8470CD35B}"/>
              </a:ext>
            </a:extLst>
          </p:cNvPr>
          <p:cNvSpPr txBox="1"/>
          <p:nvPr/>
        </p:nvSpPr>
        <p:spPr>
          <a:xfrm>
            <a:off x="709190" y="3126691"/>
            <a:ext cx="6725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Find the top k most similar items to the target item from the item database</a:t>
            </a:r>
          </a:p>
        </p:txBody>
      </p:sp>
    </p:spTree>
    <p:extLst>
      <p:ext uri="{BB962C8B-B14F-4D97-AF65-F5344CB8AC3E}">
        <p14:creationId xmlns:p14="http://schemas.microsoft.com/office/powerpoint/2010/main" val="345093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Personalization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000" dirty="0"/>
              <a:t>Any system that guides the user in a </a:t>
            </a:r>
            <a:r>
              <a:rPr lang="en-US" sz="2000" i="1" dirty="0">
                <a:solidFill>
                  <a:srgbClr val="C00000"/>
                </a:solidFill>
              </a:rPr>
              <a:t>personalized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way to interesting or useful objects in a large space of possible options or that produces such objects as output.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Definitions agree that recommendations are personalized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Some might say that suggesting a best-seller to everyone is a form of recommendation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Meaning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 process is guided by some user-specific information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could be a user model (e.g., long-term or short-term user profile)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could be a query</a:t>
            </a:r>
          </a:p>
        </p:txBody>
      </p:sp>
    </p:spTree>
    <p:extLst>
      <p:ext uri="{BB962C8B-B14F-4D97-AF65-F5344CB8AC3E}">
        <p14:creationId xmlns:p14="http://schemas.microsoft.com/office/powerpoint/2010/main" val="2011382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96803" y="2288857"/>
          <a:ext cx="4684386" cy="2280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148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8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Sim(Target, Di)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target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35A1BA8C-E268-48E5-BF3B-6CBE5FAEC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98" y="202874"/>
            <a:ext cx="8201318" cy="9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Non-Personalized Content-Based Recommendation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D8D0D-3373-4336-90DB-780E146526C2}"/>
              </a:ext>
            </a:extLst>
          </p:cNvPr>
          <p:cNvSpPr txBox="1"/>
          <p:nvPr/>
        </p:nvSpPr>
        <p:spPr>
          <a:xfrm>
            <a:off x="1297193" y="1357149"/>
            <a:ext cx="654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 can use standard KNN with Cosine Similarity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(Dice or Jaccard could be used if feature weights are binary)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BE11C0-A6B3-470B-BDE2-700637F19A76}"/>
              </a:ext>
            </a:extLst>
          </p:cNvPr>
          <p:cNvSpPr txBox="1"/>
          <p:nvPr/>
        </p:nvSpPr>
        <p:spPr>
          <a:xfrm>
            <a:off x="1393033" y="5083095"/>
            <a:ext cx="654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With K = 3, Items 3, 4, and 6 will be recommended</a:t>
            </a:r>
          </a:p>
        </p:txBody>
      </p:sp>
    </p:spTree>
    <p:extLst>
      <p:ext uri="{BB962C8B-B14F-4D97-AF65-F5344CB8AC3E}">
        <p14:creationId xmlns:p14="http://schemas.microsoft.com/office/powerpoint/2010/main" val="2963468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341" y="210262"/>
            <a:ext cx="8201318" cy="917321"/>
          </a:xfrm>
        </p:spPr>
        <p:txBody>
          <a:bodyPr/>
          <a:lstStyle/>
          <a:p>
            <a:r>
              <a:rPr lang="en-US" sz="2800" dirty="0"/>
              <a:t>Non-Personalized Content-Based Recommendation</a:t>
            </a:r>
            <a:endParaRPr lang="en-US" altLang="en-US" sz="2800" dirty="0"/>
          </a:p>
        </p:txBody>
      </p:sp>
      <p:sp>
        <p:nvSpPr>
          <p:cNvPr id="40966" name="AutoShape 4"/>
          <p:cNvSpPr>
            <a:spLocks noChangeArrowheads="1"/>
          </p:cNvSpPr>
          <p:nvPr/>
        </p:nvSpPr>
        <p:spPr bwMode="auto">
          <a:xfrm>
            <a:off x="1312504" y="4333774"/>
            <a:ext cx="674687" cy="179387"/>
          </a:xfrm>
          <a:prstGeom prst="rightArrow">
            <a:avLst>
              <a:gd name="adj1" fmla="val 50000"/>
              <a:gd name="adj2" fmla="val 94027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AA550-BCF0-4FCC-A7FE-C0973BD40513}"/>
              </a:ext>
            </a:extLst>
          </p:cNvPr>
          <p:cNvSpPr txBox="1"/>
          <p:nvPr/>
        </p:nvSpPr>
        <p:spPr>
          <a:xfrm>
            <a:off x="67549" y="2263897"/>
            <a:ext cx="1764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Could be used to give “more like this” type recommendations </a:t>
            </a:r>
          </a:p>
        </p:txBody>
      </p:sp>
      <p:pic>
        <p:nvPicPr>
          <p:cNvPr id="149506" name="Picture 2">
            <a:extLst>
              <a:ext uri="{FF2B5EF4-FFF2-40B4-BE49-F238E27FC236}">
                <a16:creationId xmlns:a16="http://schemas.microsoft.com/office/drawing/2014/main" id="{77C79AA1-9445-47F3-8697-87236AA87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84" y="1612232"/>
            <a:ext cx="5828633" cy="504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Oval 5"/>
          <p:cNvSpPr>
            <a:spLocks noChangeArrowheads="1"/>
          </p:cNvSpPr>
          <p:nvPr/>
        </p:nvSpPr>
        <p:spPr bwMode="auto">
          <a:xfrm>
            <a:off x="2007199" y="3884859"/>
            <a:ext cx="5788768" cy="107721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D7233-0F5B-48BE-8FAD-FE1BEEC0AC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79"/>
          <a:stretch/>
        </p:blipFill>
        <p:spPr>
          <a:xfrm>
            <a:off x="3969689" y="1147848"/>
            <a:ext cx="4365128" cy="433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8A8834-A7FD-4D63-9CEC-F32470D77A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223"/>
          <a:stretch/>
        </p:blipFill>
        <p:spPr>
          <a:xfrm>
            <a:off x="2506184" y="1147848"/>
            <a:ext cx="1383872" cy="43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8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93687"/>
            <a:ext cx="8339328" cy="762000"/>
          </a:xfrm>
        </p:spPr>
        <p:txBody>
          <a:bodyPr/>
          <a:lstStyle/>
          <a:p>
            <a:r>
              <a:rPr lang="en-US" sz="3200" dirty="0"/>
              <a:t>Personalized Content-Based Recommendation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8265" y="1897215"/>
          <a:ext cx="7185961" cy="178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7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User u’s Rating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9BFF565-3FAE-4231-9DA3-3A6017E70BFB}"/>
              </a:ext>
            </a:extLst>
          </p:cNvPr>
          <p:cNvSpPr txBox="1"/>
          <p:nvPr/>
        </p:nvSpPr>
        <p:spPr>
          <a:xfrm>
            <a:off x="524066" y="1120348"/>
            <a:ext cx="631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There is no target (or query) item. But suppose we have preference information (e.g., ratings) from user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on some items </a:t>
            </a:r>
          </a:p>
        </p:txBody>
      </p:sp>
      <p:pic>
        <p:nvPicPr>
          <p:cNvPr id="8" name="Graphic 7" descr="Thumbs up sign outline">
            <a:extLst>
              <a:ext uri="{FF2B5EF4-FFF2-40B4-BE49-F238E27FC236}">
                <a16:creationId xmlns:a16="http://schemas.microsoft.com/office/drawing/2014/main" id="{7B72C965-1B88-4D85-BB0B-5CACB6D52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3448" y="2104577"/>
            <a:ext cx="224826" cy="224826"/>
          </a:xfrm>
          <a:prstGeom prst="rect">
            <a:avLst/>
          </a:prstGeom>
        </p:spPr>
      </p:pic>
      <p:pic>
        <p:nvPicPr>
          <p:cNvPr id="9" name="Graphic 8" descr="Thumbs up sign outline">
            <a:extLst>
              <a:ext uri="{FF2B5EF4-FFF2-40B4-BE49-F238E27FC236}">
                <a16:creationId xmlns:a16="http://schemas.microsoft.com/office/drawing/2014/main" id="{3B899C49-53E4-42D7-87C6-E413B09E5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6989" y="3448969"/>
            <a:ext cx="224826" cy="224826"/>
          </a:xfrm>
          <a:prstGeom prst="rect">
            <a:avLst/>
          </a:prstGeom>
        </p:spPr>
      </p:pic>
      <p:pic>
        <p:nvPicPr>
          <p:cNvPr id="10" name="Graphic 9" descr="Thumbs up sign outline">
            <a:extLst>
              <a:ext uri="{FF2B5EF4-FFF2-40B4-BE49-F238E27FC236}">
                <a16:creationId xmlns:a16="http://schemas.microsoft.com/office/drawing/2014/main" id="{A1F5C216-51C1-4281-880D-07ADC7170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006989" y="3007454"/>
            <a:ext cx="224826" cy="2248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76ABBE-0043-47CF-AE92-AA5973B50B54}"/>
              </a:ext>
            </a:extLst>
          </p:cNvPr>
          <p:cNvSpPr txBox="1"/>
          <p:nvPr/>
        </p:nvSpPr>
        <p:spPr>
          <a:xfrm>
            <a:off x="588265" y="3872679"/>
            <a:ext cx="631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User u’s profile could be the mean vector representing the rated documents, or simply the sum of those vectors (weighted by the rating)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BFCAB-7FCC-4594-987D-630CCF0711E0}"/>
              </a:ext>
            </a:extLst>
          </p:cNvPr>
          <p:cNvSpPr txBox="1"/>
          <p:nvPr/>
        </p:nvSpPr>
        <p:spPr>
          <a:xfrm>
            <a:off x="588265" y="4572229"/>
            <a:ext cx="6315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Item1 + Item7 + (-Item5)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E2A6402-8DC8-4246-9A1D-BDE3057507E2}"/>
              </a:ext>
            </a:extLst>
          </p:cNvPr>
          <p:cNvGraphicFramePr>
            <a:graphicFrameLocks noGrp="1"/>
          </p:cNvGraphicFramePr>
          <p:nvPr/>
        </p:nvGraphicFramePr>
        <p:xfrm>
          <a:off x="588265" y="4914634"/>
          <a:ext cx="5855001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7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U’s Profile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20901"/>
                  </a:ext>
                </a:extLst>
              </a:tr>
            </a:tbl>
          </a:graphicData>
        </a:graphic>
      </p:graphicFrame>
      <p:pic>
        <p:nvPicPr>
          <p:cNvPr id="16" name="Picture 4" descr="Q2">
            <a:extLst>
              <a:ext uri="{FF2B5EF4-FFF2-40B4-BE49-F238E27FC236}">
                <a16:creationId xmlns:a16="http://schemas.microsoft.com/office/drawing/2014/main" id="{A4C00BA3-328F-4F24-A158-BBDEF46A5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1" t="-1" b="-16965"/>
          <a:stretch/>
        </p:blipFill>
        <p:spPr bwMode="auto">
          <a:xfrm>
            <a:off x="6671849" y="5917119"/>
            <a:ext cx="2204754" cy="338554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FBBE66-1280-496D-9FA7-19E612053F3B}"/>
              </a:ext>
            </a:extLst>
          </p:cNvPr>
          <p:cNvSpPr txBox="1"/>
          <p:nvPr/>
        </p:nvSpPr>
        <p:spPr>
          <a:xfrm>
            <a:off x="6671849" y="4628999"/>
            <a:ext cx="2204754" cy="116955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Note that this is basically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Rocchio’s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 with positive and negative feedback based on rated items</a:t>
            </a:r>
          </a:p>
        </p:txBody>
      </p:sp>
    </p:spTree>
    <p:extLst>
      <p:ext uri="{BB962C8B-B14F-4D97-AF65-F5344CB8AC3E}">
        <p14:creationId xmlns:p14="http://schemas.microsoft.com/office/powerpoint/2010/main" val="19005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93687"/>
            <a:ext cx="8339328" cy="762000"/>
          </a:xfrm>
        </p:spPr>
        <p:txBody>
          <a:bodyPr/>
          <a:lstStyle/>
          <a:p>
            <a:r>
              <a:rPr lang="en-US" sz="3200" dirty="0"/>
              <a:t>Personalized Content-Based Recommendation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4437" y="3266863"/>
          <a:ext cx="7185961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7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Sim(u,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Item_i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9BFF565-3FAE-4231-9DA3-3A6017E70BFB}"/>
              </a:ext>
            </a:extLst>
          </p:cNvPr>
          <p:cNvSpPr txBox="1"/>
          <p:nvPr/>
        </p:nvSpPr>
        <p:spPr>
          <a:xfrm>
            <a:off x="1072897" y="1225505"/>
            <a:ext cx="631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Now given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’s profile, we can recommend k most similar items not already rated by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E2A6402-8DC8-4246-9A1D-BDE3057507E2}"/>
              </a:ext>
            </a:extLst>
          </p:cNvPr>
          <p:cNvGraphicFramePr>
            <a:graphicFrameLocks noGrp="1"/>
          </p:cNvGraphicFramePr>
          <p:nvPr/>
        </p:nvGraphicFramePr>
        <p:xfrm>
          <a:off x="1144437" y="1981093"/>
          <a:ext cx="5855001" cy="445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7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U’s Profile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2090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277CD7B-4C2F-4718-A9D7-B3CED8944FC9}"/>
              </a:ext>
            </a:extLst>
          </p:cNvPr>
          <p:cNvSpPr txBox="1"/>
          <p:nvPr/>
        </p:nvSpPr>
        <p:spPr>
          <a:xfrm>
            <a:off x="1144437" y="2818537"/>
            <a:ext cx="6315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Using Cosine similarity: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5F6900-F41A-4A55-90F6-D0DF28920AE1}"/>
              </a:ext>
            </a:extLst>
          </p:cNvPr>
          <p:cNvSpPr txBox="1"/>
          <p:nvPr/>
        </p:nvSpPr>
        <p:spPr>
          <a:xfrm>
            <a:off x="1144437" y="4807404"/>
            <a:ext cx="6315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E.g., with k = 2, Items 3 and 4 should be recommended to user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110297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0" t="15071" r="7578" b="5373"/>
          <a:stretch>
            <a:fillRect/>
          </a:stretch>
        </p:blipFill>
        <p:spPr bwMode="auto">
          <a:xfrm>
            <a:off x="2732088" y="379413"/>
            <a:ext cx="5851525" cy="6097587"/>
          </a:xfrm>
          <a:prstGeom prst="rect">
            <a:avLst/>
          </a:prstGeom>
          <a:noFill/>
          <a:ln w="9525" algn="ctr">
            <a:solidFill>
              <a:srgbClr val="1B55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Oval 3"/>
          <p:cNvSpPr>
            <a:spLocks noChangeArrowheads="1"/>
          </p:cNvSpPr>
          <p:nvPr/>
        </p:nvSpPr>
        <p:spPr bwMode="auto">
          <a:xfrm>
            <a:off x="2579688" y="5259388"/>
            <a:ext cx="2752725" cy="574675"/>
          </a:xfrm>
          <a:prstGeom prst="ellipse">
            <a:avLst/>
          </a:prstGeom>
          <a:noFill/>
          <a:ln w="2857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3254" name="Oval 4"/>
          <p:cNvSpPr>
            <a:spLocks noChangeArrowheads="1"/>
          </p:cNvSpPr>
          <p:nvPr/>
        </p:nvSpPr>
        <p:spPr bwMode="auto">
          <a:xfrm>
            <a:off x="6832600" y="242888"/>
            <a:ext cx="852488" cy="450850"/>
          </a:xfrm>
          <a:prstGeom prst="ellipse">
            <a:avLst/>
          </a:prstGeom>
          <a:noFill/>
          <a:ln w="2857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174625" y="2201863"/>
            <a:ext cx="25225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Content-Based Recommender Systems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75"/>
            <a:ext cx="8229600" cy="609600"/>
          </a:xfrm>
        </p:spPr>
        <p:txBody>
          <a:bodyPr/>
          <a:lstStyle/>
          <a:p>
            <a:r>
              <a:rPr lang="en-US" altLang="en-US"/>
              <a:t>Content-Based Recommenders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33538"/>
            <a:ext cx="7529513" cy="1200150"/>
          </a:xfrm>
        </p:spPr>
        <p:txBody>
          <a:bodyPr/>
          <a:lstStyle/>
          <a:p>
            <a:r>
              <a:rPr lang="en-US" altLang="en-US" sz="2000"/>
              <a:t>Music recommendations</a:t>
            </a:r>
          </a:p>
          <a:p>
            <a:r>
              <a:rPr lang="en-US" altLang="en-US" sz="2000"/>
              <a:t>Play list generation</a:t>
            </a:r>
          </a:p>
        </p:txBody>
      </p:sp>
      <p:pic>
        <p:nvPicPr>
          <p:cNvPr id="55302" name="Picture 4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6038" y="2544763"/>
            <a:ext cx="6264275" cy="3063875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3079750" y="5802313"/>
            <a:ext cx="2693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Pandora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300038"/>
            <a:ext cx="8366125" cy="817562"/>
          </a:xfrm>
        </p:spPr>
        <p:txBody>
          <a:bodyPr/>
          <a:lstStyle/>
          <a:p>
            <a:r>
              <a:rPr lang="en-US" dirty="0"/>
              <a:t>Social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20" y="1417955"/>
            <a:ext cx="4399280" cy="4540250"/>
          </a:xfrm>
        </p:spPr>
        <p:txBody>
          <a:bodyPr/>
          <a:lstStyle/>
          <a:p>
            <a:r>
              <a:rPr lang="en-US" dirty="0"/>
              <a:t>A form of collaborative filtering using social network data</a:t>
            </a:r>
          </a:p>
          <a:p>
            <a:pPr lvl="1"/>
            <a:r>
              <a:rPr lang="en-US" dirty="0"/>
              <a:t>Users profiles represented as sets of links to other nodes (users or items) in the network</a:t>
            </a:r>
          </a:p>
          <a:p>
            <a:pPr lvl="1"/>
            <a:r>
              <a:rPr lang="en-US" dirty="0"/>
              <a:t>Prediction problem: infer a currently non-existent link in the network</a:t>
            </a:r>
          </a:p>
        </p:txBody>
      </p:sp>
      <p:pic>
        <p:nvPicPr>
          <p:cNvPr id="325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3424238"/>
            <a:ext cx="28575" cy="9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3256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383" y="1202054"/>
            <a:ext cx="1367734" cy="4514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1" name="Picture 10" descr="FB1.jpg"/>
          <p:cNvPicPr>
            <a:picLocks noChangeAspect="1"/>
          </p:cNvPicPr>
          <p:nvPr/>
        </p:nvPicPr>
        <p:blipFill>
          <a:blip r:embed="rId4" cstate="print"/>
          <a:srcRect b="2960"/>
          <a:stretch>
            <a:fillRect/>
          </a:stretch>
        </p:blipFill>
        <p:spPr>
          <a:xfrm>
            <a:off x="5370512" y="1612582"/>
            <a:ext cx="2850451" cy="44961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36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530" y="1394723"/>
            <a:ext cx="8229600" cy="4772812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Build a content-based recommender for</a:t>
            </a:r>
          </a:p>
          <a:p>
            <a:pPr lvl="1"/>
            <a:r>
              <a:rPr lang="en-US" altLang="en-US" sz="2000" dirty="0"/>
              <a:t>News stories (requires basic text processing and indexing of documents)</a:t>
            </a:r>
          </a:p>
          <a:p>
            <a:pPr lvl="1"/>
            <a:r>
              <a:rPr lang="en-US" altLang="en-US" sz="2000" dirty="0"/>
              <a:t>Blog posts, tweets</a:t>
            </a:r>
          </a:p>
          <a:p>
            <a:pPr lvl="1"/>
            <a:r>
              <a:rPr lang="en-US" altLang="en-US" sz="2000" dirty="0"/>
              <a:t>Music (based on features such as genre, artist, etc.)</a:t>
            </a:r>
          </a:p>
          <a:p>
            <a:r>
              <a:rPr lang="en-US" altLang="en-US" sz="2400" dirty="0"/>
              <a:t>Build a collaborative or social recommender</a:t>
            </a:r>
          </a:p>
          <a:p>
            <a:pPr lvl="1"/>
            <a:r>
              <a:rPr lang="en-US" altLang="en-US" sz="2000" dirty="0"/>
              <a:t>Movies (using movie ratings), e.g., movielens.org</a:t>
            </a:r>
          </a:p>
          <a:p>
            <a:pPr lvl="1"/>
            <a:r>
              <a:rPr lang="en-US" altLang="en-US" sz="2000" dirty="0"/>
              <a:t>Music, e.g., pandora.com, last.fm</a:t>
            </a:r>
          </a:p>
          <a:p>
            <a:pPr lvl="2"/>
            <a:r>
              <a:rPr lang="en-US" altLang="en-US" sz="1800" dirty="0"/>
              <a:t>Recommend songs or albums based on collaborative ratings, tags, etc.</a:t>
            </a:r>
          </a:p>
          <a:p>
            <a:pPr lvl="2"/>
            <a:r>
              <a:rPr lang="en-US" altLang="en-US" sz="1800" dirty="0"/>
              <a:t>recommend whole playlists based on playlists from other users</a:t>
            </a:r>
          </a:p>
          <a:p>
            <a:pPr lvl="1"/>
            <a:r>
              <a:rPr lang="en-US" altLang="en-US" sz="2000" dirty="0"/>
              <a:t>Recommend users (other raters, friends, followers, etc.), based similar interests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Interesting Project Ideas</a:t>
            </a:r>
          </a:p>
        </p:txBody>
      </p:sp>
    </p:spTree>
    <p:extLst>
      <p:ext uri="{BB962C8B-B14F-4D97-AF65-F5344CB8AC3E}">
        <p14:creationId xmlns:p14="http://schemas.microsoft.com/office/powerpoint/2010/main" val="247558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Interactivity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4" y="1724026"/>
            <a:ext cx="7556313" cy="4402138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000" dirty="0"/>
              <a:t>Any system that </a:t>
            </a:r>
            <a:r>
              <a:rPr lang="en-US" sz="2000" i="1" dirty="0">
                <a:solidFill>
                  <a:srgbClr val="C00000"/>
                </a:solidFill>
              </a:rPr>
              <a:t>guides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the user in a personalized way to interesting or useful objects in a large space of possible options or that </a:t>
            </a:r>
            <a:r>
              <a:rPr lang="en-US" sz="2000" i="1" dirty="0">
                <a:solidFill>
                  <a:srgbClr val="C00000"/>
                </a:solidFill>
              </a:rPr>
              <a:t>produces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such objects as output.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>
                <a:ea typeface="+mn-ea"/>
              </a:rPr>
              <a:t>Many possible interaction styles</a:t>
            </a:r>
          </a:p>
          <a:p>
            <a:pPr lvl="1" eaLnBrk="1" hangingPunct="1">
              <a:defRPr/>
            </a:pPr>
            <a:r>
              <a:rPr lang="en-US" dirty="0"/>
              <a:t>query / retrieve</a:t>
            </a:r>
          </a:p>
          <a:p>
            <a:pPr lvl="1" eaLnBrk="1" hangingPunct="1">
              <a:defRPr/>
            </a:pPr>
            <a:r>
              <a:rPr lang="en-US" dirty="0"/>
              <a:t>recommendation list</a:t>
            </a:r>
          </a:p>
          <a:p>
            <a:pPr lvl="1" eaLnBrk="1" hangingPunct="1">
              <a:defRPr/>
            </a:pPr>
            <a:r>
              <a:rPr lang="en-US" dirty="0"/>
              <a:t>predicted rating</a:t>
            </a:r>
          </a:p>
          <a:p>
            <a:pPr lvl="1" eaLnBrk="1" hangingPunct="1">
              <a:defRPr/>
            </a:pPr>
            <a:r>
              <a:rPr lang="en-US" dirty="0"/>
              <a:t>dialog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786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Results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4" y="1676400"/>
            <a:ext cx="7556313" cy="4867275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/>
              <a:t>Any system that guides the user in a personalized way to </a:t>
            </a:r>
            <a:r>
              <a:rPr lang="en-US" sz="2000" i="1" dirty="0">
                <a:solidFill>
                  <a:srgbClr val="C00000"/>
                </a:solidFill>
              </a:rPr>
              <a:t>interesting or useful objects </a:t>
            </a:r>
            <a:r>
              <a:rPr lang="en-US" sz="2000" dirty="0"/>
              <a:t>in a large space of possible options or that produces such objects as output.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400" dirty="0">
                <a:ea typeface="+mn-ea"/>
              </a:rPr>
              <a:t>Recommendation = Search?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400" dirty="0">
                <a:ea typeface="+mn-ea"/>
              </a:rPr>
              <a:t>Search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a query matching process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given a query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1800" dirty="0"/>
              <a:t>return all items that match 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400" dirty="0">
                <a:ea typeface="+mn-ea"/>
              </a:rPr>
              <a:t>Recommendation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a preference satisfaction process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given a set of preferences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1800" dirty="0"/>
              <a:t>return items that are likely to match them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1800" dirty="0"/>
              <a:t>User preference profile vs. a specified query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sz="24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160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04976"/>
            <a:ext cx="7556313" cy="4421188"/>
          </a:xfrm>
        </p:spPr>
        <p:txBody>
          <a:bodyPr/>
          <a:lstStyle/>
          <a:p>
            <a:r>
              <a:rPr lang="en-US" dirty="0"/>
              <a:t>A key question in personalization</a:t>
            </a:r>
          </a:p>
          <a:p>
            <a:pPr lvl="1"/>
            <a:r>
              <a:rPr lang="en-US" dirty="0"/>
              <a:t>what do we know about the user?</a:t>
            </a:r>
          </a:p>
          <a:p>
            <a:r>
              <a:rPr lang="en-US" dirty="0"/>
              <a:t>Many sites have a lot of complex structured data about users</a:t>
            </a:r>
          </a:p>
          <a:p>
            <a:pPr lvl="1"/>
            <a:r>
              <a:rPr lang="en-US" dirty="0"/>
              <a:t>purchase / browsing history</a:t>
            </a:r>
          </a:p>
          <a:p>
            <a:pPr lvl="1"/>
            <a:r>
              <a:rPr lang="en-US" dirty="0" err="1"/>
              <a:t>zipcode</a:t>
            </a:r>
            <a:endParaRPr lang="en-US" dirty="0"/>
          </a:p>
          <a:p>
            <a:pPr lvl="1"/>
            <a:r>
              <a:rPr lang="en-US" dirty="0"/>
              <a:t>ratings</a:t>
            </a:r>
          </a:p>
          <a:p>
            <a:pPr lvl="1"/>
            <a:r>
              <a:rPr lang="en-US" dirty="0"/>
              <a:t>reviews</a:t>
            </a:r>
          </a:p>
          <a:p>
            <a:pPr lvl="1"/>
            <a:r>
              <a:rPr lang="en-US" dirty="0"/>
              <a:t>queries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Any / all could be incorporated into a user profile</a:t>
            </a:r>
          </a:p>
        </p:txBody>
      </p:sp>
    </p:spTree>
    <p:extLst>
      <p:ext uri="{BB962C8B-B14F-4D97-AF65-F5344CB8AC3E}">
        <p14:creationId xmlns:p14="http://schemas.microsoft.com/office/powerpoint/2010/main" val="297945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“Find relevant items”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assumption</a:t>
            </a:r>
          </a:p>
          <a:p>
            <a:pPr lvl="1"/>
            <a:r>
              <a:rPr lang="en-US" dirty="0"/>
              <a:t>The goal of the recommender is to find a small number of highly-relevant or useful items for the user</a:t>
            </a:r>
          </a:p>
          <a:p>
            <a:r>
              <a:rPr lang="en-US" dirty="0"/>
              <a:t>Suggests</a:t>
            </a:r>
          </a:p>
          <a:p>
            <a:pPr lvl="1"/>
            <a:r>
              <a:rPr lang="en-US" dirty="0"/>
              <a:t>that the output should be a short, ranked list</a:t>
            </a:r>
          </a:p>
          <a:p>
            <a:pPr lvl="1"/>
            <a:r>
              <a:rPr lang="en-US" dirty="0"/>
              <a:t>a good recommender is one that puts good items high up on that list</a:t>
            </a:r>
          </a:p>
          <a:p>
            <a:pPr lvl="1"/>
            <a:r>
              <a:rPr lang="en-US" dirty="0"/>
              <a:t>Relevant and useful </a:t>
            </a:r>
            <a:r>
              <a:rPr lang="en-US" dirty="0">
                <a:sym typeface="Wingdings" panose="05000000000000000000" pitchFamily="2" charset="2"/>
              </a:rPr>
              <a:t> high likelihood of user interest in the item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Could also mean that suggestions are unexpected, serendipitous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4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specificity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User bases vary</a:t>
            </a:r>
          </a:p>
          <a:p>
            <a:pPr lvl="1"/>
            <a:r>
              <a:rPr lang="en-US" dirty="0"/>
              <a:t>dedicated subscribers </a:t>
            </a:r>
            <a:r>
              <a:rPr lang="en-US" dirty="0" err="1"/>
              <a:t>vs</a:t>
            </a:r>
            <a:r>
              <a:rPr lang="en-US" dirty="0"/>
              <a:t> anonymous untraceable visitors</a:t>
            </a:r>
          </a:p>
          <a:p>
            <a:r>
              <a:rPr lang="en-US" dirty="0"/>
              <a:t>Item catalogs vary</a:t>
            </a:r>
          </a:p>
          <a:p>
            <a:pPr lvl="1"/>
            <a:r>
              <a:rPr lang="en-US" dirty="0"/>
              <a:t>objects of durable value </a:t>
            </a:r>
            <a:r>
              <a:rPr lang="en-US" dirty="0" err="1"/>
              <a:t>vs</a:t>
            </a:r>
            <a:r>
              <a:rPr lang="en-US" dirty="0"/>
              <a:t> ephemera</a:t>
            </a:r>
          </a:p>
          <a:p>
            <a:pPr lvl="1"/>
            <a:r>
              <a:rPr lang="en-US" dirty="0"/>
              <a:t>low cost </a:t>
            </a:r>
            <a:r>
              <a:rPr lang="en-US" dirty="0" err="1"/>
              <a:t>vs</a:t>
            </a:r>
            <a:r>
              <a:rPr lang="en-US" dirty="0"/>
              <a:t> high cost</a:t>
            </a:r>
          </a:p>
          <a:p>
            <a:r>
              <a:rPr lang="en-US" dirty="0"/>
              <a:t>Domains vary</a:t>
            </a:r>
          </a:p>
          <a:p>
            <a:pPr lvl="1"/>
            <a:r>
              <a:rPr lang="en-US" dirty="0"/>
              <a:t>recommending news articles is different from</a:t>
            </a:r>
          </a:p>
          <a:p>
            <a:pPr lvl="1"/>
            <a:r>
              <a:rPr lang="en-US" dirty="0"/>
              <a:t>recommending restaurants is different from</a:t>
            </a:r>
          </a:p>
          <a:p>
            <a:pPr lvl="1"/>
            <a:r>
              <a:rPr lang="en-US" dirty="0"/>
              <a:t>recommending music tracks is different from</a:t>
            </a:r>
          </a:p>
          <a:p>
            <a:pPr lvl="1"/>
            <a:r>
              <a:rPr lang="en-US" dirty="0"/>
              <a:t>recommending romantic partners is different from</a:t>
            </a:r>
          </a:p>
          <a:p>
            <a:pPr lvl="1"/>
            <a:r>
              <a:rPr lang="en-US" dirty="0"/>
              <a:t>recommending investments, etc.</a:t>
            </a:r>
          </a:p>
        </p:txBody>
      </p:sp>
    </p:spTree>
    <p:extLst>
      <p:ext uri="{BB962C8B-B14F-4D97-AF65-F5344CB8AC3E}">
        <p14:creationId xmlns:p14="http://schemas.microsoft.com/office/powerpoint/2010/main" val="1406028409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6937</TotalTime>
  <Words>3333</Words>
  <Application>Microsoft Office PowerPoint</Application>
  <PresentationFormat>On-screen Show (4:3)</PresentationFormat>
  <Paragraphs>1050</Paragraphs>
  <Slides>47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Calibri</vt:lpstr>
      <vt:lpstr>Cambria Math</vt:lpstr>
      <vt:lpstr>Marlett</vt:lpstr>
      <vt:lpstr>Rockwell</vt:lpstr>
      <vt:lpstr>Times New Roman</vt:lpstr>
      <vt:lpstr>Verdana</vt:lpstr>
      <vt:lpstr>Wingdings</vt:lpstr>
      <vt:lpstr>Advantage</vt:lpstr>
      <vt:lpstr>Blank Presentation</vt:lpstr>
      <vt:lpstr>Worksheet</vt:lpstr>
      <vt:lpstr>Equation</vt:lpstr>
      <vt:lpstr>PowerPoint Presentation</vt:lpstr>
      <vt:lpstr>Recommender Systems</vt:lpstr>
      <vt:lpstr>Recommender Systems</vt:lpstr>
      <vt:lpstr>Personalization</vt:lpstr>
      <vt:lpstr>Interactivity</vt:lpstr>
      <vt:lpstr>Results</vt:lpstr>
      <vt:lpstr>User profile</vt:lpstr>
      <vt:lpstr>“Find relevant items”</vt:lpstr>
      <vt:lpstr>Domain specificity</vt:lpstr>
      <vt:lpstr>Some notation</vt:lpstr>
      <vt:lpstr>The Recommendation Task</vt:lpstr>
      <vt:lpstr>Recommendation as Rating Prediction</vt:lpstr>
      <vt:lpstr>User Preferences</vt:lpstr>
      <vt:lpstr>Preferences as Ratings</vt:lpstr>
      <vt:lpstr>Preferences as Ratings</vt:lpstr>
      <vt:lpstr>Types of recommender systems</vt:lpstr>
      <vt:lpstr>Collaborative Recommenders</vt:lpstr>
      <vt:lpstr>Collaborative Recommender Systems</vt:lpstr>
      <vt:lpstr>Collaborative Recommender Systems</vt:lpstr>
      <vt:lpstr>Collaborative Recommender Systems</vt:lpstr>
      <vt:lpstr>Collaborative Recommender Systems</vt:lpstr>
      <vt:lpstr>Collaborative Filtering</vt:lpstr>
      <vt:lpstr>Collaborative Filtering: Nearest-Neighbor Strategy</vt:lpstr>
      <vt:lpstr>Collaborative Filtering: Making Predictions</vt:lpstr>
      <vt:lpstr>Example User-Based Collaborative Filtering</vt:lpstr>
      <vt:lpstr>Distance or Similarity Measures</vt:lpstr>
      <vt:lpstr>Item-based Collaborative Filtering</vt:lpstr>
      <vt:lpstr>Item-based Collaborative Filtering </vt:lpstr>
      <vt:lpstr>Item-based Collaborative Filtering </vt:lpstr>
      <vt:lpstr>Item-Based Collaborative Filtering</vt:lpstr>
      <vt:lpstr>Collaborative Recommenders</vt:lpstr>
      <vt:lpstr>Model-Based Collaborative Filtering</vt:lpstr>
      <vt:lpstr>Evaluation</vt:lpstr>
      <vt:lpstr>Evaluation: Rating Prediction</vt:lpstr>
      <vt:lpstr>Content-based recommendation</vt:lpstr>
      <vt:lpstr>Content-Based Recommenders</vt:lpstr>
      <vt:lpstr>Content representation &amp; item  similarities</vt:lpstr>
      <vt:lpstr>User Profiles</vt:lpstr>
      <vt:lpstr>Non-Personalized Content-Based Recommendation</vt:lpstr>
      <vt:lpstr>PowerPoint Presentation</vt:lpstr>
      <vt:lpstr>Non-Personalized Content-Based Recommendation</vt:lpstr>
      <vt:lpstr>Personalized Content-Based Recommendation</vt:lpstr>
      <vt:lpstr>Personalized Content-Based Recommendation</vt:lpstr>
      <vt:lpstr>PowerPoint Presentation</vt:lpstr>
      <vt:lpstr>Content-Based Recommenders</vt:lpstr>
      <vt:lpstr>Social Recommendation</vt:lpstr>
      <vt:lpstr>Possible Interesting Project Ideas</vt:lpstr>
    </vt:vector>
  </TitlesOfParts>
  <Company>DePaul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Robin Burke</dc:creator>
  <cp:lastModifiedBy>Mobasher, Bamshad</cp:lastModifiedBy>
  <cp:revision>63</cp:revision>
  <dcterms:created xsi:type="dcterms:W3CDTF">2016-12-27T21:46:53Z</dcterms:created>
  <dcterms:modified xsi:type="dcterms:W3CDTF">2021-10-01T23:09:22Z</dcterms:modified>
</cp:coreProperties>
</file>