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332" r:id="rId4"/>
    <p:sldId id="418" r:id="rId5"/>
    <p:sldId id="419" r:id="rId6"/>
    <p:sldId id="420" r:id="rId7"/>
    <p:sldId id="421" r:id="rId8"/>
    <p:sldId id="333" r:id="rId9"/>
    <p:sldId id="334" r:id="rId10"/>
    <p:sldId id="335" r:id="rId11"/>
    <p:sldId id="336" r:id="rId12"/>
    <p:sldId id="337" r:id="rId13"/>
    <p:sldId id="428" r:id="rId14"/>
    <p:sldId id="429" r:id="rId15"/>
    <p:sldId id="430" r:id="rId16"/>
    <p:sldId id="432" r:id="rId17"/>
    <p:sldId id="431" r:id="rId18"/>
    <p:sldId id="440" r:id="rId19"/>
    <p:sldId id="441" r:id="rId20"/>
    <p:sldId id="442" r:id="rId21"/>
    <p:sldId id="435" r:id="rId22"/>
    <p:sldId id="436" r:id="rId23"/>
    <p:sldId id="437" r:id="rId24"/>
    <p:sldId id="438" r:id="rId25"/>
    <p:sldId id="439" r:id="rId26"/>
    <p:sldId id="416" r:id="rId27"/>
    <p:sldId id="444" r:id="rId28"/>
    <p:sldId id="445" r:id="rId29"/>
    <p:sldId id="44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CD3E"/>
    <a:srgbClr val="008000"/>
    <a:srgbClr val="FFD7AF"/>
    <a:srgbClr val="FFCC00"/>
    <a:srgbClr val="FFCC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424" autoAdjust="0"/>
  </p:normalViewPr>
  <p:slideViewPr>
    <p:cSldViewPr snapToGrid="0">
      <p:cViewPr varScale="1">
        <p:scale>
          <a:sx n="99" d="100"/>
          <a:sy n="99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590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AD1ADD-6B79-47C9-B608-79FD6641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CE14C-2FFE-487D-B020-99FD16DBD04F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82D58-6579-4F92-A80B-2C2CF1BF8CE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10939-FC4B-4FEC-9D60-4B9AB0D6E97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ECF03-A5A8-42F9-B9F0-F024F9936DC8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05E62B-6621-4534-85A2-3FC8943BA47B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6FA299-8311-4199-B93A-EB9F487C1F4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36F4A-77CC-4FC1-AAC7-1F8588CE119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64BBD9-9A31-480F-A805-81B4388F961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F1B90-BEC2-4CB8-8667-5537CF59CE9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D1ADD-6B79-47C9-B608-79FD66410A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2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CA51B-2576-4917-B0BB-9E913FA67B15}" type="slidenum">
              <a:rPr lang="zh-CN" altLang="en-US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E9166-CA88-4AAB-A6F4-829C542766B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628970B-2106-4959-B23C-39A3E234A32E}" type="slidenum">
              <a:rPr lang="zh-CN" altLang="en-US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1D4A642-541C-4C8F-962E-7AC39B5B7331}" type="slidenum">
              <a:rPr lang="zh-CN" altLang="en-US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91D33-FB87-44E1-9EA7-6098497B65E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CE14C-2FFE-487D-B020-99FD16DBD04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460B9-C9CC-4483-B126-41141281EC2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010D0D-C0DE-4530-BD70-59AED63ECDD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A8507-4ECC-4500-87BF-A1CAD555334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D963F-1561-4D1D-BB2D-63272477735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6BC009-F2E9-4D1C-A3BE-47F21558AD8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D6FCC-1C35-40FE-8D9F-49E63AD88C4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0029E-1033-41CE-A1B6-1E8E38BF950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F250-70A0-4298-897F-4FB641B0C28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065C-CE20-4F45-80DB-9AEE4D8735C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F84B-0A1A-4C95-9664-208B2D10F3C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1977-40C1-40AB-B65C-6AD73B7C86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038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A13A-CBBA-4E25-A12A-3B6997AF96A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4E18-C93D-489D-8E63-35CF8EB8D99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1944-8056-4FFD-A699-BBA9D2AF16C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7749-02EE-4A8B-9E24-B0020476922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6A9B-F411-4AE7-AAAE-ACEE702A0F4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86A0-9F21-4983-BD4D-C535441E2FC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0296-77C9-4821-A971-18C0183E9F8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36F2-16F5-49FB-AE0A-FEB66712690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F08F-F865-4F51-8752-60945758151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66C8-7C1F-4D62-8219-4069F6C780B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3E88FC7-9DC3-4E72-A735-1BE4ECF014F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arlett" pitchFamily="2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altLang="en-US" dirty="0"/>
              <a:t>Classification and Prediction:</a:t>
            </a:r>
            <a:br>
              <a:rPr lang="en-US" altLang="en-US" dirty="0"/>
            </a:br>
            <a:r>
              <a:rPr lang="en-US" altLang="en-US" dirty="0"/>
              <a:t>Basic Concepts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Bamshad Mobasher</a:t>
            </a:r>
          </a:p>
          <a:p>
            <a:pPr algn="ctr"/>
            <a:r>
              <a:rPr lang="en-US" altLang="en-US" sz="2000" b="1"/>
              <a:t>DePaul University</a:t>
            </a:r>
            <a:endParaRPr lang="en-US" altLang="en-US" sz="20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442B98-3D80-4934-866B-13C2A4BB843B}" type="slidenum">
              <a:rPr lang="en-US" altLang="en-US" smtClean="0"/>
              <a:pPr/>
              <a:t>10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altLang="en-US"/>
              <a:t>Model Evaluation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90000"/>
          </a:blip>
          <a:srcRect/>
          <a:stretch>
            <a:fillRect/>
          </a:stretch>
        </p:blipFill>
        <p:spPr bwMode="auto">
          <a:xfrm>
            <a:off x="314325" y="1535113"/>
            <a:ext cx="850106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CC0BD6-B185-4C4C-A6DF-1B4B999A4823}" type="slidenum">
              <a:rPr lang="en-US" altLang="en-US" smtClean="0"/>
              <a:pPr/>
              <a:t>11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Use: Classification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15925" y="1466850"/>
            <a:ext cx="82423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1AD346-359E-4F9D-B63C-0974126E5D65}" type="slidenum">
              <a:rPr lang="en-US" altLang="en-US" smtClean="0"/>
              <a:pPr/>
              <a:t>12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CD"/>
                </a:solidFill>
                <a:latin typeface="Times-Bold"/>
              </a:rPr>
              <a:t>Classification Methods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2294" y="1300369"/>
            <a:ext cx="5463209" cy="4633292"/>
          </a:xfrm>
          <a:solidFill>
            <a:srgbClr val="FFDBB7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Decision Tree Induction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Bayesian Classification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K-Nearest Neighbor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Neural Networks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Support Vector Machines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Association-Based Classification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Genetic Algorithms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Many More ….</a:t>
            </a:r>
          </a:p>
          <a:p>
            <a:endParaRPr lang="en-US" altLang="en-US" sz="1600" dirty="0">
              <a:solidFill>
                <a:srgbClr val="000000"/>
              </a:solidFill>
              <a:latin typeface="Times-Roman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Times-Roman"/>
              </a:rPr>
              <a:t>Also Ensemble 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F513D1A-F9D1-49E1-B12E-7BED002A9FC7}" type="slidenum">
              <a:rPr lang="en-US" altLang="en-US" sz="1200" smtClean="0">
                <a:solidFill>
                  <a:schemeClr val="accent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b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Models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train and evaluate models, data are often divided into three sets: the </a:t>
            </a:r>
            <a:r>
              <a:rPr lang="en-US" altLang="en-US">
                <a:solidFill>
                  <a:srgbClr val="FF0000"/>
                </a:solidFill>
              </a:rPr>
              <a:t>training set</a:t>
            </a:r>
            <a:r>
              <a:rPr lang="en-US" altLang="en-US"/>
              <a:t>, the </a:t>
            </a:r>
            <a:r>
              <a:rPr lang="en-US" altLang="en-US">
                <a:solidFill>
                  <a:srgbClr val="FF0000"/>
                </a:solidFill>
              </a:rPr>
              <a:t>test set</a:t>
            </a:r>
            <a:r>
              <a:rPr lang="en-US" altLang="en-US"/>
              <a:t>, and the </a:t>
            </a:r>
            <a:r>
              <a:rPr lang="en-US" altLang="en-US">
                <a:solidFill>
                  <a:srgbClr val="FF0000"/>
                </a:solidFill>
              </a:rPr>
              <a:t>evaluation set</a:t>
            </a:r>
          </a:p>
          <a:p>
            <a:endParaRPr lang="en-US" altLang="en-US" sz="800"/>
          </a:p>
          <a:p>
            <a:r>
              <a:rPr lang="en-US" altLang="en-US"/>
              <a:t>Training Set</a:t>
            </a:r>
          </a:p>
          <a:p>
            <a:pPr lvl="1"/>
            <a:r>
              <a:rPr lang="en-US" altLang="en-US"/>
              <a:t>is used to build the initial model</a:t>
            </a:r>
          </a:p>
          <a:p>
            <a:pPr lvl="1"/>
            <a:r>
              <a:rPr lang="en-US" altLang="en-US"/>
              <a:t>may need to “</a:t>
            </a:r>
            <a:r>
              <a:rPr lang="en-US" altLang="en-US">
                <a:solidFill>
                  <a:srgbClr val="FF0000"/>
                </a:solidFill>
              </a:rPr>
              <a:t>enrich the data</a:t>
            </a:r>
            <a:r>
              <a:rPr lang="en-US" altLang="en-US"/>
              <a:t>” to get enough of the special cases</a:t>
            </a:r>
          </a:p>
          <a:p>
            <a:r>
              <a:rPr lang="en-US" altLang="en-US"/>
              <a:t>Test Set</a:t>
            </a:r>
          </a:p>
          <a:p>
            <a:pPr lvl="1"/>
            <a:r>
              <a:rPr lang="en-US" altLang="en-US"/>
              <a:t>is used to adjust the initial model</a:t>
            </a:r>
          </a:p>
          <a:p>
            <a:pPr lvl="1"/>
            <a:r>
              <a:rPr lang="en-US" altLang="en-US"/>
              <a:t>models can be tweaked to be less idiosyncrasies to the training data and can be adapted for a more general model</a:t>
            </a:r>
          </a:p>
          <a:p>
            <a:pPr lvl="1"/>
            <a:r>
              <a:rPr lang="en-US" altLang="en-US"/>
              <a:t>idea is to prevent “over-training” (i.e., finding patterns where none exist).</a:t>
            </a:r>
          </a:p>
          <a:p>
            <a:r>
              <a:rPr lang="en-US" altLang="en-US"/>
              <a:t>Evaluation Set</a:t>
            </a:r>
          </a:p>
          <a:p>
            <a:pPr lvl="1"/>
            <a:r>
              <a:rPr lang="en-US" altLang="en-US"/>
              <a:t>is used to evaluate the model performance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58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926FA14-09AD-4088-BC3E-F5FFAE1C6251}" type="slidenum">
              <a:rPr lang="en-US" altLang="en-US" sz="1200" smtClean="0">
                <a:solidFill>
                  <a:schemeClr val="accent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and Evaluation Sets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Reading too much into the training set (</a:t>
            </a:r>
            <a:r>
              <a:rPr lang="en-US" altLang="en-US" dirty="0" err="1">
                <a:solidFill>
                  <a:srgbClr val="FF0000"/>
                </a:solidFill>
              </a:rPr>
              <a:t>overfitting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common problem with most data mining algorithms </a:t>
            </a:r>
          </a:p>
          <a:p>
            <a:pPr lvl="1"/>
            <a:r>
              <a:rPr lang="en-US" altLang="en-US" dirty="0"/>
              <a:t>resulting model works well on the training set but performs poorly on unseen data</a:t>
            </a:r>
          </a:p>
          <a:p>
            <a:pPr lvl="1"/>
            <a:r>
              <a:rPr lang="en-US" altLang="en-US" dirty="0"/>
              <a:t>test set can be used to “tweak” the initial model, and to remove unnecessary inputs or features</a:t>
            </a:r>
          </a:p>
          <a:p>
            <a:pPr lvl="1"/>
            <a:endParaRPr lang="en-US" altLang="en-US" sz="800" dirty="0"/>
          </a:p>
          <a:p>
            <a:r>
              <a:rPr lang="en-US" altLang="en-US" dirty="0"/>
              <a:t>Evaluation Set is used for final performance evaluation</a:t>
            </a:r>
          </a:p>
          <a:p>
            <a:pPr marL="0" indent="0">
              <a:buNone/>
            </a:pPr>
            <a:endParaRPr lang="en-US" altLang="en-US" sz="800" dirty="0"/>
          </a:p>
          <a:p>
            <a:r>
              <a:rPr lang="en-US" altLang="en-US" dirty="0"/>
              <a:t>Insufficient data to divide into three disjoint sets?</a:t>
            </a:r>
          </a:p>
          <a:p>
            <a:pPr lvl="1"/>
            <a:r>
              <a:rPr lang="en-US" altLang="en-US" dirty="0"/>
              <a:t>In such cases, validation techniques can play a major role</a:t>
            </a:r>
          </a:p>
          <a:p>
            <a:pPr lvl="2"/>
            <a:r>
              <a:rPr lang="en-US" altLang="en-US" sz="1800" dirty="0"/>
              <a:t>Cross Validation</a:t>
            </a:r>
          </a:p>
          <a:p>
            <a:pPr lvl="2"/>
            <a:r>
              <a:rPr lang="en-US" altLang="en-US" sz="1800" dirty="0"/>
              <a:t>Bootstrap Validation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1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A3E7BD1-8159-420C-8127-A8DD1FA7AC7B}" type="slidenum">
              <a:rPr lang="en-US" altLang="en-US" sz="1200" smtClean="0">
                <a:solidFill>
                  <a:schemeClr val="accent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b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Cross Validation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175"/>
            <a:ext cx="8229600" cy="4953000"/>
          </a:xfrm>
        </p:spPr>
        <p:txBody>
          <a:bodyPr/>
          <a:lstStyle/>
          <a:p>
            <a:r>
              <a:rPr lang="en-US" altLang="en-US" dirty="0"/>
              <a:t>Cross validation is a heuristic that works as follows</a:t>
            </a:r>
          </a:p>
          <a:p>
            <a:pPr lvl="1"/>
            <a:r>
              <a:rPr lang="en-US" altLang="en-US" dirty="0"/>
              <a:t>randomly divide the data into </a:t>
            </a:r>
            <a:r>
              <a:rPr lang="en-US" altLang="en-US" i="1" dirty="0"/>
              <a:t>n</a:t>
            </a:r>
            <a:r>
              <a:rPr lang="en-US" altLang="en-US" dirty="0"/>
              <a:t>  </a:t>
            </a:r>
            <a:r>
              <a:rPr lang="en-US" altLang="en-US" b="1" i="1" dirty="0">
                <a:solidFill>
                  <a:srgbClr val="FF0000"/>
                </a:solidFill>
              </a:rPr>
              <a:t>folds</a:t>
            </a:r>
            <a:r>
              <a:rPr lang="en-US" altLang="en-US" dirty="0"/>
              <a:t>, each with approximately the same number of records</a:t>
            </a:r>
          </a:p>
          <a:p>
            <a:pPr lvl="1"/>
            <a:r>
              <a:rPr lang="en-US" altLang="en-US" dirty="0"/>
              <a:t>create </a:t>
            </a:r>
            <a:r>
              <a:rPr lang="en-US" altLang="en-US" i="1" dirty="0"/>
              <a:t>n</a:t>
            </a:r>
            <a:r>
              <a:rPr lang="en-US" altLang="en-US" dirty="0"/>
              <a:t> models using the same algorithms and training parameters; each model is trained with </a:t>
            </a:r>
            <a:r>
              <a:rPr lang="en-US" altLang="en-US" i="1" dirty="0"/>
              <a:t>n</a:t>
            </a:r>
            <a:r>
              <a:rPr lang="en-US" altLang="en-US" dirty="0"/>
              <a:t>-1 folds of the data and tested on the remaining fold</a:t>
            </a:r>
          </a:p>
          <a:p>
            <a:pPr lvl="1"/>
            <a:r>
              <a:rPr lang="en-US" altLang="en-US" dirty="0"/>
              <a:t>can be used to find the best algorithm and its optimal training parameter</a:t>
            </a:r>
          </a:p>
          <a:p>
            <a:r>
              <a:rPr lang="en-US" altLang="en-US" dirty="0"/>
              <a:t>Steps in Cross Validation</a:t>
            </a:r>
          </a:p>
          <a:p>
            <a:pPr lvl="1"/>
            <a:r>
              <a:rPr lang="en-US" altLang="en-US" dirty="0"/>
              <a:t>1. Divide the available data into a training set and an evaluation set</a:t>
            </a:r>
          </a:p>
          <a:p>
            <a:pPr lvl="1"/>
            <a:r>
              <a:rPr lang="en-US" altLang="en-US" dirty="0"/>
              <a:t>2. Split the training data into </a:t>
            </a:r>
            <a:r>
              <a:rPr lang="en-US" altLang="en-US" i="1" dirty="0"/>
              <a:t>n</a:t>
            </a:r>
            <a:r>
              <a:rPr lang="en-US" altLang="en-US" dirty="0"/>
              <a:t> folds</a:t>
            </a:r>
          </a:p>
          <a:p>
            <a:pPr lvl="1"/>
            <a:r>
              <a:rPr lang="en-US" altLang="en-US" dirty="0"/>
              <a:t>3. Select an algorithm and training parameters</a:t>
            </a:r>
          </a:p>
          <a:p>
            <a:pPr lvl="1"/>
            <a:r>
              <a:rPr lang="en-US" altLang="en-US" dirty="0"/>
              <a:t>4. Train and test </a:t>
            </a:r>
            <a:r>
              <a:rPr lang="en-US" altLang="en-US" i="1" dirty="0"/>
              <a:t>n</a:t>
            </a:r>
            <a:r>
              <a:rPr lang="en-US" altLang="en-US" dirty="0"/>
              <a:t> models using the </a:t>
            </a:r>
            <a:r>
              <a:rPr lang="en-US" altLang="en-US" i="1" dirty="0"/>
              <a:t>n</a:t>
            </a:r>
            <a:r>
              <a:rPr lang="en-US" altLang="en-US" dirty="0"/>
              <a:t> train-test splits</a:t>
            </a:r>
          </a:p>
          <a:p>
            <a:pPr lvl="1"/>
            <a:r>
              <a:rPr lang="en-US" altLang="en-US" dirty="0"/>
              <a:t>5. Repeat step 2 to 4 using different algorithms / parameters and compare model accuracies</a:t>
            </a:r>
          </a:p>
          <a:p>
            <a:pPr lvl="1"/>
            <a:r>
              <a:rPr lang="en-US" altLang="en-US" dirty="0"/>
              <a:t>6. Select the best model</a:t>
            </a:r>
          </a:p>
          <a:p>
            <a:pPr lvl="1"/>
            <a:r>
              <a:rPr lang="en-US" altLang="en-US" dirty="0"/>
              <a:t>7. Use all the training data to train the model</a:t>
            </a:r>
          </a:p>
          <a:p>
            <a:pPr lvl="1"/>
            <a:r>
              <a:rPr lang="en-US" altLang="en-US" dirty="0"/>
              <a:t>8. Assess the final model using the evaluation set</a:t>
            </a:r>
          </a:p>
        </p:txBody>
      </p:sp>
    </p:spTree>
    <p:extLst>
      <p:ext uri="{BB962C8B-B14F-4D97-AF65-F5344CB8AC3E}">
        <p14:creationId xmlns:p14="http://schemas.microsoft.com/office/powerpoint/2010/main" val="427706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75456" y="476250"/>
            <a:ext cx="8229600" cy="609600"/>
          </a:xfrm>
        </p:spPr>
        <p:txBody>
          <a:bodyPr/>
          <a:lstStyle/>
          <a:p>
            <a:r>
              <a:rPr lang="en-US" dirty="0"/>
              <a:t>Example – 5 Fold Cross Validation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A51B7C-4984-4BDD-A184-16657FEAB693}" type="slidenum">
              <a:rPr lang="en-US" smtClean="0"/>
              <a:pPr/>
              <a:t>16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/>
          <a:srcRect t="-124"/>
          <a:stretch>
            <a:fillRect/>
          </a:stretch>
        </p:blipFill>
        <p:spPr bwMode="auto">
          <a:xfrm>
            <a:off x="879475" y="1735138"/>
            <a:ext cx="74215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56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37AFC90-AC31-41F7-AE92-694873548A2B}" type="slidenum">
              <a:rPr lang="en-US" altLang="en-US" sz="1200" smtClean="0">
                <a:solidFill>
                  <a:schemeClr val="accent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609600"/>
          </a:xfrm>
        </p:spPr>
        <p:txBody>
          <a:bodyPr/>
          <a:lstStyle/>
          <a:p>
            <a:r>
              <a:rPr lang="en-US" altLang="en-US"/>
              <a:t>Bootstrap Validation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001713"/>
            <a:ext cx="8453438" cy="5094287"/>
          </a:xfrm>
        </p:spPr>
        <p:txBody>
          <a:bodyPr/>
          <a:lstStyle/>
          <a:p>
            <a:r>
              <a:rPr lang="en-US" altLang="en-US"/>
              <a:t>Based on the statistical procedure of sampling with replacement</a:t>
            </a:r>
          </a:p>
          <a:p>
            <a:pPr lvl="1"/>
            <a:r>
              <a:rPr lang="en-US" altLang="en-US"/>
              <a:t>data set of </a:t>
            </a:r>
            <a:r>
              <a:rPr lang="en-US" altLang="en-US" i="1"/>
              <a:t>n</a:t>
            </a:r>
            <a:r>
              <a:rPr lang="en-US" altLang="en-US"/>
              <a:t> instances is sampled n times (with replacement) to give another data set of </a:t>
            </a:r>
            <a:r>
              <a:rPr lang="en-US" altLang="en-US" i="1"/>
              <a:t>n</a:t>
            </a:r>
            <a:r>
              <a:rPr lang="en-US" altLang="en-US"/>
              <a:t> instances</a:t>
            </a:r>
          </a:p>
          <a:p>
            <a:pPr lvl="1"/>
            <a:r>
              <a:rPr lang="en-US" altLang="en-US"/>
              <a:t>since some elements will be repeated, there will be elements in the original data set that are not picked</a:t>
            </a:r>
          </a:p>
          <a:p>
            <a:pPr lvl="1"/>
            <a:r>
              <a:rPr lang="en-US" altLang="en-US"/>
              <a:t>these remaining instances are used as the test set</a:t>
            </a:r>
          </a:p>
          <a:p>
            <a:r>
              <a:rPr lang="en-US" altLang="en-US"/>
              <a:t>How many instances in the test set?</a:t>
            </a:r>
          </a:p>
          <a:p>
            <a:pPr lvl="1"/>
            <a:r>
              <a:rPr lang="en-US" altLang="en-US"/>
              <a:t>Probability of not getting picked in one sampling = 1 - 1/</a:t>
            </a:r>
            <a:r>
              <a:rPr lang="en-US" altLang="en-US" i="1"/>
              <a:t>n</a:t>
            </a:r>
            <a:endParaRPr lang="en-US" altLang="en-US"/>
          </a:p>
          <a:p>
            <a:pPr lvl="1"/>
            <a:r>
              <a:rPr lang="en-US" altLang="en-US"/>
              <a:t>Pr(not getting picked in </a:t>
            </a:r>
            <a:r>
              <a:rPr lang="en-US" altLang="en-US" i="1"/>
              <a:t>n</a:t>
            </a:r>
            <a:r>
              <a:rPr lang="en-US" altLang="en-US"/>
              <a:t> samples) = (1 -1/</a:t>
            </a:r>
            <a:r>
              <a:rPr lang="en-US" altLang="en-US" i="1"/>
              <a:t>n</a:t>
            </a:r>
            <a:r>
              <a:rPr lang="en-US" altLang="en-US"/>
              <a:t>)</a:t>
            </a:r>
            <a:r>
              <a:rPr lang="en-US" altLang="en-US" i="1" baseline="40000"/>
              <a:t>n</a:t>
            </a:r>
            <a:r>
              <a:rPr lang="en-US" altLang="en-US"/>
              <a:t> = e</a:t>
            </a:r>
            <a:r>
              <a:rPr lang="en-US" altLang="en-US" i="1" baseline="40000"/>
              <a:t>-</a:t>
            </a:r>
            <a:r>
              <a:rPr lang="en-US" altLang="en-US" baseline="40000"/>
              <a:t>1</a:t>
            </a:r>
            <a:r>
              <a:rPr lang="en-US" altLang="en-US"/>
              <a:t> = 0.368</a:t>
            </a:r>
          </a:p>
          <a:p>
            <a:pPr lvl="1"/>
            <a:r>
              <a:rPr lang="en-US" altLang="en-US"/>
              <a:t>so, for large data set, test set will contain about 36.8% of instances</a:t>
            </a:r>
          </a:p>
          <a:p>
            <a:pPr lvl="1"/>
            <a:r>
              <a:rPr lang="en-US" altLang="en-US"/>
              <a:t>to compensate for smaller training sample (63.2%), test set error rate is combined with the re-substitution error in training set:</a:t>
            </a:r>
          </a:p>
          <a:p>
            <a:pPr lvl="1"/>
            <a:endParaRPr lang="en-US" altLang="en-US" sz="1000"/>
          </a:p>
          <a:p>
            <a:pPr lvl="1" algn="ctr">
              <a:buFont typeface="Marlett" pitchFamily="2" charset="2"/>
              <a:buNone/>
            </a:pPr>
            <a:r>
              <a:rPr lang="en-US" altLang="en-US"/>
              <a:t>e = (0.632 * e </a:t>
            </a:r>
            <a:r>
              <a:rPr lang="en-US" altLang="en-US" baseline="-30000"/>
              <a:t>test instance</a:t>
            </a:r>
            <a:r>
              <a:rPr lang="en-US" altLang="en-US"/>
              <a:t>) + (0.368 * e </a:t>
            </a:r>
            <a:r>
              <a:rPr lang="en-US" altLang="en-US" baseline="-30000"/>
              <a:t>training instance</a:t>
            </a:r>
            <a:r>
              <a:rPr lang="en-US" altLang="en-US"/>
              <a:t>)</a:t>
            </a:r>
            <a:endParaRPr lang="en-US" altLang="en-US" baseline="-30000"/>
          </a:p>
          <a:p>
            <a:pPr lvl="1"/>
            <a:endParaRPr lang="en-US" altLang="en-US" sz="1000"/>
          </a:p>
          <a:p>
            <a:r>
              <a:rPr lang="en-US" altLang="en-US"/>
              <a:t>Bootstrap validation increases variance that can occur in each fold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457450" y="5080000"/>
            <a:ext cx="4632325" cy="506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0"/>
          </a:p>
        </p:txBody>
      </p:sp>
    </p:spTree>
    <p:extLst>
      <p:ext uri="{BB962C8B-B14F-4D97-AF65-F5344CB8AC3E}">
        <p14:creationId xmlns:p14="http://schemas.microsoft.com/office/powerpoint/2010/main" val="390866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EC36C8-2B90-45AF-8EDB-A0344AA428C6}" type="slidenum">
              <a:rPr lang="en-US" altLang="en-US" smtClean="0"/>
              <a:pPr/>
              <a:t>18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24813" cy="828675"/>
          </a:xfrm>
        </p:spPr>
        <p:txBody>
          <a:bodyPr/>
          <a:lstStyle/>
          <a:p>
            <a:r>
              <a:rPr lang="en-US" altLang="en-US" sz="3200"/>
              <a:t>Measuring Effectiveness of Classification Models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50"/>
            <a:ext cx="8229600" cy="4692650"/>
          </a:xfrm>
        </p:spPr>
        <p:txBody>
          <a:bodyPr/>
          <a:lstStyle/>
          <a:p>
            <a:r>
              <a:rPr lang="en-US" altLang="en-US" dirty="0"/>
              <a:t>When the output field is nominal (e.g., in two-class prediction), we use a </a:t>
            </a:r>
            <a:r>
              <a:rPr lang="en-US" altLang="en-US" dirty="0">
                <a:solidFill>
                  <a:srgbClr val="FF0000"/>
                </a:solidFill>
              </a:rPr>
              <a:t>confusion matrix</a:t>
            </a:r>
            <a:r>
              <a:rPr lang="en-US" altLang="en-US" dirty="0"/>
              <a:t> to evaluate the resulting model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Example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Overall correct classification rate = (18 + 15) / 38 = 87%</a:t>
            </a:r>
          </a:p>
          <a:p>
            <a:pPr lvl="1"/>
            <a:r>
              <a:rPr lang="en-US" altLang="en-US" dirty="0"/>
              <a:t>Given T, correct classification rate = 18 / 20 = 90%</a:t>
            </a:r>
          </a:p>
          <a:p>
            <a:pPr lvl="1"/>
            <a:r>
              <a:rPr lang="en-US" altLang="en-US" dirty="0"/>
              <a:t>Given F, correct classification rate = 15 / 18 = 83%</a:t>
            </a:r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/>
        </p:nvGraphicFramePr>
        <p:xfrm>
          <a:off x="2322513" y="3352800"/>
          <a:ext cx="4572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41520" imgH="655560" progId="Excel.Sheet.8">
                  <p:embed/>
                </p:oleObj>
              </mc:Choice>
              <mc:Fallback>
                <p:oleObj name="Worksheet" r:id="rId3" imgW="2441520" imgH="655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3352800"/>
                        <a:ext cx="4572000" cy="1227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895725" y="29019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Predicted Class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904875" y="3821113"/>
            <a:ext cx="134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/>
              <a:t>Actual Class</a:t>
            </a:r>
          </a:p>
        </p:txBody>
      </p:sp>
    </p:spTree>
    <p:extLst>
      <p:ext uri="{BB962C8B-B14F-4D97-AF65-F5344CB8AC3E}">
        <p14:creationId xmlns:p14="http://schemas.microsoft.com/office/powerpoint/2010/main" val="208338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609600"/>
          </a:xfrm>
        </p:spPr>
        <p:txBody>
          <a:bodyPr/>
          <a:lstStyle/>
          <a:p>
            <a:r>
              <a:rPr lang="en-US" sz="3200" dirty="0"/>
              <a:t>Confusion Matrix &amp; Accuracy Metrics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33674"/>
            <a:ext cx="8229600" cy="3362325"/>
          </a:xfrm>
        </p:spPr>
        <p:txBody>
          <a:bodyPr/>
          <a:lstStyle/>
          <a:p>
            <a:r>
              <a:rPr lang="en-US" altLang="en-US" dirty="0"/>
              <a:t>Classifier Accuracy, or recognition rate: percentage of test set instances that are correctly classified</a:t>
            </a:r>
          </a:p>
          <a:p>
            <a:pPr lvl="1"/>
            <a:r>
              <a:rPr lang="en-US" altLang="en-US" dirty="0"/>
              <a:t>Accuracy = (TP + TN)/All</a:t>
            </a:r>
          </a:p>
          <a:p>
            <a:pPr lvl="1"/>
            <a:r>
              <a:rPr lang="en-US" altLang="en-US" dirty="0"/>
              <a:t>Error rate: 1 – accuracy, or Error rate = (FP + FN)/All</a:t>
            </a:r>
          </a:p>
          <a:p>
            <a:r>
              <a:rPr lang="en-US" altLang="en-US" dirty="0"/>
              <a:t>Class Imbalance Problem: One class may be rare, e.g. fraud, or HIV-positive</a:t>
            </a:r>
          </a:p>
          <a:p>
            <a:pPr lvl="1"/>
            <a:r>
              <a:rPr lang="en-US" altLang="en-US" dirty="0"/>
              <a:t>Sensitivity: True Positive recognition rate  =  TP/P</a:t>
            </a:r>
          </a:p>
          <a:p>
            <a:pPr lvl="1"/>
            <a:r>
              <a:rPr lang="en-US" altLang="en-US" dirty="0"/>
              <a:t>Specificity: True Negative recognition rate  =  TN/N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38900"/>
            <a:ext cx="1905000" cy="304800"/>
          </a:xfrm>
        </p:spPr>
        <p:txBody>
          <a:bodyPr/>
          <a:lstStyle/>
          <a:p>
            <a:fld id="{EAC81944-8056-4FFD-A699-BBA9D2AF16C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01595"/>
              </p:ext>
            </p:extLst>
          </p:nvPr>
        </p:nvGraphicFramePr>
        <p:xfrm>
          <a:off x="542925" y="1314450"/>
          <a:ext cx="7924800" cy="1235076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Positives 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Negatives 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Positives 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Negatives 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E22BEE-ED87-457E-B353-8D3DC7A8FF90}" type="slidenum">
              <a:rPr lang="en-US" altLang="en-US" smtClean="0"/>
              <a:pPr/>
              <a:t>2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Classification?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-Roman"/>
              </a:rPr>
              <a:t>The goal of data classification is to organize and categorize data in distinct classes</a:t>
            </a:r>
          </a:p>
          <a:p>
            <a:pPr lvl="1"/>
            <a:r>
              <a:rPr lang="en-US" altLang="en-US" dirty="0">
                <a:latin typeface="Times-Roman"/>
              </a:rPr>
              <a:t>A model is first created based on the data distribution</a:t>
            </a:r>
          </a:p>
          <a:p>
            <a:pPr lvl="1"/>
            <a:r>
              <a:rPr lang="en-US" altLang="en-US" dirty="0">
                <a:latin typeface="Times-Roman"/>
              </a:rPr>
              <a:t>The model is then used to classify new data</a:t>
            </a:r>
          </a:p>
          <a:p>
            <a:pPr lvl="1"/>
            <a:r>
              <a:rPr lang="en-US" altLang="en-US" dirty="0">
                <a:latin typeface="Times-Roman"/>
              </a:rPr>
              <a:t>Given the model, a class can be predicted for new data</a:t>
            </a:r>
          </a:p>
          <a:p>
            <a:pPr lvl="1"/>
            <a:endParaRPr lang="en-US" altLang="en-US" sz="1000" dirty="0">
              <a:latin typeface="Times-Roman"/>
            </a:endParaRPr>
          </a:p>
          <a:p>
            <a:r>
              <a:rPr lang="en-US" altLang="en-US" dirty="0">
                <a:latin typeface="Times-Roman"/>
              </a:rPr>
              <a:t>Classification = prediction for discrete and nominal values (e.g., class/category labels)</a:t>
            </a:r>
          </a:p>
          <a:p>
            <a:pPr lvl="1"/>
            <a:r>
              <a:rPr lang="en-US" altLang="en-US" dirty="0">
                <a:latin typeface="Times-Roman"/>
              </a:rPr>
              <a:t>Also called “Categorization”</a:t>
            </a:r>
          </a:p>
        </p:txBody>
      </p:sp>
      <p:pic>
        <p:nvPicPr>
          <p:cNvPr id="1741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382" y="4440424"/>
            <a:ext cx="4703762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altLang="en-US" dirty="0"/>
              <a:t>Classifier 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1" y="1158875"/>
            <a:ext cx="542925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Precision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% of instances that the classifier predicted as positive that are actually positive</a:t>
            </a:r>
          </a:p>
          <a:p>
            <a:pPr lvl="1"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Recall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% of positive instances that the classifier predicted correctly as positive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/>
              <a:t>a.k.a</a:t>
            </a:r>
            <a:r>
              <a:rPr lang="en-US" altLang="en-US" sz="2000" dirty="0"/>
              <a:t> “Completeness”</a:t>
            </a:r>
          </a:p>
          <a:p>
            <a:pPr lvl="1"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Perfect score for both is 1.0, but there is often a trade-off between Precision and Recall</a:t>
            </a:r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80000"/>
              </a:lnSpc>
            </a:pPr>
            <a:r>
              <a:rPr lang="en-US" altLang="en-US" sz="2400" i="1" dirty="0"/>
              <a:t>F</a:t>
            </a:r>
            <a:r>
              <a:rPr lang="en-US" altLang="en-US" sz="2400" dirty="0"/>
              <a:t> measure (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F</a:t>
            </a:r>
            <a:r>
              <a:rPr lang="en-US" altLang="en-US" sz="2400" dirty="0"/>
              <a:t>-score)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harmonic mean of precision and recall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20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5" name="Picture 7" descr="8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6" y="5022420"/>
            <a:ext cx="3457575" cy="6650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8recal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1" y="2643420"/>
            <a:ext cx="2781300" cy="6585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8precisi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1" y="1485292"/>
            <a:ext cx="3200400" cy="6483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1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86575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4FE223-5E89-4933-BCF8-929C5F696798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CN" sz="1200" dirty="0">
              <a:latin typeface="+mn-lt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What Is Prediction/Estimation?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2050"/>
            <a:ext cx="8610600" cy="539115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ea typeface="宋体" charset="-122"/>
              </a:rPr>
              <a:t>(Numerical) prediction is similar to classification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construct a model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use model to predict continuous or ordered  value for a given input</a:t>
            </a:r>
          </a:p>
          <a:p>
            <a:pPr eaLnBrk="1" hangingPunct="1"/>
            <a:r>
              <a:rPr lang="en-US" altLang="zh-CN" sz="2000" dirty="0">
                <a:ea typeface="宋体" charset="-122"/>
              </a:rPr>
              <a:t>Prediction is different from classification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Classification refers to predict categorical class label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Prediction models continuous-valued functions</a:t>
            </a:r>
          </a:p>
          <a:p>
            <a:pPr eaLnBrk="1" hangingPunct="1"/>
            <a:r>
              <a:rPr lang="en-US" altLang="zh-CN" sz="2000" dirty="0">
                <a:ea typeface="宋体" charset="-122"/>
              </a:rPr>
              <a:t>Major method for prediction: regression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model the relationship between one or more </a:t>
            </a:r>
            <a:r>
              <a:rPr lang="en-US" altLang="zh-CN" sz="2000" i="1" dirty="0">
                <a:ea typeface="宋体" charset="-122"/>
              </a:rPr>
              <a:t>independent</a:t>
            </a:r>
            <a:r>
              <a:rPr lang="en-US" altLang="zh-CN" sz="2000" dirty="0">
                <a:ea typeface="宋体" charset="-122"/>
              </a:rPr>
              <a:t> or </a:t>
            </a:r>
            <a:r>
              <a:rPr lang="en-US" altLang="zh-CN" sz="2000" b="1" dirty="0">
                <a:ea typeface="宋体" charset="-122"/>
              </a:rPr>
              <a:t>predictor</a:t>
            </a:r>
            <a:r>
              <a:rPr lang="en-US" altLang="zh-CN" sz="2000" dirty="0">
                <a:ea typeface="宋体" charset="-122"/>
              </a:rPr>
              <a:t> variables and a </a:t>
            </a:r>
            <a:r>
              <a:rPr lang="en-US" altLang="zh-CN" sz="2000" i="1" dirty="0">
                <a:ea typeface="宋体" charset="-122"/>
              </a:rPr>
              <a:t>dependent</a:t>
            </a:r>
            <a:r>
              <a:rPr lang="en-US" altLang="zh-CN" sz="2000" dirty="0">
                <a:ea typeface="宋体" charset="-122"/>
              </a:rPr>
              <a:t> or </a:t>
            </a:r>
            <a:r>
              <a:rPr lang="en-US" altLang="zh-CN" sz="2000" b="1" dirty="0">
                <a:ea typeface="宋体" charset="-122"/>
              </a:rPr>
              <a:t>response</a:t>
            </a:r>
            <a:r>
              <a:rPr lang="en-US" altLang="zh-CN" sz="2000" dirty="0">
                <a:ea typeface="宋体" charset="-122"/>
              </a:rPr>
              <a:t> variable</a:t>
            </a:r>
          </a:p>
          <a:p>
            <a:pPr eaLnBrk="1" hangingPunct="1"/>
            <a:r>
              <a:rPr lang="en-US" altLang="zh-CN" sz="2000" dirty="0">
                <a:ea typeface="宋体" charset="-122"/>
              </a:rPr>
              <a:t>Regression analysis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Linear and multiple regression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Non-linear regression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Other regression methods: generalized linear model, Poisson regression, log-linear models, regression trees</a:t>
            </a:r>
          </a:p>
        </p:txBody>
      </p:sp>
    </p:spTree>
    <p:extLst>
      <p:ext uri="{BB962C8B-B14F-4D97-AF65-F5344CB8AC3E}">
        <p14:creationId xmlns:p14="http://schemas.microsoft.com/office/powerpoint/2010/main" val="8760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9DC6D5-F708-4D78-8B81-13E20352FD4B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CN" sz="1200" dirty="0">
              <a:latin typeface="+mn-lt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>
                <a:ea typeface="宋体" charset="-122"/>
              </a:rPr>
              <a:t>Linear Regression</a:t>
            </a:r>
            <a:r>
              <a:rPr lang="en-US" altLang="zh-CN" sz="3200" b="0" dirty="0">
                <a:ea typeface="宋体" charset="-122"/>
              </a:rPr>
              <a:t> 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85851"/>
            <a:ext cx="8458200" cy="52387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Linear regression</a:t>
            </a:r>
            <a:r>
              <a:rPr lang="en-US" altLang="zh-CN" sz="2000" dirty="0">
                <a:ea typeface="宋体" charset="-122"/>
              </a:rPr>
              <a:t>: involves a response variable y and a single predictor variable x     </a:t>
            </a:r>
            <a:r>
              <a:rPr lang="en-US" altLang="zh-CN" sz="2000" dirty="0">
                <a:ea typeface="宋体" charset="-122"/>
                <a:sym typeface="Wingdings" panose="05000000000000000000" pitchFamily="2" charset="2"/>
              </a:rPr>
              <a:t>      </a:t>
            </a:r>
            <a:r>
              <a:rPr lang="en-US" altLang="zh-CN" sz="2000" dirty="0">
                <a:ea typeface="宋体" charset="-122"/>
              </a:rPr>
              <a:t>y = 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+ 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x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16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1600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sz="1600" dirty="0">
                <a:ea typeface="宋体" charset="-122"/>
                <a:sym typeface="Symbol" pitchFamily="18" charset="2"/>
              </a:rPr>
              <a:t> (y-intercept) and w</a:t>
            </a:r>
            <a:r>
              <a:rPr lang="en-US" altLang="zh-CN" sz="16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1600" dirty="0">
                <a:ea typeface="宋体" charset="-122"/>
                <a:sym typeface="Symbol" pitchFamily="18" charset="2"/>
              </a:rPr>
              <a:t> (slope) are regression coefficients </a:t>
            </a:r>
            <a:r>
              <a:rPr lang="en-US" altLang="zh-CN" sz="1600" dirty="0">
                <a:ea typeface="宋体" charset="-12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Method of least squares</a:t>
            </a:r>
            <a:r>
              <a:rPr lang="en-US" altLang="zh-CN" sz="2000" dirty="0">
                <a:ea typeface="宋体" charset="-122"/>
              </a:rPr>
              <a:t>: estimates the best-fitting straight line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 sz="2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2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2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2800" dirty="0">
              <a:ea typeface="宋体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Multiple linear regression</a:t>
            </a:r>
            <a:r>
              <a:rPr lang="en-US" altLang="zh-CN" sz="2000" dirty="0">
                <a:ea typeface="宋体" charset="-122"/>
              </a:rPr>
              <a:t>: involves more than one predictor variable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Training data is of the form (</a:t>
            </a:r>
            <a:r>
              <a:rPr lang="en-US" altLang="zh-CN" sz="2000" b="1" dirty="0">
                <a:ea typeface="宋体" charset="-122"/>
              </a:rPr>
              <a:t>X</a:t>
            </a:r>
            <a:r>
              <a:rPr lang="en-US" altLang="zh-CN" sz="2000" b="1" baseline="-25000" dirty="0">
                <a:ea typeface="宋体" charset="-122"/>
              </a:rPr>
              <a:t>1</a:t>
            </a:r>
            <a:r>
              <a:rPr lang="en-US" altLang="zh-CN" sz="2000" dirty="0">
                <a:ea typeface="宋体" charset="-122"/>
              </a:rPr>
              <a:t>, y</a:t>
            </a:r>
            <a:r>
              <a:rPr lang="en-US" altLang="zh-CN" sz="2000" baseline="-25000" dirty="0">
                <a:ea typeface="宋体" charset="-122"/>
              </a:rPr>
              <a:t>1</a:t>
            </a:r>
            <a:r>
              <a:rPr lang="en-US" altLang="zh-CN" sz="2000" dirty="0">
                <a:ea typeface="宋体" charset="-122"/>
              </a:rPr>
              <a:t>), (</a:t>
            </a:r>
            <a:r>
              <a:rPr lang="en-US" altLang="zh-CN" sz="2000" b="1" dirty="0">
                <a:ea typeface="宋体" charset="-122"/>
              </a:rPr>
              <a:t>X</a:t>
            </a:r>
            <a:r>
              <a:rPr lang="en-US" altLang="zh-CN" sz="2000" b="1" baseline="-25000" dirty="0">
                <a:ea typeface="宋体" charset="-122"/>
              </a:rPr>
              <a:t>2</a:t>
            </a:r>
            <a:r>
              <a:rPr lang="en-US" altLang="zh-CN" sz="2000" dirty="0">
                <a:ea typeface="宋体" charset="-122"/>
              </a:rPr>
              <a:t>, y</a:t>
            </a:r>
            <a:r>
              <a:rPr lang="en-US" altLang="zh-CN" sz="2000" baseline="-25000" dirty="0">
                <a:ea typeface="宋体" charset="-122"/>
              </a:rPr>
              <a:t>2</a:t>
            </a:r>
            <a:r>
              <a:rPr lang="en-US" altLang="zh-CN" sz="2000" dirty="0">
                <a:ea typeface="宋体" charset="-122"/>
              </a:rPr>
              <a:t>),…, (</a:t>
            </a:r>
            <a:r>
              <a:rPr lang="en-US" altLang="zh-CN" sz="2000" b="1" dirty="0">
                <a:ea typeface="宋体" charset="-122"/>
              </a:rPr>
              <a:t>X</a:t>
            </a:r>
            <a:r>
              <a:rPr lang="en-US" altLang="zh-CN" sz="2000" b="1" baseline="-25000" dirty="0">
                <a:ea typeface="宋体" charset="-122"/>
              </a:rPr>
              <a:t>|D|</a:t>
            </a:r>
            <a:r>
              <a:rPr lang="en-US" altLang="zh-CN" sz="2000" dirty="0">
                <a:ea typeface="宋体" charset="-122"/>
              </a:rPr>
              <a:t>, </a:t>
            </a:r>
            <a:r>
              <a:rPr lang="en-US" altLang="zh-CN" sz="2000" dirty="0" err="1">
                <a:ea typeface="宋体" charset="-122"/>
              </a:rPr>
              <a:t>y</a:t>
            </a:r>
            <a:r>
              <a:rPr lang="en-US" altLang="zh-CN" sz="2000" baseline="-25000" dirty="0" err="1">
                <a:ea typeface="宋体" charset="-122"/>
              </a:rPr>
              <a:t>|D</a:t>
            </a:r>
            <a:r>
              <a:rPr lang="en-US" altLang="zh-CN" sz="2000" baseline="-25000" dirty="0">
                <a:ea typeface="宋体" charset="-122"/>
              </a:rPr>
              <a:t>|</a:t>
            </a:r>
            <a:r>
              <a:rPr lang="en-US" altLang="zh-CN" sz="2000" dirty="0">
                <a:ea typeface="宋体" charset="-122"/>
              </a:rPr>
              <a:t>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Ex. For 2-D data, we may have: y = 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+ 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+ 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2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2</a:t>
            </a:r>
            <a:endParaRPr lang="en-US" altLang="zh-CN" sz="2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Solvable by extension of least square method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Many nonlinear functions can be transformed into the above</a:t>
            </a:r>
          </a:p>
        </p:txBody>
      </p:sp>
      <p:graphicFrame>
        <p:nvGraphicFramePr>
          <p:cNvPr id="410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9096266"/>
              </p:ext>
            </p:extLst>
          </p:nvPr>
        </p:nvGraphicFramePr>
        <p:xfrm>
          <a:off x="1622425" y="2657475"/>
          <a:ext cx="280468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838080" progId="Equation.3">
                  <p:embed/>
                </p:oleObj>
              </mc:Choice>
              <mc:Fallback>
                <p:oleObj name="Equation" r:id="rId3" imgW="15620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2657475"/>
                        <a:ext cx="2804680" cy="1504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0026864"/>
              </p:ext>
            </p:extLst>
          </p:nvPr>
        </p:nvGraphicFramePr>
        <p:xfrm>
          <a:off x="5076825" y="3213099"/>
          <a:ext cx="1924050" cy="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79360" progId="Equation.3">
                  <p:embed/>
                </p:oleObj>
              </mc:Choice>
              <mc:Fallback>
                <p:oleObj name="Equation" r:id="rId5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099"/>
                        <a:ext cx="1924050" cy="4752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61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77050" y="6391275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4F05DC8-624C-4918-AFF0-0B74B4316F8D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 dirty="0">
              <a:latin typeface="+mn-lt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5275" y="1114425"/>
            <a:ext cx="8686800" cy="52197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sz="2400" dirty="0">
                <a:ea typeface="宋体" charset="-122"/>
              </a:rPr>
              <a:t>Some nonlinear models can be modeled by a polynomial function</a:t>
            </a:r>
          </a:p>
          <a:p>
            <a:pPr eaLnBrk="1" hangingPunct="1"/>
            <a:r>
              <a:rPr lang="en-US" altLang="zh-CN" sz="2400" dirty="0">
                <a:ea typeface="宋体" charset="-122"/>
              </a:rPr>
              <a:t>A polynomial regression model can be transformed into linear regression model.  For example,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zh-CN" dirty="0">
                <a:ea typeface="宋体" charset="-122"/>
              </a:rPr>
              <a:t>y = </a:t>
            </a:r>
            <a:r>
              <a:rPr lang="en-US" altLang="zh-CN" dirty="0">
                <a:ea typeface="宋体" charset="-122"/>
                <a:sym typeface="Symbol" pitchFamily="18" charset="2"/>
              </a:rPr>
              <a:t>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dirty="0">
                <a:ea typeface="宋体" charset="-122"/>
                <a:sym typeface="Symbol" pitchFamily="18" charset="2"/>
              </a:rPr>
              <a:t> 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dirty="0">
                <a:ea typeface="宋体" charset="-122"/>
                <a:sym typeface="Symbol" pitchFamily="18" charset="2"/>
              </a:rPr>
              <a:t> x 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2</a:t>
            </a:r>
            <a:r>
              <a:rPr lang="en-US" altLang="zh-CN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baseline="30000" dirty="0">
                <a:ea typeface="宋体" charset="-122"/>
                <a:sym typeface="Symbol" pitchFamily="18" charset="2"/>
              </a:rPr>
              <a:t>2 </a:t>
            </a:r>
            <a:r>
              <a:rPr lang="en-US" altLang="zh-CN" dirty="0">
                <a:ea typeface="宋体" charset="-122"/>
                <a:sym typeface="Symbol" pitchFamily="18" charset="2"/>
              </a:rPr>
              <a:t>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3</a:t>
            </a:r>
            <a:r>
              <a:rPr lang="en-US" altLang="zh-CN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baseline="30000" dirty="0">
                <a:ea typeface="宋体" charset="-122"/>
                <a:sym typeface="Symbol" pitchFamily="18" charset="2"/>
              </a:rPr>
              <a:t>3</a:t>
            </a:r>
            <a:endParaRPr lang="en-US" altLang="zh-CN" baseline="30000" dirty="0">
              <a:ea typeface="宋体" charset="-12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2400" dirty="0">
                <a:ea typeface="宋体" charset="-122"/>
              </a:rPr>
              <a:t>is convertible to linear with new variables: </a:t>
            </a:r>
            <a:r>
              <a:rPr lang="en-US" altLang="zh-CN" sz="2400" dirty="0">
                <a:ea typeface="宋体" charset="-122"/>
                <a:sym typeface="Symbol" pitchFamily="18" charset="2"/>
              </a:rPr>
              <a:t>x</a:t>
            </a:r>
            <a:r>
              <a:rPr lang="en-US" altLang="zh-CN" sz="2400" baseline="-25000" dirty="0">
                <a:ea typeface="宋体" charset="-122"/>
                <a:sym typeface="Symbol" pitchFamily="18" charset="2"/>
              </a:rPr>
              <a:t>2 </a:t>
            </a:r>
            <a:r>
              <a:rPr lang="en-US" altLang="zh-CN" sz="2400" dirty="0">
                <a:ea typeface="宋体" charset="-122"/>
                <a:sym typeface="Symbol" pitchFamily="18" charset="2"/>
              </a:rPr>
              <a:t>= x</a:t>
            </a:r>
            <a:r>
              <a:rPr lang="en-US" altLang="zh-CN" sz="2400" baseline="30000" dirty="0">
                <a:ea typeface="宋体" charset="-122"/>
                <a:sym typeface="Symbol" pitchFamily="18" charset="2"/>
              </a:rPr>
              <a:t>2</a:t>
            </a:r>
            <a:r>
              <a:rPr lang="en-US" altLang="zh-CN" sz="2400" dirty="0">
                <a:ea typeface="宋体" charset="-122"/>
                <a:sym typeface="Symbol" pitchFamily="18" charset="2"/>
              </a:rPr>
              <a:t>, x</a:t>
            </a:r>
            <a:r>
              <a:rPr lang="en-US" altLang="zh-CN" sz="2400" baseline="-25000" dirty="0">
                <a:ea typeface="宋体" charset="-122"/>
                <a:sym typeface="Symbol" pitchFamily="18" charset="2"/>
              </a:rPr>
              <a:t>3</a:t>
            </a:r>
            <a:r>
              <a:rPr lang="en-US" altLang="zh-CN" sz="2400" dirty="0">
                <a:ea typeface="宋体" charset="-122"/>
                <a:sym typeface="Symbol" pitchFamily="18" charset="2"/>
              </a:rPr>
              <a:t>= x</a:t>
            </a:r>
            <a:r>
              <a:rPr lang="en-US" altLang="zh-CN" sz="2400" baseline="30000" dirty="0">
                <a:ea typeface="宋体" charset="-122"/>
                <a:sym typeface="Symbol" pitchFamily="18" charset="2"/>
              </a:rPr>
              <a:t>3</a:t>
            </a:r>
            <a:endParaRPr lang="en-US" altLang="zh-CN" sz="2400" dirty="0">
              <a:ea typeface="宋体" charset="-122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zh-CN" dirty="0">
                <a:ea typeface="宋体" charset="-122"/>
              </a:rPr>
              <a:t>y = </a:t>
            </a:r>
            <a:r>
              <a:rPr lang="en-US" altLang="zh-CN" dirty="0">
                <a:ea typeface="宋体" charset="-122"/>
                <a:sym typeface="Symbol" pitchFamily="18" charset="2"/>
              </a:rPr>
              <a:t>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dirty="0">
                <a:ea typeface="宋体" charset="-122"/>
                <a:sym typeface="Symbol" pitchFamily="18" charset="2"/>
              </a:rPr>
              <a:t> 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dirty="0">
                <a:ea typeface="宋体" charset="-122"/>
                <a:sym typeface="Symbol" pitchFamily="18" charset="2"/>
              </a:rPr>
              <a:t> x 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2</a:t>
            </a:r>
            <a:r>
              <a:rPr lang="en-US" altLang="zh-CN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2 </a:t>
            </a:r>
            <a:r>
              <a:rPr lang="en-US" altLang="zh-CN" dirty="0">
                <a:ea typeface="宋体" charset="-122"/>
                <a:sym typeface="Symbol" pitchFamily="18" charset="2"/>
              </a:rPr>
              <a:t>+ w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3</a:t>
            </a:r>
            <a:r>
              <a:rPr lang="en-US" altLang="zh-CN" dirty="0">
                <a:ea typeface="宋体" charset="-122"/>
                <a:sym typeface="Symbol" pitchFamily="18" charset="2"/>
              </a:rPr>
              <a:t> x</a:t>
            </a:r>
            <a:r>
              <a:rPr lang="en-US" altLang="zh-CN" baseline="-25000" dirty="0">
                <a:ea typeface="宋体" charset="-122"/>
                <a:sym typeface="Symbol" pitchFamily="18" charset="2"/>
              </a:rPr>
              <a:t>3 </a:t>
            </a:r>
          </a:p>
          <a:p>
            <a:pPr eaLnBrk="1" hangingPunct="1"/>
            <a:r>
              <a:rPr lang="en-US" altLang="zh-CN" sz="2400" dirty="0">
                <a:ea typeface="宋体" charset="-122"/>
              </a:rPr>
              <a:t>Other functions, such as power function, can also be transformed to linear model</a:t>
            </a:r>
          </a:p>
          <a:p>
            <a:pPr eaLnBrk="1" hangingPunct="1"/>
            <a:r>
              <a:rPr lang="en-US" altLang="zh-CN" sz="2400" dirty="0">
                <a:ea typeface="宋体" charset="-122"/>
              </a:rPr>
              <a:t>Some models are intractable nonlinear (e.g., sum of exponential terms)</a:t>
            </a:r>
          </a:p>
          <a:p>
            <a:pPr lvl="1" eaLnBrk="1" hangingPunct="1"/>
            <a:r>
              <a:rPr lang="en-US" altLang="zh-CN" sz="2400" dirty="0">
                <a:ea typeface="宋体" charset="-122"/>
              </a:rPr>
              <a:t>possible to obtain least squares estimates through extensive computation on more complex functions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>
                <a:ea typeface="宋体" charset="-122"/>
              </a:rPr>
              <a:t>Nonlinear Regression</a:t>
            </a:r>
            <a:r>
              <a:rPr lang="en-US" altLang="zh-CN" sz="3200" b="0">
                <a:ea typeface="宋体" charset="-122"/>
              </a:rPr>
              <a:t> </a:t>
            </a:r>
            <a:endParaRPr lang="en-US" altLang="zh-CN" sz="240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04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96100" y="64770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ED59829-F37A-4304-9D52-76D193E6AB6E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CN" sz="1200">
              <a:latin typeface="+mn-lt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5275" y="1200149"/>
            <a:ext cx="8610600" cy="50387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Generalized linear model</a:t>
            </a:r>
            <a:r>
              <a:rPr lang="en-US" altLang="zh-CN" sz="2000" dirty="0">
                <a:ea typeface="宋体" charset="-122"/>
              </a:rPr>
              <a:t>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Foundation on which linear regression can be applied to modeling categorical response variables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Variance of y is a function of the mean value of y, not a constant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Logistic regression</a:t>
            </a:r>
            <a:r>
              <a:rPr lang="en-US" altLang="zh-CN" sz="2000" dirty="0">
                <a:ea typeface="宋体" charset="-122"/>
              </a:rPr>
              <a:t>: models the probability of some event occurring as a linear function of a set of predictor variables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Poisson regression</a:t>
            </a:r>
            <a:r>
              <a:rPr lang="en-US" altLang="zh-CN" sz="2000" dirty="0">
                <a:ea typeface="宋体" charset="-122"/>
              </a:rPr>
              <a:t>: models the data that exhibit a Poisson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Log-linear models</a:t>
            </a:r>
            <a:r>
              <a:rPr lang="en-US" altLang="zh-CN" sz="2000" dirty="0">
                <a:ea typeface="宋体" charset="-122"/>
              </a:rPr>
              <a:t>  (for categorical data)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Approximate discrete multidimensional prob. distributions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Also useful for data compression and smoothing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>
                <a:ea typeface="宋体" charset="-122"/>
              </a:rPr>
              <a:t>Regression trees and model trees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</a:rPr>
              <a:t>Trees to predict continuous values rather than class labels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>
                <a:ea typeface="宋体" charset="-122"/>
              </a:rPr>
              <a:t>Other Regression-Based Models</a:t>
            </a:r>
            <a:endParaRPr lang="en-US" altLang="zh-CN" sz="240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284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77050" y="6391275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173F14-4710-4863-A62F-4641B40E7BF1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200" dirty="0">
              <a:latin typeface="+mn-lt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81000"/>
            <a:ext cx="8172450" cy="48736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>
                <a:ea typeface="宋体" charset="-122"/>
              </a:rPr>
              <a:t>Regression Trees and Model Trees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8225"/>
            <a:ext cx="8458200" cy="55149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Regression tree: proposed in CART system (</a:t>
            </a:r>
            <a:r>
              <a:rPr lang="en-US" altLang="zh-CN" sz="2000" dirty="0" err="1">
                <a:ea typeface="宋体" charset="-122"/>
              </a:rPr>
              <a:t>Breiman</a:t>
            </a:r>
            <a:r>
              <a:rPr lang="en-US" altLang="zh-CN" sz="2000" dirty="0">
                <a:ea typeface="宋体" charset="-122"/>
              </a:rPr>
              <a:t> et al. 1984)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CART: Classification And Regression Trees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Each leaf stores a </a:t>
            </a:r>
            <a:r>
              <a:rPr lang="en-US" altLang="zh-CN" sz="2000" i="1" dirty="0">
                <a:ea typeface="宋体" charset="-122"/>
              </a:rPr>
              <a:t>continuous-valued prediction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It is the </a:t>
            </a:r>
            <a:r>
              <a:rPr lang="en-US" altLang="zh-CN" sz="2000" i="1" dirty="0">
                <a:ea typeface="宋体" charset="-122"/>
              </a:rPr>
              <a:t>average value of the predicted attribute</a:t>
            </a:r>
            <a:r>
              <a:rPr lang="en-US" altLang="zh-CN" sz="2000" dirty="0">
                <a:ea typeface="宋体" charset="-122"/>
              </a:rPr>
              <a:t> for the training instances that reach the leaf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Model tree: proposed by Quinlan (1992)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Each leaf holds a regression model—a multivariate linear equation for the predicted attribute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A more general case than regression tree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ea typeface="宋体" charset="-122"/>
              </a:rPr>
              <a:t>Regression and model trees tend to be more accurate than linear regression when instances are not represented well by simple linear models</a:t>
            </a:r>
          </a:p>
        </p:txBody>
      </p:sp>
    </p:spTree>
    <p:extLst>
      <p:ext uri="{BB962C8B-B14F-4D97-AF65-F5344CB8AC3E}">
        <p14:creationId xmlns:p14="http://schemas.microsoft.com/office/powerpoint/2010/main" val="313008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8215DB-E1CD-42F3-BEA9-B9AC864EDEAB}" type="slidenum">
              <a:rPr lang="en-US" altLang="en-US" smtClean="0"/>
              <a:pPr/>
              <a:t>26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609600"/>
          </a:xfrm>
        </p:spPr>
        <p:txBody>
          <a:bodyPr/>
          <a:lstStyle/>
          <a:p>
            <a:r>
              <a:rPr lang="en-US" altLang="en-US" sz="3200" dirty="0"/>
              <a:t>Evaluating Numeric Prediction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990599"/>
            <a:ext cx="8688388" cy="5362575"/>
          </a:xfrm>
        </p:spPr>
        <p:txBody>
          <a:bodyPr/>
          <a:lstStyle/>
          <a:p>
            <a:r>
              <a:rPr lang="en-US" altLang="en-US" dirty="0"/>
              <a:t>Prediction Accuracy</a:t>
            </a:r>
          </a:p>
          <a:p>
            <a:pPr lvl="1"/>
            <a:r>
              <a:rPr lang="en-US" altLang="en-US" dirty="0"/>
              <a:t>Difference between predicted scores and the actual results (from evaluation set)</a:t>
            </a:r>
          </a:p>
          <a:p>
            <a:pPr lvl="1"/>
            <a:r>
              <a:rPr lang="en-US" altLang="en-US" dirty="0"/>
              <a:t>Typically, the accuracy of the model is measured in terms of variance (i.e., average of the squared differences)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Common Metrics 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i="1" baseline="-25000" dirty="0"/>
              <a:t>i</a:t>
            </a:r>
            <a:r>
              <a:rPr lang="en-US" altLang="en-US" b="0" dirty="0"/>
              <a:t> = predicted target value for test instance </a:t>
            </a:r>
            <a:r>
              <a:rPr lang="en-US" altLang="en-US" b="0" i="1" dirty="0" err="1"/>
              <a:t>i</a:t>
            </a:r>
            <a:r>
              <a:rPr lang="en-US" altLang="en-US" b="0" dirty="0"/>
              <a:t>, </a:t>
            </a:r>
            <a:r>
              <a:rPr lang="en-US" altLang="en-US" b="0" i="1" dirty="0"/>
              <a:t>a</a:t>
            </a:r>
            <a:r>
              <a:rPr lang="en-US" altLang="en-US" b="0" i="1" baseline="-25000" dirty="0"/>
              <a:t>i</a:t>
            </a:r>
            <a:r>
              <a:rPr lang="en-US" altLang="en-US" b="0" dirty="0"/>
              <a:t> = actual target value for instance </a:t>
            </a:r>
            <a:r>
              <a:rPr lang="en-US" altLang="en-US" b="0" i="1" dirty="0" err="1"/>
              <a:t>i</a:t>
            </a:r>
            <a:r>
              <a:rPr lang="en-US" altLang="en-US" b="0" dirty="0"/>
              <a:t>)</a:t>
            </a:r>
          </a:p>
          <a:p>
            <a:endParaRPr lang="en-US" altLang="en-US" sz="1000" dirty="0"/>
          </a:p>
          <a:p>
            <a:pPr lvl="1"/>
            <a:r>
              <a:rPr lang="en-US" altLang="en-US" b="1" dirty="0"/>
              <a:t>Mean Absolute Error: </a:t>
            </a:r>
            <a:r>
              <a:rPr lang="en-US" altLang="en-US" dirty="0"/>
              <a:t>Average loss over the test set</a:t>
            </a:r>
          </a:p>
          <a:p>
            <a:pPr lvl="1"/>
            <a:endParaRPr lang="en-US" altLang="en-US" b="1" dirty="0"/>
          </a:p>
          <a:p>
            <a:pPr lvl="1"/>
            <a:endParaRPr lang="en-US" altLang="en-US" b="1" dirty="0"/>
          </a:p>
          <a:p>
            <a:pPr lvl="1"/>
            <a:endParaRPr lang="en-US" altLang="en-US" sz="1400" b="1" dirty="0"/>
          </a:p>
          <a:p>
            <a:pPr lvl="1"/>
            <a:r>
              <a:rPr lang="en-US" altLang="en-US" b="1" dirty="0"/>
              <a:t>Root Mean Squared Error</a:t>
            </a:r>
            <a:r>
              <a:rPr lang="en-US" altLang="en-US" dirty="0"/>
              <a:t>: compute the standard deviation (i.e., square root of the co-variance between predicted and actual ratings)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7496"/>
              </p:ext>
            </p:extLst>
          </p:nvPr>
        </p:nvGraphicFramePr>
        <p:xfrm>
          <a:off x="2641600" y="5562600"/>
          <a:ext cx="3476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457200" progId="Equation.3">
                  <p:embed/>
                </p:oleObj>
              </mc:Choice>
              <mc:Fallback>
                <p:oleObj name="Equation" r:id="rId3" imgW="228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5562600"/>
                        <a:ext cx="3476625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73996"/>
              </p:ext>
            </p:extLst>
          </p:nvPr>
        </p:nvGraphicFramePr>
        <p:xfrm>
          <a:off x="2863850" y="4114800"/>
          <a:ext cx="30527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280" imgH="419040" progId="Equation.3">
                  <p:embed/>
                </p:oleObj>
              </mc:Choice>
              <mc:Fallback>
                <p:oleObj name="Equation" r:id="rId5" imgW="2006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114800"/>
                        <a:ext cx="3052763" cy="63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27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1347960"/>
            <a:ext cx="6747510" cy="47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9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ways of dealing with high bias</a:t>
            </a:r>
          </a:p>
          <a:p>
            <a:pPr lvl="1"/>
            <a:r>
              <a:rPr lang="en-US" sz="2000" dirty="0"/>
              <a:t>Get additional features</a:t>
            </a:r>
          </a:p>
          <a:p>
            <a:pPr lvl="1"/>
            <a:r>
              <a:rPr lang="en-US" sz="2000" dirty="0"/>
              <a:t>More complex model (e.g., adding polynomial terms such as 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baseline="30000" dirty="0"/>
              <a:t>2</a:t>
            </a:r>
            <a:r>
              <a:rPr lang="en-US" sz="2000" dirty="0"/>
              <a:t> , </a:t>
            </a:r>
            <a:r>
              <a:rPr lang="en-US" sz="2000" i="1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, etc.)</a:t>
            </a:r>
          </a:p>
          <a:p>
            <a:pPr lvl="1"/>
            <a:r>
              <a:rPr lang="en-US" sz="2000" dirty="0"/>
              <a:t>Use smaller regularization coefficient (in regression models).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getting more training data won’t necessarily help in this case</a:t>
            </a:r>
          </a:p>
          <a:p>
            <a:pPr lvl="1"/>
            <a:endParaRPr lang="en-US" dirty="0"/>
          </a:p>
          <a:p>
            <a:r>
              <a:rPr lang="en-US" dirty="0"/>
              <a:t>Possible ways dealing with high variance</a:t>
            </a:r>
          </a:p>
          <a:p>
            <a:pPr lvl="1"/>
            <a:r>
              <a:rPr lang="en-US" sz="2000" dirty="0"/>
              <a:t>Use more training instances</a:t>
            </a:r>
          </a:p>
          <a:p>
            <a:pPr lvl="1"/>
            <a:r>
              <a:rPr lang="en-US" sz="2000" dirty="0"/>
              <a:t>Reduce the number of features</a:t>
            </a:r>
          </a:p>
          <a:p>
            <a:pPr lvl="1"/>
            <a:r>
              <a:rPr lang="en-US" sz="2000" dirty="0"/>
              <a:t>Use simpler models</a:t>
            </a:r>
          </a:p>
          <a:p>
            <a:pPr lvl="1"/>
            <a:r>
              <a:rPr lang="en-US" sz="2000" dirty="0"/>
              <a:t>Use a larger regularization coefficient.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28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3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altLang="en-US" dirty="0"/>
              <a:t>Classification and Prediction:</a:t>
            </a:r>
            <a:br>
              <a:rPr lang="en-US" altLang="en-US" dirty="0"/>
            </a:br>
            <a:r>
              <a:rPr lang="en-US" altLang="en-US" dirty="0"/>
              <a:t>Basic Concepts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Bamshad Mobasher</a:t>
            </a:r>
          </a:p>
          <a:p>
            <a:pPr algn="ctr"/>
            <a:r>
              <a:rPr lang="en-US" altLang="en-US" sz="2000" b="1"/>
              <a:t>DePaul University</a:t>
            </a:r>
            <a:endParaRPr lang="en-US" altLang="en-US" sz="2000" b="1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87DDDD-31F1-4002-AD6A-4B4D72664DA9}" type="slidenum">
              <a:rPr lang="en-US" altLang="en-US" smtClean="0"/>
              <a:pPr/>
              <a:t>3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44500"/>
            <a:ext cx="8229600" cy="609600"/>
          </a:xfrm>
        </p:spPr>
        <p:txBody>
          <a:bodyPr/>
          <a:lstStyle/>
          <a:p>
            <a:r>
              <a:rPr lang="en-US" altLang="en-US"/>
              <a:t>Prediction, Clustering, Classification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257300"/>
            <a:ext cx="8229600" cy="4953000"/>
          </a:xfrm>
        </p:spPr>
        <p:txBody>
          <a:bodyPr/>
          <a:lstStyle/>
          <a:p>
            <a:r>
              <a:rPr lang="en-US" altLang="en-US" dirty="0"/>
              <a:t>What is Prediction/Estimation?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The goal of prediction is to forecast or deduce the value of an attribute based on values of other attributes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A model is first created based on the data distribution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The model is then used to predict future or unknown values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Most common approach: regression analysis</a:t>
            </a:r>
          </a:p>
          <a:p>
            <a:endParaRPr lang="en-US" altLang="en-US" sz="1600" dirty="0">
              <a:solidFill>
                <a:srgbClr val="000000"/>
              </a:solidFill>
              <a:latin typeface="Times-Roman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-Roman"/>
              </a:rPr>
              <a:t>Supervised vs. Unsupervised Classification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Supervised Classification = Classification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  <a:latin typeface="Times-Roman"/>
              </a:rPr>
              <a:t>We know the class labels and the number of classes</a:t>
            </a:r>
          </a:p>
          <a:p>
            <a:pPr lvl="2"/>
            <a:endParaRPr lang="en-US" altLang="en-US" sz="800" dirty="0">
              <a:solidFill>
                <a:srgbClr val="000000"/>
              </a:solidFill>
              <a:latin typeface="Times-Roman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Unsupervised Classification = Clustering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  <a:latin typeface="Times-Roman"/>
              </a:rPr>
              <a:t>We do not know the class labels and may not know the number of classes</a:t>
            </a:r>
            <a:endParaRPr lang="en-US" altLang="en-US" dirty="0">
              <a:solidFill>
                <a:srgbClr val="000000"/>
              </a:solidFill>
              <a:latin typeface="Times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31495" y="6414051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AB06C572-87CB-4A4C-BFE9-6D2F2E8B8727}" type="slidenum">
              <a:rPr lang="en-US" altLang="en-US" sz="1200" smtClean="0"/>
              <a:pPr algn="r"/>
              <a:t>4</a:t>
            </a:fld>
            <a:endParaRPr lang="en-US" altLang="en-US" sz="12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Task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Given:</a:t>
            </a:r>
          </a:p>
          <a:p>
            <a:pPr lvl="1"/>
            <a:r>
              <a:rPr lang="en-US" altLang="en-US" sz="2000" dirty="0"/>
              <a:t>A description of an instance, </a:t>
            </a:r>
            <a:r>
              <a:rPr lang="en-US" altLang="en-US" sz="2000" i="1" dirty="0"/>
              <a:t>x </a:t>
            </a:r>
            <a:r>
              <a:rPr lang="en-US" altLang="en-US" sz="2000" dirty="0">
                <a:sym typeface="Symbol" pitchFamily="18" charset="2"/>
              </a:rPr>
              <a:t> 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/>
              <a:t>, where </a:t>
            </a:r>
            <a:r>
              <a:rPr lang="en-US" altLang="en-US" sz="2000" i="1" dirty="0"/>
              <a:t>X </a:t>
            </a:r>
            <a:r>
              <a:rPr lang="en-US" altLang="en-US" sz="2000" dirty="0"/>
              <a:t>is the </a:t>
            </a:r>
            <a:r>
              <a:rPr lang="en-US" altLang="en-US" sz="2000" i="1" dirty="0"/>
              <a:t>instance language</a:t>
            </a:r>
            <a:r>
              <a:rPr lang="en-US" altLang="en-US" sz="2000" dirty="0"/>
              <a:t> or </a:t>
            </a:r>
            <a:r>
              <a:rPr lang="en-US" altLang="en-US" sz="2000" i="1" dirty="0"/>
              <a:t>instance </a:t>
            </a:r>
            <a:r>
              <a:rPr lang="en-US" altLang="en-US" sz="2000" dirty="0"/>
              <a:t>or</a:t>
            </a:r>
            <a:r>
              <a:rPr lang="en-US" altLang="en-US" sz="2000" i="1" dirty="0"/>
              <a:t> feature space</a:t>
            </a:r>
            <a:r>
              <a:rPr lang="en-US" altLang="en-US" sz="2000" dirty="0"/>
              <a:t>.</a:t>
            </a:r>
          </a:p>
          <a:p>
            <a:pPr lvl="2"/>
            <a:r>
              <a:rPr lang="en-US" altLang="en-US" sz="1800" dirty="0"/>
              <a:t>Typically, </a:t>
            </a:r>
            <a:r>
              <a:rPr lang="en-US" altLang="en-US" sz="1800" i="1" dirty="0"/>
              <a:t>x</a:t>
            </a:r>
            <a:r>
              <a:rPr lang="en-US" altLang="en-US" sz="1800" dirty="0"/>
              <a:t> is a row in a table with the instance/feature space described in terms of features or attributes.</a:t>
            </a:r>
          </a:p>
          <a:p>
            <a:pPr lvl="1"/>
            <a:r>
              <a:rPr lang="en-US" altLang="en-US" sz="2000" dirty="0"/>
              <a:t>A fixed set of class or category labels:  </a:t>
            </a:r>
            <a:r>
              <a:rPr lang="en-US" altLang="en-US" sz="2000" i="1" dirty="0"/>
              <a:t>C=</a:t>
            </a:r>
            <a:r>
              <a:rPr lang="en-US" altLang="en-US" sz="2000" dirty="0">
                <a:sym typeface="Symbol" pitchFamily="18" charset="2"/>
              </a:rPr>
              <a:t>{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baseline="-25000" dirty="0">
                <a:sym typeface="Symbol" pitchFamily="18" charset="2"/>
              </a:rPr>
              <a:t>1</a:t>
            </a:r>
            <a:r>
              <a:rPr lang="en-US" altLang="en-US" sz="2000" dirty="0">
                <a:sym typeface="Symbol" pitchFamily="18" charset="2"/>
              </a:rPr>
              <a:t>,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baseline="-25000" dirty="0">
                <a:sym typeface="Symbol" pitchFamily="18" charset="2"/>
              </a:rPr>
              <a:t>2</a:t>
            </a:r>
            <a:r>
              <a:rPr lang="en-US" altLang="en-US" sz="2000" dirty="0">
                <a:sym typeface="Symbol" pitchFamily="18" charset="2"/>
              </a:rPr>
              <a:t>,…</a:t>
            </a:r>
            <a:r>
              <a:rPr lang="en-US" altLang="en-US" sz="2000" i="1" dirty="0" err="1">
                <a:sym typeface="Symbol" pitchFamily="18" charset="2"/>
              </a:rPr>
              <a:t>c</a:t>
            </a:r>
            <a:r>
              <a:rPr lang="en-US" altLang="en-US" sz="2000" baseline="-25000" dirty="0" err="1">
                <a:sym typeface="Symbol" pitchFamily="18" charset="2"/>
              </a:rPr>
              <a:t>n</a:t>
            </a:r>
            <a:r>
              <a:rPr lang="en-US" altLang="en-US" sz="2000" dirty="0">
                <a:sym typeface="Symbol" pitchFamily="18" charset="2"/>
              </a:rPr>
              <a:t>}</a:t>
            </a:r>
          </a:p>
          <a:p>
            <a:pPr lvl="1"/>
            <a:endParaRPr lang="en-US" altLang="en-US" sz="2000" dirty="0">
              <a:sym typeface="Symbol" pitchFamily="18" charset="2"/>
            </a:endParaRPr>
          </a:p>
          <a:p>
            <a:r>
              <a:rPr lang="en-US" altLang="en-US" sz="2400" dirty="0">
                <a:sym typeface="Symbol" pitchFamily="18" charset="2"/>
              </a:rPr>
              <a:t>Classification task is to determine:</a:t>
            </a:r>
          </a:p>
          <a:p>
            <a:pPr lvl="1"/>
            <a:r>
              <a:rPr lang="en-US" altLang="en-US" sz="2000" dirty="0">
                <a:sym typeface="Symbol" pitchFamily="18" charset="2"/>
              </a:rPr>
              <a:t>The class/category of 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: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  </a:t>
            </a:r>
            <a:r>
              <a:rPr lang="en-US" altLang="en-US" sz="2000" i="1" dirty="0">
                <a:sym typeface="Symbol" pitchFamily="18" charset="2"/>
              </a:rPr>
              <a:t>C, </a:t>
            </a:r>
            <a:r>
              <a:rPr lang="en-US" altLang="en-US" sz="2000" dirty="0">
                <a:sym typeface="Symbol" pitchFamily="18" charset="2"/>
              </a:rPr>
              <a:t>where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 is a function whose domain is 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 and whose range is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dirty="0">
                <a:sym typeface="Symbol" pitchFamily="18" charset="2"/>
              </a:rPr>
              <a:t>.</a:t>
            </a:r>
            <a:endParaRPr lang="en-US" altLang="en-US" sz="2000" i="1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1434" y="6453807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56BD24B-31EE-4B71-9766-ADEF9E87780E}" type="slidenum">
              <a:rPr lang="en-US" altLang="en-US" sz="1200" smtClean="0"/>
              <a:pPr algn="r"/>
              <a:t>5</a:t>
            </a:fld>
            <a:endParaRPr lang="en-US" altLang="en-US" sz="12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for Classification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3525"/>
            <a:ext cx="7772400" cy="4638675"/>
          </a:xfrm>
        </p:spPr>
        <p:txBody>
          <a:bodyPr/>
          <a:lstStyle/>
          <a:p>
            <a:r>
              <a:rPr lang="en-US" altLang="en-US" sz="2400" dirty="0"/>
              <a:t>A training example is an instance </a:t>
            </a:r>
            <a:r>
              <a:rPr lang="en-US" altLang="en-US" sz="2400" i="1" dirty="0" err="1"/>
              <a:t>x</a:t>
            </a:r>
            <a:r>
              <a:rPr lang="en-US" altLang="en-US" sz="2400" dirty="0" err="1">
                <a:sym typeface="Symbol" pitchFamily="18" charset="2"/>
              </a:rPr>
              <a:t></a:t>
            </a:r>
            <a:r>
              <a:rPr lang="en-US" altLang="en-US" sz="2400" i="1" dirty="0" err="1">
                <a:sym typeface="Symbol" pitchFamily="18" charset="2"/>
              </a:rPr>
              <a:t>X</a:t>
            </a:r>
            <a:r>
              <a:rPr lang="en-US" altLang="en-US" sz="2400" i="1" dirty="0">
                <a:sym typeface="Symbol" pitchFamily="18" charset="2"/>
              </a:rPr>
              <a:t>, </a:t>
            </a:r>
            <a:r>
              <a:rPr lang="en-US" altLang="en-US" sz="2400" dirty="0">
                <a:sym typeface="Symbol" pitchFamily="18" charset="2"/>
              </a:rPr>
              <a:t>paired with its correct class label </a:t>
            </a:r>
            <a:r>
              <a:rPr lang="en-US" altLang="en-US" sz="2400" i="1" dirty="0">
                <a:sym typeface="Symbol" pitchFamily="18" charset="2"/>
              </a:rPr>
              <a:t>c</a:t>
            </a:r>
            <a:r>
              <a:rPr lang="en-US" altLang="en-US" sz="2400" dirty="0">
                <a:sym typeface="Symbol" pitchFamily="18" charset="2"/>
              </a:rPr>
              <a:t>(</a:t>
            </a:r>
            <a:r>
              <a:rPr lang="en-US" altLang="en-US" sz="2400" i="1" dirty="0">
                <a:sym typeface="Symbol" pitchFamily="18" charset="2"/>
              </a:rPr>
              <a:t>x</a:t>
            </a:r>
            <a:r>
              <a:rPr lang="en-US" altLang="en-US" sz="2400" dirty="0">
                <a:sym typeface="Symbol" pitchFamily="18" charset="2"/>
              </a:rPr>
              <a:t>): &lt;</a:t>
            </a:r>
            <a:r>
              <a:rPr lang="en-US" altLang="en-US" sz="2400" i="1" dirty="0">
                <a:sym typeface="Symbol" pitchFamily="18" charset="2"/>
              </a:rPr>
              <a:t>x</a:t>
            </a:r>
            <a:r>
              <a:rPr lang="en-US" altLang="en-US" sz="2400" dirty="0">
                <a:sym typeface="Symbol" pitchFamily="18" charset="2"/>
              </a:rPr>
              <a:t>, </a:t>
            </a:r>
            <a:r>
              <a:rPr lang="en-US" altLang="en-US" sz="2400" i="1" dirty="0">
                <a:sym typeface="Symbol" pitchFamily="18" charset="2"/>
              </a:rPr>
              <a:t>c</a:t>
            </a:r>
            <a:r>
              <a:rPr lang="en-US" altLang="en-US" sz="2400" dirty="0">
                <a:sym typeface="Symbol" pitchFamily="18" charset="2"/>
              </a:rPr>
              <a:t>(</a:t>
            </a:r>
            <a:r>
              <a:rPr lang="en-US" altLang="en-US" sz="2400" i="1" dirty="0">
                <a:sym typeface="Symbol" pitchFamily="18" charset="2"/>
              </a:rPr>
              <a:t>x</a:t>
            </a:r>
            <a:r>
              <a:rPr lang="en-US" altLang="en-US" sz="2400" dirty="0">
                <a:sym typeface="Symbol" pitchFamily="18" charset="2"/>
              </a:rPr>
              <a:t>)&gt; for an unknown classification function, </a:t>
            </a:r>
            <a:r>
              <a:rPr lang="en-US" altLang="en-US" sz="2400" i="1" dirty="0">
                <a:sym typeface="Symbol" pitchFamily="18" charset="2"/>
              </a:rPr>
              <a:t>c</a:t>
            </a:r>
            <a:r>
              <a:rPr lang="en-US" altLang="en-US" sz="2400" dirty="0">
                <a:sym typeface="Symbol" pitchFamily="18" charset="2"/>
              </a:rPr>
              <a:t>. </a:t>
            </a:r>
          </a:p>
          <a:p>
            <a:endParaRPr lang="en-US" altLang="en-US" sz="2400" dirty="0">
              <a:sym typeface="Symbol" pitchFamily="18" charset="2"/>
            </a:endParaRPr>
          </a:p>
          <a:p>
            <a:r>
              <a:rPr lang="en-US" altLang="en-US" sz="2400" dirty="0">
                <a:sym typeface="Symbol" pitchFamily="18" charset="2"/>
              </a:rPr>
              <a:t>Given a set of training examples, </a:t>
            </a:r>
            <a:r>
              <a:rPr lang="en-US" altLang="en-US" sz="2400" i="1" dirty="0">
                <a:sym typeface="Symbol" pitchFamily="18" charset="2"/>
              </a:rPr>
              <a:t>D</a:t>
            </a:r>
            <a:endParaRPr lang="en-US" altLang="en-US" sz="2400" dirty="0">
              <a:sym typeface="Symbol" pitchFamily="18" charset="2"/>
            </a:endParaRPr>
          </a:p>
          <a:p>
            <a:pPr lvl="1"/>
            <a:r>
              <a:rPr lang="en-US" altLang="en-US" sz="2000" dirty="0">
                <a:sym typeface="Symbol" pitchFamily="18" charset="2"/>
              </a:rPr>
              <a:t>Find a hypothesized classification function, </a:t>
            </a:r>
            <a:r>
              <a:rPr lang="en-US" altLang="en-US" sz="2000" i="1" dirty="0">
                <a:sym typeface="Symbol" pitchFamily="18" charset="2"/>
              </a:rPr>
              <a:t>h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), such that: </a:t>
            </a:r>
            <a:r>
              <a:rPr lang="en-US" altLang="en-US" sz="2000" i="1" dirty="0">
                <a:sym typeface="Symbol" pitchFamily="18" charset="2"/>
              </a:rPr>
              <a:t>h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 =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), for all training instances (i.e., for all &lt;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, </a:t>
            </a:r>
            <a:r>
              <a:rPr lang="en-US" altLang="en-US" sz="2000" i="1" dirty="0">
                <a:sym typeface="Symbol" pitchFamily="18" charset="2"/>
              </a:rPr>
              <a:t>c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x</a:t>
            </a:r>
            <a:r>
              <a:rPr lang="en-US" altLang="en-US" sz="2000" dirty="0">
                <a:sym typeface="Symbol" pitchFamily="18" charset="2"/>
              </a:rPr>
              <a:t>)&gt; in </a:t>
            </a:r>
            <a:r>
              <a:rPr lang="en-US" altLang="en-US" sz="2000" i="1" dirty="0">
                <a:sym typeface="Symbol" pitchFamily="18" charset="2"/>
              </a:rPr>
              <a:t>D</a:t>
            </a:r>
            <a:r>
              <a:rPr lang="en-US" altLang="en-US" sz="2000" dirty="0">
                <a:sym typeface="Symbol" pitchFamily="18" charset="2"/>
              </a:rPr>
              <a:t>). This is called 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consistency</a:t>
            </a:r>
            <a:r>
              <a:rPr lang="en-US" altLang="en-US" sz="2000" dirty="0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61312" y="642399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08AE90C-7297-49FD-8115-AF763FAB9EB8}" type="slidenum">
              <a:rPr lang="en-US" altLang="en-US" sz="1200" smtClean="0"/>
              <a:pPr algn="r"/>
              <a:t>6</a:t>
            </a:fld>
            <a:endParaRPr lang="en-US" altLang="en-US" sz="1200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Example of Classification Learning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48470"/>
          </a:xfrm>
        </p:spPr>
        <p:txBody>
          <a:bodyPr/>
          <a:lstStyle/>
          <a:p>
            <a:r>
              <a:rPr lang="en-US" altLang="en-US" sz="2400" dirty="0"/>
              <a:t>Instance language: &lt;size, color, shape&gt;</a:t>
            </a:r>
          </a:p>
          <a:p>
            <a:pPr lvl="1"/>
            <a:r>
              <a:rPr lang="en-US" altLang="en-US" sz="2000" dirty="0"/>
              <a:t>size </a:t>
            </a:r>
            <a:r>
              <a:rPr lang="en-US" altLang="en-US" sz="2000" dirty="0">
                <a:sym typeface="Symbol" pitchFamily="18" charset="2"/>
              </a:rPr>
              <a:t> {small, medium, large}</a:t>
            </a:r>
          </a:p>
          <a:p>
            <a:pPr lvl="1"/>
            <a:r>
              <a:rPr lang="en-US" altLang="en-US" sz="2000" dirty="0">
                <a:sym typeface="Symbol" pitchFamily="18" charset="2"/>
              </a:rPr>
              <a:t>color  {red, blue, green}</a:t>
            </a:r>
          </a:p>
          <a:p>
            <a:pPr lvl="1"/>
            <a:r>
              <a:rPr lang="en-US" altLang="en-US" sz="2000" dirty="0"/>
              <a:t>shape </a:t>
            </a:r>
            <a:r>
              <a:rPr lang="en-US" altLang="en-US" sz="2000" dirty="0">
                <a:sym typeface="Symbol" pitchFamily="18" charset="2"/>
              </a:rPr>
              <a:t> {square, circle, triangle}</a:t>
            </a:r>
          </a:p>
          <a:p>
            <a:r>
              <a:rPr lang="en-US" altLang="en-US" sz="2400" i="1" dirty="0">
                <a:sym typeface="Symbol" pitchFamily="18" charset="2"/>
              </a:rPr>
              <a:t>C </a:t>
            </a:r>
            <a:r>
              <a:rPr lang="en-US" altLang="en-US" sz="2400" dirty="0">
                <a:sym typeface="Symbol" pitchFamily="18" charset="2"/>
              </a:rPr>
              <a:t>= {positive, negative}</a:t>
            </a:r>
          </a:p>
          <a:p>
            <a:endParaRPr lang="en-US" altLang="en-US" sz="1400" dirty="0">
              <a:sym typeface="Symbol" pitchFamily="18" charset="2"/>
            </a:endParaRPr>
          </a:p>
          <a:p>
            <a:r>
              <a:rPr lang="en-US" altLang="en-US" sz="2400" i="1" dirty="0">
                <a:sym typeface="Symbol" pitchFamily="18" charset="2"/>
              </a:rPr>
              <a:t>D</a:t>
            </a:r>
            <a:r>
              <a:rPr lang="en-US" altLang="en-US" sz="2400" dirty="0">
                <a:sym typeface="Symbol" pitchFamily="18" charset="2"/>
              </a:rPr>
              <a:t>:</a:t>
            </a:r>
          </a:p>
          <a:p>
            <a:endParaRPr lang="en-US" altLang="en-US" sz="2400" dirty="0">
              <a:sym typeface="Symbol" pitchFamily="18" charset="2"/>
            </a:endParaRPr>
          </a:p>
          <a:p>
            <a:endParaRPr lang="en-US" altLang="en-US" sz="2400" dirty="0">
              <a:sym typeface="Symbol" pitchFamily="18" charset="2"/>
            </a:endParaRPr>
          </a:p>
          <a:p>
            <a:endParaRPr lang="en-US" altLang="en-US" sz="2400" dirty="0">
              <a:sym typeface="Symbol" pitchFamily="18" charset="2"/>
            </a:endParaRPr>
          </a:p>
          <a:p>
            <a:endParaRPr lang="en-US" altLang="en-US" sz="3200" dirty="0">
              <a:sym typeface="Symbol" pitchFamily="18" charset="2"/>
            </a:endParaRPr>
          </a:p>
          <a:p>
            <a:r>
              <a:rPr lang="en-US" altLang="en-US" sz="2400" dirty="0">
                <a:sym typeface="Symbol" pitchFamily="18" charset="2"/>
              </a:rPr>
              <a:t>Hypotheses?  circle </a:t>
            </a:r>
            <a:r>
              <a:rPr lang="en-US" altLang="en-US" sz="2400" dirty="0">
                <a:sym typeface="Wingdings" pitchFamily="2" charset="2"/>
              </a:rPr>
              <a:t> positive?     red  positive?</a:t>
            </a:r>
            <a:endParaRPr lang="en-US" altLang="en-US" sz="2400" dirty="0">
              <a:sym typeface="Symbol" pitchFamily="18" charset="2"/>
            </a:endParaRPr>
          </a:p>
        </p:txBody>
      </p:sp>
      <p:graphicFrame>
        <p:nvGraphicFramePr>
          <p:cNvPr id="558126" name="Group 46"/>
          <p:cNvGraphicFramePr>
            <a:graphicFrameLocks noGrp="1"/>
          </p:cNvGraphicFramePr>
          <p:nvPr/>
        </p:nvGraphicFramePr>
        <p:xfrm>
          <a:off x="1454430" y="3558898"/>
          <a:ext cx="5218113" cy="1941513"/>
        </p:xfrm>
        <a:graphic>
          <a:graphicData uri="http://schemas.openxmlformats.org/drawingml/2006/table">
            <a:tbl>
              <a:tblPr/>
              <a:tblGrid>
                <a:gridCol w="11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Color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Shape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red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circle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large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red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circle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red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triangle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large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blue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circle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arlett" pitchFamily="2" charset="2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Marlett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arlett" pitchFamily="2" charset="2"/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41434" y="6414051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528C41D9-0DD1-4A77-B82F-2D3D43EFA939}" type="slidenum">
              <a:rPr lang="en-US" altLang="en-US" sz="1200" smtClean="0"/>
              <a:pPr algn="r"/>
              <a:t>7</a:t>
            </a:fld>
            <a:endParaRPr lang="en-US" altLang="en-US" sz="12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8297"/>
            <a:ext cx="8229600" cy="964094"/>
          </a:xfrm>
        </p:spPr>
        <p:txBody>
          <a:bodyPr/>
          <a:lstStyle/>
          <a:p>
            <a:r>
              <a:rPr lang="en-US" altLang="en-US" dirty="0"/>
              <a:t>General Learning Issues</a:t>
            </a:r>
            <a:br>
              <a:rPr lang="en-US" altLang="en-US" dirty="0"/>
            </a:br>
            <a:r>
              <a:rPr lang="en-US" altLang="en-US" sz="2400" dirty="0"/>
              <a:t>(All Predictive Modeling Tasks)</a:t>
            </a:r>
            <a:endParaRPr lang="en-US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91478"/>
            <a:ext cx="8229600" cy="47045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Many hypotheses can be consistent with the training data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Bias: </a:t>
            </a:r>
            <a:r>
              <a:rPr lang="en-US" altLang="en-US" sz="1800" dirty="0"/>
              <a:t>Any criteria other than consistency with the training data that is used to select a hypothesis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Classification accuracy (% of instances classified correctly)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Measured on independent test data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Efficiency Issues: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Training time (efficiency of training algorithm)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Testing time (efficiency of subsequent classification)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Generalization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Hypotheses must generalize to correctly classify instances not in training data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Simply memorizing training examples is a consistent hypothesis that does not generalize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Occam’s razor</a:t>
            </a:r>
            <a:r>
              <a:rPr lang="en-US" altLang="en-US" sz="1800" dirty="0"/>
              <a:t>: Finding a simple hypothesis helps ensure generalization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Simplest models tend to be the best models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The KISS principle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E066FF-B27A-47D9-ADA2-D28D9A70C14D}" type="slidenum">
              <a:rPr lang="en-US" altLang="en-US" smtClean="0"/>
              <a:pPr/>
              <a:t>8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40" y="285474"/>
            <a:ext cx="8229600" cy="609600"/>
          </a:xfrm>
        </p:spPr>
        <p:txBody>
          <a:bodyPr/>
          <a:lstStyle/>
          <a:p>
            <a:r>
              <a:rPr lang="en-US" altLang="en-US" dirty="0">
                <a:solidFill>
                  <a:srgbClr val="3333CD"/>
                </a:solidFill>
                <a:latin typeface="Times-Bold"/>
              </a:rPr>
              <a:t>Classification: 3 Step Process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073427"/>
            <a:ext cx="8509000" cy="5049838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00"/>
                </a:solidFill>
                <a:latin typeface="Times-Bold"/>
              </a:rPr>
              <a:t>1. Model construction 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Times-Bold"/>
              </a:rPr>
              <a:t>Learning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):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Each record (instance, example) is assumed to belong to a predefined class, as determined by one of the attributes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This attribute is call the </a:t>
            </a:r>
            <a:r>
              <a:rPr lang="en-US" altLang="en-US" dirty="0">
                <a:solidFill>
                  <a:srgbClr val="C00000"/>
                </a:solidFill>
                <a:latin typeface="Times-Roman"/>
              </a:rPr>
              <a:t>target attribute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The values of the target attribute are the </a:t>
            </a:r>
            <a:r>
              <a:rPr lang="en-US" altLang="en-US" dirty="0">
                <a:solidFill>
                  <a:srgbClr val="C00000"/>
                </a:solidFill>
                <a:latin typeface="Times-Bold"/>
              </a:rPr>
              <a:t>class labels</a:t>
            </a:r>
            <a:endParaRPr lang="en-US" altLang="en-US" dirty="0">
              <a:solidFill>
                <a:srgbClr val="C00000"/>
              </a:solidFill>
              <a:latin typeface="Times-Roman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The set of all instances used for learning the model is called </a:t>
            </a:r>
            <a:r>
              <a:rPr lang="en-US" altLang="en-US" dirty="0">
                <a:solidFill>
                  <a:srgbClr val="C00000"/>
                </a:solidFill>
                <a:latin typeface="Times-Bold"/>
              </a:rPr>
              <a:t>training set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Times-Roman"/>
              </a:rPr>
              <a:t>The model may be represented in many forms: </a:t>
            </a:r>
            <a:r>
              <a:rPr lang="en-US" altLang="en-US" dirty="0">
                <a:solidFill>
                  <a:srgbClr val="000000"/>
                </a:solidFill>
                <a:latin typeface="Times-Bold"/>
              </a:rPr>
              <a:t>decision trees, probabilities, neural networks, ….</a:t>
            </a:r>
          </a:p>
          <a:p>
            <a:pPr lvl="1"/>
            <a:endParaRPr lang="en-US" altLang="en-US" sz="700" dirty="0">
              <a:solidFill>
                <a:srgbClr val="000000"/>
              </a:solidFill>
              <a:latin typeface="Times-Bold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Times-Bold"/>
              </a:rPr>
              <a:t>2. Model Evaluation 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Times-Bold"/>
              </a:rPr>
              <a:t>Accuracy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):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Times-Roman"/>
              </a:rPr>
              <a:t>Estimate accuracy rate of the model based on a </a:t>
            </a:r>
            <a:r>
              <a:rPr lang="en-US" altLang="en-US" sz="1600" dirty="0">
                <a:solidFill>
                  <a:srgbClr val="C00000"/>
                </a:solidFill>
                <a:latin typeface="Times-Bold"/>
              </a:rPr>
              <a:t>test set</a:t>
            </a:r>
            <a:endParaRPr lang="en-US" altLang="en-US" sz="1600" dirty="0">
              <a:solidFill>
                <a:srgbClr val="C00000"/>
              </a:solidFill>
              <a:latin typeface="Times-Roman"/>
            </a:endParaRP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Times-Roman"/>
              </a:rPr>
              <a:t>The known labels of test instances are compared with the predicts class from model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Times-Roman"/>
              </a:rPr>
              <a:t>Test set is independent of training set otherwise over-fitting will occur</a:t>
            </a:r>
          </a:p>
          <a:p>
            <a:pPr lvl="1"/>
            <a:endParaRPr lang="en-US" altLang="en-US" sz="700" dirty="0">
              <a:solidFill>
                <a:srgbClr val="000000"/>
              </a:solidFill>
              <a:latin typeface="Times-Roman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Times-Bold"/>
              </a:rPr>
              <a:t>3. Model Use 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Times-Bold"/>
              </a:rPr>
              <a:t>Classification</a:t>
            </a:r>
            <a:r>
              <a:rPr lang="en-US" altLang="en-US" sz="2000" dirty="0">
                <a:solidFill>
                  <a:srgbClr val="000000"/>
                </a:solidFill>
                <a:latin typeface="Times-Roman"/>
              </a:rPr>
              <a:t>):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Times-Roman"/>
              </a:rPr>
              <a:t>The model is used to classify unseen instances (i.e., to predict the class labels for new unclassified instances)</a:t>
            </a:r>
          </a:p>
          <a:p>
            <a:pPr lvl="1"/>
            <a:r>
              <a:rPr lang="en-US" altLang="en-US" sz="1600" dirty="0">
                <a:solidFill>
                  <a:srgbClr val="000000"/>
                </a:solidFill>
                <a:latin typeface="Times-Roman"/>
              </a:rPr>
              <a:t>Predict the value of an actual attribute</a:t>
            </a:r>
          </a:p>
          <a:p>
            <a:endParaRPr lang="en-US" altLang="en-US" sz="2000" dirty="0">
              <a:solidFill>
                <a:srgbClr val="000000"/>
              </a:solidFill>
              <a:latin typeface="Times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DB824A-FC02-4307-BB1D-C726BF49A792}" type="slidenum">
              <a:rPr lang="en-US" altLang="en-US" smtClean="0"/>
              <a:pPr/>
              <a:t>9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Construction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 bwMode="auto">
          <a:xfrm>
            <a:off x="400050" y="1381125"/>
            <a:ext cx="83994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4165</TotalTime>
  <Words>2321</Words>
  <Application>Microsoft Office PowerPoint</Application>
  <PresentationFormat>On-screen Show (4:3)</PresentationFormat>
  <Paragraphs>346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Marlett</vt:lpstr>
      <vt:lpstr>Times New Roman</vt:lpstr>
      <vt:lpstr>Times-Bold</vt:lpstr>
      <vt:lpstr>Times-Roman</vt:lpstr>
      <vt:lpstr>Wingdings</vt:lpstr>
      <vt:lpstr>Blank Presentation</vt:lpstr>
      <vt:lpstr>Worksheet</vt:lpstr>
      <vt:lpstr>Equation</vt:lpstr>
      <vt:lpstr>Classification and Prediction: Basic Concepts</vt:lpstr>
      <vt:lpstr>What Is Classification?</vt:lpstr>
      <vt:lpstr>Prediction, Clustering, Classification</vt:lpstr>
      <vt:lpstr>Classification Task</vt:lpstr>
      <vt:lpstr>Learning for Classification</vt:lpstr>
      <vt:lpstr>Example of Classification Learning</vt:lpstr>
      <vt:lpstr>General Learning Issues (All Predictive Modeling Tasks)</vt:lpstr>
      <vt:lpstr>Classification: 3 Step Process</vt:lpstr>
      <vt:lpstr>Model Construction</vt:lpstr>
      <vt:lpstr>Model Evaluation</vt:lpstr>
      <vt:lpstr>Model Use: Classification</vt:lpstr>
      <vt:lpstr>Classification Methods</vt:lpstr>
      <vt:lpstr>Evaluating Models</vt:lpstr>
      <vt:lpstr>Test and Evaluation Sets</vt:lpstr>
      <vt:lpstr>Cross Validation</vt:lpstr>
      <vt:lpstr>Example – 5 Fold Cross Validation</vt:lpstr>
      <vt:lpstr>Bootstrap Validation</vt:lpstr>
      <vt:lpstr>Measuring Effectiveness of Classification Models</vt:lpstr>
      <vt:lpstr>Confusion Matrix &amp; Accuracy Metrics</vt:lpstr>
      <vt:lpstr>Other Classifier Evaluation Metrics</vt:lpstr>
      <vt:lpstr>What Is Prediction/Estimation?</vt:lpstr>
      <vt:lpstr>Linear Regression </vt:lpstr>
      <vt:lpstr>Nonlinear Regression </vt:lpstr>
      <vt:lpstr>Other Regression-Based Models</vt:lpstr>
      <vt:lpstr>Regression Trees and Model Trees</vt:lpstr>
      <vt:lpstr>Evaluating Numeric Prediction</vt:lpstr>
      <vt:lpstr>Bias-Variance Tradeoff</vt:lpstr>
      <vt:lpstr>Bias-Variance Tradeoff</vt:lpstr>
      <vt:lpstr>Classification and Prediction: Basic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Miing and Knowledge Discvoery - Web Data Mining</dc:title>
  <dc:creator>Bamshad Mobasher</dc:creator>
  <cp:lastModifiedBy>Mobasher, Bamshad</cp:lastModifiedBy>
  <cp:revision>283</cp:revision>
  <cp:lastPrinted>2001-05-02T17:00:13Z</cp:lastPrinted>
  <dcterms:created xsi:type="dcterms:W3CDTF">1999-03-29T20:01:23Z</dcterms:created>
  <dcterms:modified xsi:type="dcterms:W3CDTF">2021-09-22T17:40:21Z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http://maya.cs.depaul.edu/~classes/ect584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C:\Bamshad\CLASS\ECT584\Lectures</vt:lpwstr>
  </property>
</Properties>
</file>