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6"/>
  </p:notesMasterIdLst>
  <p:sldIdLst>
    <p:sldId id="256" r:id="rId2"/>
    <p:sldId id="334" r:id="rId3"/>
    <p:sldId id="446" r:id="rId4"/>
    <p:sldId id="372" r:id="rId5"/>
    <p:sldId id="447" r:id="rId6"/>
    <p:sldId id="373" r:id="rId7"/>
    <p:sldId id="325" r:id="rId8"/>
    <p:sldId id="399" r:id="rId9"/>
    <p:sldId id="400" r:id="rId10"/>
    <p:sldId id="401" r:id="rId11"/>
    <p:sldId id="402" r:id="rId12"/>
    <p:sldId id="403" r:id="rId13"/>
    <p:sldId id="404" r:id="rId14"/>
    <p:sldId id="405" r:id="rId15"/>
    <p:sldId id="406" r:id="rId16"/>
    <p:sldId id="407" r:id="rId17"/>
    <p:sldId id="455" r:id="rId18"/>
    <p:sldId id="414" r:id="rId19"/>
    <p:sldId id="437" r:id="rId20"/>
    <p:sldId id="442" r:id="rId21"/>
    <p:sldId id="443" r:id="rId22"/>
    <p:sldId id="439" r:id="rId23"/>
    <p:sldId id="440" r:id="rId24"/>
    <p:sldId id="441" r:id="rId25"/>
    <p:sldId id="438" r:id="rId26"/>
    <p:sldId id="419" r:id="rId27"/>
    <p:sldId id="261" r:id="rId28"/>
    <p:sldId id="420" r:id="rId29"/>
    <p:sldId id="422" r:id="rId30"/>
    <p:sldId id="423" r:id="rId31"/>
    <p:sldId id="424" r:id="rId32"/>
    <p:sldId id="425" r:id="rId33"/>
    <p:sldId id="426" r:id="rId34"/>
    <p:sldId id="427" r:id="rId35"/>
    <p:sldId id="428" r:id="rId36"/>
    <p:sldId id="456" r:id="rId37"/>
    <p:sldId id="448" r:id="rId38"/>
    <p:sldId id="449" r:id="rId39"/>
    <p:sldId id="450" r:id="rId40"/>
    <p:sldId id="451" r:id="rId41"/>
    <p:sldId id="452" r:id="rId42"/>
    <p:sldId id="453" r:id="rId43"/>
    <p:sldId id="430" r:id="rId44"/>
    <p:sldId id="43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90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CB9557-7CF6-4832-BFF9-5E10C41CA6AA}" type="datetimeFigureOut">
              <a:rPr lang="en-US" smtClean="0"/>
              <a:t>4/20/2023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70C446-C875-46F0-A291-1AF5E9AFCEF2}" type="slidenum">
              <a:rPr lang="en-US" smtClean="0"/>
              <a:t>‹#›</a:t>
            </a:fld>
            <a:endParaRPr lang="en-US"/>
          </a:p>
        </p:txBody>
      </p:sp>
    </p:spTree>
    <p:extLst>
      <p:ext uri="{BB962C8B-B14F-4D97-AF65-F5344CB8AC3E}">
        <p14:creationId xmlns:p14="http://schemas.microsoft.com/office/powerpoint/2010/main" val="2703730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959F2A01-DB2C-4DFB-9FE3-5C2C41966864}" type="datetimeFigureOut">
              <a:rPr lang="en-US" smtClean="0"/>
              <a:pPr/>
              <a:t>4/20/2023</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74E9176-71D8-4777-B540-353A3D468AC1}"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9F2A01-DB2C-4DFB-9FE3-5C2C41966864}" type="datetimeFigureOut">
              <a:rPr lang="en-US" smtClean="0"/>
              <a:pPr/>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4E9176-71D8-4777-B540-353A3D468A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9F2A01-DB2C-4DFB-9FE3-5C2C41966864}" type="datetimeFigureOut">
              <a:rPr lang="en-US" smtClean="0"/>
              <a:pPr/>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4E9176-71D8-4777-B540-353A3D468A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9F2A01-DB2C-4DFB-9FE3-5C2C41966864}" type="datetimeFigureOut">
              <a:rPr lang="en-US" smtClean="0"/>
              <a:pPr/>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4E9176-71D8-4777-B540-353A3D468A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59F2A01-DB2C-4DFB-9FE3-5C2C41966864}" type="datetimeFigureOut">
              <a:rPr lang="en-US" smtClean="0"/>
              <a:pPr/>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4E9176-71D8-4777-B540-353A3D468AC1}"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59F2A01-DB2C-4DFB-9FE3-5C2C41966864}" type="datetimeFigureOut">
              <a:rPr lang="en-US" smtClean="0"/>
              <a:pPr/>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4E9176-71D8-4777-B540-353A3D468A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59F2A01-DB2C-4DFB-9FE3-5C2C41966864}" type="datetimeFigureOut">
              <a:rPr lang="en-US" smtClean="0"/>
              <a:pPr/>
              <a:t>4/20/2023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4E9176-71D8-4777-B540-353A3D468A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959F2A01-DB2C-4DFB-9FE3-5C2C41966864}" type="datetimeFigureOut">
              <a:rPr lang="en-US" smtClean="0"/>
              <a:pPr/>
              <a:t>4/20/2023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4E9176-71D8-4777-B540-353A3D468A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959F2A01-DB2C-4DFB-9FE3-5C2C41966864}" type="datetimeFigureOut">
              <a:rPr lang="en-US" smtClean="0"/>
              <a:pPr/>
              <a:t>4/20/2023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4E9176-71D8-4777-B540-353A3D468AC1}"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59F2A01-DB2C-4DFB-9FE3-5C2C41966864}" type="datetimeFigureOut">
              <a:rPr lang="en-US" smtClean="0"/>
              <a:pPr/>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4E9176-71D8-4777-B540-353A3D468A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959F2A01-DB2C-4DFB-9FE3-5C2C41966864}" type="datetimeFigureOut">
              <a:rPr lang="en-US" smtClean="0"/>
              <a:pPr/>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4E9176-71D8-4777-B540-353A3D468AC1}"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59F2A01-DB2C-4DFB-9FE3-5C2C41966864}" type="datetimeFigureOut">
              <a:rPr lang="en-US" smtClean="0"/>
              <a:pPr/>
              <a:t>4/20/2023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74E9176-71D8-4777-B540-353A3D468AC1}"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905000"/>
            <a:ext cx="7406640" cy="1472184"/>
          </a:xfrm>
        </p:spPr>
        <p:txBody>
          <a:bodyPr>
            <a:normAutofit fontScale="90000"/>
          </a:bodyPr>
          <a:lstStyle/>
          <a:p>
            <a:r>
              <a:rPr lang="en-US" sz="4800" dirty="0"/>
              <a:t>Notes on Research Designs, Hypotheses, and Experiments</a:t>
            </a:r>
            <a:endParaRPr lang="en-US" sz="4400" dirty="0"/>
          </a:p>
        </p:txBody>
      </p:sp>
    </p:spTree>
    <p:extLst>
      <p:ext uri="{BB962C8B-B14F-4D97-AF65-F5344CB8AC3E}">
        <p14:creationId xmlns:p14="http://schemas.microsoft.com/office/powerpoint/2010/main" val="2350455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fontScale="90000"/>
          </a:bodyPr>
          <a:lstStyle/>
          <a:p>
            <a:r>
              <a:rPr lang="en-US"/>
              <a:t>Observational or Communication Based</a:t>
            </a:r>
          </a:p>
        </p:txBody>
      </p:sp>
      <p:sp>
        <p:nvSpPr>
          <p:cNvPr id="78851" name="Rectangle 3"/>
          <p:cNvSpPr>
            <a:spLocks noGrp="1" noChangeArrowheads="1"/>
          </p:cNvSpPr>
          <p:nvPr>
            <p:ph type="body" idx="1"/>
          </p:nvPr>
        </p:nvSpPr>
        <p:spPr/>
        <p:txBody>
          <a:bodyPr/>
          <a:lstStyle/>
          <a:p>
            <a:r>
              <a:rPr lang="en-US"/>
              <a:t>Observational studies – the researcher inspects the activities of a subject or the nature of some material without attempting elicit responses from anyone.</a:t>
            </a:r>
          </a:p>
          <a:p>
            <a:r>
              <a:rPr lang="en-US"/>
              <a:t>Communicational – the researcher questions the subjects and collects response by personal or impersonal means.</a:t>
            </a:r>
          </a:p>
        </p:txBody>
      </p:sp>
    </p:spTree>
    <p:extLst>
      <p:ext uri="{BB962C8B-B14F-4D97-AF65-F5344CB8AC3E}">
        <p14:creationId xmlns:p14="http://schemas.microsoft.com/office/powerpoint/2010/main" val="819191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Experimental or Ex Post Facto</a:t>
            </a:r>
          </a:p>
        </p:txBody>
      </p:sp>
      <p:sp>
        <p:nvSpPr>
          <p:cNvPr id="79875" name="Rectangle 3"/>
          <p:cNvSpPr>
            <a:spLocks noGrp="1" noChangeArrowheads="1"/>
          </p:cNvSpPr>
          <p:nvPr>
            <p:ph type="body" idx="1"/>
          </p:nvPr>
        </p:nvSpPr>
        <p:spPr/>
        <p:txBody>
          <a:bodyPr>
            <a:normAutofit lnSpcReduction="10000"/>
          </a:bodyPr>
          <a:lstStyle/>
          <a:p>
            <a:r>
              <a:rPr lang="en-US" sz="2800"/>
              <a:t>In an experiment the researcher attempts to control and/or manipulate the variables in the study.  Experimentation provides the most powerful support possible for a hypothesis of causation</a:t>
            </a:r>
          </a:p>
          <a:p>
            <a:r>
              <a:rPr lang="en-US" sz="2800"/>
              <a:t>With an ex post facto design, investigators have no control over the variables in the sense of being able to manipulate them. Report only what has happened or what is happening.   Important that researches do not influence variables </a:t>
            </a:r>
          </a:p>
        </p:txBody>
      </p:sp>
    </p:spTree>
    <p:extLst>
      <p:ext uri="{BB962C8B-B14F-4D97-AF65-F5344CB8AC3E}">
        <p14:creationId xmlns:p14="http://schemas.microsoft.com/office/powerpoint/2010/main" val="2293466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Descriptive or Causal</a:t>
            </a:r>
          </a:p>
        </p:txBody>
      </p:sp>
      <p:sp>
        <p:nvSpPr>
          <p:cNvPr id="80899" name="Rectangle 3"/>
          <p:cNvSpPr>
            <a:spLocks noGrp="1" noChangeArrowheads="1"/>
          </p:cNvSpPr>
          <p:nvPr>
            <p:ph type="body" idx="1"/>
          </p:nvPr>
        </p:nvSpPr>
        <p:spPr/>
        <p:txBody>
          <a:bodyPr/>
          <a:lstStyle/>
          <a:p>
            <a:r>
              <a:rPr lang="en-US"/>
              <a:t>If the research is concerned with finding out who, what, where, when or how much then the study is descriptive.</a:t>
            </a:r>
          </a:p>
          <a:p>
            <a:r>
              <a:rPr lang="en-US"/>
              <a:t>If is concerned with finding out why then it is causal.  How one variable produces changes in another.</a:t>
            </a:r>
          </a:p>
        </p:txBody>
      </p:sp>
    </p:spTree>
    <p:extLst>
      <p:ext uri="{BB962C8B-B14F-4D97-AF65-F5344CB8AC3E}">
        <p14:creationId xmlns:p14="http://schemas.microsoft.com/office/powerpoint/2010/main" val="3858115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Cross-sectional or Longitudinal</a:t>
            </a:r>
          </a:p>
        </p:txBody>
      </p:sp>
      <p:sp>
        <p:nvSpPr>
          <p:cNvPr id="81923" name="Rectangle 3"/>
          <p:cNvSpPr>
            <a:spLocks noGrp="1" noChangeArrowheads="1"/>
          </p:cNvSpPr>
          <p:nvPr>
            <p:ph type="body" idx="1"/>
          </p:nvPr>
        </p:nvSpPr>
        <p:spPr/>
        <p:txBody>
          <a:bodyPr/>
          <a:lstStyle/>
          <a:p>
            <a:r>
              <a:rPr lang="en-US"/>
              <a:t>Cross-sectional are carried out once and represent a snapshot of one point in time.</a:t>
            </a:r>
          </a:p>
          <a:p>
            <a:r>
              <a:rPr lang="en-US"/>
              <a:t>Longitudinal are repeated over an extended period</a:t>
            </a:r>
          </a:p>
        </p:txBody>
      </p:sp>
    </p:spTree>
    <p:extLst>
      <p:ext uri="{BB962C8B-B14F-4D97-AF65-F5344CB8AC3E}">
        <p14:creationId xmlns:p14="http://schemas.microsoft.com/office/powerpoint/2010/main" val="2130926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Case or Statistical Study</a:t>
            </a:r>
          </a:p>
        </p:txBody>
      </p:sp>
      <p:sp>
        <p:nvSpPr>
          <p:cNvPr id="82947" name="Rectangle 3"/>
          <p:cNvSpPr>
            <a:spLocks noGrp="1" noChangeArrowheads="1"/>
          </p:cNvSpPr>
          <p:nvPr>
            <p:ph type="body" idx="1"/>
          </p:nvPr>
        </p:nvSpPr>
        <p:spPr/>
        <p:txBody>
          <a:bodyPr/>
          <a:lstStyle/>
          <a:p>
            <a:r>
              <a:rPr lang="en-US" sz="2800"/>
              <a:t>Statistical studies are designed for breath rather than depth.  They attempt to capture a population’s characteristics by making inference from a sample’s characteristics.</a:t>
            </a:r>
          </a:p>
          <a:p>
            <a:r>
              <a:rPr lang="en-US" sz="2800"/>
              <a:t>Case studies – full contextual analysis of fewer events or conditions and their interrelations. (Remember that a universal can be falsified by a single counter-instance)</a:t>
            </a:r>
          </a:p>
        </p:txBody>
      </p:sp>
    </p:spTree>
    <p:extLst>
      <p:ext uri="{BB962C8B-B14F-4D97-AF65-F5344CB8AC3E}">
        <p14:creationId xmlns:p14="http://schemas.microsoft.com/office/powerpoint/2010/main" val="211513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Field, Laboratory or Simulation</a:t>
            </a:r>
          </a:p>
        </p:txBody>
      </p:sp>
      <p:sp>
        <p:nvSpPr>
          <p:cNvPr id="83971" name="Rectangle 3"/>
          <p:cNvSpPr>
            <a:spLocks noGrp="1" noChangeArrowheads="1"/>
          </p:cNvSpPr>
          <p:nvPr>
            <p:ph type="body" idx="1"/>
          </p:nvPr>
        </p:nvSpPr>
        <p:spPr/>
        <p:txBody>
          <a:bodyPr/>
          <a:lstStyle/>
          <a:p>
            <a:r>
              <a:rPr lang="en-US"/>
              <a:t>Designs differ in the actual environmental conditions</a:t>
            </a:r>
          </a:p>
          <a:p>
            <a:pPr>
              <a:buFontTx/>
              <a:buNone/>
            </a:pPr>
            <a:endParaRPr lang="en-US"/>
          </a:p>
        </p:txBody>
      </p:sp>
    </p:spTree>
    <p:extLst>
      <p:ext uri="{BB962C8B-B14F-4D97-AF65-F5344CB8AC3E}">
        <p14:creationId xmlns:p14="http://schemas.microsoft.com/office/powerpoint/2010/main" val="3487352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normAutofit fontScale="90000"/>
          </a:bodyPr>
          <a:lstStyle/>
          <a:p>
            <a:r>
              <a:rPr lang="en-US"/>
              <a:t>Quantitative v. Qualitative Approaches</a:t>
            </a:r>
          </a:p>
        </p:txBody>
      </p:sp>
      <p:sp>
        <p:nvSpPr>
          <p:cNvPr id="87043" name="Rectangle 3"/>
          <p:cNvSpPr>
            <a:spLocks noGrp="1" noChangeArrowheads="1"/>
          </p:cNvSpPr>
          <p:nvPr>
            <p:ph type="body" idx="1"/>
          </p:nvPr>
        </p:nvSpPr>
        <p:spPr>
          <a:xfrm>
            <a:off x="1435608" y="1676400"/>
            <a:ext cx="7498080" cy="4572000"/>
          </a:xfrm>
        </p:spPr>
        <p:txBody>
          <a:bodyPr/>
          <a:lstStyle/>
          <a:p>
            <a:r>
              <a:rPr lang="en-US" sz="2800" dirty="0"/>
              <a:t>Categorize research studies into two broad categories</a:t>
            </a:r>
          </a:p>
          <a:p>
            <a:r>
              <a:rPr lang="en-US" sz="2800" dirty="0"/>
              <a:t>Quantitative – relationships among measured variable for the purpose of explaining, predicting and controlling phenomena</a:t>
            </a:r>
          </a:p>
          <a:p>
            <a:r>
              <a:rPr lang="en-US" sz="2800" dirty="0"/>
              <a:t>Qualitative – answer question about the complex nature of phenomena with the purpose of  describing and understanding from the participant’s point of view </a:t>
            </a:r>
          </a:p>
        </p:txBody>
      </p:sp>
    </p:spTree>
    <p:extLst>
      <p:ext uri="{BB962C8B-B14F-4D97-AF65-F5344CB8AC3E}">
        <p14:creationId xmlns:p14="http://schemas.microsoft.com/office/powerpoint/2010/main" val="1341571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905000"/>
            <a:ext cx="7406640" cy="1472184"/>
          </a:xfrm>
        </p:spPr>
        <p:txBody>
          <a:bodyPr>
            <a:normAutofit fontScale="90000"/>
          </a:bodyPr>
          <a:lstStyle/>
          <a:p>
            <a:r>
              <a:rPr lang="en-US" sz="4800" dirty="0"/>
              <a:t>More on Hypotheses and Experiments</a:t>
            </a:r>
            <a:endParaRPr lang="en-US" sz="4400" dirty="0"/>
          </a:p>
        </p:txBody>
      </p:sp>
    </p:spTree>
    <p:extLst>
      <p:ext uri="{BB962C8B-B14F-4D97-AF65-F5344CB8AC3E}">
        <p14:creationId xmlns:p14="http://schemas.microsoft.com/office/powerpoint/2010/main" val="849961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Hypotheses</a:t>
            </a:r>
          </a:p>
        </p:txBody>
      </p:sp>
      <p:sp>
        <p:nvSpPr>
          <p:cNvPr id="87043" name="Rectangle 3"/>
          <p:cNvSpPr>
            <a:spLocks noGrp="1" noChangeArrowheads="1"/>
          </p:cNvSpPr>
          <p:nvPr>
            <p:ph type="body" idx="1"/>
          </p:nvPr>
        </p:nvSpPr>
        <p:spPr/>
        <p:txBody>
          <a:bodyPr/>
          <a:lstStyle/>
          <a:p>
            <a:pPr>
              <a:lnSpc>
                <a:spcPct val="90000"/>
              </a:lnSpc>
            </a:pPr>
            <a:r>
              <a:rPr lang="en-US" dirty="0"/>
              <a:t>Tentative proposition</a:t>
            </a:r>
          </a:p>
          <a:p>
            <a:pPr>
              <a:lnSpc>
                <a:spcPct val="90000"/>
              </a:lnSpc>
            </a:pPr>
            <a:r>
              <a:rPr lang="en-US" dirty="0"/>
              <a:t>formulated for empirical testing</a:t>
            </a:r>
          </a:p>
          <a:p>
            <a:pPr>
              <a:lnSpc>
                <a:spcPct val="90000"/>
              </a:lnSpc>
            </a:pPr>
            <a:r>
              <a:rPr lang="en-US" dirty="0"/>
              <a:t>Means for guiding and directing</a:t>
            </a:r>
          </a:p>
          <a:p>
            <a:pPr lvl="1">
              <a:lnSpc>
                <a:spcPct val="90000"/>
              </a:lnSpc>
            </a:pPr>
            <a:r>
              <a:rPr lang="en-US" dirty="0"/>
              <a:t>kinds of data to be collected</a:t>
            </a:r>
          </a:p>
          <a:p>
            <a:pPr lvl="1">
              <a:lnSpc>
                <a:spcPct val="90000"/>
              </a:lnSpc>
            </a:pPr>
            <a:r>
              <a:rPr lang="en-US" dirty="0"/>
              <a:t>what experiments will be conducted</a:t>
            </a:r>
          </a:p>
          <a:p>
            <a:pPr lvl="1">
              <a:lnSpc>
                <a:spcPct val="90000"/>
              </a:lnSpc>
            </a:pPr>
            <a:r>
              <a:rPr lang="en-US" dirty="0"/>
              <a:t>analysis and interpretation</a:t>
            </a:r>
          </a:p>
          <a:p>
            <a:pPr>
              <a:lnSpc>
                <a:spcPct val="90000"/>
              </a:lnSpc>
            </a:pPr>
            <a:r>
              <a:rPr lang="en-US" dirty="0"/>
              <a:t>acceptance or rejection is </a:t>
            </a:r>
            <a:r>
              <a:rPr lang="en-US" dirty="0" err="1"/>
              <a:t>dependant</a:t>
            </a:r>
            <a:r>
              <a:rPr lang="en-US" dirty="0"/>
              <a:t> on “data”</a:t>
            </a:r>
          </a:p>
        </p:txBody>
      </p:sp>
    </p:spTree>
    <p:extLst>
      <p:ext uri="{BB962C8B-B14F-4D97-AF65-F5344CB8AC3E}">
        <p14:creationId xmlns:p14="http://schemas.microsoft.com/office/powerpoint/2010/main" val="3175219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35608" y="274638"/>
            <a:ext cx="7498080" cy="1143000"/>
          </a:xfrm>
        </p:spPr>
        <p:txBody>
          <a:bodyPr/>
          <a:lstStyle/>
          <a:p>
            <a:r>
              <a:rPr lang="en-US" dirty="0"/>
              <a:t>Examples of Hypotheses</a:t>
            </a:r>
          </a:p>
        </p:txBody>
      </p:sp>
      <p:sp>
        <p:nvSpPr>
          <p:cNvPr id="4" name="Content Placeholder 3"/>
          <p:cNvSpPr>
            <a:spLocks noGrp="1"/>
          </p:cNvSpPr>
          <p:nvPr>
            <p:ph idx="1"/>
          </p:nvPr>
        </p:nvSpPr>
        <p:spPr>
          <a:xfrm>
            <a:off x="1435608" y="1447800"/>
            <a:ext cx="7498080" cy="4800600"/>
          </a:xfrm>
        </p:spPr>
        <p:txBody>
          <a:bodyPr>
            <a:normAutofit fontScale="70000" lnSpcReduction="20000"/>
          </a:bodyPr>
          <a:lstStyle/>
          <a:p>
            <a:pPr>
              <a:spcAft>
                <a:spcPts val="1200"/>
              </a:spcAft>
            </a:pPr>
            <a:r>
              <a:rPr lang="en-US" dirty="0"/>
              <a:t>Error-based pruning reduces the size of decision trees (as measured in the number of nodes) without decreasing accuracy (as measured by error rate)</a:t>
            </a:r>
          </a:p>
          <a:p>
            <a:pPr>
              <a:spcAft>
                <a:spcPts val="1200"/>
              </a:spcAft>
            </a:pPr>
            <a:r>
              <a:rPr lang="en-US" dirty="0"/>
              <a:t>The use of relevance feedback in an information retrieval system, results in  more effective information discovery by users (as measured in terms of time to task completion)</a:t>
            </a:r>
          </a:p>
          <a:p>
            <a:pPr>
              <a:spcAft>
                <a:spcPts val="1200"/>
              </a:spcAft>
            </a:pPr>
            <a:r>
              <a:rPr lang="en-US" dirty="0"/>
              <a:t>The proposed approach for generating item recommendations based on association rule discovery on purchase histories results in more accurate predictions of future purchases when compared to the baseline approach.</a:t>
            </a:r>
          </a:p>
          <a:p>
            <a:pPr>
              <a:spcAft>
                <a:spcPts val="1200"/>
              </a:spcAft>
            </a:pPr>
            <a:r>
              <a:rPr lang="en-US" dirty="0"/>
              <a:t>[From a Google experiment] Longer documents tend to be ranked more accurately than shorter documents because their topics can be estimated with lower variance.</a:t>
            </a:r>
          </a:p>
        </p:txBody>
      </p:sp>
    </p:spTree>
    <p:extLst>
      <p:ext uri="{BB962C8B-B14F-4D97-AF65-F5344CB8AC3E}">
        <p14:creationId xmlns:p14="http://schemas.microsoft.com/office/powerpoint/2010/main" val="804640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35608" y="274638"/>
            <a:ext cx="7498080" cy="1143000"/>
          </a:xfrm>
        </p:spPr>
        <p:txBody>
          <a:bodyPr>
            <a:normAutofit fontScale="90000"/>
          </a:bodyPr>
          <a:lstStyle/>
          <a:p>
            <a:r>
              <a:rPr lang="en-US" dirty="0"/>
              <a:t>Recall: Components of the Research Proposal</a:t>
            </a:r>
          </a:p>
        </p:txBody>
      </p:sp>
      <p:sp>
        <p:nvSpPr>
          <p:cNvPr id="3075" name="Rectangle 3"/>
          <p:cNvSpPr>
            <a:spLocks noGrp="1" noChangeArrowheads="1"/>
          </p:cNvSpPr>
          <p:nvPr>
            <p:ph idx="1"/>
          </p:nvPr>
        </p:nvSpPr>
        <p:spPr>
          <a:xfrm>
            <a:off x="1435100" y="1752600"/>
            <a:ext cx="7499350" cy="4495800"/>
          </a:xfrm>
        </p:spPr>
        <p:txBody>
          <a:bodyPr>
            <a:normAutofit fontScale="92500" lnSpcReduction="20000"/>
          </a:bodyPr>
          <a:lstStyle/>
          <a:p>
            <a:r>
              <a:rPr lang="en-US" dirty="0"/>
              <a:t>Problem Description/Statement</a:t>
            </a:r>
          </a:p>
          <a:p>
            <a:r>
              <a:rPr lang="en-US" dirty="0"/>
              <a:t>Research Objectives</a:t>
            </a:r>
          </a:p>
          <a:p>
            <a:r>
              <a:rPr lang="en-US" dirty="0"/>
              <a:t>Importance/Benefits of the Study</a:t>
            </a:r>
          </a:p>
          <a:p>
            <a:r>
              <a:rPr lang="en-US" dirty="0"/>
              <a:t>Literature Review</a:t>
            </a:r>
          </a:p>
          <a:p>
            <a:r>
              <a:rPr lang="en-US" dirty="0"/>
              <a:t>Research Design / Data Analysis</a:t>
            </a:r>
          </a:p>
          <a:p>
            <a:r>
              <a:rPr lang="en-US" dirty="0"/>
              <a:t>Deliverables</a:t>
            </a:r>
          </a:p>
          <a:p>
            <a:r>
              <a:rPr lang="en-US" dirty="0"/>
              <a:t>Schedule</a:t>
            </a:r>
          </a:p>
          <a:p>
            <a:r>
              <a:rPr lang="en-US" dirty="0"/>
              <a:t>[Facilities and Special Resources]</a:t>
            </a:r>
          </a:p>
          <a:p>
            <a:r>
              <a:rPr lang="en-US" dirty="0"/>
              <a:t>References</a:t>
            </a:r>
          </a:p>
          <a:p>
            <a:r>
              <a:rPr lang="en-US" dirty="0"/>
              <a:t>Budget (Appendix)</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143000"/>
          </a:xfrm>
        </p:spPr>
        <p:txBody>
          <a:bodyPr/>
          <a:lstStyle/>
          <a:p>
            <a:r>
              <a:rPr lang="en-US" dirty="0"/>
              <a:t>Types of Hypotheses</a:t>
            </a:r>
          </a:p>
        </p:txBody>
      </p:sp>
      <p:sp>
        <p:nvSpPr>
          <p:cNvPr id="3" name="Content Placeholder 2"/>
          <p:cNvSpPr>
            <a:spLocks noGrp="1"/>
          </p:cNvSpPr>
          <p:nvPr>
            <p:ph idx="1"/>
          </p:nvPr>
        </p:nvSpPr>
        <p:spPr>
          <a:xfrm>
            <a:off x="1435608" y="1447800"/>
            <a:ext cx="7498080" cy="4800600"/>
          </a:xfrm>
        </p:spPr>
        <p:txBody>
          <a:bodyPr>
            <a:normAutofit fontScale="92500" lnSpcReduction="20000"/>
          </a:bodyPr>
          <a:lstStyle/>
          <a:p>
            <a:r>
              <a:rPr lang="en-US" dirty="0"/>
              <a:t>Existential</a:t>
            </a:r>
          </a:p>
          <a:p>
            <a:pPr lvl="1"/>
            <a:r>
              <a:rPr lang="en-US" dirty="0"/>
              <a:t>An entity or phenomenon exists (perhaps with a specified frequency)</a:t>
            </a:r>
          </a:p>
          <a:p>
            <a:pPr lvl="1"/>
            <a:r>
              <a:rPr lang="en-US" dirty="0"/>
              <a:t>“Atoms contain uncharged subatomic particles (neutrons)”</a:t>
            </a:r>
          </a:p>
          <a:p>
            <a:r>
              <a:rPr lang="en-US" dirty="0"/>
              <a:t>Compositional</a:t>
            </a:r>
          </a:p>
          <a:p>
            <a:pPr lvl="1"/>
            <a:r>
              <a:rPr lang="en-US" dirty="0"/>
              <a:t>An entity or phenomenon consists of a number of related parts or components (perhaps with a specified frequency)</a:t>
            </a:r>
          </a:p>
          <a:p>
            <a:pPr lvl="1"/>
            <a:r>
              <a:rPr lang="en-US" dirty="0"/>
              <a:t>“Atoms consist of proton, electrons, and neutrons.”</a:t>
            </a:r>
          </a:p>
          <a:p>
            <a:pPr lvl="1"/>
            <a:r>
              <a:rPr lang="en-US" dirty="0"/>
              <a:t>“All decision tree algorithms can be divided into a growing phase and a pruning phase.”</a:t>
            </a:r>
          </a:p>
        </p:txBody>
      </p:sp>
    </p:spTree>
    <p:extLst>
      <p:ext uri="{BB962C8B-B14F-4D97-AF65-F5344CB8AC3E}">
        <p14:creationId xmlns:p14="http://schemas.microsoft.com/office/powerpoint/2010/main" val="1816006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143000"/>
          </a:xfrm>
        </p:spPr>
        <p:txBody>
          <a:bodyPr/>
          <a:lstStyle/>
          <a:p>
            <a:r>
              <a:rPr lang="en-US" dirty="0"/>
              <a:t>Types of Hypotheses</a:t>
            </a:r>
          </a:p>
        </p:txBody>
      </p:sp>
      <p:sp>
        <p:nvSpPr>
          <p:cNvPr id="3" name="Content Placeholder 2"/>
          <p:cNvSpPr>
            <a:spLocks noGrp="1"/>
          </p:cNvSpPr>
          <p:nvPr>
            <p:ph idx="1"/>
          </p:nvPr>
        </p:nvSpPr>
        <p:spPr>
          <a:xfrm>
            <a:off x="1435608" y="1447800"/>
            <a:ext cx="7498080" cy="4800600"/>
          </a:xfrm>
        </p:spPr>
        <p:txBody>
          <a:bodyPr>
            <a:normAutofit fontScale="85000" lnSpcReduction="20000"/>
          </a:bodyPr>
          <a:lstStyle/>
          <a:p>
            <a:r>
              <a:rPr lang="en-US" dirty="0"/>
              <a:t>Correlational</a:t>
            </a:r>
          </a:p>
          <a:p>
            <a:pPr lvl="1"/>
            <a:r>
              <a:rPr lang="en-US" dirty="0"/>
              <a:t>Two measurable quantities have a specified association</a:t>
            </a:r>
          </a:p>
          <a:p>
            <a:pPr lvl="1"/>
            <a:r>
              <a:rPr lang="en-US" dirty="0"/>
              <a:t>“An element’s atomic weight and its properties are correlated.”</a:t>
            </a:r>
          </a:p>
          <a:p>
            <a:pPr lvl="1"/>
            <a:r>
              <a:rPr lang="en-US" dirty="0"/>
              <a:t>“The size of a decision tree constructed using error-based pruning grows linearly with the size of training set.”</a:t>
            </a:r>
          </a:p>
          <a:p>
            <a:r>
              <a:rPr lang="en-US" dirty="0"/>
              <a:t>Casual</a:t>
            </a:r>
          </a:p>
          <a:p>
            <a:pPr lvl="1"/>
            <a:r>
              <a:rPr lang="en-US" dirty="0"/>
              <a:t>A given behavior has a specified causal mechanism</a:t>
            </a:r>
          </a:p>
          <a:p>
            <a:pPr lvl="1"/>
            <a:r>
              <a:rPr lang="en-US" dirty="0"/>
              <a:t>“The low reactivity of noble gases is caused by their full outer shell of valence electrons.”</a:t>
            </a:r>
          </a:p>
          <a:p>
            <a:pPr lvl="1"/>
            <a:r>
              <a:rPr lang="en-US" dirty="0"/>
              <a:t>“The use of relevance feedback results in  more effective information discovery by users”</a:t>
            </a:r>
          </a:p>
        </p:txBody>
      </p:sp>
    </p:spTree>
    <p:extLst>
      <p:ext uri="{BB962C8B-B14F-4D97-AF65-F5344CB8AC3E}">
        <p14:creationId xmlns:p14="http://schemas.microsoft.com/office/powerpoint/2010/main" val="9071954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Rejecting the Hypothesis</a:t>
            </a:r>
          </a:p>
        </p:txBody>
      </p:sp>
      <p:sp>
        <p:nvSpPr>
          <p:cNvPr id="88067" name="Rectangle 3"/>
          <p:cNvSpPr>
            <a:spLocks noGrp="1" noChangeArrowheads="1"/>
          </p:cNvSpPr>
          <p:nvPr>
            <p:ph type="body" idx="1"/>
          </p:nvPr>
        </p:nvSpPr>
        <p:spPr/>
        <p:txBody>
          <a:bodyPr/>
          <a:lstStyle/>
          <a:p>
            <a:r>
              <a:rPr lang="en-US"/>
              <a:t>Often researchers set out to disprove an opposite/competing hypothesis</a:t>
            </a:r>
          </a:p>
          <a:p>
            <a:r>
              <a:rPr lang="en-US"/>
              <a:t>Example: We believe that test strategy A uncovers more faults than test strategy B.  So our hypothesis will be that </a:t>
            </a:r>
          </a:p>
          <a:p>
            <a:pPr lvl="1"/>
            <a:r>
              <a:rPr lang="en-US"/>
              <a:t>Programmers using test strategy A will uncover more faults than programmers using test strategy B for the same program.  </a:t>
            </a:r>
          </a:p>
        </p:txBody>
      </p:sp>
    </p:spTree>
    <p:extLst>
      <p:ext uri="{BB962C8B-B14F-4D97-AF65-F5344CB8AC3E}">
        <p14:creationId xmlns:p14="http://schemas.microsoft.com/office/powerpoint/2010/main" val="2274978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Rejecting the Hypothesis</a:t>
            </a:r>
          </a:p>
        </p:txBody>
      </p:sp>
      <p:sp>
        <p:nvSpPr>
          <p:cNvPr id="89091" name="Rectangle 3"/>
          <p:cNvSpPr>
            <a:spLocks noGrp="1" noChangeArrowheads="1"/>
          </p:cNvSpPr>
          <p:nvPr>
            <p:ph type="body" idx="1"/>
          </p:nvPr>
        </p:nvSpPr>
        <p:spPr/>
        <p:txBody>
          <a:bodyPr/>
          <a:lstStyle/>
          <a:p>
            <a:r>
              <a:rPr lang="en-US" dirty="0"/>
              <a:t>However, we cannot actually prove this hypothesis, we instead will try to disprove an opposite hypothesis </a:t>
            </a:r>
          </a:p>
          <a:p>
            <a:pPr lvl="1"/>
            <a:r>
              <a:rPr lang="en-US" dirty="0"/>
              <a:t>There will be no significant difference in the fault detection rate of programmers using test strategy A and those using test strategy B for the same program.</a:t>
            </a:r>
          </a:p>
        </p:txBody>
      </p:sp>
    </p:spTree>
    <p:extLst>
      <p:ext uri="{BB962C8B-B14F-4D97-AF65-F5344CB8AC3E}">
        <p14:creationId xmlns:p14="http://schemas.microsoft.com/office/powerpoint/2010/main" val="1299752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Rejecting the Hypothesis</a:t>
            </a:r>
          </a:p>
        </p:txBody>
      </p:sp>
      <p:sp>
        <p:nvSpPr>
          <p:cNvPr id="90115" name="Rectangle 3"/>
          <p:cNvSpPr>
            <a:spLocks noGrp="1" noChangeArrowheads="1"/>
          </p:cNvSpPr>
          <p:nvPr>
            <p:ph type="body" idx="1"/>
          </p:nvPr>
        </p:nvSpPr>
        <p:spPr/>
        <p:txBody>
          <a:bodyPr/>
          <a:lstStyle/>
          <a:p>
            <a:r>
              <a:rPr lang="en-US"/>
              <a:t>If there is a significant difference in the fault detection rate we can reject the “no difference” and by default, support our research hypothesis</a:t>
            </a:r>
          </a:p>
          <a:p>
            <a:r>
              <a:rPr lang="en-US"/>
              <a:t>the “no difference” = </a:t>
            </a:r>
            <a:r>
              <a:rPr lang="en-US" i="1"/>
              <a:t>null hypothesis</a:t>
            </a:r>
          </a:p>
        </p:txBody>
      </p:sp>
    </p:spTree>
    <p:extLst>
      <p:ext uri="{BB962C8B-B14F-4D97-AF65-F5344CB8AC3E}">
        <p14:creationId xmlns:p14="http://schemas.microsoft.com/office/powerpoint/2010/main" val="3806149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143000"/>
          </a:xfrm>
        </p:spPr>
        <p:txBody>
          <a:bodyPr>
            <a:normAutofit/>
          </a:bodyPr>
          <a:lstStyle/>
          <a:p>
            <a:r>
              <a:rPr lang="en-US" dirty="0"/>
              <a:t>Recall: Falsifiability</a:t>
            </a:r>
          </a:p>
        </p:txBody>
      </p:sp>
      <p:sp>
        <p:nvSpPr>
          <p:cNvPr id="3" name="Content Placeholder 2"/>
          <p:cNvSpPr>
            <a:spLocks noGrp="1"/>
          </p:cNvSpPr>
          <p:nvPr>
            <p:ph idx="1"/>
          </p:nvPr>
        </p:nvSpPr>
        <p:spPr>
          <a:xfrm>
            <a:off x="1435608" y="1447800"/>
            <a:ext cx="7498080" cy="4800600"/>
          </a:xfrm>
        </p:spPr>
        <p:txBody>
          <a:bodyPr>
            <a:normAutofit fontScale="85000" lnSpcReduction="20000"/>
          </a:bodyPr>
          <a:lstStyle/>
          <a:p>
            <a:r>
              <a:rPr lang="en-US" dirty="0"/>
              <a:t>Falsifiability is the logical possibility that an assertion can be shown to be false by evidence</a:t>
            </a:r>
          </a:p>
          <a:p>
            <a:r>
              <a:rPr lang="en-US" dirty="0"/>
              <a:t>Does not mean “false.” Instead, if a falsifiable proposition is false, its falsehood can be shown by experimentation, proof, or simulation.</a:t>
            </a:r>
          </a:p>
          <a:p>
            <a:r>
              <a:rPr lang="en-US" dirty="0"/>
              <a:t>There are different degrees of falsifiability</a:t>
            </a:r>
          </a:p>
          <a:p>
            <a:r>
              <a:rPr lang="en-US" dirty="0"/>
              <a:t>What make a hypothesis unfalsifiable?</a:t>
            </a:r>
          </a:p>
          <a:p>
            <a:pPr lvl="1"/>
            <a:r>
              <a:rPr lang="en-US" dirty="0"/>
              <a:t>Vagueness – theory does not predict any particular experimental outcome</a:t>
            </a:r>
          </a:p>
          <a:p>
            <a:pPr lvl="1"/>
            <a:r>
              <a:rPr lang="en-US" dirty="0"/>
              <a:t>Complexity/Generality – theory “explains” any experimental result</a:t>
            </a:r>
          </a:p>
          <a:p>
            <a:pPr lvl="1"/>
            <a:r>
              <a:rPr lang="en-US" dirty="0"/>
              <a:t>Special pleading – traditional experimental methods are claimed not to apply</a:t>
            </a:r>
          </a:p>
        </p:txBody>
      </p:sp>
    </p:spTree>
    <p:extLst>
      <p:ext uri="{BB962C8B-B14F-4D97-AF65-F5344CB8AC3E}">
        <p14:creationId xmlns:p14="http://schemas.microsoft.com/office/powerpoint/2010/main" val="3511889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Experiments</a:t>
            </a:r>
          </a:p>
        </p:txBody>
      </p:sp>
      <p:sp>
        <p:nvSpPr>
          <p:cNvPr id="91139" name="Rectangle 3"/>
          <p:cNvSpPr>
            <a:spLocks noGrp="1" noChangeArrowheads="1"/>
          </p:cNvSpPr>
          <p:nvPr>
            <p:ph type="body" idx="1"/>
          </p:nvPr>
        </p:nvSpPr>
        <p:spPr/>
        <p:txBody>
          <a:bodyPr/>
          <a:lstStyle/>
          <a:p>
            <a:pPr>
              <a:lnSpc>
                <a:spcPct val="90000"/>
              </a:lnSpc>
            </a:pPr>
            <a:r>
              <a:rPr lang="en-US"/>
              <a:t>Studies involving the intervention by the researcher beyond that required for measurement</a:t>
            </a:r>
          </a:p>
          <a:p>
            <a:pPr>
              <a:lnSpc>
                <a:spcPct val="90000"/>
              </a:lnSpc>
            </a:pPr>
            <a:r>
              <a:rPr lang="en-US"/>
              <a:t>usually, manipulate some variable in a setting and observe how it affects the subject (cause and effect)</a:t>
            </a:r>
          </a:p>
          <a:p>
            <a:pPr>
              <a:lnSpc>
                <a:spcPct val="90000"/>
              </a:lnSpc>
            </a:pPr>
            <a:r>
              <a:rPr lang="en-US"/>
              <a:t>there is at least one independent variable and one dependent variable</a:t>
            </a:r>
          </a:p>
        </p:txBody>
      </p:sp>
    </p:spTree>
    <p:extLst>
      <p:ext uri="{BB962C8B-B14F-4D97-AF65-F5344CB8AC3E}">
        <p14:creationId xmlns:p14="http://schemas.microsoft.com/office/powerpoint/2010/main" val="391033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9F6096-C6CF-482F-97D3-9CB1A8480662}"/>
              </a:ext>
            </a:extLst>
          </p:cNvPr>
          <p:cNvPicPr>
            <a:picLocks noChangeAspect="1"/>
          </p:cNvPicPr>
          <p:nvPr/>
        </p:nvPicPr>
        <p:blipFill>
          <a:blip r:embed="rId2"/>
          <a:stretch>
            <a:fillRect/>
          </a:stretch>
        </p:blipFill>
        <p:spPr>
          <a:xfrm>
            <a:off x="1066799" y="609600"/>
            <a:ext cx="8046281" cy="4876800"/>
          </a:xfrm>
          <a:prstGeom prst="rect">
            <a:avLst/>
          </a:prstGeom>
        </p:spPr>
      </p:pic>
      <p:sp>
        <p:nvSpPr>
          <p:cNvPr id="4" name="TextBox 3">
            <a:extLst>
              <a:ext uri="{FF2B5EF4-FFF2-40B4-BE49-F238E27FC236}">
                <a16:creationId xmlns:a16="http://schemas.microsoft.com/office/drawing/2014/main" id="{75056787-5E05-458F-867D-B55D0BE2A25D}"/>
              </a:ext>
            </a:extLst>
          </p:cNvPr>
          <p:cNvSpPr txBox="1"/>
          <p:nvPr/>
        </p:nvSpPr>
        <p:spPr>
          <a:xfrm>
            <a:off x="3771598" y="5495925"/>
            <a:ext cx="5034327" cy="307777"/>
          </a:xfrm>
          <a:prstGeom prst="rect">
            <a:avLst/>
          </a:prstGeom>
          <a:noFill/>
        </p:spPr>
        <p:txBody>
          <a:bodyPr wrap="none" rtlCol="0">
            <a:spAutoFit/>
          </a:bodyPr>
          <a:lstStyle/>
          <a:p>
            <a:pPr algn="ctr"/>
            <a:r>
              <a:rPr lang="en-US" sz="1400" dirty="0"/>
              <a:t>“Empirical Methods in Artificial Intelligence”, 1995, by Paul R. Cohn</a:t>
            </a:r>
          </a:p>
        </p:txBody>
      </p:sp>
    </p:spTree>
    <p:extLst>
      <p:ext uri="{BB962C8B-B14F-4D97-AF65-F5344CB8AC3E}">
        <p14:creationId xmlns:p14="http://schemas.microsoft.com/office/powerpoint/2010/main" val="3059822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435608" y="274638"/>
            <a:ext cx="7498080" cy="1143000"/>
          </a:xfrm>
        </p:spPr>
        <p:txBody>
          <a:bodyPr/>
          <a:lstStyle/>
          <a:p>
            <a:r>
              <a:rPr lang="en-US" dirty="0"/>
              <a:t>Independent Variable</a:t>
            </a:r>
          </a:p>
        </p:txBody>
      </p:sp>
      <p:sp>
        <p:nvSpPr>
          <p:cNvPr id="92163" name="Rectangle 3"/>
          <p:cNvSpPr>
            <a:spLocks noGrp="1" noChangeArrowheads="1"/>
          </p:cNvSpPr>
          <p:nvPr>
            <p:ph idx="1"/>
          </p:nvPr>
        </p:nvSpPr>
        <p:spPr>
          <a:xfrm>
            <a:off x="1435608" y="1447800"/>
            <a:ext cx="7498080" cy="4800600"/>
          </a:xfrm>
        </p:spPr>
        <p:txBody>
          <a:bodyPr>
            <a:normAutofit lnSpcReduction="10000"/>
          </a:bodyPr>
          <a:lstStyle/>
          <a:p>
            <a:r>
              <a:rPr lang="en-US" dirty="0"/>
              <a:t>Variable the researcher manipulates</a:t>
            </a:r>
          </a:p>
          <a:p>
            <a:r>
              <a:rPr lang="en-US" dirty="0"/>
              <a:t>For our hypothesis concerning test strategies, we may take a sample of software engineers and randomly assign each to one of two groups: one using test strategy A and the other test strategy B. Later we compare the fault detection rate in the two groups. </a:t>
            </a:r>
          </a:p>
          <a:p>
            <a:pPr lvl="1"/>
            <a:r>
              <a:rPr lang="en-US" dirty="0"/>
              <a:t>We are manipulating the test strategy, thus it is the independent variable </a:t>
            </a:r>
          </a:p>
          <a:p>
            <a:pPr lvl="1"/>
            <a:endParaRPr lang="en-US" dirty="0"/>
          </a:p>
        </p:txBody>
      </p:sp>
    </p:spTree>
    <p:extLst>
      <p:ext uri="{BB962C8B-B14F-4D97-AF65-F5344CB8AC3E}">
        <p14:creationId xmlns:p14="http://schemas.microsoft.com/office/powerpoint/2010/main" val="27143521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t>Dependent Variable</a:t>
            </a:r>
          </a:p>
        </p:txBody>
      </p:sp>
      <p:sp>
        <p:nvSpPr>
          <p:cNvPr id="94211" name="Rectangle 3"/>
          <p:cNvSpPr>
            <a:spLocks noGrp="1" noChangeArrowheads="1"/>
          </p:cNvSpPr>
          <p:nvPr>
            <p:ph type="body" idx="1"/>
          </p:nvPr>
        </p:nvSpPr>
        <p:spPr/>
        <p:txBody>
          <a:bodyPr/>
          <a:lstStyle/>
          <a:p>
            <a:pPr>
              <a:lnSpc>
                <a:spcPct val="90000"/>
              </a:lnSpc>
            </a:pPr>
            <a:r>
              <a:rPr lang="en-US"/>
              <a:t>Variable that is potentially influenced by the independent variable</a:t>
            </a:r>
          </a:p>
          <a:p>
            <a:pPr>
              <a:lnSpc>
                <a:spcPct val="90000"/>
              </a:lnSpc>
            </a:pPr>
            <a:r>
              <a:rPr lang="en-US"/>
              <a:t>in our last example, the dependent variable is fault detection rate</a:t>
            </a:r>
          </a:p>
          <a:p>
            <a:pPr>
              <a:lnSpc>
                <a:spcPct val="90000"/>
              </a:lnSpc>
            </a:pPr>
            <a:r>
              <a:rPr lang="en-US"/>
              <a:t>Presumably the fault detection rate is influenced by test strategy applied</a:t>
            </a:r>
          </a:p>
          <a:p>
            <a:pPr>
              <a:lnSpc>
                <a:spcPct val="90000"/>
              </a:lnSpc>
            </a:pPr>
            <a:r>
              <a:rPr lang="en-US"/>
              <a:t>there can be more than one dependent variable</a:t>
            </a:r>
          </a:p>
        </p:txBody>
      </p:sp>
    </p:spTree>
    <p:extLst>
      <p:ext uri="{BB962C8B-B14F-4D97-AF65-F5344CB8AC3E}">
        <p14:creationId xmlns:p14="http://schemas.microsoft.com/office/powerpoint/2010/main" val="2165582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Research Design</a:t>
            </a:r>
          </a:p>
        </p:txBody>
      </p:sp>
      <p:sp>
        <p:nvSpPr>
          <p:cNvPr id="74755" name="Rectangle 3"/>
          <p:cNvSpPr>
            <a:spLocks noGrp="1" noChangeArrowheads="1"/>
          </p:cNvSpPr>
          <p:nvPr>
            <p:ph type="body" idx="1"/>
          </p:nvPr>
        </p:nvSpPr>
        <p:spPr/>
        <p:txBody>
          <a:bodyPr/>
          <a:lstStyle/>
          <a:p>
            <a:r>
              <a:rPr lang="en-US" dirty="0"/>
              <a:t>Is a </a:t>
            </a:r>
            <a:r>
              <a:rPr lang="en-US" b="1" dirty="0">
                <a:solidFill>
                  <a:schemeClr val="accent2"/>
                </a:solidFill>
              </a:rPr>
              <a:t>plan</a:t>
            </a:r>
            <a:r>
              <a:rPr lang="en-US" dirty="0"/>
              <a:t> for </a:t>
            </a:r>
            <a:r>
              <a:rPr lang="en-US" dirty="0">
                <a:solidFill>
                  <a:schemeClr val="tx2"/>
                </a:solidFill>
              </a:rPr>
              <a:t>selecting</a:t>
            </a:r>
            <a:r>
              <a:rPr lang="en-US" dirty="0"/>
              <a:t> the sources and types of information used to answer the research question.</a:t>
            </a:r>
          </a:p>
          <a:p>
            <a:r>
              <a:rPr lang="en-US" dirty="0"/>
              <a:t>Is a </a:t>
            </a:r>
            <a:r>
              <a:rPr lang="en-US" b="1" dirty="0">
                <a:solidFill>
                  <a:schemeClr val="accent2"/>
                </a:solidFill>
              </a:rPr>
              <a:t>framework </a:t>
            </a:r>
            <a:r>
              <a:rPr lang="en-US" dirty="0">
                <a:solidFill>
                  <a:schemeClr val="tx2"/>
                </a:solidFill>
              </a:rPr>
              <a:t>for specifying the relationships among the study’s variables</a:t>
            </a:r>
          </a:p>
          <a:p>
            <a:r>
              <a:rPr lang="en-US" dirty="0">
                <a:solidFill>
                  <a:schemeClr val="tx2"/>
                </a:solidFill>
              </a:rPr>
              <a:t>Is a</a:t>
            </a:r>
            <a:r>
              <a:rPr lang="en-US" b="1" dirty="0">
                <a:solidFill>
                  <a:schemeClr val="accent2"/>
                </a:solidFill>
              </a:rPr>
              <a:t> blueprint </a:t>
            </a:r>
            <a:r>
              <a:rPr lang="en-US" dirty="0">
                <a:solidFill>
                  <a:schemeClr val="tx2"/>
                </a:solidFill>
              </a:rPr>
              <a:t>that outlines each procedure from the hypothesis to the analysis of data.</a:t>
            </a:r>
          </a:p>
        </p:txBody>
      </p:sp>
    </p:spTree>
    <p:extLst>
      <p:ext uri="{BB962C8B-B14F-4D97-AF65-F5344CB8AC3E}">
        <p14:creationId xmlns:p14="http://schemas.microsoft.com/office/powerpoint/2010/main" val="12664235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t>Conducting an Experiment</a:t>
            </a:r>
          </a:p>
        </p:txBody>
      </p:sp>
      <p:sp>
        <p:nvSpPr>
          <p:cNvPr id="97283" name="Rectangle 3"/>
          <p:cNvSpPr>
            <a:spLocks noGrp="1" noChangeArrowheads="1"/>
          </p:cNvSpPr>
          <p:nvPr>
            <p:ph type="body" idx="1"/>
          </p:nvPr>
        </p:nvSpPr>
        <p:spPr/>
        <p:txBody>
          <a:bodyPr/>
          <a:lstStyle/>
          <a:p>
            <a:pPr>
              <a:lnSpc>
                <a:spcPct val="90000"/>
              </a:lnSpc>
            </a:pPr>
            <a:r>
              <a:rPr lang="en-US" dirty="0"/>
              <a:t>Seven activities</a:t>
            </a:r>
          </a:p>
          <a:p>
            <a:pPr lvl="1">
              <a:lnSpc>
                <a:spcPct val="90000"/>
              </a:lnSpc>
            </a:pPr>
            <a:r>
              <a:rPr lang="en-US" dirty="0"/>
              <a:t>select relevant variables</a:t>
            </a:r>
          </a:p>
          <a:p>
            <a:pPr lvl="1">
              <a:lnSpc>
                <a:spcPct val="90000"/>
              </a:lnSpc>
            </a:pPr>
            <a:r>
              <a:rPr lang="en-US" dirty="0"/>
              <a:t>specify the level(s) of treatment</a:t>
            </a:r>
          </a:p>
          <a:p>
            <a:pPr lvl="1">
              <a:lnSpc>
                <a:spcPct val="90000"/>
              </a:lnSpc>
            </a:pPr>
            <a:r>
              <a:rPr lang="en-US" dirty="0"/>
              <a:t>control the experimental environment</a:t>
            </a:r>
          </a:p>
          <a:p>
            <a:pPr lvl="1">
              <a:lnSpc>
                <a:spcPct val="90000"/>
              </a:lnSpc>
            </a:pPr>
            <a:r>
              <a:rPr lang="en-US" dirty="0"/>
              <a:t>choose the experimental design</a:t>
            </a:r>
          </a:p>
          <a:p>
            <a:pPr lvl="1">
              <a:lnSpc>
                <a:spcPct val="90000"/>
              </a:lnSpc>
            </a:pPr>
            <a:r>
              <a:rPr lang="en-US" dirty="0"/>
              <a:t>select and assign the subjects or data samples</a:t>
            </a:r>
          </a:p>
          <a:p>
            <a:pPr lvl="1">
              <a:lnSpc>
                <a:spcPct val="90000"/>
              </a:lnSpc>
            </a:pPr>
            <a:r>
              <a:rPr lang="en-US" dirty="0"/>
              <a:t>pilot-test, revise, and test</a:t>
            </a:r>
          </a:p>
          <a:p>
            <a:pPr lvl="1">
              <a:lnSpc>
                <a:spcPct val="90000"/>
              </a:lnSpc>
            </a:pPr>
            <a:r>
              <a:rPr lang="en-US" dirty="0"/>
              <a:t>analyze the data</a:t>
            </a:r>
          </a:p>
        </p:txBody>
      </p:sp>
    </p:spTree>
    <p:extLst>
      <p:ext uri="{BB962C8B-B14F-4D97-AF65-F5344CB8AC3E}">
        <p14:creationId xmlns:p14="http://schemas.microsoft.com/office/powerpoint/2010/main" val="9402002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Select the Relevant Variables</a:t>
            </a:r>
          </a:p>
        </p:txBody>
      </p:sp>
      <p:sp>
        <p:nvSpPr>
          <p:cNvPr id="98307" name="Rectangle 3"/>
          <p:cNvSpPr>
            <a:spLocks noGrp="1" noChangeArrowheads="1"/>
          </p:cNvSpPr>
          <p:nvPr>
            <p:ph type="body" idx="1"/>
          </p:nvPr>
        </p:nvSpPr>
        <p:spPr/>
        <p:txBody>
          <a:bodyPr/>
          <a:lstStyle/>
          <a:p>
            <a:r>
              <a:rPr lang="en-US" sz="2800"/>
              <a:t>Translate our problem into the hypothesis that best states the objectives of the research</a:t>
            </a:r>
          </a:p>
          <a:p>
            <a:r>
              <a:rPr lang="en-US" sz="2800"/>
              <a:t>how concepts are transformed into variables to make them measurable and subject to testing</a:t>
            </a:r>
          </a:p>
          <a:p>
            <a:r>
              <a:rPr lang="en-US" sz="2800"/>
              <a:t>research question:</a:t>
            </a:r>
          </a:p>
          <a:p>
            <a:pPr lvl="1"/>
            <a:r>
              <a:rPr lang="en-US" sz="2400"/>
              <a:t>Does a product presentation that describes product benefits in the introduction lead to improved retention of the product knowledge?</a:t>
            </a:r>
          </a:p>
        </p:txBody>
      </p:sp>
    </p:spTree>
    <p:extLst>
      <p:ext uri="{BB962C8B-B14F-4D97-AF65-F5344CB8AC3E}">
        <p14:creationId xmlns:p14="http://schemas.microsoft.com/office/powerpoint/2010/main" val="23637126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t>The Speculation</a:t>
            </a:r>
          </a:p>
        </p:txBody>
      </p:sp>
      <p:sp>
        <p:nvSpPr>
          <p:cNvPr id="99331" name="Rectangle 3"/>
          <p:cNvSpPr>
            <a:spLocks noGrp="1" noChangeArrowheads="1"/>
          </p:cNvSpPr>
          <p:nvPr>
            <p:ph type="body" idx="1"/>
          </p:nvPr>
        </p:nvSpPr>
        <p:spPr/>
        <p:txBody>
          <a:bodyPr/>
          <a:lstStyle/>
          <a:p>
            <a:r>
              <a:rPr lang="en-US" dirty="0"/>
              <a:t>Product presentations in which the benefits module is placed in the introduction of a 12 minute message produce better retention of product knowledge than those where the benefits module is placed in the conclusion.</a:t>
            </a:r>
          </a:p>
        </p:txBody>
      </p:sp>
    </p:spTree>
    <p:extLst>
      <p:ext uri="{BB962C8B-B14F-4D97-AF65-F5344CB8AC3E}">
        <p14:creationId xmlns:p14="http://schemas.microsoft.com/office/powerpoint/2010/main" val="16602095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Researcher’s Challenge</a:t>
            </a:r>
          </a:p>
        </p:txBody>
      </p:sp>
      <p:sp>
        <p:nvSpPr>
          <p:cNvPr id="100355" name="Rectangle 3"/>
          <p:cNvSpPr>
            <a:spLocks noGrp="1" noChangeArrowheads="1"/>
          </p:cNvSpPr>
          <p:nvPr>
            <p:ph type="body" idx="1"/>
          </p:nvPr>
        </p:nvSpPr>
        <p:spPr/>
        <p:txBody>
          <a:bodyPr/>
          <a:lstStyle/>
          <a:p>
            <a:pPr>
              <a:lnSpc>
                <a:spcPct val="90000"/>
              </a:lnSpc>
            </a:pPr>
            <a:r>
              <a:rPr lang="en-US" dirty="0"/>
              <a:t>Select variables that are the best operational representations of the original concepts.</a:t>
            </a:r>
          </a:p>
          <a:p>
            <a:pPr lvl="1">
              <a:lnSpc>
                <a:spcPct val="90000"/>
              </a:lnSpc>
            </a:pPr>
            <a:r>
              <a:rPr lang="en-US" dirty="0"/>
              <a:t>Sales presentation, product benefits retention, product knowledge</a:t>
            </a:r>
          </a:p>
          <a:p>
            <a:pPr>
              <a:lnSpc>
                <a:spcPct val="90000"/>
              </a:lnSpc>
            </a:pPr>
            <a:r>
              <a:rPr lang="en-US" dirty="0"/>
              <a:t>Determine how many variables to test</a:t>
            </a:r>
          </a:p>
          <a:p>
            <a:pPr lvl="1">
              <a:lnSpc>
                <a:spcPct val="90000"/>
              </a:lnSpc>
            </a:pPr>
            <a:r>
              <a:rPr lang="en-US" dirty="0"/>
              <a:t>constrained by budget, the time allocated, the availability of appropriate controls, and the number of subjects</a:t>
            </a:r>
          </a:p>
        </p:txBody>
      </p:sp>
    </p:spTree>
    <p:extLst>
      <p:ext uri="{BB962C8B-B14F-4D97-AF65-F5344CB8AC3E}">
        <p14:creationId xmlns:p14="http://schemas.microsoft.com/office/powerpoint/2010/main" val="1619269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t>Researcher’s Challenge</a:t>
            </a:r>
          </a:p>
        </p:txBody>
      </p:sp>
      <p:sp>
        <p:nvSpPr>
          <p:cNvPr id="101379" name="Rectangle 3"/>
          <p:cNvSpPr>
            <a:spLocks noGrp="1" noChangeArrowheads="1"/>
          </p:cNvSpPr>
          <p:nvPr>
            <p:ph type="body" idx="1"/>
          </p:nvPr>
        </p:nvSpPr>
        <p:spPr/>
        <p:txBody>
          <a:bodyPr/>
          <a:lstStyle/>
          <a:p>
            <a:r>
              <a:rPr lang="en-US" dirty="0"/>
              <a:t>Select or design appropriate measures/metrics for them</a:t>
            </a:r>
          </a:p>
          <a:p>
            <a:pPr lvl="1"/>
            <a:r>
              <a:rPr lang="en-US" dirty="0"/>
              <a:t>thorough review of the available literature and instruments.</a:t>
            </a:r>
          </a:p>
          <a:p>
            <a:pPr lvl="1"/>
            <a:r>
              <a:rPr lang="en-US" dirty="0"/>
              <a:t>Adapted to unique needs of the research situation</a:t>
            </a:r>
          </a:p>
        </p:txBody>
      </p:sp>
    </p:spTree>
    <p:extLst>
      <p:ext uri="{BB962C8B-B14F-4D97-AF65-F5344CB8AC3E}">
        <p14:creationId xmlns:p14="http://schemas.microsoft.com/office/powerpoint/2010/main" val="5398982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435608" y="274638"/>
            <a:ext cx="7498080" cy="1143000"/>
          </a:xfrm>
        </p:spPr>
        <p:txBody>
          <a:bodyPr>
            <a:normAutofit fontScale="90000"/>
          </a:bodyPr>
          <a:lstStyle/>
          <a:p>
            <a:r>
              <a:rPr lang="en-US"/>
              <a:t>Choosing an Experimental Design</a:t>
            </a:r>
          </a:p>
        </p:txBody>
      </p:sp>
      <p:sp>
        <p:nvSpPr>
          <p:cNvPr id="106499" name="Rectangle 3"/>
          <p:cNvSpPr>
            <a:spLocks noGrp="1" noChangeArrowheads="1"/>
          </p:cNvSpPr>
          <p:nvPr>
            <p:ph idx="1"/>
          </p:nvPr>
        </p:nvSpPr>
        <p:spPr>
          <a:xfrm>
            <a:off x="1435608" y="1447800"/>
            <a:ext cx="7498080" cy="4800600"/>
          </a:xfrm>
        </p:spPr>
        <p:txBody>
          <a:bodyPr/>
          <a:lstStyle/>
          <a:p>
            <a:r>
              <a:rPr lang="en-US" dirty="0"/>
              <a:t>Experimental designs are unique to the experimental method</a:t>
            </a:r>
          </a:p>
          <a:p>
            <a:pPr lvl="1"/>
            <a:r>
              <a:rPr lang="en-US" dirty="0"/>
              <a:t>statistical plans to designate relationships between experimental treatments and the experimenter’s observations</a:t>
            </a:r>
          </a:p>
          <a:p>
            <a:pPr lvl="1"/>
            <a:r>
              <a:rPr lang="en-US" dirty="0"/>
              <a:t>improve the probability that the observed change in the dependent variable was caused by the manipulation of the independent variable </a:t>
            </a:r>
          </a:p>
        </p:txBody>
      </p:sp>
    </p:spTree>
    <p:extLst>
      <p:ext uri="{BB962C8B-B14F-4D97-AF65-F5344CB8AC3E}">
        <p14:creationId xmlns:p14="http://schemas.microsoft.com/office/powerpoint/2010/main" val="29927363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905000"/>
            <a:ext cx="7406640" cy="1472184"/>
          </a:xfrm>
        </p:spPr>
        <p:txBody>
          <a:bodyPr>
            <a:normAutofit/>
          </a:bodyPr>
          <a:lstStyle/>
          <a:p>
            <a:r>
              <a:rPr lang="en-US" sz="4800" dirty="0"/>
              <a:t>Validity and Reliability</a:t>
            </a:r>
            <a:endParaRPr lang="en-US" sz="4400" dirty="0"/>
          </a:p>
        </p:txBody>
      </p:sp>
    </p:spTree>
    <p:extLst>
      <p:ext uri="{BB962C8B-B14F-4D97-AF65-F5344CB8AC3E}">
        <p14:creationId xmlns:p14="http://schemas.microsoft.com/office/powerpoint/2010/main" val="10885288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435608" y="274638"/>
            <a:ext cx="7498080" cy="1143000"/>
          </a:xfrm>
        </p:spPr>
        <p:txBody>
          <a:bodyPr/>
          <a:lstStyle/>
          <a:p>
            <a:r>
              <a:rPr lang="en-US" dirty="0"/>
              <a:t>The Validity of Your Method</a:t>
            </a:r>
          </a:p>
        </p:txBody>
      </p:sp>
      <p:sp>
        <p:nvSpPr>
          <p:cNvPr id="92163" name="Rectangle 3"/>
          <p:cNvSpPr>
            <a:spLocks noGrp="1" noChangeArrowheads="1"/>
          </p:cNvSpPr>
          <p:nvPr>
            <p:ph idx="1"/>
          </p:nvPr>
        </p:nvSpPr>
        <p:spPr>
          <a:xfrm>
            <a:off x="1435608" y="1447800"/>
            <a:ext cx="7498080" cy="4800600"/>
          </a:xfrm>
        </p:spPr>
        <p:txBody>
          <a:bodyPr>
            <a:normAutofit fontScale="92500" lnSpcReduction="20000"/>
          </a:bodyPr>
          <a:lstStyle/>
          <a:p>
            <a:r>
              <a:rPr lang="en-US" dirty="0"/>
              <a:t>Accuracy, meaningfulness, an credibility</a:t>
            </a:r>
          </a:p>
          <a:p>
            <a:r>
              <a:rPr lang="en-US" dirty="0"/>
              <a:t>Most important questions:</a:t>
            </a:r>
          </a:p>
          <a:p>
            <a:pPr lvl="1"/>
            <a:r>
              <a:rPr lang="en-US" dirty="0"/>
              <a:t>Does the study have sufficient controls to ensure that the conclusions we draw are truly warranted by the data? (</a:t>
            </a:r>
            <a:r>
              <a:rPr lang="en-US" dirty="0">
                <a:solidFill>
                  <a:srgbClr val="C00000"/>
                </a:solidFill>
              </a:rPr>
              <a:t>internal validity</a:t>
            </a:r>
            <a:r>
              <a:rPr lang="en-US" dirty="0"/>
              <a:t>)</a:t>
            </a:r>
          </a:p>
          <a:p>
            <a:pPr lvl="1"/>
            <a:r>
              <a:rPr lang="en-US" dirty="0"/>
              <a:t>Can we ensure that the instruments, constructs, models used in the study are actually appropriate for explaining the observations (</a:t>
            </a:r>
            <a:r>
              <a:rPr lang="en-US" dirty="0">
                <a:solidFill>
                  <a:srgbClr val="C00000"/>
                </a:solidFill>
              </a:rPr>
              <a:t>construct validity</a:t>
            </a:r>
            <a:r>
              <a:rPr lang="en-US" dirty="0"/>
              <a:t>)</a:t>
            </a:r>
          </a:p>
          <a:p>
            <a:pPr lvl="1"/>
            <a:r>
              <a:rPr lang="en-US" dirty="0"/>
              <a:t>Can we use what we have observed in the research situation to make generalizations about the world beyond that specific situation? (</a:t>
            </a:r>
            <a:r>
              <a:rPr lang="en-US" dirty="0">
                <a:solidFill>
                  <a:srgbClr val="C00000"/>
                </a:solidFill>
              </a:rPr>
              <a:t>external validity</a:t>
            </a:r>
            <a:r>
              <a:rPr lang="en-US" dirty="0"/>
              <a:t>)</a:t>
            </a:r>
          </a:p>
        </p:txBody>
      </p:sp>
    </p:spTree>
    <p:extLst>
      <p:ext uri="{BB962C8B-B14F-4D97-AF65-F5344CB8AC3E}">
        <p14:creationId xmlns:p14="http://schemas.microsoft.com/office/powerpoint/2010/main" val="30568037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1435608" y="274638"/>
            <a:ext cx="7498080" cy="1143000"/>
          </a:xfrm>
        </p:spPr>
        <p:txBody>
          <a:bodyPr>
            <a:normAutofit fontScale="90000"/>
          </a:bodyPr>
          <a:lstStyle/>
          <a:p>
            <a:r>
              <a:rPr lang="en-US" dirty="0"/>
              <a:t>Strategies to reduce internal validity problems</a:t>
            </a:r>
          </a:p>
        </p:txBody>
      </p:sp>
      <p:sp>
        <p:nvSpPr>
          <p:cNvPr id="97283" name="Rectangle 3"/>
          <p:cNvSpPr>
            <a:spLocks noGrp="1" noChangeArrowheads="1"/>
          </p:cNvSpPr>
          <p:nvPr>
            <p:ph idx="1"/>
          </p:nvPr>
        </p:nvSpPr>
        <p:spPr>
          <a:xfrm>
            <a:off x="1435100" y="1752600"/>
            <a:ext cx="7499350" cy="4495800"/>
          </a:xfrm>
        </p:spPr>
        <p:txBody>
          <a:bodyPr/>
          <a:lstStyle/>
          <a:p>
            <a:r>
              <a:rPr lang="en-US" dirty="0"/>
              <a:t>Controlled laboratory study</a:t>
            </a:r>
          </a:p>
          <a:p>
            <a:r>
              <a:rPr lang="en-US" dirty="0" err="1"/>
              <a:t>Randomaization</a:t>
            </a:r>
            <a:endParaRPr lang="en-US" dirty="0"/>
          </a:p>
          <a:p>
            <a:r>
              <a:rPr lang="en-US" dirty="0"/>
              <a:t>A double-blind experiment</a:t>
            </a:r>
          </a:p>
          <a:p>
            <a:r>
              <a:rPr lang="en-US" dirty="0"/>
              <a:t>Unobtrusive measures (to see where people use the library look at worn flooring)</a:t>
            </a:r>
          </a:p>
          <a:p>
            <a:r>
              <a:rPr lang="en-US" dirty="0"/>
              <a:t>Triangulation – multiple sources</a:t>
            </a:r>
          </a:p>
        </p:txBody>
      </p:sp>
    </p:spTree>
    <p:extLst>
      <p:ext uri="{BB962C8B-B14F-4D97-AF65-F5344CB8AC3E}">
        <p14:creationId xmlns:p14="http://schemas.microsoft.com/office/powerpoint/2010/main" val="8030225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a:t>Strategies to enhance external validity</a:t>
            </a:r>
          </a:p>
        </p:txBody>
      </p:sp>
      <p:sp>
        <p:nvSpPr>
          <p:cNvPr id="99331" name="Rectangle 3"/>
          <p:cNvSpPr>
            <a:spLocks noGrp="1" noChangeArrowheads="1"/>
          </p:cNvSpPr>
          <p:nvPr>
            <p:ph type="body" idx="1"/>
          </p:nvPr>
        </p:nvSpPr>
        <p:spPr>
          <a:xfrm>
            <a:off x="1435608" y="1676400"/>
            <a:ext cx="7498080" cy="4572000"/>
          </a:xfrm>
        </p:spPr>
        <p:txBody>
          <a:bodyPr/>
          <a:lstStyle/>
          <a:p>
            <a:r>
              <a:rPr lang="en-US" dirty="0"/>
              <a:t>A real-life setting – artificial settings may be quite dissimilar from real-life circumstances</a:t>
            </a:r>
          </a:p>
          <a:p>
            <a:r>
              <a:rPr lang="en-US" dirty="0"/>
              <a:t>Representative sample</a:t>
            </a:r>
          </a:p>
          <a:p>
            <a:r>
              <a:rPr lang="en-US" dirty="0"/>
              <a:t>Replication in a different context</a:t>
            </a:r>
          </a:p>
        </p:txBody>
      </p:sp>
    </p:spTree>
    <p:extLst>
      <p:ext uri="{BB962C8B-B14F-4D97-AF65-F5344CB8AC3E}">
        <p14:creationId xmlns:p14="http://schemas.microsoft.com/office/powerpoint/2010/main" val="488518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435608" y="274638"/>
            <a:ext cx="7498080" cy="1143000"/>
          </a:xfrm>
        </p:spPr>
        <p:txBody>
          <a:bodyPr/>
          <a:lstStyle/>
          <a:p>
            <a:r>
              <a:rPr lang="en-US" dirty="0"/>
              <a:t>Purpose of the Research Design</a:t>
            </a:r>
          </a:p>
        </p:txBody>
      </p:sp>
      <p:sp>
        <p:nvSpPr>
          <p:cNvPr id="24579" name="Rectangle 3"/>
          <p:cNvSpPr>
            <a:spLocks noGrp="1" noChangeArrowheads="1"/>
          </p:cNvSpPr>
          <p:nvPr>
            <p:ph idx="1"/>
          </p:nvPr>
        </p:nvSpPr>
        <p:spPr>
          <a:xfrm>
            <a:off x="1435608" y="1447800"/>
            <a:ext cx="7498080" cy="4800600"/>
          </a:xfrm>
        </p:spPr>
        <p:txBody>
          <a:bodyPr>
            <a:normAutofit fontScale="92500" lnSpcReduction="20000"/>
          </a:bodyPr>
          <a:lstStyle/>
          <a:p>
            <a:r>
              <a:rPr lang="en-US" dirty="0"/>
              <a:t>Describes your project activities in detail</a:t>
            </a:r>
          </a:p>
          <a:p>
            <a:r>
              <a:rPr lang="en-US" dirty="0"/>
              <a:t>Indicates how your objectives will be accomplished and how your hypotheses will be tested</a:t>
            </a:r>
          </a:p>
          <a:p>
            <a:r>
              <a:rPr lang="en-US" dirty="0"/>
              <a:t>Description should include the sequence, flow, and interrelationship of activities, metrics used, evaluation procedures, etc.</a:t>
            </a:r>
          </a:p>
          <a:p>
            <a:r>
              <a:rPr lang="en-US" dirty="0"/>
              <a:t>It should discuss the risks of your method, and indicate why your success is probable</a:t>
            </a:r>
          </a:p>
          <a:p>
            <a:r>
              <a:rPr lang="en-US" dirty="0"/>
              <a:t>Describe the data analysis methods and procedures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435608" y="274638"/>
            <a:ext cx="7498080" cy="1143000"/>
          </a:xfrm>
        </p:spPr>
        <p:txBody>
          <a:bodyPr/>
          <a:lstStyle/>
          <a:p>
            <a:r>
              <a:rPr lang="en-US" dirty="0"/>
              <a:t>Formal Notion of Validity</a:t>
            </a:r>
          </a:p>
        </p:txBody>
      </p:sp>
      <p:sp>
        <p:nvSpPr>
          <p:cNvPr id="93187" name="Rectangle 3"/>
          <p:cNvSpPr>
            <a:spLocks noGrp="1" noChangeArrowheads="1"/>
          </p:cNvSpPr>
          <p:nvPr>
            <p:ph idx="1"/>
          </p:nvPr>
        </p:nvSpPr>
        <p:spPr>
          <a:xfrm>
            <a:off x="1435608" y="1447800"/>
            <a:ext cx="7498080" cy="4800600"/>
          </a:xfrm>
        </p:spPr>
        <p:txBody>
          <a:bodyPr>
            <a:normAutofit/>
          </a:bodyPr>
          <a:lstStyle/>
          <a:p>
            <a:r>
              <a:rPr lang="en-US" sz="2800" dirty="0"/>
              <a:t>“The best available approximation to the truth of a given proposition, inference, or conclusion”</a:t>
            </a:r>
          </a:p>
        </p:txBody>
      </p:sp>
      <p:pic>
        <p:nvPicPr>
          <p:cNvPr id="2050" name="Picture 2" descr="http://www.socialresearchmethods.net/kb/Assets/images/introva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2037" y="2676525"/>
            <a:ext cx="5705475" cy="35528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727000" y="6296025"/>
            <a:ext cx="3751348" cy="338554"/>
          </a:xfrm>
          <a:prstGeom prst="rect">
            <a:avLst/>
          </a:prstGeom>
          <a:noFill/>
        </p:spPr>
        <p:txBody>
          <a:bodyPr wrap="none" rtlCol="0">
            <a:spAutoFit/>
          </a:bodyPr>
          <a:lstStyle/>
          <a:p>
            <a:r>
              <a:rPr lang="en-US" sz="1600" dirty="0"/>
              <a:t>Source: </a:t>
            </a:r>
            <a:r>
              <a:rPr lang="en-US" sz="1600" i="1" dirty="0"/>
              <a:t>Research Methods Knowledgebase</a:t>
            </a:r>
          </a:p>
        </p:txBody>
      </p:sp>
    </p:spTree>
    <p:extLst>
      <p:ext uri="{BB962C8B-B14F-4D97-AF65-F5344CB8AC3E}">
        <p14:creationId xmlns:p14="http://schemas.microsoft.com/office/powerpoint/2010/main" val="21858564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143000"/>
          </a:xfrm>
        </p:spPr>
        <p:txBody>
          <a:bodyPr>
            <a:normAutofit/>
          </a:bodyPr>
          <a:lstStyle/>
          <a:p>
            <a:r>
              <a:rPr lang="en-US" dirty="0"/>
              <a:t>Checklist on Validity</a:t>
            </a:r>
          </a:p>
        </p:txBody>
      </p:sp>
      <p:sp>
        <p:nvSpPr>
          <p:cNvPr id="3" name="Content Placeholder 2"/>
          <p:cNvSpPr>
            <a:spLocks noGrp="1"/>
          </p:cNvSpPr>
          <p:nvPr>
            <p:ph idx="1"/>
          </p:nvPr>
        </p:nvSpPr>
        <p:spPr>
          <a:xfrm>
            <a:off x="1435608" y="1447800"/>
            <a:ext cx="7498080" cy="4800600"/>
          </a:xfrm>
        </p:spPr>
        <p:txBody>
          <a:bodyPr>
            <a:normAutofit fontScale="85000" lnSpcReduction="20000"/>
          </a:bodyPr>
          <a:lstStyle/>
          <a:p>
            <a:r>
              <a:rPr lang="en-US" dirty="0"/>
              <a:t>Conclusion Validity: </a:t>
            </a:r>
          </a:p>
          <a:p>
            <a:pPr lvl="1"/>
            <a:r>
              <a:rPr lang="en-US" dirty="0"/>
              <a:t>Is there a relationship between the two variables?</a:t>
            </a:r>
          </a:p>
          <a:p>
            <a:r>
              <a:rPr lang="en-US" dirty="0"/>
              <a:t>Internal Validity: </a:t>
            </a:r>
          </a:p>
          <a:p>
            <a:pPr lvl="1"/>
            <a:r>
              <a:rPr lang="en-US" dirty="0"/>
              <a:t>Assuming that there is a relationship, is it a causal one?</a:t>
            </a:r>
          </a:p>
          <a:p>
            <a:r>
              <a:rPr lang="en-US" dirty="0"/>
              <a:t>Construct Validity: </a:t>
            </a:r>
          </a:p>
          <a:p>
            <a:pPr lvl="1"/>
            <a:r>
              <a:rPr lang="en-US" dirty="0"/>
              <a:t>Assuming that there is a causal relationship, can we claim that the program reflected our construct of the program and that our measure reflected well our idea of the construct of the measure? </a:t>
            </a:r>
          </a:p>
          <a:p>
            <a:r>
              <a:rPr lang="en-US" dirty="0"/>
              <a:t>External Validity: </a:t>
            </a:r>
          </a:p>
          <a:p>
            <a:pPr lvl="1"/>
            <a:r>
              <a:rPr lang="en-US" dirty="0"/>
              <a:t>Can we generalize the (causal) effect to other settings, domains, persons, places or times?</a:t>
            </a:r>
          </a:p>
        </p:txBody>
      </p:sp>
    </p:spTree>
    <p:extLst>
      <p:ext uri="{BB962C8B-B14F-4D97-AF65-F5344CB8AC3E}">
        <p14:creationId xmlns:p14="http://schemas.microsoft.com/office/powerpoint/2010/main" val="11947748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4D14195-27C5-4CE5-A6C0-6E4962D36C77}"/>
              </a:ext>
            </a:extLst>
          </p:cNvPr>
          <p:cNvSpPr/>
          <p:nvPr/>
        </p:nvSpPr>
        <p:spPr>
          <a:xfrm>
            <a:off x="1295400" y="1417638"/>
            <a:ext cx="7010400" cy="490696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35608" y="274638"/>
            <a:ext cx="7498080" cy="1143000"/>
          </a:xfrm>
        </p:spPr>
        <p:txBody>
          <a:bodyPr/>
          <a:lstStyle/>
          <a:p>
            <a:r>
              <a:rPr lang="en-US" dirty="0"/>
              <a:t>Types of Validity</a:t>
            </a:r>
          </a:p>
        </p:txBody>
      </p:sp>
      <p:pic>
        <p:nvPicPr>
          <p:cNvPr id="3074" name="Picture 2" descr="http://www.socialresearchmethods.net/kb/Assets/images/valste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693355"/>
            <a:ext cx="6248400" cy="442386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309101" y="6392940"/>
            <a:ext cx="3751348" cy="338554"/>
          </a:xfrm>
          <a:prstGeom prst="rect">
            <a:avLst/>
          </a:prstGeom>
          <a:noFill/>
        </p:spPr>
        <p:txBody>
          <a:bodyPr wrap="none" rtlCol="0">
            <a:spAutoFit/>
          </a:bodyPr>
          <a:lstStyle/>
          <a:p>
            <a:r>
              <a:rPr lang="en-US" sz="1600" dirty="0"/>
              <a:t>Source: </a:t>
            </a:r>
            <a:r>
              <a:rPr lang="en-US" sz="1600" i="1" dirty="0"/>
              <a:t>Research Methods Knowledgebase</a:t>
            </a:r>
          </a:p>
        </p:txBody>
      </p:sp>
    </p:spTree>
    <p:extLst>
      <p:ext uri="{BB962C8B-B14F-4D97-AF65-F5344CB8AC3E}">
        <p14:creationId xmlns:p14="http://schemas.microsoft.com/office/powerpoint/2010/main" val="24210144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1435608" y="274638"/>
            <a:ext cx="7498080" cy="1143000"/>
          </a:xfrm>
        </p:spPr>
        <p:txBody>
          <a:bodyPr/>
          <a:lstStyle/>
          <a:p>
            <a:r>
              <a:rPr lang="en-US" dirty="0"/>
              <a:t>Validity in Measurements</a:t>
            </a:r>
          </a:p>
        </p:txBody>
      </p:sp>
      <p:sp>
        <p:nvSpPr>
          <p:cNvPr id="136195" name="Rectangle 3"/>
          <p:cNvSpPr>
            <a:spLocks noGrp="1" noChangeArrowheads="1"/>
          </p:cNvSpPr>
          <p:nvPr>
            <p:ph idx="1"/>
          </p:nvPr>
        </p:nvSpPr>
        <p:spPr>
          <a:xfrm>
            <a:off x="1435608" y="1447800"/>
            <a:ext cx="7498080" cy="4800600"/>
          </a:xfrm>
        </p:spPr>
        <p:txBody>
          <a:bodyPr/>
          <a:lstStyle/>
          <a:p>
            <a:r>
              <a:rPr lang="en-US" dirty="0"/>
              <a:t>A form of construct validity: the extend to which instrument measures what is supposed to be measured</a:t>
            </a:r>
          </a:p>
          <a:p>
            <a:pPr lvl="1"/>
            <a:r>
              <a:rPr lang="en-US" dirty="0"/>
              <a:t>E.g., thermometer </a:t>
            </a:r>
            <a:r>
              <a:rPr lang="en-US" dirty="0">
                <a:sym typeface="Wingdings" pitchFamily="2" charset="2"/>
              </a:rPr>
              <a:t> temperature</a:t>
            </a:r>
          </a:p>
          <a:p>
            <a:pPr lvl="1"/>
            <a:r>
              <a:rPr lang="en-US" dirty="0">
                <a:sym typeface="Wingdings" pitchFamily="2" charset="2"/>
              </a:rPr>
              <a:t>E.g., IQ Test  Intelligence?</a:t>
            </a:r>
          </a:p>
          <a:p>
            <a:pPr lvl="1"/>
            <a:r>
              <a:rPr lang="en-US" dirty="0">
                <a:sym typeface="Wingdings" pitchFamily="2" charset="2"/>
              </a:rPr>
              <a:t>E.g., CPU time  algorithm complexity or efficiency</a:t>
            </a:r>
            <a:endParaRPr lang="en-US" dirty="0"/>
          </a:p>
        </p:txBody>
      </p:sp>
    </p:spTree>
    <p:extLst>
      <p:ext uri="{BB962C8B-B14F-4D97-AF65-F5344CB8AC3E}">
        <p14:creationId xmlns:p14="http://schemas.microsoft.com/office/powerpoint/2010/main" val="5446605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a:t>Reliability of Measurement</a:t>
            </a:r>
          </a:p>
        </p:txBody>
      </p:sp>
      <p:sp>
        <p:nvSpPr>
          <p:cNvPr id="137219" name="Rectangle 3"/>
          <p:cNvSpPr>
            <a:spLocks noGrp="1" noChangeArrowheads="1"/>
          </p:cNvSpPr>
          <p:nvPr>
            <p:ph type="body" idx="1"/>
          </p:nvPr>
        </p:nvSpPr>
        <p:spPr/>
        <p:txBody>
          <a:bodyPr/>
          <a:lstStyle/>
          <a:p>
            <a:r>
              <a:rPr lang="en-US"/>
              <a:t>Reliability: accuracy and consistency by which the instrument can perform measurement</a:t>
            </a:r>
          </a:p>
          <a:p>
            <a:pPr lvl="1"/>
            <a:r>
              <a:rPr lang="en-US"/>
              <a:t>Accuracy exists only if there is consistency (not necessarily the other way around)</a:t>
            </a:r>
          </a:p>
          <a:p>
            <a:pPr lvl="1"/>
            <a:r>
              <a:rPr lang="en-US"/>
              <a:t>Need to measure more than once</a:t>
            </a:r>
          </a:p>
          <a:p>
            <a:pPr lvl="1"/>
            <a:r>
              <a:rPr lang="en-US"/>
              <a:t>Reliability is a necessary but not sufficient condition for validity</a:t>
            </a:r>
          </a:p>
        </p:txBody>
      </p:sp>
    </p:spTree>
    <p:extLst>
      <p:ext uri="{BB962C8B-B14F-4D97-AF65-F5344CB8AC3E}">
        <p14:creationId xmlns:p14="http://schemas.microsoft.com/office/powerpoint/2010/main" val="237863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435608" y="274638"/>
            <a:ext cx="7498080" cy="1143000"/>
          </a:xfrm>
        </p:spPr>
        <p:txBody>
          <a:bodyPr/>
          <a:lstStyle/>
          <a:p>
            <a:r>
              <a:rPr lang="en-US"/>
              <a:t>Research Design </a:t>
            </a:r>
          </a:p>
        </p:txBody>
      </p:sp>
      <p:sp>
        <p:nvSpPr>
          <p:cNvPr id="73731" name="Rectangle 3"/>
          <p:cNvSpPr>
            <a:spLocks noGrp="1" noChangeArrowheads="1"/>
          </p:cNvSpPr>
          <p:nvPr>
            <p:ph idx="1"/>
          </p:nvPr>
        </p:nvSpPr>
        <p:spPr>
          <a:xfrm>
            <a:off x="1435608" y="1447800"/>
            <a:ext cx="7498080" cy="4800600"/>
          </a:xfrm>
        </p:spPr>
        <p:txBody>
          <a:bodyPr>
            <a:normAutofit fontScale="92500" lnSpcReduction="20000"/>
          </a:bodyPr>
          <a:lstStyle/>
          <a:p>
            <a:pPr marL="82296" indent="0">
              <a:buNone/>
            </a:pPr>
            <a:r>
              <a:rPr lang="en-US" dirty="0"/>
              <a:t>The research design will provide information for tasks such as</a:t>
            </a:r>
          </a:p>
          <a:p>
            <a:r>
              <a:rPr lang="en-US" dirty="0"/>
              <a:t>Sample selection and size</a:t>
            </a:r>
          </a:p>
          <a:p>
            <a:r>
              <a:rPr lang="en-US" dirty="0"/>
              <a:t>Data collection method</a:t>
            </a:r>
          </a:p>
          <a:p>
            <a:r>
              <a:rPr lang="en-US" dirty="0"/>
              <a:t>Benchmarking</a:t>
            </a:r>
          </a:p>
          <a:p>
            <a:r>
              <a:rPr lang="en-US" dirty="0"/>
              <a:t>Instrumentation and metrics</a:t>
            </a:r>
          </a:p>
          <a:p>
            <a:r>
              <a:rPr lang="en-US" dirty="0"/>
              <a:t>Evaluation methods</a:t>
            </a:r>
          </a:p>
          <a:p>
            <a:r>
              <a:rPr lang="en-US" dirty="0"/>
              <a:t>Simulations</a:t>
            </a:r>
          </a:p>
          <a:p>
            <a:r>
              <a:rPr lang="en-US" dirty="0"/>
              <a:t>Ethical requirements</a:t>
            </a:r>
          </a:p>
          <a:p>
            <a:r>
              <a:rPr lang="en-US" dirty="0"/>
              <a:t>Rejected alternative designs</a:t>
            </a:r>
          </a:p>
          <a:p>
            <a:endParaRPr lang="en-US" dirty="0"/>
          </a:p>
        </p:txBody>
      </p:sp>
    </p:spTree>
    <p:extLst>
      <p:ext uri="{BB962C8B-B14F-4D97-AF65-F5344CB8AC3E}">
        <p14:creationId xmlns:p14="http://schemas.microsoft.com/office/powerpoint/2010/main" val="2532221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435608" y="274638"/>
            <a:ext cx="7498080" cy="1143000"/>
          </a:xfrm>
        </p:spPr>
        <p:txBody>
          <a:bodyPr/>
          <a:lstStyle/>
          <a:p>
            <a:r>
              <a:rPr lang="en-US" dirty="0"/>
              <a:t>Data Analysis</a:t>
            </a:r>
          </a:p>
        </p:txBody>
      </p:sp>
      <p:sp>
        <p:nvSpPr>
          <p:cNvPr id="25603" name="Rectangle 3"/>
          <p:cNvSpPr>
            <a:spLocks noGrp="1" noChangeArrowheads="1"/>
          </p:cNvSpPr>
          <p:nvPr>
            <p:ph idx="1"/>
          </p:nvPr>
        </p:nvSpPr>
        <p:spPr>
          <a:xfrm>
            <a:off x="1435608" y="1447800"/>
            <a:ext cx="7498080" cy="4800600"/>
          </a:xfrm>
        </p:spPr>
        <p:txBody>
          <a:bodyPr>
            <a:normAutofit fontScale="47500" lnSpcReduction="20000"/>
          </a:bodyPr>
          <a:lstStyle/>
          <a:p>
            <a:pPr marL="82296" indent="0">
              <a:buNone/>
            </a:pPr>
            <a:r>
              <a:rPr lang="en-US" sz="5100" dirty="0"/>
              <a:t>Data Analysis is essentially a four-step process</a:t>
            </a:r>
          </a:p>
          <a:p>
            <a:endParaRPr lang="en-US" sz="1100" dirty="0"/>
          </a:p>
          <a:p>
            <a:pPr marL="596646" indent="-514350">
              <a:buFont typeface="+mj-lt"/>
              <a:buAutoNum type="arabicPeriod"/>
            </a:pPr>
            <a:r>
              <a:rPr lang="en-US" sz="4400" dirty="0"/>
              <a:t>Identify precisely what  will be evaluated.  If you wrote measurable objectives, you already know.</a:t>
            </a:r>
          </a:p>
          <a:p>
            <a:pPr marL="596646" indent="-514350">
              <a:buFont typeface="+mj-lt"/>
              <a:buAutoNum type="arabicPeriod"/>
            </a:pPr>
            <a:r>
              <a:rPr lang="en-US" sz="4400" dirty="0"/>
              <a:t>Determine the methods used to evaluate each objective.  More precisely, you will need to describe the information/data you will need and how you propose to collect it.</a:t>
            </a:r>
          </a:p>
          <a:p>
            <a:pPr marL="596646" indent="-514350">
              <a:buFont typeface="+mj-lt"/>
              <a:buAutoNum type="arabicPeriod"/>
            </a:pPr>
            <a:r>
              <a:rPr lang="en-US" sz="4400" dirty="0"/>
              <a:t>Specify the analyses you plan to conduct and the data you need to collect.  Your design may be simply to observe behavior of a particular population or something more complex like a rigorous experimental and multiple control group design.</a:t>
            </a:r>
          </a:p>
          <a:p>
            <a:pPr marL="596646" indent="-514350">
              <a:buFont typeface="+mj-lt"/>
              <a:buAutoNum type="arabicPeriod"/>
            </a:pPr>
            <a:r>
              <a:rPr lang="en-US" sz="4400" dirty="0"/>
              <a:t>Summarize the resulting data analyses and indicate their use.  Consider mock data tables that show what your resulting data might look like when the study/experiment is completed.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435608" y="274638"/>
            <a:ext cx="7498080" cy="1143000"/>
          </a:xfrm>
        </p:spPr>
        <p:txBody>
          <a:bodyPr/>
          <a:lstStyle/>
          <a:p>
            <a:r>
              <a:rPr lang="en-US" dirty="0"/>
              <a:t>Weaknesses in Research Designs</a:t>
            </a:r>
          </a:p>
        </p:txBody>
      </p:sp>
      <p:sp>
        <p:nvSpPr>
          <p:cNvPr id="16387" name="Rectangle 3"/>
          <p:cNvSpPr>
            <a:spLocks noGrp="1" noChangeArrowheads="1"/>
          </p:cNvSpPr>
          <p:nvPr>
            <p:ph idx="1"/>
          </p:nvPr>
        </p:nvSpPr>
        <p:spPr>
          <a:xfrm>
            <a:off x="1435608" y="1447800"/>
            <a:ext cx="7498080" cy="4800600"/>
          </a:xfrm>
        </p:spPr>
        <p:txBody>
          <a:bodyPr/>
          <a:lstStyle/>
          <a:p>
            <a:r>
              <a:rPr lang="en-US" dirty="0"/>
              <a:t>hypothesis so vague it prevents evaluation</a:t>
            </a:r>
          </a:p>
          <a:p>
            <a:r>
              <a:rPr lang="en-US" dirty="0"/>
              <a:t>inappropriate or impossible data</a:t>
            </a:r>
          </a:p>
          <a:p>
            <a:r>
              <a:rPr lang="en-US" dirty="0"/>
              <a:t>procedures inappropriate for problem </a:t>
            </a:r>
          </a:p>
          <a:p>
            <a:pPr lvl="1"/>
            <a:r>
              <a:rPr lang="en-US" dirty="0"/>
              <a:t>Threats to validity (more on this later)</a:t>
            </a:r>
          </a:p>
          <a:p>
            <a:pPr lvl="1"/>
            <a:r>
              <a:rPr lang="en-US" dirty="0"/>
              <a:t>Lack of reliable measures</a:t>
            </a:r>
          </a:p>
          <a:p>
            <a:r>
              <a:rPr lang="en-US" dirty="0"/>
              <a:t>lacking controls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435608" y="274638"/>
            <a:ext cx="7498080" cy="1143000"/>
          </a:xfrm>
        </p:spPr>
        <p:txBody>
          <a:bodyPr>
            <a:normAutofit fontScale="90000"/>
          </a:bodyPr>
          <a:lstStyle/>
          <a:p>
            <a:r>
              <a:rPr lang="en-US" dirty="0"/>
              <a:t>Classification of Research Designs</a:t>
            </a:r>
          </a:p>
        </p:txBody>
      </p:sp>
      <p:sp>
        <p:nvSpPr>
          <p:cNvPr id="76803" name="Rectangle 3"/>
          <p:cNvSpPr>
            <a:spLocks noGrp="1" noChangeArrowheads="1"/>
          </p:cNvSpPr>
          <p:nvPr>
            <p:ph idx="1"/>
          </p:nvPr>
        </p:nvSpPr>
        <p:spPr>
          <a:xfrm>
            <a:off x="1435608" y="1447800"/>
            <a:ext cx="7498080" cy="4800600"/>
          </a:xfrm>
        </p:spPr>
        <p:txBody>
          <a:bodyPr/>
          <a:lstStyle/>
          <a:p>
            <a:r>
              <a:rPr lang="en-US"/>
              <a:t>Exploratory or formal</a:t>
            </a:r>
          </a:p>
          <a:p>
            <a:r>
              <a:rPr lang="en-US"/>
              <a:t>Observational or communication based</a:t>
            </a:r>
          </a:p>
          <a:p>
            <a:r>
              <a:rPr lang="en-US"/>
              <a:t>Experimental or ex post facto</a:t>
            </a:r>
          </a:p>
          <a:p>
            <a:r>
              <a:rPr lang="en-US"/>
              <a:t>Descriptive or causal</a:t>
            </a:r>
          </a:p>
          <a:p>
            <a:r>
              <a:rPr lang="en-US"/>
              <a:t>Cross-sectional or longitudinal</a:t>
            </a:r>
          </a:p>
          <a:p>
            <a:r>
              <a:rPr lang="en-US"/>
              <a:t>Case or statistical study</a:t>
            </a:r>
          </a:p>
          <a:p>
            <a:r>
              <a:rPr lang="en-US"/>
              <a:t>Field, laboratory or simulation</a:t>
            </a:r>
          </a:p>
        </p:txBody>
      </p:sp>
    </p:spTree>
    <p:extLst>
      <p:ext uri="{BB962C8B-B14F-4D97-AF65-F5344CB8AC3E}">
        <p14:creationId xmlns:p14="http://schemas.microsoft.com/office/powerpoint/2010/main" val="880824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Exploratory or Formal</a:t>
            </a:r>
          </a:p>
        </p:txBody>
      </p:sp>
      <p:sp>
        <p:nvSpPr>
          <p:cNvPr id="77827" name="Rectangle 3"/>
          <p:cNvSpPr>
            <a:spLocks noGrp="1" noChangeArrowheads="1"/>
          </p:cNvSpPr>
          <p:nvPr>
            <p:ph type="body" idx="1"/>
          </p:nvPr>
        </p:nvSpPr>
        <p:spPr/>
        <p:txBody>
          <a:bodyPr/>
          <a:lstStyle/>
          <a:p>
            <a:pPr>
              <a:lnSpc>
                <a:spcPct val="90000"/>
              </a:lnSpc>
            </a:pPr>
            <a:r>
              <a:rPr lang="en-US" sz="2800"/>
              <a:t>Exploratory studies tend toward loose structures with the objective of discovering future research tasks</a:t>
            </a:r>
          </a:p>
          <a:p>
            <a:pPr lvl="1">
              <a:lnSpc>
                <a:spcPct val="90000"/>
              </a:lnSpc>
            </a:pPr>
            <a:r>
              <a:rPr lang="en-US" sz="2400"/>
              <a:t>Goal - to develop hypotheses or questions for further research</a:t>
            </a:r>
          </a:p>
          <a:p>
            <a:pPr>
              <a:lnSpc>
                <a:spcPct val="90000"/>
              </a:lnSpc>
            </a:pPr>
            <a:r>
              <a:rPr lang="en-US" sz="2800"/>
              <a:t>Formal study begins where the exploration leaves off and begins with the hypothesis or research question</a:t>
            </a:r>
          </a:p>
          <a:p>
            <a:pPr lvl="1">
              <a:lnSpc>
                <a:spcPct val="90000"/>
              </a:lnSpc>
            </a:pPr>
            <a:r>
              <a:rPr lang="en-US" sz="2400"/>
              <a:t>Goal – test the hypothesis or answer the research question posed</a:t>
            </a:r>
          </a:p>
        </p:txBody>
      </p:sp>
    </p:spTree>
    <p:extLst>
      <p:ext uri="{BB962C8B-B14F-4D97-AF65-F5344CB8AC3E}">
        <p14:creationId xmlns:p14="http://schemas.microsoft.com/office/powerpoint/2010/main" val="2218885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910</TotalTime>
  <Words>2097</Words>
  <Application>Microsoft Office PowerPoint</Application>
  <PresentationFormat>On-screen Show (4:3)</PresentationFormat>
  <Paragraphs>213</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Calibri</vt:lpstr>
      <vt:lpstr>Gill Sans MT</vt:lpstr>
      <vt:lpstr>Verdana</vt:lpstr>
      <vt:lpstr>Wingdings 2</vt:lpstr>
      <vt:lpstr>Solstice</vt:lpstr>
      <vt:lpstr>Notes on Research Designs, Hypotheses, and Experiments</vt:lpstr>
      <vt:lpstr>Recall: Components of the Research Proposal</vt:lpstr>
      <vt:lpstr>Research Design</vt:lpstr>
      <vt:lpstr>Purpose of the Research Design</vt:lpstr>
      <vt:lpstr>Research Design </vt:lpstr>
      <vt:lpstr>Data Analysis</vt:lpstr>
      <vt:lpstr>Weaknesses in Research Designs</vt:lpstr>
      <vt:lpstr>Classification of Research Designs</vt:lpstr>
      <vt:lpstr>Exploratory or Formal</vt:lpstr>
      <vt:lpstr>Observational or Communication Based</vt:lpstr>
      <vt:lpstr>Experimental or Ex Post Facto</vt:lpstr>
      <vt:lpstr>Descriptive or Causal</vt:lpstr>
      <vt:lpstr>Cross-sectional or Longitudinal</vt:lpstr>
      <vt:lpstr>Case or Statistical Study</vt:lpstr>
      <vt:lpstr>Field, Laboratory or Simulation</vt:lpstr>
      <vt:lpstr>Quantitative v. Qualitative Approaches</vt:lpstr>
      <vt:lpstr>More on Hypotheses and Experiments</vt:lpstr>
      <vt:lpstr>Hypotheses</vt:lpstr>
      <vt:lpstr>Examples of Hypotheses</vt:lpstr>
      <vt:lpstr>Types of Hypotheses</vt:lpstr>
      <vt:lpstr>Types of Hypotheses</vt:lpstr>
      <vt:lpstr>Rejecting the Hypothesis</vt:lpstr>
      <vt:lpstr>Rejecting the Hypothesis</vt:lpstr>
      <vt:lpstr>Rejecting the Hypothesis</vt:lpstr>
      <vt:lpstr>Recall: Falsifiability</vt:lpstr>
      <vt:lpstr>Experiments</vt:lpstr>
      <vt:lpstr>PowerPoint Presentation</vt:lpstr>
      <vt:lpstr>Independent Variable</vt:lpstr>
      <vt:lpstr>Dependent Variable</vt:lpstr>
      <vt:lpstr>Conducting an Experiment</vt:lpstr>
      <vt:lpstr>Select the Relevant Variables</vt:lpstr>
      <vt:lpstr>The Speculation</vt:lpstr>
      <vt:lpstr>Researcher’s Challenge</vt:lpstr>
      <vt:lpstr>Researcher’s Challenge</vt:lpstr>
      <vt:lpstr>Choosing an Experimental Design</vt:lpstr>
      <vt:lpstr>Validity and Reliability</vt:lpstr>
      <vt:lpstr>The Validity of Your Method</vt:lpstr>
      <vt:lpstr>Strategies to reduce internal validity problems</vt:lpstr>
      <vt:lpstr>Strategies to enhance external validity</vt:lpstr>
      <vt:lpstr>Formal Notion of Validity</vt:lpstr>
      <vt:lpstr>Checklist on Validity</vt:lpstr>
      <vt:lpstr>Types of Validity</vt:lpstr>
      <vt:lpstr>Validity in Measurements</vt:lpstr>
      <vt:lpstr>Reliability of Measurement</vt:lpstr>
    </vt:vector>
  </TitlesOfParts>
  <Company>BAM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Causality, Reasoning in Science</dc:title>
  <dc:creator>Bamshad Mobasher</dc:creator>
  <cp:lastModifiedBy>Mobasher, Bamshad</cp:lastModifiedBy>
  <cp:revision>55</cp:revision>
  <dcterms:created xsi:type="dcterms:W3CDTF">2013-04-21T22:02:55Z</dcterms:created>
  <dcterms:modified xsi:type="dcterms:W3CDTF">2023-04-20T19:45:40Z</dcterms:modified>
</cp:coreProperties>
</file>