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368"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66c4ef697764a3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66c4ef697764a3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qualitative research, we typically don’t aim for random samples. Instead, we use purposive sampling, meaning we select people or materials that are most relevant to the research question.</a:t>
            </a:r>
            <a:endParaRPr/>
          </a:p>
          <a:p>
            <a:pPr marL="0" lvl="0" indent="0" algn="l" rtl="0">
              <a:spcBef>
                <a:spcPts val="0"/>
              </a:spcBef>
              <a:spcAft>
                <a:spcPts val="0"/>
              </a:spcAft>
              <a:buNone/>
            </a:pPr>
            <a:endParaRPr/>
          </a:p>
          <a:p>
            <a:pPr marL="0" lvl="0" indent="0" algn="l" rtl="0">
              <a:spcBef>
                <a:spcPts val="0"/>
              </a:spcBef>
              <a:spcAft>
                <a:spcPts val="0"/>
              </a:spcAft>
              <a:buNone/>
            </a:pPr>
            <a:r>
              <a:rPr lang="en"/>
              <a:t>In grounded theory, we might use theoretical sampling—choosing participants based on emerging concepts, so we can refine our developing theory. Later, we might return to earlier participants for discriminant sampling—to test if the theory still holds.</a:t>
            </a:r>
            <a:endParaRPr/>
          </a:p>
          <a:p>
            <a:pPr marL="0" lvl="0" indent="0" algn="l" rtl="0">
              <a:spcBef>
                <a:spcPts val="0"/>
              </a:spcBef>
              <a:spcAft>
                <a:spcPts val="0"/>
              </a:spcAft>
              <a:buNone/>
            </a:pPr>
            <a:endParaRPr/>
          </a:p>
          <a:p>
            <a:pPr marL="0" lvl="0" indent="0" algn="l" rtl="0">
              <a:spcBef>
                <a:spcPts val="0"/>
              </a:spcBef>
              <a:spcAft>
                <a:spcPts val="0"/>
              </a:spcAft>
              <a:buNone/>
            </a:pPr>
            <a:r>
              <a:rPr lang="en"/>
              <a:t>Ethnographers often rely on primary informants—key people who can explain the group’s culture and help connect the researcher with others.</a:t>
            </a:r>
            <a:endParaRPr/>
          </a:p>
          <a:p>
            <a:pPr marL="0" lvl="0" indent="0" algn="l" rtl="0">
              <a:spcBef>
                <a:spcPts val="0"/>
              </a:spcBef>
              <a:spcAft>
                <a:spcPts val="0"/>
              </a:spcAft>
              <a:buNone/>
            </a:pPr>
            <a:endParaRPr/>
          </a:p>
          <a:p>
            <a:pPr marL="0" lvl="0" indent="0" algn="l" rtl="0">
              <a:spcBef>
                <a:spcPts val="0"/>
              </a:spcBef>
              <a:spcAft>
                <a:spcPts val="0"/>
              </a:spcAft>
              <a:buNone/>
            </a:pPr>
            <a:r>
              <a:rPr lang="en"/>
              <a:t>Sometimes, we use extreme case sampling, where we focus on unique or unusual individuals to explore the edges of a phenomenon.</a:t>
            </a:r>
            <a:endParaRPr/>
          </a:p>
          <a:p>
            <a:pPr marL="0" lvl="0" indent="0" algn="l" rtl="0">
              <a:spcBef>
                <a:spcPts val="0"/>
              </a:spcBef>
              <a:spcAft>
                <a:spcPts val="0"/>
              </a:spcAft>
              <a:buNone/>
            </a:pPr>
            <a:endParaRPr/>
          </a:p>
          <a:p>
            <a:pPr marL="0" lvl="0" indent="0" algn="l" rtl="0">
              <a:spcBef>
                <a:spcPts val="0"/>
              </a:spcBef>
              <a:spcAft>
                <a:spcPts val="0"/>
              </a:spcAft>
              <a:buNone/>
            </a:pPr>
            <a:r>
              <a:rPr lang="en"/>
              <a:t>If access is limited, we might rely on convenience sampling, choosing whoever is available, or use snowball sampling, where participants help recruit others with relevant experiences.</a:t>
            </a:r>
            <a:endParaRPr/>
          </a:p>
          <a:p>
            <a:pPr marL="0" lvl="0" indent="0" algn="l" rtl="0">
              <a:spcBef>
                <a:spcPts val="0"/>
              </a:spcBef>
              <a:spcAft>
                <a:spcPts val="0"/>
              </a:spcAft>
              <a:buNone/>
            </a:pPr>
            <a:endParaRPr/>
          </a:p>
          <a:p>
            <a:pPr marL="0" lvl="0" indent="0" algn="l" rtl="0">
              <a:spcBef>
                <a:spcPts val="0"/>
              </a:spcBef>
              <a:spcAft>
                <a:spcPts val="0"/>
              </a:spcAft>
              <a:buNone/>
            </a:pPr>
            <a:r>
              <a:rPr lang="en"/>
              <a:t>Regardless of strategy, the goal is to capture meaningful diversity—different roles, experiences, or perspectives—so we can build a fuller picture of what’s going 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66c4ef697764a3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66c4ef697764a3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Unlike quantitative observation, which is structured and focused, qualitative observation is open-ended and responsive. It gives the researcher freedom to follow what emerges—but that freedom also comes with risk: it’s easy to miss what matters.</a:t>
            </a:r>
            <a:endParaRPr/>
          </a:p>
          <a:p>
            <a:pPr marL="0" lvl="0" indent="0" algn="l" rtl="0">
              <a:spcBef>
                <a:spcPts val="0"/>
              </a:spcBef>
              <a:spcAft>
                <a:spcPts val="0"/>
              </a:spcAft>
              <a:buNone/>
            </a:pPr>
            <a:endParaRPr/>
          </a:p>
          <a:p>
            <a:pPr marL="0" lvl="0" indent="0" algn="l" rtl="0">
              <a:spcBef>
                <a:spcPts val="0"/>
              </a:spcBef>
              <a:spcAft>
                <a:spcPts val="0"/>
              </a:spcAft>
              <a:buNone/>
            </a:pPr>
            <a:r>
              <a:rPr lang="en"/>
              <a:t>Recording is another challenge. Field notes are limited, and tech like video or audio can fail—or make participants uneasy. So before entering the field, it’s crucial to test different tools and get comfortable using them.</a:t>
            </a:r>
            <a:endParaRPr/>
          </a:p>
          <a:p>
            <a:pPr marL="0" lvl="0" indent="0" algn="l" rtl="0">
              <a:spcBef>
                <a:spcPts val="0"/>
              </a:spcBef>
              <a:spcAft>
                <a:spcPts val="0"/>
              </a:spcAft>
              <a:buNone/>
            </a:pPr>
            <a:endParaRPr/>
          </a:p>
          <a:p>
            <a:pPr marL="0" lvl="0" indent="0" algn="l" rtl="0">
              <a:spcBef>
                <a:spcPts val="0"/>
              </a:spcBef>
              <a:spcAft>
                <a:spcPts val="0"/>
              </a:spcAft>
              <a:buNone/>
            </a:pPr>
            <a:r>
              <a:rPr lang="en"/>
              <a:t>Once you’re in the site, make sure your role is clear—especially in structured environments like classrooms.</a:t>
            </a:r>
            <a:endParaRPr/>
          </a:p>
          <a:p>
            <a:pPr marL="0" lvl="0" indent="0" algn="l" rtl="0">
              <a:spcBef>
                <a:spcPts val="0"/>
              </a:spcBef>
              <a:spcAft>
                <a:spcPts val="0"/>
              </a:spcAft>
              <a:buNone/>
            </a:pPr>
            <a:endParaRPr/>
          </a:p>
          <a:p>
            <a:pPr marL="0" lvl="0" indent="0" algn="l" rtl="0">
              <a:spcBef>
                <a:spcPts val="0"/>
              </a:spcBef>
              <a:spcAft>
                <a:spcPts val="0"/>
              </a:spcAft>
              <a:buNone/>
            </a:pPr>
            <a:r>
              <a:rPr lang="en"/>
              <a:t>And finally, always separate what you actually see and hear from how you interpret it. Your early impressions may change, and separating data from memos keeps the record honest and flexible.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66c4ef697764a3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66c4ef697764a3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Interviews are central to qualitative research because they let us explore people's experiences, beliefs, and behaviors in their own words.</a:t>
            </a:r>
            <a:endParaRPr/>
          </a:p>
          <a:p>
            <a:pPr marL="0" lvl="0" indent="0" algn="l" rtl="0">
              <a:spcBef>
                <a:spcPts val="0"/>
              </a:spcBef>
              <a:spcAft>
                <a:spcPts val="0"/>
              </a:spcAft>
              <a:buClr>
                <a:schemeClr val="dk1"/>
              </a:buClr>
              <a:buSzPts val="1100"/>
              <a:buFont typeface="Arial"/>
              <a:buNone/>
            </a:pPr>
            <a:r>
              <a:rPr lang="en"/>
              <a:t>Unlike quantitative interviews, they’re more conversational and informal. We might sit with one person or lead a small focus group.</a:t>
            </a:r>
            <a:endParaRPr/>
          </a:p>
          <a:p>
            <a:pPr marL="0" lvl="0" indent="0" algn="l" rtl="0">
              <a:spcBef>
                <a:spcPts val="0"/>
              </a:spcBef>
              <a:spcAft>
                <a:spcPts val="0"/>
              </a:spcAft>
              <a:buClr>
                <a:schemeClr val="dk1"/>
              </a:buClr>
              <a:buSzPts val="1100"/>
              <a:buFont typeface="Arial"/>
              <a:buNone/>
            </a:pPr>
            <a:r>
              <a:rPr lang="en"/>
              <a:t>It’s important to plan questions in advance—but keep them open-ended and culturally respectful. You want to guide, not lead.</a:t>
            </a:r>
            <a:endParaRPr/>
          </a:p>
          <a:p>
            <a:pPr marL="0" lvl="0" indent="0" algn="l" rtl="0">
              <a:spcBef>
                <a:spcPts val="0"/>
              </a:spcBef>
              <a:spcAft>
                <a:spcPts val="0"/>
              </a:spcAft>
              <a:buNone/>
            </a:pPr>
            <a:r>
              <a:rPr lang="en"/>
              <a:t>Your participants should feel like they’re talking with someone who’s genuinely listening—not being surveyed.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4cd1e8539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4cd1e853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 good interview feels like a real conversation, but it’s still structured by your purpose.</a:t>
            </a:r>
            <a:endParaRPr/>
          </a:p>
          <a:p>
            <a:pPr marL="0" lvl="0" indent="0" algn="l" rtl="0">
              <a:spcBef>
                <a:spcPts val="0"/>
              </a:spcBef>
              <a:spcAft>
                <a:spcPts val="0"/>
              </a:spcAft>
              <a:buClr>
                <a:schemeClr val="dk1"/>
              </a:buClr>
              <a:buSzPts val="1100"/>
              <a:buFont typeface="Arial"/>
              <a:buNone/>
            </a:pPr>
            <a:r>
              <a:rPr lang="en"/>
              <a:t>You want to draw out stories and details without revealing your own views—your job is to listen, not lead.</a:t>
            </a:r>
            <a:endParaRPr/>
          </a:p>
          <a:p>
            <a:pPr marL="0" lvl="0" indent="0" algn="l" rtl="0">
              <a:spcBef>
                <a:spcPts val="0"/>
              </a:spcBef>
              <a:spcAft>
                <a:spcPts val="0"/>
              </a:spcAft>
              <a:buClr>
                <a:schemeClr val="dk1"/>
              </a:buClr>
              <a:buSzPts val="1100"/>
              <a:buFont typeface="Arial"/>
              <a:buNone/>
            </a:pPr>
            <a:r>
              <a:rPr lang="en"/>
              <a:t>In focus groups, group dynamics matter. Some people dominate, others hold back—so you need to create space for all voices to be heard.</a:t>
            </a:r>
            <a:endParaRPr/>
          </a:p>
          <a:p>
            <a:pPr marL="0" lvl="0" indent="0" algn="l" rtl="0">
              <a:spcBef>
                <a:spcPts val="0"/>
              </a:spcBef>
              <a:spcAft>
                <a:spcPts val="0"/>
              </a:spcAft>
              <a:buNone/>
            </a:pPr>
            <a:r>
              <a:rPr lang="en"/>
              <a:t>And finally, remember: what people say reflects their perspectives, not always objective facts. Your goal is to capture their realities.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66c4ef697764a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66c4ef697764a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we conclude this chapter, it’s important to know how qualitative research is judged. These nine criteria help reviewers, advisors, and even participants assess the strength of a study.</a:t>
            </a:r>
            <a:endParaRPr/>
          </a:p>
          <a:p>
            <a:pPr marL="0" lvl="0" indent="0" algn="l" rtl="0">
              <a:spcBef>
                <a:spcPts val="0"/>
              </a:spcBef>
              <a:spcAft>
                <a:spcPts val="0"/>
              </a:spcAft>
              <a:buNone/>
            </a:pPr>
            <a:endParaRPr/>
          </a:p>
          <a:p>
            <a:pPr marL="0" lvl="0" indent="0" algn="l" rtl="0">
              <a:spcBef>
                <a:spcPts val="0"/>
              </a:spcBef>
              <a:spcAft>
                <a:spcPts val="0"/>
              </a:spcAft>
              <a:buNone/>
            </a:pPr>
            <a:r>
              <a:rPr lang="en"/>
              <a:t>First is purposefulness: A strong study begins with a clear research question that drives the methods—not the other way around.</a:t>
            </a:r>
            <a:endParaRPr/>
          </a:p>
          <a:p>
            <a:pPr marL="0" lvl="0" indent="0" algn="l" rtl="0">
              <a:spcBef>
                <a:spcPts val="0"/>
              </a:spcBef>
              <a:spcAft>
                <a:spcPts val="0"/>
              </a:spcAft>
              <a:buNone/>
            </a:pPr>
            <a:endParaRPr/>
          </a:p>
          <a:p>
            <a:pPr marL="0" lvl="0" indent="0" algn="l" rtl="0">
              <a:spcBef>
                <a:spcPts val="0"/>
              </a:spcBef>
              <a:spcAft>
                <a:spcPts val="0"/>
              </a:spcAft>
              <a:buNone/>
            </a:pPr>
            <a:r>
              <a:rPr lang="en"/>
              <a:t>Second, explicitness of assumptions and biases: Researchers must acknowledge their own background, values, and potential blind spots. This transparency builds trust.</a:t>
            </a:r>
            <a:endParaRPr/>
          </a:p>
          <a:p>
            <a:pPr marL="0" lvl="0" indent="0" algn="l" rtl="0">
              <a:spcBef>
                <a:spcPts val="0"/>
              </a:spcBef>
              <a:spcAft>
                <a:spcPts val="0"/>
              </a:spcAft>
              <a:buNone/>
            </a:pPr>
            <a:endParaRPr/>
          </a:p>
          <a:p>
            <a:pPr marL="0" lvl="0" indent="0" algn="l" rtl="0">
              <a:spcBef>
                <a:spcPts val="0"/>
              </a:spcBef>
              <a:spcAft>
                <a:spcPts val="0"/>
              </a:spcAft>
              <a:buNone/>
            </a:pPr>
            <a:r>
              <a:rPr lang="en"/>
              <a:t>Third is rigor. Just because the methods are flexible doesn’t mean they’re casual. A good study is precise, systematic, and thorough.</a:t>
            </a:r>
            <a:endParaRPr/>
          </a:p>
          <a:p>
            <a:pPr marL="0" lvl="0" indent="0" algn="l" rtl="0">
              <a:spcBef>
                <a:spcPts val="0"/>
              </a:spcBef>
              <a:spcAft>
                <a:spcPts val="0"/>
              </a:spcAft>
              <a:buNone/>
            </a:pPr>
            <a:endParaRPr/>
          </a:p>
          <a:p>
            <a:pPr marL="0" lvl="0" indent="0" algn="l" rtl="0">
              <a:spcBef>
                <a:spcPts val="0"/>
              </a:spcBef>
              <a:spcAft>
                <a:spcPts val="0"/>
              </a:spcAft>
              <a:buNone/>
            </a:pPr>
            <a:r>
              <a:rPr lang="en"/>
              <a:t>Next is open-mindedness—the willingness to revise interpretations when the data points in a new direction.</a:t>
            </a:r>
            <a:endParaRPr/>
          </a:p>
          <a:p>
            <a:pPr marL="0" lvl="0" indent="0" algn="l" rtl="0">
              <a:spcBef>
                <a:spcPts val="0"/>
              </a:spcBef>
              <a:spcAft>
                <a:spcPts val="0"/>
              </a:spcAft>
              <a:buNone/>
            </a:pPr>
            <a:endParaRPr/>
          </a:p>
          <a:p>
            <a:pPr marL="0" lvl="0" indent="0" algn="l" rtl="0">
              <a:spcBef>
                <a:spcPts val="0"/>
              </a:spcBef>
              <a:spcAft>
                <a:spcPts val="0"/>
              </a:spcAft>
              <a:buNone/>
            </a:pPr>
            <a:r>
              <a:rPr lang="en"/>
              <a:t>Completeness means the researcher paints a full picture, using thick description—capturing the setting, behaviors, and participant voices in depth.</a:t>
            </a:r>
            <a:endParaRPr/>
          </a:p>
          <a:p>
            <a:pPr marL="0" lvl="0" indent="0" algn="l" rtl="0">
              <a:spcBef>
                <a:spcPts val="0"/>
              </a:spcBef>
              <a:spcAft>
                <a:spcPts val="0"/>
              </a:spcAft>
              <a:buNone/>
            </a:pPr>
            <a:endParaRPr/>
          </a:p>
          <a:p>
            <a:pPr marL="0" lvl="0" indent="0" algn="l" rtl="0">
              <a:spcBef>
                <a:spcPts val="0"/>
              </a:spcBef>
              <a:spcAft>
                <a:spcPts val="0"/>
              </a:spcAft>
              <a:buNone/>
            </a:pPr>
            <a:r>
              <a:rPr lang="en"/>
              <a:t>Then there’s coherence. The findings should make sense. Data from multiple sources should align—or if they don’t, those contradictions should be acknowledged and explained.</a:t>
            </a:r>
            <a:endParaRPr/>
          </a:p>
          <a:p>
            <a:pPr marL="0" lvl="0" indent="0" algn="l" rtl="0">
              <a:spcBef>
                <a:spcPts val="0"/>
              </a:spcBef>
              <a:spcAft>
                <a:spcPts val="0"/>
              </a:spcAft>
              <a:buNone/>
            </a:pPr>
            <a:endParaRPr/>
          </a:p>
          <a:p>
            <a:pPr marL="0" lvl="0" indent="0" algn="l" rtl="0">
              <a:spcBef>
                <a:spcPts val="0"/>
              </a:spcBef>
              <a:spcAft>
                <a:spcPts val="0"/>
              </a:spcAft>
              <a:buNone/>
            </a:pPr>
            <a:r>
              <a:rPr lang="en"/>
              <a:t>Persuasiveness is about building a strong, logical case for your interpretations, supported by real evidence—not just opinion.</a:t>
            </a:r>
            <a:endParaRPr/>
          </a:p>
          <a:p>
            <a:pPr marL="0" lvl="0" indent="0" algn="l" rtl="0">
              <a:spcBef>
                <a:spcPts val="0"/>
              </a:spcBef>
              <a:spcAft>
                <a:spcPts val="0"/>
              </a:spcAft>
              <a:buNone/>
            </a:pPr>
            <a:endParaRPr/>
          </a:p>
          <a:p>
            <a:pPr marL="0" lvl="0" indent="0" algn="l" rtl="0">
              <a:spcBef>
                <a:spcPts val="0"/>
              </a:spcBef>
              <a:spcAft>
                <a:spcPts val="0"/>
              </a:spcAft>
              <a:buNone/>
            </a:pPr>
            <a:r>
              <a:rPr lang="en"/>
              <a:t>The eighth criterion is consensus. Ideally, other researchers—or even the participants themselves—should recognize the accuracy and validity of the findings.</a:t>
            </a:r>
            <a:endParaRPr/>
          </a:p>
          <a:p>
            <a:pPr marL="0" lvl="0" indent="0" algn="l" rtl="0">
              <a:spcBef>
                <a:spcPts val="0"/>
              </a:spcBef>
              <a:spcAft>
                <a:spcPts val="0"/>
              </a:spcAft>
              <a:buNone/>
            </a:pPr>
            <a:endParaRPr/>
          </a:p>
          <a:p>
            <a:pPr marL="0" lvl="0" indent="0" algn="l" rtl="0">
              <a:spcBef>
                <a:spcPts val="0"/>
              </a:spcBef>
              <a:spcAft>
                <a:spcPts val="0"/>
              </a:spcAft>
              <a:buNone/>
            </a:pPr>
            <a:r>
              <a:rPr lang="en"/>
              <a:t>And finally, usefulness. A great study gives us something meaningful—whether it’s deeper understanding, better predictions, or solutions to real problems.</a:t>
            </a:r>
            <a:endParaRPr/>
          </a:p>
          <a:p>
            <a:pPr marL="0" lvl="0" indent="0" algn="l" rtl="0">
              <a:spcBef>
                <a:spcPts val="0"/>
              </a:spcBef>
              <a:spcAft>
                <a:spcPts val="0"/>
              </a:spcAft>
              <a:buNone/>
            </a:pPr>
            <a:endParaRPr/>
          </a:p>
          <a:p>
            <a:pPr marL="0" lvl="0" indent="0" algn="l" rtl="0">
              <a:spcBef>
                <a:spcPts val="0"/>
              </a:spcBef>
              <a:spcAft>
                <a:spcPts val="0"/>
              </a:spcAft>
              <a:buNone/>
            </a:pPr>
            <a:r>
              <a:rPr lang="en"/>
              <a:t>Together, these criteria remind us that qualitative research, when done well, is both art and science—deeply thoughtful, carefully crafted, and incredibly valuable.”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66c4ef697764a3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66c4ef697764a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66c4ef697764a3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66c4ef697764a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 qualitative research, data analysis doesn’t wait until the end. It begins almost immediately—driving what we notice, what we question, and even what data we collect next.</a:t>
            </a:r>
            <a:endParaRPr/>
          </a:p>
          <a:p>
            <a:pPr marL="0" lvl="0" indent="0" algn="l" rtl="0">
              <a:spcBef>
                <a:spcPts val="0"/>
              </a:spcBef>
              <a:spcAft>
                <a:spcPts val="0"/>
              </a:spcAft>
              <a:buClr>
                <a:schemeClr val="dk1"/>
              </a:buClr>
              <a:buSzPts val="1100"/>
              <a:buFont typeface="Arial"/>
              <a:buNone/>
            </a:pPr>
            <a:r>
              <a:rPr lang="en"/>
              <a:t>This process is iterative, reflective, and inductive. We move from specific observations to broader meanings, often coding and interpreting along the way.</a:t>
            </a:r>
            <a:endParaRPr/>
          </a:p>
          <a:p>
            <a:pPr marL="0" lvl="0" indent="0" algn="l" rtl="0">
              <a:spcBef>
                <a:spcPts val="0"/>
              </a:spcBef>
              <a:spcAft>
                <a:spcPts val="0"/>
              </a:spcAft>
              <a:buClr>
                <a:schemeClr val="dk1"/>
              </a:buClr>
              <a:buSzPts val="1100"/>
              <a:buFont typeface="Arial"/>
              <a:buNone/>
            </a:pPr>
            <a:r>
              <a:rPr lang="en"/>
              <a:t>But that flexibility brings challenges. It’s easy for our expectations and personal biases to color what we see. That’s why qualitative researchers must stay aware of their own role—we’re not just analyzing data; we’re part of the instrument.</a:t>
            </a:r>
            <a:endParaRPr/>
          </a:p>
          <a:p>
            <a:pPr marL="0" lvl="0" indent="0" algn="l" rtl="0">
              <a:spcBef>
                <a:spcPts val="0"/>
              </a:spcBef>
              <a:spcAft>
                <a:spcPts val="0"/>
              </a:spcAft>
              <a:buNone/>
            </a:pPr>
            <a:r>
              <a:rPr lang="en"/>
              <a:t>The work is time-consuming and complex, but it can also be incredibly rewarding. It’s in the analysis where the raw stories we collect start to make sense.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66c4ef697764a3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66c4ef697764a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When analyzing qualitative data, the process isn’t linear—it’s a </a:t>
            </a:r>
            <a:r>
              <a:rPr lang="en" b="1">
                <a:solidFill>
                  <a:schemeClr val="dk1"/>
                </a:solidFill>
              </a:rPr>
              <a:t>spiral</a:t>
            </a:r>
            <a:r>
              <a:rPr lang="en">
                <a:solidFill>
                  <a:schemeClr val="dk1"/>
                </a:solidFill>
              </a:rPr>
              <a:t>. We go back and forth between our raw materials and emerging insights.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First, we clean and organize our data—transcribe interviews, label photos, sort documents. Then we start </a:t>
            </a:r>
            <a:r>
              <a:rPr lang="en" b="1">
                <a:solidFill>
                  <a:schemeClr val="dk1"/>
                </a:solidFill>
              </a:rPr>
              <a:t>coding</a:t>
            </a:r>
            <a:r>
              <a:rPr lang="en">
                <a:solidFill>
                  <a:schemeClr val="dk1"/>
                </a:solidFill>
              </a:rPr>
              <a:t>, breaking the data into units and tagging them with meaningful labels.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Sometimes we begin with a start list of codes. Other times, we do </a:t>
            </a:r>
            <a:r>
              <a:rPr lang="en" b="1">
                <a:solidFill>
                  <a:schemeClr val="dk1"/>
                </a:solidFill>
              </a:rPr>
              <a:t>open coding</a:t>
            </a:r>
            <a:r>
              <a:rPr lang="en">
                <a:solidFill>
                  <a:schemeClr val="dk1"/>
                </a:solidFill>
              </a:rPr>
              <a:t>, letting patterns emerge naturally. These codes are refined through a process called </a:t>
            </a:r>
            <a:r>
              <a:rPr lang="en" b="1">
                <a:solidFill>
                  <a:schemeClr val="dk1"/>
                </a:solidFill>
              </a:rPr>
              <a:t>coding clean-up</a:t>
            </a: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From there, we analyze for themes and patterns. We might notice repeated emotions, social dynamics, or cause-effect sequences. We also </a:t>
            </a:r>
            <a:r>
              <a:rPr lang="en" b="1">
                <a:solidFill>
                  <a:schemeClr val="dk1"/>
                </a:solidFill>
              </a:rPr>
              <a:t>watch for contradictions</a:t>
            </a:r>
            <a:r>
              <a:rPr lang="en">
                <a:solidFill>
                  <a:schemeClr val="dk1"/>
                </a:solidFill>
              </a:rPr>
              <a:t>, which often lead to deeper insights.</a:t>
            </a:r>
            <a:endParaRPr>
              <a:solidFill>
                <a:schemeClr val="dk1"/>
              </a:solidFill>
            </a:endParaRPr>
          </a:p>
          <a:p>
            <a:pPr marL="0" lvl="0" indent="0" algn="l" rtl="0">
              <a:spcBef>
                <a:spcPts val="0"/>
              </a:spcBef>
              <a:spcAft>
                <a:spcPts val="0"/>
              </a:spcAft>
              <a:buNone/>
            </a:pPr>
            <a:r>
              <a:rPr lang="en">
                <a:solidFill>
                  <a:schemeClr val="dk1"/>
                </a:solidFill>
              </a:rPr>
              <a:t>Finally, we interpret the findings—comparing groups, linking to theory, even visualizing patterns with charts or maps. Throughout the process, we reflect with </a:t>
            </a:r>
            <a:r>
              <a:rPr lang="en" b="1">
                <a:solidFill>
                  <a:schemeClr val="dk1"/>
                </a:solidFill>
              </a:rPr>
              <a:t>memos</a:t>
            </a:r>
            <a:r>
              <a:rPr lang="en">
                <a:solidFill>
                  <a:schemeClr val="dk1"/>
                </a:solidFill>
              </a:rPr>
              <a:t>, staying grounded in both data and purpose.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4cd1e853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4cd1e853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4cd1e8539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4cd1e853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66c4ef697764a3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66c4ef697764a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4cd1e8539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4cd1e853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This spiral, developed by John Creswell, offers a helpful visual for understanding how qualitative analysis works.</a:t>
            </a:r>
            <a:endParaRPr/>
          </a:p>
          <a:p>
            <a:pPr marL="0" lvl="0" indent="0" algn="l" rtl="0">
              <a:lnSpc>
                <a:spcPct val="115000"/>
              </a:lnSpc>
              <a:spcBef>
                <a:spcPts val="1200"/>
              </a:spcBef>
              <a:spcAft>
                <a:spcPts val="0"/>
              </a:spcAft>
              <a:buClr>
                <a:schemeClr val="dk1"/>
              </a:buClr>
              <a:buSzPts val="1100"/>
              <a:buFont typeface="Arial"/>
              <a:buNone/>
            </a:pPr>
            <a:r>
              <a:rPr lang="en"/>
              <a:t>We don’t just move in a straight line from data to conclusions. Instead, we cycle through stages:</a:t>
            </a:r>
            <a:endParaRPr/>
          </a:p>
          <a:p>
            <a:pPr marL="0" lvl="0" indent="0" algn="l" rtl="0">
              <a:lnSpc>
                <a:spcPct val="115000"/>
              </a:lnSpc>
              <a:spcBef>
                <a:spcPts val="1200"/>
              </a:spcBef>
              <a:spcAft>
                <a:spcPts val="0"/>
              </a:spcAft>
              <a:buClr>
                <a:schemeClr val="dk1"/>
              </a:buClr>
              <a:buSzPts val="1100"/>
              <a:buFont typeface="Arial"/>
              <a:buNone/>
            </a:pPr>
            <a:r>
              <a:rPr lang="en"/>
              <a:t>First, we organize our raw data—whether it’s audio, field notes, or documents.</a:t>
            </a:r>
            <a:br>
              <a:rPr lang="en"/>
            </a:br>
            <a:r>
              <a:rPr lang="en"/>
              <a:t> Then, we read through it all to get a general sense, jotting memos and first impressions.</a:t>
            </a:r>
            <a:br>
              <a:rPr lang="en"/>
            </a:br>
            <a:r>
              <a:rPr lang="en"/>
              <a:t> Next, we begin identifying patterns—categories, themes, subthemes—and labeling the data accordingly.</a:t>
            </a:r>
            <a:br>
              <a:rPr lang="en"/>
            </a:br>
            <a:r>
              <a:rPr lang="en"/>
              <a:t> Finally, we pull it all together: we summarize, we explain relationships, and we present it clearly to others—often using charts or diagrams to make meaning visible.</a:t>
            </a:r>
            <a:endParaRPr/>
          </a:p>
          <a:p>
            <a:pPr marL="0" lvl="0" indent="0" algn="l" rtl="0">
              <a:lnSpc>
                <a:spcPct val="115000"/>
              </a:lnSpc>
              <a:spcBef>
                <a:spcPts val="1200"/>
              </a:spcBef>
              <a:spcAft>
                <a:spcPts val="0"/>
              </a:spcAft>
              <a:buClr>
                <a:schemeClr val="dk1"/>
              </a:buClr>
              <a:buSzPts val="1100"/>
              <a:buFont typeface="Arial"/>
              <a:buNone/>
            </a:pPr>
            <a:r>
              <a:rPr lang="en"/>
              <a:t>It’s a process that loops and refines—until our insights feel solid, clear, and grounded in the data.</a:t>
            </a:r>
            <a:endParaRPr/>
          </a:p>
          <a:p>
            <a:pPr marL="0" lvl="0" indent="0" algn="l" rtl="0">
              <a:spcBef>
                <a:spcPts val="120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66c4ef697764a3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66c4ef697764a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In qualitative research, we are the primary instrument. That means we don’t just analyze the data — we filter, interpret, and give meaning to it.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But this also means our own background, beliefs, and biases can shape what we see. That’s why we don’t pretend to be perfectly objective. Instead, we aim for what’s called </a:t>
            </a:r>
            <a:r>
              <a:rPr lang="en" b="1">
                <a:solidFill>
                  <a:schemeClr val="dk1"/>
                </a:solidFill>
              </a:rPr>
              <a:t>rigorous subjectivity</a:t>
            </a: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use strategies like </a:t>
            </a:r>
            <a:r>
              <a:rPr lang="en" b="1">
                <a:solidFill>
                  <a:schemeClr val="dk1"/>
                </a:solidFill>
              </a:rPr>
              <a:t>triangulation</a:t>
            </a:r>
            <a:r>
              <a:rPr lang="en">
                <a:solidFill>
                  <a:schemeClr val="dk1"/>
                </a:solidFill>
              </a:rPr>
              <a:t>, </a:t>
            </a:r>
            <a:r>
              <a:rPr lang="en" b="1">
                <a:solidFill>
                  <a:schemeClr val="dk1"/>
                </a:solidFill>
              </a:rPr>
              <a:t>category saturation</a:t>
            </a:r>
            <a:r>
              <a:rPr lang="en">
                <a:solidFill>
                  <a:schemeClr val="dk1"/>
                </a:solidFill>
              </a:rPr>
              <a:t>, and </a:t>
            </a:r>
            <a:r>
              <a:rPr lang="en" b="1">
                <a:solidFill>
                  <a:schemeClr val="dk1"/>
                </a:solidFill>
              </a:rPr>
              <a:t>peer checking</a:t>
            </a:r>
            <a:r>
              <a:rPr lang="en">
                <a:solidFill>
                  <a:schemeClr val="dk1"/>
                </a:solidFill>
              </a:rPr>
              <a:t> to strengthen our interpretations.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also need to be </a:t>
            </a:r>
            <a:r>
              <a:rPr lang="en" b="1">
                <a:solidFill>
                  <a:schemeClr val="dk1"/>
                </a:solidFill>
              </a:rPr>
              <a:t>transparent about our process</a:t>
            </a:r>
            <a:r>
              <a:rPr lang="en">
                <a:solidFill>
                  <a:schemeClr val="dk1"/>
                </a:solidFill>
              </a:rPr>
              <a:t> — how we built our codebook, trained coders, or resolved disagreements.</a:t>
            </a:r>
            <a:endParaRPr>
              <a:solidFill>
                <a:schemeClr val="dk1"/>
              </a:solidFill>
            </a:endParaRPr>
          </a:p>
          <a:p>
            <a:pPr marL="0" lvl="0" indent="0" algn="l" rtl="0">
              <a:spcBef>
                <a:spcPts val="0"/>
              </a:spcBef>
              <a:spcAft>
                <a:spcPts val="0"/>
              </a:spcAft>
              <a:buNone/>
            </a:pPr>
            <a:r>
              <a:rPr lang="en">
                <a:solidFill>
                  <a:schemeClr val="dk1"/>
                </a:solidFill>
              </a:rPr>
              <a:t>And perhaps most importantly, we must </a:t>
            </a:r>
            <a:r>
              <a:rPr lang="en" b="1">
                <a:solidFill>
                  <a:schemeClr val="dk1"/>
                </a:solidFill>
              </a:rPr>
              <a:t>acknowledge our biases</a:t>
            </a:r>
            <a:r>
              <a:rPr lang="en">
                <a:solidFill>
                  <a:schemeClr val="dk1"/>
                </a:solidFill>
              </a:rPr>
              <a:t> in our final reports. That honesty doesn’t weaken our study — it strengthens it. It shows that we’re critically aware of our role in shaping the knowledge we’re presenting.”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66c4ef697764a3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66c4ef697764a3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“In mixed-methods research, we bring together the strengths of both quantitative and qualitative approaches. This means we might be working with statistics and narratives at the same time.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way we analyze this combined data depends on the research design. If our design is </a:t>
            </a:r>
            <a:r>
              <a:rPr lang="en" b="1">
                <a:solidFill>
                  <a:schemeClr val="dk1"/>
                </a:solidFill>
              </a:rPr>
              <a:t>sequential</a:t>
            </a:r>
            <a:r>
              <a:rPr lang="en">
                <a:solidFill>
                  <a:schemeClr val="dk1"/>
                </a:solidFill>
              </a:rPr>
              <a:t>, we analyze one type first—usually quantitative—then use the results to guide the qualitative phase.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In </a:t>
            </a:r>
            <a:r>
              <a:rPr lang="en" b="1">
                <a:solidFill>
                  <a:schemeClr val="dk1"/>
                </a:solidFill>
              </a:rPr>
              <a:t>concurrent designs</a:t>
            </a:r>
            <a:r>
              <a:rPr lang="en">
                <a:solidFill>
                  <a:schemeClr val="dk1"/>
                </a:solidFill>
              </a:rPr>
              <a:t>, we analyze both data types separately, then integrate them to compare or deepen insights.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Integration is key. Sometimes we </a:t>
            </a:r>
            <a:r>
              <a:rPr lang="en" b="1">
                <a:solidFill>
                  <a:schemeClr val="dk1"/>
                </a:solidFill>
              </a:rPr>
              <a:t>merge</a:t>
            </a:r>
            <a:r>
              <a:rPr lang="en">
                <a:solidFill>
                  <a:schemeClr val="dk1"/>
                </a:solidFill>
              </a:rPr>
              <a:t> data sets to compare results side by side. Other times, we </a:t>
            </a:r>
            <a:r>
              <a:rPr lang="en" b="1">
                <a:solidFill>
                  <a:schemeClr val="dk1"/>
                </a:solidFill>
              </a:rPr>
              <a:t>connect</a:t>
            </a:r>
            <a:r>
              <a:rPr lang="en">
                <a:solidFill>
                  <a:schemeClr val="dk1"/>
                </a:solidFill>
              </a:rPr>
              <a:t> findings — like using qualitative data to explain surprising quantitative results. And in some studies, one method is </a:t>
            </a:r>
            <a:r>
              <a:rPr lang="en" b="1">
                <a:solidFill>
                  <a:schemeClr val="dk1"/>
                </a:solidFill>
              </a:rPr>
              <a:t>embedded</a:t>
            </a:r>
            <a:r>
              <a:rPr lang="en">
                <a:solidFill>
                  <a:schemeClr val="dk1"/>
                </a:solidFill>
              </a:rPr>
              <a:t> within the other, like using interviews inside a larger survey.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goal is a richer, more complete understanding of the research problem than either method could provide alone.</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66c4ef697764a3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66c4ef697764a3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As researchers, we often stand on the shoulders of others—and systematic reviews help us do that on a large scale. When we want to synthesize what many qualitative or mixed-methods studies say about a topic, we conduct a systematic review. This isn’t statistical meta-analysis, but rather a careful, structured process of selecting studies, coding their findings, and drawing analytical themes across them.</a:t>
            </a:r>
            <a:endParaRPr/>
          </a:p>
          <a:p>
            <a:pPr marL="0" lvl="0" indent="0" algn="l" rtl="0">
              <a:lnSpc>
                <a:spcPct val="115000"/>
              </a:lnSpc>
              <a:spcBef>
                <a:spcPts val="1200"/>
              </a:spcBef>
              <a:spcAft>
                <a:spcPts val="0"/>
              </a:spcAft>
              <a:buClr>
                <a:schemeClr val="dk1"/>
              </a:buClr>
              <a:buSzPts val="1100"/>
              <a:buFont typeface="Arial"/>
              <a:buNone/>
            </a:pPr>
            <a:r>
              <a:rPr lang="en"/>
              <a:t>Harden and Thomas give us a great example: their study on how to help children eat more healthfully. They looked at dozens of studies, coded children’s perspectives and behaviors, and identified six big-picture themes that guided future interventions.</a:t>
            </a:r>
            <a:endParaRPr/>
          </a:p>
          <a:p>
            <a:pPr marL="0" lvl="0" indent="0" algn="l" rtl="0">
              <a:lnSpc>
                <a:spcPct val="115000"/>
              </a:lnSpc>
              <a:spcBef>
                <a:spcPts val="1200"/>
              </a:spcBef>
              <a:spcAft>
                <a:spcPts val="0"/>
              </a:spcAft>
              <a:buClr>
                <a:schemeClr val="dk1"/>
              </a:buClr>
              <a:buSzPts val="1100"/>
              <a:buFont typeface="Arial"/>
              <a:buNone/>
            </a:pPr>
            <a:r>
              <a:rPr lang="en"/>
              <a:t>Finally, if we want to get better at conducting these kinds of studies ourselves, there’s no substitute for learning from the pros. Read good studies—analyze their methodology and their logic. And don’t be afraid to critique weaker studies, because every example is a lesson.</a:t>
            </a:r>
            <a:endParaRPr/>
          </a:p>
          <a:p>
            <a:pPr marL="0" lvl="0" indent="0" algn="l" rtl="0">
              <a:spcBef>
                <a:spcPts val="120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4cd1e85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4cd1e85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66c4ef697764a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66c4ef697764a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begin, qualitative research is about digging deep—beyond just numbers. It helps us understand the meaning and complexity of real-world phenomena. It’s used widely when little is known about a topic or when we want to explore how people make sense of their experiences. Unlike quantitative research, data collection and analysis here often happen in a back-and-forth process. This chapter introduces six key qualitative methods, and over the next few slides, we’ll explore what each of them looks like.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66c4ef697764a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66c4ef697764a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Unlike quantitative studies where we define a precise hypothesis early, qualitative research often begins with broad questions. As the study progresses, those questions evolve, and so do the methods. It’s a dynamic, recursive process—but still one that demands rigorous planning, training, and deep familiarity with the subject. This adaptability makes qualitative research especially useful for exploring complex, messy, or poorly understood phenomena.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66c4ef697764a3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66c4ef697764a3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t>
            </a:r>
            <a:r>
              <a:rPr lang="en"/>
              <a:t>Exploration. They can help you gain initial insights into what has previously been a little-studied topic or phenomenon.</a:t>
            </a:r>
            <a:endParaRPr/>
          </a:p>
          <a:p>
            <a:pPr marL="0" lvl="0" indent="0" algn="l" rtl="0">
              <a:spcBef>
                <a:spcPts val="0"/>
              </a:spcBef>
              <a:spcAft>
                <a:spcPts val="0"/>
              </a:spcAft>
              <a:buNone/>
            </a:pPr>
            <a:r>
              <a:rPr lang="en"/>
              <a:t>■■ Multifaceted description. They can reveal the complex, possibly multilayered</a:t>
            </a:r>
            <a:endParaRPr/>
          </a:p>
          <a:p>
            <a:pPr marL="0" lvl="0" indent="0" algn="l" rtl="0">
              <a:spcBef>
                <a:spcPts val="0"/>
              </a:spcBef>
              <a:spcAft>
                <a:spcPts val="0"/>
              </a:spcAft>
              <a:buNone/>
            </a:pPr>
            <a:r>
              <a:rPr lang="en"/>
              <a:t>nature of certain situations, settings, processes, relationships, systems, or people.</a:t>
            </a:r>
            <a:endParaRPr/>
          </a:p>
          <a:p>
            <a:pPr marL="0" lvl="0" indent="0" algn="l" rtl="0">
              <a:spcBef>
                <a:spcPts val="0"/>
              </a:spcBef>
              <a:spcAft>
                <a:spcPts val="0"/>
              </a:spcAft>
              <a:buNone/>
            </a:pPr>
            <a:r>
              <a:rPr lang="en"/>
              <a:t>■■ Verification. They allow you to test the validity of certain assumptions, claims,</a:t>
            </a:r>
            <a:endParaRPr/>
          </a:p>
          <a:p>
            <a:pPr marL="0" lvl="0" indent="0" algn="l" rtl="0">
              <a:spcBef>
                <a:spcPts val="0"/>
              </a:spcBef>
              <a:spcAft>
                <a:spcPts val="0"/>
              </a:spcAft>
              <a:buNone/>
            </a:pPr>
            <a:r>
              <a:rPr lang="en"/>
              <a:t>theories, or generalizations within real-world contexts.</a:t>
            </a:r>
            <a:endParaRPr/>
          </a:p>
          <a:p>
            <a:pPr marL="0" lvl="0" indent="0" algn="l" rtl="0">
              <a:spcBef>
                <a:spcPts val="0"/>
              </a:spcBef>
              <a:spcAft>
                <a:spcPts val="0"/>
              </a:spcAft>
              <a:buNone/>
            </a:pPr>
            <a:r>
              <a:rPr lang="en"/>
              <a:t>■■ Theory development. They can enable you to develop new concepts or theoretical perspectives related to a phenomenon.</a:t>
            </a:r>
            <a:endParaRPr/>
          </a:p>
          <a:p>
            <a:pPr marL="0" lvl="0" indent="0" algn="l" rtl="0">
              <a:spcBef>
                <a:spcPts val="0"/>
              </a:spcBef>
              <a:spcAft>
                <a:spcPts val="0"/>
              </a:spcAft>
              <a:buNone/>
            </a:pPr>
            <a:r>
              <a:rPr lang="en"/>
              <a:t>■■ Problem identification. They can help you uncover key problems, obstacles, or</a:t>
            </a:r>
            <a:endParaRPr/>
          </a:p>
          <a:p>
            <a:pPr marL="0" lvl="0" indent="0" algn="l" rtl="0">
              <a:spcBef>
                <a:spcPts val="0"/>
              </a:spcBef>
              <a:spcAft>
                <a:spcPts val="0"/>
              </a:spcAft>
              <a:buNone/>
            </a:pPr>
            <a:r>
              <a:rPr lang="en"/>
              <a:t>enigmas that exist within the phenomenon.</a:t>
            </a:r>
            <a:endParaRPr/>
          </a:p>
          <a:p>
            <a:pPr marL="0" lvl="0" indent="0" algn="l" rtl="0">
              <a:spcBef>
                <a:spcPts val="0"/>
              </a:spcBef>
              <a:spcAft>
                <a:spcPts val="0"/>
              </a:spcAft>
              <a:buNone/>
            </a:pPr>
            <a:r>
              <a:rPr lang="en"/>
              <a:t>■■ Evaluation. They provide a means through which you can judge the effectiveness of particular policies, practices, or innovations.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66c4ef697764a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66c4ef697764a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Let’s start with three foundational qualitative designs.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First, case studies focus deeply on one or a few individuals or situations in their natural setting. The aim is to capture detailed, meaningful insights using observations, interviews, and documents.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ethnography is about understanding the shared beliefs and behaviors of a cultural group. Researchers immerse themselves in the setting, often for extended periods, to identify core patterns and values.</a:t>
            </a:r>
            <a:endParaRPr>
              <a:solidFill>
                <a:schemeClr val="dk1"/>
              </a:solidFill>
            </a:endParaRPr>
          </a:p>
          <a:p>
            <a:pPr marL="0" lvl="0" indent="0" algn="l" rtl="0">
              <a:spcBef>
                <a:spcPts val="0"/>
              </a:spcBef>
              <a:spcAft>
                <a:spcPts val="0"/>
              </a:spcAft>
              <a:buNone/>
            </a:pPr>
            <a:r>
              <a:rPr lang="en">
                <a:solidFill>
                  <a:schemeClr val="dk1"/>
                </a:solidFill>
              </a:rPr>
              <a:t>Then we have phenomenological studies, which focus on how people perceive and experience a particular phenomenon—like grief, identity, or chronic illness. Through in-depth interviews, researchers extract meaningful themes to describe a common essence across participants.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66c4ef697764a3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66c4ef697764a3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next three designs each serve unique goals.</a:t>
            </a:r>
            <a:endParaRPr/>
          </a:p>
          <a:p>
            <a:pPr marL="0" lvl="0" indent="0" algn="l" rtl="0">
              <a:spcBef>
                <a:spcPts val="0"/>
              </a:spcBef>
              <a:spcAft>
                <a:spcPts val="0"/>
              </a:spcAft>
              <a:buNone/>
            </a:pPr>
            <a:r>
              <a:rPr lang="en"/>
              <a:t>Grounded theory seeks to build a theory from the ground up, using data collected from real-world settings. It involves constant comparison—collecting and analyzing data at the same time until categories and theories emerge.</a:t>
            </a:r>
            <a:endParaRPr/>
          </a:p>
          <a:p>
            <a:pPr marL="0" lvl="0" indent="0" algn="l" rtl="0">
              <a:spcBef>
                <a:spcPts val="0"/>
              </a:spcBef>
              <a:spcAft>
                <a:spcPts val="0"/>
              </a:spcAft>
              <a:buNone/>
            </a:pPr>
            <a:r>
              <a:rPr lang="en"/>
              <a:t>Narrative inquiry explores personal stories over time, often drawing from interviews, writings, or visual materials. The goal is to identify themes and reorganize narratives into a coherent story that reveals deeper meaning.</a:t>
            </a:r>
            <a:endParaRPr/>
          </a:p>
          <a:p>
            <a:pPr marL="0" lvl="0" indent="0" algn="l" rtl="0">
              <a:spcBef>
                <a:spcPts val="0"/>
              </a:spcBef>
              <a:spcAft>
                <a:spcPts val="0"/>
              </a:spcAft>
              <a:buNone/>
            </a:pPr>
            <a:r>
              <a:rPr lang="en"/>
              <a:t>Finally, content analysis systematically breaks down communication—whether it’s text, visuals, or behavior—into measurable categories. It’s especially useful for analyzing trends or patterns across large sets of data.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66c4ef697764a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66c4ef697764a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Qualitative researchers draw from diverse data sources—from interviews to graffiti to seating patterns in a lunchroom. Memos help track early insights: reflective memos uncover personal bias, methodological memos guide the process, and analytical memos capture emerging ideas. While flexibility is a strength, it also requires careful planning—especially for IRB approval. And as always, ethical guidelines must be followed, including informed consent and confidentiality.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66c4ef697764a3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66c4ef697764a3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Qualitative research isn’t about objectivity—it’s about credibility. Strategies like reflexivity and triangulation help ensure that what we uncover is trustworthy. We must clearly separate what we observe from how we interpret it. And rather than rushing to conclusions, good qualitative researchers seek out contradictions and spend meaningful time in the field. Member checking and audit trails provide further accountability—ensuring the study’s findings are rooted in what actually happened.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86003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Qualitative Research</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Baris Dingil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PRACTICAL APPLICATION</a:t>
            </a:r>
            <a:r>
              <a:rPr lang="en"/>
              <a:t> Selecting an Appropriate</a:t>
            </a:r>
            <a:endParaRPr/>
          </a:p>
          <a:p>
            <a:pPr marL="0" lvl="0" indent="0" algn="l" rtl="0">
              <a:spcBef>
                <a:spcPts val="0"/>
              </a:spcBef>
              <a:spcAft>
                <a:spcPts val="0"/>
              </a:spcAft>
              <a:buNone/>
            </a:pPr>
            <a:r>
              <a:rPr lang="en"/>
              <a:t>Sample for a Qualitative Study</a:t>
            </a:r>
            <a:endParaRPr/>
          </a:p>
        </p:txBody>
      </p:sp>
      <p:sp>
        <p:nvSpPr>
          <p:cNvPr id="110" name="Google Shape;110;p22"/>
          <p:cNvSpPr txBox="1">
            <a:spLocks noGrp="1"/>
          </p:cNvSpPr>
          <p:nvPr>
            <p:ph type="body" idx="1"/>
          </p:nvPr>
        </p:nvSpPr>
        <p:spPr>
          <a:xfrm>
            <a:off x="311700" y="1484800"/>
            <a:ext cx="8520600" cy="30840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SzPct val="100000"/>
              <a:buChar char="●"/>
            </a:pPr>
            <a:r>
              <a:rPr lang="en" b="1"/>
              <a:t>Purposive Sampling:</a:t>
            </a:r>
            <a:r>
              <a:rPr lang="en"/>
              <a:t> Selecting individuals or items that are especially informative or relevant to the research question.</a:t>
            </a:r>
            <a:endParaRPr/>
          </a:p>
          <a:p>
            <a:pPr marL="457200" lvl="0" indent="-317182" algn="l" rtl="0">
              <a:spcBef>
                <a:spcPts val="0"/>
              </a:spcBef>
              <a:spcAft>
                <a:spcPts val="0"/>
              </a:spcAft>
              <a:buSzPct val="100000"/>
              <a:buChar char="●"/>
            </a:pPr>
            <a:r>
              <a:rPr lang="en" b="1"/>
              <a:t>Theoretical Sampling:</a:t>
            </a:r>
            <a:r>
              <a:rPr lang="en"/>
              <a:t> In grounded theory, selecting new data sources based on emerging concepts to build and refine theory.</a:t>
            </a:r>
            <a:endParaRPr/>
          </a:p>
          <a:p>
            <a:pPr marL="457200" lvl="0" indent="-317182" algn="l" rtl="0">
              <a:spcBef>
                <a:spcPts val="0"/>
              </a:spcBef>
              <a:spcAft>
                <a:spcPts val="0"/>
              </a:spcAft>
              <a:buSzPct val="100000"/>
              <a:buChar char="●"/>
            </a:pPr>
            <a:r>
              <a:rPr lang="en" b="1"/>
              <a:t>Discriminant Sampling:</a:t>
            </a:r>
            <a:r>
              <a:rPr lang="en"/>
              <a:t> Returning to certain sources to test or support the developing theory (often in grounded theory).</a:t>
            </a:r>
            <a:endParaRPr/>
          </a:p>
          <a:p>
            <a:pPr marL="457200" lvl="0" indent="-317182" algn="l" rtl="0">
              <a:spcBef>
                <a:spcPts val="0"/>
              </a:spcBef>
              <a:spcAft>
                <a:spcPts val="0"/>
              </a:spcAft>
              <a:buSzPct val="100000"/>
              <a:buChar char="●"/>
            </a:pPr>
            <a:r>
              <a:rPr lang="en" b="1"/>
              <a:t>Primary Informants:</a:t>
            </a:r>
            <a:r>
              <a:rPr lang="en"/>
              <a:t> Key individuals in ethnographic research who provide access and deep cultural knowledge.</a:t>
            </a:r>
            <a:endParaRPr/>
          </a:p>
          <a:p>
            <a:pPr marL="457200" lvl="0" indent="-317182" algn="l" rtl="0">
              <a:spcBef>
                <a:spcPts val="0"/>
              </a:spcBef>
              <a:spcAft>
                <a:spcPts val="0"/>
              </a:spcAft>
              <a:buSzPct val="100000"/>
              <a:buChar char="●"/>
            </a:pPr>
            <a:r>
              <a:rPr lang="en" b="1"/>
              <a:t>Extreme Case Sampling:</a:t>
            </a:r>
            <a:r>
              <a:rPr lang="en"/>
              <a:t> Focusing on unusual or deviant cases to gain insights from outliers (often in case studies).</a:t>
            </a:r>
            <a:endParaRPr/>
          </a:p>
          <a:p>
            <a:pPr marL="457200" lvl="0" indent="-317182" algn="l" rtl="0">
              <a:spcBef>
                <a:spcPts val="0"/>
              </a:spcBef>
              <a:spcAft>
                <a:spcPts val="0"/>
              </a:spcAft>
              <a:buSzPct val="100000"/>
              <a:buChar char="●"/>
            </a:pPr>
            <a:r>
              <a:rPr lang="en" b="1"/>
              <a:t>Convenience Sampling:</a:t>
            </a:r>
            <a:r>
              <a:rPr lang="en"/>
              <a:t> Using easily accessible participants or settings due to constraints like time or access.</a:t>
            </a:r>
            <a:endParaRPr/>
          </a:p>
          <a:p>
            <a:pPr marL="457200" lvl="0" indent="-317182" algn="l" rtl="0">
              <a:spcBef>
                <a:spcPts val="0"/>
              </a:spcBef>
              <a:spcAft>
                <a:spcPts val="0"/>
              </a:spcAft>
              <a:buSzPct val="100000"/>
              <a:buChar char="●"/>
            </a:pPr>
            <a:r>
              <a:rPr lang="en" b="1"/>
              <a:t>Snowball Sampling:</a:t>
            </a:r>
            <a:r>
              <a:rPr lang="en"/>
              <a:t> Asking participants to refer others who fit the study criteria—useful for hard-to-reach populations.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PRACTICAL APPLICATION</a:t>
            </a:r>
            <a:r>
              <a:rPr lang="en"/>
              <a:t> Making Observations</a:t>
            </a:r>
            <a:endParaRPr/>
          </a:p>
          <a:p>
            <a:pPr marL="0" lvl="0" indent="0" algn="l" rtl="0">
              <a:spcBef>
                <a:spcPts val="0"/>
              </a:spcBef>
              <a:spcAft>
                <a:spcPts val="0"/>
              </a:spcAft>
              <a:buNone/>
            </a:pPr>
            <a:r>
              <a:rPr lang="en"/>
              <a:t>in a Qualitative Study</a:t>
            </a:r>
            <a:endParaRPr/>
          </a:p>
        </p:txBody>
      </p:sp>
      <p:sp>
        <p:nvSpPr>
          <p:cNvPr id="116" name="Google Shape;116;p23"/>
          <p:cNvSpPr txBox="1"/>
          <p:nvPr/>
        </p:nvSpPr>
        <p:spPr>
          <a:xfrm>
            <a:off x="311700" y="1424200"/>
            <a:ext cx="7782300" cy="25128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Flexible &amp; unstructured: open to emerging insights</a:t>
            </a:r>
            <a:endParaRPr/>
          </a:p>
          <a:p>
            <a:pPr marL="457200" lvl="0" indent="-317500" algn="l" rtl="0">
              <a:spcBef>
                <a:spcPts val="0"/>
              </a:spcBef>
              <a:spcAft>
                <a:spcPts val="0"/>
              </a:spcAft>
              <a:buSzPts val="1400"/>
              <a:buChar char="●"/>
            </a:pPr>
            <a:r>
              <a:rPr lang="en"/>
              <a:t>Detailed recording: field notes, audio, video</a:t>
            </a:r>
            <a:endParaRPr/>
          </a:p>
          <a:p>
            <a:pPr marL="457200" lvl="0" indent="-317500" algn="l" rtl="0">
              <a:spcBef>
                <a:spcPts val="0"/>
              </a:spcBef>
              <a:spcAft>
                <a:spcPts val="0"/>
              </a:spcAft>
              <a:buSzPts val="1400"/>
              <a:buChar char="●"/>
            </a:pPr>
            <a:r>
              <a:rPr lang="en"/>
              <a:t>Challenges:</a:t>
            </a:r>
            <a:endParaRPr/>
          </a:p>
          <a:p>
            <a:pPr marL="1371600" lvl="1" indent="-317500" algn="l" rtl="0">
              <a:spcBef>
                <a:spcPts val="0"/>
              </a:spcBef>
              <a:spcAft>
                <a:spcPts val="0"/>
              </a:spcAft>
              <a:buSzPts val="1400"/>
              <a:buChar char="○"/>
            </a:pPr>
            <a:r>
              <a:rPr lang="en"/>
              <a:t>Knowing what to focus on</a:t>
            </a:r>
            <a:endParaRPr/>
          </a:p>
          <a:p>
            <a:pPr marL="1371600" lvl="1" indent="-317500" algn="l" rtl="0">
              <a:spcBef>
                <a:spcPts val="0"/>
              </a:spcBef>
              <a:spcAft>
                <a:spcPts val="0"/>
              </a:spcAft>
              <a:buSzPts val="1400"/>
              <a:buChar char="○"/>
            </a:pPr>
            <a:r>
              <a:rPr lang="en"/>
              <a:t>Researcher influence (reactivity)</a:t>
            </a:r>
            <a:endParaRPr/>
          </a:p>
          <a:p>
            <a:pPr marL="1371600" lvl="1" indent="-317500" algn="l" rtl="0">
              <a:spcBef>
                <a:spcPts val="0"/>
              </a:spcBef>
              <a:spcAft>
                <a:spcPts val="0"/>
              </a:spcAft>
              <a:buSzPts val="1400"/>
              <a:buChar char="○"/>
            </a:pPr>
            <a:r>
              <a:rPr lang="en"/>
              <a:t>Limitations of recording tools</a:t>
            </a:r>
            <a:endParaRPr/>
          </a:p>
          <a:p>
            <a:pPr marL="457200" lvl="0" indent="-317500" algn="l" rtl="0">
              <a:spcBef>
                <a:spcPts val="0"/>
              </a:spcBef>
              <a:spcAft>
                <a:spcPts val="0"/>
              </a:spcAft>
              <a:buSzPts val="1400"/>
              <a:buChar char="●"/>
            </a:pPr>
            <a:r>
              <a:rPr lang="en"/>
              <a:t>Best practices:</a:t>
            </a:r>
            <a:endParaRPr/>
          </a:p>
          <a:p>
            <a:pPr marL="1371600" lvl="1" indent="-317500" algn="l" rtl="0">
              <a:spcBef>
                <a:spcPts val="0"/>
              </a:spcBef>
              <a:spcAft>
                <a:spcPts val="0"/>
              </a:spcAft>
              <a:buSzPts val="1400"/>
              <a:buChar char="○"/>
            </a:pPr>
            <a:r>
              <a:rPr lang="en"/>
              <a:t>Test &amp; practice recording methods</a:t>
            </a:r>
            <a:endParaRPr/>
          </a:p>
          <a:p>
            <a:pPr marL="1371600" lvl="1" indent="-317500" algn="l" rtl="0">
              <a:spcBef>
                <a:spcPts val="0"/>
              </a:spcBef>
              <a:spcAft>
                <a:spcPts val="0"/>
              </a:spcAft>
              <a:buSzPts val="1400"/>
              <a:buChar char="○"/>
            </a:pPr>
            <a:r>
              <a:rPr lang="en"/>
              <a:t>Clarify your role at the site</a:t>
            </a:r>
            <a:endParaRPr/>
          </a:p>
          <a:p>
            <a:pPr marL="1371600" lvl="1" indent="-317500" algn="l" rtl="0">
              <a:spcBef>
                <a:spcPts val="0"/>
              </a:spcBef>
              <a:spcAft>
                <a:spcPts val="0"/>
              </a:spcAft>
              <a:buSzPts val="1400"/>
              <a:buChar char="○"/>
            </a:pPr>
            <a:r>
              <a:rPr lang="en"/>
              <a:t>Get informed consent early</a:t>
            </a:r>
            <a:endParaRPr/>
          </a:p>
          <a:p>
            <a:pPr marL="1371600" lvl="1" indent="-317500" algn="l" rtl="0">
              <a:spcBef>
                <a:spcPts val="0"/>
              </a:spcBef>
              <a:spcAft>
                <a:spcPts val="0"/>
              </a:spcAft>
              <a:buSzPts val="1400"/>
              <a:buChar char="○"/>
            </a:pPr>
            <a:r>
              <a:rPr lang="en"/>
              <a:t>Separate observations from interpretations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PRACTICAL APPLICATION</a:t>
            </a:r>
            <a:r>
              <a:rPr lang="en"/>
              <a:t> Planning and Conducting</a:t>
            </a:r>
            <a:endParaRPr/>
          </a:p>
          <a:p>
            <a:pPr marL="0" lvl="0" indent="0" algn="l" rtl="0">
              <a:spcBef>
                <a:spcPts val="0"/>
              </a:spcBef>
              <a:spcAft>
                <a:spcPts val="0"/>
              </a:spcAft>
              <a:buNone/>
            </a:pPr>
            <a:r>
              <a:rPr lang="en"/>
              <a:t>Interviews in a Qualitative Study</a:t>
            </a:r>
            <a:endParaRPr/>
          </a:p>
        </p:txBody>
      </p:sp>
      <p:sp>
        <p:nvSpPr>
          <p:cNvPr id="122" name="Google Shape;122;p24"/>
          <p:cNvSpPr txBox="1">
            <a:spLocks noGrp="1"/>
          </p:cNvSpPr>
          <p:nvPr>
            <p:ph type="body" idx="1"/>
          </p:nvPr>
        </p:nvSpPr>
        <p:spPr>
          <a:xfrm>
            <a:off x="311700" y="1461325"/>
            <a:ext cx="8520600" cy="3634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Interviews gather: Facts, beliefs, feelings, behaviors, motives </a:t>
            </a:r>
            <a:endParaRPr/>
          </a:p>
          <a:p>
            <a:pPr marL="457200" lvl="0" indent="-342900" algn="l" rtl="0">
              <a:spcBef>
                <a:spcPts val="0"/>
              </a:spcBef>
              <a:spcAft>
                <a:spcPts val="0"/>
              </a:spcAft>
              <a:buSzPts val="1800"/>
              <a:buChar char="●"/>
            </a:pPr>
            <a:r>
              <a:rPr lang="en"/>
              <a:t>Style: Informal, conversational, open-ended </a:t>
            </a:r>
            <a:endParaRPr/>
          </a:p>
          <a:p>
            <a:pPr marL="457200" lvl="0" indent="-342900" algn="l" rtl="0">
              <a:spcBef>
                <a:spcPts val="0"/>
              </a:spcBef>
              <a:spcAft>
                <a:spcPts val="0"/>
              </a:spcAft>
              <a:buSzPts val="1800"/>
              <a:buChar char="●"/>
            </a:pPr>
            <a:r>
              <a:rPr lang="en"/>
              <a:t>Types: </a:t>
            </a:r>
            <a:endParaRPr/>
          </a:p>
          <a:p>
            <a:pPr marL="914400" lvl="1" indent="-317500" algn="l" rtl="0">
              <a:spcBef>
                <a:spcPts val="0"/>
              </a:spcBef>
              <a:spcAft>
                <a:spcPts val="0"/>
              </a:spcAft>
              <a:buSzPts val="1400"/>
              <a:buChar char="○"/>
            </a:pPr>
            <a:r>
              <a:rPr lang="en"/>
              <a:t>One-on-one interviews </a:t>
            </a:r>
            <a:endParaRPr/>
          </a:p>
          <a:p>
            <a:pPr marL="914400" lvl="1" indent="-317500" algn="l" rtl="0">
              <a:spcBef>
                <a:spcPts val="0"/>
              </a:spcBef>
              <a:spcAft>
                <a:spcPts val="0"/>
              </a:spcAft>
              <a:buSzPts val="1400"/>
              <a:buChar char="○"/>
            </a:pPr>
            <a:r>
              <a:rPr lang="en"/>
              <a:t>Focus groups (6–12 people) </a:t>
            </a:r>
            <a:endParaRPr/>
          </a:p>
          <a:p>
            <a:pPr marL="457200" lvl="0" indent="-342900" algn="l" rtl="0">
              <a:spcBef>
                <a:spcPts val="0"/>
              </a:spcBef>
              <a:spcAft>
                <a:spcPts val="0"/>
              </a:spcAft>
              <a:buSzPts val="1800"/>
              <a:buChar char="●"/>
            </a:pPr>
            <a:r>
              <a:rPr lang="en"/>
              <a:t>Useful for exploring deep perspectives in participants’ own words </a:t>
            </a:r>
            <a:endParaRPr/>
          </a:p>
          <a:p>
            <a:pPr marL="457200" lvl="0" indent="-342900" algn="l" rtl="0">
              <a:spcBef>
                <a:spcPts val="0"/>
              </a:spcBef>
              <a:spcAft>
                <a:spcPts val="0"/>
              </a:spcAft>
              <a:buSzPts val="1800"/>
              <a:buChar char="●"/>
            </a:pPr>
            <a:r>
              <a:rPr lang="en"/>
              <a:t>Planning: </a:t>
            </a:r>
            <a:endParaRPr/>
          </a:p>
          <a:p>
            <a:pPr marL="914400" lvl="1" indent="-317500" algn="l" rtl="0">
              <a:spcBef>
                <a:spcPts val="0"/>
              </a:spcBef>
              <a:spcAft>
                <a:spcPts val="0"/>
              </a:spcAft>
              <a:buSzPts val="1400"/>
              <a:buChar char="○"/>
            </a:pPr>
            <a:r>
              <a:rPr lang="en"/>
              <a:t>Align questions with research goals </a:t>
            </a:r>
            <a:endParaRPr/>
          </a:p>
          <a:p>
            <a:pPr marL="914400" lvl="1" indent="-317500" algn="l" rtl="0">
              <a:spcBef>
                <a:spcPts val="0"/>
              </a:spcBef>
              <a:spcAft>
                <a:spcPts val="0"/>
              </a:spcAft>
              <a:buSzPts val="1400"/>
              <a:buChar char="○"/>
            </a:pPr>
            <a:r>
              <a:rPr lang="en"/>
              <a:t>Avoid leading questions </a:t>
            </a:r>
            <a:endParaRPr/>
          </a:p>
          <a:p>
            <a:pPr marL="914400" lvl="1" indent="-317500" algn="l" rtl="0">
              <a:spcBef>
                <a:spcPts val="0"/>
              </a:spcBef>
              <a:spcAft>
                <a:spcPts val="0"/>
              </a:spcAft>
              <a:buSzPts val="1400"/>
              <a:buChar char="○"/>
            </a:pPr>
            <a:r>
              <a:rPr lang="en"/>
              <a:t>Be culturally sensitive </a:t>
            </a:r>
            <a:endParaRPr/>
          </a:p>
          <a:p>
            <a:pPr marL="914400" lvl="1" indent="-317500" algn="l" rtl="0">
              <a:spcBef>
                <a:spcPts val="0"/>
              </a:spcBef>
              <a:spcAft>
                <a:spcPts val="0"/>
              </a:spcAft>
              <a:buSzPts val="1400"/>
              <a:buChar char="○"/>
            </a:pPr>
            <a:r>
              <a:rPr lang="en"/>
              <a:t>Choose participants purposefully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8" name="Google Shape;12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9725" algn="l" rtl="0">
              <a:lnSpc>
                <a:spcPct val="95000"/>
              </a:lnSpc>
              <a:spcBef>
                <a:spcPts val="0"/>
              </a:spcBef>
              <a:spcAft>
                <a:spcPts val="0"/>
              </a:spcAft>
              <a:buSzPts val="1750"/>
              <a:buChar char="●"/>
            </a:pPr>
            <a:r>
              <a:rPr lang="en" sz="1750"/>
              <a:t>Good interview practice:</a:t>
            </a:r>
            <a:endParaRPr sz="1750"/>
          </a:p>
          <a:p>
            <a:pPr marL="914400" lvl="1" indent="-339725" algn="l" rtl="0">
              <a:lnSpc>
                <a:spcPct val="95000"/>
              </a:lnSpc>
              <a:spcBef>
                <a:spcPts val="0"/>
              </a:spcBef>
              <a:spcAft>
                <a:spcPts val="0"/>
              </a:spcAft>
              <a:buSzPts val="1750"/>
              <a:buChar char="○"/>
            </a:pPr>
            <a:r>
              <a:rPr lang="en" sz="1750"/>
              <a:t>Build rapport &amp; trust</a:t>
            </a:r>
            <a:endParaRPr sz="1750"/>
          </a:p>
          <a:p>
            <a:pPr marL="914400" lvl="1" indent="-339725" algn="l" rtl="0">
              <a:lnSpc>
                <a:spcPct val="95000"/>
              </a:lnSpc>
              <a:spcBef>
                <a:spcPts val="0"/>
              </a:spcBef>
              <a:spcAft>
                <a:spcPts val="0"/>
              </a:spcAft>
              <a:buSzPts val="1750"/>
              <a:buChar char="○"/>
            </a:pPr>
            <a:r>
              <a:rPr lang="en" sz="1750"/>
              <a:t>Ask for concrete examples, not abstract ideas</a:t>
            </a:r>
            <a:endParaRPr sz="1750"/>
          </a:p>
          <a:p>
            <a:pPr marL="914400" lvl="1" indent="-339725" algn="l" rtl="0">
              <a:lnSpc>
                <a:spcPct val="95000"/>
              </a:lnSpc>
              <a:spcBef>
                <a:spcPts val="0"/>
              </a:spcBef>
              <a:spcAft>
                <a:spcPts val="0"/>
              </a:spcAft>
              <a:buSzPts val="1750"/>
              <a:buChar char="○"/>
            </a:pPr>
            <a:r>
              <a:rPr lang="en" sz="1750"/>
              <a:t>Record verbatim responses</a:t>
            </a:r>
            <a:endParaRPr sz="1750"/>
          </a:p>
          <a:p>
            <a:pPr marL="914400" lvl="1" indent="-339725" algn="l" rtl="0">
              <a:lnSpc>
                <a:spcPct val="95000"/>
              </a:lnSpc>
              <a:spcBef>
                <a:spcPts val="0"/>
              </a:spcBef>
              <a:spcAft>
                <a:spcPts val="0"/>
              </a:spcAft>
              <a:buSzPts val="1750"/>
              <a:buChar char="○"/>
            </a:pPr>
            <a:r>
              <a:rPr lang="en" sz="1750"/>
              <a:t>Let participants speak freely—don’t interrupt</a:t>
            </a:r>
            <a:endParaRPr sz="1750"/>
          </a:p>
          <a:p>
            <a:pPr marL="914400" lvl="1" indent="-339725" algn="l" rtl="0">
              <a:lnSpc>
                <a:spcPct val="95000"/>
              </a:lnSpc>
              <a:spcBef>
                <a:spcPts val="0"/>
              </a:spcBef>
              <a:spcAft>
                <a:spcPts val="0"/>
              </a:spcAft>
              <a:buSzPts val="1750"/>
              <a:buChar char="○"/>
            </a:pPr>
            <a:r>
              <a:rPr lang="en" sz="1750"/>
              <a:t>Keep personal reactions neutral</a:t>
            </a:r>
            <a:endParaRPr sz="1750"/>
          </a:p>
          <a:p>
            <a:pPr marL="457200" lvl="0" indent="-339725" algn="l" rtl="0">
              <a:lnSpc>
                <a:spcPct val="95000"/>
              </a:lnSpc>
              <a:spcBef>
                <a:spcPts val="0"/>
              </a:spcBef>
              <a:spcAft>
                <a:spcPts val="0"/>
              </a:spcAft>
              <a:buSzPts val="1750"/>
              <a:buChar char="●"/>
            </a:pPr>
            <a:r>
              <a:rPr lang="en" sz="1750"/>
              <a:t>Focus groups:</a:t>
            </a:r>
            <a:endParaRPr sz="1750"/>
          </a:p>
          <a:p>
            <a:pPr marL="914400" lvl="1" indent="-339725" algn="l" rtl="0">
              <a:lnSpc>
                <a:spcPct val="95000"/>
              </a:lnSpc>
              <a:spcBef>
                <a:spcPts val="0"/>
              </a:spcBef>
              <a:spcAft>
                <a:spcPts val="0"/>
              </a:spcAft>
              <a:buSzPts val="1750"/>
              <a:buChar char="○"/>
            </a:pPr>
            <a:r>
              <a:rPr lang="en" sz="1750"/>
              <a:t>Useful for group interaction &amp; time efficiency</a:t>
            </a:r>
            <a:endParaRPr sz="1750"/>
          </a:p>
          <a:p>
            <a:pPr marL="914400" lvl="1" indent="-339725" algn="l" rtl="0">
              <a:lnSpc>
                <a:spcPct val="95000"/>
              </a:lnSpc>
              <a:spcBef>
                <a:spcPts val="0"/>
              </a:spcBef>
              <a:spcAft>
                <a:spcPts val="0"/>
              </a:spcAft>
              <a:buSzPts val="1750"/>
              <a:buChar char="○"/>
            </a:pPr>
            <a:r>
              <a:rPr lang="en" sz="1750"/>
              <a:t>Can be homogeneous or diverse</a:t>
            </a:r>
            <a:endParaRPr sz="1750"/>
          </a:p>
          <a:p>
            <a:pPr marL="914400" lvl="1" indent="-339725" algn="l" rtl="0">
              <a:lnSpc>
                <a:spcPct val="95000"/>
              </a:lnSpc>
              <a:spcBef>
                <a:spcPts val="0"/>
              </a:spcBef>
              <a:spcAft>
                <a:spcPts val="0"/>
              </a:spcAft>
              <a:buSzPts val="1750"/>
              <a:buChar char="○"/>
            </a:pPr>
            <a:r>
              <a:rPr lang="en" sz="1750"/>
              <a:t>Manage dynamics so everyone speaks</a:t>
            </a:r>
            <a:endParaRPr sz="1750"/>
          </a:p>
          <a:p>
            <a:pPr marL="914400" lvl="1" indent="-339725" algn="l" rtl="0">
              <a:lnSpc>
                <a:spcPct val="95000"/>
              </a:lnSpc>
              <a:spcBef>
                <a:spcPts val="0"/>
              </a:spcBef>
              <a:spcAft>
                <a:spcPts val="0"/>
              </a:spcAft>
              <a:buSzPts val="1750"/>
              <a:buChar char="○"/>
            </a:pPr>
            <a:r>
              <a:rPr lang="en" sz="1750"/>
              <a:t>Keep questions short and focused</a:t>
            </a:r>
            <a:endParaRPr sz="17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Criteria for Evaluating Qualitative Research</a:t>
            </a:r>
            <a:endParaRPr/>
          </a:p>
        </p:txBody>
      </p:sp>
      <p:sp>
        <p:nvSpPr>
          <p:cNvPr id="134" name="Google Shape;134;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b="1"/>
              <a:t>Purposefulness</a:t>
            </a:r>
            <a:r>
              <a:rPr lang="en"/>
              <a:t> – Clear alignment between question and methods</a:t>
            </a:r>
            <a:endParaRPr/>
          </a:p>
          <a:p>
            <a:pPr marL="457200" lvl="0" indent="-342900" algn="l" rtl="0">
              <a:spcBef>
                <a:spcPts val="0"/>
              </a:spcBef>
              <a:spcAft>
                <a:spcPts val="0"/>
              </a:spcAft>
              <a:buSzPts val="1800"/>
              <a:buAutoNum type="arabicPeriod"/>
            </a:pPr>
            <a:r>
              <a:rPr lang="en" b="1"/>
              <a:t>Stated Assumptions</a:t>
            </a:r>
            <a:r>
              <a:rPr lang="en"/>
              <a:t> – Researcher biases and beliefs are disclosed</a:t>
            </a:r>
            <a:endParaRPr/>
          </a:p>
          <a:p>
            <a:pPr marL="457200" lvl="0" indent="-342900" algn="l" rtl="0">
              <a:spcBef>
                <a:spcPts val="0"/>
              </a:spcBef>
              <a:spcAft>
                <a:spcPts val="0"/>
              </a:spcAft>
              <a:buSzPts val="1800"/>
              <a:buAutoNum type="arabicPeriod"/>
            </a:pPr>
            <a:r>
              <a:rPr lang="en" b="1"/>
              <a:t>Rigor</a:t>
            </a:r>
            <a:r>
              <a:rPr lang="en"/>
              <a:t> – Thorough, systematic data collection and analysis</a:t>
            </a:r>
            <a:endParaRPr/>
          </a:p>
          <a:p>
            <a:pPr marL="457200" lvl="0" indent="-342900" algn="l" rtl="0">
              <a:spcBef>
                <a:spcPts val="0"/>
              </a:spcBef>
              <a:spcAft>
                <a:spcPts val="0"/>
              </a:spcAft>
              <a:buSzPts val="1800"/>
              <a:buAutoNum type="arabicPeriod"/>
            </a:pPr>
            <a:r>
              <a:rPr lang="en" b="1"/>
              <a:t>Open-Mindedness</a:t>
            </a:r>
            <a:r>
              <a:rPr lang="en"/>
              <a:t> – Willingness to revise interpretations</a:t>
            </a:r>
            <a:endParaRPr/>
          </a:p>
          <a:p>
            <a:pPr marL="457200" lvl="0" indent="-342900" algn="l" rtl="0">
              <a:spcBef>
                <a:spcPts val="0"/>
              </a:spcBef>
              <a:spcAft>
                <a:spcPts val="0"/>
              </a:spcAft>
              <a:buSzPts val="1800"/>
              <a:buAutoNum type="arabicPeriod"/>
            </a:pPr>
            <a:r>
              <a:rPr lang="en" b="1"/>
              <a:t>Completeness</a:t>
            </a:r>
            <a:r>
              <a:rPr lang="en"/>
              <a:t> – Rich, contextualized understanding (“thick description”)</a:t>
            </a:r>
            <a:endParaRPr/>
          </a:p>
          <a:p>
            <a:pPr marL="457200" lvl="0" indent="-342900" algn="l" rtl="0">
              <a:spcBef>
                <a:spcPts val="0"/>
              </a:spcBef>
              <a:spcAft>
                <a:spcPts val="0"/>
              </a:spcAft>
              <a:buSzPts val="1800"/>
              <a:buAutoNum type="arabicPeriod"/>
            </a:pPr>
            <a:r>
              <a:rPr lang="en" b="1"/>
              <a:t>Coherence</a:t>
            </a:r>
            <a:r>
              <a:rPr lang="en"/>
              <a:t> – Data supports a consistent and logical story</a:t>
            </a:r>
            <a:endParaRPr/>
          </a:p>
          <a:p>
            <a:pPr marL="457200" lvl="0" indent="-342900" algn="l" rtl="0">
              <a:spcBef>
                <a:spcPts val="0"/>
              </a:spcBef>
              <a:spcAft>
                <a:spcPts val="0"/>
              </a:spcAft>
              <a:buSzPts val="1800"/>
              <a:buAutoNum type="arabicPeriod"/>
            </a:pPr>
            <a:r>
              <a:rPr lang="en" b="1"/>
              <a:t>Persuasiveness</a:t>
            </a:r>
            <a:r>
              <a:rPr lang="en"/>
              <a:t> – Evidence strongly supports interpretations</a:t>
            </a:r>
            <a:endParaRPr/>
          </a:p>
          <a:p>
            <a:pPr marL="457200" lvl="0" indent="-342900" algn="l" rtl="0">
              <a:spcBef>
                <a:spcPts val="0"/>
              </a:spcBef>
              <a:spcAft>
                <a:spcPts val="0"/>
              </a:spcAft>
              <a:buSzPts val="1800"/>
              <a:buAutoNum type="arabicPeriod"/>
            </a:pPr>
            <a:r>
              <a:rPr lang="en" b="1"/>
              <a:t>Consensus</a:t>
            </a:r>
            <a:r>
              <a:rPr lang="en"/>
              <a:t> – Participants and scholars agree with findings</a:t>
            </a:r>
            <a:endParaRPr/>
          </a:p>
          <a:p>
            <a:pPr marL="457200" lvl="0" indent="-342900" algn="l" rtl="0">
              <a:spcBef>
                <a:spcPts val="0"/>
              </a:spcBef>
              <a:spcAft>
                <a:spcPts val="0"/>
              </a:spcAft>
              <a:buSzPts val="1800"/>
              <a:buAutoNum type="arabicPeriod"/>
            </a:pPr>
            <a:r>
              <a:rPr lang="en" b="1"/>
              <a:t>Usefulness</a:t>
            </a:r>
            <a:r>
              <a:rPr lang="en"/>
              <a:t> – Findings have practical or theoretical value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Analyzing Qualitative and Mixed-Methods Data</a:t>
            </a:r>
            <a:endParaRPr/>
          </a:p>
          <a:p>
            <a:pPr marL="0" lvl="0" indent="0" algn="ctr" rtl="0">
              <a:spcBef>
                <a:spcPts val="0"/>
              </a:spcBef>
              <a:spcAft>
                <a:spcPts val="0"/>
              </a:spcAft>
              <a:buNone/>
            </a:pPr>
            <a:r>
              <a:rPr lang="en"/>
              <a:t>(Chapter 12, Leedy and Ormrod)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311700" y="5797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a:p>
        </p:txBody>
      </p:sp>
      <p:sp>
        <p:nvSpPr>
          <p:cNvPr id="145" name="Google Shape;145;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Analysis begins early and evolves continuously</a:t>
            </a:r>
            <a:endParaRPr/>
          </a:p>
          <a:p>
            <a:pPr marL="457200" lvl="0" indent="-342900" algn="l" rtl="0">
              <a:spcBef>
                <a:spcPts val="0"/>
              </a:spcBef>
              <a:spcAft>
                <a:spcPts val="0"/>
              </a:spcAft>
              <a:buSzPts val="1800"/>
              <a:buChar char="●"/>
            </a:pPr>
            <a:r>
              <a:rPr lang="en"/>
              <a:t>Often drives later data collection</a:t>
            </a:r>
            <a:endParaRPr/>
          </a:p>
          <a:p>
            <a:pPr marL="457200" lvl="0" indent="-342900" algn="l" rtl="0">
              <a:spcBef>
                <a:spcPts val="0"/>
              </a:spcBef>
              <a:spcAft>
                <a:spcPts val="0"/>
              </a:spcAft>
              <a:buSzPts val="1800"/>
              <a:buChar char="●"/>
            </a:pPr>
            <a:r>
              <a:rPr lang="en"/>
              <a:t>Involves inductive reasoning</a:t>
            </a:r>
            <a:endParaRPr/>
          </a:p>
          <a:p>
            <a:pPr marL="457200" lvl="0" indent="-342900" algn="l" rtl="0">
              <a:spcBef>
                <a:spcPts val="0"/>
              </a:spcBef>
              <a:spcAft>
                <a:spcPts val="0"/>
              </a:spcAft>
              <a:buSzPts val="1800"/>
              <a:buChar char="●"/>
            </a:pPr>
            <a:r>
              <a:rPr lang="en"/>
              <a:t>Researcher is a central part of the process</a:t>
            </a:r>
            <a:endParaRPr/>
          </a:p>
          <a:p>
            <a:pPr marL="457200" lvl="0" indent="-342900" algn="l" rtl="0">
              <a:spcBef>
                <a:spcPts val="0"/>
              </a:spcBef>
              <a:spcAft>
                <a:spcPts val="0"/>
              </a:spcAft>
              <a:buSzPts val="1800"/>
              <a:buChar char="●"/>
            </a:pPr>
            <a:r>
              <a:rPr lang="en"/>
              <a:t>Complex, layered, and deeply interpretive</a:t>
            </a:r>
            <a:endParaRPr/>
          </a:p>
          <a:p>
            <a:pPr marL="457200" lvl="0" indent="-342900" algn="l" rtl="0">
              <a:spcBef>
                <a:spcPts val="0"/>
              </a:spcBef>
              <a:spcAft>
                <a:spcPts val="0"/>
              </a:spcAft>
              <a:buSzPts val="1800"/>
              <a:buChar char="●"/>
            </a:pPr>
            <a:r>
              <a:rPr lang="en"/>
              <a:t>Insightful—but not free from bias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Qualitative Analysis Strategies </a:t>
            </a:r>
            <a:r>
              <a:rPr lang="en"/>
              <a:t>- General Strategies for Organizing and Analyzing Qualitative Data</a:t>
            </a:r>
            <a:endParaRPr/>
          </a:p>
        </p:txBody>
      </p:sp>
      <p:sp>
        <p:nvSpPr>
          <p:cNvPr id="151" name="Google Shape;151;p29"/>
          <p:cNvSpPr txBox="1">
            <a:spLocks noGrp="1"/>
          </p:cNvSpPr>
          <p:nvPr>
            <p:ph type="body" idx="1"/>
          </p:nvPr>
        </p:nvSpPr>
        <p:spPr>
          <a:xfrm>
            <a:off x="311700" y="1367625"/>
            <a:ext cx="8520600" cy="3201300"/>
          </a:xfrm>
          <a:prstGeom prst="rect">
            <a:avLst/>
          </a:prstGeom>
        </p:spPr>
        <p:txBody>
          <a:bodyPr spcFirstLastPara="1" wrap="square" lIns="91425" tIns="91425" rIns="91425" bIns="91425" anchor="t" anchorCtr="0">
            <a:normAutofit fontScale="77500" lnSpcReduction="20000"/>
          </a:bodyPr>
          <a:lstStyle/>
          <a:p>
            <a:pPr marL="0" lvl="0" indent="0" algn="l" rtl="0">
              <a:spcBef>
                <a:spcPts val="1200"/>
              </a:spcBef>
              <a:spcAft>
                <a:spcPts val="0"/>
              </a:spcAft>
              <a:buClr>
                <a:schemeClr val="dk1"/>
              </a:buClr>
              <a:buSzPct val="100000"/>
              <a:buFont typeface="Arial"/>
              <a:buNone/>
            </a:pPr>
            <a:r>
              <a:rPr lang="en" sz="1100" b="1">
                <a:solidFill>
                  <a:schemeClr val="dk1"/>
                </a:solidFill>
              </a:rPr>
              <a:t>10-Step Strategy Overview:</a:t>
            </a:r>
            <a:endParaRPr sz="1100" b="1">
              <a:solidFill>
                <a:schemeClr val="dk1"/>
              </a:solidFill>
            </a:endParaRPr>
          </a:p>
          <a:p>
            <a:pPr marL="457200" lvl="0" indent="-282733" algn="l" rtl="0">
              <a:spcBef>
                <a:spcPts val="1200"/>
              </a:spcBef>
              <a:spcAft>
                <a:spcPts val="0"/>
              </a:spcAft>
              <a:buClr>
                <a:schemeClr val="dk1"/>
              </a:buClr>
              <a:buSzPct val="100000"/>
              <a:buAutoNum type="arabicPeriod"/>
            </a:pPr>
            <a:r>
              <a:rPr lang="en" sz="1100" b="1">
                <a:solidFill>
                  <a:schemeClr val="dk1"/>
                </a:solidFill>
              </a:rPr>
              <a:t>Prepare data</a:t>
            </a:r>
            <a:r>
              <a:rPr lang="en" sz="1100">
                <a:solidFill>
                  <a:schemeClr val="dk1"/>
                </a:solidFill>
              </a:rPr>
              <a:t> → Transcribe, digitize, clean</a:t>
            </a:r>
            <a:br>
              <a:rPr lang="en" sz="1100">
                <a:solidFill>
                  <a:schemeClr val="dk1"/>
                </a:solidFill>
              </a:rPr>
            </a:br>
            <a:endParaRPr sz="1100">
              <a:solidFill>
                <a:schemeClr val="dk1"/>
              </a:solidFill>
            </a:endParaRPr>
          </a:p>
          <a:p>
            <a:pPr marL="457200" lvl="0" indent="-282733" algn="l" rtl="0">
              <a:spcBef>
                <a:spcPts val="0"/>
              </a:spcBef>
              <a:spcAft>
                <a:spcPts val="0"/>
              </a:spcAft>
              <a:buClr>
                <a:schemeClr val="dk1"/>
              </a:buClr>
              <a:buSzPct val="100000"/>
              <a:buAutoNum type="arabicPeriod"/>
            </a:pPr>
            <a:r>
              <a:rPr lang="en" sz="1100" b="1">
                <a:solidFill>
                  <a:schemeClr val="dk1"/>
                </a:solidFill>
              </a:rPr>
              <a:t>Organize data</a:t>
            </a:r>
            <a:r>
              <a:rPr lang="en" sz="1100">
                <a:solidFill>
                  <a:schemeClr val="dk1"/>
                </a:solidFill>
              </a:rPr>
              <a:t> → By time, type, or source</a:t>
            </a:r>
            <a:br>
              <a:rPr lang="en" sz="1100">
                <a:solidFill>
                  <a:schemeClr val="dk1"/>
                </a:solidFill>
              </a:rPr>
            </a:br>
            <a:endParaRPr sz="1100">
              <a:solidFill>
                <a:schemeClr val="dk1"/>
              </a:solidFill>
            </a:endParaRPr>
          </a:p>
          <a:p>
            <a:pPr marL="457200" lvl="0" indent="-282733" algn="l" rtl="0">
              <a:spcBef>
                <a:spcPts val="0"/>
              </a:spcBef>
              <a:spcAft>
                <a:spcPts val="0"/>
              </a:spcAft>
              <a:buClr>
                <a:schemeClr val="dk1"/>
              </a:buClr>
              <a:buSzPct val="100000"/>
              <a:buAutoNum type="arabicPeriod"/>
            </a:pPr>
            <a:r>
              <a:rPr lang="en" sz="1100" b="1">
                <a:solidFill>
                  <a:schemeClr val="dk1"/>
                </a:solidFill>
              </a:rPr>
              <a:t>Create codes</a:t>
            </a:r>
            <a:r>
              <a:rPr lang="en" sz="1100">
                <a:solidFill>
                  <a:schemeClr val="dk1"/>
                </a:solidFill>
              </a:rPr>
              <a:t> → Start list, open coding, or in vivo</a:t>
            </a:r>
            <a:br>
              <a:rPr lang="en" sz="1100">
                <a:solidFill>
                  <a:schemeClr val="dk1"/>
                </a:solidFill>
              </a:rPr>
            </a:br>
            <a:endParaRPr sz="1100">
              <a:solidFill>
                <a:schemeClr val="dk1"/>
              </a:solidFill>
            </a:endParaRPr>
          </a:p>
          <a:p>
            <a:pPr marL="457200" lvl="0" indent="-282733" algn="l" rtl="0">
              <a:spcBef>
                <a:spcPts val="0"/>
              </a:spcBef>
              <a:spcAft>
                <a:spcPts val="0"/>
              </a:spcAft>
              <a:buClr>
                <a:schemeClr val="dk1"/>
              </a:buClr>
              <a:buSzPct val="100000"/>
              <a:buAutoNum type="arabicPeriod"/>
            </a:pPr>
            <a:r>
              <a:rPr lang="en" sz="1100" b="1">
                <a:solidFill>
                  <a:schemeClr val="dk1"/>
                </a:solidFill>
              </a:rPr>
              <a:t>Segment data</a:t>
            </a:r>
            <a:r>
              <a:rPr lang="en" sz="1100">
                <a:solidFill>
                  <a:schemeClr val="dk1"/>
                </a:solidFill>
              </a:rPr>
              <a:t> → Break into meaningful units</a:t>
            </a:r>
            <a:br>
              <a:rPr lang="en" sz="1100">
                <a:solidFill>
                  <a:schemeClr val="dk1"/>
                </a:solidFill>
              </a:rPr>
            </a:br>
            <a:endParaRPr sz="1100">
              <a:solidFill>
                <a:schemeClr val="dk1"/>
              </a:solidFill>
            </a:endParaRPr>
          </a:p>
          <a:p>
            <a:pPr marL="457200" lvl="0" indent="-282733" algn="l" rtl="0">
              <a:spcBef>
                <a:spcPts val="0"/>
              </a:spcBef>
              <a:spcAft>
                <a:spcPts val="0"/>
              </a:spcAft>
              <a:buClr>
                <a:schemeClr val="dk1"/>
              </a:buClr>
              <a:buSzPct val="100000"/>
              <a:buAutoNum type="arabicPeriod"/>
            </a:pPr>
            <a:r>
              <a:rPr lang="en" sz="1100" b="1">
                <a:solidFill>
                  <a:schemeClr val="dk1"/>
                </a:solidFill>
              </a:rPr>
              <a:t>Pilot test codes</a:t>
            </a:r>
            <a:r>
              <a:rPr lang="en" sz="1100">
                <a:solidFill>
                  <a:schemeClr val="dk1"/>
                </a:solidFill>
              </a:rPr>
              <a:t> → Refine and clean</a:t>
            </a:r>
            <a:br>
              <a:rPr lang="en" sz="1100">
                <a:solidFill>
                  <a:schemeClr val="dk1"/>
                </a:solidFill>
              </a:rPr>
            </a:br>
            <a:endParaRPr sz="1100">
              <a:solidFill>
                <a:schemeClr val="dk1"/>
              </a:solidFill>
            </a:endParaRPr>
          </a:p>
          <a:p>
            <a:pPr marL="457200" lvl="0" indent="-282733" algn="l" rtl="0">
              <a:spcBef>
                <a:spcPts val="0"/>
              </a:spcBef>
              <a:spcAft>
                <a:spcPts val="0"/>
              </a:spcAft>
              <a:buClr>
                <a:schemeClr val="dk1"/>
              </a:buClr>
              <a:buSzPct val="100000"/>
              <a:buAutoNum type="arabicPeriod"/>
            </a:pPr>
            <a:r>
              <a:rPr lang="en" sz="1100" b="1">
                <a:solidFill>
                  <a:schemeClr val="dk1"/>
                </a:solidFill>
              </a:rPr>
              <a:t>Finalize codebook</a:t>
            </a:r>
            <a:r>
              <a:rPr lang="en" sz="1100">
                <a:solidFill>
                  <a:schemeClr val="dk1"/>
                </a:solidFill>
              </a:rPr>
              <a:t> → Define codes clearly, add examples</a:t>
            </a:r>
            <a:br>
              <a:rPr lang="en" sz="1100">
                <a:solidFill>
                  <a:schemeClr val="dk1"/>
                </a:solidFill>
              </a:rPr>
            </a:br>
            <a:endParaRPr sz="1100">
              <a:solidFill>
                <a:schemeClr val="dk1"/>
              </a:solidFill>
            </a:endParaRPr>
          </a:p>
          <a:p>
            <a:pPr marL="457200" lvl="0" indent="-282733" algn="l" rtl="0">
              <a:spcBef>
                <a:spcPts val="0"/>
              </a:spcBef>
              <a:spcAft>
                <a:spcPts val="0"/>
              </a:spcAft>
              <a:buClr>
                <a:schemeClr val="dk1"/>
              </a:buClr>
              <a:buSzPct val="100000"/>
              <a:buAutoNum type="arabicPeriod"/>
            </a:pPr>
            <a:r>
              <a:rPr lang="en" sz="1100" b="1">
                <a:solidFill>
                  <a:schemeClr val="dk1"/>
                </a:solidFill>
              </a:rPr>
              <a:t>Ensure reliability</a:t>
            </a:r>
            <a:r>
              <a:rPr lang="en" sz="1100">
                <a:solidFill>
                  <a:schemeClr val="dk1"/>
                </a:solidFill>
              </a:rPr>
              <a:t> → Use multiple raters when possible</a:t>
            </a:r>
            <a:br>
              <a:rPr lang="en" sz="1100">
                <a:solidFill>
                  <a:schemeClr val="dk1"/>
                </a:solidFill>
              </a:rPr>
            </a:br>
            <a:endParaRPr sz="1100">
              <a:solidFill>
                <a:schemeClr val="dk1"/>
              </a:solidFill>
            </a:endParaRPr>
          </a:p>
          <a:p>
            <a:pPr marL="457200" lvl="0" indent="-282733" algn="l" rtl="0">
              <a:spcBef>
                <a:spcPts val="0"/>
              </a:spcBef>
              <a:spcAft>
                <a:spcPts val="0"/>
              </a:spcAft>
              <a:buClr>
                <a:schemeClr val="dk1"/>
              </a:buClr>
              <a:buSzPct val="100000"/>
              <a:buAutoNum type="arabicPeriod"/>
            </a:pPr>
            <a:r>
              <a:rPr lang="en" sz="1100" b="1">
                <a:solidFill>
                  <a:schemeClr val="dk1"/>
                </a:solidFill>
              </a:rPr>
              <a:t>Look for patterns</a:t>
            </a:r>
            <a:r>
              <a:rPr lang="en" sz="1100">
                <a:solidFill>
                  <a:schemeClr val="dk1"/>
                </a:solidFill>
              </a:rPr>
              <a:t> → Themes, sequences, relationships</a:t>
            </a:r>
            <a:br>
              <a:rPr lang="en" sz="1100">
                <a:solidFill>
                  <a:schemeClr val="dk1"/>
                </a:solidFill>
              </a:rPr>
            </a:br>
            <a:endParaRPr sz="1100">
              <a:solidFill>
                <a:schemeClr val="dk1"/>
              </a:solidFill>
            </a:endParaRPr>
          </a:p>
          <a:p>
            <a:pPr marL="457200" lvl="0" indent="-282733" algn="l" rtl="0">
              <a:spcBef>
                <a:spcPts val="0"/>
              </a:spcBef>
              <a:spcAft>
                <a:spcPts val="0"/>
              </a:spcAft>
              <a:buClr>
                <a:schemeClr val="dk1"/>
              </a:buClr>
              <a:buSzPct val="100000"/>
              <a:buAutoNum type="arabicPeriod"/>
            </a:pPr>
            <a:r>
              <a:rPr lang="en" sz="1100" b="1">
                <a:solidFill>
                  <a:schemeClr val="dk1"/>
                </a:solidFill>
              </a:rPr>
              <a:t>Spot contradictions</a:t>
            </a:r>
            <a:r>
              <a:rPr lang="en" sz="1100">
                <a:solidFill>
                  <a:schemeClr val="dk1"/>
                </a:solidFill>
              </a:rPr>
              <a:t> → Stay open to tensions in the data</a:t>
            </a:r>
            <a:br>
              <a:rPr lang="en" sz="1100">
                <a:solidFill>
                  <a:schemeClr val="dk1"/>
                </a:solidFill>
              </a:rPr>
            </a:br>
            <a:endParaRPr sz="1100">
              <a:solidFill>
                <a:schemeClr val="dk1"/>
              </a:solidFill>
            </a:endParaRPr>
          </a:p>
          <a:p>
            <a:pPr marL="457200" lvl="0" indent="-282733" algn="l" rtl="0">
              <a:spcBef>
                <a:spcPts val="0"/>
              </a:spcBef>
              <a:spcAft>
                <a:spcPts val="0"/>
              </a:spcAft>
              <a:buClr>
                <a:schemeClr val="dk1"/>
              </a:buClr>
              <a:buSzPct val="100000"/>
              <a:buAutoNum type="arabicPeriod"/>
            </a:pPr>
            <a:r>
              <a:rPr lang="en" sz="1100" b="1">
                <a:solidFill>
                  <a:schemeClr val="dk1"/>
                </a:solidFill>
              </a:rPr>
              <a:t>Interpret meaningfully</a:t>
            </a:r>
            <a:r>
              <a:rPr lang="en" sz="1100">
                <a:solidFill>
                  <a:schemeClr val="dk1"/>
                </a:solidFill>
              </a:rPr>
              <a:t> → Link back to research question</a:t>
            </a:r>
            <a:endParaRPr sz="1100">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7" name="Google Shape;157;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8" name="Google Shape;158;p30" title="Screenshot 2025-05-05 at 05.39.51.png"/>
          <p:cNvPicPr preferRelativeResize="0"/>
          <p:nvPr/>
        </p:nvPicPr>
        <p:blipFill>
          <a:blip r:embed="rId3">
            <a:alphaModFix/>
          </a:blip>
          <a:stretch>
            <a:fillRect/>
          </a:stretch>
        </p:blipFill>
        <p:spPr>
          <a:xfrm>
            <a:off x="282875" y="283575"/>
            <a:ext cx="8578251" cy="4406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1" title="Screenshot 2025-05-05 at 05.40.47.png"/>
          <p:cNvPicPr preferRelativeResize="0"/>
          <p:nvPr/>
        </p:nvPicPr>
        <p:blipFill>
          <a:blip r:embed="rId3">
            <a:alphaModFix/>
          </a:blip>
          <a:stretch>
            <a:fillRect/>
          </a:stretch>
        </p:blipFill>
        <p:spPr>
          <a:xfrm>
            <a:off x="1158950" y="77438"/>
            <a:ext cx="6682676" cy="4988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Qualitative Research Methods</a:t>
            </a:r>
            <a:endParaRPr/>
          </a:p>
          <a:p>
            <a:pPr marL="0" lvl="0" indent="0" algn="ctr" rtl="0">
              <a:spcBef>
                <a:spcPts val="0"/>
              </a:spcBef>
              <a:spcAft>
                <a:spcPts val="0"/>
              </a:spcAft>
              <a:buNone/>
            </a:pPr>
            <a:r>
              <a:rPr lang="en"/>
              <a:t>(Chapter 8, Leedy and Ormrod)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311700" y="445025"/>
            <a:ext cx="8520600" cy="80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t>Qualitative Analysis Strategies </a:t>
            </a:r>
            <a:r>
              <a:rPr lang="en"/>
              <a:t>- Creswell’s Data Analysis Spiral</a:t>
            </a:r>
            <a:endParaRPr b="1"/>
          </a:p>
        </p:txBody>
      </p:sp>
      <p:sp>
        <p:nvSpPr>
          <p:cNvPr id="169" name="Google Shape;169;p32"/>
          <p:cNvSpPr txBox="1">
            <a:spLocks noGrp="1"/>
          </p:cNvSpPr>
          <p:nvPr>
            <p:ph type="body" idx="1"/>
          </p:nvPr>
        </p:nvSpPr>
        <p:spPr>
          <a:xfrm>
            <a:off x="311700" y="1412225"/>
            <a:ext cx="8520600" cy="3156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0" name="Google Shape;170;p32" title="Screenshot 2025-05-05 at 05.45.07.png"/>
          <p:cNvPicPr preferRelativeResize="0"/>
          <p:nvPr/>
        </p:nvPicPr>
        <p:blipFill>
          <a:blip r:embed="rId3">
            <a:alphaModFix/>
          </a:blip>
          <a:stretch>
            <a:fillRect/>
          </a:stretch>
        </p:blipFill>
        <p:spPr>
          <a:xfrm>
            <a:off x="2863025" y="1025750"/>
            <a:ext cx="3284149" cy="4184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Acknowledging the Role of Researcher-as-Instrument in Qualitative Research</a:t>
            </a:r>
            <a:endParaRPr/>
          </a:p>
        </p:txBody>
      </p:sp>
      <p:sp>
        <p:nvSpPr>
          <p:cNvPr id="176" name="Google Shape;176;p33"/>
          <p:cNvSpPr txBox="1">
            <a:spLocks noGrp="1"/>
          </p:cNvSpPr>
          <p:nvPr>
            <p:ph type="body" idx="1"/>
          </p:nvPr>
        </p:nvSpPr>
        <p:spPr>
          <a:xfrm>
            <a:off x="311700" y="1375450"/>
            <a:ext cx="8520600" cy="3416400"/>
          </a:xfrm>
          <a:prstGeom prst="rect">
            <a:avLst/>
          </a:prstGeom>
        </p:spPr>
        <p:txBody>
          <a:bodyPr spcFirstLastPara="1" wrap="square" lIns="91425" tIns="91425" rIns="91425" bIns="91425" anchor="t" anchorCtr="0">
            <a:noAutofit/>
          </a:bodyPr>
          <a:lstStyle/>
          <a:p>
            <a:pPr marL="457200" lvl="0" indent="-298450" algn="l" rtl="0">
              <a:lnSpc>
                <a:spcPct val="95000"/>
              </a:lnSpc>
              <a:spcBef>
                <a:spcPts val="1200"/>
              </a:spcBef>
              <a:spcAft>
                <a:spcPts val="0"/>
              </a:spcAft>
              <a:buClr>
                <a:schemeClr val="dk1"/>
              </a:buClr>
              <a:buSzPts val="1100"/>
              <a:buChar char="●"/>
            </a:pPr>
            <a:r>
              <a:rPr lang="en" sz="1100">
                <a:solidFill>
                  <a:schemeClr val="dk1"/>
                </a:solidFill>
              </a:rPr>
              <a:t>Researchers make </a:t>
            </a:r>
            <a:r>
              <a:rPr lang="en" sz="1100" b="1">
                <a:solidFill>
                  <a:schemeClr val="dk1"/>
                </a:solidFill>
              </a:rPr>
              <a:t>ongoing judgments</a:t>
            </a:r>
            <a:r>
              <a:rPr lang="en" sz="1100">
                <a:solidFill>
                  <a:schemeClr val="dk1"/>
                </a:solidFill>
              </a:rPr>
              <a:t> during analysis</a:t>
            </a:r>
            <a:endParaRPr sz="1100">
              <a:solidFill>
                <a:schemeClr val="dk1"/>
              </a:solidFill>
            </a:endParaRPr>
          </a:p>
          <a:p>
            <a:pPr marL="457200" lvl="0" indent="-298450" algn="l" rtl="0">
              <a:lnSpc>
                <a:spcPct val="95000"/>
              </a:lnSpc>
              <a:spcBef>
                <a:spcPts val="0"/>
              </a:spcBef>
              <a:spcAft>
                <a:spcPts val="0"/>
              </a:spcAft>
              <a:buClr>
                <a:schemeClr val="dk1"/>
              </a:buClr>
              <a:buSzPts val="1100"/>
              <a:buChar char="●"/>
            </a:pPr>
            <a:r>
              <a:rPr lang="en" sz="1100">
                <a:solidFill>
                  <a:schemeClr val="dk1"/>
                </a:solidFill>
              </a:rPr>
              <a:t>Complete objectivity is </a:t>
            </a:r>
            <a:r>
              <a:rPr lang="en" sz="1100" b="1">
                <a:solidFill>
                  <a:schemeClr val="dk1"/>
                </a:solidFill>
              </a:rPr>
              <a:t>unlikely</a:t>
            </a:r>
            <a:r>
              <a:rPr lang="en" sz="1100">
                <a:solidFill>
                  <a:schemeClr val="dk1"/>
                </a:solidFill>
              </a:rPr>
              <a:t>, so strive for </a:t>
            </a:r>
            <a:r>
              <a:rPr lang="en" sz="1100" b="1">
                <a:solidFill>
                  <a:schemeClr val="dk1"/>
                </a:solidFill>
              </a:rPr>
              <a:t>rigorous subjectivity</a:t>
            </a:r>
            <a:endParaRPr sz="1100" b="1">
              <a:solidFill>
                <a:schemeClr val="dk1"/>
              </a:solidFill>
            </a:endParaRPr>
          </a:p>
          <a:p>
            <a:pPr marL="457200" lvl="0" indent="-298450" algn="l" rtl="0">
              <a:lnSpc>
                <a:spcPct val="95000"/>
              </a:lnSpc>
              <a:spcBef>
                <a:spcPts val="0"/>
              </a:spcBef>
              <a:spcAft>
                <a:spcPts val="0"/>
              </a:spcAft>
              <a:buClr>
                <a:schemeClr val="dk1"/>
              </a:buClr>
              <a:buSzPts val="1100"/>
              <a:buChar char="●"/>
            </a:pPr>
            <a:r>
              <a:rPr lang="en" sz="1100">
                <a:solidFill>
                  <a:schemeClr val="dk1"/>
                </a:solidFill>
              </a:rPr>
              <a:t>Three key strategies to ensure </a:t>
            </a:r>
            <a:r>
              <a:rPr lang="en" sz="1100" b="1">
                <a:solidFill>
                  <a:schemeClr val="dk1"/>
                </a:solidFill>
              </a:rPr>
              <a:t>credibility</a:t>
            </a:r>
            <a:r>
              <a:rPr lang="en" sz="1100">
                <a:solidFill>
                  <a:schemeClr val="dk1"/>
                </a:solidFill>
              </a:rPr>
              <a:t>:</a:t>
            </a:r>
            <a:endParaRPr sz="1100">
              <a:solidFill>
                <a:schemeClr val="dk1"/>
              </a:solidFill>
            </a:endParaRPr>
          </a:p>
          <a:p>
            <a:pPr marL="914400" lvl="1" indent="-298450" algn="l" rtl="0">
              <a:lnSpc>
                <a:spcPct val="95000"/>
              </a:lnSpc>
              <a:spcBef>
                <a:spcPts val="0"/>
              </a:spcBef>
              <a:spcAft>
                <a:spcPts val="0"/>
              </a:spcAft>
              <a:buClr>
                <a:schemeClr val="dk1"/>
              </a:buClr>
              <a:buSzPts val="1100"/>
              <a:buAutoNum type="arabicPeriod"/>
            </a:pPr>
            <a:r>
              <a:rPr lang="en" sz="1100" b="1">
                <a:solidFill>
                  <a:schemeClr val="dk1"/>
                </a:solidFill>
              </a:rPr>
              <a:t>Strive for balance and fairness</a:t>
            </a:r>
            <a:br>
              <a:rPr lang="en" sz="1100" b="1">
                <a:solidFill>
                  <a:schemeClr val="dk1"/>
                </a:solidFill>
              </a:rPr>
            </a:br>
            <a:endParaRPr sz="1100" b="1">
              <a:solidFill>
                <a:schemeClr val="dk1"/>
              </a:solidFill>
            </a:endParaRPr>
          </a:p>
          <a:p>
            <a:pPr marL="1371600" lvl="2" indent="-298450" algn="l" rtl="0">
              <a:lnSpc>
                <a:spcPct val="95000"/>
              </a:lnSpc>
              <a:spcBef>
                <a:spcPts val="0"/>
              </a:spcBef>
              <a:spcAft>
                <a:spcPts val="0"/>
              </a:spcAft>
              <a:buClr>
                <a:schemeClr val="dk1"/>
              </a:buClr>
              <a:buSzPts val="1100"/>
              <a:buChar char="■"/>
            </a:pPr>
            <a:r>
              <a:rPr lang="en" sz="1100">
                <a:solidFill>
                  <a:schemeClr val="dk1"/>
                </a:solidFill>
              </a:rPr>
              <a:t>Triangulate data</a:t>
            </a:r>
            <a:endParaRPr sz="1100">
              <a:solidFill>
                <a:schemeClr val="dk1"/>
              </a:solidFill>
            </a:endParaRPr>
          </a:p>
          <a:p>
            <a:pPr marL="1371600" lvl="2" indent="-298450" algn="l" rtl="0">
              <a:lnSpc>
                <a:spcPct val="95000"/>
              </a:lnSpc>
              <a:spcBef>
                <a:spcPts val="0"/>
              </a:spcBef>
              <a:spcAft>
                <a:spcPts val="0"/>
              </a:spcAft>
              <a:buClr>
                <a:schemeClr val="dk1"/>
              </a:buClr>
              <a:buSzPts val="1100"/>
              <a:buChar char="■"/>
            </a:pPr>
            <a:r>
              <a:rPr lang="en" sz="1100">
                <a:solidFill>
                  <a:schemeClr val="dk1"/>
                </a:solidFill>
              </a:rPr>
              <a:t>Seek contradictory evidence</a:t>
            </a:r>
            <a:endParaRPr sz="1100">
              <a:solidFill>
                <a:schemeClr val="dk1"/>
              </a:solidFill>
            </a:endParaRPr>
          </a:p>
          <a:p>
            <a:pPr marL="1371600" lvl="2" indent="-298450" algn="l" rtl="0">
              <a:lnSpc>
                <a:spcPct val="95000"/>
              </a:lnSpc>
              <a:spcBef>
                <a:spcPts val="0"/>
              </a:spcBef>
              <a:spcAft>
                <a:spcPts val="0"/>
              </a:spcAft>
              <a:buClr>
                <a:schemeClr val="dk1"/>
              </a:buClr>
              <a:buSzPts val="1100"/>
              <a:buChar char="■"/>
            </a:pPr>
            <a:r>
              <a:rPr lang="en" sz="1100">
                <a:solidFill>
                  <a:schemeClr val="dk1"/>
                </a:solidFill>
              </a:rPr>
              <a:t>Saturate categories</a:t>
            </a:r>
            <a:endParaRPr sz="1100">
              <a:solidFill>
                <a:schemeClr val="dk1"/>
              </a:solidFill>
            </a:endParaRPr>
          </a:p>
          <a:p>
            <a:pPr marL="1371600" lvl="2" indent="-298450" algn="l" rtl="0">
              <a:lnSpc>
                <a:spcPct val="95000"/>
              </a:lnSpc>
              <a:spcBef>
                <a:spcPts val="0"/>
              </a:spcBef>
              <a:spcAft>
                <a:spcPts val="0"/>
              </a:spcAft>
              <a:buClr>
                <a:schemeClr val="dk1"/>
              </a:buClr>
              <a:buSzPts val="1100"/>
              <a:buChar char="■"/>
            </a:pPr>
            <a:r>
              <a:rPr lang="en" sz="1100">
                <a:solidFill>
                  <a:schemeClr val="dk1"/>
                </a:solidFill>
              </a:rPr>
              <a:t>Include multiple perspectives</a:t>
            </a:r>
            <a:br>
              <a:rPr lang="en" sz="1100">
                <a:solidFill>
                  <a:schemeClr val="dk1"/>
                </a:solidFill>
              </a:rPr>
            </a:br>
            <a:endParaRPr sz="1100">
              <a:solidFill>
                <a:schemeClr val="dk1"/>
              </a:solidFill>
            </a:endParaRPr>
          </a:p>
          <a:p>
            <a:pPr marL="914400" lvl="1" indent="-298450" algn="l" rtl="0">
              <a:lnSpc>
                <a:spcPct val="95000"/>
              </a:lnSpc>
              <a:spcBef>
                <a:spcPts val="0"/>
              </a:spcBef>
              <a:spcAft>
                <a:spcPts val="0"/>
              </a:spcAft>
              <a:buClr>
                <a:schemeClr val="dk1"/>
              </a:buClr>
              <a:buSzPts val="1100"/>
              <a:buAutoNum type="arabicPeriod"/>
            </a:pPr>
            <a:r>
              <a:rPr lang="en" sz="1100" b="1">
                <a:solidFill>
                  <a:schemeClr val="dk1"/>
                </a:solidFill>
              </a:rPr>
              <a:t>Document your analysis steps</a:t>
            </a:r>
            <a:br>
              <a:rPr lang="en" sz="1100" b="1">
                <a:solidFill>
                  <a:schemeClr val="dk1"/>
                </a:solidFill>
              </a:rPr>
            </a:br>
            <a:endParaRPr sz="1100" b="1">
              <a:solidFill>
                <a:schemeClr val="dk1"/>
              </a:solidFill>
            </a:endParaRPr>
          </a:p>
          <a:p>
            <a:pPr marL="1371600" lvl="2" indent="-298450" algn="l" rtl="0">
              <a:lnSpc>
                <a:spcPct val="95000"/>
              </a:lnSpc>
              <a:spcBef>
                <a:spcPts val="0"/>
              </a:spcBef>
              <a:spcAft>
                <a:spcPts val="0"/>
              </a:spcAft>
              <a:buClr>
                <a:schemeClr val="dk1"/>
              </a:buClr>
              <a:buSzPts val="1100"/>
              <a:buChar char="■"/>
            </a:pPr>
            <a:r>
              <a:rPr lang="en" sz="1100">
                <a:solidFill>
                  <a:schemeClr val="dk1"/>
                </a:solidFill>
              </a:rPr>
              <a:t>Code creation, revision, interrater reliability</a:t>
            </a:r>
            <a:endParaRPr sz="1100">
              <a:solidFill>
                <a:schemeClr val="dk1"/>
              </a:solidFill>
            </a:endParaRPr>
          </a:p>
          <a:p>
            <a:pPr marL="1371600" lvl="2" indent="-298450" algn="l" rtl="0">
              <a:lnSpc>
                <a:spcPct val="95000"/>
              </a:lnSpc>
              <a:spcBef>
                <a:spcPts val="0"/>
              </a:spcBef>
              <a:spcAft>
                <a:spcPts val="0"/>
              </a:spcAft>
              <a:buClr>
                <a:schemeClr val="dk1"/>
              </a:buClr>
              <a:buSzPts val="1100"/>
              <a:buChar char="■"/>
            </a:pPr>
            <a:r>
              <a:rPr lang="en" sz="1100">
                <a:solidFill>
                  <a:schemeClr val="dk1"/>
                </a:solidFill>
              </a:rPr>
              <a:t>Transparent, replicable process</a:t>
            </a:r>
            <a:br>
              <a:rPr lang="en" sz="1100">
                <a:solidFill>
                  <a:schemeClr val="dk1"/>
                </a:solidFill>
              </a:rPr>
            </a:br>
            <a:endParaRPr sz="1100">
              <a:solidFill>
                <a:schemeClr val="dk1"/>
              </a:solidFill>
            </a:endParaRPr>
          </a:p>
          <a:p>
            <a:pPr marL="914400" lvl="1" indent="-298450" algn="l" rtl="0">
              <a:lnSpc>
                <a:spcPct val="95000"/>
              </a:lnSpc>
              <a:spcBef>
                <a:spcPts val="0"/>
              </a:spcBef>
              <a:spcAft>
                <a:spcPts val="0"/>
              </a:spcAft>
              <a:buClr>
                <a:schemeClr val="dk1"/>
              </a:buClr>
              <a:buSzPts val="1100"/>
              <a:buAutoNum type="arabicPeriod"/>
            </a:pPr>
            <a:r>
              <a:rPr lang="en" sz="1100" b="1">
                <a:solidFill>
                  <a:schemeClr val="dk1"/>
                </a:solidFill>
              </a:rPr>
              <a:t>Acknowledge personal biases</a:t>
            </a:r>
            <a:br>
              <a:rPr lang="en" sz="1100" b="1">
                <a:solidFill>
                  <a:schemeClr val="dk1"/>
                </a:solidFill>
              </a:rPr>
            </a:br>
            <a:endParaRPr sz="1100" b="1">
              <a:solidFill>
                <a:schemeClr val="dk1"/>
              </a:solidFill>
            </a:endParaRPr>
          </a:p>
          <a:p>
            <a:pPr marL="1371600" lvl="2" indent="-298450" algn="l" rtl="0">
              <a:lnSpc>
                <a:spcPct val="95000"/>
              </a:lnSpc>
              <a:spcBef>
                <a:spcPts val="0"/>
              </a:spcBef>
              <a:spcAft>
                <a:spcPts val="0"/>
              </a:spcAft>
              <a:buClr>
                <a:schemeClr val="dk1"/>
              </a:buClr>
              <a:buSzPts val="1100"/>
              <a:buChar char="■"/>
            </a:pPr>
            <a:r>
              <a:rPr lang="en" sz="1100">
                <a:solidFill>
                  <a:schemeClr val="dk1"/>
                </a:solidFill>
              </a:rPr>
              <a:t>Share assumptions, cultural lens, expectations</a:t>
            </a:r>
            <a:endParaRPr sz="1100">
              <a:solidFill>
                <a:schemeClr val="dk1"/>
              </a:solidFill>
            </a:endParaRPr>
          </a:p>
          <a:p>
            <a:pPr marL="1371600" lvl="2" indent="-298450" algn="l" rtl="0">
              <a:lnSpc>
                <a:spcPct val="95000"/>
              </a:lnSpc>
              <a:spcBef>
                <a:spcPts val="0"/>
              </a:spcBef>
              <a:spcAft>
                <a:spcPts val="0"/>
              </a:spcAft>
              <a:buClr>
                <a:schemeClr val="dk1"/>
              </a:buClr>
              <a:buSzPts val="1100"/>
              <a:buChar char="■"/>
            </a:pPr>
            <a:r>
              <a:rPr lang="en" sz="1100">
                <a:solidFill>
                  <a:schemeClr val="dk1"/>
                </a:solidFill>
              </a:rPr>
              <a:t>Builds trust and integrity</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Analyzing and Interpreting Mixed-Methods Data</a:t>
            </a:r>
            <a:endParaRPr/>
          </a:p>
        </p:txBody>
      </p:sp>
      <p:sp>
        <p:nvSpPr>
          <p:cNvPr id="182" name="Google Shape;18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dk1"/>
              </a:buClr>
              <a:buSzPts val="1400"/>
              <a:buChar char="●"/>
            </a:pPr>
            <a:r>
              <a:rPr lang="en" sz="1400">
                <a:solidFill>
                  <a:schemeClr val="dk1"/>
                </a:solidFill>
              </a:rPr>
              <a:t>Mixed-methods = </a:t>
            </a:r>
            <a:r>
              <a:rPr lang="en" sz="1400" b="1">
                <a:solidFill>
                  <a:schemeClr val="dk1"/>
                </a:solidFill>
              </a:rPr>
              <a:t>both qualitative and quantitative data</a:t>
            </a:r>
            <a:endParaRPr sz="1400" b="1">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Analysis depends on </a:t>
            </a:r>
            <a:r>
              <a:rPr lang="en" sz="1400" b="1">
                <a:solidFill>
                  <a:schemeClr val="dk1"/>
                </a:solidFill>
              </a:rPr>
              <a:t>research design</a:t>
            </a:r>
            <a:r>
              <a:rPr lang="en" sz="1400">
                <a:solidFill>
                  <a:schemeClr val="dk1"/>
                </a:solidFill>
              </a:rPr>
              <a:t> (e.g., sequential or concurrent)</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Integration strategies:</a:t>
            </a:r>
            <a:endParaRPr sz="1400">
              <a:solidFill>
                <a:schemeClr val="dk1"/>
              </a:solidFill>
            </a:endParaRPr>
          </a:p>
          <a:p>
            <a:pPr marL="914400" lvl="1" indent="-317500" algn="l" rtl="0">
              <a:spcBef>
                <a:spcPts val="0"/>
              </a:spcBef>
              <a:spcAft>
                <a:spcPts val="0"/>
              </a:spcAft>
              <a:buClr>
                <a:schemeClr val="dk1"/>
              </a:buClr>
              <a:buSzPts val="1400"/>
              <a:buChar char="○"/>
            </a:pPr>
            <a:r>
              <a:rPr lang="en" b="1">
                <a:solidFill>
                  <a:schemeClr val="dk1"/>
                </a:solidFill>
              </a:rPr>
              <a:t>Merge</a:t>
            </a:r>
            <a:r>
              <a:rPr lang="en">
                <a:solidFill>
                  <a:schemeClr val="dk1"/>
                </a:solidFill>
              </a:rPr>
              <a:t> data sets for side-by-side comparison</a:t>
            </a:r>
            <a:endParaRPr>
              <a:solidFill>
                <a:schemeClr val="dk1"/>
              </a:solidFill>
            </a:endParaRPr>
          </a:p>
          <a:p>
            <a:pPr marL="914400" lvl="1" indent="-317500" algn="l" rtl="0">
              <a:spcBef>
                <a:spcPts val="0"/>
              </a:spcBef>
              <a:spcAft>
                <a:spcPts val="0"/>
              </a:spcAft>
              <a:buClr>
                <a:schemeClr val="dk1"/>
              </a:buClr>
              <a:buSzPts val="1400"/>
              <a:buChar char="○"/>
            </a:pPr>
            <a:r>
              <a:rPr lang="en" b="1">
                <a:solidFill>
                  <a:schemeClr val="dk1"/>
                </a:solidFill>
              </a:rPr>
              <a:t>Connect</a:t>
            </a:r>
            <a:r>
              <a:rPr lang="en">
                <a:solidFill>
                  <a:schemeClr val="dk1"/>
                </a:solidFill>
              </a:rPr>
              <a:t> findings across phases</a:t>
            </a:r>
            <a:endParaRPr>
              <a:solidFill>
                <a:schemeClr val="dk1"/>
              </a:solidFill>
            </a:endParaRPr>
          </a:p>
          <a:p>
            <a:pPr marL="914400" lvl="1" indent="-317500" algn="l" rtl="0">
              <a:spcBef>
                <a:spcPts val="0"/>
              </a:spcBef>
              <a:spcAft>
                <a:spcPts val="0"/>
              </a:spcAft>
              <a:buClr>
                <a:schemeClr val="dk1"/>
              </a:buClr>
              <a:buSzPts val="1400"/>
              <a:buChar char="○"/>
            </a:pPr>
            <a:r>
              <a:rPr lang="en" b="1">
                <a:solidFill>
                  <a:schemeClr val="dk1"/>
                </a:solidFill>
              </a:rPr>
              <a:t>Embed</a:t>
            </a:r>
            <a:r>
              <a:rPr lang="en">
                <a:solidFill>
                  <a:schemeClr val="dk1"/>
                </a:solidFill>
              </a:rPr>
              <a:t> one type of data within the other</a:t>
            </a:r>
            <a:endParaRPr>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Aim: </a:t>
            </a:r>
            <a:r>
              <a:rPr lang="en" sz="1400" b="1">
                <a:solidFill>
                  <a:schemeClr val="dk1"/>
                </a:solidFill>
              </a:rPr>
              <a:t>Broader understanding</a:t>
            </a:r>
            <a:r>
              <a:rPr lang="en" sz="1400">
                <a:solidFill>
                  <a:schemeClr val="dk1"/>
                </a:solidFill>
              </a:rPr>
              <a:t> than either method alone</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Systematic Reviews of Qualitative and Mixed-Methods Studies</a:t>
            </a:r>
            <a:endParaRPr/>
          </a:p>
        </p:txBody>
      </p:sp>
      <p:sp>
        <p:nvSpPr>
          <p:cNvPr id="188" name="Google Shape;188;p35"/>
          <p:cNvSpPr txBox="1">
            <a:spLocks noGrp="1"/>
          </p:cNvSpPr>
          <p:nvPr>
            <p:ph type="body" idx="1"/>
          </p:nvPr>
        </p:nvSpPr>
        <p:spPr>
          <a:xfrm>
            <a:off x="311700" y="1390900"/>
            <a:ext cx="8520600" cy="3416400"/>
          </a:xfrm>
          <a:prstGeom prst="rect">
            <a:avLst/>
          </a:prstGeom>
        </p:spPr>
        <p:txBody>
          <a:bodyPr spcFirstLastPara="1" wrap="square" lIns="91425" tIns="91425" rIns="91425" bIns="91425" anchor="t" anchorCtr="0">
            <a:normAutofit lnSpcReduction="10000"/>
          </a:bodyPr>
          <a:lstStyle/>
          <a:p>
            <a:pPr marL="457200" lvl="0" indent="-298450" algn="l" rtl="0">
              <a:spcBef>
                <a:spcPts val="0"/>
              </a:spcBef>
              <a:spcAft>
                <a:spcPts val="0"/>
              </a:spcAft>
              <a:buClr>
                <a:schemeClr val="dk1"/>
              </a:buClr>
              <a:buSzPts val="1100"/>
              <a:buChar char="●"/>
            </a:pPr>
            <a:r>
              <a:rPr lang="en" sz="1100" b="1">
                <a:solidFill>
                  <a:schemeClr val="dk1"/>
                </a:solidFill>
              </a:rPr>
              <a:t>Systematic Review</a:t>
            </a:r>
            <a:r>
              <a:rPr lang="en" sz="1100">
                <a:solidFill>
                  <a:schemeClr val="dk1"/>
                </a:solidFill>
              </a:rPr>
              <a:t>: A rigorous, structured method to synthesize findings from many qualitative/mixed-methods studies</a:t>
            </a:r>
            <a:br>
              <a:rPr lang="en" sz="1100">
                <a:solidFill>
                  <a:schemeClr val="dk1"/>
                </a:solidFill>
              </a:rPr>
            </a:br>
            <a:endParaRPr sz="1100">
              <a:solidFill>
                <a:schemeClr val="dk1"/>
              </a:solidFill>
            </a:endParaRPr>
          </a:p>
          <a:p>
            <a:pPr marL="457200" lvl="0" indent="-298450" algn="l" rtl="0">
              <a:spcBef>
                <a:spcPts val="0"/>
              </a:spcBef>
              <a:spcAft>
                <a:spcPts val="0"/>
              </a:spcAft>
              <a:buClr>
                <a:schemeClr val="dk1"/>
              </a:buClr>
              <a:buSzPts val="1100"/>
              <a:buChar char="●"/>
            </a:pPr>
            <a:r>
              <a:rPr lang="en" sz="1100" b="1">
                <a:solidFill>
                  <a:schemeClr val="dk1"/>
                </a:solidFill>
              </a:rPr>
              <a:t>Steps Include</a:t>
            </a:r>
            <a:r>
              <a:rPr lang="en" sz="1100">
                <a:solidFill>
                  <a:schemeClr val="dk1"/>
                </a:solidFill>
              </a:rPr>
              <a:t>:</a:t>
            </a:r>
            <a:br>
              <a:rPr lang="en" sz="1100">
                <a:solidFill>
                  <a:schemeClr val="dk1"/>
                </a:solidFill>
              </a:rPr>
            </a:b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Comprehensive literature search</a:t>
            </a:r>
            <a:br>
              <a:rPr lang="en" sz="1100">
                <a:solidFill>
                  <a:schemeClr val="dk1"/>
                </a:solidFill>
              </a:rPr>
            </a:b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Quality evaluation of studies</a:t>
            </a:r>
            <a:br>
              <a:rPr lang="en" sz="1100">
                <a:solidFill>
                  <a:schemeClr val="dk1"/>
                </a:solidFill>
              </a:rPr>
            </a:br>
            <a:r>
              <a:rPr lang="en" sz="1100">
                <a:solidFill>
                  <a:schemeClr val="dk1"/>
                </a:solidFill>
              </a:rPr>
              <a:t>	</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Thematic coding &amp; categorization</a:t>
            </a:r>
            <a:br>
              <a:rPr lang="en" sz="1100">
                <a:solidFill>
                  <a:schemeClr val="dk1"/>
                </a:solidFill>
              </a:rPr>
            </a:b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Drawing overarching analytical themes</a:t>
            </a:r>
            <a:br>
              <a:rPr lang="en" sz="1100">
                <a:solidFill>
                  <a:schemeClr val="dk1"/>
                </a:solidFill>
              </a:rPr>
            </a:b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(Optional) Quantitative meta-analysis for studies with statistical findings</a:t>
            </a:r>
            <a:br>
              <a:rPr lang="en" sz="1100">
                <a:solidFill>
                  <a:schemeClr val="dk1"/>
                </a:solidFill>
              </a:rPr>
            </a:br>
            <a:endParaRPr sz="1100">
              <a:solidFill>
                <a:schemeClr val="dk1"/>
              </a:solidFill>
            </a:endParaRPr>
          </a:p>
          <a:p>
            <a:pPr marL="457200" lvl="0" indent="-298450" algn="l" rtl="0">
              <a:spcBef>
                <a:spcPts val="0"/>
              </a:spcBef>
              <a:spcAft>
                <a:spcPts val="0"/>
              </a:spcAft>
              <a:buClr>
                <a:schemeClr val="dk1"/>
              </a:buClr>
              <a:buSzPts val="1100"/>
              <a:buChar char="●"/>
            </a:pPr>
            <a:r>
              <a:rPr lang="en" sz="1100" b="1">
                <a:solidFill>
                  <a:schemeClr val="dk1"/>
                </a:solidFill>
              </a:rPr>
              <a:t>Practical Tip</a:t>
            </a:r>
            <a:r>
              <a:rPr lang="en" sz="1100">
                <a:solidFill>
                  <a:schemeClr val="dk1"/>
                </a:solidFill>
              </a:rPr>
              <a:t>: Read published studies by experienced researchers to see how they handle design, data collection, coding, and reporting</a:t>
            </a:r>
            <a:br>
              <a:rPr lang="en" sz="1100">
                <a:solidFill>
                  <a:schemeClr val="dk1"/>
                </a:solidFill>
              </a:rPr>
            </a:br>
            <a:endParaRPr sz="1100">
              <a:solidFill>
                <a:schemeClr val="dk1"/>
              </a:solidFill>
            </a:endParaRPr>
          </a:p>
          <a:p>
            <a:pPr marL="457200" lvl="0" indent="-298450" algn="l" rtl="0">
              <a:spcBef>
                <a:spcPts val="0"/>
              </a:spcBef>
              <a:spcAft>
                <a:spcPts val="0"/>
              </a:spcAft>
              <a:buClr>
                <a:schemeClr val="dk1"/>
              </a:buClr>
              <a:buSzPts val="1100"/>
              <a:buChar char="●"/>
            </a:pPr>
            <a:r>
              <a:rPr lang="en" sz="1100" b="1">
                <a:solidFill>
                  <a:schemeClr val="dk1"/>
                </a:solidFill>
              </a:rPr>
              <a:t>Caution</a:t>
            </a:r>
            <a:r>
              <a:rPr lang="en" sz="1100">
                <a:solidFill>
                  <a:schemeClr val="dk1"/>
                </a:solidFill>
              </a:rPr>
              <a:t>: Not all published studies are strong—analyze their strengths/weaknesses to inform your own research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Thank you </a:t>
            </a:r>
            <a:r>
              <a:rPr lang="en" dirty="0">
                <a:sym typeface="Wingdings" pitchFamily="2" charset="2"/>
              </a:rPr>
              <a:t></a:t>
            </a:r>
            <a:endParaRPr dirty="0"/>
          </a:p>
        </p:txBody>
      </p:sp>
      <p:sp>
        <p:nvSpPr>
          <p:cNvPr id="194" name="Google Shape;194;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a:p>
        </p:txBody>
      </p:sp>
      <p:sp>
        <p:nvSpPr>
          <p:cNvPr id="66" name="Google Shape;66;p15"/>
          <p:cNvSpPr txBox="1">
            <a:spLocks noGrp="1"/>
          </p:cNvSpPr>
          <p:nvPr>
            <p:ph type="body" idx="1"/>
          </p:nvPr>
        </p:nvSpPr>
        <p:spPr>
          <a:xfrm>
            <a:off x="311700" y="1139482"/>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Some questions require </a:t>
            </a:r>
            <a:r>
              <a:rPr lang="en" b="1"/>
              <a:t>deep, exploratory methods</a:t>
            </a:r>
            <a:endParaRPr b="1"/>
          </a:p>
          <a:p>
            <a:pPr marL="457200" lvl="0" indent="-342900" algn="l" rtl="0">
              <a:spcBef>
                <a:spcPts val="0"/>
              </a:spcBef>
              <a:spcAft>
                <a:spcPts val="0"/>
              </a:spcAft>
              <a:buSzPts val="1800"/>
              <a:buChar char="●"/>
            </a:pPr>
            <a:r>
              <a:rPr lang="en"/>
              <a:t>Qualitative research builds a </a:t>
            </a:r>
            <a:r>
              <a:rPr lang="en" b="1"/>
              <a:t>rich picture of real-world phenomena</a:t>
            </a:r>
            <a:endParaRPr b="1"/>
          </a:p>
          <a:p>
            <a:pPr marL="457200" lvl="0" indent="-342900" algn="l" rtl="0">
              <a:spcBef>
                <a:spcPts val="0"/>
              </a:spcBef>
              <a:spcAft>
                <a:spcPts val="0"/>
              </a:spcAft>
              <a:buSzPts val="1800"/>
              <a:buChar char="●"/>
            </a:pPr>
            <a:r>
              <a:rPr lang="en"/>
              <a:t>Used when:</a:t>
            </a:r>
            <a:endParaRPr/>
          </a:p>
          <a:p>
            <a:pPr marL="914400" lvl="1" indent="-317500" algn="l" rtl="0">
              <a:spcBef>
                <a:spcPts val="0"/>
              </a:spcBef>
              <a:spcAft>
                <a:spcPts val="0"/>
              </a:spcAft>
              <a:buSzPts val="1400"/>
              <a:buChar char="○"/>
            </a:pPr>
            <a:r>
              <a:rPr lang="en"/>
              <a:t>Variables are </a:t>
            </a:r>
            <a:r>
              <a:rPr lang="en" b="1"/>
              <a:t>unknown</a:t>
            </a:r>
            <a:endParaRPr b="1"/>
          </a:p>
          <a:p>
            <a:pPr marL="914400" lvl="1" indent="-317500" algn="l" rtl="0">
              <a:spcBef>
                <a:spcPts val="0"/>
              </a:spcBef>
              <a:spcAft>
                <a:spcPts val="0"/>
              </a:spcAft>
              <a:buSzPts val="1400"/>
              <a:buChar char="○"/>
            </a:pPr>
            <a:r>
              <a:rPr lang="en"/>
              <a:t>Existing theory is </a:t>
            </a:r>
            <a:r>
              <a:rPr lang="en" b="1"/>
              <a:t>inadequate</a:t>
            </a:r>
            <a:endParaRPr b="1"/>
          </a:p>
          <a:p>
            <a:pPr marL="914400" lvl="1" indent="-317500" algn="l" rtl="0">
              <a:spcBef>
                <a:spcPts val="0"/>
              </a:spcBef>
              <a:spcAft>
                <a:spcPts val="0"/>
              </a:spcAft>
              <a:buSzPts val="1400"/>
              <a:buChar char="○"/>
            </a:pPr>
            <a:r>
              <a:rPr lang="en"/>
              <a:t>Detailed </a:t>
            </a:r>
            <a:r>
              <a:rPr lang="en" b="1"/>
              <a:t>human experience</a:t>
            </a:r>
            <a:r>
              <a:rPr lang="en"/>
              <a:t> is central</a:t>
            </a:r>
            <a:endParaRPr/>
          </a:p>
          <a:p>
            <a:pPr marL="457200" lvl="0" indent="-342900" algn="l" rtl="0">
              <a:spcBef>
                <a:spcPts val="0"/>
              </a:spcBef>
              <a:spcAft>
                <a:spcPts val="0"/>
              </a:spcAft>
              <a:buSzPts val="1800"/>
              <a:buChar char="●"/>
            </a:pPr>
            <a:r>
              <a:rPr lang="en"/>
              <a:t>Emphasizes </a:t>
            </a:r>
            <a:r>
              <a:rPr lang="en" b="1"/>
              <a:t>natural settings</a:t>
            </a:r>
            <a:r>
              <a:rPr lang="en"/>
              <a:t> and </a:t>
            </a:r>
            <a:r>
              <a:rPr lang="en" b="1"/>
              <a:t>complexity</a:t>
            </a:r>
            <a:endParaRPr b="1"/>
          </a:p>
          <a:p>
            <a:pPr marL="457200" lvl="0" indent="-342900" algn="l" rtl="0">
              <a:spcBef>
                <a:spcPts val="0"/>
              </a:spcBef>
              <a:spcAft>
                <a:spcPts val="0"/>
              </a:spcAft>
              <a:buSzPts val="1800"/>
              <a:buChar char="●"/>
            </a:pPr>
            <a:r>
              <a:rPr lang="en"/>
              <a:t>Data collection &amp; analysis are often </a:t>
            </a:r>
            <a:r>
              <a:rPr lang="en" b="1"/>
              <a:t>recursive and evolving</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PROBLEMS AND METHODOLOGY</a:t>
            </a:r>
            <a:endParaRPr/>
          </a:p>
          <a:p>
            <a:pPr marL="0" lvl="0" indent="0" algn="l" rtl="0">
              <a:spcBef>
                <a:spcPts val="0"/>
              </a:spcBef>
              <a:spcAft>
                <a:spcPts val="0"/>
              </a:spcAft>
              <a:buNone/>
            </a:pPr>
            <a:r>
              <a:rPr lang="en"/>
              <a:t>CHOICE IN QUALITATIVE RESEARCH</a:t>
            </a:r>
            <a:endParaRPr/>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342900" algn="l" rtl="0">
              <a:spcBef>
                <a:spcPts val="1200"/>
              </a:spcBef>
              <a:spcAft>
                <a:spcPts val="0"/>
              </a:spcAft>
              <a:buSzPts val="1800"/>
              <a:buChar char="●"/>
            </a:pPr>
            <a:r>
              <a:rPr lang="en"/>
              <a:t>Initial research questions may be broad (e.g., “What is it like to…?”)</a:t>
            </a:r>
            <a:endParaRPr/>
          </a:p>
          <a:p>
            <a:pPr marL="457200" lvl="0" indent="-342900" algn="l" rtl="0">
              <a:spcBef>
                <a:spcPts val="0"/>
              </a:spcBef>
              <a:spcAft>
                <a:spcPts val="0"/>
              </a:spcAft>
              <a:buSzPts val="1800"/>
              <a:buChar char="●"/>
            </a:pPr>
            <a:r>
              <a:rPr lang="en"/>
              <a:t>Questions and methods evolve as deeper understanding develops</a:t>
            </a:r>
            <a:endParaRPr/>
          </a:p>
          <a:p>
            <a:pPr marL="457200" lvl="0" indent="-342900" algn="l" rtl="0">
              <a:spcBef>
                <a:spcPts val="0"/>
              </a:spcBef>
              <a:spcAft>
                <a:spcPts val="0"/>
              </a:spcAft>
              <a:buSzPts val="1800"/>
              <a:buChar char="●"/>
            </a:pPr>
            <a:r>
              <a:rPr lang="en"/>
              <a:t>Planning is essential, even with evolving strategies</a:t>
            </a:r>
            <a:endParaRPr/>
          </a:p>
          <a:p>
            <a:pPr marL="457200" lvl="0" indent="-342900" algn="l" rtl="0">
              <a:spcBef>
                <a:spcPts val="0"/>
              </a:spcBef>
              <a:spcAft>
                <a:spcPts val="0"/>
              </a:spcAft>
              <a:buSzPts val="1800"/>
              <a:buChar char="●"/>
            </a:pPr>
            <a:r>
              <a:rPr lang="en"/>
              <a:t>Researchers must be:</a:t>
            </a:r>
            <a:endParaRPr/>
          </a:p>
          <a:p>
            <a:pPr marL="1371600" lvl="1" indent="-317500" algn="l" rtl="0">
              <a:spcBef>
                <a:spcPts val="0"/>
              </a:spcBef>
              <a:spcAft>
                <a:spcPts val="0"/>
              </a:spcAft>
              <a:buSzPts val="1400"/>
              <a:buChar char="○"/>
            </a:pPr>
            <a:r>
              <a:rPr lang="en"/>
              <a:t>Trained in qualitative techniques</a:t>
            </a:r>
            <a:endParaRPr/>
          </a:p>
          <a:p>
            <a:pPr marL="1371600" lvl="1" indent="-317500" algn="l" rtl="0">
              <a:spcBef>
                <a:spcPts val="0"/>
              </a:spcBef>
              <a:spcAft>
                <a:spcPts val="0"/>
              </a:spcAft>
              <a:buSzPts val="1400"/>
              <a:buChar char="○"/>
            </a:pPr>
            <a:r>
              <a:rPr lang="en"/>
              <a:t>Familiar with existing literature</a:t>
            </a:r>
            <a:endParaRPr/>
          </a:p>
          <a:p>
            <a:pPr marL="1371600" lvl="1" indent="-317500" algn="l" rtl="0">
              <a:spcBef>
                <a:spcPts val="0"/>
              </a:spcBef>
              <a:spcAft>
                <a:spcPts val="0"/>
              </a:spcAft>
              <a:buSzPts val="1400"/>
              <a:buChar char="○"/>
            </a:pPr>
            <a:r>
              <a:rPr lang="en"/>
              <a:t>Skilled in managing and interpreting large data sets</a:t>
            </a:r>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a:t>Potential Advantages of a Qualitative Approach</a:t>
            </a:r>
            <a:endParaRPr i="1"/>
          </a:p>
        </p:txBody>
      </p:sp>
      <p:sp>
        <p:nvSpPr>
          <p:cNvPr id="78" name="Google Shape;7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Exploration</a:t>
            </a:r>
            <a:endParaRPr/>
          </a:p>
          <a:p>
            <a:pPr marL="457200" lvl="0" indent="-342900" algn="l" rtl="0">
              <a:spcBef>
                <a:spcPts val="0"/>
              </a:spcBef>
              <a:spcAft>
                <a:spcPts val="0"/>
              </a:spcAft>
              <a:buSzPts val="1800"/>
              <a:buChar char="●"/>
            </a:pPr>
            <a:r>
              <a:rPr lang="en"/>
              <a:t>Multifaceted description</a:t>
            </a:r>
            <a:endParaRPr/>
          </a:p>
          <a:p>
            <a:pPr marL="457200" lvl="0" indent="-342900" algn="l" rtl="0">
              <a:spcBef>
                <a:spcPts val="0"/>
              </a:spcBef>
              <a:spcAft>
                <a:spcPts val="0"/>
              </a:spcAft>
              <a:buSzPts val="1800"/>
              <a:buChar char="●"/>
            </a:pPr>
            <a:r>
              <a:rPr lang="en"/>
              <a:t>Verification</a:t>
            </a:r>
            <a:endParaRPr/>
          </a:p>
          <a:p>
            <a:pPr marL="457200" lvl="0" indent="-342900" algn="l" rtl="0">
              <a:spcBef>
                <a:spcPts val="0"/>
              </a:spcBef>
              <a:spcAft>
                <a:spcPts val="0"/>
              </a:spcAft>
              <a:buSzPts val="1800"/>
              <a:buChar char="●"/>
            </a:pPr>
            <a:r>
              <a:rPr lang="en"/>
              <a:t>Theory development</a:t>
            </a:r>
            <a:endParaRPr/>
          </a:p>
          <a:p>
            <a:pPr marL="457200" lvl="0" indent="-342900" algn="l" rtl="0">
              <a:spcBef>
                <a:spcPts val="0"/>
              </a:spcBef>
              <a:spcAft>
                <a:spcPts val="0"/>
              </a:spcAft>
              <a:buSzPts val="1800"/>
              <a:buChar char="●"/>
            </a:pPr>
            <a:r>
              <a:rPr lang="en"/>
              <a:t>Problem identification</a:t>
            </a:r>
            <a:endParaRPr/>
          </a:p>
          <a:p>
            <a:pPr marL="457200" lvl="0" indent="-342900" algn="l" rtl="0">
              <a:spcBef>
                <a:spcPts val="0"/>
              </a:spcBef>
              <a:spcAft>
                <a:spcPts val="0"/>
              </a:spcAft>
              <a:buSzPts val="1800"/>
              <a:buChar char="●"/>
            </a:pPr>
            <a:r>
              <a:rPr lang="en"/>
              <a:t>Evaluation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QUALITATIVE RESEARCH DESIGNS</a:t>
            </a:r>
            <a:endParaRPr/>
          </a:p>
        </p:txBody>
      </p:sp>
      <p:sp>
        <p:nvSpPr>
          <p:cNvPr id="84" name="Google Shape;8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5" name="Google Shape;85;p18"/>
          <p:cNvPicPr preferRelativeResize="0"/>
          <p:nvPr/>
        </p:nvPicPr>
        <p:blipFill>
          <a:blip r:embed="rId3">
            <a:alphaModFix/>
          </a:blip>
          <a:stretch>
            <a:fillRect/>
          </a:stretch>
        </p:blipFill>
        <p:spPr>
          <a:xfrm>
            <a:off x="-9" y="1017727"/>
            <a:ext cx="9144000" cy="39505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1" name="Google Shape;9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2" name="Google Shape;92;p19"/>
          <p:cNvPicPr preferRelativeResize="0"/>
          <p:nvPr/>
        </p:nvPicPr>
        <p:blipFill>
          <a:blip r:embed="rId3">
            <a:alphaModFix/>
          </a:blip>
          <a:stretch>
            <a:fillRect/>
          </a:stretch>
        </p:blipFill>
        <p:spPr>
          <a:xfrm>
            <a:off x="0" y="159011"/>
            <a:ext cx="9144001" cy="48254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Collecting Data in Qualitative Research</a:t>
            </a:r>
            <a:endParaRPr/>
          </a:p>
        </p:txBody>
      </p:sp>
      <p:sp>
        <p:nvSpPr>
          <p:cNvPr id="98" name="Google Shape;9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Multiple data types:</a:t>
            </a:r>
            <a:r>
              <a:rPr lang="en"/>
              <a:t> observations, interviews, documents, images, online content</a:t>
            </a:r>
            <a:endParaRPr/>
          </a:p>
          <a:p>
            <a:pPr marL="457200" lvl="0" indent="-342900" algn="l" rtl="0">
              <a:spcBef>
                <a:spcPts val="0"/>
              </a:spcBef>
              <a:spcAft>
                <a:spcPts val="0"/>
              </a:spcAft>
              <a:buSzPts val="1800"/>
              <a:buChar char="●"/>
            </a:pPr>
            <a:r>
              <a:rPr lang="en" b="1"/>
              <a:t>Memos</a:t>
            </a:r>
            <a:r>
              <a:rPr lang="en"/>
              <a:t> support early interpretation:</a:t>
            </a:r>
            <a:endParaRPr/>
          </a:p>
          <a:p>
            <a:pPr marL="914400" lvl="1" indent="-317500" algn="l" rtl="0">
              <a:spcBef>
                <a:spcPts val="0"/>
              </a:spcBef>
              <a:spcAft>
                <a:spcPts val="0"/>
              </a:spcAft>
              <a:buSzPts val="1400"/>
              <a:buChar char="○"/>
            </a:pPr>
            <a:r>
              <a:rPr lang="en"/>
              <a:t>Reflective (bias &amp; perspective)</a:t>
            </a:r>
            <a:endParaRPr/>
          </a:p>
          <a:p>
            <a:pPr marL="914400" lvl="1" indent="-317500" algn="l" rtl="0">
              <a:spcBef>
                <a:spcPts val="0"/>
              </a:spcBef>
              <a:spcAft>
                <a:spcPts val="0"/>
              </a:spcAft>
              <a:buSzPts val="1400"/>
              <a:buChar char="○"/>
            </a:pPr>
            <a:r>
              <a:rPr lang="en"/>
              <a:t>Methodological (approach/strategy)</a:t>
            </a:r>
            <a:endParaRPr/>
          </a:p>
          <a:p>
            <a:pPr marL="914400" lvl="1" indent="-317500" algn="l" rtl="0">
              <a:spcBef>
                <a:spcPts val="0"/>
              </a:spcBef>
              <a:spcAft>
                <a:spcPts val="0"/>
              </a:spcAft>
              <a:buSzPts val="1400"/>
              <a:buChar char="○"/>
            </a:pPr>
            <a:r>
              <a:rPr lang="en"/>
              <a:t>Analytical (emerging themes/theories)</a:t>
            </a:r>
            <a:endParaRPr/>
          </a:p>
          <a:p>
            <a:pPr marL="457200" lvl="0" indent="-342900" algn="l" rtl="0">
              <a:spcBef>
                <a:spcPts val="0"/>
              </a:spcBef>
              <a:spcAft>
                <a:spcPts val="0"/>
              </a:spcAft>
              <a:buSzPts val="1800"/>
              <a:buChar char="●"/>
            </a:pPr>
            <a:r>
              <a:rPr lang="en" b="1"/>
              <a:t>Emerging design:</a:t>
            </a:r>
            <a:r>
              <a:rPr lang="en"/>
              <a:t> data collection adapts as understanding deepens</a:t>
            </a:r>
            <a:endParaRPr/>
          </a:p>
          <a:p>
            <a:pPr marL="457200" lvl="0" indent="-342900" algn="l" rtl="0">
              <a:spcBef>
                <a:spcPts val="0"/>
              </a:spcBef>
              <a:spcAft>
                <a:spcPts val="0"/>
              </a:spcAft>
              <a:buSzPts val="1800"/>
              <a:buChar char="●"/>
            </a:pPr>
            <a:r>
              <a:rPr lang="en" b="1"/>
              <a:t>Planning is critical</a:t>
            </a:r>
            <a:r>
              <a:rPr lang="en"/>
              <a:t>—especially for new researchers and IRB proposals</a:t>
            </a:r>
            <a:endParaRPr/>
          </a:p>
          <a:p>
            <a:pPr marL="457200" lvl="0" indent="-342900" algn="l" rtl="0">
              <a:spcBef>
                <a:spcPts val="0"/>
              </a:spcBef>
              <a:spcAft>
                <a:spcPts val="0"/>
              </a:spcAft>
              <a:buSzPts val="1800"/>
              <a:buChar char="●"/>
            </a:pPr>
            <a:r>
              <a:rPr lang="en" b="1"/>
              <a:t>Ethics:</a:t>
            </a:r>
            <a:r>
              <a:rPr lang="en"/>
              <a:t> informed consent, confidentiality, pseudonyms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PRACTICAL APPLICATION</a:t>
            </a:r>
            <a:r>
              <a:rPr lang="en"/>
              <a:t> Ensuring That Qualitative Data Collection Yields Credible, Trustworthy Data</a:t>
            </a:r>
            <a:endParaRPr/>
          </a:p>
        </p:txBody>
      </p:sp>
      <p:sp>
        <p:nvSpPr>
          <p:cNvPr id="104" name="Google Shape;104;p21"/>
          <p:cNvSpPr txBox="1">
            <a:spLocks noGrp="1"/>
          </p:cNvSpPr>
          <p:nvPr>
            <p:ph type="body" idx="1"/>
          </p:nvPr>
        </p:nvSpPr>
        <p:spPr>
          <a:xfrm>
            <a:off x="311700" y="1377900"/>
            <a:ext cx="8520600" cy="3190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Reflexivity</a:t>
            </a:r>
            <a:r>
              <a:rPr lang="en"/>
              <a:t> – Reflecting on researcher bias</a:t>
            </a:r>
            <a:endParaRPr/>
          </a:p>
          <a:p>
            <a:pPr marL="457200" lvl="0" indent="-342900" algn="l" rtl="0">
              <a:spcBef>
                <a:spcPts val="0"/>
              </a:spcBef>
              <a:spcAft>
                <a:spcPts val="0"/>
              </a:spcAft>
              <a:buSzPts val="1800"/>
              <a:buChar char="●"/>
            </a:pPr>
            <a:r>
              <a:rPr lang="en" b="1"/>
              <a:t>Triangulation</a:t>
            </a:r>
            <a:r>
              <a:rPr lang="en"/>
              <a:t> – Using multiple data sources</a:t>
            </a:r>
            <a:endParaRPr/>
          </a:p>
          <a:p>
            <a:pPr marL="457200" lvl="0" indent="-342900" algn="l" rtl="0">
              <a:spcBef>
                <a:spcPts val="0"/>
              </a:spcBef>
              <a:spcAft>
                <a:spcPts val="0"/>
              </a:spcAft>
              <a:buSzPts val="1800"/>
              <a:buChar char="●"/>
            </a:pPr>
            <a:r>
              <a:rPr lang="en" b="1"/>
              <a:t>Clear distinction</a:t>
            </a:r>
            <a:r>
              <a:rPr lang="en"/>
              <a:t> – Observations vs. interpretations</a:t>
            </a:r>
            <a:endParaRPr/>
          </a:p>
          <a:p>
            <a:pPr marL="457200" lvl="0" indent="-342900" algn="l" rtl="0">
              <a:spcBef>
                <a:spcPts val="0"/>
              </a:spcBef>
              <a:spcAft>
                <a:spcPts val="0"/>
              </a:spcAft>
              <a:buSzPts val="1800"/>
              <a:buChar char="●"/>
            </a:pPr>
            <a:r>
              <a:rPr lang="en" b="1"/>
              <a:t>Seek disconfirming evidence</a:t>
            </a:r>
            <a:r>
              <a:rPr lang="en"/>
              <a:t> – Avoid confirmation bias</a:t>
            </a:r>
            <a:endParaRPr/>
          </a:p>
          <a:p>
            <a:pPr marL="457200" lvl="0" indent="-342900" algn="l" rtl="0">
              <a:spcBef>
                <a:spcPts val="0"/>
              </a:spcBef>
              <a:spcAft>
                <a:spcPts val="0"/>
              </a:spcAft>
              <a:buSzPts val="1800"/>
              <a:buChar char="●"/>
            </a:pPr>
            <a:r>
              <a:rPr lang="en" b="1"/>
              <a:t>Prolonged site engagement</a:t>
            </a:r>
            <a:r>
              <a:rPr lang="en"/>
              <a:t> – Gather depth, context</a:t>
            </a:r>
            <a:endParaRPr/>
          </a:p>
          <a:p>
            <a:pPr marL="457200" lvl="0" indent="-342900" algn="l" rtl="0">
              <a:spcBef>
                <a:spcPts val="0"/>
              </a:spcBef>
              <a:spcAft>
                <a:spcPts val="0"/>
              </a:spcAft>
              <a:buSzPts val="1800"/>
              <a:buChar char="●"/>
            </a:pPr>
            <a:r>
              <a:rPr lang="en" b="1"/>
              <a:t>Member checking</a:t>
            </a:r>
            <a:r>
              <a:rPr lang="en"/>
              <a:t> – Verify data with participants</a:t>
            </a:r>
            <a:endParaRPr/>
          </a:p>
          <a:p>
            <a:pPr marL="457200" lvl="0" indent="-342900" algn="l" rtl="0">
              <a:spcBef>
                <a:spcPts val="0"/>
              </a:spcBef>
              <a:spcAft>
                <a:spcPts val="0"/>
              </a:spcAft>
              <a:buSzPts val="1800"/>
              <a:buChar char="●"/>
            </a:pPr>
            <a:r>
              <a:rPr lang="en" b="1"/>
              <a:t>Audit trail</a:t>
            </a:r>
            <a:r>
              <a:rPr lang="en"/>
              <a:t> – Document all steps in detail</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3532</Words>
  <Application>Microsoft Macintosh PowerPoint</Application>
  <PresentationFormat>On-screen Show (16:9)</PresentationFormat>
  <Paragraphs>254</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Wingdings</vt:lpstr>
      <vt:lpstr>Simple Light</vt:lpstr>
      <vt:lpstr>Qualitative Research</vt:lpstr>
      <vt:lpstr>Qualitative Research Methods (Chapter 8, Leedy and Ormrod)</vt:lpstr>
      <vt:lpstr>Introduction</vt:lpstr>
      <vt:lpstr>RESEARCH PROBLEMS AND METHODOLOGY CHOICE IN QUALITATIVE RESEARCH</vt:lpstr>
      <vt:lpstr>Potential Advantages of a Qualitative Approach</vt:lpstr>
      <vt:lpstr>QUALITATIVE RESEARCH DESIGNS</vt:lpstr>
      <vt:lpstr>PowerPoint Presentation</vt:lpstr>
      <vt:lpstr>Collecting Data in Qualitative Research</vt:lpstr>
      <vt:lpstr>PRACTICAL APPLICATION Ensuring That Qualitative Data Collection Yields Credible, Trustworthy Data</vt:lpstr>
      <vt:lpstr>PRACTICAL APPLICATION Selecting an Appropriate Sample for a Qualitative Study</vt:lpstr>
      <vt:lpstr>PRACTICAL APPLICATION Making Observations in a Qualitative Study</vt:lpstr>
      <vt:lpstr>PRACTICAL APPLICATION Planning and Conducting Interviews in a Qualitative Study</vt:lpstr>
      <vt:lpstr>PowerPoint Presentation</vt:lpstr>
      <vt:lpstr>Criteria for Evaluating Qualitative Research</vt:lpstr>
      <vt:lpstr>Analyzing Qualitative and Mixed-Methods Data (Chapter 12, Leedy and Ormrod)</vt:lpstr>
      <vt:lpstr>Introduction</vt:lpstr>
      <vt:lpstr>Qualitative Analysis Strategies - General Strategies for Organizing and Analyzing Qualitative Data</vt:lpstr>
      <vt:lpstr>PowerPoint Presentation</vt:lpstr>
      <vt:lpstr>PowerPoint Presentation</vt:lpstr>
      <vt:lpstr>Qualitative Analysis Strategies - Creswell’s Data Analysis Spiral</vt:lpstr>
      <vt:lpstr>Acknowledging the Role of Researcher-as-Instrument in Qualitative Research</vt:lpstr>
      <vt:lpstr>Analyzing and Interpreting Mixed-Methods Data</vt:lpstr>
      <vt:lpstr>Systematic Reviews of Qualitative and Mixed-Methods Studies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Dingil, Baris</cp:lastModifiedBy>
  <cp:revision>1</cp:revision>
  <dcterms:modified xsi:type="dcterms:W3CDTF">2025-05-05T20:43:07Z</dcterms:modified>
</cp:coreProperties>
</file>