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38"/>
  </p:notesMasterIdLst>
  <p:handoutMasterIdLst>
    <p:handoutMasterId r:id="rId39"/>
  </p:handoutMasterIdLst>
  <p:sldIdLst>
    <p:sldId id="314" r:id="rId5"/>
    <p:sldId id="315" r:id="rId6"/>
    <p:sldId id="316" r:id="rId7"/>
    <p:sldId id="318" r:id="rId8"/>
    <p:sldId id="320" r:id="rId9"/>
    <p:sldId id="317" r:id="rId10"/>
    <p:sldId id="321" r:id="rId11"/>
    <p:sldId id="319" r:id="rId12"/>
    <p:sldId id="323" r:id="rId13"/>
    <p:sldId id="324" r:id="rId14"/>
    <p:sldId id="325" r:id="rId15"/>
    <p:sldId id="322" r:id="rId16"/>
    <p:sldId id="326" r:id="rId17"/>
    <p:sldId id="327" r:id="rId18"/>
    <p:sldId id="328" r:id="rId19"/>
    <p:sldId id="329" r:id="rId20"/>
    <p:sldId id="330" r:id="rId21"/>
    <p:sldId id="332" r:id="rId22"/>
    <p:sldId id="333" r:id="rId23"/>
    <p:sldId id="334" r:id="rId24"/>
    <p:sldId id="335" r:id="rId25"/>
    <p:sldId id="336" r:id="rId26"/>
    <p:sldId id="337" r:id="rId27"/>
    <p:sldId id="338" r:id="rId28"/>
    <p:sldId id="331" r:id="rId29"/>
    <p:sldId id="339" r:id="rId30"/>
    <p:sldId id="340" r:id="rId31"/>
    <p:sldId id="341" r:id="rId32"/>
    <p:sldId id="342" r:id="rId33"/>
    <p:sldId id="343" r:id="rId34"/>
    <p:sldId id="344" r:id="rId35"/>
    <p:sldId id="345" r:id="rId36"/>
    <p:sldId id="3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p:cViewPr varScale="1">
        <p:scale>
          <a:sx n="102" d="100"/>
          <a:sy n="102" d="100"/>
        </p:scale>
        <p:origin x="228" y="108"/>
      </p:cViewPr>
      <p:guideLst>
        <p:guide orient="horz" pos="3360"/>
        <p:guide pos="3840"/>
      </p:guideLst>
    </p:cSldViewPr>
  </p:slideViewPr>
  <p:outlineViewPr>
    <p:cViewPr>
      <p:scale>
        <a:sx n="33" d="100"/>
        <a:sy n="33" d="100"/>
      </p:scale>
      <p:origin x="0" y="-1267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5/3/2025</a:t>
            </a:fld>
            <a:endParaRPr lang="en-US"/>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a:p>
        </p:txBody>
      </p:sp>
    </p:spTree>
    <p:extLst>
      <p:ext uri="{BB962C8B-B14F-4D97-AF65-F5344CB8AC3E}">
        <p14:creationId xmlns:p14="http://schemas.microsoft.com/office/powerpoint/2010/main" val="256913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10</a:t>
            </a:fld>
            <a:endParaRPr lang="en-US"/>
          </a:p>
        </p:txBody>
      </p:sp>
    </p:spTree>
    <p:extLst>
      <p:ext uri="{BB962C8B-B14F-4D97-AF65-F5344CB8AC3E}">
        <p14:creationId xmlns:p14="http://schemas.microsoft.com/office/powerpoint/2010/main" val="67923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a:p>
        </p:txBody>
      </p:sp>
    </p:spTree>
    <p:extLst>
      <p:ext uri="{BB962C8B-B14F-4D97-AF65-F5344CB8AC3E}">
        <p14:creationId xmlns:p14="http://schemas.microsoft.com/office/powerpoint/2010/main" val="226176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12</a:t>
            </a:fld>
            <a:endParaRPr lang="en-US"/>
          </a:p>
        </p:txBody>
      </p:sp>
    </p:spTree>
    <p:extLst>
      <p:ext uri="{BB962C8B-B14F-4D97-AF65-F5344CB8AC3E}">
        <p14:creationId xmlns:p14="http://schemas.microsoft.com/office/powerpoint/2010/main" val="2586565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34F9F-CAFB-769F-A691-ED2ED2DDE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E9BE9C-8122-7841-6023-196AEDAD4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A1D69-6A45-61A0-8E56-3A1B17A483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2BC94F-997B-DAFB-6D4A-4E608BC6EC53}"/>
              </a:ext>
            </a:extLst>
          </p:cNvPr>
          <p:cNvSpPr>
            <a:spLocks noGrp="1"/>
          </p:cNvSpPr>
          <p:nvPr>
            <p:ph type="sldNum" sz="quarter" idx="5"/>
          </p:nvPr>
        </p:nvSpPr>
        <p:spPr/>
        <p:txBody>
          <a:bodyPr/>
          <a:lstStyle/>
          <a:p>
            <a:fld id="{D4B9A9E5-4F7F-4A7D-9DE1-899232329269}" type="slidenum">
              <a:rPr lang="en-US" smtClean="0"/>
              <a:t>13</a:t>
            </a:fld>
            <a:endParaRPr lang="en-US"/>
          </a:p>
        </p:txBody>
      </p:sp>
    </p:spTree>
    <p:extLst>
      <p:ext uri="{BB962C8B-B14F-4D97-AF65-F5344CB8AC3E}">
        <p14:creationId xmlns:p14="http://schemas.microsoft.com/office/powerpoint/2010/main" val="3675310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CD54A-C5F0-8619-EFBE-253BFE7BCF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515B2-1097-92EA-8F20-2DD63BEE1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7C9E9-71ED-141C-417E-B9C145D175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2FA06C-D3FB-DD1E-EB6F-5DF6939CC276}"/>
              </a:ext>
            </a:extLst>
          </p:cNvPr>
          <p:cNvSpPr>
            <a:spLocks noGrp="1"/>
          </p:cNvSpPr>
          <p:nvPr>
            <p:ph type="sldNum" sz="quarter" idx="5"/>
          </p:nvPr>
        </p:nvSpPr>
        <p:spPr/>
        <p:txBody>
          <a:bodyPr/>
          <a:lstStyle/>
          <a:p>
            <a:fld id="{D4B9A9E5-4F7F-4A7D-9DE1-899232329269}" type="slidenum">
              <a:rPr lang="en-US" smtClean="0"/>
              <a:t>14</a:t>
            </a:fld>
            <a:endParaRPr lang="en-US"/>
          </a:p>
        </p:txBody>
      </p:sp>
    </p:spTree>
    <p:extLst>
      <p:ext uri="{BB962C8B-B14F-4D97-AF65-F5344CB8AC3E}">
        <p14:creationId xmlns:p14="http://schemas.microsoft.com/office/powerpoint/2010/main" val="3438584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FDBEA-CC76-2B07-C165-F71383778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3B225-7758-2938-D3BE-43774A492C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6A593-B487-F479-6F54-EF643A70CB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B96858-A164-6789-ACAF-0916B99FF391}"/>
              </a:ext>
            </a:extLst>
          </p:cNvPr>
          <p:cNvSpPr>
            <a:spLocks noGrp="1"/>
          </p:cNvSpPr>
          <p:nvPr>
            <p:ph type="sldNum" sz="quarter" idx="5"/>
          </p:nvPr>
        </p:nvSpPr>
        <p:spPr/>
        <p:txBody>
          <a:bodyPr/>
          <a:lstStyle/>
          <a:p>
            <a:fld id="{D4B9A9E5-4F7F-4A7D-9DE1-899232329269}" type="slidenum">
              <a:rPr lang="en-US" smtClean="0"/>
              <a:t>15</a:t>
            </a:fld>
            <a:endParaRPr lang="en-US"/>
          </a:p>
        </p:txBody>
      </p:sp>
    </p:spTree>
    <p:extLst>
      <p:ext uri="{BB962C8B-B14F-4D97-AF65-F5344CB8AC3E}">
        <p14:creationId xmlns:p14="http://schemas.microsoft.com/office/powerpoint/2010/main" val="1708397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FF74E-4801-BDAA-562D-021B574AE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52702-E9F9-5335-8AFB-C5814945B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BF96C-613B-E117-0E0F-BA0278482F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9C9CF1-34F3-A5E7-19A6-4E7C46892515}"/>
              </a:ext>
            </a:extLst>
          </p:cNvPr>
          <p:cNvSpPr>
            <a:spLocks noGrp="1"/>
          </p:cNvSpPr>
          <p:nvPr>
            <p:ph type="sldNum" sz="quarter" idx="5"/>
          </p:nvPr>
        </p:nvSpPr>
        <p:spPr/>
        <p:txBody>
          <a:bodyPr/>
          <a:lstStyle/>
          <a:p>
            <a:fld id="{D4B9A9E5-4F7F-4A7D-9DE1-899232329269}" type="slidenum">
              <a:rPr lang="en-US" smtClean="0"/>
              <a:t>16</a:t>
            </a:fld>
            <a:endParaRPr lang="en-US"/>
          </a:p>
        </p:txBody>
      </p:sp>
    </p:spTree>
    <p:extLst>
      <p:ext uri="{BB962C8B-B14F-4D97-AF65-F5344CB8AC3E}">
        <p14:creationId xmlns:p14="http://schemas.microsoft.com/office/powerpoint/2010/main" val="343933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94F53-DF2A-82D6-5CA6-C1503F7D4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C958B-6E86-139A-5A02-EBA457881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7CEE9-B236-A414-A1C1-077EF3C0AD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A8F4DD-34D8-D0A9-103C-C248DDD6F547}"/>
              </a:ext>
            </a:extLst>
          </p:cNvPr>
          <p:cNvSpPr>
            <a:spLocks noGrp="1"/>
          </p:cNvSpPr>
          <p:nvPr>
            <p:ph type="sldNum" sz="quarter" idx="5"/>
          </p:nvPr>
        </p:nvSpPr>
        <p:spPr/>
        <p:txBody>
          <a:bodyPr/>
          <a:lstStyle/>
          <a:p>
            <a:fld id="{D4B9A9E5-4F7F-4A7D-9DE1-899232329269}" type="slidenum">
              <a:rPr lang="en-US" smtClean="0"/>
              <a:t>17</a:t>
            </a:fld>
            <a:endParaRPr lang="en-US"/>
          </a:p>
        </p:txBody>
      </p:sp>
    </p:spTree>
    <p:extLst>
      <p:ext uri="{BB962C8B-B14F-4D97-AF65-F5344CB8AC3E}">
        <p14:creationId xmlns:p14="http://schemas.microsoft.com/office/powerpoint/2010/main" val="768816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1A640-CD50-4B0E-819F-018DAB7FE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5FA3-6818-7E1B-E8DD-65E1E5F1E6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E6F5E-C523-81DE-56CB-BEB4060586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BBD3E2-AFB3-894A-CDE5-559EB3855603}"/>
              </a:ext>
            </a:extLst>
          </p:cNvPr>
          <p:cNvSpPr>
            <a:spLocks noGrp="1"/>
          </p:cNvSpPr>
          <p:nvPr>
            <p:ph type="sldNum" sz="quarter" idx="5"/>
          </p:nvPr>
        </p:nvSpPr>
        <p:spPr/>
        <p:txBody>
          <a:bodyPr/>
          <a:lstStyle/>
          <a:p>
            <a:fld id="{D4B9A9E5-4F7F-4A7D-9DE1-899232329269}" type="slidenum">
              <a:rPr lang="en-US" smtClean="0"/>
              <a:t>18</a:t>
            </a:fld>
            <a:endParaRPr lang="en-US"/>
          </a:p>
        </p:txBody>
      </p:sp>
    </p:spTree>
    <p:extLst>
      <p:ext uri="{BB962C8B-B14F-4D97-AF65-F5344CB8AC3E}">
        <p14:creationId xmlns:p14="http://schemas.microsoft.com/office/powerpoint/2010/main" val="3616337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4BD0A-1256-5834-454C-644E28F0E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08E3AC-0354-B1AF-A583-BC1D2F4A7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EBFE9-2CDD-C572-8EBE-D7E50ABC8B0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2529FD-DA1E-E13A-4197-234CCC24CB6B}"/>
              </a:ext>
            </a:extLst>
          </p:cNvPr>
          <p:cNvSpPr>
            <a:spLocks noGrp="1"/>
          </p:cNvSpPr>
          <p:nvPr>
            <p:ph type="sldNum" sz="quarter" idx="5"/>
          </p:nvPr>
        </p:nvSpPr>
        <p:spPr/>
        <p:txBody>
          <a:bodyPr/>
          <a:lstStyle/>
          <a:p>
            <a:fld id="{D4B9A9E5-4F7F-4A7D-9DE1-899232329269}" type="slidenum">
              <a:rPr lang="en-US" smtClean="0"/>
              <a:t>19</a:t>
            </a:fld>
            <a:endParaRPr lang="en-US"/>
          </a:p>
        </p:txBody>
      </p:sp>
    </p:spTree>
    <p:extLst>
      <p:ext uri="{BB962C8B-B14F-4D97-AF65-F5344CB8AC3E}">
        <p14:creationId xmlns:p14="http://schemas.microsoft.com/office/powerpoint/2010/main" val="2883264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a:p>
        </p:txBody>
      </p:sp>
    </p:spTree>
    <p:extLst>
      <p:ext uri="{BB962C8B-B14F-4D97-AF65-F5344CB8AC3E}">
        <p14:creationId xmlns:p14="http://schemas.microsoft.com/office/powerpoint/2010/main" val="1698969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277E-952C-89AB-2E41-2CDA3DC7B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7DA575-EE21-8D7C-1574-9B7E9C677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03B9E-973F-A2BF-AE0F-D3BE5A7EEC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07BDD-F581-6AB4-2AE0-5ACB2AEA518C}"/>
              </a:ext>
            </a:extLst>
          </p:cNvPr>
          <p:cNvSpPr>
            <a:spLocks noGrp="1"/>
          </p:cNvSpPr>
          <p:nvPr>
            <p:ph type="sldNum" sz="quarter" idx="5"/>
          </p:nvPr>
        </p:nvSpPr>
        <p:spPr/>
        <p:txBody>
          <a:bodyPr/>
          <a:lstStyle/>
          <a:p>
            <a:fld id="{D4B9A9E5-4F7F-4A7D-9DE1-899232329269}" type="slidenum">
              <a:rPr lang="en-US" smtClean="0"/>
              <a:t>20</a:t>
            </a:fld>
            <a:endParaRPr lang="en-US"/>
          </a:p>
        </p:txBody>
      </p:sp>
    </p:spTree>
    <p:extLst>
      <p:ext uri="{BB962C8B-B14F-4D97-AF65-F5344CB8AC3E}">
        <p14:creationId xmlns:p14="http://schemas.microsoft.com/office/powerpoint/2010/main" val="3280204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B085-92E0-DA98-AD69-3656CC1660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8CDC8-428A-329C-1841-BAEDA87EA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CE4BC-61A8-4FB1-CD2A-8A07254E7E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61CE56-F058-F62A-3284-49755CD38031}"/>
              </a:ext>
            </a:extLst>
          </p:cNvPr>
          <p:cNvSpPr>
            <a:spLocks noGrp="1"/>
          </p:cNvSpPr>
          <p:nvPr>
            <p:ph type="sldNum" sz="quarter" idx="5"/>
          </p:nvPr>
        </p:nvSpPr>
        <p:spPr/>
        <p:txBody>
          <a:bodyPr/>
          <a:lstStyle/>
          <a:p>
            <a:fld id="{D4B9A9E5-4F7F-4A7D-9DE1-899232329269}" type="slidenum">
              <a:rPr lang="en-US" smtClean="0"/>
              <a:t>21</a:t>
            </a:fld>
            <a:endParaRPr lang="en-US"/>
          </a:p>
        </p:txBody>
      </p:sp>
    </p:spTree>
    <p:extLst>
      <p:ext uri="{BB962C8B-B14F-4D97-AF65-F5344CB8AC3E}">
        <p14:creationId xmlns:p14="http://schemas.microsoft.com/office/powerpoint/2010/main" val="253732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8FC8A-512E-BC52-6F58-D49A7CF58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2B0BA-FEF5-318E-D57E-8C93511AA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EDC02-D11F-B960-60FC-C453941C96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65962A-8026-116B-FBD3-865AB7A5E82E}"/>
              </a:ext>
            </a:extLst>
          </p:cNvPr>
          <p:cNvSpPr>
            <a:spLocks noGrp="1"/>
          </p:cNvSpPr>
          <p:nvPr>
            <p:ph type="sldNum" sz="quarter" idx="5"/>
          </p:nvPr>
        </p:nvSpPr>
        <p:spPr/>
        <p:txBody>
          <a:bodyPr/>
          <a:lstStyle/>
          <a:p>
            <a:fld id="{D4B9A9E5-4F7F-4A7D-9DE1-899232329269}" type="slidenum">
              <a:rPr lang="en-US" smtClean="0"/>
              <a:t>22</a:t>
            </a:fld>
            <a:endParaRPr lang="en-US"/>
          </a:p>
        </p:txBody>
      </p:sp>
    </p:spTree>
    <p:extLst>
      <p:ext uri="{BB962C8B-B14F-4D97-AF65-F5344CB8AC3E}">
        <p14:creationId xmlns:p14="http://schemas.microsoft.com/office/powerpoint/2010/main" val="588710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F910A-037E-8D2D-4944-E4ADB6C03F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63656-34C0-5645-ACCC-E89F3916E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39E4D-DA40-C3E9-DF84-A926232AD89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FE38C3-49D0-339F-B352-FE51ACE0B603}"/>
              </a:ext>
            </a:extLst>
          </p:cNvPr>
          <p:cNvSpPr>
            <a:spLocks noGrp="1"/>
          </p:cNvSpPr>
          <p:nvPr>
            <p:ph type="sldNum" sz="quarter" idx="5"/>
          </p:nvPr>
        </p:nvSpPr>
        <p:spPr/>
        <p:txBody>
          <a:bodyPr/>
          <a:lstStyle/>
          <a:p>
            <a:fld id="{D4B9A9E5-4F7F-4A7D-9DE1-899232329269}" type="slidenum">
              <a:rPr lang="en-US" smtClean="0"/>
              <a:t>23</a:t>
            </a:fld>
            <a:endParaRPr lang="en-US"/>
          </a:p>
        </p:txBody>
      </p:sp>
    </p:spTree>
    <p:extLst>
      <p:ext uri="{BB962C8B-B14F-4D97-AF65-F5344CB8AC3E}">
        <p14:creationId xmlns:p14="http://schemas.microsoft.com/office/powerpoint/2010/main" val="3509979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921D5-1428-6CE6-F348-FE9414555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10EEC-0720-62E3-A44A-400937776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86929-88C5-1D6E-181C-66DB45B95D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1B6F04-FCEB-192D-15C6-A7FF52047B0D}"/>
              </a:ext>
            </a:extLst>
          </p:cNvPr>
          <p:cNvSpPr>
            <a:spLocks noGrp="1"/>
          </p:cNvSpPr>
          <p:nvPr>
            <p:ph type="sldNum" sz="quarter" idx="5"/>
          </p:nvPr>
        </p:nvSpPr>
        <p:spPr/>
        <p:txBody>
          <a:bodyPr/>
          <a:lstStyle/>
          <a:p>
            <a:fld id="{D4B9A9E5-4F7F-4A7D-9DE1-899232329269}" type="slidenum">
              <a:rPr lang="en-US" smtClean="0"/>
              <a:t>24</a:t>
            </a:fld>
            <a:endParaRPr lang="en-US"/>
          </a:p>
        </p:txBody>
      </p:sp>
    </p:spTree>
    <p:extLst>
      <p:ext uri="{BB962C8B-B14F-4D97-AF65-F5344CB8AC3E}">
        <p14:creationId xmlns:p14="http://schemas.microsoft.com/office/powerpoint/2010/main" val="4247261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1E77D-2C99-0ACB-2B1F-9435B4069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5A9C3-003F-2B80-7B4F-2896F29C7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6F0B4-B1C9-9DAE-629D-86D1C9402C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B009FD-033D-22D0-E164-2EC403A1D710}"/>
              </a:ext>
            </a:extLst>
          </p:cNvPr>
          <p:cNvSpPr>
            <a:spLocks noGrp="1"/>
          </p:cNvSpPr>
          <p:nvPr>
            <p:ph type="sldNum" sz="quarter" idx="5"/>
          </p:nvPr>
        </p:nvSpPr>
        <p:spPr/>
        <p:txBody>
          <a:bodyPr/>
          <a:lstStyle/>
          <a:p>
            <a:fld id="{D4B9A9E5-4F7F-4A7D-9DE1-899232329269}" type="slidenum">
              <a:rPr lang="en-US" smtClean="0"/>
              <a:t>25</a:t>
            </a:fld>
            <a:endParaRPr lang="en-US"/>
          </a:p>
        </p:txBody>
      </p:sp>
    </p:spTree>
    <p:extLst>
      <p:ext uri="{BB962C8B-B14F-4D97-AF65-F5344CB8AC3E}">
        <p14:creationId xmlns:p14="http://schemas.microsoft.com/office/powerpoint/2010/main" val="1113174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4441F-C1EB-1C28-AC33-E62A88BA8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388C7-1DE0-1D24-1D05-31D296088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39A5F-3AAD-2072-DB5B-150A1ACA9EE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02944E-0170-7CE2-8378-B6773C14DA1D}"/>
              </a:ext>
            </a:extLst>
          </p:cNvPr>
          <p:cNvSpPr>
            <a:spLocks noGrp="1"/>
          </p:cNvSpPr>
          <p:nvPr>
            <p:ph type="sldNum" sz="quarter" idx="5"/>
          </p:nvPr>
        </p:nvSpPr>
        <p:spPr/>
        <p:txBody>
          <a:bodyPr/>
          <a:lstStyle/>
          <a:p>
            <a:fld id="{D4B9A9E5-4F7F-4A7D-9DE1-899232329269}" type="slidenum">
              <a:rPr lang="en-US" smtClean="0"/>
              <a:t>26</a:t>
            </a:fld>
            <a:endParaRPr lang="en-US"/>
          </a:p>
        </p:txBody>
      </p:sp>
    </p:spTree>
    <p:extLst>
      <p:ext uri="{BB962C8B-B14F-4D97-AF65-F5344CB8AC3E}">
        <p14:creationId xmlns:p14="http://schemas.microsoft.com/office/powerpoint/2010/main" val="70199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4F6D-E45D-0980-8707-1BB7623B1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BE2B8-45BA-68FD-E7DB-D307D7848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B93913-122C-3AF7-52AB-8B9FD69851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9F4E95-74A2-EC46-D384-97B581DB3ABF}"/>
              </a:ext>
            </a:extLst>
          </p:cNvPr>
          <p:cNvSpPr>
            <a:spLocks noGrp="1"/>
          </p:cNvSpPr>
          <p:nvPr>
            <p:ph type="sldNum" sz="quarter" idx="5"/>
          </p:nvPr>
        </p:nvSpPr>
        <p:spPr/>
        <p:txBody>
          <a:bodyPr/>
          <a:lstStyle/>
          <a:p>
            <a:fld id="{D4B9A9E5-4F7F-4A7D-9DE1-899232329269}" type="slidenum">
              <a:rPr lang="en-US" smtClean="0"/>
              <a:t>27</a:t>
            </a:fld>
            <a:endParaRPr lang="en-US"/>
          </a:p>
        </p:txBody>
      </p:sp>
    </p:spTree>
    <p:extLst>
      <p:ext uri="{BB962C8B-B14F-4D97-AF65-F5344CB8AC3E}">
        <p14:creationId xmlns:p14="http://schemas.microsoft.com/office/powerpoint/2010/main" val="109503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368B9-CE52-D563-F382-BE95835BA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711A3-8E73-E8B8-2F8A-28B9A5A6D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B8C1A-2A68-8FAE-C68D-B8667E2CC3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0E5ABF-5DDC-F3B1-758B-3AAB8EC6C4C0}"/>
              </a:ext>
            </a:extLst>
          </p:cNvPr>
          <p:cNvSpPr>
            <a:spLocks noGrp="1"/>
          </p:cNvSpPr>
          <p:nvPr>
            <p:ph type="sldNum" sz="quarter" idx="5"/>
          </p:nvPr>
        </p:nvSpPr>
        <p:spPr/>
        <p:txBody>
          <a:bodyPr/>
          <a:lstStyle/>
          <a:p>
            <a:fld id="{D4B9A9E5-4F7F-4A7D-9DE1-899232329269}" type="slidenum">
              <a:rPr lang="en-US" smtClean="0"/>
              <a:t>28</a:t>
            </a:fld>
            <a:endParaRPr lang="en-US"/>
          </a:p>
        </p:txBody>
      </p:sp>
    </p:spTree>
    <p:extLst>
      <p:ext uri="{BB962C8B-B14F-4D97-AF65-F5344CB8AC3E}">
        <p14:creationId xmlns:p14="http://schemas.microsoft.com/office/powerpoint/2010/main" val="3910162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57BD8-50C8-7D09-CE7E-E5BF60C8B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9C36D2-0181-1E12-750E-E17785608E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72047-008E-B95D-EBE3-6BF3DEC242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8AC107-06F1-9F47-48FD-35E923E3D96A}"/>
              </a:ext>
            </a:extLst>
          </p:cNvPr>
          <p:cNvSpPr>
            <a:spLocks noGrp="1"/>
          </p:cNvSpPr>
          <p:nvPr>
            <p:ph type="sldNum" sz="quarter" idx="5"/>
          </p:nvPr>
        </p:nvSpPr>
        <p:spPr/>
        <p:txBody>
          <a:bodyPr/>
          <a:lstStyle/>
          <a:p>
            <a:fld id="{D4B9A9E5-4F7F-4A7D-9DE1-899232329269}" type="slidenum">
              <a:rPr lang="en-US" smtClean="0"/>
              <a:t>29</a:t>
            </a:fld>
            <a:endParaRPr lang="en-US"/>
          </a:p>
        </p:txBody>
      </p:sp>
    </p:spTree>
    <p:extLst>
      <p:ext uri="{BB962C8B-B14F-4D97-AF65-F5344CB8AC3E}">
        <p14:creationId xmlns:p14="http://schemas.microsoft.com/office/powerpoint/2010/main" val="196718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a:p>
        </p:txBody>
      </p:sp>
    </p:spTree>
    <p:extLst>
      <p:ext uri="{BB962C8B-B14F-4D97-AF65-F5344CB8AC3E}">
        <p14:creationId xmlns:p14="http://schemas.microsoft.com/office/powerpoint/2010/main" val="352855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0AF2-FFED-D982-E8DE-9901D72FA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5C32E-3378-836C-128D-B85C3C201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8EBD30-B669-D943-455B-9B6F347655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8AB544-9E1F-A063-B478-DF40F8F04450}"/>
              </a:ext>
            </a:extLst>
          </p:cNvPr>
          <p:cNvSpPr>
            <a:spLocks noGrp="1"/>
          </p:cNvSpPr>
          <p:nvPr>
            <p:ph type="sldNum" sz="quarter" idx="5"/>
          </p:nvPr>
        </p:nvSpPr>
        <p:spPr/>
        <p:txBody>
          <a:bodyPr/>
          <a:lstStyle/>
          <a:p>
            <a:fld id="{D4B9A9E5-4F7F-4A7D-9DE1-899232329269}" type="slidenum">
              <a:rPr lang="en-US" smtClean="0"/>
              <a:t>30</a:t>
            </a:fld>
            <a:endParaRPr lang="en-US"/>
          </a:p>
        </p:txBody>
      </p:sp>
    </p:spTree>
    <p:extLst>
      <p:ext uri="{BB962C8B-B14F-4D97-AF65-F5344CB8AC3E}">
        <p14:creationId xmlns:p14="http://schemas.microsoft.com/office/powerpoint/2010/main" val="609227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153A-1D80-9100-3DF4-EAD79616B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9DB07-5273-9385-E18E-0498BDBFC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35548-BFFA-20E3-90E5-13A9B022EE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1C8695-D6B4-5326-9758-BA8F36E442C2}"/>
              </a:ext>
            </a:extLst>
          </p:cNvPr>
          <p:cNvSpPr>
            <a:spLocks noGrp="1"/>
          </p:cNvSpPr>
          <p:nvPr>
            <p:ph type="sldNum" sz="quarter" idx="5"/>
          </p:nvPr>
        </p:nvSpPr>
        <p:spPr/>
        <p:txBody>
          <a:bodyPr/>
          <a:lstStyle/>
          <a:p>
            <a:fld id="{D4B9A9E5-4F7F-4A7D-9DE1-899232329269}" type="slidenum">
              <a:rPr lang="en-US" smtClean="0"/>
              <a:t>31</a:t>
            </a:fld>
            <a:endParaRPr lang="en-US"/>
          </a:p>
        </p:txBody>
      </p:sp>
    </p:spTree>
    <p:extLst>
      <p:ext uri="{BB962C8B-B14F-4D97-AF65-F5344CB8AC3E}">
        <p14:creationId xmlns:p14="http://schemas.microsoft.com/office/powerpoint/2010/main" val="4269828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EC2D-FDBA-584C-2FAC-AD6E86DED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77A4E-231E-1C25-76BD-A34E63672B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C119A-D663-7266-8CE0-9C1BA9FD1A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763A04-A2EB-1031-7EDF-E90BCFBC3DFD}"/>
              </a:ext>
            </a:extLst>
          </p:cNvPr>
          <p:cNvSpPr>
            <a:spLocks noGrp="1"/>
          </p:cNvSpPr>
          <p:nvPr>
            <p:ph type="sldNum" sz="quarter" idx="5"/>
          </p:nvPr>
        </p:nvSpPr>
        <p:spPr/>
        <p:txBody>
          <a:bodyPr/>
          <a:lstStyle/>
          <a:p>
            <a:fld id="{D4B9A9E5-4F7F-4A7D-9DE1-899232329269}" type="slidenum">
              <a:rPr lang="en-US" smtClean="0"/>
              <a:t>32</a:t>
            </a:fld>
            <a:endParaRPr lang="en-US"/>
          </a:p>
        </p:txBody>
      </p:sp>
    </p:spTree>
    <p:extLst>
      <p:ext uri="{BB962C8B-B14F-4D97-AF65-F5344CB8AC3E}">
        <p14:creationId xmlns:p14="http://schemas.microsoft.com/office/powerpoint/2010/main" val="632315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33</a:t>
            </a:fld>
            <a:endParaRPr lang="en-US"/>
          </a:p>
        </p:txBody>
      </p:sp>
    </p:spTree>
    <p:extLst>
      <p:ext uri="{BB962C8B-B14F-4D97-AF65-F5344CB8AC3E}">
        <p14:creationId xmlns:p14="http://schemas.microsoft.com/office/powerpoint/2010/main" val="2429966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a:p>
        </p:txBody>
      </p:sp>
    </p:spTree>
    <p:extLst>
      <p:ext uri="{BB962C8B-B14F-4D97-AF65-F5344CB8AC3E}">
        <p14:creationId xmlns:p14="http://schemas.microsoft.com/office/powerpoint/2010/main" val="63124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a:p>
        </p:txBody>
      </p:sp>
    </p:spTree>
    <p:extLst>
      <p:ext uri="{BB962C8B-B14F-4D97-AF65-F5344CB8AC3E}">
        <p14:creationId xmlns:p14="http://schemas.microsoft.com/office/powerpoint/2010/main" val="3555126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a:p>
        </p:txBody>
      </p:sp>
    </p:spTree>
    <p:extLst>
      <p:ext uri="{BB962C8B-B14F-4D97-AF65-F5344CB8AC3E}">
        <p14:creationId xmlns:p14="http://schemas.microsoft.com/office/powerpoint/2010/main" val="3336033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a:p>
        </p:txBody>
      </p:sp>
    </p:spTree>
    <p:extLst>
      <p:ext uri="{BB962C8B-B14F-4D97-AF65-F5344CB8AC3E}">
        <p14:creationId xmlns:p14="http://schemas.microsoft.com/office/powerpoint/2010/main" val="398422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a:p>
        </p:txBody>
      </p:sp>
    </p:spTree>
    <p:extLst>
      <p:ext uri="{BB962C8B-B14F-4D97-AF65-F5344CB8AC3E}">
        <p14:creationId xmlns:p14="http://schemas.microsoft.com/office/powerpoint/2010/main" val="348647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a:p>
        </p:txBody>
      </p:sp>
    </p:spTree>
    <p:extLst>
      <p:ext uri="{BB962C8B-B14F-4D97-AF65-F5344CB8AC3E}">
        <p14:creationId xmlns:p14="http://schemas.microsoft.com/office/powerpoint/2010/main" val="41100108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dirty="0"/>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dirty="0"/>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dirty="0"/>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dirty="0"/>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dirty="0"/>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dirty="0"/>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dirty="0"/>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0D96-BFFB-05BD-30ED-0352500CD058}"/>
              </a:ext>
            </a:extLst>
          </p:cNvPr>
          <p:cNvSpPr>
            <a:spLocks noGrp="1"/>
          </p:cNvSpPr>
          <p:nvPr>
            <p:ph type="title"/>
          </p:nvPr>
        </p:nvSpPr>
        <p:spPr>
          <a:xfrm>
            <a:off x="6476213" y="838985"/>
            <a:ext cx="5265865" cy="1571763"/>
          </a:xfrm>
        </p:spPr>
        <p:txBody>
          <a:bodyPr anchor="t">
            <a:normAutofit fontScale="90000"/>
          </a:bodyPr>
          <a:lstStyle/>
          <a:p>
            <a:r>
              <a:rPr lang="en-US"/>
              <a:t>Experimental &amp; Ex Post Facto Design</a:t>
            </a:r>
          </a:p>
        </p:txBody>
      </p:sp>
      <p:sp>
        <p:nvSpPr>
          <p:cNvPr id="3" name="Title 1">
            <a:extLst>
              <a:ext uri="{FF2B5EF4-FFF2-40B4-BE49-F238E27FC236}">
                <a16:creationId xmlns:a16="http://schemas.microsoft.com/office/drawing/2014/main" id="{08C09BD0-83E4-47FC-F648-62796578D3A4}"/>
              </a:ext>
            </a:extLst>
          </p:cNvPr>
          <p:cNvSpPr txBox="1">
            <a:spLocks/>
          </p:cNvSpPr>
          <p:nvPr/>
        </p:nvSpPr>
        <p:spPr>
          <a:xfrm>
            <a:off x="9315252" y="5710444"/>
            <a:ext cx="2694497" cy="91660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cap="all" baseline="0">
                <a:solidFill>
                  <a:schemeClr val="bg1"/>
                </a:solidFill>
                <a:latin typeface="+mj-lt"/>
                <a:ea typeface="+mj-ea"/>
                <a:cs typeface="+mj-cs"/>
              </a:defRPr>
            </a:lvl1pPr>
          </a:lstStyle>
          <a:p>
            <a:r>
              <a:rPr lang="en-US" sz="2800"/>
              <a:t>Presenter:</a:t>
            </a:r>
          </a:p>
          <a:p>
            <a:r>
              <a:rPr lang="en-US" sz="2800"/>
              <a:t>Corey Glodek</a:t>
            </a:r>
          </a:p>
        </p:txBody>
      </p:sp>
    </p:spTree>
    <p:extLst>
      <p:ext uri="{BB962C8B-B14F-4D97-AF65-F5344CB8AC3E}">
        <p14:creationId xmlns:p14="http://schemas.microsoft.com/office/powerpoint/2010/main" val="294539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9D2502-F7A7-039F-01A0-59462ADFF659}"/>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10</a:t>
            </a:fld>
            <a:endParaRPr lang="en-US"/>
          </a:p>
        </p:txBody>
      </p:sp>
      <p:sp>
        <p:nvSpPr>
          <p:cNvPr id="8" name="Title 1">
            <a:extLst>
              <a:ext uri="{FF2B5EF4-FFF2-40B4-BE49-F238E27FC236}">
                <a16:creationId xmlns:a16="http://schemas.microsoft.com/office/drawing/2014/main" id="{C6E1A200-5CBF-A4F4-A305-B863DF349788}"/>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Pre-Experimental Design:</a:t>
            </a:r>
            <a:br>
              <a:rPr lang="en-US"/>
            </a:br>
            <a:r>
              <a:rPr lang="en-US"/>
              <a:t>	One Group Pretest-Posttest Design</a:t>
            </a:r>
          </a:p>
        </p:txBody>
      </p:sp>
      <p:graphicFrame>
        <p:nvGraphicFramePr>
          <p:cNvPr id="11" name="Content Placeholder 7">
            <a:extLst>
              <a:ext uri="{FF2B5EF4-FFF2-40B4-BE49-F238E27FC236}">
                <a16:creationId xmlns:a16="http://schemas.microsoft.com/office/drawing/2014/main" id="{0F9FCF2D-5D4D-B913-9EE7-90F2EC6773BE}"/>
              </a:ext>
            </a:extLst>
          </p:cNvPr>
          <p:cNvGraphicFramePr>
            <a:graphicFrameLocks/>
          </p:cNvGraphicFramePr>
          <p:nvPr>
            <p:extLst>
              <p:ext uri="{D42A27DB-BD31-4B8C-83A1-F6EECF244321}">
                <p14:modId xmlns:p14="http://schemas.microsoft.com/office/powerpoint/2010/main" val="4099006383"/>
              </p:ext>
            </p:extLst>
          </p:nvPr>
        </p:nvGraphicFramePr>
        <p:xfrm>
          <a:off x="7729980" y="2475426"/>
          <a:ext cx="3723114" cy="1420530"/>
        </p:xfrm>
        <a:graphic>
          <a:graphicData uri="http://schemas.openxmlformats.org/drawingml/2006/table">
            <a:tbl>
              <a:tblPr firstRow="1" bandRow="1">
                <a:tableStyleId>{21E4AEA4-8DFA-4A89-87EB-49C32662AFE0}</a:tableStyleId>
              </a:tblPr>
              <a:tblGrid>
                <a:gridCol w="1102769">
                  <a:extLst>
                    <a:ext uri="{9D8B030D-6E8A-4147-A177-3AD203B41FA5}">
                      <a16:colId xmlns:a16="http://schemas.microsoft.com/office/drawing/2014/main" val="2945831136"/>
                    </a:ext>
                  </a:extLst>
                </a:gridCol>
                <a:gridCol w="758787">
                  <a:extLst>
                    <a:ext uri="{9D8B030D-6E8A-4147-A177-3AD203B41FA5}">
                      <a16:colId xmlns:a16="http://schemas.microsoft.com/office/drawing/2014/main" val="4259093224"/>
                    </a:ext>
                  </a:extLst>
                </a:gridCol>
                <a:gridCol w="930779">
                  <a:extLst>
                    <a:ext uri="{9D8B030D-6E8A-4147-A177-3AD203B41FA5}">
                      <a16:colId xmlns:a16="http://schemas.microsoft.com/office/drawing/2014/main" val="3004714564"/>
                    </a:ext>
                  </a:extLst>
                </a:gridCol>
                <a:gridCol w="930779">
                  <a:extLst>
                    <a:ext uri="{9D8B030D-6E8A-4147-A177-3AD203B41FA5}">
                      <a16:colId xmlns:a16="http://schemas.microsoft.com/office/drawing/2014/main" val="2473880808"/>
                    </a:ext>
                  </a:extLst>
                </a:gridCol>
              </a:tblGrid>
              <a:tr h="710265">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710265">
                <a:tc>
                  <a:txBody>
                    <a:bodyPr/>
                    <a:lstStyle/>
                    <a:p>
                      <a:r>
                        <a:rPr lang="en-US"/>
                        <a:t>Group 1</a:t>
                      </a:r>
                    </a:p>
                  </a:txBody>
                  <a:tcPr/>
                </a:tc>
                <a:tc>
                  <a:txBody>
                    <a:bodyPr/>
                    <a:lstStyle/>
                    <a:p>
                      <a:r>
                        <a:rPr lang="en-US"/>
                        <a:t>Obs</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bl>
          </a:graphicData>
        </a:graphic>
      </p:graphicFrame>
      <p:sp>
        <p:nvSpPr>
          <p:cNvPr id="14" name="Content Placeholder 2">
            <a:extLst>
              <a:ext uri="{FF2B5EF4-FFF2-40B4-BE49-F238E27FC236}">
                <a16:creationId xmlns:a16="http://schemas.microsoft.com/office/drawing/2014/main" id="{6CCE81BB-A557-BC63-F204-23196F67864D}"/>
              </a:ext>
            </a:extLst>
          </p:cNvPr>
          <p:cNvSpPr>
            <a:spLocks noGrp="1"/>
          </p:cNvSpPr>
          <p:nvPr>
            <p:ph sz="quarter" idx="10"/>
          </p:nvPr>
        </p:nvSpPr>
        <p:spPr>
          <a:xfrm>
            <a:off x="914400" y="2022475"/>
            <a:ext cx="6257925" cy="3228255"/>
          </a:xfrm>
        </p:spPr>
        <p:txBody>
          <a:bodyPr>
            <a:normAutofit/>
          </a:bodyPr>
          <a:lstStyle/>
          <a:p>
            <a:pPr marL="0" indent="0">
              <a:buNone/>
            </a:pPr>
            <a:r>
              <a:rPr lang="en-US"/>
              <a:t>A single group undergoes a pre-experimental evaluation, then has a treatment administered, and a final assessment is performed.</a:t>
            </a:r>
            <a:endParaRPr lang="en-US" noProof="1"/>
          </a:p>
          <a:p>
            <a:pPr marL="0" indent="0">
              <a:buNone/>
            </a:pPr>
            <a:r>
              <a:rPr lang="en-US" noProof="1"/>
              <a:t>Pros:</a:t>
            </a:r>
          </a:p>
          <a:p>
            <a:pPr marL="0" indent="0">
              <a:buNone/>
            </a:pPr>
            <a:r>
              <a:rPr lang="en-US" noProof="1"/>
              <a:t>	A change can be identified</a:t>
            </a:r>
          </a:p>
          <a:p>
            <a:pPr marL="0" indent="0">
              <a:buNone/>
            </a:pPr>
            <a:r>
              <a:rPr lang="en-US" noProof="1"/>
              <a:t>Cons:</a:t>
            </a:r>
          </a:p>
          <a:p>
            <a:pPr marL="0" indent="0">
              <a:buNone/>
            </a:pPr>
            <a:r>
              <a:rPr lang="en-US" noProof="1"/>
              <a:t>	Low internal Validity – difficult to determine is the treatment was the primary reason for the change.</a:t>
            </a:r>
          </a:p>
        </p:txBody>
      </p:sp>
      <p:sp>
        <p:nvSpPr>
          <p:cNvPr id="15" name="Content Placeholder 2">
            <a:extLst>
              <a:ext uri="{FF2B5EF4-FFF2-40B4-BE49-F238E27FC236}">
                <a16:creationId xmlns:a16="http://schemas.microsoft.com/office/drawing/2014/main" id="{710F5319-8338-2852-52E1-8693E930F332}"/>
              </a:ext>
            </a:extLst>
          </p:cNvPr>
          <p:cNvSpPr txBox="1">
            <a:spLocks/>
          </p:cNvSpPr>
          <p:nvPr/>
        </p:nvSpPr>
        <p:spPr>
          <a:xfrm>
            <a:off x="1229932" y="5250730"/>
            <a:ext cx="9615871" cy="648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b="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b="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noProof="1">
                <a:solidFill>
                  <a:schemeClr val="accent2"/>
                </a:solidFill>
              </a:rPr>
              <a:t>Example: Reading Test (Obs) </a:t>
            </a:r>
            <a:r>
              <a:rPr lang="en-US" b="1" noProof="1">
                <a:solidFill>
                  <a:schemeClr val="accent2"/>
                </a:solidFill>
                <a:sym typeface="Wingdings" panose="05000000000000000000" pitchFamily="2" charset="2"/>
              </a:rPr>
              <a:t> Read &amp; Listen to Audiobook</a:t>
            </a:r>
            <a:r>
              <a:rPr lang="en-US" b="1" noProof="1">
                <a:solidFill>
                  <a:schemeClr val="accent2"/>
                </a:solidFill>
              </a:rPr>
              <a:t> (Tx) </a:t>
            </a:r>
            <a:r>
              <a:rPr lang="en-US" b="1" noProof="1">
                <a:solidFill>
                  <a:schemeClr val="accent2"/>
                </a:solidFill>
                <a:sym typeface="Wingdings" panose="05000000000000000000" pitchFamily="2" charset="2"/>
              </a:rPr>
              <a:t> Reading Test (Obs)</a:t>
            </a:r>
            <a:endParaRPr lang="en-US" b="1" noProof="1">
              <a:solidFill>
                <a:schemeClr val="accent2"/>
              </a:solidFill>
            </a:endParaRPr>
          </a:p>
        </p:txBody>
      </p:sp>
    </p:spTree>
    <p:extLst>
      <p:ext uri="{BB962C8B-B14F-4D97-AF65-F5344CB8AC3E}">
        <p14:creationId xmlns:p14="http://schemas.microsoft.com/office/powerpoint/2010/main" val="239840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50FF3-CE3C-DDFB-B8EA-5BA1668A1068}"/>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11</a:t>
            </a:fld>
            <a:endParaRPr lang="en-US"/>
          </a:p>
        </p:txBody>
      </p:sp>
      <p:sp>
        <p:nvSpPr>
          <p:cNvPr id="9" name="Title 1">
            <a:extLst>
              <a:ext uri="{FF2B5EF4-FFF2-40B4-BE49-F238E27FC236}">
                <a16:creationId xmlns:a16="http://schemas.microsoft.com/office/drawing/2014/main" id="{AAA162FD-828E-FA41-BB82-226888F12D13}"/>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Pre-Experimental Design:</a:t>
            </a:r>
            <a:br>
              <a:rPr lang="en-US"/>
            </a:br>
            <a:r>
              <a:rPr lang="en-US"/>
              <a:t>	Static Group Comparison</a:t>
            </a:r>
          </a:p>
        </p:txBody>
      </p:sp>
      <p:graphicFrame>
        <p:nvGraphicFramePr>
          <p:cNvPr id="10" name="Content Placeholder 7">
            <a:extLst>
              <a:ext uri="{FF2B5EF4-FFF2-40B4-BE49-F238E27FC236}">
                <a16:creationId xmlns:a16="http://schemas.microsoft.com/office/drawing/2014/main" id="{3088CFE8-6A97-3764-B193-6CC5EF902581}"/>
              </a:ext>
            </a:extLst>
          </p:cNvPr>
          <p:cNvGraphicFramePr>
            <a:graphicFrameLocks/>
          </p:cNvGraphicFramePr>
          <p:nvPr>
            <p:extLst>
              <p:ext uri="{D42A27DB-BD31-4B8C-83A1-F6EECF244321}">
                <p14:modId xmlns:p14="http://schemas.microsoft.com/office/powerpoint/2010/main" val="561409516"/>
              </p:ext>
            </p:extLst>
          </p:nvPr>
        </p:nvGraphicFramePr>
        <p:xfrm>
          <a:off x="8616099" y="2494280"/>
          <a:ext cx="2792335" cy="2130795"/>
        </p:xfrm>
        <a:graphic>
          <a:graphicData uri="http://schemas.openxmlformats.org/drawingml/2006/table">
            <a:tbl>
              <a:tblPr firstRow="1" bandRow="1">
                <a:tableStyleId>{21E4AEA4-8DFA-4A89-87EB-49C32662AFE0}</a:tableStyleId>
              </a:tblPr>
              <a:tblGrid>
                <a:gridCol w="1102769">
                  <a:extLst>
                    <a:ext uri="{9D8B030D-6E8A-4147-A177-3AD203B41FA5}">
                      <a16:colId xmlns:a16="http://schemas.microsoft.com/office/drawing/2014/main" val="2945831136"/>
                    </a:ext>
                  </a:extLst>
                </a:gridCol>
                <a:gridCol w="758787">
                  <a:extLst>
                    <a:ext uri="{9D8B030D-6E8A-4147-A177-3AD203B41FA5}">
                      <a16:colId xmlns:a16="http://schemas.microsoft.com/office/drawing/2014/main" val="4259093224"/>
                    </a:ext>
                  </a:extLst>
                </a:gridCol>
                <a:gridCol w="930779">
                  <a:extLst>
                    <a:ext uri="{9D8B030D-6E8A-4147-A177-3AD203B41FA5}">
                      <a16:colId xmlns:a16="http://schemas.microsoft.com/office/drawing/2014/main" val="2473880808"/>
                    </a:ext>
                  </a:extLst>
                </a:gridCol>
              </a:tblGrid>
              <a:tr h="710265">
                <a:tc>
                  <a:txBody>
                    <a:bodyPr/>
                    <a:lstStyle/>
                    <a:p>
                      <a:r>
                        <a:rPr lang="en-US"/>
                        <a:t>Group</a:t>
                      </a:r>
                    </a:p>
                  </a:txBody>
                  <a:tcPr/>
                </a:tc>
                <a:tc gridSpan="2">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extLst>
                  <a:ext uri="{0D108BD9-81ED-4DB2-BD59-A6C34878D82A}">
                    <a16:rowId xmlns:a16="http://schemas.microsoft.com/office/drawing/2014/main" val="475708921"/>
                  </a:ext>
                </a:extLst>
              </a:tr>
              <a:tr h="710265">
                <a:tc>
                  <a:txBody>
                    <a:bodyPr/>
                    <a:lstStyle/>
                    <a:p>
                      <a:r>
                        <a:rPr lang="en-US"/>
                        <a:t>Group 1</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10265">
                <a:tc>
                  <a:txBody>
                    <a:bodyPr/>
                    <a:lstStyle/>
                    <a:p>
                      <a:r>
                        <a:rPr lang="en-US"/>
                        <a:t>Group 2</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640714824"/>
                  </a:ext>
                </a:extLst>
              </a:tr>
            </a:tbl>
          </a:graphicData>
        </a:graphic>
      </p:graphicFrame>
      <p:sp>
        <p:nvSpPr>
          <p:cNvPr id="11" name="Content Placeholder 2">
            <a:extLst>
              <a:ext uri="{FF2B5EF4-FFF2-40B4-BE49-F238E27FC236}">
                <a16:creationId xmlns:a16="http://schemas.microsoft.com/office/drawing/2014/main" id="{A88EC9B1-308D-6A57-F1A9-4AB9BE76F5D8}"/>
              </a:ext>
            </a:extLst>
          </p:cNvPr>
          <p:cNvSpPr txBox="1">
            <a:spLocks/>
          </p:cNvSpPr>
          <p:nvPr/>
        </p:nvSpPr>
        <p:spPr>
          <a:xfrm>
            <a:off x="914400" y="2022475"/>
            <a:ext cx="6815580" cy="322825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Involves an experimental group and a control group. Both groups are evaluated after the treatment is applied to the experimental group.</a:t>
            </a: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 difference can be identified</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Low internal Validity </a:t>
            </a:r>
          </a:p>
          <a:p>
            <a:pPr marL="0" indent="0">
              <a:buFont typeface="Arial" panose="020B0604020202020204" pitchFamily="34" charset="0"/>
              <a:buNone/>
            </a:pPr>
            <a:r>
              <a:rPr lang="en-US" noProof="1"/>
              <a:t>	Difficult to determine if treatment was the cause of the difference between groups</a:t>
            </a:r>
          </a:p>
          <a:p>
            <a:pPr marL="0" indent="0">
              <a:buFont typeface="Arial" panose="020B0604020202020204" pitchFamily="34" charset="0"/>
              <a:buNone/>
            </a:pPr>
            <a:r>
              <a:rPr lang="en-US" noProof="1"/>
              <a:t>	Any difference could have been preexisiting</a:t>
            </a:r>
          </a:p>
          <a:p>
            <a:pPr marL="0" indent="0">
              <a:buFont typeface="Arial" panose="020B0604020202020204" pitchFamily="34" charset="0"/>
              <a:buNone/>
            </a:pPr>
            <a:endParaRPr lang="en-US" noProof="1"/>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2323500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A13-E02F-EB47-E510-E3F48A95F847}"/>
              </a:ext>
            </a:extLst>
          </p:cNvPr>
          <p:cNvSpPr>
            <a:spLocks noGrp="1"/>
          </p:cNvSpPr>
          <p:nvPr>
            <p:ph type="title"/>
          </p:nvPr>
        </p:nvSpPr>
        <p:spPr>
          <a:xfrm>
            <a:off x="916385" y="446313"/>
            <a:ext cx="6483656" cy="1448747"/>
          </a:xfrm>
        </p:spPr>
        <p:txBody>
          <a:bodyPr/>
          <a:lstStyle/>
          <a:p>
            <a:r>
              <a:rPr lang="en-US"/>
              <a:t>True Experimental Designs</a:t>
            </a:r>
          </a:p>
        </p:txBody>
      </p:sp>
      <p:sp>
        <p:nvSpPr>
          <p:cNvPr id="3" name="Content Placeholder 2">
            <a:extLst>
              <a:ext uri="{FF2B5EF4-FFF2-40B4-BE49-F238E27FC236}">
                <a16:creationId xmlns:a16="http://schemas.microsoft.com/office/drawing/2014/main" id="{05E26637-007F-EC9E-F644-AAFBA0900F3C}"/>
              </a:ext>
            </a:extLst>
          </p:cNvPr>
          <p:cNvSpPr>
            <a:spLocks noGrp="1"/>
          </p:cNvSpPr>
          <p:nvPr>
            <p:ph sz="quarter" idx="10"/>
          </p:nvPr>
        </p:nvSpPr>
        <p:spPr>
          <a:xfrm>
            <a:off x="791849" y="3355942"/>
            <a:ext cx="5806913" cy="1606999"/>
          </a:xfrm>
        </p:spPr>
        <p:txBody>
          <a:bodyPr>
            <a:normAutofit/>
          </a:bodyPr>
          <a:lstStyle/>
          <a:p>
            <a:pPr marL="0" indent="0">
              <a:buNone/>
            </a:pPr>
            <a:r>
              <a:rPr lang="en-US" sz="2400" b="1"/>
              <a:t>True Experimental designs offer a significant degree of control over the experiment which allow for a stronger degree of internal validity.</a:t>
            </a:r>
            <a:endParaRPr lang="en-US" sz="2400"/>
          </a:p>
        </p:txBody>
      </p:sp>
      <p:sp>
        <p:nvSpPr>
          <p:cNvPr id="5" name="Slide Number Placeholder 4">
            <a:extLst>
              <a:ext uri="{FF2B5EF4-FFF2-40B4-BE49-F238E27FC236}">
                <a16:creationId xmlns:a16="http://schemas.microsoft.com/office/drawing/2014/main" id="{1DDD930B-FB1B-543D-6828-8C31F30BBD28}"/>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12</a:t>
            </a:fld>
            <a:endParaRPr lang="en-US"/>
          </a:p>
        </p:txBody>
      </p:sp>
      <p:pic>
        <p:nvPicPr>
          <p:cNvPr id="18" name="Picture Placeholder 17" descr="Formulas written on a blackboard">
            <a:extLst>
              <a:ext uri="{FF2B5EF4-FFF2-40B4-BE49-F238E27FC236}">
                <a16:creationId xmlns:a16="http://schemas.microsoft.com/office/drawing/2014/main" id="{1609D79A-E8EF-302E-E8CA-07C644CE0E0F}"/>
              </a:ext>
            </a:extLst>
          </p:cNvPr>
          <p:cNvPicPr>
            <a:picLocks noGrp="1" noChangeAspect="1"/>
          </p:cNvPicPr>
          <p:nvPr>
            <p:ph type="pic" sz="quarter" idx="11"/>
          </p:nvPr>
        </p:nvPicPr>
        <p:blipFill>
          <a:blip r:embed="rId3"/>
          <a:srcRect l="20281" r="20281"/>
          <a:stretch/>
        </p:blipFill>
        <p:spPr>
          <a:xfrm>
            <a:off x="6076950" y="0"/>
            <a:ext cx="6115050" cy="6868886"/>
          </a:xfrm>
        </p:spPr>
      </p:pic>
    </p:spTree>
    <p:extLst>
      <p:ext uri="{BB962C8B-B14F-4D97-AF65-F5344CB8AC3E}">
        <p14:creationId xmlns:p14="http://schemas.microsoft.com/office/powerpoint/2010/main" val="151744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81685-03C6-D919-0DDC-BB608BBC664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9E2AFB6-7357-F2E6-3FBA-5ACE7493D26F}"/>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13</a:t>
            </a:fld>
            <a:endParaRPr lang="en-US"/>
          </a:p>
        </p:txBody>
      </p:sp>
      <p:graphicFrame>
        <p:nvGraphicFramePr>
          <p:cNvPr id="8" name="Content Placeholder 7">
            <a:extLst>
              <a:ext uri="{FF2B5EF4-FFF2-40B4-BE49-F238E27FC236}">
                <a16:creationId xmlns:a16="http://schemas.microsoft.com/office/drawing/2014/main" id="{FD802E5D-D585-401B-D78A-DA59581C47DA}"/>
              </a:ext>
            </a:extLst>
          </p:cNvPr>
          <p:cNvGraphicFramePr>
            <a:graphicFrameLocks noGrp="1"/>
          </p:cNvGraphicFramePr>
          <p:nvPr>
            <p:ph sz="quarter" idx="10"/>
            <p:extLst>
              <p:ext uri="{D42A27DB-BD31-4B8C-83A1-F6EECF244321}">
                <p14:modId xmlns:p14="http://schemas.microsoft.com/office/powerpoint/2010/main" val="2452524069"/>
              </p:ext>
            </p:extLst>
          </p:nvPr>
        </p:nvGraphicFramePr>
        <p:xfrm>
          <a:off x="7541443" y="4468305"/>
          <a:ext cx="4009536" cy="1926056"/>
        </p:xfrm>
        <a:graphic>
          <a:graphicData uri="http://schemas.openxmlformats.org/drawingml/2006/table">
            <a:tbl>
              <a:tblPr firstRow="1" bandRow="1">
                <a:tableStyleId>{21E4AEA4-8DFA-4A89-87EB-49C32662AFE0}</a:tableStyleId>
              </a:tblPr>
              <a:tblGrid>
                <a:gridCol w="916225">
                  <a:extLst>
                    <a:ext uri="{9D8B030D-6E8A-4147-A177-3AD203B41FA5}">
                      <a16:colId xmlns:a16="http://schemas.microsoft.com/office/drawing/2014/main" val="165323100"/>
                    </a:ext>
                  </a:extLst>
                </a:gridCol>
                <a:gridCol w="916225">
                  <a:extLst>
                    <a:ext uri="{9D8B030D-6E8A-4147-A177-3AD203B41FA5}">
                      <a16:colId xmlns:a16="http://schemas.microsoft.com/office/drawing/2014/main" val="2945831136"/>
                    </a:ext>
                  </a:extLst>
                </a:gridCol>
                <a:gridCol w="630430">
                  <a:extLst>
                    <a:ext uri="{9D8B030D-6E8A-4147-A177-3AD203B41FA5}">
                      <a16:colId xmlns:a16="http://schemas.microsoft.com/office/drawing/2014/main" val="4259093224"/>
                    </a:ext>
                  </a:extLst>
                </a:gridCol>
                <a:gridCol w="773328">
                  <a:extLst>
                    <a:ext uri="{9D8B030D-6E8A-4147-A177-3AD203B41FA5}">
                      <a16:colId xmlns:a16="http://schemas.microsoft.com/office/drawing/2014/main" val="3004714564"/>
                    </a:ext>
                  </a:extLst>
                </a:gridCol>
                <a:gridCol w="773328">
                  <a:extLst>
                    <a:ext uri="{9D8B030D-6E8A-4147-A177-3AD203B41FA5}">
                      <a16:colId xmlns:a16="http://schemas.microsoft.com/office/drawing/2014/main" val="3872808272"/>
                    </a:ext>
                  </a:extLst>
                </a:gridCol>
              </a:tblGrid>
              <a:tr h="432622">
                <a:tc rowSpan="3">
                  <a:txBody>
                    <a:bodyPr/>
                    <a:lstStyle/>
                    <a:p>
                      <a:pPr algn="ctr"/>
                      <a:r>
                        <a:rPr lang="en-US"/>
                        <a:t>Random Assignment</a:t>
                      </a:r>
                    </a:p>
                  </a:txBody>
                  <a:tcPr vert="vert270"/>
                </a:tc>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746717">
                <a:tc vMerge="1">
                  <a:txBody>
                    <a:bodyPr/>
                    <a:lstStyle/>
                    <a:p>
                      <a:endParaRPr lang="en-US" dirty="0"/>
                    </a:p>
                  </a:txBody>
                  <a:tcPr/>
                </a:tc>
                <a:tc>
                  <a:txBody>
                    <a:bodyPr/>
                    <a:lstStyle/>
                    <a:p>
                      <a:r>
                        <a:rPr lang="en-US"/>
                        <a:t>Group 1</a:t>
                      </a:r>
                    </a:p>
                  </a:txBody>
                  <a:tcPr/>
                </a:tc>
                <a:tc>
                  <a:txBody>
                    <a:bodyPr/>
                    <a:lstStyle/>
                    <a:p>
                      <a:r>
                        <a:rPr lang="en-US"/>
                        <a:t>Obs</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46717">
                <a:tc vMerge="1">
                  <a:txBody>
                    <a:bodyPr/>
                    <a:lstStyle/>
                    <a:p>
                      <a:endParaRPr lang="en-US" dirty="0"/>
                    </a:p>
                  </a:txBody>
                  <a:tcPr/>
                </a:tc>
                <a:tc>
                  <a:txBody>
                    <a:bodyPr/>
                    <a:lstStyle/>
                    <a:p>
                      <a:r>
                        <a:rPr lang="en-US"/>
                        <a:t>Group 2</a:t>
                      </a:r>
                    </a:p>
                  </a:txBody>
                  <a:tcPr/>
                </a:tc>
                <a:tc>
                  <a:txBody>
                    <a:bodyPr/>
                    <a:lstStyle/>
                    <a:p>
                      <a:r>
                        <a:rPr lang="en-US"/>
                        <a:t>Obs</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5B8389A8-AF54-C427-2E5B-0DE25EF18493}"/>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7523F9BF-BB4F-D2E6-CFBE-7B82669A37A4}"/>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True Experimental Design:</a:t>
            </a:r>
            <a:br>
              <a:rPr lang="en-US"/>
            </a:br>
            <a:r>
              <a:rPr lang="en-US"/>
              <a:t>	Control Group Pretest-Posttest Design</a:t>
            </a:r>
          </a:p>
        </p:txBody>
      </p:sp>
      <p:sp>
        <p:nvSpPr>
          <p:cNvPr id="13" name="Content Placeholder 2">
            <a:extLst>
              <a:ext uri="{FF2B5EF4-FFF2-40B4-BE49-F238E27FC236}">
                <a16:creationId xmlns:a16="http://schemas.microsoft.com/office/drawing/2014/main" id="{EB457390-E5D7-DCDB-FE2B-897F6C1BD91F}"/>
              </a:ext>
            </a:extLst>
          </p:cNvPr>
          <p:cNvSpPr txBox="1">
            <a:spLocks/>
          </p:cNvSpPr>
          <p:nvPr/>
        </p:nvSpPr>
        <p:spPr>
          <a:xfrm>
            <a:off x="914399" y="1923335"/>
            <a:ext cx="7795341" cy="302573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Involves a random assignment of both the experimental group and control group. </a:t>
            </a:r>
          </a:p>
          <a:p>
            <a:pPr marL="0" indent="0">
              <a:buFont typeface="Arial" panose="020B0604020202020204" pitchFamily="34" charset="0"/>
              <a:buNone/>
            </a:pPr>
            <a:r>
              <a:rPr lang="en-US"/>
              <a:t>Both groups are evaluated Before and After the treatment is applied to the experimental group.</a:t>
            </a: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 Change can be identified</a:t>
            </a:r>
          </a:p>
          <a:p>
            <a:pPr marL="0" indent="0">
              <a:buFont typeface="Arial" panose="020B0604020202020204" pitchFamily="34" charset="0"/>
              <a:buNone/>
            </a:pPr>
            <a:r>
              <a:rPr lang="en-US" noProof="1"/>
              <a:t>	Eliminates most other possible explanations (confounding variables)</a:t>
            </a:r>
          </a:p>
          <a:p>
            <a:pPr marL="0" indent="0">
              <a:buNone/>
            </a:pPr>
            <a:r>
              <a:rPr lang="en-US" noProof="1"/>
              <a:t>	</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Does not rule out reactivity  </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sp>
        <p:nvSpPr>
          <p:cNvPr id="15" name="TextBox 14">
            <a:extLst>
              <a:ext uri="{FF2B5EF4-FFF2-40B4-BE49-F238E27FC236}">
                <a16:creationId xmlns:a16="http://schemas.microsoft.com/office/drawing/2014/main" id="{A7D92E54-5DAD-A2F9-AF00-6ACCAD1A89AF}"/>
              </a:ext>
            </a:extLst>
          </p:cNvPr>
          <p:cNvSpPr txBox="1"/>
          <p:nvPr/>
        </p:nvSpPr>
        <p:spPr>
          <a:xfrm>
            <a:off x="348793" y="5062001"/>
            <a:ext cx="6108568" cy="369332"/>
          </a:xfrm>
          <a:prstGeom prst="rect">
            <a:avLst/>
          </a:prstGeom>
          <a:noFill/>
        </p:spPr>
        <p:txBody>
          <a:bodyPr wrap="square">
            <a:spAutoFit/>
          </a:bodyPr>
          <a:lstStyle/>
          <a:p>
            <a:r>
              <a:rPr lang="en-US" noProof="1"/>
              <a:t>What if pretesting changes the outcome?</a:t>
            </a:r>
            <a:endParaRPr lang="en-US"/>
          </a:p>
        </p:txBody>
      </p:sp>
    </p:spTree>
    <p:extLst>
      <p:ext uri="{BB962C8B-B14F-4D97-AF65-F5344CB8AC3E}">
        <p14:creationId xmlns:p14="http://schemas.microsoft.com/office/powerpoint/2010/main" val="1900917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75011-3FDD-FE3D-D8DE-BCCFE7217B8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37BBA5-E361-E7F2-1BE5-F55F59AD43E2}"/>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14</a:t>
            </a:fld>
            <a:endParaRPr lang="en-US"/>
          </a:p>
        </p:txBody>
      </p:sp>
      <p:graphicFrame>
        <p:nvGraphicFramePr>
          <p:cNvPr id="8" name="Content Placeholder 7">
            <a:extLst>
              <a:ext uri="{FF2B5EF4-FFF2-40B4-BE49-F238E27FC236}">
                <a16:creationId xmlns:a16="http://schemas.microsoft.com/office/drawing/2014/main" id="{88690985-C050-1D60-7106-B76F56FE7631}"/>
              </a:ext>
            </a:extLst>
          </p:cNvPr>
          <p:cNvGraphicFramePr>
            <a:graphicFrameLocks noGrp="1"/>
          </p:cNvGraphicFramePr>
          <p:nvPr>
            <p:ph sz="quarter" idx="10"/>
            <p:extLst>
              <p:ext uri="{D42A27DB-BD31-4B8C-83A1-F6EECF244321}">
                <p14:modId xmlns:p14="http://schemas.microsoft.com/office/powerpoint/2010/main" val="2639505465"/>
              </p:ext>
            </p:extLst>
          </p:nvPr>
        </p:nvGraphicFramePr>
        <p:xfrm>
          <a:off x="7805393" y="2974871"/>
          <a:ext cx="4009536" cy="3419490"/>
        </p:xfrm>
        <a:graphic>
          <a:graphicData uri="http://schemas.openxmlformats.org/drawingml/2006/table">
            <a:tbl>
              <a:tblPr firstRow="1" bandRow="1">
                <a:tableStyleId>{21E4AEA4-8DFA-4A89-87EB-49C32662AFE0}</a:tableStyleId>
              </a:tblPr>
              <a:tblGrid>
                <a:gridCol w="538903">
                  <a:extLst>
                    <a:ext uri="{9D8B030D-6E8A-4147-A177-3AD203B41FA5}">
                      <a16:colId xmlns:a16="http://schemas.microsoft.com/office/drawing/2014/main" val="165323100"/>
                    </a:ext>
                  </a:extLst>
                </a:gridCol>
                <a:gridCol w="1293547">
                  <a:extLst>
                    <a:ext uri="{9D8B030D-6E8A-4147-A177-3AD203B41FA5}">
                      <a16:colId xmlns:a16="http://schemas.microsoft.com/office/drawing/2014/main" val="2945831136"/>
                    </a:ext>
                  </a:extLst>
                </a:gridCol>
                <a:gridCol w="630430">
                  <a:extLst>
                    <a:ext uri="{9D8B030D-6E8A-4147-A177-3AD203B41FA5}">
                      <a16:colId xmlns:a16="http://schemas.microsoft.com/office/drawing/2014/main" val="4259093224"/>
                    </a:ext>
                  </a:extLst>
                </a:gridCol>
                <a:gridCol w="773328">
                  <a:extLst>
                    <a:ext uri="{9D8B030D-6E8A-4147-A177-3AD203B41FA5}">
                      <a16:colId xmlns:a16="http://schemas.microsoft.com/office/drawing/2014/main" val="3004714564"/>
                    </a:ext>
                  </a:extLst>
                </a:gridCol>
                <a:gridCol w="773328">
                  <a:extLst>
                    <a:ext uri="{9D8B030D-6E8A-4147-A177-3AD203B41FA5}">
                      <a16:colId xmlns:a16="http://schemas.microsoft.com/office/drawing/2014/main" val="3872808272"/>
                    </a:ext>
                  </a:extLst>
                </a:gridCol>
              </a:tblGrid>
              <a:tr h="432622">
                <a:tc rowSpan="5">
                  <a:txBody>
                    <a:bodyPr/>
                    <a:lstStyle/>
                    <a:p>
                      <a:pPr algn="ctr"/>
                      <a:r>
                        <a:rPr lang="en-US"/>
                        <a:t>Random Assignment</a:t>
                      </a:r>
                    </a:p>
                  </a:txBody>
                  <a:tcPr vert="vert270"/>
                </a:tc>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746717">
                <a:tc vMerge="1">
                  <a:txBody>
                    <a:bodyPr/>
                    <a:lstStyle/>
                    <a:p>
                      <a:endParaRPr lang="en-US" dirty="0"/>
                    </a:p>
                  </a:txBody>
                  <a:tcPr/>
                </a:tc>
                <a:tc>
                  <a:txBody>
                    <a:bodyPr/>
                    <a:lstStyle/>
                    <a:p>
                      <a:r>
                        <a:rPr lang="en-US"/>
                        <a:t>Group 1</a:t>
                      </a:r>
                    </a:p>
                  </a:txBody>
                  <a:tcPr/>
                </a:tc>
                <a:tc>
                  <a:txBody>
                    <a:bodyPr/>
                    <a:lstStyle/>
                    <a:p>
                      <a:r>
                        <a:rPr lang="en-US"/>
                        <a:t>Obs</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46717">
                <a:tc vMerge="1">
                  <a:txBody>
                    <a:bodyPr/>
                    <a:lstStyle/>
                    <a:p>
                      <a:endParaRPr lang="en-US" dirty="0"/>
                    </a:p>
                  </a:txBody>
                  <a:tcPr/>
                </a:tc>
                <a:tc>
                  <a:txBody>
                    <a:bodyPr/>
                    <a:lstStyle/>
                    <a:p>
                      <a:r>
                        <a:rPr lang="en-US"/>
                        <a:t>Group 2</a:t>
                      </a:r>
                    </a:p>
                  </a:txBody>
                  <a:tcPr/>
                </a:tc>
                <a:tc>
                  <a:txBody>
                    <a:bodyPr/>
                    <a:lstStyle/>
                    <a:p>
                      <a:r>
                        <a:rPr lang="en-US"/>
                        <a:t>Obs</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r h="746717">
                <a:tc vMerge="1">
                  <a:txBody>
                    <a:bodyPr/>
                    <a:lstStyle/>
                    <a:p>
                      <a:pPr algn="ctr"/>
                      <a:endParaRPr lang="en-US" dirty="0"/>
                    </a:p>
                  </a:txBody>
                  <a:tcPr vert="vert270"/>
                </a:tc>
                <a:tc>
                  <a:txBody>
                    <a:bodyPr/>
                    <a:lstStyle/>
                    <a:p>
                      <a:r>
                        <a:rPr lang="en-US"/>
                        <a:t>Group 3</a:t>
                      </a:r>
                    </a:p>
                  </a:txBody>
                  <a:tcPr/>
                </a:tc>
                <a:tc>
                  <a:txBody>
                    <a:bodyPr/>
                    <a:lstStyle/>
                    <a:p>
                      <a:endParaRPr lang="en-US"/>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227767746"/>
                  </a:ext>
                </a:extLst>
              </a:tr>
              <a:tr h="746717">
                <a:tc vMerge="1">
                  <a:txBody>
                    <a:bodyPr/>
                    <a:lstStyle/>
                    <a:p>
                      <a:pPr algn="ctr"/>
                      <a:endParaRPr lang="en-US" dirty="0"/>
                    </a:p>
                  </a:txBody>
                  <a:tcPr vert="vert270"/>
                </a:tc>
                <a:tc>
                  <a:txBody>
                    <a:bodyPr/>
                    <a:lstStyle/>
                    <a:p>
                      <a:r>
                        <a:rPr lang="en-US"/>
                        <a:t>Group 4</a:t>
                      </a:r>
                    </a:p>
                  </a:txBody>
                  <a:tcPr/>
                </a:tc>
                <a:tc>
                  <a:txBody>
                    <a:bodyPr/>
                    <a:lstStyle/>
                    <a:p>
                      <a:endParaRPr lang="en-US"/>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969691468"/>
                  </a:ext>
                </a:extLst>
              </a:tr>
            </a:tbl>
          </a:graphicData>
        </a:graphic>
      </p:graphicFrame>
      <p:sp>
        <p:nvSpPr>
          <p:cNvPr id="9" name="Content Placeholder 3">
            <a:extLst>
              <a:ext uri="{FF2B5EF4-FFF2-40B4-BE49-F238E27FC236}">
                <a16:creationId xmlns:a16="http://schemas.microsoft.com/office/drawing/2014/main" id="{5EAFF1B6-E516-6569-D453-C4B72568D853}"/>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DCBCDBE6-4D2F-5847-96E5-272D1EA4B422}"/>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True Experimental Design:</a:t>
            </a:r>
            <a:br>
              <a:rPr lang="en-US"/>
            </a:br>
            <a:r>
              <a:rPr lang="en-US"/>
              <a:t>	Solomon Four-Group Design</a:t>
            </a:r>
          </a:p>
        </p:txBody>
      </p:sp>
      <p:sp>
        <p:nvSpPr>
          <p:cNvPr id="13" name="Content Placeholder 2">
            <a:extLst>
              <a:ext uri="{FF2B5EF4-FFF2-40B4-BE49-F238E27FC236}">
                <a16:creationId xmlns:a16="http://schemas.microsoft.com/office/drawing/2014/main" id="{78F4F64D-7023-74E2-E436-74C350F3AEBC}"/>
              </a:ext>
            </a:extLst>
          </p:cNvPr>
          <p:cNvSpPr txBox="1">
            <a:spLocks/>
          </p:cNvSpPr>
          <p:nvPr/>
        </p:nvSpPr>
        <p:spPr>
          <a:xfrm>
            <a:off x="299925" y="1741736"/>
            <a:ext cx="7869809" cy="409345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Involves a random assignment of four groups. </a:t>
            </a:r>
          </a:p>
          <a:p>
            <a:pPr marL="0" indent="0">
              <a:buFont typeface="Arial" panose="020B0604020202020204" pitchFamily="34" charset="0"/>
              <a:buNone/>
            </a:pPr>
            <a:r>
              <a:rPr lang="en-US"/>
              <a:t>Two Sets of experimental group and control group. </a:t>
            </a:r>
          </a:p>
          <a:p>
            <a:pPr marL="0" indent="0">
              <a:buFont typeface="Arial" panose="020B0604020202020204" pitchFamily="34" charset="0"/>
              <a:buNone/>
            </a:pPr>
            <a:r>
              <a:rPr lang="en-US"/>
              <a:t>Both groups are evaluated Before and After the treatment is applied to the experimental group.</a:t>
            </a: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 Change can be identified</a:t>
            </a:r>
          </a:p>
          <a:p>
            <a:pPr marL="0" indent="0">
              <a:buFont typeface="Arial" panose="020B0604020202020204" pitchFamily="34" charset="0"/>
              <a:buNone/>
            </a:pPr>
            <a:r>
              <a:rPr lang="en-US" noProof="1"/>
              <a:t>	Eliminates most other possible explanations (confounding variables)</a:t>
            </a:r>
          </a:p>
          <a:p>
            <a:pPr marL="0" indent="0">
              <a:buFont typeface="Arial" panose="020B0604020202020204" pitchFamily="34" charset="0"/>
              <a:buNone/>
            </a:pPr>
            <a:r>
              <a:rPr lang="en-US" noProof="1"/>
              <a:t>	Removes reactivity or identifies it as a factor</a:t>
            </a:r>
          </a:p>
          <a:p>
            <a:pPr marL="0" indent="0">
              <a:buFont typeface="Arial" panose="020B0604020202020204" pitchFamily="34" charset="0"/>
              <a:buNone/>
            </a:pPr>
            <a:r>
              <a:rPr lang="en-US" noProof="1"/>
              <a:t>	Enhances external validity</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Requires a larger sample size</a:t>
            </a:r>
          </a:p>
          <a:p>
            <a:pPr marL="0" indent="0">
              <a:buFont typeface="Arial" panose="020B0604020202020204" pitchFamily="34" charset="0"/>
              <a:buNone/>
            </a:pPr>
            <a:r>
              <a:rPr lang="en-US" noProof="1"/>
              <a:t>	Increased time and energy by the researcher</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2706658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BC91F-AA3E-5885-5AD8-959475EFAEB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AF1200-2237-589B-6391-641B8989C821}"/>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15</a:t>
            </a:fld>
            <a:endParaRPr lang="en-US"/>
          </a:p>
        </p:txBody>
      </p:sp>
      <p:graphicFrame>
        <p:nvGraphicFramePr>
          <p:cNvPr id="8" name="Content Placeholder 7">
            <a:extLst>
              <a:ext uri="{FF2B5EF4-FFF2-40B4-BE49-F238E27FC236}">
                <a16:creationId xmlns:a16="http://schemas.microsoft.com/office/drawing/2014/main" id="{11E6756D-4A91-FA57-AF76-9F3B81ED6971}"/>
              </a:ext>
            </a:extLst>
          </p:cNvPr>
          <p:cNvGraphicFramePr>
            <a:graphicFrameLocks noGrp="1"/>
          </p:cNvGraphicFramePr>
          <p:nvPr>
            <p:ph sz="quarter" idx="10"/>
            <p:extLst>
              <p:ext uri="{D42A27DB-BD31-4B8C-83A1-F6EECF244321}">
                <p14:modId xmlns:p14="http://schemas.microsoft.com/office/powerpoint/2010/main" val="1929809285"/>
              </p:ext>
            </p:extLst>
          </p:nvPr>
        </p:nvGraphicFramePr>
        <p:xfrm>
          <a:off x="8701580" y="2769659"/>
          <a:ext cx="3236208" cy="1926056"/>
        </p:xfrm>
        <a:graphic>
          <a:graphicData uri="http://schemas.openxmlformats.org/drawingml/2006/table">
            <a:tbl>
              <a:tblPr firstRow="1" bandRow="1">
                <a:tableStyleId>{21E4AEA4-8DFA-4A89-87EB-49C32662AFE0}</a:tableStyleId>
              </a:tblPr>
              <a:tblGrid>
                <a:gridCol w="916225">
                  <a:extLst>
                    <a:ext uri="{9D8B030D-6E8A-4147-A177-3AD203B41FA5}">
                      <a16:colId xmlns:a16="http://schemas.microsoft.com/office/drawing/2014/main" val="165323100"/>
                    </a:ext>
                  </a:extLst>
                </a:gridCol>
                <a:gridCol w="916225">
                  <a:extLst>
                    <a:ext uri="{9D8B030D-6E8A-4147-A177-3AD203B41FA5}">
                      <a16:colId xmlns:a16="http://schemas.microsoft.com/office/drawing/2014/main" val="2945831136"/>
                    </a:ext>
                  </a:extLst>
                </a:gridCol>
                <a:gridCol w="630430">
                  <a:extLst>
                    <a:ext uri="{9D8B030D-6E8A-4147-A177-3AD203B41FA5}">
                      <a16:colId xmlns:a16="http://schemas.microsoft.com/office/drawing/2014/main" val="4259093224"/>
                    </a:ext>
                  </a:extLst>
                </a:gridCol>
                <a:gridCol w="773328">
                  <a:extLst>
                    <a:ext uri="{9D8B030D-6E8A-4147-A177-3AD203B41FA5}">
                      <a16:colId xmlns:a16="http://schemas.microsoft.com/office/drawing/2014/main" val="3872808272"/>
                    </a:ext>
                  </a:extLst>
                </a:gridCol>
              </a:tblGrid>
              <a:tr h="432622">
                <a:tc rowSpan="3">
                  <a:txBody>
                    <a:bodyPr/>
                    <a:lstStyle/>
                    <a:p>
                      <a:pPr algn="ctr"/>
                      <a:r>
                        <a:rPr lang="en-US"/>
                        <a:t>Random Assignment</a:t>
                      </a:r>
                    </a:p>
                  </a:txBody>
                  <a:tcPr vert="vert270"/>
                </a:tc>
                <a:tc>
                  <a:txBody>
                    <a:bodyPr/>
                    <a:lstStyle/>
                    <a:p>
                      <a:r>
                        <a:rPr lang="en-US"/>
                        <a:t>Group</a:t>
                      </a:r>
                    </a:p>
                  </a:txBody>
                  <a:tcPr/>
                </a:tc>
                <a:tc gridSpan="2">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extLst>
                  <a:ext uri="{0D108BD9-81ED-4DB2-BD59-A6C34878D82A}">
                    <a16:rowId xmlns:a16="http://schemas.microsoft.com/office/drawing/2014/main" val="475708921"/>
                  </a:ext>
                </a:extLst>
              </a:tr>
              <a:tr h="746717">
                <a:tc vMerge="1">
                  <a:txBody>
                    <a:bodyPr/>
                    <a:lstStyle/>
                    <a:p>
                      <a:endParaRPr lang="en-US" dirty="0"/>
                    </a:p>
                  </a:txBody>
                  <a:tcPr/>
                </a:tc>
                <a:tc>
                  <a:txBody>
                    <a:bodyPr/>
                    <a:lstStyle/>
                    <a:p>
                      <a:r>
                        <a:rPr lang="en-US"/>
                        <a:t>Group 1</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46717">
                <a:tc vMerge="1">
                  <a:txBody>
                    <a:bodyPr/>
                    <a:lstStyle/>
                    <a:p>
                      <a:endParaRPr lang="en-US" dirty="0"/>
                    </a:p>
                  </a:txBody>
                  <a:tcPr/>
                </a:tc>
                <a:tc>
                  <a:txBody>
                    <a:bodyPr/>
                    <a:lstStyle/>
                    <a:p>
                      <a:r>
                        <a:rPr lang="en-US"/>
                        <a:t>Group 2</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CC2E9E97-3DB2-5B3A-E079-AFEDFD95799E}"/>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92F0656C-E2BF-D146-7CA6-F322315C8B98}"/>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True Experimental Design:</a:t>
            </a:r>
            <a:br>
              <a:rPr lang="en-US"/>
            </a:br>
            <a:r>
              <a:rPr lang="en-US"/>
              <a:t>	Control Group Posttest Only Design</a:t>
            </a:r>
          </a:p>
        </p:txBody>
      </p:sp>
      <p:sp>
        <p:nvSpPr>
          <p:cNvPr id="13" name="Content Placeholder 2">
            <a:extLst>
              <a:ext uri="{FF2B5EF4-FFF2-40B4-BE49-F238E27FC236}">
                <a16:creationId xmlns:a16="http://schemas.microsoft.com/office/drawing/2014/main" id="{C343D363-25BA-7589-E372-62AA5A4D6673}"/>
              </a:ext>
            </a:extLst>
          </p:cNvPr>
          <p:cNvSpPr txBox="1">
            <a:spLocks/>
          </p:cNvSpPr>
          <p:nvPr/>
        </p:nvSpPr>
        <p:spPr>
          <a:xfrm>
            <a:off x="593889" y="1923335"/>
            <a:ext cx="9238268" cy="394956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Requires random assignment of both the experimental group and control group.  </a:t>
            </a:r>
          </a:p>
          <a:p>
            <a:pPr marL="0" indent="0">
              <a:buFont typeface="Arial" panose="020B0604020202020204" pitchFamily="34" charset="0"/>
              <a:buNone/>
            </a:pPr>
            <a:r>
              <a:rPr lang="en-US"/>
              <a:t>Both groups are evaluated ONLY after the treatment is applied to the experimental group.</a:t>
            </a:r>
          </a:p>
          <a:p>
            <a:pPr marL="0" indent="0">
              <a:buFont typeface="Arial" panose="020B0604020202020204" pitchFamily="34" charset="0"/>
              <a:buNone/>
            </a:pPr>
            <a:r>
              <a:rPr lang="en-US" noProof="1"/>
              <a:t>For time  when a pretest is not fesible</a:t>
            </a:r>
          </a:p>
          <a:p>
            <a:pPr marL="0" indent="0">
              <a:buFont typeface="Arial" panose="020B0604020202020204" pitchFamily="34" charset="0"/>
              <a:buNone/>
            </a:pP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 Change can be identified</a:t>
            </a:r>
          </a:p>
          <a:p>
            <a:pPr marL="0" indent="0">
              <a:buFont typeface="Arial" panose="020B0604020202020204" pitchFamily="34" charset="0"/>
              <a:buNone/>
            </a:pPr>
            <a:r>
              <a:rPr lang="en-US" noProof="1"/>
              <a:t>	Eliminates most other possible explanations (confounding variables)</a:t>
            </a:r>
          </a:p>
          <a:p>
            <a:pPr marL="0" indent="0">
              <a:buNone/>
            </a:pPr>
            <a:r>
              <a:rPr lang="en-US" noProof="1"/>
              <a:t>	Removes reactivity </a:t>
            </a:r>
          </a:p>
          <a:p>
            <a:pPr marL="0" indent="0">
              <a:buNone/>
            </a:pPr>
            <a:r>
              <a:rPr lang="en-US" noProof="1"/>
              <a:t>Cons:</a:t>
            </a:r>
          </a:p>
          <a:p>
            <a:pPr marL="0" indent="0">
              <a:buFont typeface="Arial" panose="020B0604020202020204" pitchFamily="34" charset="0"/>
              <a:buNone/>
            </a:pPr>
            <a:r>
              <a:rPr lang="en-US" noProof="1"/>
              <a:t>	It lacks a pretest, thus drawing specific determination about the treatment </a:t>
            </a:r>
          </a:p>
          <a:p>
            <a:pPr marL="0" indent="0">
              <a:buFont typeface="Arial" panose="020B0604020202020204" pitchFamily="34" charset="0"/>
              <a:buNone/>
            </a:pPr>
            <a:r>
              <a:rPr lang="en-US" noProof="1"/>
              <a:t>	Any difference could have been preexisiting, but less likely due to random assignment</a:t>
            </a:r>
          </a:p>
          <a:p>
            <a:pPr marL="0" indent="0">
              <a:buFont typeface="Arial" panose="020B0604020202020204" pitchFamily="34" charset="0"/>
              <a:buNone/>
            </a:pPr>
            <a:endParaRPr lang="en-US" noProof="1"/>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54822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54E5F-5E37-64ED-A080-80F27011411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1E3494-B1AF-E541-9352-A9848EFBB1B0}"/>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16</a:t>
            </a:fld>
            <a:endParaRPr lang="en-US"/>
          </a:p>
        </p:txBody>
      </p:sp>
      <p:graphicFrame>
        <p:nvGraphicFramePr>
          <p:cNvPr id="8" name="Content Placeholder 7">
            <a:extLst>
              <a:ext uri="{FF2B5EF4-FFF2-40B4-BE49-F238E27FC236}">
                <a16:creationId xmlns:a16="http://schemas.microsoft.com/office/drawing/2014/main" id="{85D09F37-28D3-6553-598C-DB8700F52486}"/>
              </a:ext>
            </a:extLst>
          </p:cNvPr>
          <p:cNvGraphicFramePr>
            <a:graphicFrameLocks noGrp="1"/>
          </p:cNvGraphicFramePr>
          <p:nvPr>
            <p:ph sz="quarter" idx="10"/>
            <p:extLst>
              <p:ext uri="{D42A27DB-BD31-4B8C-83A1-F6EECF244321}">
                <p14:modId xmlns:p14="http://schemas.microsoft.com/office/powerpoint/2010/main" val="2621943548"/>
              </p:ext>
            </p:extLst>
          </p:nvPr>
        </p:nvGraphicFramePr>
        <p:xfrm>
          <a:off x="8346465" y="1820844"/>
          <a:ext cx="3030591" cy="2146166"/>
        </p:xfrm>
        <a:graphic>
          <a:graphicData uri="http://schemas.openxmlformats.org/drawingml/2006/table">
            <a:tbl>
              <a:tblPr firstRow="1" bandRow="1">
                <a:tableStyleId>{21E4AEA4-8DFA-4A89-87EB-49C32662AFE0}</a:tableStyleId>
              </a:tblPr>
              <a:tblGrid>
                <a:gridCol w="625967">
                  <a:extLst>
                    <a:ext uri="{9D8B030D-6E8A-4147-A177-3AD203B41FA5}">
                      <a16:colId xmlns:a16="http://schemas.microsoft.com/office/drawing/2014/main" val="165323100"/>
                    </a:ext>
                  </a:extLst>
                </a:gridCol>
                <a:gridCol w="1394426">
                  <a:extLst>
                    <a:ext uri="{9D8B030D-6E8A-4147-A177-3AD203B41FA5}">
                      <a16:colId xmlns:a16="http://schemas.microsoft.com/office/drawing/2014/main" val="4259093224"/>
                    </a:ext>
                  </a:extLst>
                </a:gridCol>
                <a:gridCol w="1010198">
                  <a:extLst>
                    <a:ext uri="{9D8B030D-6E8A-4147-A177-3AD203B41FA5}">
                      <a16:colId xmlns:a16="http://schemas.microsoft.com/office/drawing/2014/main" val="3872808272"/>
                    </a:ext>
                  </a:extLst>
                </a:gridCol>
              </a:tblGrid>
              <a:tr h="482062">
                <a:tc rowSpan="3">
                  <a:txBody>
                    <a:bodyPr/>
                    <a:lstStyle/>
                    <a:p>
                      <a:pPr algn="ctr"/>
                      <a:r>
                        <a:rPr lang="en-US"/>
                        <a:t>Group 1</a:t>
                      </a:r>
                    </a:p>
                  </a:txBody>
                  <a:tcPr vert="vert270"/>
                </a:tc>
                <a:tc gridSpan="2">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extLst>
                  <a:ext uri="{0D108BD9-81ED-4DB2-BD59-A6C34878D82A}">
                    <a16:rowId xmlns:a16="http://schemas.microsoft.com/office/drawing/2014/main" val="475708921"/>
                  </a:ext>
                </a:extLst>
              </a:tr>
              <a:tr h="832052">
                <a:tc vMerge="1">
                  <a:txBody>
                    <a:bodyPr/>
                    <a:lstStyle/>
                    <a:p>
                      <a:endParaRPr lang="en-US" dirty="0"/>
                    </a:p>
                  </a:txBody>
                  <a:tcPr/>
                </a:tc>
                <a:tc>
                  <a:txBody>
                    <a:bodyPr/>
                    <a:lstStyle/>
                    <a:p>
                      <a:r>
                        <a:rPr lang="en-US"/>
                        <a:t>Tx</a:t>
                      </a:r>
                      <a:r>
                        <a:rPr lang="en-US" baseline="-2500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r>
                        <a:rPr lang="en-US" baseline="-25000"/>
                        <a:t>a</a:t>
                      </a:r>
                    </a:p>
                    <a:p>
                      <a:endParaRPr lang="en-US"/>
                    </a:p>
                  </a:txBody>
                  <a:tcPr/>
                </a:tc>
                <a:extLst>
                  <a:ext uri="{0D108BD9-81ED-4DB2-BD59-A6C34878D82A}">
                    <a16:rowId xmlns:a16="http://schemas.microsoft.com/office/drawing/2014/main" val="3129866764"/>
                  </a:ext>
                </a:extLst>
              </a:tr>
              <a:tr h="832052">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Tx</a:t>
                      </a:r>
                      <a:r>
                        <a:rPr lang="en-US" baseline="-25000"/>
                        <a:t>b</a:t>
                      </a: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r>
                        <a:rPr lang="en-US" baseline="-25000"/>
                        <a:t>b</a:t>
                      </a:r>
                    </a:p>
                    <a:p>
                      <a:endParaRPr lang="en-US"/>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06314F30-D3E6-2C1A-B8FE-A7B4E7BAD0BA}"/>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A507B8A6-A7FD-EE0B-EA92-56561A79D73B}"/>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True Experimental Design:</a:t>
            </a:r>
            <a:br>
              <a:rPr lang="en-US"/>
            </a:br>
            <a:r>
              <a:rPr lang="en-US"/>
              <a:t>	Within –Subjects Design</a:t>
            </a:r>
          </a:p>
        </p:txBody>
      </p:sp>
      <p:sp>
        <p:nvSpPr>
          <p:cNvPr id="13" name="Content Placeholder 2">
            <a:extLst>
              <a:ext uri="{FF2B5EF4-FFF2-40B4-BE49-F238E27FC236}">
                <a16:creationId xmlns:a16="http://schemas.microsoft.com/office/drawing/2014/main" id="{37EFA58F-C743-692E-5F28-304F77D65AF0}"/>
              </a:ext>
            </a:extLst>
          </p:cNvPr>
          <p:cNvSpPr txBox="1">
            <a:spLocks/>
          </p:cNvSpPr>
          <p:nvPr/>
        </p:nvSpPr>
        <p:spPr>
          <a:xfrm>
            <a:off x="311084" y="1644783"/>
            <a:ext cx="7400042" cy="39495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noProof="1"/>
              <a:t>All participants are exposed to ALL the experimental treatments and any control conditions.</a:t>
            </a:r>
          </a:p>
          <a:p>
            <a:pPr marL="0" indent="0">
              <a:buFont typeface="Arial" panose="020B0604020202020204" pitchFamily="34" charset="0"/>
              <a:buNone/>
            </a:pPr>
            <a:endParaRPr lang="en-US" noProof="1"/>
          </a:p>
          <a:p>
            <a:pPr marL="0" indent="0">
              <a:buFont typeface="Arial" panose="020B0604020202020204" pitchFamily="34" charset="0"/>
              <a:buNone/>
            </a:pPr>
            <a:r>
              <a:rPr lang="en-US" noProof="1"/>
              <a:t>Treatments are performed close together in time or simultaneously.</a:t>
            </a:r>
          </a:p>
          <a:p>
            <a:pPr marL="0" indent="0">
              <a:buFont typeface="Arial" panose="020B0604020202020204" pitchFamily="34" charset="0"/>
              <a:buNone/>
            </a:pPr>
            <a:r>
              <a:rPr lang="en-US" noProof="1"/>
              <a:t>	</a:t>
            </a:r>
          </a:p>
          <a:p>
            <a:pPr marL="0" indent="0">
              <a:buFont typeface="Arial" panose="020B0604020202020204" pitchFamily="34" charset="0"/>
              <a:buNone/>
            </a:pPr>
            <a:r>
              <a:rPr lang="en-US" noProof="1"/>
              <a:t>Treatments effects must be localized and not subject to spread beyond targeted behavior.</a:t>
            </a:r>
          </a:p>
          <a:p>
            <a:pPr marL="0" indent="0">
              <a:buFont typeface="Arial" panose="020B0604020202020204" pitchFamily="34" charset="0"/>
              <a:buNone/>
            </a:pPr>
            <a:r>
              <a:rPr lang="en-US" noProof="1"/>
              <a:t>	</a:t>
            </a:r>
          </a:p>
        </p:txBody>
      </p:sp>
    </p:spTree>
    <p:extLst>
      <p:ext uri="{BB962C8B-B14F-4D97-AF65-F5344CB8AC3E}">
        <p14:creationId xmlns:p14="http://schemas.microsoft.com/office/powerpoint/2010/main" val="3104381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95B19-CC56-FE88-0230-1608FB766B0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E4B700B-0509-5D9C-6F64-BD5299434F8A}"/>
              </a:ext>
            </a:extLst>
          </p:cNvPr>
          <p:cNvSpPr>
            <a:spLocks noGrp="1"/>
          </p:cNvSpPr>
          <p:nvPr>
            <p:ph type="title"/>
          </p:nvPr>
        </p:nvSpPr>
        <p:spPr>
          <a:xfrm>
            <a:off x="5711283" y="2026763"/>
            <a:ext cx="6096000" cy="1247641"/>
          </a:xfrm>
        </p:spPr>
        <p:txBody>
          <a:bodyPr>
            <a:normAutofit fontScale="90000"/>
          </a:bodyPr>
          <a:lstStyle/>
          <a:p>
            <a:r>
              <a:rPr lang="en-US"/>
              <a:t>Quasi-Experimental Designs</a:t>
            </a:r>
          </a:p>
        </p:txBody>
      </p:sp>
      <p:pic>
        <p:nvPicPr>
          <p:cNvPr id="5" name="Picture Placeholder 4" descr="Suspended clear particles">
            <a:extLst>
              <a:ext uri="{FF2B5EF4-FFF2-40B4-BE49-F238E27FC236}">
                <a16:creationId xmlns:a16="http://schemas.microsoft.com/office/drawing/2014/main" id="{1B843EBB-95CB-A4FF-A0D6-0B692DDBFF5F}"/>
              </a:ext>
            </a:extLst>
          </p:cNvPr>
          <p:cNvPicPr>
            <a:picLocks noGrp="1" noChangeAspect="1"/>
          </p:cNvPicPr>
          <p:nvPr>
            <p:ph type="pic" sz="quarter" idx="11"/>
          </p:nvPr>
        </p:nvPicPr>
        <p:blipFill>
          <a:blip r:embed="rId3"/>
          <a:srcRect l="22222" r="22222"/>
          <a:stretch/>
        </p:blipFill>
        <p:spPr>
          <a:xfrm>
            <a:off x="0" y="-10160"/>
            <a:ext cx="6096000" cy="6858000"/>
          </a:xfrm>
        </p:spPr>
      </p:pic>
      <p:sp>
        <p:nvSpPr>
          <p:cNvPr id="8" name="Content Placeholder 7">
            <a:extLst>
              <a:ext uri="{FF2B5EF4-FFF2-40B4-BE49-F238E27FC236}">
                <a16:creationId xmlns:a16="http://schemas.microsoft.com/office/drawing/2014/main" id="{831C0B45-7BF1-752D-F273-974420AD3874}"/>
              </a:ext>
            </a:extLst>
          </p:cNvPr>
          <p:cNvSpPr>
            <a:spLocks noGrp="1"/>
          </p:cNvSpPr>
          <p:nvPr>
            <p:ph sz="quarter" idx="10"/>
          </p:nvPr>
        </p:nvSpPr>
        <p:spPr>
          <a:xfrm>
            <a:off x="5033913" y="4100661"/>
            <a:ext cx="6773370" cy="1780314"/>
          </a:xfrm>
        </p:spPr>
        <p:txBody>
          <a:bodyPr>
            <a:normAutofit fontScale="92500" lnSpcReduction="20000"/>
          </a:bodyPr>
          <a:lstStyle/>
          <a:p>
            <a:r>
              <a:rPr lang="en-US"/>
              <a:t>Sometime all confounding variables are unable to be controlled.  </a:t>
            </a:r>
          </a:p>
          <a:p>
            <a:r>
              <a:rPr lang="en-US"/>
              <a:t>Randomness may be impractical or improbable.</a:t>
            </a:r>
          </a:p>
          <a:p>
            <a:r>
              <a:rPr lang="en-US"/>
              <a:t>Alternative explanations cannot be ruled out. </a:t>
            </a:r>
          </a:p>
          <a:p>
            <a:r>
              <a:rPr lang="en-US"/>
              <a:t>Interpretation must take into account any variables and explanations that have not be controlled.</a:t>
            </a:r>
          </a:p>
        </p:txBody>
      </p:sp>
    </p:spTree>
    <p:extLst>
      <p:ext uri="{BB962C8B-B14F-4D97-AF65-F5344CB8AC3E}">
        <p14:creationId xmlns:p14="http://schemas.microsoft.com/office/powerpoint/2010/main" val="1813417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7916A-8E29-B352-A5EA-E3446CAE667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FC2953-DD61-5F43-E755-1AB24D395EBB}"/>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18</a:t>
            </a:fld>
            <a:endParaRPr lang="en-US"/>
          </a:p>
        </p:txBody>
      </p:sp>
      <p:graphicFrame>
        <p:nvGraphicFramePr>
          <p:cNvPr id="8" name="Content Placeholder 7">
            <a:extLst>
              <a:ext uri="{FF2B5EF4-FFF2-40B4-BE49-F238E27FC236}">
                <a16:creationId xmlns:a16="http://schemas.microsoft.com/office/drawing/2014/main" id="{63C8B6A8-454A-DBA3-DFD5-5EC921044DBF}"/>
              </a:ext>
            </a:extLst>
          </p:cNvPr>
          <p:cNvGraphicFramePr>
            <a:graphicFrameLocks noGrp="1"/>
          </p:cNvGraphicFramePr>
          <p:nvPr>
            <p:ph sz="quarter" idx="10"/>
            <p:extLst>
              <p:ext uri="{D42A27DB-BD31-4B8C-83A1-F6EECF244321}">
                <p14:modId xmlns:p14="http://schemas.microsoft.com/office/powerpoint/2010/main" val="3385424676"/>
              </p:ext>
            </p:extLst>
          </p:nvPr>
        </p:nvGraphicFramePr>
        <p:xfrm>
          <a:off x="7541443" y="4468305"/>
          <a:ext cx="3093311" cy="1926056"/>
        </p:xfrm>
        <a:graphic>
          <a:graphicData uri="http://schemas.openxmlformats.org/drawingml/2006/table">
            <a:tbl>
              <a:tblPr firstRow="1" bandRow="1">
                <a:tableStyleId>{21E4AEA4-8DFA-4A89-87EB-49C32662AFE0}</a:tableStyleId>
              </a:tblPr>
              <a:tblGrid>
                <a:gridCol w="916225">
                  <a:extLst>
                    <a:ext uri="{9D8B030D-6E8A-4147-A177-3AD203B41FA5}">
                      <a16:colId xmlns:a16="http://schemas.microsoft.com/office/drawing/2014/main" val="2945831136"/>
                    </a:ext>
                  </a:extLst>
                </a:gridCol>
                <a:gridCol w="630430">
                  <a:extLst>
                    <a:ext uri="{9D8B030D-6E8A-4147-A177-3AD203B41FA5}">
                      <a16:colId xmlns:a16="http://schemas.microsoft.com/office/drawing/2014/main" val="4259093224"/>
                    </a:ext>
                  </a:extLst>
                </a:gridCol>
                <a:gridCol w="773328">
                  <a:extLst>
                    <a:ext uri="{9D8B030D-6E8A-4147-A177-3AD203B41FA5}">
                      <a16:colId xmlns:a16="http://schemas.microsoft.com/office/drawing/2014/main" val="3004714564"/>
                    </a:ext>
                  </a:extLst>
                </a:gridCol>
                <a:gridCol w="773328">
                  <a:extLst>
                    <a:ext uri="{9D8B030D-6E8A-4147-A177-3AD203B41FA5}">
                      <a16:colId xmlns:a16="http://schemas.microsoft.com/office/drawing/2014/main" val="3872808272"/>
                    </a:ext>
                  </a:extLst>
                </a:gridCol>
              </a:tblGrid>
              <a:tr h="432622">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746717">
                <a:tc>
                  <a:txBody>
                    <a:bodyPr/>
                    <a:lstStyle/>
                    <a:p>
                      <a:r>
                        <a:rPr lang="en-US"/>
                        <a:t>Group 1</a:t>
                      </a:r>
                    </a:p>
                  </a:txBody>
                  <a:tcPr/>
                </a:tc>
                <a:tc>
                  <a:txBody>
                    <a:bodyPr/>
                    <a:lstStyle/>
                    <a:p>
                      <a:r>
                        <a:rPr lang="en-US"/>
                        <a:t>Obs</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46717">
                <a:tc>
                  <a:txBody>
                    <a:bodyPr/>
                    <a:lstStyle/>
                    <a:p>
                      <a:r>
                        <a:rPr lang="en-US"/>
                        <a:t>Group 2</a:t>
                      </a:r>
                    </a:p>
                  </a:txBody>
                  <a:tcPr/>
                </a:tc>
                <a:tc>
                  <a:txBody>
                    <a:bodyPr/>
                    <a:lstStyle/>
                    <a:p>
                      <a:r>
                        <a:rPr lang="en-US"/>
                        <a:t>Obs</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691FB339-144C-D6BC-6D47-73B4D5C0900F}"/>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6D91FC4C-6269-52D7-E98C-EC7C56B9819F}"/>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Nonrandomized Control-Group Pretest-Posttest Design</a:t>
            </a:r>
          </a:p>
        </p:txBody>
      </p:sp>
      <p:sp>
        <p:nvSpPr>
          <p:cNvPr id="13" name="Content Placeholder 2">
            <a:extLst>
              <a:ext uri="{FF2B5EF4-FFF2-40B4-BE49-F238E27FC236}">
                <a16:creationId xmlns:a16="http://schemas.microsoft.com/office/drawing/2014/main" id="{E4BCBE35-62C4-03E4-3938-285B644AAF04}"/>
              </a:ext>
            </a:extLst>
          </p:cNvPr>
          <p:cNvSpPr txBox="1">
            <a:spLocks/>
          </p:cNvSpPr>
          <p:nvPr/>
        </p:nvSpPr>
        <p:spPr>
          <a:xfrm>
            <a:off x="914400" y="1611772"/>
            <a:ext cx="7795341" cy="30257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is similar to a combination of the Control Group pretest posttest and Static group designs. </a:t>
            </a:r>
          </a:p>
          <a:p>
            <a:pPr marL="0" indent="0">
              <a:buFont typeface="Arial" panose="020B0604020202020204" pitchFamily="34" charset="0"/>
              <a:buNone/>
            </a:pPr>
            <a:r>
              <a:rPr lang="en-US"/>
              <a:t>The main difference is the lack of randomness. </a:t>
            </a:r>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Pretest allows for a similar comparison to the dependent variable</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No guarantee the two groups are similar prior to treatment</a:t>
            </a:r>
          </a:p>
          <a:p>
            <a:pPr marL="0" indent="0">
              <a:buFont typeface="Arial" panose="020B0604020202020204" pitchFamily="34" charset="0"/>
              <a:buNone/>
            </a:pPr>
            <a:r>
              <a:rPr lang="en-US" noProof="1"/>
              <a:t>	No guarantee the differences between groups is entirely due to chance</a:t>
            </a:r>
          </a:p>
          <a:p>
            <a:pPr marL="0" indent="0">
              <a:buFont typeface="Arial" panose="020B0604020202020204" pitchFamily="34" charset="0"/>
              <a:buNone/>
            </a:pPr>
            <a:endParaRPr lang="en-US" noProof="1"/>
          </a:p>
        </p:txBody>
      </p:sp>
      <p:sp>
        <p:nvSpPr>
          <p:cNvPr id="3" name="TextBox 2">
            <a:extLst>
              <a:ext uri="{FF2B5EF4-FFF2-40B4-BE49-F238E27FC236}">
                <a16:creationId xmlns:a16="http://schemas.microsoft.com/office/drawing/2014/main" id="{15BFCB47-07C3-084D-79B8-76837A809001}"/>
              </a:ext>
            </a:extLst>
          </p:cNvPr>
          <p:cNvSpPr txBox="1"/>
          <p:nvPr/>
        </p:nvSpPr>
        <p:spPr>
          <a:xfrm>
            <a:off x="1027523" y="4887883"/>
            <a:ext cx="6108568" cy="646331"/>
          </a:xfrm>
          <a:prstGeom prst="rect">
            <a:avLst/>
          </a:prstGeom>
          <a:noFill/>
        </p:spPr>
        <p:txBody>
          <a:bodyPr wrap="square">
            <a:spAutoFit/>
          </a:bodyPr>
          <a:lstStyle/>
          <a:p>
            <a:pPr marL="0" indent="0">
              <a:buFont typeface="Arial" panose="020B0604020202020204" pitchFamily="34" charset="0"/>
              <a:buNone/>
            </a:pPr>
            <a:r>
              <a:rPr lang="en-US" noProof="1"/>
              <a:t>Identifying Matched Pairs can strengthen the design by ruling out some confounding variables.</a:t>
            </a:r>
          </a:p>
        </p:txBody>
      </p:sp>
    </p:spTree>
    <p:extLst>
      <p:ext uri="{BB962C8B-B14F-4D97-AF65-F5344CB8AC3E}">
        <p14:creationId xmlns:p14="http://schemas.microsoft.com/office/powerpoint/2010/main" val="3018488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DE69-D721-E7CF-279C-72ABD167220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9E59B6F-A12D-BABB-4AEC-742A88B3C495}"/>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19</a:t>
            </a:fld>
            <a:endParaRPr lang="en-US"/>
          </a:p>
        </p:txBody>
      </p:sp>
      <p:sp>
        <p:nvSpPr>
          <p:cNvPr id="9" name="Content Placeholder 3">
            <a:extLst>
              <a:ext uri="{FF2B5EF4-FFF2-40B4-BE49-F238E27FC236}">
                <a16:creationId xmlns:a16="http://schemas.microsoft.com/office/drawing/2014/main" id="{7F76E061-7E63-F663-F9DE-CF5914F7BFD9}"/>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E3883AAF-879B-34E8-8997-3A991EDAF468}"/>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Simple Time-series Design</a:t>
            </a:r>
          </a:p>
        </p:txBody>
      </p:sp>
      <p:sp>
        <p:nvSpPr>
          <p:cNvPr id="13" name="Content Placeholder 2">
            <a:extLst>
              <a:ext uri="{FF2B5EF4-FFF2-40B4-BE49-F238E27FC236}">
                <a16:creationId xmlns:a16="http://schemas.microsoft.com/office/drawing/2014/main" id="{28C5BF9E-4C9D-1D54-CDCA-231220D78EDB}"/>
              </a:ext>
            </a:extLst>
          </p:cNvPr>
          <p:cNvSpPr txBox="1">
            <a:spLocks/>
          </p:cNvSpPr>
          <p:nvPr/>
        </p:nvSpPr>
        <p:spPr>
          <a:xfrm>
            <a:off x="914399" y="1923335"/>
            <a:ext cx="9021453" cy="30257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consist of making numerous observations over time (baseline data), introducing a treatment, and then making multiple additional observations over time.</a:t>
            </a: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Can reasonably conclude the cause of the change was the factor introduced</a:t>
            </a:r>
          </a:p>
          <a:p>
            <a:pPr marL="0" indent="0">
              <a:buFont typeface="Arial" panose="020B0604020202020204" pitchFamily="34" charset="0"/>
              <a:buNone/>
            </a:pPr>
            <a:r>
              <a:rPr lang="en-US" noProof="1"/>
              <a:t>		</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There is the possibility that some other event/experience occurred at the approximate time of the treatment and influenced or is the key factor in the observed change. </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sp>
        <p:nvSpPr>
          <p:cNvPr id="15" name="TextBox 14">
            <a:extLst>
              <a:ext uri="{FF2B5EF4-FFF2-40B4-BE49-F238E27FC236}">
                <a16:creationId xmlns:a16="http://schemas.microsoft.com/office/drawing/2014/main" id="{1230DB04-0770-54A1-B3D1-95D9C50AC525}"/>
              </a:ext>
            </a:extLst>
          </p:cNvPr>
          <p:cNvSpPr txBox="1"/>
          <p:nvPr/>
        </p:nvSpPr>
        <p:spPr>
          <a:xfrm>
            <a:off x="540472" y="4758850"/>
            <a:ext cx="6108568" cy="369332"/>
          </a:xfrm>
          <a:prstGeom prst="rect">
            <a:avLst/>
          </a:prstGeom>
          <a:noFill/>
        </p:spPr>
        <p:txBody>
          <a:bodyPr wrap="square">
            <a:spAutoFit/>
          </a:bodyPr>
          <a:lstStyle/>
          <a:p>
            <a:r>
              <a:rPr lang="en-US" noProof="1"/>
              <a:t>History Effect could be a confounding varriable</a:t>
            </a:r>
            <a:endParaRPr lang="en-US"/>
          </a:p>
        </p:txBody>
      </p:sp>
      <p:graphicFrame>
        <p:nvGraphicFramePr>
          <p:cNvPr id="4" name="Content Placeholder 7">
            <a:extLst>
              <a:ext uri="{FF2B5EF4-FFF2-40B4-BE49-F238E27FC236}">
                <a16:creationId xmlns:a16="http://schemas.microsoft.com/office/drawing/2014/main" id="{B67CFC7A-14DD-AB1C-025D-1EBE830636C6}"/>
              </a:ext>
            </a:extLst>
          </p:cNvPr>
          <p:cNvGraphicFramePr>
            <a:graphicFrameLocks/>
          </p:cNvGraphicFramePr>
          <p:nvPr>
            <p:extLst>
              <p:ext uri="{D42A27DB-BD31-4B8C-83A1-F6EECF244321}">
                <p14:modId xmlns:p14="http://schemas.microsoft.com/office/powerpoint/2010/main" val="2801921890"/>
              </p:ext>
            </p:extLst>
          </p:nvPr>
        </p:nvGraphicFramePr>
        <p:xfrm>
          <a:off x="4812069" y="5128182"/>
          <a:ext cx="6492690" cy="1013381"/>
        </p:xfrm>
        <a:graphic>
          <a:graphicData uri="http://schemas.openxmlformats.org/drawingml/2006/table">
            <a:tbl>
              <a:tblPr firstRow="1" bandRow="1">
                <a:tableStyleId>{21E4AEA4-8DFA-4A89-87EB-49C32662AFE0}</a:tableStyleId>
              </a:tblPr>
              <a:tblGrid>
                <a:gridCol w="1036949">
                  <a:extLst>
                    <a:ext uri="{9D8B030D-6E8A-4147-A177-3AD203B41FA5}">
                      <a16:colId xmlns:a16="http://schemas.microsoft.com/office/drawing/2014/main" val="2945831136"/>
                    </a:ext>
                  </a:extLst>
                </a:gridCol>
                <a:gridCol w="593888">
                  <a:extLst>
                    <a:ext uri="{9D8B030D-6E8A-4147-A177-3AD203B41FA5}">
                      <a16:colId xmlns:a16="http://schemas.microsoft.com/office/drawing/2014/main" val="4259093224"/>
                    </a:ext>
                  </a:extLst>
                </a:gridCol>
                <a:gridCol w="584462">
                  <a:extLst>
                    <a:ext uri="{9D8B030D-6E8A-4147-A177-3AD203B41FA5}">
                      <a16:colId xmlns:a16="http://schemas.microsoft.com/office/drawing/2014/main" val="3004714564"/>
                    </a:ext>
                  </a:extLst>
                </a:gridCol>
                <a:gridCol w="593889">
                  <a:extLst>
                    <a:ext uri="{9D8B030D-6E8A-4147-A177-3AD203B41FA5}">
                      <a16:colId xmlns:a16="http://schemas.microsoft.com/office/drawing/2014/main" val="2473880808"/>
                    </a:ext>
                  </a:extLst>
                </a:gridCol>
                <a:gridCol w="612742">
                  <a:extLst>
                    <a:ext uri="{9D8B030D-6E8A-4147-A177-3AD203B41FA5}">
                      <a16:colId xmlns:a16="http://schemas.microsoft.com/office/drawing/2014/main" val="3638745764"/>
                    </a:ext>
                  </a:extLst>
                </a:gridCol>
                <a:gridCol w="473684">
                  <a:extLst>
                    <a:ext uri="{9D8B030D-6E8A-4147-A177-3AD203B41FA5}">
                      <a16:colId xmlns:a16="http://schemas.microsoft.com/office/drawing/2014/main" val="1059689116"/>
                    </a:ext>
                  </a:extLst>
                </a:gridCol>
                <a:gridCol w="649269">
                  <a:extLst>
                    <a:ext uri="{9D8B030D-6E8A-4147-A177-3AD203B41FA5}">
                      <a16:colId xmlns:a16="http://schemas.microsoft.com/office/drawing/2014/main" val="2442179070"/>
                    </a:ext>
                  </a:extLst>
                </a:gridCol>
                <a:gridCol w="649269">
                  <a:extLst>
                    <a:ext uri="{9D8B030D-6E8A-4147-A177-3AD203B41FA5}">
                      <a16:colId xmlns:a16="http://schemas.microsoft.com/office/drawing/2014/main" val="2250043746"/>
                    </a:ext>
                  </a:extLst>
                </a:gridCol>
                <a:gridCol w="649269">
                  <a:extLst>
                    <a:ext uri="{9D8B030D-6E8A-4147-A177-3AD203B41FA5}">
                      <a16:colId xmlns:a16="http://schemas.microsoft.com/office/drawing/2014/main" val="1201293081"/>
                    </a:ext>
                  </a:extLst>
                </a:gridCol>
                <a:gridCol w="649269">
                  <a:extLst>
                    <a:ext uri="{9D8B030D-6E8A-4147-A177-3AD203B41FA5}">
                      <a16:colId xmlns:a16="http://schemas.microsoft.com/office/drawing/2014/main" val="2294538141"/>
                    </a:ext>
                  </a:extLst>
                </a:gridCol>
              </a:tblGrid>
              <a:tr h="471340">
                <a:tc>
                  <a:txBody>
                    <a:bodyPr/>
                    <a:lstStyle/>
                    <a:p>
                      <a:r>
                        <a:rPr lang="en-US"/>
                        <a:t>Group</a:t>
                      </a:r>
                    </a:p>
                  </a:txBody>
                  <a:tcPr/>
                </a:tc>
                <a:tc gridSpan="9">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542041">
                <a:tc>
                  <a:txBody>
                    <a:bodyPr/>
                    <a:lstStyle/>
                    <a:p>
                      <a:r>
                        <a:rPr lang="en-US"/>
                        <a:t>Group 1</a:t>
                      </a:r>
                    </a:p>
                  </a:txBody>
                  <a:tcPr/>
                </a:tc>
                <a:tc>
                  <a:txBody>
                    <a:bodyPr/>
                    <a:lstStyle/>
                    <a:p>
                      <a:r>
                        <a:rPr lang="en-US"/>
                        <a:t>Obs</a:t>
                      </a:r>
                    </a:p>
                  </a:txBody>
                  <a:tcPr/>
                </a:tc>
                <a:tc>
                  <a:txBody>
                    <a:bodyPr/>
                    <a:lstStyle/>
                    <a:p>
                      <a:r>
                        <a:rPr lang="en-US"/>
                        <a:t>Obs</a:t>
                      </a:r>
                    </a:p>
                  </a:txBody>
                  <a:tcPr/>
                </a:tc>
                <a:tc>
                  <a:txBody>
                    <a:bodyPr/>
                    <a:lstStyle/>
                    <a:p>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3129866764"/>
                  </a:ext>
                </a:extLst>
              </a:tr>
            </a:tbl>
          </a:graphicData>
        </a:graphic>
      </p:graphicFrame>
    </p:spTree>
    <p:extLst>
      <p:ext uri="{BB962C8B-B14F-4D97-AF65-F5344CB8AC3E}">
        <p14:creationId xmlns:p14="http://schemas.microsoft.com/office/powerpoint/2010/main" val="3347515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4D05E-8A36-8D9F-519E-DB514A69D886}"/>
              </a:ext>
            </a:extLst>
          </p:cNvPr>
          <p:cNvSpPr>
            <a:spLocks noGrp="1"/>
          </p:cNvSpPr>
          <p:nvPr>
            <p:ph type="title"/>
          </p:nvPr>
        </p:nvSpPr>
        <p:spPr>
          <a:xfrm>
            <a:off x="914400" y="315533"/>
            <a:ext cx="5181600" cy="779601"/>
          </a:xfrm>
        </p:spPr>
        <p:txBody>
          <a:bodyPr anchor="t"/>
          <a:lstStyle/>
          <a:p>
            <a:r>
              <a:rPr lang="en-US"/>
              <a:t>Experimental Design</a:t>
            </a:r>
          </a:p>
        </p:txBody>
      </p:sp>
      <p:sp>
        <p:nvSpPr>
          <p:cNvPr id="4" name="Content Placeholder 3">
            <a:extLst>
              <a:ext uri="{FF2B5EF4-FFF2-40B4-BE49-F238E27FC236}">
                <a16:creationId xmlns:a16="http://schemas.microsoft.com/office/drawing/2014/main" id="{B20C1E08-E337-110E-DB8E-41BA4A3341A1}"/>
              </a:ext>
            </a:extLst>
          </p:cNvPr>
          <p:cNvSpPr>
            <a:spLocks noGrp="1"/>
          </p:cNvSpPr>
          <p:nvPr>
            <p:ph sz="quarter" idx="10"/>
          </p:nvPr>
        </p:nvSpPr>
        <p:spPr>
          <a:xfrm>
            <a:off x="914400" y="3813769"/>
            <a:ext cx="5181600" cy="1651786"/>
          </a:xfrm>
        </p:spPr>
        <p:txBody>
          <a:bodyPr/>
          <a:lstStyle/>
          <a:p>
            <a:r>
              <a:rPr lang="en-US" b="1">
                <a:solidFill>
                  <a:srgbClr val="FF0000"/>
                </a:solidFill>
              </a:rPr>
              <a:t>“We assess progress by noting the amount of change between what was and what is. And we attempt to account for the change by identifying the dynamic that have caused it”</a:t>
            </a:r>
          </a:p>
          <a:p>
            <a:endParaRPr lang="en-US"/>
          </a:p>
        </p:txBody>
      </p:sp>
      <p:sp>
        <p:nvSpPr>
          <p:cNvPr id="2" name="Slide Number Placeholder 1">
            <a:extLst>
              <a:ext uri="{FF2B5EF4-FFF2-40B4-BE49-F238E27FC236}">
                <a16:creationId xmlns:a16="http://schemas.microsoft.com/office/drawing/2014/main" id="{00255621-1D81-03E6-507B-CB20E070356A}"/>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a:t>
            </a:fld>
            <a:endParaRPr lang="en-US"/>
          </a:p>
        </p:txBody>
      </p:sp>
      <p:sp>
        <p:nvSpPr>
          <p:cNvPr id="6" name="Content Placeholder 3">
            <a:extLst>
              <a:ext uri="{FF2B5EF4-FFF2-40B4-BE49-F238E27FC236}">
                <a16:creationId xmlns:a16="http://schemas.microsoft.com/office/drawing/2014/main" id="{19D45283-A74A-8495-208A-A3673DA915DE}"/>
              </a:ext>
            </a:extLst>
          </p:cNvPr>
          <p:cNvSpPr txBox="1">
            <a:spLocks/>
          </p:cNvSpPr>
          <p:nvPr/>
        </p:nvSpPr>
        <p:spPr>
          <a:xfrm>
            <a:off x="914400" y="2018908"/>
            <a:ext cx="5181600" cy="165178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In its simplest form, we attempt to pin down the cause-and-effect relationship</a:t>
            </a:r>
          </a:p>
        </p:txBody>
      </p:sp>
      <p:sp>
        <p:nvSpPr>
          <p:cNvPr id="8" name="TextBox 7">
            <a:extLst>
              <a:ext uri="{FF2B5EF4-FFF2-40B4-BE49-F238E27FC236}">
                <a16:creationId xmlns:a16="http://schemas.microsoft.com/office/drawing/2014/main" id="{6D2E4BD1-2780-87F6-8271-C4EB45185593}"/>
              </a:ext>
            </a:extLst>
          </p:cNvPr>
          <p:cNvSpPr txBox="1"/>
          <p:nvPr/>
        </p:nvSpPr>
        <p:spPr>
          <a:xfrm>
            <a:off x="632637" y="1434133"/>
            <a:ext cx="6094428" cy="584775"/>
          </a:xfrm>
          <a:prstGeom prst="rect">
            <a:avLst/>
          </a:prstGeom>
          <a:noFill/>
        </p:spPr>
        <p:txBody>
          <a:bodyPr wrap="square">
            <a:spAutoFit/>
          </a:bodyPr>
          <a:lstStyle/>
          <a:p>
            <a:r>
              <a:rPr lang="en-US" sz="3200"/>
              <a:t>What is it?</a:t>
            </a:r>
          </a:p>
        </p:txBody>
      </p:sp>
    </p:spTree>
    <p:extLst>
      <p:ext uri="{BB962C8B-B14F-4D97-AF65-F5344CB8AC3E}">
        <p14:creationId xmlns:p14="http://schemas.microsoft.com/office/powerpoint/2010/main" val="54205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D9B1-A49A-6AA4-D0C5-ACE96FB0088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8D934FC-9DA4-F8D7-6917-70FDB45BD962}"/>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20</a:t>
            </a:fld>
            <a:endParaRPr lang="en-US"/>
          </a:p>
        </p:txBody>
      </p:sp>
      <p:sp>
        <p:nvSpPr>
          <p:cNvPr id="9" name="Content Placeholder 3">
            <a:extLst>
              <a:ext uri="{FF2B5EF4-FFF2-40B4-BE49-F238E27FC236}">
                <a16:creationId xmlns:a16="http://schemas.microsoft.com/office/drawing/2014/main" id="{42209DFE-F275-E0D5-6542-AC111443301D}"/>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32972710-89B3-E483-2083-8297E72687B6}"/>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Control Group Time Series Design</a:t>
            </a:r>
          </a:p>
        </p:txBody>
      </p:sp>
      <p:graphicFrame>
        <p:nvGraphicFramePr>
          <p:cNvPr id="4" name="Content Placeholder 7">
            <a:extLst>
              <a:ext uri="{FF2B5EF4-FFF2-40B4-BE49-F238E27FC236}">
                <a16:creationId xmlns:a16="http://schemas.microsoft.com/office/drawing/2014/main" id="{0F439A25-F296-D2B5-7C49-25BFC315051D}"/>
              </a:ext>
            </a:extLst>
          </p:cNvPr>
          <p:cNvGraphicFramePr>
            <a:graphicFrameLocks/>
          </p:cNvGraphicFramePr>
          <p:nvPr>
            <p:extLst>
              <p:ext uri="{D42A27DB-BD31-4B8C-83A1-F6EECF244321}">
                <p14:modId xmlns:p14="http://schemas.microsoft.com/office/powerpoint/2010/main" val="3979998707"/>
              </p:ext>
            </p:extLst>
          </p:nvPr>
        </p:nvGraphicFramePr>
        <p:xfrm>
          <a:off x="4812069" y="5128182"/>
          <a:ext cx="6492690" cy="1555422"/>
        </p:xfrm>
        <a:graphic>
          <a:graphicData uri="http://schemas.openxmlformats.org/drawingml/2006/table">
            <a:tbl>
              <a:tblPr firstRow="1" bandRow="1">
                <a:tableStyleId>{21E4AEA4-8DFA-4A89-87EB-49C32662AFE0}</a:tableStyleId>
              </a:tblPr>
              <a:tblGrid>
                <a:gridCol w="1036949">
                  <a:extLst>
                    <a:ext uri="{9D8B030D-6E8A-4147-A177-3AD203B41FA5}">
                      <a16:colId xmlns:a16="http://schemas.microsoft.com/office/drawing/2014/main" val="2945831136"/>
                    </a:ext>
                  </a:extLst>
                </a:gridCol>
                <a:gridCol w="593888">
                  <a:extLst>
                    <a:ext uri="{9D8B030D-6E8A-4147-A177-3AD203B41FA5}">
                      <a16:colId xmlns:a16="http://schemas.microsoft.com/office/drawing/2014/main" val="4259093224"/>
                    </a:ext>
                  </a:extLst>
                </a:gridCol>
                <a:gridCol w="584462">
                  <a:extLst>
                    <a:ext uri="{9D8B030D-6E8A-4147-A177-3AD203B41FA5}">
                      <a16:colId xmlns:a16="http://schemas.microsoft.com/office/drawing/2014/main" val="3004714564"/>
                    </a:ext>
                  </a:extLst>
                </a:gridCol>
                <a:gridCol w="593889">
                  <a:extLst>
                    <a:ext uri="{9D8B030D-6E8A-4147-A177-3AD203B41FA5}">
                      <a16:colId xmlns:a16="http://schemas.microsoft.com/office/drawing/2014/main" val="2473880808"/>
                    </a:ext>
                  </a:extLst>
                </a:gridCol>
                <a:gridCol w="612742">
                  <a:extLst>
                    <a:ext uri="{9D8B030D-6E8A-4147-A177-3AD203B41FA5}">
                      <a16:colId xmlns:a16="http://schemas.microsoft.com/office/drawing/2014/main" val="3638745764"/>
                    </a:ext>
                  </a:extLst>
                </a:gridCol>
                <a:gridCol w="473684">
                  <a:extLst>
                    <a:ext uri="{9D8B030D-6E8A-4147-A177-3AD203B41FA5}">
                      <a16:colId xmlns:a16="http://schemas.microsoft.com/office/drawing/2014/main" val="1059689116"/>
                    </a:ext>
                  </a:extLst>
                </a:gridCol>
                <a:gridCol w="649269">
                  <a:extLst>
                    <a:ext uri="{9D8B030D-6E8A-4147-A177-3AD203B41FA5}">
                      <a16:colId xmlns:a16="http://schemas.microsoft.com/office/drawing/2014/main" val="2442179070"/>
                    </a:ext>
                  </a:extLst>
                </a:gridCol>
                <a:gridCol w="649269">
                  <a:extLst>
                    <a:ext uri="{9D8B030D-6E8A-4147-A177-3AD203B41FA5}">
                      <a16:colId xmlns:a16="http://schemas.microsoft.com/office/drawing/2014/main" val="2250043746"/>
                    </a:ext>
                  </a:extLst>
                </a:gridCol>
                <a:gridCol w="649269">
                  <a:extLst>
                    <a:ext uri="{9D8B030D-6E8A-4147-A177-3AD203B41FA5}">
                      <a16:colId xmlns:a16="http://schemas.microsoft.com/office/drawing/2014/main" val="1201293081"/>
                    </a:ext>
                  </a:extLst>
                </a:gridCol>
                <a:gridCol w="649269">
                  <a:extLst>
                    <a:ext uri="{9D8B030D-6E8A-4147-A177-3AD203B41FA5}">
                      <a16:colId xmlns:a16="http://schemas.microsoft.com/office/drawing/2014/main" val="2294538141"/>
                    </a:ext>
                  </a:extLst>
                </a:gridCol>
              </a:tblGrid>
              <a:tr h="471340">
                <a:tc>
                  <a:txBody>
                    <a:bodyPr/>
                    <a:lstStyle/>
                    <a:p>
                      <a:r>
                        <a:rPr lang="en-US"/>
                        <a:t>Group</a:t>
                      </a:r>
                    </a:p>
                  </a:txBody>
                  <a:tcPr/>
                </a:tc>
                <a:tc gridSpan="9">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542041">
                <a:tc>
                  <a:txBody>
                    <a:bodyPr/>
                    <a:lstStyle/>
                    <a:p>
                      <a:r>
                        <a:rPr lang="en-US"/>
                        <a:t>Group 1</a:t>
                      </a:r>
                    </a:p>
                  </a:txBody>
                  <a:tcPr/>
                </a:tc>
                <a:tc>
                  <a:txBody>
                    <a:bodyPr/>
                    <a:lstStyle/>
                    <a:p>
                      <a:r>
                        <a:rPr lang="en-US"/>
                        <a:t>Obs</a:t>
                      </a:r>
                    </a:p>
                  </a:txBody>
                  <a:tcPr/>
                </a:tc>
                <a:tc>
                  <a:txBody>
                    <a:bodyPr/>
                    <a:lstStyle/>
                    <a:p>
                      <a:r>
                        <a:rPr lang="en-US"/>
                        <a:t>Obs</a:t>
                      </a:r>
                    </a:p>
                  </a:txBody>
                  <a:tcPr/>
                </a:tc>
                <a:tc>
                  <a:txBody>
                    <a:bodyPr/>
                    <a:lstStyle/>
                    <a:p>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3129866764"/>
                  </a:ext>
                </a:extLst>
              </a:tr>
              <a:tr h="542041">
                <a:tc>
                  <a:txBody>
                    <a:bodyPr/>
                    <a:lstStyle/>
                    <a:p>
                      <a:r>
                        <a:rPr lang="en-US"/>
                        <a:t>Group 2</a:t>
                      </a:r>
                    </a:p>
                  </a:txBody>
                  <a:tcPr/>
                </a:tc>
                <a:tc>
                  <a:txBody>
                    <a:bodyPr/>
                    <a:lstStyle/>
                    <a:p>
                      <a:r>
                        <a:rPr lang="en-US"/>
                        <a:t>Obs</a:t>
                      </a:r>
                    </a:p>
                  </a:txBody>
                  <a:tcPr/>
                </a:tc>
                <a:tc>
                  <a:txBody>
                    <a:bodyPr/>
                    <a:lstStyle/>
                    <a:p>
                      <a:r>
                        <a:rPr lang="en-US"/>
                        <a:t>Obs</a:t>
                      </a:r>
                    </a:p>
                  </a:txBody>
                  <a:tcPr/>
                </a:tc>
                <a:tc>
                  <a:txBody>
                    <a:bodyPr/>
                    <a:lstStyle/>
                    <a:p>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645455859"/>
                  </a:ext>
                </a:extLst>
              </a:tr>
            </a:tbl>
          </a:graphicData>
        </a:graphic>
      </p:graphicFrame>
      <p:sp>
        <p:nvSpPr>
          <p:cNvPr id="6" name="Content Placeholder 2">
            <a:extLst>
              <a:ext uri="{FF2B5EF4-FFF2-40B4-BE49-F238E27FC236}">
                <a16:creationId xmlns:a16="http://schemas.microsoft.com/office/drawing/2014/main" id="{3816FC71-4768-6C7F-3531-8572CBF030B8}"/>
              </a:ext>
            </a:extLst>
          </p:cNvPr>
          <p:cNvSpPr txBox="1">
            <a:spLocks/>
          </p:cNvSpPr>
          <p:nvPr/>
        </p:nvSpPr>
        <p:spPr>
          <a:xfrm>
            <a:off x="914399" y="1923335"/>
            <a:ext cx="9021453" cy="30257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is a variation of the previous time series and also consist of making numerous observations over time (baseline data), introducing a treatment, and then making multiple additional observations over time. </a:t>
            </a:r>
          </a:p>
          <a:p>
            <a:pPr marL="0" indent="0">
              <a:buFont typeface="Arial" panose="020B0604020202020204" pitchFamily="34" charset="0"/>
              <a:buNone/>
            </a:pPr>
            <a:r>
              <a:rPr lang="en-US" noProof="1"/>
              <a:t>The main difference is that the Control group does not receive a treatment.</a:t>
            </a:r>
          </a:p>
          <a:p>
            <a:pPr marL="0" indent="0">
              <a:buFont typeface="Arial" panose="020B0604020202020204" pitchFamily="34" charset="0"/>
              <a:buNone/>
            </a:pP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Greater internal validity (External effect would impact both groups.)</a:t>
            </a:r>
          </a:p>
          <a:p>
            <a:pPr marL="0" indent="0">
              <a:buFont typeface="Arial" panose="020B0604020202020204" pitchFamily="34" charset="0"/>
              <a:buNone/>
            </a:pPr>
            <a:r>
              <a:rPr lang="en-US" noProof="1"/>
              <a:t>		</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1376566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8565B-27B9-CD3A-9462-3BDFB0732AD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733D272-1877-AFCE-9AC9-1010464A2F9E}"/>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21</a:t>
            </a:fld>
            <a:endParaRPr lang="en-US"/>
          </a:p>
        </p:txBody>
      </p:sp>
      <p:sp>
        <p:nvSpPr>
          <p:cNvPr id="9" name="Content Placeholder 3">
            <a:extLst>
              <a:ext uri="{FF2B5EF4-FFF2-40B4-BE49-F238E27FC236}">
                <a16:creationId xmlns:a16="http://schemas.microsoft.com/office/drawing/2014/main" id="{A54B0A4A-14B8-559E-7A51-BB72439DE340}"/>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A4DD1900-524F-2558-8587-BF728DBDD051}"/>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Reversal Time-series Design</a:t>
            </a:r>
          </a:p>
        </p:txBody>
      </p:sp>
      <p:sp>
        <p:nvSpPr>
          <p:cNvPr id="13" name="Content Placeholder 2">
            <a:extLst>
              <a:ext uri="{FF2B5EF4-FFF2-40B4-BE49-F238E27FC236}">
                <a16:creationId xmlns:a16="http://schemas.microsoft.com/office/drawing/2014/main" id="{59280517-FEC2-497A-F9B8-B7F94BBD754C}"/>
              </a:ext>
            </a:extLst>
          </p:cNvPr>
          <p:cNvSpPr txBox="1">
            <a:spLocks/>
          </p:cNvSpPr>
          <p:nvPr/>
        </p:nvSpPr>
        <p:spPr>
          <a:xfrm>
            <a:off x="914399" y="1923335"/>
            <a:ext cx="7795341" cy="302573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design is a within subject approach as a way to minimize the probability of an outside effect impacting the observed change. </a:t>
            </a:r>
          </a:p>
          <a:p>
            <a:pPr marL="0" indent="0">
              <a:buFont typeface="Arial" panose="020B0604020202020204" pitchFamily="34" charset="0"/>
              <a:buNone/>
            </a:pP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 Change can be identified</a:t>
            </a:r>
          </a:p>
          <a:p>
            <a:pPr marL="0" indent="0">
              <a:buFont typeface="Arial" panose="020B0604020202020204" pitchFamily="34" charset="0"/>
              <a:buNone/>
            </a:pPr>
            <a:r>
              <a:rPr lang="en-US" noProof="1"/>
              <a:t>	Eliminates most other possible explanations (confounding variables)</a:t>
            </a:r>
          </a:p>
          <a:p>
            <a:pPr marL="0" indent="0">
              <a:buNone/>
            </a:pPr>
            <a:r>
              <a:rPr lang="en-US" noProof="1"/>
              <a:t>	</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Does not fully rule out external effects</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graphicFrame>
        <p:nvGraphicFramePr>
          <p:cNvPr id="2" name="Content Placeholder 7">
            <a:extLst>
              <a:ext uri="{FF2B5EF4-FFF2-40B4-BE49-F238E27FC236}">
                <a16:creationId xmlns:a16="http://schemas.microsoft.com/office/drawing/2014/main" id="{10CBB806-B0DA-56EC-85E0-ECC3CB9BFB4B}"/>
              </a:ext>
            </a:extLst>
          </p:cNvPr>
          <p:cNvGraphicFramePr>
            <a:graphicFrameLocks/>
          </p:cNvGraphicFramePr>
          <p:nvPr>
            <p:extLst>
              <p:ext uri="{D42A27DB-BD31-4B8C-83A1-F6EECF244321}">
                <p14:modId xmlns:p14="http://schemas.microsoft.com/office/powerpoint/2010/main" val="3530095510"/>
              </p:ext>
            </p:extLst>
          </p:nvPr>
        </p:nvGraphicFramePr>
        <p:xfrm>
          <a:off x="4812069" y="5128182"/>
          <a:ext cx="5843421" cy="1013381"/>
        </p:xfrm>
        <a:graphic>
          <a:graphicData uri="http://schemas.openxmlformats.org/drawingml/2006/table">
            <a:tbl>
              <a:tblPr firstRow="1" bandRow="1">
                <a:tableStyleId>{21E4AEA4-8DFA-4A89-87EB-49C32662AFE0}</a:tableStyleId>
              </a:tblPr>
              <a:tblGrid>
                <a:gridCol w="1036949">
                  <a:extLst>
                    <a:ext uri="{9D8B030D-6E8A-4147-A177-3AD203B41FA5}">
                      <a16:colId xmlns:a16="http://schemas.microsoft.com/office/drawing/2014/main" val="2945831136"/>
                    </a:ext>
                  </a:extLst>
                </a:gridCol>
                <a:gridCol w="593888">
                  <a:extLst>
                    <a:ext uri="{9D8B030D-6E8A-4147-A177-3AD203B41FA5}">
                      <a16:colId xmlns:a16="http://schemas.microsoft.com/office/drawing/2014/main" val="4259093224"/>
                    </a:ext>
                  </a:extLst>
                </a:gridCol>
                <a:gridCol w="584462">
                  <a:extLst>
                    <a:ext uri="{9D8B030D-6E8A-4147-A177-3AD203B41FA5}">
                      <a16:colId xmlns:a16="http://schemas.microsoft.com/office/drawing/2014/main" val="3004714564"/>
                    </a:ext>
                  </a:extLst>
                </a:gridCol>
                <a:gridCol w="593889">
                  <a:extLst>
                    <a:ext uri="{9D8B030D-6E8A-4147-A177-3AD203B41FA5}">
                      <a16:colId xmlns:a16="http://schemas.microsoft.com/office/drawing/2014/main" val="2473880808"/>
                    </a:ext>
                  </a:extLst>
                </a:gridCol>
                <a:gridCol w="612742">
                  <a:extLst>
                    <a:ext uri="{9D8B030D-6E8A-4147-A177-3AD203B41FA5}">
                      <a16:colId xmlns:a16="http://schemas.microsoft.com/office/drawing/2014/main" val="3638745764"/>
                    </a:ext>
                  </a:extLst>
                </a:gridCol>
                <a:gridCol w="473684">
                  <a:extLst>
                    <a:ext uri="{9D8B030D-6E8A-4147-A177-3AD203B41FA5}">
                      <a16:colId xmlns:a16="http://schemas.microsoft.com/office/drawing/2014/main" val="1059689116"/>
                    </a:ext>
                  </a:extLst>
                </a:gridCol>
                <a:gridCol w="649269">
                  <a:extLst>
                    <a:ext uri="{9D8B030D-6E8A-4147-A177-3AD203B41FA5}">
                      <a16:colId xmlns:a16="http://schemas.microsoft.com/office/drawing/2014/main" val="2442179070"/>
                    </a:ext>
                  </a:extLst>
                </a:gridCol>
                <a:gridCol w="649269">
                  <a:extLst>
                    <a:ext uri="{9D8B030D-6E8A-4147-A177-3AD203B41FA5}">
                      <a16:colId xmlns:a16="http://schemas.microsoft.com/office/drawing/2014/main" val="2250043746"/>
                    </a:ext>
                  </a:extLst>
                </a:gridCol>
                <a:gridCol w="649269">
                  <a:extLst>
                    <a:ext uri="{9D8B030D-6E8A-4147-A177-3AD203B41FA5}">
                      <a16:colId xmlns:a16="http://schemas.microsoft.com/office/drawing/2014/main" val="1201293081"/>
                    </a:ext>
                  </a:extLst>
                </a:gridCol>
              </a:tblGrid>
              <a:tr h="471340">
                <a:tc>
                  <a:txBody>
                    <a:bodyPr/>
                    <a:lstStyle/>
                    <a:p>
                      <a:r>
                        <a:rPr lang="en-US"/>
                        <a:t>Group</a:t>
                      </a:r>
                    </a:p>
                  </a:txBody>
                  <a:tcPr/>
                </a:tc>
                <a:tc gridSpan="8">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542041">
                <a:tc>
                  <a:txBody>
                    <a:bodyPr/>
                    <a:lstStyle/>
                    <a:p>
                      <a:r>
                        <a:rPr lang="en-US"/>
                        <a:t>Group 1</a:t>
                      </a:r>
                    </a:p>
                  </a:txBody>
                  <a:tcPr/>
                </a:tc>
                <a:tc>
                  <a:txBody>
                    <a:bodyPr/>
                    <a:lstStyle/>
                    <a:p>
                      <a:r>
                        <a:rPr lang="en-US"/>
                        <a:t>Tx</a:t>
                      </a:r>
                    </a:p>
                  </a:txBody>
                  <a:tcPr/>
                </a:tc>
                <a:tc>
                  <a:txBody>
                    <a:bodyPr/>
                    <a:lstStyle/>
                    <a:p>
                      <a:r>
                        <a:rPr lang="en-US"/>
                        <a:t>Obs</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3129866764"/>
                  </a:ext>
                </a:extLst>
              </a:tr>
            </a:tbl>
          </a:graphicData>
        </a:graphic>
      </p:graphicFrame>
    </p:spTree>
    <p:extLst>
      <p:ext uri="{BB962C8B-B14F-4D97-AF65-F5344CB8AC3E}">
        <p14:creationId xmlns:p14="http://schemas.microsoft.com/office/powerpoint/2010/main" val="3466607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761E4-C879-6782-2542-922355C5286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4EDDF7-2762-7A73-F3B2-C40CFD0E0B89}"/>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22</a:t>
            </a:fld>
            <a:endParaRPr lang="en-US"/>
          </a:p>
        </p:txBody>
      </p:sp>
      <p:sp>
        <p:nvSpPr>
          <p:cNvPr id="9" name="Content Placeholder 3">
            <a:extLst>
              <a:ext uri="{FF2B5EF4-FFF2-40B4-BE49-F238E27FC236}">
                <a16:creationId xmlns:a16="http://schemas.microsoft.com/office/drawing/2014/main" id="{DBBFDF81-CCE3-F700-AE83-B6E3453B2AFC}"/>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3D4DECA3-3A74-1AA0-19F1-2500379559D5}"/>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Alternating Treatments Design</a:t>
            </a:r>
          </a:p>
        </p:txBody>
      </p:sp>
      <p:sp>
        <p:nvSpPr>
          <p:cNvPr id="13" name="Content Placeholder 2">
            <a:extLst>
              <a:ext uri="{FF2B5EF4-FFF2-40B4-BE49-F238E27FC236}">
                <a16:creationId xmlns:a16="http://schemas.microsoft.com/office/drawing/2014/main" id="{1A86E28B-9248-1116-1CC5-1451FAC5A457}"/>
              </a:ext>
            </a:extLst>
          </p:cNvPr>
          <p:cNvSpPr txBox="1">
            <a:spLocks/>
          </p:cNvSpPr>
          <p:nvPr/>
        </p:nvSpPr>
        <p:spPr>
          <a:xfrm>
            <a:off x="914399" y="1923335"/>
            <a:ext cx="9087440" cy="23470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A variation of the reversal time series</a:t>
            </a:r>
          </a:p>
          <a:p>
            <a:pPr marL="0" indent="0">
              <a:buFont typeface="Arial" panose="020B0604020202020204" pitchFamily="34" charset="0"/>
              <a:buNone/>
            </a:pPr>
            <a:r>
              <a:rPr lang="en-US" noProof="1"/>
              <a:t>	Includes two or more different experimental treatments in the design</a:t>
            </a:r>
          </a:p>
          <a:p>
            <a:pPr marL="0" indent="0">
              <a:buFont typeface="Arial" panose="020B0604020202020204" pitchFamily="34" charset="0"/>
              <a:buNone/>
            </a:pPr>
            <a:endParaRPr lang="en-US" noProof="1"/>
          </a:p>
          <a:p>
            <a:pPr marL="0" indent="0">
              <a:buFont typeface="Arial" panose="020B0604020202020204" pitchFamily="34" charset="0"/>
              <a:buNone/>
            </a:pPr>
            <a:r>
              <a:rPr lang="en-US" noProof="1"/>
              <a:t>The expextation is to see the differing effect from the different treatments over a long enough time span</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graphicFrame>
        <p:nvGraphicFramePr>
          <p:cNvPr id="2" name="Content Placeholder 7">
            <a:extLst>
              <a:ext uri="{FF2B5EF4-FFF2-40B4-BE49-F238E27FC236}">
                <a16:creationId xmlns:a16="http://schemas.microsoft.com/office/drawing/2014/main" id="{9445FBC6-8583-14C4-301F-8D405690765A}"/>
              </a:ext>
            </a:extLst>
          </p:cNvPr>
          <p:cNvGraphicFramePr>
            <a:graphicFrameLocks/>
          </p:cNvGraphicFramePr>
          <p:nvPr>
            <p:extLst>
              <p:ext uri="{D42A27DB-BD31-4B8C-83A1-F6EECF244321}">
                <p14:modId xmlns:p14="http://schemas.microsoft.com/office/powerpoint/2010/main" val="1399429016"/>
              </p:ext>
            </p:extLst>
          </p:nvPr>
        </p:nvGraphicFramePr>
        <p:xfrm>
          <a:off x="799433" y="4959910"/>
          <a:ext cx="10478168" cy="947394"/>
        </p:xfrm>
        <a:graphic>
          <a:graphicData uri="http://schemas.openxmlformats.org/drawingml/2006/table">
            <a:tbl>
              <a:tblPr firstRow="1" bandRow="1">
                <a:tableStyleId>{21E4AEA4-8DFA-4A89-87EB-49C32662AFE0}</a:tableStyleId>
              </a:tblPr>
              <a:tblGrid>
                <a:gridCol w="1115644">
                  <a:extLst>
                    <a:ext uri="{9D8B030D-6E8A-4147-A177-3AD203B41FA5}">
                      <a16:colId xmlns:a16="http://schemas.microsoft.com/office/drawing/2014/main" val="2945831136"/>
                    </a:ext>
                  </a:extLst>
                </a:gridCol>
                <a:gridCol w="638959">
                  <a:extLst>
                    <a:ext uri="{9D8B030D-6E8A-4147-A177-3AD203B41FA5}">
                      <a16:colId xmlns:a16="http://schemas.microsoft.com/office/drawing/2014/main" val="4259093224"/>
                    </a:ext>
                  </a:extLst>
                </a:gridCol>
                <a:gridCol w="628819">
                  <a:extLst>
                    <a:ext uri="{9D8B030D-6E8A-4147-A177-3AD203B41FA5}">
                      <a16:colId xmlns:a16="http://schemas.microsoft.com/office/drawing/2014/main" val="3004714564"/>
                    </a:ext>
                  </a:extLst>
                </a:gridCol>
                <a:gridCol w="638962">
                  <a:extLst>
                    <a:ext uri="{9D8B030D-6E8A-4147-A177-3AD203B41FA5}">
                      <a16:colId xmlns:a16="http://schemas.microsoft.com/office/drawing/2014/main" val="2473880808"/>
                    </a:ext>
                  </a:extLst>
                </a:gridCol>
                <a:gridCol w="659246">
                  <a:extLst>
                    <a:ext uri="{9D8B030D-6E8A-4147-A177-3AD203B41FA5}">
                      <a16:colId xmlns:a16="http://schemas.microsoft.com/office/drawing/2014/main" val="3638745764"/>
                    </a:ext>
                  </a:extLst>
                </a:gridCol>
                <a:gridCol w="509633">
                  <a:extLst>
                    <a:ext uri="{9D8B030D-6E8A-4147-A177-3AD203B41FA5}">
                      <a16:colId xmlns:a16="http://schemas.microsoft.com/office/drawing/2014/main" val="1059689116"/>
                    </a:ext>
                  </a:extLst>
                </a:gridCol>
                <a:gridCol w="698545">
                  <a:extLst>
                    <a:ext uri="{9D8B030D-6E8A-4147-A177-3AD203B41FA5}">
                      <a16:colId xmlns:a16="http://schemas.microsoft.com/office/drawing/2014/main" val="2442179070"/>
                    </a:ext>
                  </a:extLst>
                </a:gridCol>
                <a:gridCol w="698545">
                  <a:extLst>
                    <a:ext uri="{9D8B030D-6E8A-4147-A177-3AD203B41FA5}">
                      <a16:colId xmlns:a16="http://schemas.microsoft.com/office/drawing/2014/main" val="2250043746"/>
                    </a:ext>
                  </a:extLst>
                </a:gridCol>
                <a:gridCol w="698545">
                  <a:extLst>
                    <a:ext uri="{9D8B030D-6E8A-4147-A177-3AD203B41FA5}">
                      <a16:colId xmlns:a16="http://schemas.microsoft.com/office/drawing/2014/main" val="1201293081"/>
                    </a:ext>
                  </a:extLst>
                </a:gridCol>
                <a:gridCol w="698545">
                  <a:extLst>
                    <a:ext uri="{9D8B030D-6E8A-4147-A177-3AD203B41FA5}">
                      <a16:colId xmlns:a16="http://schemas.microsoft.com/office/drawing/2014/main" val="2294538141"/>
                    </a:ext>
                  </a:extLst>
                </a:gridCol>
                <a:gridCol w="698545">
                  <a:extLst>
                    <a:ext uri="{9D8B030D-6E8A-4147-A177-3AD203B41FA5}">
                      <a16:colId xmlns:a16="http://schemas.microsoft.com/office/drawing/2014/main" val="2500998150"/>
                    </a:ext>
                  </a:extLst>
                </a:gridCol>
                <a:gridCol w="698545">
                  <a:extLst>
                    <a:ext uri="{9D8B030D-6E8A-4147-A177-3AD203B41FA5}">
                      <a16:colId xmlns:a16="http://schemas.microsoft.com/office/drawing/2014/main" val="935357575"/>
                    </a:ext>
                  </a:extLst>
                </a:gridCol>
                <a:gridCol w="698545">
                  <a:extLst>
                    <a:ext uri="{9D8B030D-6E8A-4147-A177-3AD203B41FA5}">
                      <a16:colId xmlns:a16="http://schemas.microsoft.com/office/drawing/2014/main" val="954248692"/>
                    </a:ext>
                  </a:extLst>
                </a:gridCol>
                <a:gridCol w="698545">
                  <a:extLst>
                    <a:ext uri="{9D8B030D-6E8A-4147-A177-3AD203B41FA5}">
                      <a16:colId xmlns:a16="http://schemas.microsoft.com/office/drawing/2014/main" val="2698503337"/>
                    </a:ext>
                  </a:extLst>
                </a:gridCol>
                <a:gridCol w="698545">
                  <a:extLst>
                    <a:ext uri="{9D8B030D-6E8A-4147-A177-3AD203B41FA5}">
                      <a16:colId xmlns:a16="http://schemas.microsoft.com/office/drawing/2014/main" val="866554409"/>
                    </a:ext>
                  </a:extLst>
                </a:gridCol>
              </a:tblGrid>
              <a:tr h="405353">
                <a:tc>
                  <a:txBody>
                    <a:bodyPr/>
                    <a:lstStyle/>
                    <a:p>
                      <a:r>
                        <a:rPr lang="en-US"/>
                        <a:t>Group</a:t>
                      </a:r>
                    </a:p>
                  </a:txBody>
                  <a:tcPr/>
                </a:tc>
                <a:tc gridSpan="14">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542041">
                <a:tc>
                  <a:txBody>
                    <a:bodyPr/>
                    <a:lstStyle/>
                    <a:p>
                      <a:r>
                        <a:rPr lang="en-US"/>
                        <a:t>Group 1</a:t>
                      </a:r>
                    </a:p>
                  </a:txBody>
                  <a:tcPr/>
                </a:tc>
                <a:tc>
                  <a:txBody>
                    <a:bodyPr/>
                    <a:lstStyle/>
                    <a:p>
                      <a:r>
                        <a:rPr lang="en-US"/>
                        <a:t>Tx</a:t>
                      </a:r>
                      <a:r>
                        <a:rPr lang="en-US" baseline="-25000"/>
                        <a:t>a</a:t>
                      </a:r>
                    </a:p>
                  </a:txBody>
                  <a:tcPr/>
                </a:tc>
                <a:tc>
                  <a:txBody>
                    <a:bodyPr/>
                    <a:lstStyle/>
                    <a:p>
                      <a:r>
                        <a:rPr lang="en-US"/>
                        <a:t>Obs</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a:t>Tx</a:t>
                      </a:r>
                      <a:r>
                        <a:rPr lang="en-US" baseline="-2500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Tx</a:t>
                      </a:r>
                      <a:r>
                        <a:rPr lang="en-US" baseline="-2500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Tx</a:t>
                      </a:r>
                      <a:r>
                        <a:rPr lang="en-US" baseline="-2500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3129866764"/>
                  </a:ext>
                </a:extLst>
              </a:tr>
            </a:tbl>
          </a:graphicData>
        </a:graphic>
      </p:graphicFrame>
    </p:spTree>
    <p:extLst>
      <p:ext uri="{BB962C8B-B14F-4D97-AF65-F5344CB8AC3E}">
        <p14:creationId xmlns:p14="http://schemas.microsoft.com/office/powerpoint/2010/main" val="3549044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5A5A-BE7D-5CEA-3A5D-57BB4661721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C7C374-7FC1-7772-10C3-034EDFB46F83}"/>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23</a:t>
            </a:fld>
            <a:endParaRPr lang="en-US"/>
          </a:p>
        </p:txBody>
      </p:sp>
      <p:sp>
        <p:nvSpPr>
          <p:cNvPr id="9" name="Content Placeholder 3">
            <a:extLst>
              <a:ext uri="{FF2B5EF4-FFF2-40B4-BE49-F238E27FC236}">
                <a16:creationId xmlns:a16="http://schemas.microsoft.com/office/drawing/2014/main" id="{C398FB09-139D-802F-FE20-45721B57AA87}"/>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F6A6924E-0B16-E543-5597-CA2AC07E90F9}"/>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Multiple-Baseline Design</a:t>
            </a:r>
          </a:p>
        </p:txBody>
      </p:sp>
      <p:sp>
        <p:nvSpPr>
          <p:cNvPr id="13" name="Content Placeholder 2">
            <a:extLst>
              <a:ext uri="{FF2B5EF4-FFF2-40B4-BE49-F238E27FC236}">
                <a16:creationId xmlns:a16="http://schemas.microsoft.com/office/drawing/2014/main" id="{8C75CC92-EDA4-F2B3-2865-32ED0A2247FF}"/>
              </a:ext>
            </a:extLst>
          </p:cNvPr>
          <p:cNvSpPr txBox="1">
            <a:spLocks/>
          </p:cNvSpPr>
          <p:nvPr/>
        </p:nvSpPr>
        <p:spPr>
          <a:xfrm>
            <a:off x="631594" y="1677862"/>
            <a:ext cx="10576876" cy="23285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This design has the assumption that the effects of any single treatment are temporary and limited to the immediate circumstances. </a:t>
            </a:r>
            <a:endParaRPr lang="en-US" noProof="1"/>
          </a:p>
          <a:p>
            <a:pPr marL="0" indent="0">
              <a:buFont typeface="Arial" panose="020B0604020202020204" pitchFamily="34" charset="0"/>
              <a:buNone/>
            </a:pPr>
            <a:r>
              <a:rPr lang="en-US" noProof="1"/>
              <a:t>Multiple groups are required</a:t>
            </a:r>
          </a:p>
          <a:p>
            <a:pPr marL="0" indent="0">
              <a:buFont typeface="Arial" panose="020B0604020202020204" pitchFamily="34" charset="0"/>
              <a:buNone/>
            </a:pPr>
            <a:r>
              <a:rPr lang="en-US" noProof="1"/>
              <a:t>Treatments are applied at different times after baseline data is collected</a:t>
            </a:r>
          </a:p>
          <a:p>
            <a:pPr marL="0" indent="0">
              <a:buFont typeface="Arial" panose="020B0604020202020204" pitchFamily="34" charset="0"/>
              <a:buNone/>
            </a:pPr>
            <a:r>
              <a:rPr lang="en-US" noProof="1"/>
              <a:t>This design is not recommended for a treatment that isexpected to have a long lasting or general impact	</a:t>
            </a:r>
          </a:p>
          <a:p>
            <a:pPr marL="0" indent="0">
              <a:buFont typeface="Arial" panose="020B0604020202020204" pitchFamily="34" charset="0"/>
              <a:buNone/>
            </a:pPr>
            <a:endParaRPr lang="en-US" noProof="1"/>
          </a:p>
        </p:txBody>
      </p:sp>
      <p:graphicFrame>
        <p:nvGraphicFramePr>
          <p:cNvPr id="2" name="Content Placeholder 7">
            <a:extLst>
              <a:ext uri="{FF2B5EF4-FFF2-40B4-BE49-F238E27FC236}">
                <a16:creationId xmlns:a16="http://schemas.microsoft.com/office/drawing/2014/main" id="{A567CAA1-6380-5F6C-720B-EBE168DB6EF1}"/>
              </a:ext>
            </a:extLst>
          </p:cNvPr>
          <p:cNvGraphicFramePr>
            <a:graphicFrameLocks/>
          </p:cNvGraphicFramePr>
          <p:nvPr>
            <p:extLst>
              <p:ext uri="{D42A27DB-BD31-4B8C-83A1-F6EECF244321}">
                <p14:modId xmlns:p14="http://schemas.microsoft.com/office/powerpoint/2010/main" val="1424757174"/>
              </p:ext>
            </p:extLst>
          </p:nvPr>
        </p:nvGraphicFramePr>
        <p:xfrm>
          <a:off x="5169031" y="4155682"/>
          <a:ext cx="5901180" cy="1941281"/>
        </p:xfrm>
        <a:graphic>
          <a:graphicData uri="http://schemas.openxmlformats.org/drawingml/2006/table">
            <a:tbl>
              <a:tblPr firstRow="1" bandRow="1">
                <a:tableStyleId>{21E4AEA4-8DFA-4A89-87EB-49C32662AFE0}</a:tableStyleId>
              </a:tblPr>
              <a:tblGrid>
                <a:gridCol w="1346395">
                  <a:extLst>
                    <a:ext uri="{9D8B030D-6E8A-4147-A177-3AD203B41FA5}">
                      <a16:colId xmlns:a16="http://schemas.microsoft.com/office/drawing/2014/main" val="2945831136"/>
                    </a:ext>
                  </a:extLst>
                </a:gridCol>
                <a:gridCol w="771117">
                  <a:extLst>
                    <a:ext uri="{9D8B030D-6E8A-4147-A177-3AD203B41FA5}">
                      <a16:colId xmlns:a16="http://schemas.microsoft.com/office/drawing/2014/main" val="4259093224"/>
                    </a:ext>
                  </a:extLst>
                </a:gridCol>
                <a:gridCol w="758879">
                  <a:extLst>
                    <a:ext uri="{9D8B030D-6E8A-4147-A177-3AD203B41FA5}">
                      <a16:colId xmlns:a16="http://schemas.microsoft.com/office/drawing/2014/main" val="3004714564"/>
                    </a:ext>
                  </a:extLst>
                </a:gridCol>
                <a:gridCol w="771121">
                  <a:extLst>
                    <a:ext uri="{9D8B030D-6E8A-4147-A177-3AD203B41FA5}">
                      <a16:colId xmlns:a16="http://schemas.microsoft.com/office/drawing/2014/main" val="2473880808"/>
                    </a:ext>
                  </a:extLst>
                </a:gridCol>
                <a:gridCol w="669965">
                  <a:extLst>
                    <a:ext uri="{9D8B030D-6E8A-4147-A177-3AD203B41FA5}">
                      <a16:colId xmlns:a16="http://schemas.microsoft.com/office/drawing/2014/main" val="3638745764"/>
                    </a:ext>
                  </a:extLst>
                </a:gridCol>
                <a:gridCol w="740676">
                  <a:extLst>
                    <a:ext uri="{9D8B030D-6E8A-4147-A177-3AD203B41FA5}">
                      <a16:colId xmlns:a16="http://schemas.microsoft.com/office/drawing/2014/main" val="1059689116"/>
                    </a:ext>
                  </a:extLst>
                </a:gridCol>
                <a:gridCol w="843027">
                  <a:extLst>
                    <a:ext uri="{9D8B030D-6E8A-4147-A177-3AD203B41FA5}">
                      <a16:colId xmlns:a16="http://schemas.microsoft.com/office/drawing/2014/main" val="2442179070"/>
                    </a:ext>
                  </a:extLst>
                </a:gridCol>
              </a:tblGrid>
              <a:tr h="403573">
                <a:tc>
                  <a:txBody>
                    <a:bodyPr/>
                    <a:lstStyle/>
                    <a:p>
                      <a:r>
                        <a:rPr lang="en-US"/>
                        <a:t>Group</a:t>
                      </a:r>
                    </a:p>
                  </a:txBody>
                  <a:tcPr/>
                </a:tc>
                <a:tc gridSpan="6">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384427">
                <a:tc rowSpan="2">
                  <a:txBody>
                    <a:bodyPr/>
                    <a:lstStyle/>
                    <a:p>
                      <a:r>
                        <a:rPr lang="en-US"/>
                        <a:t>Group 1</a:t>
                      </a:r>
                    </a:p>
                  </a:txBody>
                  <a:tcPr/>
                </a:tc>
                <a:tc gridSpan="2">
                  <a:txBody>
                    <a:bodyPr/>
                    <a:lstStyle/>
                    <a:p>
                      <a:r>
                        <a:rPr lang="en-US" baseline="0"/>
                        <a:t>Baseline </a:t>
                      </a:r>
                      <a:r>
                        <a:rPr lang="en-US" baseline="0">
                          <a:sym typeface="Wingdings" panose="05000000000000000000" pitchFamily="2" charset="2"/>
                        </a:rPr>
                        <a:t></a:t>
                      </a:r>
                      <a:endParaRPr lang="en-US" baseline="0"/>
                    </a:p>
                  </a:txBody>
                  <a:tcPr/>
                </a:tc>
                <a:tc hMerge="1">
                  <a:txBody>
                    <a:bodyPr/>
                    <a:lstStyle/>
                    <a:p>
                      <a:endParaRPr lang="en-US" dirty="0"/>
                    </a:p>
                  </a:txBody>
                  <a:tcPr/>
                </a:tc>
                <a:tc gridSpan="4">
                  <a:txBody>
                    <a:bodyPr/>
                    <a:lstStyle/>
                    <a:p>
                      <a:r>
                        <a:rPr lang="en-US"/>
                        <a:t>Treatment </a:t>
                      </a:r>
                      <a:r>
                        <a:rPr lang="en-US">
                          <a:sym typeface="Wingdings" panose="05000000000000000000" pitchFamily="2" charset="2"/>
                        </a:rPr>
                        <a:t></a:t>
                      </a:r>
                      <a:endParaRPr lang="en-US"/>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hMerge="1">
                  <a:txBody>
                    <a:bodyPr/>
                    <a:lstStyle/>
                    <a:p>
                      <a:endParaRPr lang="en-US" baseline="-250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129866764"/>
                  </a:ext>
                </a:extLst>
              </a:tr>
              <a:tr h="384427">
                <a:tc vMerge="1">
                  <a:txBody>
                    <a:bodyPr/>
                    <a:lstStyle/>
                    <a:p>
                      <a:endParaRPr lang="en-US"/>
                    </a:p>
                  </a:txBody>
                  <a:tcPr/>
                </a:tc>
                <a:tc>
                  <a:txBody>
                    <a:bodyPr/>
                    <a:lstStyle/>
                    <a:p>
                      <a:r>
                        <a:rPr lang="en-US" baseline="-25000"/>
                        <a:t>--</a:t>
                      </a:r>
                    </a:p>
                  </a:txBody>
                  <a:tcPr/>
                </a:tc>
                <a:tc>
                  <a:txBody>
                    <a:bodyPr/>
                    <a:lstStyle/>
                    <a:p>
                      <a:r>
                        <a:rPr lang="en-US"/>
                        <a:t>Obs</a:t>
                      </a:r>
                    </a:p>
                  </a:txBody>
                  <a:tcPr/>
                </a:tc>
                <a:tc>
                  <a:txBody>
                    <a:bodyPr/>
                    <a:lstStyle/>
                    <a:p>
                      <a:r>
                        <a:rPr lang="en-US"/>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baseline="0"/>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1261671509"/>
                  </a:ext>
                </a:extLst>
              </a:tr>
              <a:tr h="384427">
                <a:tc rowSpan="2">
                  <a:txBody>
                    <a:bodyPr/>
                    <a:lstStyle/>
                    <a:p>
                      <a:r>
                        <a:rPr lang="en-US"/>
                        <a:t>Group 2</a:t>
                      </a:r>
                    </a:p>
                  </a:txBody>
                  <a:tcPr/>
                </a:tc>
                <a:tc gridSpan="4">
                  <a:txBody>
                    <a:bodyPr/>
                    <a:lstStyle/>
                    <a:p>
                      <a:r>
                        <a:rPr lang="en-US" baseline="0"/>
                        <a:t>Baseline </a:t>
                      </a:r>
                      <a:r>
                        <a:rPr lang="en-US" baseline="0">
                          <a:sym typeface="Wingdings" panose="05000000000000000000" pitchFamily="2" charset="2"/>
                        </a:rPr>
                        <a:t></a:t>
                      </a:r>
                      <a:endParaRPr lang="en-US" baseline="0"/>
                    </a:p>
                  </a:txBody>
                  <a:tcPr/>
                </a:tc>
                <a:tc hMerge="1">
                  <a:txBody>
                    <a:bodyPr/>
                    <a:lstStyle/>
                    <a:p>
                      <a:endParaRPr lang="en-US" dirty="0"/>
                    </a:p>
                  </a:txBody>
                  <a:tcPr/>
                </a:tc>
                <a:tc hMerge="1">
                  <a:txBody>
                    <a:bodyPr/>
                    <a:lstStyle/>
                    <a:p>
                      <a:endParaRPr lang="en-US"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gridSpan="2">
                  <a:txBody>
                    <a:bodyPr/>
                    <a:lstStyle/>
                    <a:p>
                      <a:r>
                        <a:rPr lang="en-US" baseline="0"/>
                        <a:t>Treatment </a:t>
                      </a:r>
                      <a:r>
                        <a:rPr lang="en-US" baseline="0">
                          <a:sym typeface="Wingdings" panose="05000000000000000000" pitchFamily="2" charset="2"/>
                        </a:rPr>
                        <a:t></a:t>
                      </a:r>
                      <a:endParaRPr lang="en-US" baseline="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545493346"/>
                  </a:ext>
                </a:extLst>
              </a:tr>
              <a:tr h="384427">
                <a:tc vMerge="1">
                  <a:txBody>
                    <a:bodyPr/>
                    <a:lstStyle/>
                    <a:p>
                      <a:endParaRPr lang="en-US"/>
                    </a:p>
                  </a:txBody>
                  <a:tcPr/>
                </a:tc>
                <a:tc>
                  <a:txBody>
                    <a:bodyPr/>
                    <a:lstStyle/>
                    <a:p>
                      <a:r>
                        <a:rPr lang="en-US" baseline="-25000"/>
                        <a:t>--</a:t>
                      </a:r>
                    </a:p>
                  </a:txBody>
                  <a:tcPr/>
                </a:tc>
                <a:tc>
                  <a:txBody>
                    <a:bodyPr/>
                    <a:lstStyle/>
                    <a:p>
                      <a:r>
                        <a:rPr lang="en-US"/>
                        <a:t>Obs</a:t>
                      </a:r>
                    </a:p>
                  </a:txBody>
                  <a:tcPr/>
                </a:tc>
                <a:tc>
                  <a:txBody>
                    <a:bodyPr/>
                    <a:lstStyle/>
                    <a:p>
                      <a:r>
                        <a:rPr lang="en-US"/>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tc>
                  <a:txBody>
                    <a:bodyPr/>
                    <a:lstStyle/>
                    <a:p>
                      <a:r>
                        <a:rPr lang="en-US" baseline="0"/>
                        <a:t>Tx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Obs</a:t>
                      </a:r>
                    </a:p>
                  </a:txBody>
                  <a:tcPr/>
                </a:tc>
                <a:extLst>
                  <a:ext uri="{0D108BD9-81ED-4DB2-BD59-A6C34878D82A}">
                    <a16:rowId xmlns:a16="http://schemas.microsoft.com/office/drawing/2014/main" val="3303982662"/>
                  </a:ext>
                </a:extLst>
              </a:tr>
            </a:tbl>
          </a:graphicData>
        </a:graphic>
      </p:graphicFrame>
    </p:spTree>
    <p:extLst>
      <p:ext uri="{BB962C8B-B14F-4D97-AF65-F5344CB8AC3E}">
        <p14:creationId xmlns:p14="http://schemas.microsoft.com/office/powerpoint/2010/main" val="851120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8848-95F7-C76B-F5C3-F1D36155BBD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3E0CF5-AD02-DA60-F587-4280A301A8FD}"/>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24</a:t>
            </a:fld>
            <a:endParaRPr lang="en-US"/>
          </a:p>
        </p:txBody>
      </p:sp>
      <p:sp>
        <p:nvSpPr>
          <p:cNvPr id="9" name="Content Placeholder 3">
            <a:extLst>
              <a:ext uri="{FF2B5EF4-FFF2-40B4-BE49-F238E27FC236}">
                <a16:creationId xmlns:a16="http://schemas.microsoft.com/office/drawing/2014/main" id="{D0147E3B-6E20-9742-155D-42A1BAE76C1A}"/>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731F2CDA-0D7B-C50F-E769-D96FEA1AC622}"/>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Quasi-Experimental Design:</a:t>
            </a:r>
            <a:br>
              <a:rPr lang="en-US"/>
            </a:br>
            <a:r>
              <a:rPr lang="en-US"/>
              <a:t>	</a:t>
            </a:r>
            <a:r>
              <a:rPr lang="en-US" sz="2400"/>
              <a:t>Single Case Intervention Research</a:t>
            </a:r>
          </a:p>
        </p:txBody>
      </p:sp>
      <p:sp>
        <p:nvSpPr>
          <p:cNvPr id="13" name="Content Placeholder 2">
            <a:extLst>
              <a:ext uri="{FF2B5EF4-FFF2-40B4-BE49-F238E27FC236}">
                <a16:creationId xmlns:a16="http://schemas.microsoft.com/office/drawing/2014/main" id="{C9975751-722B-A87F-BC0C-18B71B015440}"/>
              </a:ext>
            </a:extLst>
          </p:cNvPr>
          <p:cNvSpPr txBox="1">
            <a:spLocks/>
          </p:cNvSpPr>
          <p:nvPr/>
        </p:nvSpPr>
        <p:spPr>
          <a:xfrm>
            <a:off x="914399" y="1923335"/>
            <a:ext cx="7795341" cy="302573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Reversal Time Series, Alternating Treatments, and Multiple baseline Designs can be used with single case intervention research</a:t>
            </a:r>
          </a:p>
          <a:p>
            <a:pPr marL="0" indent="0">
              <a:buFont typeface="Arial" panose="020B0604020202020204" pitchFamily="34" charset="0"/>
              <a:buNone/>
            </a:pPr>
            <a:endParaRPr lang="en-US"/>
          </a:p>
          <a:p>
            <a:pPr marL="0" indent="0">
              <a:buFont typeface="Arial" panose="020B0604020202020204" pitchFamily="34" charset="0"/>
              <a:buNone/>
            </a:pPr>
            <a:r>
              <a:rPr lang="en-US" noProof="1"/>
              <a:t>In the instances of a single intact group or a single individual this approach can be effective in determining if one or more interventions  affect the behavior of both an overall group and of the specific individuals within the group. (clinical psychology, counseling, education, and social work)</a:t>
            </a:r>
          </a:p>
          <a:p>
            <a:pPr marL="0" indent="0">
              <a:buFont typeface="Arial" panose="020B0604020202020204" pitchFamily="34" charset="0"/>
              <a:buNone/>
            </a:pPr>
            <a:endParaRPr lang="en-US" noProof="1"/>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44986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EF61-E37F-333C-D075-A98578913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63E9BB-78E5-FCD9-C56D-B301B83F13DC}"/>
              </a:ext>
            </a:extLst>
          </p:cNvPr>
          <p:cNvSpPr>
            <a:spLocks noGrp="1"/>
          </p:cNvSpPr>
          <p:nvPr>
            <p:ph type="title"/>
          </p:nvPr>
        </p:nvSpPr>
        <p:spPr>
          <a:xfrm>
            <a:off x="916385" y="446313"/>
            <a:ext cx="6483656" cy="1448747"/>
          </a:xfrm>
        </p:spPr>
        <p:txBody>
          <a:bodyPr/>
          <a:lstStyle/>
          <a:p>
            <a:r>
              <a:rPr lang="en-US"/>
              <a:t>Ex Post Facto Designs</a:t>
            </a:r>
          </a:p>
        </p:txBody>
      </p:sp>
      <p:sp>
        <p:nvSpPr>
          <p:cNvPr id="3" name="Content Placeholder 2">
            <a:extLst>
              <a:ext uri="{FF2B5EF4-FFF2-40B4-BE49-F238E27FC236}">
                <a16:creationId xmlns:a16="http://schemas.microsoft.com/office/drawing/2014/main" id="{018F27E4-F9AA-4CEC-95F3-6E4F13F36B62}"/>
              </a:ext>
            </a:extLst>
          </p:cNvPr>
          <p:cNvSpPr>
            <a:spLocks noGrp="1"/>
          </p:cNvSpPr>
          <p:nvPr>
            <p:ph sz="quarter" idx="10"/>
          </p:nvPr>
        </p:nvSpPr>
        <p:spPr>
          <a:xfrm>
            <a:off x="254521" y="3102188"/>
            <a:ext cx="6115050" cy="1936937"/>
          </a:xfrm>
        </p:spPr>
        <p:txBody>
          <a:bodyPr>
            <a:normAutofit fontScale="92500" lnSpcReduction="20000"/>
          </a:bodyPr>
          <a:lstStyle/>
          <a:p>
            <a:pPr marL="0" indent="0">
              <a:buNone/>
            </a:pPr>
            <a:r>
              <a:rPr lang="en-US" sz="2400" b="1"/>
              <a:t>It may not always be possible, or ethical, to manipulate variable in order to investigate the potential influence or impact of a variable. With this deign method, researchers focus on events that have already occurred, or conditions already present to identify the relationship between factors and behaviors.</a:t>
            </a:r>
            <a:endParaRPr lang="en-US" sz="2400"/>
          </a:p>
        </p:txBody>
      </p:sp>
      <p:sp>
        <p:nvSpPr>
          <p:cNvPr id="5" name="Slide Number Placeholder 4">
            <a:extLst>
              <a:ext uri="{FF2B5EF4-FFF2-40B4-BE49-F238E27FC236}">
                <a16:creationId xmlns:a16="http://schemas.microsoft.com/office/drawing/2014/main" id="{E07BB063-B6B9-7632-10AF-9BBBD1ADD567}"/>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25</a:t>
            </a:fld>
            <a:endParaRPr lang="en-US"/>
          </a:p>
        </p:txBody>
      </p:sp>
      <p:pic>
        <p:nvPicPr>
          <p:cNvPr id="18" name="Picture Placeholder 17" descr="Formulas written on a blackboard">
            <a:extLst>
              <a:ext uri="{FF2B5EF4-FFF2-40B4-BE49-F238E27FC236}">
                <a16:creationId xmlns:a16="http://schemas.microsoft.com/office/drawing/2014/main" id="{5071DC8B-4048-B444-7963-B5F552120CAD}"/>
              </a:ext>
            </a:extLst>
          </p:cNvPr>
          <p:cNvPicPr>
            <a:picLocks noGrp="1" noChangeAspect="1"/>
          </p:cNvPicPr>
          <p:nvPr>
            <p:ph type="pic" sz="quarter" idx="11"/>
          </p:nvPr>
        </p:nvPicPr>
        <p:blipFill>
          <a:blip r:embed="rId3"/>
          <a:srcRect l="20281" r="20281"/>
          <a:stretch/>
        </p:blipFill>
        <p:spPr>
          <a:xfrm>
            <a:off x="6076950" y="0"/>
            <a:ext cx="6115050" cy="6868886"/>
          </a:xfrm>
        </p:spPr>
      </p:pic>
    </p:spTree>
    <p:extLst>
      <p:ext uri="{BB962C8B-B14F-4D97-AF65-F5344CB8AC3E}">
        <p14:creationId xmlns:p14="http://schemas.microsoft.com/office/powerpoint/2010/main" val="3016774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B08E0-1788-549F-495F-6F4415E88FA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D7944C-156D-3200-0A44-BA4EE3D28827}"/>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26</a:t>
            </a:fld>
            <a:endParaRPr lang="en-US"/>
          </a:p>
        </p:txBody>
      </p:sp>
      <p:graphicFrame>
        <p:nvGraphicFramePr>
          <p:cNvPr id="8" name="Content Placeholder 7">
            <a:extLst>
              <a:ext uri="{FF2B5EF4-FFF2-40B4-BE49-F238E27FC236}">
                <a16:creationId xmlns:a16="http://schemas.microsoft.com/office/drawing/2014/main" id="{AB965600-8614-C3AD-AF2D-1531742FBE83}"/>
              </a:ext>
            </a:extLst>
          </p:cNvPr>
          <p:cNvGraphicFramePr>
            <a:graphicFrameLocks noGrp="1"/>
          </p:cNvGraphicFramePr>
          <p:nvPr>
            <p:ph sz="quarter" idx="10"/>
            <p:extLst>
              <p:ext uri="{D42A27DB-BD31-4B8C-83A1-F6EECF244321}">
                <p14:modId xmlns:p14="http://schemas.microsoft.com/office/powerpoint/2010/main" val="91680193"/>
              </p:ext>
            </p:extLst>
          </p:nvPr>
        </p:nvGraphicFramePr>
        <p:xfrm>
          <a:off x="7541443" y="4468305"/>
          <a:ext cx="3093311" cy="1926056"/>
        </p:xfrm>
        <a:graphic>
          <a:graphicData uri="http://schemas.openxmlformats.org/drawingml/2006/table">
            <a:tbl>
              <a:tblPr firstRow="1" bandRow="1">
                <a:tableStyleId>{21E4AEA4-8DFA-4A89-87EB-49C32662AFE0}</a:tableStyleId>
              </a:tblPr>
              <a:tblGrid>
                <a:gridCol w="916225">
                  <a:extLst>
                    <a:ext uri="{9D8B030D-6E8A-4147-A177-3AD203B41FA5}">
                      <a16:colId xmlns:a16="http://schemas.microsoft.com/office/drawing/2014/main" val="2945831136"/>
                    </a:ext>
                  </a:extLst>
                </a:gridCol>
                <a:gridCol w="630430">
                  <a:extLst>
                    <a:ext uri="{9D8B030D-6E8A-4147-A177-3AD203B41FA5}">
                      <a16:colId xmlns:a16="http://schemas.microsoft.com/office/drawing/2014/main" val="4259093224"/>
                    </a:ext>
                  </a:extLst>
                </a:gridCol>
                <a:gridCol w="773328">
                  <a:extLst>
                    <a:ext uri="{9D8B030D-6E8A-4147-A177-3AD203B41FA5}">
                      <a16:colId xmlns:a16="http://schemas.microsoft.com/office/drawing/2014/main" val="3004714564"/>
                    </a:ext>
                  </a:extLst>
                </a:gridCol>
                <a:gridCol w="773328">
                  <a:extLst>
                    <a:ext uri="{9D8B030D-6E8A-4147-A177-3AD203B41FA5}">
                      <a16:colId xmlns:a16="http://schemas.microsoft.com/office/drawing/2014/main" val="3872808272"/>
                    </a:ext>
                  </a:extLst>
                </a:gridCol>
              </a:tblGrid>
              <a:tr h="432622">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746717">
                <a:tc>
                  <a:txBody>
                    <a:bodyPr/>
                    <a:lstStyle/>
                    <a:p>
                      <a:r>
                        <a:rPr lang="en-US"/>
                        <a:t>Group 1</a:t>
                      </a:r>
                    </a:p>
                  </a:txBody>
                  <a:tcPr/>
                </a:tc>
                <a:tc>
                  <a:txBody>
                    <a:bodyPr/>
                    <a:lstStyle/>
                    <a:p>
                      <a:r>
                        <a:rPr lang="en-US"/>
                        <a:t>Obs</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r h="746717">
                <a:tc>
                  <a:txBody>
                    <a:bodyPr/>
                    <a:lstStyle/>
                    <a:p>
                      <a:r>
                        <a:rPr lang="en-US"/>
                        <a:t>Group 2</a:t>
                      </a:r>
                    </a:p>
                  </a:txBody>
                  <a:tcPr/>
                </a:tc>
                <a:tc>
                  <a:txBody>
                    <a:bodyPr/>
                    <a:lstStyle/>
                    <a:p>
                      <a:r>
                        <a:rPr lang="en-US"/>
                        <a:t>Obs</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A9E5C64C-C156-3272-6DFA-45233AEBD72D}"/>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270EC717-D0DE-D980-4CD2-B10D586A3F2F}"/>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Ex Post Facto Design:</a:t>
            </a:r>
            <a:br>
              <a:rPr lang="en-US"/>
            </a:br>
            <a:r>
              <a:rPr lang="en-US"/>
              <a:t>	</a:t>
            </a:r>
            <a:r>
              <a:rPr lang="en-US" sz="2400"/>
              <a:t>Simple Ex Post Facto Design</a:t>
            </a:r>
          </a:p>
        </p:txBody>
      </p:sp>
      <p:sp>
        <p:nvSpPr>
          <p:cNvPr id="13" name="Content Placeholder 2">
            <a:extLst>
              <a:ext uri="{FF2B5EF4-FFF2-40B4-BE49-F238E27FC236}">
                <a16:creationId xmlns:a16="http://schemas.microsoft.com/office/drawing/2014/main" id="{D8D1522F-E53A-0718-F25D-D156B23C1F78}"/>
              </a:ext>
            </a:extLst>
          </p:cNvPr>
          <p:cNvSpPr txBox="1">
            <a:spLocks/>
          </p:cNvSpPr>
          <p:nvPr/>
        </p:nvSpPr>
        <p:spPr>
          <a:xfrm>
            <a:off x="914399" y="1515875"/>
            <a:ext cx="8861197" cy="343319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No direct manipulation of the independent variable</a:t>
            </a:r>
          </a:p>
          <a:p>
            <a:pPr marL="0" indent="0">
              <a:buFont typeface="Arial" panose="020B0604020202020204" pitchFamily="34" charset="0"/>
              <a:buNone/>
            </a:pPr>
            <a:r>
              <a:rPr lang="en-US" dirty="0"/>
              <a:t>The </a:t>
            </a:r>
            <a:r>
              <a:rPr lang="en-US" dirty="0" err="1"/>
              <a:t>‘cause</a:t>
            </a:r>
            <a:r>
              <a:rPr lang="en-US" dirty="0"/>
              <a:t>’ is assumed to have already occurred</a:t>
            </a:r>
          </a:p>
          <a:p>
            <a:pPr marL="0" indent="0">
              <a:buFont typeface="Arial" panose="020B0604020202020204" pitchFamily="34" charset="0"/>
              <a:buNone/>
            </a:pPr>
            <a:r>
              <a:rPr lang="en-US" dirty="0"/>
              <a:t> Similar to the Static group comparison, but here the difference is an experience has occurred rather than a treatment having been applied.</a:t>
            </a:r>
            <a:endParaRPr lang="en-US" noProof="1"/>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Identifying potential influence of pre-existing charartistics.</a:t>
            </a:r>
          </a:p>
          <a:p>
            <a:pPr marL="0" indent="0">
              <a:buNone/>
            </a:pPr>
            <a:r>
              <a:rPr lang="en-US" noProof="1"/>
              <a:t>	</a:t>
            </a:r>
          </a:p>
          <a:p>
            <a:pPr marL="0" indent="0">
              <a:buFont typeface="Arial" panose="020B0604020202020204" pitchFamily="34" charset="0"/>
              <a:buNone/>
            </a:pPr>
            <a:r>
              <a:rPr lang="en-US" noProof="1"/>
              <a:t>Cons:</a:t>
            </a:r>
          </a:p>
          <a:p>
            <a:pPr marL="0" indent="0">
              <a:buFont typeface="Arial" panose="020B0604020202020204" pitchFamily="34" charset="0"/>
              <a:buNone/>
            </a:pPr>
            <a:r>
              <a:rPr lang="en-US" noProof="1"/>
              <a:t>	Cannot control for confounding variables</a:t>
            </a:r>
          </a:p>
          <a:p>
            <a:pPr marL="0" indent="0">
              <a:buFont typeface="Arial" panose="020B0604020202020204" pitchFamily="34" charset="0"/>
              <a:buNone/>
            </a:pPr>
            <a:r>
              <a:rPr lang="en-US" noProof="1"/>
              <a:t>Can never definitively show that the dependent variable were actually caused by the independent conditions</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spTree>
    <p:extLst>
      <p:ext uri="{BB962C8B-B14F-4D97-AF65-F5344CB8AC3E}">
        <p14:creationId xmlns:p14="http://schemas.microsoft.com/office/powerpoint/2010/main" val="117262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A3C82-E0C6-30D1-6EE2-B9D0B1570EB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A3963D-1CC5-9F3D-8CF0-19D145445256}"/>
              </a:ext>
            </a:extLst>
          </p:cNvPr>
          <p:cNvSpPr>
            <a:spLocks noGrp="1"/>
          </p:cNvSpPr>
          <p:nvPr>
            <p:ph type="title"/>
          </p:nvPr>
        </p:nvSpPr>
        <p:spPr>
          <a:xfrm>
            <a:off x="5711283" y="2026763"/>
            <a:ext cx="6096000" cy="1247641"/>
          </a:xfrm>
        </p:spPr>
        <p:txBody>
          <a:bodyPr>
            <a:normAutofit/>
          </a:bodyPr>
          <a:lstStyle/>
          <a:p>
            <a:r>
              <a:rPr lang="en-US"/>
              <a:t>Factorial Designs</a:t>
            </a:r>
          </a:p>
        </p:txBody>
      </p:sp>
      <p:pic>
        <p:nvPicPr>
          <p:cNvPr id="5" name="Picture Placeholder 4" descr="Scientist holding up a multi well plate of samples with results on the computer screen">
            <a:extLst>
              <a:ext uri="{FF2B5EF4-FFF2-40B4-BE49-F238E27FC236}">
                <a16:creationId xmlns:a16="http://schemas.microsoft.com/office/drawing/2014/main" id="{DD140DEE-3064-06C3-9DC2-4915A9D5CCA8}"/>
              </a:ext>
            </a:extLst>
          </p:cNvPr>
          <p:cNvPicPr>
            <a:picLocks noGrp="1" noChangeAspect="1"/>
          </p:cNvPicPr>
          <p:nvPr>
            <p:ph type="pic" sz="quarter" idx="11"/>
          </p:nvPr>
        </p:nvPicPr>
        <p:blipFill>
          <a:blip r:embed="rId3"/>
          <a:srcRect l="16797" r="16797"/>
          <a:stretch/>
        </p:blipFill>
        <p:spPr>
          <a:xfrm>
            <a:off x="0" y="-10160"/>
            <a:ext cx="6096000" cy="6858000"/>
          </a:xfrm>
        </p:spPr>
      </p:pic>
      <p:sp>
        <p:nvSpPr>
          <p:cNvPr id="8" name="Content Placeholder 7">
            <a:extLst>
              <a:ext uri="{FF2B5EF4-FFF2-40B4-BE49-F238E27FC236}">
                <a16:creationId xmlns:a16="http://schemas.microsoft.com/office/drawing/2014/main" id="{8E4762F4-A6BE-3127-F436-DE84A75EF32B}"/>
              </a:ext>
            </a:extLst>
          </p:cNvPr>
          <p:cNvSpPr>
            <a:spLocks noGrp="1"/>
          </p:cNvSpPr>
          <p:nvPr>
            <p:ph sz="quarter" idx="10"/>
          </p:nvPr>
        </p:nvSpPr>
        <p:spPr>
          <a:xfrm>
            <a:off x="5568729" y="3961643"/>
            <a:ext cx="5860539" cy="851715"/>
          </a:xfrm>
        </p:spPr>
        <p:txBody>
          <a:bodyPr/>
          <a:lstStyle/>
          <a:p>
            <a:r>
              <a:rPr lang="en-US"/>
              <a:t>An approach where the effects of two or more independent variables are studied</a:t>
            </a:r>
          </a:p>
        </p:txBody>
      </p:sp>
    </p:spTree>
    <p:extLst>
      <p:ext uri="{BB962C8B-B14F-4D97-AF65-F5344CB8AC3E}">
        <p14:creationId xmlns:p14="http://schemas.microsoft.com/office/powerpoint/2010/main" val="2420570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37C25-7B77-9A4D-8D10-B114EBCB375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935530-AD2D-7958-3471-2AEF7738B928}"/>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28</a:t>
            </a:fld>
            <a:endParaRPr lang="en-US"/>
          </a:p>
        </p:txBody>
      </p:sp>
      <p:sp>
        <p:nvSpPr>
          <p:cNvPr id="9" name="Content Placeholder 3">
            <a:extLst>
              <a:ext uri="{FF2B5EF4-FFF2-40B4-BE49-F238E27FC236}">
                <a16:creationId xmlns:a16="http://schemas.microsoft.com/office/drawing/2014/main" id="{C8E98A69-C28B-D373-D712-3A84B02C172B}"/>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D533B8D0-EFFD-4B6D-65CE-D89CC47756B2}"/>
              </a:ext>
            </a:extLst>
          </p:cNvPr>
          <p:cNvSpPr txBox="1">
            <a:spLocks/>
          </p:cNvSpPr>
          <p:nvPr/>
        </p:nvSpPr>
        <p:spPr>
          <a:xfrm>
            <a:off x="540472" y="95345"/>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Factorial Design:</a:t>
            </a:r>
            <a:br>
              <a:rPr lang="en-US"/>
            </a:br>
            <a:r>
              <a:rPr lang="en-US"/>
              <a:t>	</a:t>
            </a:r>
            <a:r>
              <a:rPr lang="en-US" sz="2400"/>
              <a:t>Two factor experimental Design</a:t>
            </a:r>
          </a:p>
        </p:txBody>
      </p:sp>
      <p:sp>
        <p:nvSpPr>
          <p:cNvPr id="13" name="Content Placeholder 2">
            <a:extLst>
              <a:ext uri="{FF2B5EF4-FFF2-40B4-BE49-F238E27FC236}">
                <a16:creationId xmlns:a16="http://schemas.microsoft.com/office/drawing/2014/main" id="{5D0B48BF-284B-6C40-37F3-38B1A30783D8}"/>
              </a:ext>
            </a:extLst>
          </p:cNvPr>
          <p:cNvSpPr txBox="1">
            <a:spLocks/>
          </p:cNvSpPr>
          <p:nvPr/>
        </p:nvSpPr>
        <p:spPr>
          <a:xfrm>
            <a:off x="424205" y="1473397"/>
            <a:ext cx="7795341" cy="302573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Treatments are applied to two independent variables and then observed. </a:t>
            </a:r>
          </a:p>
          <a:p>
            <a:pPr marL="0" indent="0">
              <a:buFont typeface="Arial" panose="020B0604020202020204" pitchFamily="34" charset="0"/>
              <a:buNone/>
            </a:pPr>
            <a:r>
              <a:rPr lang="en-US" noProof="1"/>
              <a:t>Similar to the four Solomon design but without the limiting with presence or absence of a pretesting</a:t>
            </a:r>
          </a:p>
          <a:p>
            <a:pPr marL="0" indent="0">
              <a:buFont typeface="Arial" panose="020B0604020202020204" pitchFamily="34" charset="0"/>
              <a:buNone/>
            </a:pPr>
            <a:r>
              <a:rPr lang="en-US" noProof="1"/>
              <a:t>Pros:</a:t>
            </a:r>
          </a:p>
          <a:p>
            <a:pPr marL="0" indent="0">
              <a:buFont typeface="Arial" panose="020B0604020202020204" pitchFamily="34" charset="0"/>
              <a:buNone/>
            </a:pPr>
            <a:r>
              <a:rPr lang="en-US" noProof="1"/>
              <a:t>	Allows for the independence of either variable to be affected</a:t>
            </a:r>
          </a:p>
          <a:p>
            <a:pPr marL="0" indent="0">
              <a:buFont typeface="Arial" panose="020B0604020202020204" pitchFamily="34" charset="0"/>
              <a:buNone/>
            </a:pPr>
            <a:r>
              <a:rPr lang="en-US" noProof="1"/>
              <a:t>	Posible to identify an interation between the two independent variables</a:t>
            </a:r>
          </a:p>
          <a:p>
            <a:pPr marL="0" indent="0">
              <a:buNone/>
            </a:pPr>
            <a:r>
              <a:rPr lang="en-US" noProof="1"/>
              <a:t>	</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graphicFrame>
        <p:nvGraphicFramePr>
          <p:cNvPr id="4" name="Content Placeholder 7">
            <a:extLst>
              <a:ext uri="{FF2B5EF4-FFF2-40B4-BE49-F238E27FC236}">
                <a16:creationId xmlns:a16="http://schemas.microsoft.com/office/drawing/2014/main" id="{FEA10EFB-A2D2-8F70-879F-1788F61AA2DC}"/>
              </a:ext>
            </a:extLst>
          </p:cNvPr>
          <p:cNvGraphicFramePr>
            <a:graphicFrameLocks/>
          </p:cNvGraphicFramePr>
          <p:nvPr>
            <p:extLst>
              <p:ext uri="{D42A27DB-BD31-4B8C-83A1-F6EECF244321}">
                <p14:modId xmlns:p14="http://schemas.microsoft.com/office/powerpoint/2010/main" val="3154380162"/>
              </p:ext>
            </p:extLst>
          </p:nvPr>
        </p:nvGraphicFramePr>
        <p:xfrm>
          <a:off x="6366236" y="3619565"/>
          <a:ext cx="5216166" cy="3053041"/>
        </p:xfrm>
        <a:graphic>
          <a:graphicData uri="http://schemas.openxmlformats.org/drawingml/2006/table">
            <a:tbl>
              <a:tblPr firstRow="1" bandRow="1">
                <a:tableStyleId>{21E4AEA4-8DFA-4A89-87EB-49C32662AFE0}</a:tableStyleId>
              </a:tblPr>
              <a:tblGrid>
                <a:gridCol w="556182">
                  <a:extLst>
                    <a:ext uri="{9D8B030D-6E8A-4147-A177-3AD203B41FA5}">
                      <a16:colId xmlns:a16="http://schemas.microsoft.com/office/drawing/2014/main" val="165323100"/>
                    </a:ext>
                  </a:extLst>
                </a:gridCol>
                <a:gridCol w="1053090">
                  <a:extLst>
                    <a:ext uri="{9D8B030D-6E8A-4147-A177-3AD203B41FA5}">
                      <a16:colId xmlns:a16="http://schemas.microsoft.com/office/drawing/2014/main" val="2945831136"/>
                    </a:ext>
                  </a:extLst>
                </a:gridCol>
                <a:gridCol w="1324297">
                  <a:extLst>
                    <a:ext uri="{9D8B030D-6E8A-4147-A177-3AD203B41FA5}">
                      <a16:colId xmlns:a16="http://schemas.microsoft.com/office/drawing/2014/main" val="4259093224"/>
                    </a:ext>
                  </a:extLst>
                </a:gridCol>
                <a:gridCol w="1542219">
                  <a:extLst>
                    <a:ext uri="{9D8B030D-6E8A-4147-A177-3AD203B41FA5}">
                      <a16:colId xmlns:a16="http://schemas.microsoft.com/office/drawing/2014/main" val="3695891320"/>
                    </a:ext>
                  </a:extLst>
                </a:gridCol>
                <a:gridCol w="740378">
                  <a:extLst>
                    <a:ext uri="{9D8B030D-6E8A-4147-A177-3AD203B41FA5}">
                      <a16:colId xmlns:a16="http://schemas.microsoft.com/office/drawing/2014/main" val="3872808272"/>
                    </a:ext>
                  </a:extLst>
                </a:gridCol>
              </a:tblGrid>
              <a:tr h="469327">
                <a:tc rowSpan="6">
                  <a:txBody>
                    <a:bodyPr/>
                    <a:lstStyle/>
                    <a:p>
                      <a:pPr algn="ctr"/>
                      <a:r>
                        <a:rPr lang="en-US"/>
                        <a:t>Random Assignment</a:t>
                      </a:r>
                    </a:p>
                  </a:txBody>
                  <a:tcPr vert="vert270"/>
                </a:tc>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75708921"/>
                  </a:ext>
                </a:extLst>
              </a:tr>
              <a:tr h="557555">
                <a:tc vMerge="1">
                  <a:txBody>
                    <a:bodyPr/>
                    <a:lstStyle/>
                    <a:p>
                      <a:endParaRPr lang="en-US"/>
                    </a:p>
                  </a:txBody>
                  <a:tcPr/>
                </a:tc>
                <a:tc>
                  <a:txBody>
                    <a:bodyPr/>
                    <a:lstStyle/>
                    <a:p>
                      <a:endParaRPr lang="en-US"/>
                    </a:p>
                  </a:txBody>
                  <a:tcPr/>
                </a:tc>
                <a:tc>
                  <a:txBody>
                    <a:bodyPr/>
                    <a:lstStyle/>
                    <a:p>
                      <a:r>
                        <a:rPr lang="en-US"/>
                        <a:t>Treatment var</a:t>
                      </a:r>
                      <a:r>
                        <a:rPr lang="en-US" baseline="-25000"/>
                        <a:t>1</a:t>
                      </a:r>
                    </a:p>
                  </a:txBody>
                  <a:tcPr/>
                </a:tc>
                <a:tc>
                  <a:txBody>
                    <a:bodyPr/>
                    <a:lstStyle/>
                    <a:p>
                      <a:r>
                        <a:rPr lang="en-US"/>
                        <a:t>Treatment var</a:t>
                      </a:r>
                      <a:r>
                        <a:rPr lang="en-US" baseline="-25000"/>
                        <a:t>2</a:t>
                      </a:r>
                    </a:p>
                  </a:txBody>
                  <a:tcPr/>
                </a:tc>
                <a:tc>
                  <a:txBody>
                    <a:bodyPr/>
                    <a:lstStyle/>
                    <a:p>
                      <a:endParaRPr lang="en-US"/>
                    </a:p>
                  </a:txBody>
                  <a:tcPr/>
                </a:tc>
                <a:extLst>
                  <a:ext uri="{0D108BD9-81ED-4DB2-BD59-A6C34878D82A}">
                    <a16:rowId xmlns:a16="http://schemas.microsoft.com/office/drawing/2014/main" val="2704615626"/>
                  </a:ext>
                </a:extLst>
              </a:tr>
              <a:tr h="511736">
                <a:tc vMerge="1">
                  <a:txBody>
                    <a:bodyPr/>
                    <a:lstStyle/>
                    <a:p>
                      <a:endParaRPr lang="en-US" dirty="0"/>
                    </a:p>
                  </a:txBody>
                  <a:tcPr/>
                </a:tc>
                <a:tc>
                  <a:txBody>
                    <a:bodyPr/>
                    <a:lstStyle/>
                    <a:p>
                      <a:r>
                        <a:rPr lang="en-US"/>
                        <a:t>Group 1</a:t>
                      </a:r>
                    </a:p>
                  </a:txBody>
                  <a:tcPr/>
                </a:tc>
                <a:tc>
                  <a:txBody>
                    <a:bodyPr/>
                    <a:lstStyle/>
                    <a:p>
                      <a:r>
                        <a:rPr lang="en-US"/>
                        <a:t>Tx</a:t>
                      </a:r>
                      <a:r>
                        <a:rPr lang="en-US" baseline="-25000"/>
                        <a:t>1</a:t>
                      </a:r>
                    </a:p>
                  </a:txBody>
                  <a:tcPr/>
                </a:tc>
                <a:tc>
                  <a:txBody>
                    <a:bodyPr/>
                    <a:lstStyle/>
                    <a:p>
                      <a:r>
                        <a:rPr lang="en-US"/>
                        <a:t>Tx</a:t>
                      </a:r>
                      <a:r>
                        <a:rPr lang="en-US" baseline="-25000"/>
                        <a:t>2</a:t>
                      </a:r>
                    </a:p>
                  </a:txBody>
                  <a:tcPr/>
                </a:tc>
                <a:tc>
                  <a:txBody>
                    <a:bodyPr/>
                    <a:lstStyle/>
                    <a:p>
                      <a:r>
                        <a:rPr lang="en-US"/>
                        <a:t>Obs</a:t>
                      </a:r>
                    </a:p>
                  </a:txBody>
                  <a:tcPr/>
                </a:tc>
                <a:extLst>
                  <a:ext uri="{0D108BD9-81ED-4DB2-BD59-A6C34878D82A}">
                    <a16:rowId xmlns:a16="http://schemas.microsoft.com/office/drawing/2014/main" val="3129866764"/>
                  </a:ext>
                </a:extLst>
              </a:tr>
              <a:tr h="490194">
                <a:tc vMerge="1">
                  <a:txBody>
                    <a:bodyPr/>
                    <a:lstStyle/>
                    <a:p>
                      <a:endParaRPr lang="en-US" dirty="0"/>
                    </a:p>
                  </a:txBody>
                  <a:tcPr/>
                </a:tc>
                <a:tc>
                  <a:txBody>
                    <a:bodyPr/>
                    <a:lstStyle/>
                    <a:p>
                      <a:r>
                        <a:rPr lang="en-US"/>
                        <a:t>Group 2</a:t>
                      </a:r>
                    </a:p>
                  </a:txBody>
                  <a:tcPr/>
                </a:tc>
                <a:tc>
                  <a:txBody>
                    <a:bodyPr/>
                    <a:lstStyle/>
                    <a:p>
                      <a:r>
                        <a:rPr lang="en-US"/>
                        <a:t>Tx</a:t>
                      </a:r>
                      <a:r>
                        <a:rPr lang="en-US" baseline="-25000"/>
                        <a:t>1</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095496170"/>
                  </a:ext>
                </a:extLst>
              </a:tr>
              <a:tr h="480767">
                <a:tc vMerge="1">
                  <a:txBody>
                    <a:bodyPr/>
                    <a:lstStyle/>
                    <a:p>
                      <a:pPr algn="ctr"/>
                      <a:endParaRPr lang="en-US" dirty="0"/>
                    </a:p>
                  </a:txBody>
                  <a:tcPr vert="vert270"/>
                </a:tc>
                <a:tc>
                  <a:txBody>
                    <a:bodyPr/>
                    <a:lstStyle/>
                    <a:p>
                      <a:r>
                        <a:rPr lang="en-US"/>
                        <a:t>Group 3</a:t>
                      </a:r>
                    </a:p>
                  </a:txBody>
                  <a:tcPr/>
                </a:tc>
                <a:tc>
                  <a:txBody>
                    <a:bodyPr/>
                    <a:lstStyle/>
                    <a:p>
                      <a:r>
                        <a:rPr lang="en-US"/>
                        <a:t>--</a:t>
                      </a:r>
                    </a:p>
                  </a:txBody>
                  <a:tcPr/>
                </a:tc>
                <a:tc>
                  <a:txBody>
                    <a:bodyPr/>
                    <a:lstStyle/>
                    <a:p>
                      <a:r>
                        <a:rPr lang="en-US"/>
                        <a:t>Tx</a:t>
                      </a:r>
                      <a:r>
                        <a:rPr lang="en-US" baseline="-25000"/>
                        <a:t>2</a:t>
                      </a:r>
                    </a:p>
                  </a:txBody>
                  <a:tcPr/>
                </a:tc>
                <a:tc>
                  <a:txBody>
                    <a:bodyPr/>
                    <a:lstStyle/>
                    <a:p>
                      <a:r>
                        <a:rPr lang="en-US"/>
                        <a:t>Obs</a:t>
                      </a:r>
                    </a:p>
                  </a:txBody>
                  <a:tcPr/>
                </a:tc>
                <a:extLst>
                  <a:ext uri="{0D108BD9-81ED-4DB2-BD59-A6C34878D82A}">
                    <a16:rowId xmlns:a16="http://schemas.microsoft.com/office/drawing/2014/main" val="227767746"/>
                  </a:ext>
                </a:extLst>
              </a:tr>
              <a:tr h="460937">
                <a:tc vMerge="1">
                  <a:txBody>
                    <a:bodyPr/>
                    <a:lstStyle/>
                    <a:p>
                      <a:pPr algn="ctr"/>
                      <a:endParaRPr lang="en-US" dirty="0"/>
                    </a:p>
                  </a:txBody>
                  <a:tcPr vert="vert270"/>
                </a:tc>
                <a:tc>
                  <a:txBody>
                    <a:bodyPr/>
                    <a:lstStyle/>
                    <a:p>
                      <a:r>
                        <a:rPr lang="en-US"/>
                        <a:t>Group 4</a:t>
                      </a:r>
                    </a:p>
                  </a:txBody>
                  <a:tcPr/>
                </a:tc>
                <a:tc>
                  <a:txBody>
                    <a:bodyPr/>
                    <a:lstStyle/>
                    <a:p>
                      <a:r>
                        <a:rPr lang="en-US"/>
                        <a:t>--</a:t>
                      </a:r>
                    </a:p>
                  </a:txBody>
                  <a:tcPr/>
                </a:tc>
                <a:tc>
                  <a:txBody>
                    <a:bodyPr/>
                    <a:lstStyle/>
                    <a:p>
                      <a:r>
                        <a:rPr lang="en-US"/>
                        <a:t>--</a:t>
                      </a:r>
                    </a:p>
                  </a:txBody>
                  <a:tcPr/>
                </a:tc>
                <a:tc>
                  <a:txBody>
                    <a:bodyPr/>
                    <a:lstStyle/>
                    <a:p>
                      <a:r>
                        <a:rPr lang="en-US"/>
                        <a:t>Obs</a:t>
                      </a:r>
                    </a:p>
                  </a:txBody>
                  <a:tcPr/>
                </a:tc>
                <a:extLst>
                  <a:ext uri="{0D108BD9-81ED-4DB2-BD59-A6C34878D82A}">
                    <a16:rowId xmlns:a16="http://schemas.microsoft.com/office/drawing/2014/main" val="3969691468"/>
                  </a:ext>
                </a:extLst>
              </a:tr>
            </a:tbl>
          </a:graphicData>
        </a:graphic>
      </p:graphicFrame>
    </p:spTree>
    <p:extLst>
      <p:ext uri="{BB962C8B-B14F-4D97-AF65-F5344CB8AC3E}">
        <p14:creationId xmlns:p14="http://schemas.microsoft.com/office/powerpoint/2010/main" val="439396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7C719-EB8A-54D0-D020-29DF3E0304D4}"/>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E989F87-E697-80C4-F1F5-11AAAF3E8C1B}"/>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29</a:t>
            </a:fld>
            <a:endParaRPr lang="en-US"/>
          </a:p>
        </p:txBody>
      </p:sp>
      <p:sp>
        <p:nvSpPr>
          <p:cNvPr id="9" name="Content Placeholder 3">
            <a:extLst>
              <a:ext uri="{FF2B5EF4-FFF2-40B4-BE49-F238E27FC236}">
                <a16:creationId xmlns:a16="http://schemas.microsoft.com/office/drawing/2014/main" id="{EB308DC5-0643-BE8C-5B6C-98E01B168AA3}"/>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Title 1">
            <a:extLst>
              <a:ext uri="{FF2B5EF4-FFF2-40B4-BE49-F238E27FC236}">
                <a16:creationId xmlns:a16="http://schemas.microsoft.com/office/drawing/2014/main" id="{C65BE286-FE35-3EA5-10FE-E096A9D2E0C5}"/>
              </a:ext>
            </a:extLst>
          </p:cNvPr>
          <p:cNvSpPr txBox="1">
            <a:spLocks/>
          </p:cNvSpPr>
          <p:nvPr/>
        </p:nvSpPr>
        <p:spPr>
          <a:xfrm>
            <a:off x="0" y="538163"/>
            <a:ext cx="11651528"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Combined Experimental and Ex Post Facto Design:</a:t>
            </a:r>
            <a:br>
              <a:rPr lang="en-US"/>
            </a:br>
            <a:r>
              <a:rPr lang="en-US"/>
              <a:t>	</a:t>
            </a:r>
            <a:endParaRPr lang="en-US" sz="2400"/>
          </a:p>
        </p:txBody>
      </p:sp>
      <p:sp>
        <p:nvSpPr>
          <p:cNvPr id="13" name="Content Placeholder 2">
            <a:extLst>
              <a:ext uri="{FF2B5EF4-FFF2-40B4-BE49-F238E27FC236}">
                <a16:creationId xmlns:a16="http://schemas.microsoft.com/office/drawing/2014/main" id="{98113712-A6FE-2F2E-94BD-F6F0F78ABDFF}"/>
              </a:ext>
            </a:extLst>
          </p:cNvPr>
          <p:cNvSpPr txBox="1">
            <a:spLocks/>
          </p:cNvSpPr>
          <p:nvPr/>
        </p:nvSpPr>
        <p:spPr>
          <a:xfrm>
            <a:off x="131977" y="1947305"/>
            <a:ext cx="5945170" cy="391812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Combine both the experimental aspects of the factorial design with Ex Post Facto design.</a:t>
            </a:r>
          </a:p>
          <a:p>
            <a:pPr marL="0" indent="0">
              <a:buFont typeface="Arial" panose="020B0604020202020204" pitchFamily="34" charset="0"/>
              <a:buNone/>
            </a:pPr>
            <a:r>
              <a:rPr lang="en-US" noProof="1"/>
              <a:t>Leverages previous experiences (Ex Post Facto)</a:t>
            </a:r>
          </a:p>
          <a:p>
            <a:pPr marL="0" indent="0">
              <a:buFont typeface="Arial" panose="020B0604020202020204" pitchFamily="34" charset="0"/>
              <a:buNone/>
            </a:pPr>
            <a:r>
              <a:rPr lang="en-US" noProof="1"/>
              <a:t>Then applies the experimental design </a:t>
            </a:r>
          </a:p>
          <a:p>
            <a:pPr marL="0" indent="0">
              <a:buFont typeface="Arial" panose="020B0604020202020204" pitchFamily="34" charset="0"/>
              <a:buNone/>
            </a:pPr>
            <a:r>
              <a:rPr lang="en-US" noProof="1"/>
              <a:t>This enables us to see how an experimental manipulation might influence a particular dependent variable and how a previous experience, or preexisiting condition,  might interact .</a:t>
            </a:r>
          </a:p>
          <a:p>
            <a:pPr marL="0" indent="0">
              <a:buFont typeface="Arial" panose="020B0604020202020204" pitchFamily="34" charset="0"/>
              <a:buNone/>
            </a:pPr>
            <a:r>
              <a:rPr lang="en-US" noProof="1"/>
              <a:t>Allows for interactions to be captured </a:t>
            </a:r>
          </a:p>
          <a:p>
            <a:pPr marL="0" indent="0">
              <a:buFont typeface="Arial" panose="020B0604020202020204" pitchFamily="34" charset="0"/>
              <a:buNone/>
            </a:pPr>
            <a:r>
              <a:rPr lang="en-US" noProof="1"/>
              <a:t>The Ex Post Facto variable acts as a moderating variable.</a:t>
            </a:r>
          </a:p>
          <a:p>
            <a:pPr marL="0" indent="0">
              <a:buFont typeface="Arial" panose="020B0604020202020204" pitchFamily="34" charset="0"/>
              <a:buNone/>
            </a:pPr>
            <a:r>
              <a:rPr lang="en-US" noProof="1"/>
              <a:t>Can also be applied to Within-Subject Designs</a:t>
            </a:r>
          </a:p>
          <a:p>
            <a:pPr marL="0" indent="0">
              <a:buFont typeface="Arial" panose="020B0604020202020204" pitchFamily="34" charset="0"/>
              <a:buNone/>
            </a:pPr>
            <a:r>
              <a:rPr lang="en-US" noProof="1"/>
              <a:t>	</a:t>
            </a:r>
          </a:p>
          <a:p>
            <a:pPr marL="0" indent="0">
              <a:buFont typeface="Arial" panose="020B0604020202020204" pitchFamily="34" charset="0"/>
              <a:buNone/>
            </a:pPr>
            <a:endParaRPr lang="en-US" noProof="1"/>
          </a:p>
        </p:txBody>
      </p:sp>
      <p:graphicFrame>
        <p:nvGraphicFramePr>
          <p:cNvPr id="4" name="Content Placeholder 7">
            <a:extLst>
              <a:ext uri="{FF2B5EF4-FFF2-40B4-BE49-F238E27FC236}">
                <a16:creationId xmlns:a16="http://schemas.microsoft.com/office/drawing/2014/main" id="{3D6388F7-900E-CB5F-DE66-1E6C08A1177F}"/>
              </a:ext>
            </a:extLst>
          </p:cNvPr>
          <p:cNvGraphicFramePr>
            <a:graphicFrameLocks/>
          </p:cNvGraphicFramePr>
          <p:nvPr>
            <p:extLst>
              <p:ext uri="{D42A27DB-BD31-4B8C-83A1-F6EECF244321}">
                <p14:modId xmlns:p14="http://schemas.microsoft.com/office/powerpoint/2010/main" val="1642043771"/>
              </p:ext>
            </p:extLst>
          </p:nvPr>
        </p:nvGraphicFramePr>
        <p:xfrm>
          <a:off x="6096000" y="2228919"/>
          <a:ext cx="6020587" cy="3354900"/>
        </p:xfrm>
        <a:graphic>
          <a:graphicData uri="http://schemas.openxmlformats.org/drawingml/2006/table">
            <a:tbl>
              <a:tblPr firstRow="1" bandRow="1">
                <a:tableStyleId>{21E4AEA4-8DFA-4A89-87EB-49C32662AFE0}</a:tableStyleId>
              </a:tblPr>
              <a:tblGrid>
                <a:gridCol w="999241">
                  <a:extLst>
                    <a:ext uri="{9D8B030D-6E8A-4147-A177-3AD203B41FA5}">
                      <a16:colId xmlns:a16="http://schemas.microsoft.com/office/drawing/2014/main" val="165323100"/>
                    </a:ext>
                  </a:extLst>
                </a:gridCol>
                <a:gridCol w="992285">
                  <a:extLst>
                    <a:ext uri="{9D8B030D-6E8A-4147-A177-3AD203B41FA5}">
                      <a16:colId xmlns:a16="http://schemas.microsoft.com/office/drawing/2014/main" val="2945831136"/>
                    </a:ext>
                  </a:extLst>
                </a:gridCol>
                <a:gridCol w="1409842">
                  <a:extLst>
                    <a:ext uri="{9D8B030D-6E8A-4147-A177-3AD203B41FA5}">
                      <a16:colId xmlns:a16="http://schemas.microsoft.com/office/drawing/2014/main" val="1905611160"/>
                    </a:ext>
                  </a:extLst>
                </a:gridCol>
                <a:gridCol w="1227193">
                  <a:extLst>
                    <a:ext uri="{9D8B030D-6E8A-4147-A177-3AD203B41FA5}">
                      <a16:colId xmlns:a16="http://schemas.microsoft.com/office/drawing/2014/main" val="4259093224"/>
                    </a:ext>
                  </a:extLst>
                </a:gridCol>
                <a:gridCol w="710498">
                  <a:extLst>
                    <a:ext uri="{9D8B030D-6E8A-4147-A177-3AD203B41FA5}">
                      <a16:colId xmlns:a16="http://schemas.microsoft.com/office/drawing/2014/main" val="3695891320"/>
                    </a:ext>
                  </a:extLst>
                </a:gridCol>
                <a:gridCol w="681528">
                  <a:extLst>
                    <a:ext uri="{9D8B030D-6E8A-4147-A177-3AD203B41FA5}">
                      <a16:colId xmlns:a16="http://schemas.microsoft.com/office/drawing/2014/main" val="3872808272"/>
                    </a:ext>
                  </a:extLst>
                </a:gridCol>
              </a:tblGrid>
              <a:tr h="4693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Group</a:t>
                      </a:r>
                    </a:p>
                  </a:txBody>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dirty="0"/>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75708921"/>
                  </a:ext>
                </a:extLst>
              </a:tr>
              <a:tr h="640080">
                <a:tc>
                  <a:txBody>
                    <a:bodyPr/>
                    <a:lstStyle/>
                    <a:p>
                      <a:endParaRPr lang="en-US"/>
                    </a:p>
                  </a:txBody>
                  <a:tcPr/>
                </a:tc>
                <a:tc>
                  <a:txBody>
                    <a:bodyPr/>
                    <a:lstStyle/>
                    <a:p>
                      <a:r>
                        <a:rPr lang="en-US"/>
                        <a:t>Prior Event</a:t>
                      </a:r>
                    </a:p>
                  </a:txBody>
                  <a:tcPr/>
                </a:tc>
                <a:tc gridSpan="4">
                  <a:txBody>
                    <a:bodyPr/>
                    <a:lstStyle/>
                    <a:p>
                      <a:r>
                        <a:rPr lang="en-US" baseline="0"/>
                        <a:t>Investigation Period </a:t>
                      </a:r>
                      <a:r>
                        <a:rPr lang="en-US" baseline="0">
                          <a:sym typeface="Wingdings" panose="05000000000000000000" pitchFamily="2" charset="2"/>
                        </a:rPr>
                        <a:t></a:t>
                      </a:r>
                      <a:endParaRPr lang="en-US" baseline="0"/>
                    </a:p>
                  </a:txBody>
                  <a:tcPr/>
                </a:tc>
                <a:tc hMerge="1">
                  <a:txBody>
                    <a:bodyPr/>
                    <a:lstStyle/>
                    <a:p>
                      <a:endParaRPr lang="en-US" baseline="-25000" dirty="0"/>
                    </a:p>
                  </a:txBody>
                  <a:tcPr/>
                </a:tc>
                <a:tc hMerge="1">
                  <a:txBody>
                    <a:bodyPr/>
                    <a:lstStyle/>
                    <a:p>
                      <a:endParaRPr lang="en-US" baseline="-25000" dirty="0"/>
                    </a:p>
                  </a:txBody>
                  <a:tcPr/>
                </a:tc>
                <a:tc hMerge="1">
                  <a:txBody>
                    <a:bodyPr/>
                    <a:lstStyle/>
                    <a:p>
                      <a:endParaRPr lang="en-US" dirty="0"/>
                    </a:p>
                  </a:txBody>
                  <a:tcPr/>
                </a:tc>
                <a:extLst>
                  <a:ext uri="{0D108BD9-81ED-4DB2-BD59-A6C34878D82A}">
                    <a16:rowId xmlns:a16="http://schemas.microsoft.com/office/drawing/2014/main" val="298724379"/>
                  </a:ext>
                </a:extLst>
              </a:tr>
              <a:tr h="640080">
                <a:tc rowSpan="2">
                  <a:txBody>
                    <a:bodyPr/>
                    <a:lstStyle/>
                    <a:p>
                      <a:r>
                        <a:rPr lang="en-US"/>
                        <a:t>Group 1</a:t>
                      </a:r>
                    </a:p>
                  </a:txBody>
                  <a:tcPr/>
                </a:tc>
                <a:tc rowSpan="2">
                  <a:txBody>
                    <a:bodyPr/>
                    <a:lstStyle/>
                    <a:p>
                      <a:r>
                        <a:rPr lang="en-US"/>
                        <a:t>Exp</a:t>
                      </a:r>
                      <a:r>
                        <a:rPr lang="en-US" baseline="-25000"/>
                        <a:t>a</a:t>
                      </a:r>
                    </a:p>
                  </a:txBody>
                  <a:tcPr/>
                </a:tc>
                <a:tc rowSpan="2">
                  <a:txBody>
                    <a:bodyPr/>
                    <a:lstStyle/>
                    <a:p>
                      <a:r>
                        <a:rPr lang="en-US" baseline="0"/>
                        <a:t>Random Assignment</a:t>
                      </a:r>
                    </a:p>
                  </a:txBody>
                  <a:tcPr/>
                </a:tc>
                <a:tc>
                  <a:txBody>
                    <a:bodyPr/>
                    <a:lstStyle/>
                    <a:p>
                      <a:r>
                        <a:rPr lang="en-US"/>
                        <a:t>Group 1a</a:t>
                      </a:r>
                      <a:endParaRPr lang="en-US" baseline="-25000"/>
                    </a:p>
                  </a:txBody>
                  <a:tcPr/>
                </a:tc>
                <a:tc>
                  <a:txBody>
                    <a:bodyPr/>
                    <a:lstStyle/>
                    <a:p>
                      <a:r>
                        <a:rPr lang="en-US"/>
                        <a:t>Tx</a:t>
                      </a:r>
                      <a:r>
                        <a:rPr lang="en-US" baseline="-25000"/>
                        <a:t>a</a:t>
                      </a:r>
                    </a:p>
                  </a:txBody>
                  <a:tcPr/>
                </a:tc>
                <a:tc>
                  <a:txBody>
                    <a:bodyPr/>
                    <a:lstStyle/>
                    <a:p>
                      <a:r>
                        <a:rPr lang="en-US"/>
                        <a:t>Obs</a:t>
                      </a:r>
                    </a:p>
                  </a:txBody>
                  <a:tcPr/>
                </a:tc>
                <a:extLst>
                  <a:ext uri="{0D108BD9-81ED-4DB2-BD59-A6C34878D82A}">
                    <a16:rowId xmlns:a16="http://schemas.microsoft.com/office/drawing/2014/main" val="3129866764"/>
                  </a:ext>
                </a:extLst>
              </a:tr>
              <a:tr h="490194">
                <a:tc vMerge="1">
                  <a:txBody>
                    <a:bodyPr/>
                    <a:lstStyle/>
                    <a:p>
                      <a:endParaRPr lang="en-US" dirty="0"/>
                    </a:p>
                  </a:txBody>
                  <a:tcPr/>
                </a:tc>
                <a:tc vMerge="1">
                  <a:txBody>
                    <a:bodyPr/>
                    <a:lstStyle/>
                    <a:p>
                      <a:endParaRPr dirty="0"/>
                    </a:p>
                  </a:txBody>
                  <a:tcPr/>
                </a:tc>
                <a:tc vMerge="1">
                  <a:txBody>
                    <a:bodyPr/>
                    <a:lstStyle/>
                    <a:p>
                      <a:endParaRPr lang="en-US" baseline="-25000" dirty="0"/>
                    </a:p>
                  </a:txBody>
                  <a:tcPr/>
                </a:tc>
                <a:tc>
                  <a:txBody>
                    <a:bodyPr/>
                    <a:lstStyle/>
                    <a:p>
                      <a:r>
                        <a:rPr lang="en-US"/>
                        <a:t>Group 1b</a:t>
                      </a:r>
                      <a:endParaRPr lang="en-US" baseline="-25000"/>
                    </a:p>
                  </a:txBody>
                  <a:tcPr/>
                </a:tc>
                <a:tc>
                  <a:txBody>
                    <a:bodyPr/>
                    <a:lstStyle/>
                    <a:p>
                      <a:r>
                        <a:rPr lang="en-US"/>
                        <a:t>Tx</a:t>
                      </a:r>
                      <a:r>
                        <a:rPr lang="en-US" baseline="-25000"/>
                        <a:t>b</a:t>
                      </a:r>
                    </a:p>
                  </a:txBody>
                  <a:tcPr/>
                </a:tc>
                <a:tc>
                  <a:txBody>
                    <a:bodyPr/>
                    <a:lstStyle/>
                    <a:p>
                      <a:r>
                        <a:rPr lang="en-US"/>
                        <a:t>Obs</a:t>
                      </a:r>
                    </a:p>
                  </a:txBody>
                  <a:tcPr/>
                </a:tc>
                <a:extLst>
                  <a:ext uri="{0D108BD9-81ED-4DB2-BD59-A6C34878D82A}">
                    <a16:rowId xmlns:a16="http://schemas.microsoft.com/office/drawing/2014/main" val="3095496170"/>
                  </a:ext>
                </a:extLst>
              </a:tr>
              <a:tr h="654282">
                <a:tc rowSpan="2">
                  <a:txBody>
                    <a:bodyPr/>
                    <a:lstStyle/>
                    <a:p>
                      <a:pPr algn="ctr"/>
                      <a:r>
                        <a:rPr lang="en-US"/>
                        <a:t>Group 2</a:t>
                      </a:r>
                    </a:p>
                  </a:txBody>
                  <a:tcPr/>
                </a:tc>
                <a:tc rowSpan="2">
                  <a:txBody>
                    <a:bodyPr/>
                    <a:lstStyle/>
                    <a:p>
                      <a:r>
                        <a:rPr lang="en-US"/>
                        <a:t>Exp</a:t>
                      </a:r>
                      <a:r>
                        <a:rPr lang="en-US" baseline="-25000"/>
                        <a:t>b</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Random Assignment</a:t>
                      </a:r>
                    </a:p>
                    <a:p>
                      <a:endParaRPr lang="en-US" baseline="0"/>
                    </a:p>
                  </a:txBody>
                  <a:tcPr/>
                </a:tc>
                <a:tc>
                  <a:txBody>
                    <a:bodyPr/>
                    <a:lstStyle/>
                    <a:p>
                      <a:r>
                        <a:rPr lang="en-US"/>
                        <a:t>Group 2a</a:t>
                      </a:r>
                      <a:endParaRPr lang="en-US" baseline="-25000"/>
                    </a:p>
                  </a:txBody>
                  <a:tcPr/>
                </a:tc>
                <a:tc>
                  <a:txBody>
                    <a:bodyPr/>
                    <a:lstStyle/>
                    <a:p>
                      <a:r>
                        <a:rPr lang="en-US"/>
                        <a:t>Tx</a:t>
                      </a:r>
                      <a:r>
                        <a:rPr lang="en-US" baseline="-25000"/>
                        <a:t>a</a:t>
                      </a:r>
                    </a:p>
                  </a:txBody>
                  <a:tcPr/>
                </a:tc>
                <a:tc>
                  <a:txBody>
                    <a:bodyPr/>
                    <a:lstStyle/>
                    <a:p>
                      <a:r>
                        <a:rPr lang="en-US"/>
                        <a:t>Obs</a:t>
                      </a:r>
                    </a:p>
                  </a:txBody>
                  <a:tcPr/>
                </a:tc>
                <a:extLst>
                  <a:ext uri="{0D108BD9-81ED-4DB2-BD59-A6C34878D82A}">
                    <a16:rowId xmlns:a16="http://schemas.microsoft.com/office/drawing/2014/main" val="227767746"/>
                  </a:ext>
                </a:extLst>
              </a:tr>
              <a:tr h="460937">
                <a:tc vMerge="1">
                  <a:txBody>
                    <a:bodyPr/>
                    <a:lstStyle/>
                    <a:p>
                      <a:pPr algn="ctr"/>
                      <a:endParaRPr lang="en-US" dirty="0"/>
                    </a:p>
                  </a:txBody>
                  <a:tcPr vert="vert270"/>
                </a:tc>
                <a:tc vMerge="1">
                  <a:txBody>
                    <a:bodyPr/>
                    <a:lstStyle/>
                    <a:p>
                      <a:endParaRPr dirty="0"/>
                    </a:p>
                  </a:txBody>
                  <a:tcPr/>
                </a:tc>
                <a:tc vMerge="1">
                  <a:txBody>
                    <a:bodyPr/>
                    <a:lstStyle/>
                    <a:p>
                      <a:endParaRPr lang="en-US" dirty="0"/>
                    </a:p>
                  </a:txBody>
                  <a:tcPr/>
                </a:tc>
                <a:tc>
                  <a:txBody>
                    <a:bodyPr/>
                    <a:lstStyle/>
                    <a:p>
                      <a:r>
                        <a:rPr lang="en-US"/>
                        <a:t>Group 2b</a:t>
                      </a:r>
                      <a:endParaRPr lang="en-US" baseline="-25000"/>
                    </a:p>
                  </a:txBody>
                  <a:tcPr/>
                </a:tc>
                <a:tc>
                  <a:txBody>
                    <a:bodyPr/>
                    <a:lstStyle/>
                    <a:p>
                      <a:r>
                        <a:rPr lang="en-US"/>
                        <a:t>Tx</a:t>
                      </a:r>
                      <a:r>
                        <a:rPr lang="en-US" baseline="-25000"/>
                        <a:t>b</a:t>
                      </a:r>
                    </a:p>
                  </a:txBody>
                  <a:tcPr/>
                </a:tc>
                <a:tc>
                  <a:txBody>
                    <a:bodyPr/>
                    <a:lstStyle/>
                    <a:p>
                      <a:r>
                        <a:rPr lang="en-US"/>
                        <a:t>Obs</a:t>
                      </a:r>
                    </a:p>
                  </a:txBody>
                  <a:tcPr/>
                </a:tc>
                <a:extLst>
                  <a:ext uri="{0D108BD9-81ED-4DB2-BD59-A6C34878D82A}">
                    <a16:rowId xmlns:a16="http://schemas.microsoft.com/office/drawing/2014/main" val="3969691468"/>
                  </a:ext>
                </a:extLst>
              </a:tr>
            </a:tbl>
          </a:graphicData>
        </a:graphic>
      </p:graphicFrame>
    </p:spTree>
    <p:extLst>
      <p:ext uri="{BB962C8B-B14F-4D97-AF65-F5344CB8AC3E}">
        <p14:creationId xmlns:p14="http://schemas.microsoft.com/office/powerpoint/2010/main" val="333272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FD5F-786B-1974-5F47-94CA02CFA6E5}"/>
              </a:ext>
            </a:extLst>
          </p:cNvPr>
          <p:cNvSpPr>
            <a:spLocks noGrp="1"/>
          </p:cNvSpPr>
          <p:nvPr>
            <p:ph type="title"/>
          </p:nvPr>
        </p:nvSpPr>
        <p:spPr>
          <a:xfrm>
            <a:off x="914400" y="2580640"/>
            <a:ext cx="5181600" cy="3368819"/>
          </a:xfrm>
        </p:spPr>
        <p:txBody>
          <a:bodyPr/>
          <a:lstStyle/>
          <a:p>
            <a:r>
              <a:rPr lang="en-US"/>
              <a:t>Terminology </a:t>
            </a:r>
          </a:p>
        </p:txBody>
      </p:sp>
      <p:pic>
        <p:nvPicPr>
          <p:cNvPr id="14" name="Picture Placeholder 13" descr="A crystal lattice grid">
            <a:extLst>
              <a:ext uri="{FF2B5EF4-FFF2-40B4-BE49-F238E27FC236}">
                <a16:creationId xmlns:a16="http://schemas.microsoft.com/office/drawing/2014/main" id="{F28819F3-7D3B-EB42-24FD-3C0BBC5963B5}"/>
              </a:ext>
            </a:extLst>
          </p:cNvPr>
          <p:cNvPicPr>
            <a:picLocks noGrp="1" noChangeAspect="1"/>
          </p:cNvPicPr>
          <p:nvPr>
            <p:ph type="pic" sz="quarter" idx="10"/>
          </p:nvPr>
        </p:nvPicPr>
        <p:blipFill>
          <a:blip r:embed="rId3"/>
          <a:srcRect l="24954" r="24954"/>
          <a:stretch/>
        </p:blipFill>
        <p:spPr>
          <a:xfrm>
            <a:off x="6085840" y="-10159"/>
            <a:ext cx="6116320" cy="6868160"/>
          </a:xfrm>
        </p:spPr>
      </p:pic>
    </p:spTree>
    <p:extLst>
      <p:ext uri="{BB962C8B-B14F-4D97-AF65-F5344CB8AC3E}">
        <p14:creationId xmlns:p14="http://schemas.microsoft.com/office/powerpoint/2010/main" val="4293742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D3AC-5332-91DF-F24B-78AB3C13465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8B05A5-2F27-6AF0-B9E8-13B74DD0274C}"/>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30</a:t>
            </a:fld>
            <a:endParaRPr lang="en-US"/>
          </a:p>
        </p:txBody>
      </p:sp>
      <p:sp>
        <p:nvSpPr>
          <p:cNvPr id="8" name="Title 1">
            <a:extLst>
              <a:ext uri="{FF2B5EF4-FFF2-40B4-BE49-F238E27FC236}">
                <a16:creationId xmlns:a16="http://schemas.microsoft.com/office/drawing/2014/main" id="{1255302B-6A3D-09A3-B5E7-E016C2B47D96}"/>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Determining possible cause-and-effect relationships</a:t>
            </a:r>
          </a:p>
          <a:p>
            <a:r>
              <a:rPr lang="en-US" sz="2000"/>
              <a:t>	Looking for Confounding Variables</a:t>
            </a:r>
          </a:p>
        </p:txBody>
      </p:sp>
      <p:sp>
        <p:nvSpPr>
          <p:cNvPr id="14" name="Content Placeholder 2">
            <a:extLst>
              <a:ext uri="{FF2B5EF4-FFF2-40B4-BE49-F238E27FC236}">
                <a16:creationId xmlns:a16="http://schemas.microsoft.com/office/drawing/2014/main" id="{FB1C0686-1380-2ACF-FFEB-71237240B784}"/>
              </a:ext>
            </a:extLst>
          </p:cNvPr>
          <p:cNvSpPr>
            <a:spLocks noGrp="1"/>
          </p:cNvSpPr>
          <p:nvPr>
            <p:ph sz="quarter" idx="10"/>
          </p:nvPr>
        </p:nvSpPr>
        <p:spPr>
          <a:xfrm>
            <a:off x="914400" y="2022475"/>
            <a:ext cx="10246936" cy="3228255"/>
          </a:xfrm>
        </p:spPr>
        <p:txBody>
          <a:bodyPr>
            <a:normAutofit/>
          </a:bodyPr>
          <a:lstStyle/>
          <a:p>
            <a:pPr marL="0" indent="0">
              <a:buNone/>
            </a:pPr>
            <a:r>
              <a:rPr lang="en-US" dirty="0"/>
              <a:t>Recall confounding variables threaten the internal validity.</a:t>
            </a:r>
          </a:p>
          <a:p>
            <a:pPr marL="0" indent="0">
              <a:buNone/>
            </a:pPr>
            <a:r>
              <a:rPr lang="en-US" noProof="1"/>
              <a:t>A few questions to ask when attemping to find cause and effect:</a:t>
            </a:r>
          </a:p>
          <a:p>
            <a:pPr lvl="1" indent="0">
              <a:buNone/>
            </a:pPr>
            <a:r>
              <a:rPr lang="en-US" noProof="1"/>
              <a:t>What are the independent and dependent variables?</a:t>
            </a:r>
          </a:p>
          <a:p>
            <a:pPr lvl="1" indent="0">
              <a:buNone/>
            </a:pPr>
            <a:r>
              <a:rPr lang="en-US" noProof="1"/>
              <a:t>Are all independent variables actively manipulated by the study? </a:t>
            </a:r>
          </a:p>
          <a:p>
            <a:pPr lvl="1" indent="0">
              <a:buNone/>
            </a:pPr>
            <a:r>
              <a:rPr lang="en-US" noProof="1"/>
              <a:t>What is being done to mitigate or account for confounding variables?</a:t>
            </a:r>
          </a:p>
          <a:p>
            <a:pPr lvl="1" indent="0">
              <a:buNone/>
            </a:pPr>
            <a:r>
              <a:rPr lang="en-US" noProof="1"/>
              <a:t>What threatens the internal validity?</a:t>
            </a:r>
          </a:p>
          <a:p>
            <a:pPr marL="0" indent="0">
              <a:buNone/>
            </a:pPr>
            <a:endParaRPr lang="en-US" noProof="1"/>
          </a:p>
        </p:txBody>
      </p:sp>
    </p:spTree>
    <p:extLst>
      <p:ext uri="{BB962C8B-B14F-4D97-AF65-F5344CB8AC3E}">
        <p14:creationId xmlns:p14="http://schemas.microsoft.com/office/powerpoint/2010/main" val="1814708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E2E8C-F7D8-F16D-F640-DB71ED0448A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878698-68EC-DD5B-BD53-BA90C59B49B2}"/>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31</a:t>
            </a:fld>
            <a:endParaRPr lang="en-US"/>
          </a:p>
        </p:txBody>
      </p:sp>
      <p:sp>
        <p:nvSpPr>
          <p:cNvPr id="8" name="Title 1">
            <a:extLst>
              <a:ext uri="{FF2B5EF4-FFF2-40B4-BE49-F238E27FC236}">
                <a16:creationId xmlns:a16="http://schemas.microsoft.com/office/drawing/2014/main" id="{31CD51BE-042B-62D3-A1E7-964F35DF63F2}"/>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Testing Hypotheses and beyond</a:t>
            </a:r>
          </a:p>
          <a:p>
            <a:r>
              <a:rPr lang="en-US" sz="2000"/>
              <a:t>	Looking for Confounding Variables</a:t>
            </a:r>
          </a:p>
        </p:txBody>
      </p:sp>
      <p:sp>
        <p:nvSpPr>
          <p:cNvPr id="14" name="Content Placeholder 2">
            <a:extLst>
              <a:ext uri="{FF2B5EF4-FFF2-40B4-BE49-F238E27FC236}">
                <a16:creationId xmlns:a16="http://schemas.microsoft.com/office/drawing/2014/main" id="{3655A25B-788C-BCE3-2D71-CAF5082369A5}"/>
              </a:ext>
            </a:extLst>
          </p:cNvPr>
          <p:cNvSpPr>
            <a:spLocks noGrp="1"/>
          </p:cNvSpPr>
          <p:nvPr>
            <p:ph sz="quarter" idx="10"/>
          </p:nvPr>
        </p:nvSpPr>
        <p:spPr>
          <a:xfrm>
            <a:off x="914400" y="2022475"/>
            <a:ext cx="9653047" cy="3228255"/>
          </a:xfrm>
        </p:spPr>
        <p:txBody>
          <a:bodyPr>
            <a:normAutofit/>
          </a:bodyPr>
          <a:lstStyle/>
          <a:p>
            <a:pPr marL="0" indent="0">
              <a:buNone/>
            </a:pPr>
            <a:r>
              <a:rPr lang="en-US" noProof="1"/>
              <a:t>Most Experimental studies begin with a specific hypothese, a priori. </a:t>
            </a:r>
          </a:p>
          <a:p>
            <a:pPr marL="0" indent="0">
              <a:buNone/>
            </a:pPr>
            <a:r>
              <a:rPr lang="en-US" noProof="1"/>
              <a:t>This is true for the quasi-experimental and ex post facto studies as well</a:t>
            </a:r>
          </a:p>
          <a:p>
            <a:pPr marL="0" indent="0">
              <a:buNone/>
            </a:pPr>
            <a:r>
              <a:rPr lang="en-US" noProof="1"/>
              <a:t>After the experimenting comes:</a:t>
            </a:r>
          </a:p>
          <a:p>
            <a:pPr marL="342900" indent="-342900">
              <a:buFont typeface="Arial" panose="020B0604020202020204" pitchFamily="34" charset="0"/>
              <a:buChar char="•"/>
            </a:pPr>
            <a:r>
              <a:rPr lang="en-US" noProof="1"/>
              <a:t>Analysis</a:t>
            </a:r>
          </a:p>
          <a:p>
            <a:pPr marL="342900" indent="-342900">
              <a:buFont typeface="Arial" panose="020B0604020202020204" pitchFamily="34" charset="0"/>
              <a:buChar char="•"/>
            </a:pPr>
            <a:r>
              <a:rPr lang="en-US" noProof="1"/>
              <a:t>Interpretation of results</a:t>
            </a:r>
          </a:p>
          <a:p>
            <a:pPr marL="342900" indent="-342900">
              <a:buFont typeface="Arial" panose="020B0604020202020204" pitchFamily="34" charset="0"/>
              <a:buChar char="•"/>
            </a:pPr>
            <a:r>
              <a:rPr lang="en-US" noProof="1"/>
              <a:t>Why you found the results</a:t>
            </a:r>
          </a:p>
          <a:p>
            <a:pPr marL="342900" indent="-342900">
              <a:buFont typeface="Arial" panose="020B0604020202020204" pitchFamily="34" charset="0"/>
              <a:buChar char="•"/>
            </a:pPr>
            <a:r>
              <a:rPr lang="en-US" noProof="1"/>
              <a:t>How did this (or did not) answer the research problem</a:t>
            </a:r>
          </a:p>
        </p:txBody>
      </p:sp>
    </p:spTree>
    <p:extLst>
      <p:ext uri="{BB962C8B-B14F-4D97-AF65-F5344CB8AC3E}">
        <p14:creationId xmlns:p14="http://schemas.microsoft.com/office/powerpoint/2010/main" val="3114437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0ECF7-A2C9-FD74-9E48-30019411D9B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CC5DE8-C483-9242-9331-08364C5FE102}"/>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32</a:t>
            </a:fld>
            <a:endParaRPr lang="en-US"/>
          </a:p>
        </p:txBody>
      </p:sp>
      <p:sp>
        <p:nvSpPr>
          <p:cNvPr id="8" name="Title 1">
            <a:extLst>
              <a:ext uri="{FF2B5EF4-FFF2-40B4-BE49-F238E27FC236}">
                <a16:creationId xmlns:a16="http://schemas.microsoft.com/office/drawing/2014/main" id="{F0DE42C3-9DAD-E0BD-BAFB-C3370FD76258}"/>
              </a:ext>
            </a:extLst>
          </p:cNvPr>
          <p:cNvSpPr txBox="1">
            <a:spLocks/>
          </p:cNvSpPr>
          <p:nvPr/>
        </p:nvSpPr>
        <p:spPr>
          <a:xfrm>
            <a:off x="914399" y="210575"/>
            <a:ext cx="10363202" cy="1420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r>
              <a:rPr lang="en-US"/>
              <a:t>Recap</a:t>
            </a:r>
          </a:p>
          <a:p>
            <a:r>
              <a:rPr lang="en-US" sz="2000"/>
              <a:t>	Experimental designs and adjacent</a:t>
            </a:r>
          </a:p>
        </p:txBody>
      </p:sp>
      <p:sp>
        <p:nvSpPr>
          <p:cNvPr id="14" name="Content Placeholder 2">
            <a:extLst>
              <a:ext uri="{FF2B5EF4-FFF2-40B4-BE49-F238E27FC236}">
                <a16:creationId xmlns:a16="http://schemas.microsoft.com/office/drawing/2014/main" id="{CB374CA1-F643-312F-D99F-7B9501F44725}"/>
              </a:ext>
            </a:extLst>
          </p:cNvPr>
          <p:cNvSpPr>
            <a:spLocks noGrp="1"/>
          </p:cNvSpPr>
          <p:nvPr>
            <p:ph sz="quarter" idx="10"/>
          </p:nvPr>
        </p:nvSpPr>
        <p:spPr>
          <a:xfrm>
            <a:off x="914400" y="2022475"/>
            <a:ext cx="10180948" cy="3906985"/>
          </a:xfrm>
        </p:spPr>
        <p:txBody>
          <a:bodyPr>
            <a:normAutofit fontScale="92500" lnSpcReduction="20000"/>
          </a:bodyPr>
          <a:lstStyle/>
          <a:p>
            <a:pPr marL="0" indent="0">
              <a:buNone/>
            </a:pPr>
            <a:r>
              <a:rPr lang="en-US"/>
              <a:t>Pre-Experimental Designs</a:t>
            </a:r>
          </a:p>
          <a:p>
            <a:pPr marL="0" indent="0">
              <a:buNone/>
            </a:pPr>
            <a:r>
              <a:rPr lang="en-US"/>
              <a:t>	Can show that a change occurred, but with low internal validity</a:t>
            </a:r>
          </a:p>
          <a:p>
            <a:pPr marL="0" indent="0">
              <a:buNone/>
            </a:pPr>
            <a:r>
              <a:rPr lang="en-US" noProof="1"/>
              <a:t>True Experimental designs</a:t>
            </a:r>
          </a:p>
          <a:p>
            <a:pPr marL="0" indent="0">
              <a:buNone/>
            </a:pPr>
            <a:r>
              <a:rPr lang="en-US" noProof="1"/>
              <a:t>	Strong internal validity </a:t>
            </a:r>
          </a:p>
          <a:p>
            <a:pPr marL="0" indent="0">
              <a:buNone/>
            </a:pPr>
            <a:r>
              <a:rPr lang="en-US" noProof="1"/>
              <a:t>Quasi-Experimental Designs</a:t>
            </a:r>
          </a:p>
          <a:p>
            <a:pPr marL="0" indent="0">
              <a:buNone/>
            </a:pPr>
            <a:r>
              <a:rPr lang="en-US" noProof="1"/>
              <a:t>	Provides better internal validity than pre-experimental when controlling for confounding variables is not possible or practical</a:t>
            </a:r>
          </a:p>
          <a:p>
            <a:pPr marL="0" indent="0">
              <a:buNone/>
            </a:pPr>
            <a:r>
              <a:rPr lang="en-US" noProof="1"/>
              <a:t>Ex Post Facto Designs</a:t>
            </a:r>
          </a:p>
          <a:p>
            <a:pPr marL="0" indent="0">
              <a:buNone/>
            </a:pPr>
            <a:r>
              <a:rPr lang="en-US" noProof="1"/>
              <a:t>	Can identify the differences between groups but lack internal validity due to observation and external factors</a:t>
            </a:r>
          </a:p>
          <a:p>
            <a:pPr marL="0" indent="0">
              <a:buNone/>
            </a:pPr>
            <a:r>
              <a:rPr lang="en-US" noProof="1"/>
              <a:t>Factorial Desings</a:t>
            </a:r>
          </a:p>
          <a:p>
            <a:pPr marL="0" indent="0">
              <a:buNone/>
            </a:pPr>
            <a:r>
              <a:rPr lang="en-US" noProof="1"/>
              <a:t>	Can identify multiple internal variables and interactions, but can be burdensome</a:t>
            </a:r>
          </a:p>
        </p:txBody>
      </p:sp>
    </p:spTree>
    <p:extLst>
      <p:ext uri="{BB962C8B-B14F-4D97-AF65-F5344CB8AC3E}">
        <p14:creationId xmlns:p14="http://schemas.microsoft.com/office/powerpoint/2010/main" val="1141764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7B52831-0916-294C-0ACB-9774B9805D9B}"/>
              </a:ext>
              <a:ext uri="{C183D7F6-B498-43B3-948B-1728B52AA6E4}">
                <adec:decorative xmlns:adec="http://schemas.microsoft.com/office/drawing/2017/decorative" val="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151" r="18577"/>
          <a:stretch/>
        </p:blipFill>
        <p:spPr>
          <a:xfrm flipH="1">
            <a:off x="0" y="0"/>
            <a:ext cx="5181600" cy="6858000"/>
          </a:xfrm>
          <a:prstGeom prst="rect">
            <a:avLst/>
          </a:prstGeom>
        </p:spPr>
      </p:pic>
      <p:sp>
        <p:nvSpPr>
          <p:cNvPr id="7" name="Title 6">
            <a:extLst>
              <a:ext uri="{FF2B5EF4-FFF2-40B4-BE49-F238E27FC236}">
                <a16:creationId xmlns:a16="http://schemas.microsoft.com/office/drawing/2014/main" id="{E82E216E-9EE0-9D3F-D692-083F575A3D04}"/>
              </a:ext>
            </a:extLst>
          </p:cNvPr>
          <p:cNvSpPr>
            <a:spLocks noGrp="1"/>
          </p:cNvSpPr>
          <p:nvPr>
            <p:ph type="title"/>
          </p:nvPr>
        </p:nvSpPr>
        <p:spPr>
          <a:xfrm>
            <a:off x="6091515" y="374090"/>
            <a:ext cx="5057104" cy="3624984"/>
          </a:xfrm>
        </p:spPr>
        <p:txBody>
          <a:bodyPr/>
          <a:lstStyle/>
          <a:p>
            <a:r>
              <a:rPr lang="en-US"/>
              <a:t>Questions?</a:t>
            </a:r>
          </a:p>
        </p:txBody>
      </p:sp>
    </p:spTree>
    <p:extLst>
      <p:ext uri="{BB962C8B-B14F-4D97-AF65-F5344CB8AC3E}">
        <p14:creationId xmlns:p14="http://schemas.microsoft.com/office/powerpoint/2010/main" val="769932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4F0B-A6EB-861C-1C34-CAA9BDE47858}"/>
              </a:ext>
            </a:extLst>
          </p:cNvPr>
          <p:cNvSpPr>
            <a:spLocks noGrp="1"/>
          </p:cNvSpPr>
          <p:nvPr>
            <p:ph type="title"/>
          </p:nvPr>
        </p:nvSpPr>
        <p:spPr>
          <a:xfrm>
            <a:off x="914399" y="365126"/>
            <a:ext cx="7273637" cy="813226"/>
          </a:xfrm>
        </p:spPr>
        <p:txBody>
          <a:bodyPr/>
          <a:lstStyle/>
          <a:p>
            <a:r>
              <a:rPr lang="en-US" sz="3200"/>
              <a:t>Terminology </a:t>
            </a:r>
          </a:p>
        </p:txBody>
      </p:sp>
      <p:sp>
        <p:nvSpPr>
          <p:cNvPr id="3" name="Content Placeholder 2">
            <a:extLst>
              <a:ext uri="{FF2B5EF4-FFF2-40B4-BE49-F238E27FC236}">
                <a16:creationId xmlns:a16="http://schemas.microsoft.com/office/drawing/2014/main" id="{59F97739-E0DF-24F3-7886-013A799A52C3}"/>
              </a:ext>
            </a:extLst>
          </p:cNvPr>
          <p:cNvSpPr>
            <a:spLocks noGrp="1"/>
          </p:cNvSpPr>
          <p:nvPr>
            <p:ph sz="quarter" idx="10"/>
          </p:nvPr>
        </p:nvSpPr>
        <p:spPr>
          <a:xfrm>
            <a:off x="914399" y="1266645"/>
            <a:ext cx="10237510" cy="4155757"/>
          </a:xfrm>
        </p:spPr>
        <p:txBody>
          <a:bodyPr>
            <a:normAutofit/>
          </a:bodyPr>
          <a:lstStyle/>
          <a:p>
            <a:pPr marL="228600" indent="-228600">
              <a:spcBef>
                <a:spcPts val="0"/>
              </a:spcBef>
              <a:spcAft>
                <a:spcPts val="1200"/>
              </a:spcAft>
              <a:buFont typeface="Arial" panose="020B0604020202020204" pitchFamily="34" charset="0"/>
              <a:buChar char="•"/>
            </a:pPr>
            <a:r>
              <a:rPr lang="en-US" sz="2000" b="1" cap="none" dirty="0"/>
              <a:t>Treatment</a:t>
            </a:r>
            <a:r>
              <a:rPr lang="en-US" sz="2000" cap="none" dirty="0"/>
              <a:t>: what the participants will be exposed to during the experiment </a:t>
            </a:r>
          </a:p>
          <a:p>
            <a:pPr marL="228600" indent="-228600">
              <a:spcBef>
                <a:spcPts val="0"/>
              </a:spcBef>
              <a:spcAft>
                <a:spcPts val="1200"/>
              </a:spcAft>
              <a:buFont typeface="Arial" panose="020B0604020202020204" pitchFamily="34" charset="0"/>
              <a:buChar char="•"/>
            </a:pPr>
            <a:r>
              <a:rPr lang="en-US" sz="2000" b="1" cap="none" dirty="0"/>
              <a:t>Independent Variable:</a:t>
            </a:r>
            <a:r>
              <a:rPr lang="en-US" sz="2000" cap="none" dirty="0"/>
              <a:t> What might impact one or more other variables</a:t>
            </a:r>
            <a:endParaRPr lang="en-US" sz="2000" b="1" cap="none" dirty="0"/>
          </a:p>
          <a:p>
            <a:pPr marL="228600" indent="-228600">
              <a:spcBef>
                <a:spcPts val="0"/>
              </a:spcBef>
              <a:spcAft>
                <a:spcPts val="1200"/>
              </a:spcAft>
              <a:buFont typeface="Arial" panose="020B0604020202020204" pitchFamily="34" charset="0"/>
              <a:buChar char="•"/>
            </a:pPr>
            <a:r>
              <a:rPr lang="en-US" b="1" dirty="0"/>
              <a:t>Dependent Variable:</a:t>
            </a:r>
            <a:r>
              <a:rPr lang="en-US" sz="2000" cap="none" dirty="0"/>
              <a:t> The variable that is influenced by the independent variable</a:t>
            </a:r>
            <a:endParaRPr lang="en-US" b="1" dirty="0"/>
          </a:p>
          <a:p>
            <a:pPr marL="228600" indent="-228600">
              <a:spcBef>
                <a:spcPts val="0"/>
              </a:spcBef>
              <a:spcAft>
                <a:spcPts val="1200"/>
              </a:spcAft>
              <a:buFont typeface="Arial" panose="020B0604020202020204" pitchFamily="34" charset="0"/>
              <a:buChar char="•"/>
            </a:pPr>
            <a:r>
              <a:rPr lang="en-US" b="1" dirty="0"/>
              <a:t>Internal Validity:</a:t>
            </a:r>
            <a:r>
              <a:rPr lang="en-US" sz="2000" cap="none" dirty="0"/>
              <a:t> the credibility of the research</a:t>
            </a:r>
            <a:endParaRPr lang="en-US" b="1" dirty="0"/>
          </a:p>
          <a:p>
            <a:pPr marL="228600" indent="-228600">
              <a:spcBef>
                <a:spcPts val="0"/>
              </a:spcBef>
              <a:spcAft>
                <a:spcPts val="1200"/>
              </a:spcAft>
              <a:buFont typeface="Arial" panose="020B0604020202020204" pitchFamily="34" charset="0"/>
              <a:buChar char="•"/>
            </a:pPr>
            <a:r>
              <a:rPr lang="en-US" sz="2000" b="1" cap="none" dirty="0"/>
              <a:t>External validity:</a:t>
            </a:r>
            <a:r>
              <a:rPr lang="en-US" sz="2000" cap="none" dirty="0"/>
              <a:t> quick words</a:t>
            </a:r>
            <a:endParaRPr lang="en-US" sz="2000" b="1" cap="none" dirty="0"/>
          </a:p>
          <a:p>
            <a:pPr marL="228600" indent="-228600">
              <a:spcBef>
                <a:spcPts val="0"/>
              </a:spcBef>
              <a:spcAft>
                <a:spcPts val="1200"/>
              </a:spcAft>
              <a:buFont typeface="Arial" panose="020B0604020202020204" pitchFamily="34" charset="0"/>
              <a:buChar char="•"/>
            </a:pPr>
            <a:r>
              <a:rPr lang="en-US" sz="2000" b="1" cap="none" dirty="0"/>
              <a:t>Hawthorne’s effect:</a:t>
            </a:r>
            <a:r>
              <a:rPr lang="en-US" sz="2000" cap="none" dirty="0"/>
              <a:t> Being aware of the study influences the outcome</a:t>
            </a:r>
            <a:endParaRPr lang="en-US" sz="2000" b="1" cap="none" dirty="0"/>
          </a:p>
          <a:p>
            <a:pPr marL="228600" indent="-228600">
              <a:spcBef>
                <a:spcPts val="0"/>
              </a:spcBef>
              <a:spcAft>
                <a:spcPts val="1200"/>
              </a:spcAft>
              <a:buFont typeface="Arial" panose="020B0604020202020204" pitchFamily="34" charset="0"/>
              <a:buChar char="•"/>
            </a:pPr>
            <a:r>
              <a:rPr lang="en-US" sz="2000" b="1" cap="none" dirty="0"/>
              <a:t>Novelty Effect:</a:t>
            </a:r>
            <a:r>
              <a:rPr lang="en-US" sz="2000" cap="none" dirty="0"/>
              <a:t> A change in environment or newness of a thing can influence the study</a:t>
            </a:r>
            <a:endParaRPr lang="en-US" sz="2000" b="1" cap="none" dirty="0"/>
          </a:p>
          <a:p>
            <a:pPr marL="228600" indent="-228600">
              <a:spcBef>
                <a:spcPts val="0"/>
              </a:spcBef>
              <a:spcAft>
                <a:spcPts val="1200"/>
              </a:spcAft>
              <a:buFont typeface="Arial" panose="020B0604020202020204" pitchFamily="34" charset="0"/>
              <a:buChar char="•"/>
            </a:pPr>
            <a:r>
              <a:rPr lang="en-US" sz="2000" b="1" cap="none" dirty="0"/>
              <a:t>Confounding Variable: </a:t>
            </a:r>
            <a:r>
              <a:rPr lang="en-US" sz="2000" cap="none" dirty="0"/>
              <a:t>These make interpreting results difficult as they could be influencing the outcome</a:t>
            </a:r>
            <a:endParaRPr lang="en-US" sz="2000" cap="none" dirty="0">
              <a:cs typeface="Calibri"/>
            </a:endParaRPr>
          </a:p>
        </p:txBody>
      </p:sp>
      <p:sp>
        <p:nvSpPr>
          <p:cNvPr id="4" name="Slide Number Placeholder 3">
            <a:extLst>
              <a:ext uri="{FF2B5EF4-FFF2-40B4-BE49-F238E27FC236}">
                <a16:creationId xmlns:a16="http://schemas.microsoft.com/office/drawing/2014/main" id="{6FE0D061-7327-A55C-AF6A-A95C24DD8B72}"/>
              </a:ext>
            </a:extLst>
          </p:cNvPr>
          <p:cNvSpPr>
            <a:spLocks noGrp="1"/>
          </p:cNvSpPr>
          <p:nvPr>
            <p:ph type="sldNum" sz="quarter" idx="4"/>
          </p:nvPr>
        </p:nvSpPr>
        <p:spPr/>
        <p:txBody>
          <a:bodyPr/>
          <a:lstStyle/>
          <a:p>
            <a:fld id="{B5CEABB6-07DC-46E8-9B57-56EC44A396E5}" type="slidenum">
              <a:rPr lang="en-US" smtClean="0"/>
              <a:pPr/>
              <a:t>4</a:t>
            </a:fld>
            <a:endParaRPr lang="en-US"/>
          </a:p>
        </p:txBody>
      </p:sp>
    </p:spTree>
    <p:extLst>
      <p:ext uri="{BB962C8B-B14F-4D97-AF65-F5344CB8AC3E}">
        <p14:creationId xmlns:p14="http://schemas.microsoft.com/office/powerpoint/2010/main" val="412000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586-3F7C-3202-E4F4-1F65B9A7D428}"/>
              </a:ext>
            </a:extLst>
          </p:cNvPr>
          <p:cNvSpPr>
            <a:spLocks noGrp="1"/>
          </p:cNvSpPr>
          <p:nvPr>
            <p:ph type="title"/>
          </p:nvPr>
        </p:nvSpPr>
        <p:spPr>
          <a:xfrm>
            <a:off x="452486" y="315532"/>
            <a:ext cx="10363201" cy="992335"/>
          </a:xfrm>
        </p:spPr>
        <p:txBody>
          <a:bodyPr/>
          <a:lstStyle/>
          <a:p>
            <a:r>
              <a:rPr lang="en-US"/>
              <a:t>Controlling for Confounding Variables</a:t>
            </a:r>
          </a:p>
        </p:txBody>
      </p:sp>
      <p:sp>
        <p:nvSpPr>
          <p:cNvPr id="3" name="Content Placeholder 2">
            <a:extLst>
              <a:ext uri="{FF2B5EF4-FFF2-40B4-BE49-F238E27FC236}">
                <a16:creationId xmlns:a16="http://schemas.microsoft.com/office/drawing/2014/main" id="{375DADF2-8E4D-6C0E-0FA2-C5228AF29C1D}"/>
              </a:ext>
            </a:extLst>
          </p:cNvPr>
          <p:cNvSpPr>
            <a:spLocks noGrp="1"/>
          </p:cNvSpPr>
          <p:nvPr>
            <p:ph sz="quarter" idx="10"/>
          </p:nvPr>
        </p:nvSpPr>
        <p:spPr>
          <a:xfrm>
            <a:off x="914399" y="2022250"/>
            <a:ext cx="4992709" cy="3747180"/>
          </a:xfrm>
        </p:spPr>
        <p:txBody>
          <a:bodyPr>
            <a:normAutofit/>
          </a:bodyPr>
          <a:lstStyle/>
          <a:p>
            <a:r>
              <a:rPr lang="en-US" noProof="1"/>
              <a:t>Keep some things Constant</a:t>
            </a:r>
          </a:p>
          <a:p>
            <a:r>
              <a:rPr lang="en-US" noProof="1"/>
              <a:t>Include a Control Group</a:t>
            </a:r>
          </a:p>
          <a:p>
            <a:pPr lvl="1"/>
            <a:r>
              <a:rPr lang="en-US" noProof="1"/>
              <a:t>Control Group</a:t>
            </a:r>
          </a:p>
          <a:p>
            <a:pPr lvl="1"/>
            <a:r>
              <a:rPr lang="en-US" noProof="1"/>
              <a:t>Experimental Group</a:t>
            </a:r>
          </a:p>
          <a:p>
            <a:pPr lvl="1"/>
            <a:r>
              <a:rPr lang="en-US" noProof="1"/>
              <a:t>Treatment Group</a:t>
            </a:r>
          </a:p>
          <a:p>
            <a:r>
              <a:rPr lang="en-US" noProof="1"/>
              <a:t>Double Blind Experiement</a:t>
            </a:r>
          </a:p>
          <a:p>
            <a:r>
              <a:rPr lang="en-US" noProof="1"/>
              <a:t>Random Assignment</a:t>
            </a:r>
          </a:p>
        </p:txBody>
      </p:sp>
      <p:sp>
        <p:nvSpPr>
          <p:cNvPr id="4" name="Content Placeholder 3">
            <a:extLst>
              <a:ext uri="{FF2B5EF4-FFF2-40B4-BE49-F238E27FC236}">
                <a16:creationId xmlns:a16="http://schemas.microsoft.com/office/drawing/2014/main" id="{2CFADA2D-CE7A-511E-45B9-EAF4FA520E34}"/>
              </a:ext>
            </a:extLst>
          </p:cNvPr>
          <p:cNvSpPr>
            <a:spLocks noGrp="1"/>
          </p:cNvSpPr>
          <p:nvPr>
            <p:ph sz="quarter" idx="11"/>
          </p:nvPr>
        </p:nvSpPr>
        <p:spPr>
          <a:xfrm>
            <a:off x="6284891" y="2022250"/>
            <a:ext cx="4992709" cy="3747180"/>
          </a:xfrm>
        </p:spPr>
        <p:txBody>
          <a:bodyPr>
            <a:normAutofit fontScale="92500" lnSpcReduction="20000"/>
          </a:bodyPr>
          <a:lstStyle/>
          <a:p>
            <a:r>
              <a:rPr lang="en-US" noProof="1"/>
              <a:t>Use pretest to assess equvalence prior to treatment</a:t>
            </a:r>
          </a:p>
          <a:p>
            <a:pPr lvl="1"/>
            <a:r>
              <a:rPr lang="en-US" noProof="1"/>
              <a:t>Matched Pairs</a:t>
            </a:r>
          </a:p>
          <a:p>
            <a:r>
              <a:rPr lang="en-US" noProof="1"/>
              <a:t>Expose Participants to all experimental treatments</a:t>
            </a:r>
          </a:p>
          <a:p>
            <a:pPr lvl="1"/>
            <a:r>
              <a:rPr lang="en-US" noProof="1"/>
              <a:t>With-in Subject Variable</a:t>
            </a:r>
          </a:p>
          <a:p>
            <a:r>
              <a:rPr lang="en-US" noProof="1"/>
              <a:t>Statistically Control for confoucding variables</a:t>
            </a:r>
          </a:p>
          <a:p>
            <a:pPr lvl="1"/>
            <a:r>
              <a:rPr lang="en-US" noProof="1"/>
              <a:t>Partial correlation analysis of covariance (ANCOVA) &amp; Structural Equation Modeling (SEM)</a:t>
            </a:r>
          </a:p>
          <a:p>
            <a:pPr lvl="1"/>
            <a:r>
              <a:rPr lang="en-US" noProof="1"/>
              <a:t>Beyond the scope but discussed in later chapters</a:t>
            </a:r>
          </a:p>
        </p:txBody>
      </p:sp>
      <p:sp>
        <p:nvSpPr>
          <p:cNvPr id="5" name="Slide Number Placeholder 4">
            <a:extLst>
              <a:ext uri="{FF2B5EF4-FFF2-40B4-BE49-F238E27FC236}">
                <a16:creationId xmlns:a16="http://schemas.microsoft.com/office/drawing/2014/main" id="{FD4FFC83-A1E8-FCEA-2C47-38C5ADAEA1CA}"/>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5</a:t>
            </a:fld>
            <a:endParaRPr lang="en-US"/>
          </a:p>
        </p:txBody>
      </p:sp>
      <p:sp>
        <p:nvSpPr>
          <p:cNvPr id="6" name="Content Placeholder 3">
            <a:extLst>
              <a:ext uri="{FF2B5EF4-FFF2-40B4-BE49-F238E27FC236}">
                <a16:creationId xmlns:a16="http://schemas.microsoft.com/office/drawing/2014/main" id="{10247B60-1543-3E72-A058-49C39FB0BFC7}"/>
              </a:ext>
            </a:extLst>
          </p:cNvPr>
          <p:cNvSpPr txBox="1">
            <a:spLocks/>
          </p:cNvSpPr>
          <p:nvPr/>
        </p:nvSpPr>
        <p:spPr>
          <a:xfrm>
            <a:off x="1923248" y="5353469"/>
            <a:ext cx="4402318" cy="15045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FF0000"/>
                </a:solidFill>
              </a:rPr>
              <a:t>“A carefully controlled experimental design is the only approach that allows you to draw conclusions about cause and effect”</a:t>
            </a:r>
          </a:p>
          <a:p>
            <a:endParaRPr lang="en-US"/>
          </a:p>
        </p:txBody>
      </p:sp>
    </p:spTree>
    <p:extLst>
      <p:ext uri="{BB962C8B-B14F-4D97-AF65-F5344CB8AC3E}">
        <p14:creationId xmlns:p14="http://schemas.microsoft.com/office/powerpoint/2010/main" val="430403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D59383-E6CD-CF57-B9CF-5820B1CECE61}"/>
              </a:ext>
            </a:extLst>
          </p:cNvPr>
          <p:cNvSpPr>
            <a:spLocks noGrp="1"/>
          </p:cNvSpPr>
          <p:nvPr>
            <p:ph type="title"/>
          </p:nvPr>
        </p:nvSpPr>
        <p:spPr>
          <a:xfrm>
            <a:off x="6096000" y="1762813"/>
            <a:ext cx="4805997" cy="851715"/>
          </a:xfrm>
        </p:spPr>
        <p:txBody>
          <a:bodyPr/>
          <a:lstStyle/>
          <a:p>
            <a:r>
              <a:rPr lang="en-US"/>
              <a:t>Design Types</a:t>
            </a:r>
          </a:p>
        </p:txBody>
      </p:sp>
      <p:pic>
        <p:nvPicPr>
          <p:cNvPr id="5" name="Picture Placeholder 4" descr="Close up of glass vials">
            <a:extLst>
              <a:ext uri="{FF2B5EF4-FFF2-40B4-BE49-F238E27FC236}">
                <a16:creationId xmlns:a16="http://schemas.microsoft.com/office/drawing/2014/main" id="{95D91661-037A-ECB3-7904-2C3843A98D95}"/>
              </a:ext>
            </a:extLst>
          </p:cNvPr>
          <p:cNvPicPr>
            <a:picLocks noGrp="1" noChangeAspect="1"/>
          </p:cNvPicPr>
          <p:nvPr>
            <p:ph type="pic" sz="quarter" idx="11"/>
          </p:nvPr>
        </p:nvPicPr>
        <p:blipFill>
          <a:blip r:embed="rId3"/>
          <a:srcRect l="16667" r="16667"/>
          <a:stretch/>
        </p:blipFill>
        <p:spPr>
          <a:xfrm>
            <a:off x="0" y="-10160"/>
            <a:ext cx="6096000" cy="6858000"/>
          </a:xfrm>
        </p:spPr>
      </p:pic>
      <p:sp>
        <p:nvSpPr>
          <p:cNvPr id="8" name="Content Placeholder 7">
            <a:extLst>
              <a:ext uri="{FF2B5EF4-FFF2-40B4-BE49-F238E27FC236}">
                <a16:creationId xmlns:a16="http://schemas.microsoft.com/office/drawing/2014/main" id="{8B672BC8-D7EC-066C-9025-5F29713D8495}"/>
              </a:ext>
            </a:extLst>
          </p:cNvPr>
          <p:cNvSpPr>
            <a:spLocks noGrp="1"/>
          </p:cNvSpPr>
          <p:nvPr>
            <p:ph sz="quarter" idx="10"/>
          </p:nvPr>
        </p:nvSpPr>
        <p:spPr>
          <a:xfrm>
            <a:off x="5568729" y="3961643"/>
            <a:ext cx="5860539" cy="851715"/>
          </a:xfrm>
        </p:spPr>
        <p:txBody>
          <a:bodyPr/>
          <a:lstStyle/>
          <a:p>
            <a:r>
              <a:rPr lang="en-US"/>
              <a:t>Pre-Experimental, True Experimental, Quasi-Experimental, Ex Post Facto, and Factorial Designs</a:t>
            </a:r>
          </a:p>
        </p:txBody>
      </p:sp>
    </p:spTree>
    <p:extLst>
      <p:ext uri="{BB962C8B-B14F-4D97-AF65-F5344CB8AC3E}">
        <p14:creationId xmlns:p14="http://schemas.microsoft.com/office/powerpoint/2010/main" val="56176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B0AE-5ADD-1975-6BDD-38608925072A}"/>
              </a:ext>
            </a:extLst>
          </p:cNvPr>
          <p:cNvSpPr>
            <a:spLocks noGrp="1"/>
          </p:cNvSpPr>
          <p:nvPr>
            <p:ph type="title"/>
          </p:nvPr>
        </p:nvSpPr>
        <p:spPr>
          <a:xfrm>
            <a:off x="914398" y="365125"/>
            <a:ext cx="10439401" cy="1617017"/>
          </a:xfrm>
        </p:spPr>
        <p:txBody>
          <a:bodyPr/>
          <a:lstStyle/>
          <a:p>
            <a:r>
              <a:rPr lang="en-US"/>
              <a:t>Design overview </a:t>
            </a:r>
          </a:p>
        </p:txBody>
      </p:sp>
      <p:sp>
        <p:nvSpPr>
          <p:cNvPr id="4" name="Content Placeholder 3">
            <a:extLst>
              <a:ext uri="{FF2B5EF4-FFF2-40B4-BE49-F238E27FC236}">
                <a16:creationId xmlns:a16="http://schemas.microsoft.com/office/drawing/2014/main" id="{701C2F4A-ABC8-39B2-B7BB-36C02B7A4540}"/>
              </a:ext>
            </a:extLst>
          </p:cNvPr>
          <p:cNvSpPr>
            <a:spLocks noGrp="1"/>
          </p:cNvSpPr>
          <p:nvPr>
            <p:ph sz="quarter" idx="11"/>
          </p:nvPr>
        </p:nvSpPr>
        <p:spPr>
          <a:xfrm>
            <a:off x="5139638" y="2745695"/>
            <a:ext cx="6751489" cy="3747180"/>
          </a:xfrm>
        </p:spPr>
        <p:txBody>
          <a:bodyPr/>
          <a:lstStyle/>
          <a:p>
            <a:r>
              <a:rPr lang="en-US"/>
              <a:t>Tx: A Treatment is present</a:t>
            </a:r>
          </a:p>
          <a:p>
            <a:r>
              <a:rPr lang="en-US"/>
              <a:t>Obs: An observation (dependent variable) is made</a:t>
            </a:r>
          </a:p>
          <a:p>
            <a:r>
              <a:rPr lang="en-US"/>
              <a:t>--: Nothing occurs during this time step</a:t>
            </a:r>
          </a:p>
          <a:p>
            <a:r>
              <a:rPr lang="en-US"/>
              <a:t>Exp: A previous experience ( independent variable) that some participants had, and others have not. This is not able to be controlled </a:t>
            </a:r>
          </a:p>
        </p:txBody>
      </p:sp>
      <p:sp>
        <p:nvSpPr>
          <p:cNvPr id="5" name="Slide Number Placeholder 4">
            <a:extLst>
              <a:ext uri="{FF2B5EF4-FFF2-40B4-BE49-F238E27FC236}">
                <a16:creationId xmlns:a16="http://schemas.microsoft.com/office/drawing/2014/main" id="{4D27E5DB-AFB6-9088-87C9-1F671C0B0330}"/>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7</a:t>
            </a:fld>
            <a:endParaRPr lang="en-US"/>
          </a:p>
        </p:txBody>
      </p:sp>
      <p:graphicFrame>
        <p:nvGraphicFramePr>
          <p:cNvPr id="8" name="Content Placeholder 7">
            <a:extLst>
              <a:ext uri="{FF2B5EF4-FFF2-40B4-BE49-F238E27FC236}">
                <a16:creationId xmlns:a16="http://schemas.microsoft.com/office/drawing/2014/main" id="{F9CFA66F-D827-0700-0341-99620E917CC5}"/>
              </a:ext>
            </a:extLst>
          </p:cNvPr>
          <p:cNvGraphicFramePr>
            <a:graphicFrameLocks noGrp="1"/>
          </p:cNvGraphicFramePr>
          <p:nvPr>
            <p:ph sz="quarter" idx="10"/>
            <p:extLst>
              <p:ext uri="{D42A27DB-BD31-4B8C-83A1-F6EECF244321}">
                <p14:modId xmlns:p14="http://schemas.microsoft.com/office/powerpoint/2010/main" val="2070393939"/>
              </p:ext>
            </p:extLst>
          </p:nvPr>
        </p:nvGraphicFramePr>
        <p:xfrm>
          <a:off x="804424" y="2780265"/>
          <a:ext cx="3780148" cy="1112520"/>
        </p:xfrm>
        <a:graphic>
          <a:graphicData uri="http://schemas.openxmlformats.org/drawingml/2006/table">
            <a:tbl>
              <a:tblPr firstRow="1" bandRow="1">
                <a:tableStyleId>{21E4AEA4-8DFA-4A89-87EB-49C32662AFE0}</a:tableStyleId>
              </a:tblPr>
              <a:tblGrid>
                <a:gridCol w="1119663">
                  <a:extLst>
                    <a:ext uri="{9D8B030D-6E8A-4147-A177-3AD203B41FA5}">
                      <a16:colId xmlns:a16="http://schemas.microsoft.com/office/drawing/2014/main" val="2945831136"/>
                    </a:ext>
                  </a:extLst>
                </a:gridCol>
                <a:gridCol w="770411">
                  <a:extLst>
                    <a:ext uri="{9D8B030D-6E8A-4147-A177-3AD203B41FA5}">
                      <a16:colId xmlns:a16="http://schemas.microsoft.com/office/drawing/2014/main" val="4259093224"/>
                    </a:ext>
                  </a:extLst>
                </a:gridCol>
                <a:gridCol w="945037">
                  <a:extLst>
                    <a:ext uri="{9D8B030D-6E8A-4147-A177-3AD203B41FA5}">
                      <a16:colId xmlns:a16="http://schemas.microsoft.com/office/drawing/2014/main" val="3004714564"/>
                    </a:ext>
                  </a:extLst>
                </a:gridCol>
                <a:gridCol w="945037">
                  <a:extLst>
                    <a:ext uri="{9D8B030D-6E8A-4147-A177-3AD203B41FA5}">
                      <a16:colId xmlns:a16="http://schemas.microsoft.com/office/drawing/2014/main" val="3872808272"/>
                    </a:ext>
                  </a:extLst>
                </a:gridCol>
              </a:tblGrid>
              <a:tr h="370840">
                <a:tc>
                  <a:txBody>
                    <a:bodyPr/>
                    <a:lstStyle/>
                    <a:p>
                      <a:r>
                        <a:rPr lang="en-US"/>
                        <a:t>Group</a:t>
                      </a:r>
                    </a:p>
                  </a:txBody>
                  <a:tcPr/>
                </a:tc>
                <a:tc gridSpan="3">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5708921"/>
                  </a:ext>
                </a:extLst>
              </a:tr>
              <a:tr h="370840">
                <a:tc>
                  <a:txBody>
                    <a:bodyPr/>
                    <a:lstStyle/>
                    <a:p>
                      <a:r>
                        <a:rPr lang="en-US"/>
                        <a:t>Group 1</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29866764"/>
                  </a:ext>
                </a:extLst>
              </a:tr>
              <a:tr h="370840">
                <a:tc>
                  <a:txBody>
                    <a:bodyPr/>
                    <a:lstStyle/>
                    <a:p>
                      <a:r>
                        <a:rPr lang="en-US"/>
                        <a:t>Group 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5496170"/>
                  </a:ext>
                </a:extLst>
              </a:tr>
            </a:tbl>
          </a:graphicData>
        </a:graphic>
      </p:graphicFrame>
      <p:sp>
        <p:nvSpPr>
          <p:cNvPr id="9" name="Content Placeholder 3">
            <a:extLst>
              <a:ext uri="{FF2B5EF4-FFF2-40B4-BE49-F238E27FC236}">
                <a16:creationId xmlns:a16="http://schemas.microsoft.com/office/drawing/2014/main" id="{AEF1DD4F-8DEB-287F-EE67-7885C1778C1E}"/>
              </a:ext>
            </a:extLst>
          </p:cNvPr>
          <p:cNvSpPr txBox="1">
            <a:spLocks/>
          </p:cNvSpPr>
          <p:nvPr/>
        </p:nvSpPr>
        <p:spPr>
          <a:xfrm>
            <a:off x="4234830" y="1473397"/>
            <a:ext cx="6751489" cy="21461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10" name="Content Placeholder 3">
            <a:extLst>
              <a:ext uri="{FF2B5EF4-FFF2-40B4-BE49-F238E27FC236}">
                <a16:creationId xmlns:a16="http://schemas.microsoft.com/office/drawing/2014/main" id="{F30385DC-3A29-DACF-305F-041484E6AEB2}"/>
              </a:ext>
            </a:extLst>
          </p:cNvPr>
          <p:cNvSpPr txBox="1">
            <a:spLocks/>
          </p:cNvSpPr>
          <p:nvPr/>
        </p:nvSpPr>
        <p:spPr>
          <a:xfrm>
            <a:off x="804424" y="1746617"/>
            <a:ext cx="7792821" cy="760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All of the following designs will use a similar experimental table</a:t>
            </a:r>
          </a:p>
        </p:txBody>
      </p:sp>
    </p:spTree>
    <p:extLst>
      <p:ext uri="{BB962C8B-B14F-4D97-AF65-F5344CB8AC3E}">
        <p14:creationId xmlns:p14="http://schemas.microsoft.com/office/powerpoint/2010/main" val="56969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221-C29B-07A3-B569-B8B466B1020B}"/>
              </a:ext>
            </a:extLst>
          </p:cNvPr>
          <p:cNvSpPr>
            <a:spLocks noGrp="1"/>
          </p:cNvSpPr>
          <p:nvPr>
            <p:ph type="title"/>
          </p:nvPr>
        </p:nvSpPr>
        <p:spPr>
          <a:xfrm>
            <a:off x="4760536" y="1272617"/>
            <a:ext cx="5751375" cy="1398471"/>
          </a:xfrm>
        </p:spPr>
        <p:txBody>
          <a:bodyPr>
            <a:normAutofit fontScale="90000"/>
          </a:bodyPr>
          <a:lstStyle/>
          <a:p>
            <a:r>
              <a:rPr lang="en-US"/>
              <a:t>Pre-Experimental Design</a:t>
            </a:r>
          </a:p>
        </p:txBody>
      </p:sp>
      <p:pic>
        <p:nvPicPr>
          <p:cNvPr id="5" name="Picture Placeholder 4" descr="Abstract background">
            <a:extLst>
              <a:ext uri="{FF2B5EF4-FFF2-40B4-BE49-F238E27FC236}">
                <a16:creationId xmlns:a16="http://schemas.microsoft.com/office/drawing/2014/main" id="{EE30546E-D63D-6DD8-4DA7-41DD51A44C2F}"/>
              </a:ext>
            </a:extLst>
          </p:cNvPr>
          <p:cNvPicPr>
            <a:picLocks noGrp="1" noChangeAspect="1"/>
          </p:cNvPicPr>
          <p:nvPr>
            <p:ph type="pic" sz="quarter" idx="11"/>
          </p:nvPr>
        </p:nvPicPr>
        <p:blipFill>
          <a:blip r:embed="rId3"/>
          <a:srcRect l="23329" r="23329"/>
          <a:stretch/>
        </p:blipFill>
        <p:spPr>
          <a:xfrm>
            <a:off x="0" y="0"/>
            <a:ext cx="6096000" cy="6858000"/>
          </a:xfrm>
        </p:spPr>
      </p:pic>
      <p:sp>
        <p:nvSpPr>
          <p:cNvPr id="3" name="Content Placeholder 2">
            <a:extLst>
              <a:ext uri="{FF2B5EF4-FFF2-40B4-BE49-F238E27FC236}">
                <a16:creationId xmlns:a16="http://schemas.microsoft.com/office/drawing/2014/main" id="{D6BEA7D4-8B96-5A0E-252E-6B8E8B1CF178}"/>
              </a:ext>
            </a:extLst>
          </p:cNvPr>
          <p:cNvSpPr>
            <a:spLocks noGrp="1"/>
          </p:cNvSpPr>
          <p:nvPr>
            <p:ph sz="quarter" idx="10"/>
          </p:nvPr>
        </p:nvSpPr>
        <p:spPr>
          <a:xfrm>
            <a:off x="5844621" y="3357352"/>
            <a:ext cx="6095999" cy="3026004"/>
          </a:xfrm>
        </p:spPr>
        <p:txBody>
          <a:bodyPr>
            <a:normAutofit fontScale="92500" lnSpcReduction="10000"/>
          </a:bodyPr>
          <a:lstStyle/>
          <a:p>
            <a:r>
              <a:rPr lang="en-US" noProof="1"/>
              <a:t>Pro:</a:t>
            </a:r>
          </a:p>
          <a:p>
            <a:pPr marL="457200" lvl="1" indent="0">
              <a:buNone/>
            </a:pPr>
            <a:r>
              <a:rPr lang="en-US" noProof="1"/>
              <a:t>Helpful to form tentative hypotheses and should be followed up with more rigouous testing</a:t>
            </a:r>
          </a:p>
          <a:p>
            <a:r>
              <a:rPr lang="en-US" noProof="1"/>
              <a:t>Con:</a:t>
            </a:r>
          </a:p>
          <a:p>
            <a:pPr marL="457200" lvl="1" indent="0">
              <a:buNone/>
            </a:pPr>
            <a:r>
              <a:rPr lang="en-US" noProof="1"/>
              <a:t>Cause and Effect relationships are not possible to determine:</a:t>
            </a:r>
          </a:p>
          <a:p>
            <a:pPr marL="1085850" lvl="1" indent="-342900"/>
            <a:r>
              <a:rPr lang="en-US" noProof="1"/>
              <a:t>Independent variable does vary or;</a:t>
            </a:r>
          </a:p>
          <a:p>
            <a:pPr marL="1085850" lvl="1" indent="-342900"/>
            <a:r>
              <a:rPr lang="en-US" noProof="1"/>
              <a:t>Experimental &amp; control groups are not comprised of equivalent or random individuals.</a:t>
            </a:r>
          </a:p>
          <a:p>
            <a:endParaRPr lang="en-US" noProof="1"/>
          </a:p>
        </p:txBody>
      </p:sp>
    </p:spTree>
    <p:extLst>
      <p:ext uri="{BB962C8B-B14F-4D97-AF65-F5344CB8AC3E}">
        <p14:creationId xmlns:p14="http://schemas.microsoft.com/office/powerpoint/2010/main" val="176041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62B2F-534F-A196-1186-33D282CE3C7F}"/>
              </a:ext>
            </a:extLst>
          </p:cNvPr>
          <p:cNvSpPr>
            <a:spLocks noGrp="1"/>
          </p:cNvSpPr>
          <p:nvPr>
            <p:ph type="title"/>
          </p:nvPr>
        </p:nvSpPr>
        <p:spPr>
          <a:xfrm>
            <a:off x="914399" y="210575"/>
            <a:ext cx="10363202" cy="1420530"/>
          </a:xfrm>
        </p:spPr>
        <p:txBody>
          <a:bodyPr/>
          <a:lstStyle/>
          <a:p>
            <a:r>
              <a:rPr lang="en-US"/>
              <a:t>Pre-Experimental Design:</a:t>
            </a:r>
            <a:br>
              <a:rPr lang="en-US"/>
            </a:br>
            <a:r>
              <a:rPr lang="en-US"/>
              <a:t>	One-Shot Experimental Case Study</a:t>
            </a:r>
          </a:p>
        </p:txBody>
      </p:sp>
      <p:sp>
        <p:nvSpPr>
          <p:cNvPr id="3" name="Content Placeholder 2">
            <a:extLst>
              <a:ext uri="{FF2B5EF4-FFF2-40B4-BE49-F238E27FC236}">
                <a16:creationId xmlns:a16="http://schemas.microsoft.com/office/drawing/2014/main" id="{93C71586-1388-197C-1294-83D4DD85293E}"/>
              </a:ext>
            </a:extLst>
          </p:cNvPr>
          <p:cNvSpPr>
            <a:spLocks noGrp="1"/>
          </p:cNvSpPr>
          <p:nvPr>
            <p:ph sz="quarter" idx="10"/>
          </p:nvPr>
        </p:nvSpPr>
        <p:spPr>
          <a:xfrm>
            <a:off x="443058" y="1631105"/>
            <a:ext cx="6570483" cy="3914910"/>
          </a:xfrm>
        </p:spPr>
        <p:txBody>
          <a:bodyPr>
            <a:normAutofit lnSpcReduction="10000"/>
          </a:bodyPr>
          <a:lstStyle/>
          <a:p>
            <a:pPr marL="0" indent="0">
              <a:buNone/>
            </a:pPr>
            <a:r>
              <a:rPr lang="en-US"/>
              <a:t>The Most Primitive type of experiment</a:t>
            </a:r>
          </a:p>
          <a:p>
            <a:pPr lvl="1"/>
            <a:r>
              <a:rPr lang="en-US" noProof="1"/>
              <a:t>Experimental treatment is introduced</a:t>
            </a:r>
          </a:p>
          <a:p>
            <a:pPr lvl="1"/>
            <a:r>
              <a:rPr lang="en-US" noProof="1"/>
              <a:t>Observation is made</a:t>
            </a:r>
          </a:p>
          <a:p>
            <a:pPr marL="0" indent="0">
              <a:buNone/>
            </a:pPr>
            <a:r>
              <a:rPr lang="en-US" noProof="1"/>
              <a:t>Pros:</a:t>
            </a:r>
          </a:p>
          <a:p>
            <a:pPr marL="0" indent="0">
              <a:buNone/>
            </a:pPr>
            <a:r>
              <a:rPr lang="en-US" noProof="1"/>
              <a:t>	Simple to perform</a:t>
            </a:r>
          </a:p>
          <a:p>
            <a:pPr marL="0" indent="0">
              <a:buNone/>
            </a:pPr>
            <a:r>
              <a:rPr lang="en-US" noProof="1"/>
              <a:t>Cons:</a:t>
            </a:r>
          </a:p>
          <a:p>
            <a:pPr marL="0" indent="0">
              <a:buNone/>
            </a:pPr>
            <a:r>
              <a:rPr lang="en-US" noProof="1"/>
              <a:t>	Low internal Validity – impossible to determine</a:t>
            </a:r>
          </a:p>
          <a:p>
            <a:pPr marL="0" indent="0">
              <a:buNone/>
            </a:pPr>
            <a:endParaRPr lang="en-US" noProof="1"/>
          </a:p>
          <a:p>
            <a:pPr marL="0" indent="0">
              <a:buNone/>
            </a:pPr>
            <a:r>
              <a:rPr lang="en-US" noProof="1"/>
              <a:t>A single observation provides no way of knowing if there was an actual change as a result of the intervention</a:t>
            </a:r>
          </a:p>
        </p:txBody>
      </p:sp>
      <p:sp>
        <p:nvSpPr>
          <p:cNvPr id="5" name="Slide Number Placeholder 4">
            <a:extLst>
              <a:ext uri="{FF2B5EF4-FFF2-40B4-BE49-F238E27FC236}">
                <a16:creationId xmlns:a16="http://schemas.microsoft.com/office/drawing/2014/main" id="{0FF6EF25-1A43-B685-800B-85D36602EF9F}"/>
              </a:ext>
            </a:extLst>
          </p:cNvPr>
          <p:cNvSpPr>
            <a:spLocks noGrp="1"/>
          </p:cNvSpPr>
          <p:nvPr>
            <p:ph type="sldNum" sz="quarter" idx="4"/>
          </p:nvPr>
        </p:nvSpPr>
        <p:spPr>
          <a:xfrm>
            <a:off x="914400" y="6246254"/>
            <a:ext cx="631065" cy="296214"/>
          </a:xfrm>
        </p:spPr>
        <p:txBody>
          <a:bodyPr/>
          <a:lstStyle/>
          <a:p>
            <a:fld id="{B5CEABB6-07DC-46E8-9B57-56EC44A396E5}" type="slidenum">
              <a:rPr lang="en-US" smtClean="0"/>
              <a:pPr/>
              <a:t>9</a:t>
            </a:fld>
            <a:endParaRPr lang="en-US"/>
          </a:p>
        </p:txBody>
      </p:sp>
      <p:graphicFrame>
        <p:nvGraphicFramePr>
          <p:cNvPr id="8" name="Content Placeholder 7">
            <a:extLst>
              <a:ext uri="{FF2B5EF4-FFF2-40B4-BE49-F238E27FC236}">
                <a16:creationId xmlns:a16="http://schemas.microsoft.com/office/drawing/2014/main" id="{20ECA6C3-B17D-24DD-5A6D-93C95910F5DA}"/>
              </a:ext>
            </a:extLst>
          </p:cNvPr>
          <p:cNvGraphicFramePr>
            <a:graphicFrameLocks noGrp="1"/>
          </p:cNvGraphicFramePr>
          <p:nvPr>
            <p:ph type="tbl" sz="quarter" idx="11"/>
            <p:extLst>
              <p:ext uri="{D42A27DB-BD31-4B8C-83A1-F6EECF244321}">
                <p14:modId xmlns:p14="http://schemas.microsoft.com/office/powerpoint/2010/main" val="3370899781"/>
              </p:ext>
            </p:extLst>
          </p:nvPr>
        </p:nvGraphicFramePr>
        <p:xfrm>
          <a:off x="6928702" y="2400012"/>
          <a:ext cx="3723114" cy="1420530"/>
        </p:xfrm>
        <a:graphic>
          <a:graphicData uri="http://schemas.openxmlformats.org/drawingml/2006/table">
            <a:tbl>
              <a:tblPr firstRow="1" bandRow="1">
                <a:tableStyleId>{21E4AEA4-8DFA-4A89-87EB-49C32662AFE0}</a:tableStyleId>
              </a:tblPr>
              <a:tblGrid>
                <a:gridCol w="1470359">
                  <a:extLst>
                    <a:ext uri="{9D8B030D-6E8A-4147-A177-3AD203B41FA5}">
                      <a16:colId xmlns:a16="http://schemas.microsoft.com/office/drawing/2014/main" val="2945831136"/>
                    </a:ext>
                  </a:extLst>
                </a:gridCol>
                <a:gridCol w="1011716">
                  <a:extLst>
                    <a:ext uri="{9D8B030D-6E8A-4147-A177-3AD203B41FA5}">
                      <a16:colId xmlns:a16="http://schemas.microsoft.com/office/drawing/2014/main" val="4259093224"/>
                    </a:ext>
                  </a:extLst>
                </a:gridCol>
                <a:gridCol w="1241039">
                  <a:extLst>
                    <a:ext uri="{9D8B030D-6E8A-4147-A177-3AD203B41FA5}">
                      <a16:colId xmlns:a16="http://schemas.microsoft.com/office/drawing/2014/main" val="3004714564"/>
                    </a:ext>
                  </a:extLst>
                </a:gridCol>
              </a:tblGrid>
              <a:tr h="710265">
                <a:tc>
                  <a:txBody>
                    <a:bodyPr/>
                    <a:lstStyle/>
                    <a:p>
                      <a:r>
                        <a:rPr lang="en-US"/>
                        <a:t>Group</a:t>
                      </a:r>
                    </a:p>
                  </a:txBody>
                  <a:tcPr/>
                </a:tc>
                <a:tc gridSpan="2">
                  <a:txBody>
                    <a:bodyPr/>
                    <a:lstStyle/>
                    <a:p>
                      <a:r>
                        <a:rPr lang="en-US"/>
                        <a:t>Time </a:t>
                      </a:r>
                      <a:r>
                        <a:rPr lang="en-US">
                          <a:sym typeface="Wingdings" panose="05000000000000000000" pitchFamily="2" charset="2"/>
                        </a:rPr>
                        <a:t></a:t>
                      </a:r>
                      <a:endParaRPr lang="en-US"/>
                    </a:p>
                  </a:txBody>
                  <a:tcPr/>
                </a:tc>
                <a:tc hMerge="1">
                  <a:txBody>
                    <a:bodyPr/>
                    <a:lstStyle/>
                    <a:p>
                      <a:endParaRPr lang="en-US" dirty="0"/>
                    </a:p>
                  </a:txBody>
                  <a:tcPr/>
                </a:tc>
                <a:extLst>
                  <a:ext uri="{0D108BD9-81ED-4DB2-BD59-A6C34878D82A}">
                    <a16:rowId xmlns:a16="http://schemas.microsoft.com/office/drawing/2014/main" val="475708921"/>
                  </a:ext>
                </a:extLst>
              </a:tr>
              <a:tr h="710265">
                <a:tc>
                  <a:txBody>
                    <a:bodyPr/>
                    <a:lstStyle/>
                    <a:p>
                      <a:r>
                        <a:rPr lang="en-US"/>
                        <a:t>Group 1</a:t>
                      </a:r>
                    </a:p>
                  </a:txBody>
                  <a:tcPr/>
                </a:tc>
                <a:tc>
                  <a:txBody>
                    <a:bodyPr/>
                    <a:lstStyle/>
                    <a:p>
                      <a:r>
                        <a:rPr lang="en-US"/>
                        <a:t>Tx</a:t>
                      </a:r>
                    </a:p>
                  </a:txBody>
                  <a:tcPr/>
                </a:tc>
                <a:tc>
                  <a:txBody>
                    <a:bodyPr/>
                    <a:lstStyle/>
                    <a:p>
                      <a:r>
                        <a:rPr lang="en-US"/>
                        <a:t>Obs</a:t>
                      </a:r>
                    </a:p>
                  </a:txBody>
                  <a:tcPr/>
                </a:tc>
                <a:extLst>
                  <a:ext uri="{0D108BD9-81ED-4DB2-BD59-A6C34878D82A}">
                    <a16:rowId xmlns:a16="http://schemas.microsoft.com/office/drawing/2014/main" val="3129866764"/>
                  </a:ext>
                </a:extLst>
              </a:tr>
            </a:tbl>
          </a:graphicData>
        </a:graphic>
      </p:graphicFrame>
      <p:sp>
        <p:nvSpPr>
          <p:cNvPr id="9" name="Content Placeholder 2">
            <a:extLst>
              <a:ext uri="{FF2B5EF4-FFF2-40B4-BE49-F238E27FC236}">
                <a16:creationId xmlns:a16="http://schemas.microsoft.com/office/drawing/2014/main" id="{9F3C4E59-607B-54E2-84C8-5F73DEE07782}"/>
              </a:ext>
            </a:extLst>
          </p:cNvPr>
          <p:cNvSpPr txBox="1">
            <a:spLocks/>
          </p:cNvSpPr>
          <p:nvPr/>
        </p:nvSpPr>
        <p:spPr>
          <a:xfrm>
            <a:off x="1461155" y="5597280"/>
            <a:ext cx="8033207" cy="6489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2000" b="0" kern="1200">
                <a:solidFill>
                  <a:schemeClr val="tx1"/>
                </a:solidFill>
                <a:latin typeface="+mn-lt"/>
                <a:ea typeface="+mn-ea"/>
                <a:cs typeface="+mn-cs"/>
              </a:defRPr>
            </a:lvl1pPr>
            <a:lvl2pPr marL="685800" indent="-228600" algn="l" defTabSz="914400" rtl="0" eaLnBrk="1" latinLnBrk="0" hangingPunct="1">
              <a:lnSpc>
                <a:spcPct val="90000"/>
              </a:lnSpc>
              <a:spcBef>
                <a:spcPts val="0"/>
              </a:spcBef>
              <a:spcAft>
                <a:spcPts val="1200"/>
              </a:spcAft>
              <a:buFont typeface="Arial" panose="020B0604020202020204" pitchFamily="34" charset="0"/>
              <a:buChar char="•"/>
              <a:defRPr sz="1800" b="0" kern="1200">
                <a:solidFill>
                  <a:schemeClr val="tx1"/>
                </a:solidFill>
                <a:latin typeface="+mn-lt"/>
                <a:ea typeface="+mn-ea"/>
                <a:cs typeface="+mn-cs"/>
              </a:defRPr>
            </a:lvl2pPr>
            <a:lvl3pPr marL="1143000" indent="-228600" algn="l" defTabSz="914400" rtl="0" eaLnBrk="1" latinLnBrk="0" hangingPunct="1">
              <a:lnSpc>
                <a:spcPct val="90000"/>
              </a:lnSpc>
              <a:spcBef>
                <a:spcPts val="0"/>
              </a:spcBef>
              <a:spcAft>
                <a:spcPts val="1200"/>
              </a:spcAft>
              <a:buFont typeface="Arial" panose="020B0604020202020204" pitchFamily="34" charset="0"/>
              <a:buChar char="•"/>
              <a:defRPr sz="1600" b="0" kern="1200">
                <a:solidFill>
                  <a:schemeClr val="tx1"/>
                </a:solidFill>
                <a:latin typeface="+mn-lt"/>
                <a:ea typeface="+mn-ea"/>
                <a:cs typeface="+mn-cs"/>
              </a:defRPr>
            </a:lvl3pPr>
            <a:lvl4pPr marL="1600200" indent="-228600" algn="l" defTabSz="914400" rtl="0" eaLnBrk="1" latinLnBrk="0" hangingPunct="1">
              <a:lnSpc>
                <a:spcPct val="90000"/>
              </a:lnSpc>
              <a:spcBef>
                <a:spcPts val="0"/>
              </a:spcBef>
              <a:spcAft>
                <a:spcPts val="1200"/>
              </a:spcAft>
              <a:buFont typeface="Arial" panose="020B0604020202020204" pitchFamily="34" charset="0"/>
              <a:buChar char="•"/>
              <a:defRPr sz="1400" b="0" kern="1200">
                <a:solidFill>
                  <a:schemeClr val="tx1"/>
                </a:solidFill>
                <a:latin typeface="+mn-lt"/>
                <a:ea typeface="+mn-ea"/>
                <a:cs typeface="+mn-cs"/>
              </a:defRPr>
            </a:lvl4pPr>
            <a:lvl5pPr marL="2057400" indent="-228600" algn="l" defTabSz="914400" rtl="0" eaLnBrk="1" latinLnBrk="0" hangingPunct="1">
              <a:lnSpc>
                <a:spcPct val="90000"/>
              </a:lnSpc>
              <a:spcBef>
                <a:spcPts val="0"/>
              </a:spcBef>
              <a:spcAft>
                <a:spcPts val="1200"/>
              </a:spcAft>
              <a:buFont typeface="Arial" panose="020B0604020202020204" pitchFamily="34" charset="0"/>
              <a:buChar char="•"/>
              <a:defRPr sz="14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noProof="1">
                <a:solidFill>
                  <a:schemeClr val="accent2"/>
                </a:solidFill>
              </a:rPr>
              <a:t>Example: Exposure to damp cold ground (Tx) </a:t>
            </a:r>
            <a:r>
              <a:rPr lang="en-US" b="1" noProof="1">
                <a:solidFill>
                  <a:schemeClr val="accent2"/>
                </a:solidFill>
                <a:sym typeface="Wingdings" panose="05000000000000000000" pitchFamily="2" charset="2"/>
              </a:rPr>
              <a:t> develops a cold (Obs)</a:t>
            </a:r>
            <a:endParaRPr lang="en-US" b="1" noProof="1">
              <a:solidFill>
                <a:schemeClr val="accent2"/>
              </a:solidFill>
            </a:endParaRPr>
          </a:p>
        </p:txBody>
      </p:sp>
    </p:spTree>
    <p:extLst>
      <p:ext uri="{BB962C8B-B14F-4D97-AF65-F5344CB8AC3E}">
        <p14:creationId xmlns:p14="http://schemas.microsoft.com/office/powerpoint/2010/main" val="2149261472"/>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7B39BD0-040C-43BE-B0E4-512B09E8003F}">
  <ds:schemaRefs>
    <ds:schemaRef ds:uri="http://schemas.microsoft.com/sharepoint/v3/contenttype/forms"/>
  </ds:schemaRefs>
</ds:datastoreItem>
</file>

<file path=customXml/itemProps2.xml><?xml version="1.0" encoding="utf-8"?>
<ds:datastoreItem xmlns:ds="http://schemas.openxmlformats.org/officeDocument/2006/customXml" ds:itemID="{622457D9-12AC-4794-A05E-F1B90FCD8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045227-5724-4DBF-9712-031B1BFB2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{37DC8D82-CAD1-4495-AB02-27A9C9A90EAA}tf22318419_win32</Template>
  <TotalTime>3457</TotalTime>
  <Words>2340</Words>
  <Application>Microsoft Office PowerPoint</Application>
  <PresentationFormat>Widescreen</PresentationFormat>
  <Paragraphs>507</Paragraphs>
  <Slides>33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Tenorite</vt:lpstr>
      <vt:lpstr>Wingdings</vt:lpstr>
      <vt:lpstr>Custom</vt:lpstr>
      <vt:lpstr>Experimental &amp; Ex Post Facto Design</vt:lpstr>
      <vt:lpstr>Experimental Design</vt:lpstr>
      <vt:lpstr>Terminology </vt:lpstr>
      <vt:lpstr>Terminology </vt:lpstr>
      <vt:lpstr>Controlling for Confounding Variables</vt:lpstr>
      <vt:lpstr>Design Types</vt:lpstr>
      <vt:lpstr>Design overview </vt:lpstr>
      <vt:lpstr>Pre-Experimental Design</vt:lpstr>
      <vt:lpstr>Pre-Experimental Design:  One-Shot Experimental Case Study</vt:lpstr>
      <vt:lpstr>PowerPoint Presentation</vt:lpstr>
      <vt:lpstr>PowerPoint Presentation</vt:lpstr>
      <vt:lpstr>True Experimental Designs</vt:lpstr>
      <vt:lpstr>PowerPoint Presentation</vt:lpstr>
      <vt:lpstr>PowerPoint Presentation</vt:lpstr>
      <vt:lpstr>PowerPoint Presentation</vt:lpstr>
      <vt:lpstr>PowerPoint Presentation</vt:lpstr>
      <vt:lpstr>Quasi-Experimental Designs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 Post Facto Designs</vt:lpstr>
      <vt:lpstr>PowerPoint Presentation</vt:lpstr>
      <vt:lpstr>Factorial Designs</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Glodek, Corey</dc:creator>
  <cp:lastModifiedBy>Glodek, Corey</cp:lastModifiedBy>
  <cp:revision>25</cp:revision>
  <dcterms:created xsi:type="dcterms:W3CDTF">2025-05-03T14:12:28Z</dcterms:created>
  <dcterms:modified xsi:type="dcterms:W3CDTF">2025-05-05T23:49:38Z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