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72" r:id="rId2"/>
    <p:sldId id="273" r:id="rId3"/>
    <p:sldId id="274" r:id="rId4"/>
    <p:sldId id="275" r:id="rId5"/>
    <p:sldId id="305" r:id="rId6"/>
    <p:sldId id="281" r:id="rId7"/>
    <p:sldId id="322" r:id="rId8"/>
    <p:sldId id="323" r:id="rId9"/>
    <p:sldId id="278" r:id="rId10"/>
    <p:sldId id="324" r:id="rId11"/>
    <p:sldId id="325" r:id="rId12"/>
    <p:sldId id="326" r:id="rId13"/>
    <p:sldId id="316" r:id="rId14"/>
    <p:sldId id="318" r:id="rId15"/>
    <p:sldId id="320" r:id="rId16"/>
    <p:sldId id="306" r:id="rId17"/>
    <p:sldId id="327" r:id="rId18"/>
    <p:sldId id="289" r:id="rId19"/>
    <p:sldId id="290" r:id="rId20"/>
    <p:sldId id="307" r:id="rId21"/>
    <p:sldId id="308" r:id="rId22"/>
    <p:sldId id="291" r:id="rId23"/>
    <p:sldId id="328" r:id="rId24"/>
    <p:sldId id="292" r:id="rId25"/>
    <p:sldId id="293" r:id="rId26"/>
    <p:sldId id="294" r:id="rId27"/>
    <p:sldId id="295" r:id="rId28"/>
    <p:sldId id="296" r:id="rId29"/>
    <p:sldId id="297" r:id="rId30"/>
    <p:sldId id="298" r:id="rId31"/>
    <p:sldId id="299" r:id="rId32"/>
    <p:sldId id="302" r:id="rId33"/>
    <p:sldId id="329" r:id="rId34"/>
    <p:sldId id="304"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7" autoAdjust="0"/>
    <p:restoredTop sz="94600" autoAdjust="0"/>
  </p:normalViewPr>
  <p:slideViewPr>
    <p:cSldViewPr snapToGrid="0">
      <p:cViewPr varScale="1">
        <p:scale>
          <a:sx n="77" d="100"/>
          <a:sy n="77" d="100"/>
        </p:scale>
        <p:origin x="929" y="7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philosophies of ethics and social responsibility.</a:t>
            </a:r>
          </a:p>
          <a:p>
            <a:endParaRPr lang="en-US" dirty="0"/>
          </a:p>
          <a:p>
            <a:r>
              <a:rPr lang="en-US" b="1" dirty="0"/>
              <a:t>The Friedman view </a:t>
            </a:r>
            <a:r>
              <a:rPr lang="en-US" dirty="0"/>
              <a:t>argues that a company’s sole responsibility is to maximize profits for its owners (or shareholders) while operating within the law.</a:t>
            </a:r>
          </a:p>
          <a:p>
            <a:r>
              <a:rPr lang="en-US" dirty="0"/>
              <a:t>Many people disagree with this argument and say the discussion Is not whether a company has CSR obligations but how tit will fulfill them.</a:t>
            </a:r>
          </a:p>
          <a:p>
            <a:r>
              <a:rPr lang="en-US" b="1" dirty="0"/>
              <a:t>The cultural relativist view </a:t>
            </a:r>
            <a:r>
              <a:rPr lang="en-US" dirty="0"/>
              <a:t>says that a company should adopt local ethics wherever it operates because right and wrong are determined within a cultural context.</a:t>
            </a:r>
          </a:p>
          <a:p>
            <a:r>
              <a:rPr lang="en-US" dirty="0"/>
              <a:t>“When in Rome, do as the Romans do” captures the essence of this view.</a:t>
            </a:r>
          </a:p>
          <a:p>
            <a:r>
              <a:rPr lang="en-US" b="1" dirty="0"/>
              <a:t>The righteous moralist view </a:t>
            </a:r>
            <a:r>
              <a:rPr lang="en-US" dirty="0"/>
              <a:t>argues that a company should maintain its home-country ethics wherever it operates because the home–country’s view of ethics and responsibility is superior.</a:t>
            </a:r>
          </a:p>
          <a:p>
            <a:r>
              <a:rPr lang="en-US" dirty="0"/>
              <a:t>If headquarters instructs a subsidiary manager to refrain from bribing local officials, it imposes its righteous moralist view on the local manager.</a:t>
            </a:r>
          </a:p>
          <a:p>
            <a:r>
              <a:rPr lang="en-US" b="1" dirty="0"/>
              <a:t>The utilitarian view </a:t>
            </a:r>
            <a:r>
              <a:rPr lang="en-US" dirty="0"/>
              <a:t>says that a company should behave in a way that maximizes “good” outcomes and minimizes “bad” outcomes wherever it operates.</a:t>
            </a:r>
          </a:p>
          <a:p>
            <a:r>
              <a:rPr lang="en-US" dirty="0"/>
              <a:t>A utilitarian manager will take the action that produces the best outcome for all affected parties.</a:t>
            </a:r>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209396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38405B-D6C4-4EA4-8F89-57CE8AB355F3}" type="slidenum">
              <a:rPr lang="en-US" altLang="en-US" sz="1200">
                <a:latin typeface="Calibri" panose="020F0502020204030204" charset="0"/>
              </a:rPr>
              <a:t>5</a:t>
            </a:fld>
            <a:endParaRPr lang="en-US" altLang="en-US" sz="1200" dirty="0">
              <a:latin typeface="Calibri" panose="020F0502020204030204" charset="0"/>
            </a:endParaRPr>
          </a:p>
        </p:txBody>
      </p:sp>
    </p:spTree>
    <p:extLst>
      <p:ext uri="{BB962C8B-B14F-4D97-AF65-F5344CB8AC3E}">
        <p14:creationId xmlns:p14="http://schemas.microsoft.com/office/powerpoint/2010/main" val="253054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b="1" dirty="0"/>
              <a:t>Nazi Experimentation</a:t>
            </a:r>
            <a:r>
              <a:rPr lang="en-US" altLang="en-US" dirty="0"/>
              <a:t>: </a:t>
            </a:r>
            <a:r>
              <a:rPr lang="en-US" sz="1200" b="0" i="0" u="none" strike="noStrike" kern="1200" baseline="0" dirty="0">
                <a:solidFill>
                  <a:schemeClr val="tx1"/>
                </a:solidFill>
                <a:latin typeface="+mn-lt"/>
                <a:ea typeface="MS PGothic" panose="020B0600070205080204" pitchFamily="34" charset="-128"/>
                <a:cs typeface="+mn-cs"/>
              </a:rPr>
              <a:t> In order to improve the survival and treatment of army personnel and to advance the racial and ideological tenets of their worldview, Nazi physicians carried out as many as 30 different types of human experiments on concentration camp inmates (Tyson, 2000).</a:t>
            </a:r>
          </a:p>
          <a:p>
            <a:endParaRPr lang="en-US" altLang="en-US" sz="1200" b="0" i="0" u="none" strike="noStrike" kern="1200" baseline="0" dirty="0">
              <a:solidFill>
                <a:schemeClr val="tx1"/>
              </a:solidFill>
              <a:latin typeface="+mn-lt"/>
              <a:ea typeface="MS PGothic" panose="020B0600070205080204" pitchFamily="34" charset="-128"/>
              <a:cs typeface="+mn-cs"/>
            </a:endParaRPr>
          </a:p>
          <a:p>
            <a:r>
              <a:rPr lang="en-US" altLang="en-US" sz="1200" b="1" i="0" u="none" strike="noStrike" kern="1200" baseline="0" dirty="0">
                <a:solidFill>
                  <a:schemeClr val="tx1"/>
                </a:solidFill>
                <a:latin typeface="+mn-lt"/>
                <a:ea typeface="MS PGothic" panose="020B0600070205080204" pitchFamily="34" charset="-128"/>
                <a:cs typeface="+mn-cs"/>
              </a:rPr>
              <a:t>Milgram Studies</a:t>
            </a:r>
            <a:r>
              <a:rPr lang="en-US" altLang="en-US" sz="1200" b="0" i="0" u="none" strike="noStrike" kern="1200" baseline="0" dirty="0">
                <a:solidFill>
                  <a:schemeClr val="tx1"/>
                </a:solidFill>
                <a:latin typeface="+mn-lt"/>
                <a:ea typeface="MS PGothic" panose="020B0600070205080204" pitchFamily="34" charset="-128"/>
                <a:cs typeface="+mn-cs"/>
              </a:rPr>
              <a:t>: </a:t>
            </a:r>
            <a:r>
              <a:rPr lang="en-US" sz="1200" b="0" i="0" u="none" strike="noStrike" kern="1200" baseline="0" dirty="0">
                <a:solidFill>
                  <a:schemeClr val="tx1"/>
                </a:solidFill>
                <a:latin typeface="+mn-lt"/>
                <a:ea typeface="MS PGothic" panose="020B0600070205080204" pitchFamily="34" charset="-128"/>
                <a:cs typeface="+mn-cs"/>
              </a:rPr>
              <a:t> While the Nazi experiments were related to the issue of physical harm to research subjects, Milgram’s work brought about awareness regarding the potential of subjecting research participants to psychological harm.</a:t>
            </a:r>
          </a:p>
          <a:p>
            <a:endParaRPr lang="en-US" altLang="en-US" sz="1200" b="0" i="0" u="none" strike="noStrike" kern="1200" baseline="0" dirty="0">
              <a:solidFill>
                <a:schemeClr val="tx1"/>
              </a:solidFill>
              <a:latin typeface="+mn-lt"/>
              <a:ea typeface="MS PGothic" panose="020B0600070205080204" pitchFamily="34" charset="-128"/>
              <a:cs typeface="+mn-cs"/>
            </a:endParaRPr>
          </a:p>
          <a:p>
            <a:r>
              <a:rPr lang="en-US" altLang="en-US" sz="1200" b="1" i="0" u="none" strike="noStrike" kern="1200" baseline="0" dirty="0">
                <a:solidFill>
                  <a:schemeClr val="tx1"/>
                </a:solidFill>
                <a:latin typeface="+mn-lt"/>
                <a:ea typeface="MS PGothic" panose="020B0600070205080204" pitchFamily="34" charset="-128"/>
                <a:cs typeface="+mn-cs"/>
              </a:rPr>
              <a:t>Thalidomide Tragedy</a:t>
            </a:r>
            <a:r>
              <a:rPr lang="en-US" altLang="en-US" sz="1200" b="0" i="0" u="none" strike="noStrike" kern="1200" baseline="0" dirty="0">
                <a:solidFill>
                  <a:schemeClr val="tx1"/>
                </a:solidFill>
                <a:latin typeface="+mn-lt"/>
                <a:ea typeface="MS PGothic" panose="020B0600070205080204" pitchFamily="34" charset="-128"/>
                <a:cs typeface="+mn-cs"/>
              </a:rPr>
              <a:t>: </a:t>
            </a:r>
            <a:r>
              <a:rPr lang="en-US" sz="1200" b="0" i="0" u="none" strike="noStrike" kern="1200" baseline="0" dirty="0">
                <a:solidFill>
                  <a:schemeClr val="tx1"/>
                </a:solidFill>
                <a:latin typeface="+mn-lt"/>
                <a:ea typeface="MS PGothic" panose="020B0600070205080204" pitchFamily="34" charset="-128"/>
                <a:cs typeface="+mn-cs"/>
              </a:rPr>
              <a:t>This event involved the occurrence of very serious birth defects in children of pregnant women who had been given Thalidomide as a sedative. The drug side effects should have been known and available to doctors and patients, but were not until much harm had been done.</a:t>
            </a:r>
          </a:p>
          <a:p>
            <a:endParaRPr lang="en-US" altLang="en-US" sz="1200" b="0" i="0" u="none" strike="noStrike" kern="1200" baseline="0" dirty="0">
              <a:solidFill>
                <a:schemeClr val="tx1"/>
              </a:solidFill>
              <a:latin typeface="+mn-lt"/>
              <a:ea typeface="MS PGothic" panose="020B0600070205080204" pitchFamily="34" charset="-128"/>
              <a:cs typeface="+mn-cs"/>
            </a:endParaRPr>
          </a:p>
          <a:p>
            <a:r>
              <a:rPr lang="en-US" altLang="en-US" sz="1200" b="1" i="0" u="none" strike="noStrike" kern="1200" baseline="0" dirty="0">
                <a:solidFill>
                  <a:schemeClr val="tx1"/>
                </a:solidFill>
                <a:latin typeface="+mn-lt"/>
                <a:ea typeface="MS PGothic" panose="020B0600070205080204" pitchFamily="34" charset="-128"/>
                <a:cs typeface="+mn-cs"/>
              </a:rPr>
              <a:t>The Tuskegee Syphilis Study</a:t>
            </a:r>
            <a:r>
              <a:rPr lang="en-US" altLang="en-US" sz="1200" b="0" i="0" u="none" strike="noStrike" kern="1200" baseline="0" dirty="0">
                <a:solidFill>
                  <a:schemeClr val="tx1"/>
                </a:solidFill>
                <a:latin typeface="+mn-lt"/>
                <a:ea typeface="MS PGothic" panose="020B0600070205080204" pitchFamily="34" charset="-128"/>
                <a:cs typeface="+mn-cs"/>
              </a:rPr>
              <a:t>: </a:t>
            </a:r>
            <a:r>
              <a:rPr lang="en-US" sz="1200" b="0" i="0" u="none" strike="noStrike" kern="1200" baseline="0" dirty="0">
                <a:solidFill>
                  <a:schemeClr val="tx1"/>
                </a:solidFill>
                <a:latin typeface="+mn-lt"/>
                <a:ea typeface="MS PGothic" panose="020B0600070205080204" pitchFamily="34" charset="-128"/>
                <a:cs typeface="+mn-cs"/>
              </a:rPr>
              <a:t>This was a 40-year observational study of the impact of untreated syphilis on men. The participants in the study were low-income African American men who were lead to believe they were receiving treatment when in fact they were not. This was one of the major stimuli of the Belmont Conference.</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38405B-D6C4-4EA4-8F89-57CE8AB355F3}" type="slidenum">
              <a:rPr lang="en-US" altLang="en-US" sz="1200">
                <a:latin typeface="Calibri" panose="020F0502020204030204" charset="0"/>
              </a:rPr>
              <a:t>13</a:t>
            </a:fld>
            <a:endParaRPr lang="en-US" altLang="en-US" sz="1200" dirty="0">
              <a:latin typeface="Calibri" panose="020F0502020204030204" charset="0"/>
            </a:endParaRPr>
          </a:p>
        </p:txBody>
      </p:sp>
    </p:spTree>
    <p:extLst>
      <p:ext uri="{BB962C8B-B14F-4D97-AF65-F5344CB8AC3E}">
        <p14:creationId xmlns:p14="http://schemas.microsoft.com/office/powerpoint/2010/main" val="408963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sz="1200" b="1" i="0" u="none" strike="noStrike" kern="1200" baseline="0" dirty="0">
                <a:solidFill>
                  <a:schemeClr val="tx1"/>
                </a:solidFill>
                <a:latin typeface="+mn-lt"/>
                <a:ea typeface="MS PGothic" panose="020B0600070205080204" pitchFamily="34" charset="-128"/>
                <a:cs typeface="+mn-cs"/>
              </a:rPr>
              <a:t>National Research Act of 1974: </a:t>
            </a:r>
            <a:r>
              <a:rPr lang="en-US" sz="1200" b="0" i="0" u="none" strike="noStrike" kern="1200" baseline="0" dirty="0">
                <a:solidFill>
                  <a:schemeClr val="tx1"/>
                </a:solidFill>
                <a:latin typeface="+mn-lt"/>
                <a:ea typeface="MS PGothic" panose="020B0600070205080204" pitchFamily="34" charset="-128"/>
                <a:cs typeface="+mn-cs"/>
              </a:rPr>
              <a:t>When the press leaked the story, the Tuskegee study in Alabama came to an abrupt end and a massive public outcry ensued over the immorality of knowingly denying treatment to individuals with syphilis. As a result, congressional hearings were initiated and the National Research Act  was passed in 1974.</a:t>
            </a:r>
          </a:p>
          <a:p>
            <a:endParaRPr lang="en-US" alt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The Belmont Report: </a:t>
            </a:r>
            <a:r>
              <a:rPr lang="en-US" sz="1200" b="0" i="0" u="none" strike="noStrike" kern="1200" baseline="0" dirty="0">
                <a:solidFill>
                  <a:schemeClr val="tx1"/>
                </a:solidFill>
                <a:latin typeface="+mn-lt"/>
                <a:ea typeface="MS PGothic" panose="020B0600070205080204" pitchFamily="34" charset="-128"/>
                <a:cs typeface="+mn-cs"/>
              </a:rPr>
              <a:t>The  Belmont report includes basic standards that should underlie the conduct of any biomedical and behavioral research involving human participants. It emphasizes universal principles that are unbounded by time or technology. The three core principles described in the Belmont Report are:</a:t>
            </a:r>
          </a:p>
          <a:p>
            <a:r>
              <a:rPr lang="en-US" sz="1200" b="0" i="0" u="none" strike="noStrike" kern="1200" baseline="0" dirty="0">
                <a:solidFill>
                  <a:schemeClr val="tx1"/>
                </a:solidFill>
                <a:latin typeface="+mn-lt"/>
                <a:ea typeface="MS PGothic" panose="020B0600070205080204" pitchFamily="34" charset="-128"/>
                <a:cs typeface="+mn-cs"/>
              </a:rPr>
              <a:t>1) respect for persons</a:t>
            </a:r>
          </a:p>
          <a:p>
            <a:r>
              <a:rPr lang="en-US" sz="1200" b="0" i="0" u="none" strike="noStrike" kern="1200" baseline="0" dirty="0">
                <a:solidFill>
                  <a:schemeClr val="tx1"/>
                </a:solidFill>
                <a:latin typeface="+mn-lt"/>
                <a:ea typeface="MS PGothic" panose="020B0600070205080204" pitchFamily="34" charset="-128"/>
                <a:cs typeface="+mn-cs"/>
              </a:rPr>
              <a:t>2) beneficence, and</a:t>
            </a:r>
          </a:p>
          <a:p>
            <a:r>
              <a:rPr lang="en-US" sz="1200" b="0" i="0" u="none" strike="noStrike" kern="1200" baseline="0" dirty="0">
                <a:solidFill>
                  <a:schemeClr val="tx1"/>
                </a:solidFill>
                <a:latin typeface="+mn-lt"/>
                <a:ea typeface="MS PGothic" panose="020B0600070205080204" pitchFamily="34" charset="-128"/>
                <a:cs typeface="+mn-cs"/>
              </a:rPr>
              <a:t>3) justice.</a:t>
            </a:r>
          </a:p>
          <a:p>
            <a:endParaRPr lang="en-US" altLang="en-US" sz="1200" b="0" i="0" u="none" strike="noStrike" kern="1200" baseline="0" dirty="0">
              <a:solidFill>
                <a:schemeClr val="tx1"/>
              </a:solidFill>
              <a:latin typeface="+mn-lt"/>
              <a:ea typeface="MS PGothic" panose="020B0600070205080204" pitchFamily="34" charset="-128"/>
              <a:cs typeface="+mn-cs"/>
            </a:endParaRPr>
          </a:p>
          <a:p>
            <a:r>
              <a:rPr lang="en-US" altLang="en-US" b="1" dirty="0"/>
              <a:t>Respect for persons</a:t>
            </a:r>
            <a:r>
              <a:rPr lang="en-US" altLang="en-US" dirty="0"/>
              <a:t>: This principle means that people are to be treated as independent and autonomous individuals. It also means that the wellbeing of those who are not in a position to be fully autonomous should also be protected. </a:t>
            </a:r>
          </a:p>
          <a:p>
            <a:endParaRPr lang="en-US" altLang="en-US" dirty="0"/>
          </a:p>
          <a:p>
            <a:r>
              <a:rPr lang="en-US" altLang="en-US" b="1" dirty="0"/>
              <a:t>Vulnerable populations: </a:t>
            </a:r>
          </a:p>
          <a:p>
            <a:r>
              <a:rPr lang="en-US" altLang="en-US" dirty="0"/>
              <a:t>This is the term used to designate those who may not be fully in control of their decision making. There are several specific groups included in this definition, including children, prisoners, and people with impaired cognitive capacity (e.g., with mental retardation or dementia). Children under 18 are not of legal age to provide consent. Instead, researchers must seek permission from parents or legal guardians.</a:t>
            </a:r>
          </a:p>
          <a:p>
            <a:endParaRPr lang="en-US" altLang="en-US" dirty="0"/>
          </a:p>
          <a:p>
            <a:r>
              <a:rPr lang="en-US" altLang="en-US" b="1" dirty="0"/>
              <a:t>Assent: </a:t>
            </a:r>
            <a:r>
              <a:rPr lang="en-US" altLang="en-US" dirty="0"/>
              <a:t>Assent means that a child has affirmatively agreed to participate in a study. It is not the mere absence of an objection. The appropriateness of an assent procedure depends on the child’s developmental level and is determined by the researcher in consultation with the IRB.</a:t>
            </a:r>
          </a:p>
          <a:p>
            <a:endParaRPr lang="en-US" altLang="en-US" dirty="0"/>
          </a:p>
          <a:p>
            <a:r>
              <a:rPr lang="en-US" altLang="en-US" b="1" dirty="0"/>
              <a:t>Informed consent</a:t>
            </a:r>
            <a:r>
              <a:rPr lang="en-US" altLang="en-US" dirty="0"/>
              <a:t>: A policy of informing study participants about the procedures and risks involved in research that ensures that all participants must give their consent to participate.</a:t>
            </a:r>
          </a:p>
          <a:p>
            <a:endParaRPr lang="en-US" altLang="en-US" dirty="0"/>
          </a:p>
          <a:p>
            <a:r>
              <a:rPr lang="en-US" altLang="en-US" b="1" dirty="0"/>
              <a:t>Voluntary participation</a:t>
            </a:r>
            <a:r>
              <a:rPr lang="en-US" altLang="en-US" dirty="0"/>
              <a:t>:  The right of voluntary participation is one of the most basic and important of all research participant rights. It means that fully informed individuals have the right to decide whether or not to participate in a study without coercion. It also means that they can terminate participation at any point without negative consequences.</a:t>
            </a:r>
          </a:p>
          <a:p>
            <a:endParaRPr lang="en-US" altLang="en-US" dirty="0"/>
          </a:p>
          <a:p>
            <a:r>
              <a:rPr lang="en-US" altLang="en-US" b="1" dirty="0"/>
              <a:t>Beneficence</a:t>
            </a:r>
            <a:r>
              <a:rPr lang="en-US" altLang="en-US" dirty="0"/>
              <a:t>: The expected impact on a person’s well-being that may result from participation in research. Researchers should attempt to maximize the benefits of participation and take steps to identify and limit the potential for harm. </a:t>
            </a:r>
          </a:p>
          <a:p>
            <a:endParaRPr lang="en-US" altLang="en-US" dirty="0"/>
          </a:p>
          <a:p>
            <a:r>
              <a:rPr lang="en-US" altLang="en-US" b="1" dirty="0"/>
              <a:t>“No greater than minimal risk”: </a:t>
            </a:r>
            <a:r>
              <a:rPr lang="en-US" altLang="en-US" dirty="0"/>
              <a:t>This is the risk assessment used by researchers and IRBs in assessing the level of risk associated with participation in a study. It specifically means that the risk of harm is not greater than that experienced in everyday life situations like typical academic or medical examinations.</a:t>
            </a:r>
          </a:p>
          <a:p>
            <a:endParaRPr lang="en-US" altLang="en-US" dirty="0"/>
          </a:p>
          <a:p>
            <a:r>
              <a:rPr lang="en-US" altLang="en-US" b="1" dirty="0"/>
              <a:t>Justice: </a:t>
            </a:r>
            <a:r>
              <a:rPr lang="en-US" altLang="en-US" dirty="0"/>
              <a:t>Justice means that participation in research should be based on fairness and not on circumstances that give researchers access or control of a population based on status (as in the Tuskegee and Nazi experiments). The principle of justice also means that recruiting should be done in a way that respects the rights of individuals and does not take advantage of their status as patients, students, prisoners, children, or others not fully able to make independent decisions.</a:t>
            </a:r>
          </a:p>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38405B-D6C4-4EA4-8F89-57CE8AB355F3}" type="slidenum">
              <a:rPr lang="en-US" altLang="en-US" sz="1200">
                <a:latin typeface="Calibri" panose="020F0502020204030204" charset="0"/>
              </a:rPr>
              <a:t>14</a:t>
            </a:fld>
            <a:endParaRPr lang="en-US" altLang="en-US" sz="1200" dirty="0">
              <a:latin typeface="Calibri" panose="020F0502020204030204" charset="0"/>
            </a:endParaRPr>
          </a:p>
        </p:txBody>
      </p:sp>
    </p:spTree>
    <p:extLst>
      <p:ext uri="{BB962C8B-B14F-4D97-AF65-F5344CB8AC3E}">
        <p14:creationId xmlns:p14="http://schemas.microsoft.com/office/powerpoint/2010/main" val="55906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u="none" strike="noStrike" kern="1200" baseline="0" dirty="0">
                <a:solidFill>
                  <a:schemeClr val="tx1"/>
                </a:solidFill>
                <a:latin typeface="+mn-lt"/>
                <a:ea typeface="MS PGothic" panose="020B0600070205080204" pitchFamily="34" charset="-128"/>
                <a:cs typeface="+mn-cs"/>
              </a:rPr>
              <a:t>Privacy:</a:t>
            </a:r>
            <a:r>
              <a:rPr lang="en-US" sz="1200" b="0" i="0" u="none" strike="noStrike" kern="1200" baseline="0" dirty="0">
                <a:solidFill>
                  <a:schemeClr val="tx1"/>
                </a:solidFill>
                <a:latin typeface="+mn-lt"/>
                <a:ea typeface="MS PGothic" panose="020B0600070205080204" pitchFamily="34" charset="-128"/>
                <a:cs typeface="+mn-cs"/>
              </a:rPr>
              <a:t> Privacy in research means protection of personal information about participants. It is typically accomplished through the use of confidentiality procedures that specify who will have access to personally identifying data and the limits of that access. It can also include the use of anonymous data in which no personally identifying information is ever collected.</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Anonymity: </a:t>
            </a:r>
            <a:r>
              <a:rPr lang="en-US" sz="1200" b="0" i="0" u="none" strike="noStrike" kern="1200" baseline="0" dirty="0">
                <a:solidFill>
                  <a:schemeClr val="tx1"/>
                </a:solidFill>
                <a:latin typeface="+mn-lt"/>
                <a:ea typeface="MS PGothic" panose="020B0600070205080204" pitchFamily="34" charset="-128"/>
                <a:cs typeface="+mn-cs"/>
              </a:rPr>
              <a:t>The assurance that no one, including the researchers, will be able to link data to a specific individual. This is the strongest form of privacy protection in research because no identifying information is collected on participants.</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Confidentiality: </a:t>
            </a:r>
            <a:r>
              <a:rPr lang="en-US" sz="1200" b="0" i="0" u="none" strike="noStrike" kern="1200" baseline="0" dirty="0">
                <a:solidFill>
                  <a:schemeClr val="tx1"/>
                </a:solidFill>
                <a:latin typeface="+mn-lt"/>
                <a:ea typeface="MS PGothic" panose="020B0600070205080204" pitchFamily="34" charset="-128"/>
                <a:cs typeface="+mn-cs"/>
              </a:rPr>
              <a:t>An assurance made to study participants that identifying information about them acquired through the study will not be released to anyone</a:t>
            </a:r>
          </a:p>
          <a:p>
            <a:r>
              <a:rPr lang="en-US" sz="1200" b="0" i="0" u="none" strike="noStrike" kern="1200" baseline="0" dirty="0">
                <a:solidFill>
                  <a:schemeClr val="tx1"/>
                </a:solidFill>
                <a:latin typeface="+mn-lt"/>
                <a:ea typeface="MS PGothic" panose="020B0600070205080204" pitchFamily="34" charset="-128"/>
                <a:cs typeface="+mn-cs"/>
              </a:rPr>
              <a:t>outside of the study.</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De-identification:</a:t>
            </a:r>
            <a:r>
              <a:rPr lang="en-US" sz="1200" b="0" i="0" u="none" strike="noStrike" kern="1200" baseline="0" dirty="0">
                <a:solidFill>
                  <a:schemeClr val="tx1"/>
                </a:solidFill>
                <a:latin typeface="+mn-lt"/>
                <a:ea typeface="MS PGothic" panose="020B0600070205080204" pitchFamily="34" charset="-128"/>
                <a:cs typeface="+mn-cs"/>
              </a:rPr>
              <a:t> The process of removing identifying information from data sets in order to preserve the anonymity of individuals.</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Deception:  </a:t>
            </a:r>
            <a:r>
              <a:rPr lang="en-US" sz="1200" b="0" i="0" u="none" strike="noStrike" kern="1200" baseline="0" dirty="0">
                <a:solidFill>
                  <a:schemeClr val="tx1"/>
                </a:solidFill>
                <a:latin typeface="+mn-lt"/>
                <a:ea typeface="MS PGothic" panose="020B0600070205080204" pitchFamily="34" charset="-128"/>
                <a:cs typeface="+mn-cs"/>
              </a:rPr>
              <a:t>This is the intentional use of false or misleading information in study procedures. Researchers must justify the use of deception on scientific grounds and be certain to provide complete debriefing about the actual nature of the study once it has been completed.</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Debriefing: </a:t>
            </a:r>
            <a:r>
              <a:rPr lang="en-US" sz="1200" b="0" i="0" u="none" strike="noStrike" kern="1200" baseline="0" dirty="0">
                <a:solidFill>
                  <a:schemeClr val="tx1"/>
                </a:solidFill>
                <a:latin typeface="+mn-lt"/>
                <a:ea typeface="MS PGothic" panose="020B0600070205080204" pitchFamily="34" charset="-128"/>
                <a:cs typeface="+mn-cs"/>
              </a:rPr>
              <a:t>This is the process of providing participants with full information about the purpose of a study once a person has completed participation. </a:t>
            </a:r>
          </a:p>
          <a:p>
            <a:endParaRPr lang="en-US" sz="1200" b="1"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Right to service: </a:t>
            </a:r>
            <a:r>
              <a:rPr lang="en-US" sz="1200" b="0" i="0" u="none" strike="noStrike" kern="1200" baseline="0" dirty="0">
                <a:solidFill>
                  <a:schemeClr val="tx1"/>
                </a:solidFill>
                <a:latin typeface="+mn-lt"/>
                <a:ea typeface="MS PGothic" panose="020B0600070205080204" pitchFamily="34" charset="-128"/>
                <a:cs typeface="+mn-cs"/>
              </a:rPr>
              <a:t>This is a right of study participants that guarantees access to the best available and most appropriate services relevant to a condition (e.g., depression) that is part of a study.</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Placebo: </a:t>
            </a:r>
            <a:r>
              <a:rPr lang="en-US" sz="1200" b="0" i="0" u="none" strike="noStrike" kern="1200" baseline="0" dirty="0">
                <a:solidFill>
                  <a:schemeClr val="tx1"/>
                </a:solidFill>
                <a:latin typeface="+mn-lt"/>
                <a:ea typeface="MS PGothic" panose="020B0600070205080204" pitchFamily="34" charset="-128"/>
                <a:cs typeface="+mn-cs"/>
              </a:rPr>
              <a:t>This is the use of a treatment that may look like the real treatment, but is inert. The use of placebos in research is allowed if careful assessment of the scientific need and care of participants can be provided.</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t>15</a:t>
            </a:fld>
            <a:endParaRPr lang="en-US" altLang="en-US" dirty="0"/>
          </a:p>
        </p:txBody>
      </p:sp>
    </p:spTree>
    <p:extLst>
      <p:ext uri="{BB962C8B-B14F-4D97-AF65-F5344CB8AC3E}">
        <p14:creationId xmlns:p14="http://schemas.microsoft.com/office/powerpoint/2010/main" val="64592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S PGothic" panose="020B0600070205080204" pitchFamily="34" charset="-128"/>
                <a:cs typeface="+mn-cs"/>
              </a:rPr>
              <a:t>Phase I study:</a:t>
            </a:r>
            <a:r>
              <a:rPr lang="en-US" sz="1200" b="0" i="0" u="none" strike="noStrike" kern="1200" baseline="0" dirty="0">
                <a:solidFill>
                  <a:schemeClr val="tx1"/>
                </a:solidFill>
                <a:latin typeface="+mn-lt"/>
                <a:ea typeface="MS PGothic" panose="020B0600070205080204" pitchFamily="34" charset="-128"/>
                <a:cs typeface="+mn-cs"/>
              </a:rPr>
              <a:t> A research study designed to test a new drug or treatment in a small group of people for the first time to evaluate its safety, determine a safe dosage range, and identify potential side effects.</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Phase II study:  </a:t>
            </a:r>
            <a:r>
              <a:rPr lang="en-US" sz="1200" b="0" i="0" u="none" strike="noStrike" kern="1200" baseline="0" dirty="0">
                <a:solidFill>
                  <a:schemeClr val="tx1"/>
                </a:solidFill>
                <a:latin typeface="+mn-lt"/>
                <a:ea typeface="MS PGothic" panose="020B0600070205080204" pitchFamily="34" charset="-128"/>
                <a:cs typeface="+mn-cs"/>
              </a:rPr>
              <a:t>A research study designed to test a drug or treatment that is given in a larger group of people than in a Phase I study to see if it is effective and to further evaluate its safety.</a:t>
            </a:r>
          </a:p>
          <a:p>
            <a:endParaRPr lang="en-US" sz="1200" b="0" i="0" u="none" strike="noStrike" kern="1200" baseline="0" dirty="0">
              <a:solidFill>
                <a:schemeClr val="tx1"/>
              </a:solidFill>
              <a:latin typeface="+mn-lt"/>
              <a:ea typeface="MS PGothic" panose="020B0600070205080204" pitchFamily="34" charset="-128"/>
              <a:cs typeface="+mn-cs"/>
            </a:endParaRPr>
          </a:p>
          <a:p>
            <a:r>
              <a:rPr lang="en-US" sz="1200" b="1" i="0" u="none" strike="noStrike" kern="1200" baseline="0" dirty="0">
                <a:solidFill>
                  <a:schemeClr val="tx1"/>
                </a:solidFill>
                <a:latin typeface="+mn-lt"/>
                <a:ea typeface="MS PGothic" panose="020B0600070205080204" pitchFamily="34" charset="-128"/>
                <a:cs typeface="+mn-cs"/>
              </a:rPr>
              <a:t>Phase III study:  </a:t>
            </a:r>
            <a:r>
              <a:rPr lang="en-US" sz="1200" b="0" i="0" u="none" strike="noStrike" kern="1200" baseline="0" dirty="0">
                <a:solidFill>
                  <a:schemeClr val="tx1"/>
                </a:solidFill>
                <a:latin typeface="+mn-lt"/>
                <a:ea typeface="MS PGothic" panose="020B0600070205080204" pitchFamily="34" charset="-128"/>
                <a:cs typeface="+mn-cs"/>
              </a:rPr>
              <a:t>A research study designed to test a drug or treatment that is given to large groups of people using a highly controlled research design, in order to confirm the intervention’s effectiveness, monitor side effects, compare it to commonly used treatments, and collect information that will allow the drug or treatment to be used safely.</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t>16</a:t>
            </a:fld>
            <a:endParaRPr lang="en-US" altLang="en-US" dirty="0"/>
          </a:p>
        </p:txBody>
      </p:sp>
    </p:spTree>
    <p:extLst>
      <p:ext uri="{BB962C8B-B14F-4D97-AF65-F5344CB8AC3E}">
        <p14:creationId xmlns:p14="http://schemas.microsoft.com/office/powerpoint/2010/main" val="139131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95621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0B7728C-D788-45DD-A371-77DD75A21B58}" type="datetime1">
              <a:rPr lang="en-US" smtClean="0"/>
              <a:t>5/17/2023</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7CFE9-D81C-4551-AD62-F430B7218AEC}" type="datetime1">
              <a:rPr lang="en-US" smtClean="0"/>
              <a:t>5/17/2023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76C475-ACF7-40F4-8140-E7793B621238}" type="datetime1">
              <a:rPr lang="en-US" smtClean="0"/>
              <a:t>5/17/2023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0" y="1305579"/>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itle 1"/>
          <p:cNvSpPr>
            <a:spLocks noGrp="1"/>
          </p:cNvSpPr>
          <p:nvPr>
            <p:ph type="title"/>
          </p:nvPr>
        </p:nvSpPr>
        <p:spPr>
          <a:xfrm>
            <a:off x="203200" y="76200"/>
            <a:ext cx="11785600" cy="11430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7396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C2E417-E9A8-4BF1-A7D0-8A3C07FFEC76}" type="datetime1">
              <a:rPr lang="en-US" smtClean="0"/>
              <a:t>5/17/2023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579836D-8907-4DA4-B0C5-5FED8648CBF9}" type="datetime1">
              <a:rPr lang="en-US" smtClean="0"/>
              <a:t>5/17/2023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110905-16B0-47AB-AE08-86DEC6868A19}" type="datetime1">
              <a:rPr lang="en-US" smtClean="0"/>
              <a:t>5/17/2023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6BD1A4-964D-4932-ADBB-A83A80551D09}" type="datetime1">
              <a:rPr lang="en-US" smtClean="0"/>
              <a:t>5/17/2023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91436B0-8B57-4F5D-8B2B-4A257A77FFFA}" type="datetime1">
              <a:rPr lang="en-US" smtClean="0"/>
              <a:t>5/17/2023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7239A-1DCA-4F3C-9901-D4778E2E8F64}" type="datetime1">
              <a:rPr lang="en-US" smtClean="0"/>
              <a:t>5/17/2023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477AFAD-F30F-49D6-A0C3-985D779FFE23}" type="datetime1">
              <a:rPr lang="en-US" smtClean="0"/>
              <a:t>5/17/2023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E7EBF75-C832-4430-83B8-2CE81855CC38}" type="datetime1">
              <a:rPr lang="en-US" smtClean="0"/>
              <a:t>5/17/2023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8471C3F1-EEA0-450F-8BBA-DE88B26A7A57}" type="datetime1">
              <a:rPr lang="en-US" smtClean="0"/>
              <a:t>5/17/2023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7C-lPrpsLo" TargetMode="External"/><Relationship Id="rId2" Type="http://schemas.openxmlformats.org/officeDocument/2006/relationships/slideLayout" Target="../slideLayouts/slideLayout2.xml"/><Relationship Id="rId1" Type="http://schemas.openxmlformats.org/officeDocument/2006/relationships/video" Target="https://www.youtube.com/embed/k7C-lPrpsLo?feature=oembed"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thics-institute.dartmouth.edu/" TargetMode="External"/><Relationship Id="rId2" Type="http://schemas.openxmlformats.org/officeDocument/2006/relationships/hyperlink" Target="http://www.iep.utm.edu/ethics" TargetMode="External"/><Relationship Id="rId1" Type="http://schemas.openxmlformats.org/officeDocument/2006/relationships/slideLayout" Target="../slideLayouts/slideLayout2.xml"/><Relationship Id="rId5" Type="http://schemas.openxmlformats.org/officeDocument/2006/relationships/hyperlink" Target="https://www.youtube.com/watch?v=k7C-lPrpsLo" TargetMode="External"/><Relationship Id="rId4" Type="http://schemas.openxmlformats.org/officeDocument/2006/relationships/hyperlink" Target="http://www.sciencecartoonsplu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973" y="868326"/>
            <a:ext cx="12036054" cy="1378688"/>
          </a:xfrm>
        </p:spPr>
        <p:txBody>
          <a:bodyPr>
            <a:noAutofit/>
          </a:bodyPr>
          <a:lstStyle/>
          <a:p>
            <a:pPr algn="ctr"/>
            <a:r>
              <a:rPr lang="en-US" sz="4300" dirty="0">
                <a:latin typeface="Century Gothic" panose="020B0502020202020204" pitchFamily="34" charset="0"/>
              </a:rPr>
              <a:t>" Responsible Conduct and</a:t>
            </a:r>
            <a:br>
              <a:rPr lang="en-US" sz="4300" dirty="0">
                <a:latin typeface="Century Gothic" panose="020B0502020202020204" pitchFamily="34" charset="0"/>
              </a:rPr>
            </a:br>
            <a:r>
              <a:rPr lang="en-US" sz="4300" dirty="0">
                <a:latin typeface="Century Gothic" panose="020B0502020202020204" pitchFamily="34" charset="0"/>
              </a:rPr>
              <a:t>   Ethical Standards in Research."</a:t>
            </a:r>
          </a:p>
        </p:txBody>
      </p:sp>
      <p:sp>
        <p:nvSpPr>
          <p:cNvPr id="5" name="Subtitle 4"/>
          <p:cNvSpPr>
            <a:spLocks noGrp="1"/>
          </p:cNvSpPr>
          <p:nvPr>
            <p:ph type="subTitle" idx="1"/>
          </p:nvPr>
        </p:nvSpPr>
        <p:spPr>
          <a:xfrm>
            <a:off x="782084" y="2587257"/>
            <a:ext cx="10472928" cy="3466214"/>
          </a:xfrm>
        </p:spPr>
        <p:txBody>
          <a:bodyPr>
            <a:normAutofit fontScale="92500" lnSpcReduction="10000"/>
          </a:bodyPr>
          <a:lstStyle/>
          <a:p>
            <a:pPr algn="ctr"/>
            <a:r>
              <a:rPr lang="es-ES" dirty="0"/>
              <a:t>Daniel </a:t>
            </a:r>
            <a:r>
              <a:rPr lang="es-ES" dirty="0" err="1"/>
              <a:t>Badro</a:t>
            </a:r>
            <a:r>
              <a:rPr lang="es-ES" dirty="0"/>
              <a:t>, </a:t>
            </a:r>
          </a:p>
          <a:p>
            <a:pPr algn="ctr"/>
            <a:r>
              <a:rPr lang="es-ES" dirty="0"/>
              <a:t>Juan Carlos Barrera</a:t>
            </a:r>
          </a:p>
          <a:p>
            <a:pPr algn="ctr"/>
            <a:r>
              <a:rPr lang="en-US" dirty="0"/>
              <a:t>CSC 426 - Spring 2023</a:t>
            </a:r>
            <a:endParaRPr lang="es-ES" dirty="0"/>
          </a:p>
          <a:p>
            <a:pPr algn="ctr"/>
            <a:endParaRPr lang="en-US" dirty="0"/>
          </a:p>
          <a:p>
            <a:pPr algn="ctr"/>
            <a:r>
              <a:rPr lang="en-US" b="1" dirty="0">
                <a:solidFill>
                  <a:schemeClr val="accent6">
                    <a:lumMod val="75000"/>
                  </a:schemeClr>
                </a:solidFill>
              </a:rPr>
              <a:t>DePaul University</a:t>
            </a:r>
          </a:p>
          <a:p>
            <a:pPr algn="ctr"/>
            <a:endParaRPr lang="en-US" dirty="0"/>
          </a:p>
          <a:p>
            <a:pPr algn="ctr"/>
            <a:r>
              <a:rPr lang="en-US" dirty="0"/>
              <a:t>May 18, 2023</a:t>
            </a:r>
          </a:p>
          <a:p>
            <a:pPr algn="ctr"/>
            <a:r>
              <a:rPr lang="en-US" dirty="0"/>
              <a:t>Chicago, IL  USA  </a:t>
            </a:r>
          </a:p>
          <a:p>
            <a:pPr algn="ctr"/>
            <a:endParaRPr lang="en-US" dirty="0"/>
          </a:p>
        </p:txBody>
      </p:sp>
      <p:sp>
        <p:nvSpPr>
          <p:cNvPr id="2" name="Slide Number Placeholder 1">
            <a:extLst>
              <a:ext uri="{FF2B5EF4-FFF2-40B4-BE49-F238E27FC236}">
                <a16:creationId xmlns:a16="http://schemas.microsoft.com/office/drawing/2014/main" id="{F1898A7C-913C-823E-7EBC-D95E05837735}"/>
              </a:ext>
            </a:extLst>
          </p:cNvPr>
          <p:cNvSpPr>
            <a:spLocks noGrp="1"/>
          </p:cNvSpPr>
          <p:nvPr>
            <p:ph type="sldNum" sz="quarter" idx="12"/>
          </p:nvPr>
        </p:nvSpPr>
        <p:spPr/>
        <p:txBody>
          <a:bodyPr/>
          <a:lstStyle/>
          <a:p>
            <a:fld id="{401CF334-2D5C-4859-84A6-CA7E6E43FAEB}" type="slidenum">
              <a:rPr lang="en-US" smtClean="0"/>
              <a:t>1</a:t>
            </a:fld>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1F3C-306F-054A-9178-9442C3A073B9}"/>
              </a:ext>
            </a:extLst>
          </p:cNvPr>
          <p:cNvSpPr>
            <a:spLocks noGrp="1"/>
          </p:cNvSpPr>
          <p:nvPr>
            <p:ph type="title"/>
          </p:nvPr>
        </p:nvSpPr>
        <p:spPr/>
        <p:txBody>
          <a:bodyPr>
            <a:normAutofit/>
          </a:bodyPr>
          <a:lstStyle/>
          <a:p>
            <a:pPr algn="r"/>
            <a:r>
              <a:rPr lang="en-US" sz="3200" dirty="0"/>
              <a:t>Ethics in Research (cont’d)</a:t>
            </a:r>
          </a:p>
        </p:txBody>
      </p:sp>
      <p:sp>
        <p:nvSpPr>
          <p:cNvPr id="3" name="Content Placeholder 2">
            <a:extLst>
              <a:ext uri="{FF2B5EF4-FFF2-40B4-BE49-F238E27FC236}">
                <a16:creationId xmlns:a16="http://schemas.microsoft.com/office/drawing/2014/main" id="{70C5FE5D-A21C-4274-E669-27FF8DFCB16F}"/>
              </a:ext>
            </a:extLst>
          </p:cNvPr>
          <p:cNvSpPr>
            <a:spLocks noGrp="1"/>
          </p:cNvSpPr>
          <p:nvPr>
            <p:ph idx="1"/>
          </p:nvPr>
        </p:nvSpPr>
        <p:spPr/>
        <p:txBody>
          <a:bodyPr>
            <a:normAutofit fontScale="92500" lnSpcReduction="20000"/>
          </a:bodyPr>
          <a:lstStyle/>
          <a:p>
            <a:r>
              <a:rPr lang="en-US" dirty="0"/>
              <a:t>In Summary: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100" dirty="0"/>
              <a:t>Source: </a:t>
            </a:r>
            <a:r>
              <a:rPr lang="en-US" sz="1100" dirty="0">
                <a:hlinkClick r:id="rId3"/>
              </a:rPr>
              <a:t>https://www.youtube.com/watch?v=k7C-lPrpsLo</a:t>
            </a:r>
            <a:endParaRPr lang="en-US" sz="1100" dirty="0"/>
          </a:p>
          <a:p>
            <a:pPr marL="0" indent="0">
              <a:buNone/>
            </a:pPr>
            <a:r>
              <a:rPr lang="en-US" sz="1100" dirty="0"/>
              <a:t>Research World : </a:t>
            </a:r>
            <a:r>
              <a:rPr lang="en-US" sz="1100" dirty="0" err="1"/>
              <a:t>youtube</a:t>
            </a:r>
            <a:r>
              <a:rPr lang="en-US" sz="1100" dirty="0"/>
              <a:t> Channel </a:t>
            </a:r>
          </a:p>
          <a:p>
            <a:endParaRPr lang="en-US" dirty="0"/>
          </a:p>
        </p:txBody>
      </p:sp>
      <p:pic>
        <p:nvPicPr>
          <p:cNvPr id="4" name="Online Media 3" title="Research Ethics || Ethics in Research || Ethical Consideration in Research || Ethical Issues ||">
            <a:hlinkClick r:id="" action="ppaction://media"/>
            <a:extLst>
              <a:ext uri="{FF2B5EF4-FFF2-40B4-BE49-F238E27FC236}">
                <a16:creationId xmlns:a16="http://schemas.microsoft.com/office/drawing/2014/main" id="{D9AB3421-1EBE-36F9-B393-5EF175907653}"/>
              </a:ext>
            </a:extLst>
          </p:cNvPr>
          <p:cNvPicPr>
            <a:picLocks noRot="1" noChangeAspect="1"/>
          </p:cNvPicPr>
          <p:nvPr>
            <a:videoFile r:link="rId1"/>
          </p:nvPr>
        </p:nvPicPr>
        <p:blipFill>
          <a:blip r:embed="rId4"/>
          <a:stretch>
            <a:fillRect/>
          </a:stretch>
        </p:blipFill>
        <p:spPr>
          <a:xfrm>
            <a:off x="4260113" y="1935480"/>
            <a:ext cx="7322287" cy="4628353"/>
          </a:xfrm>
          <a:prstGeom prst="rect">
            <a:avLst/>
          </a:prstGeom>
        </p:spPr>
      </p:pic>
      <p:sp>
        <p:nvSpPr>
          <p:cNvPr id="5" name="Slide Number Placeholder 4">
            <a:extLst>
              <a:ext uri="{FF2B5EF4-FFF2-40B4-BE49-F238E27FC236}">
                <a16:creationId xmlns:a16="http://schemas.microsoft.com/office/drawing/2014/main" id="{0F06393B-AA3F-1C92-8E4E-895C279A02D9}"/>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174621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9279-CB4A-25A7-CCA1-1CE375191B07}"/>
              </a:ext>
            </a:extLst>
          </p:cNvPr>
          <p:cNvSpPr>
            <a:spLocks noGrp="1"/>
          </p:cNvSpPr>
          <p:nvPr>
            <p:ph type="title"/>
          </p:nvPr>
        </p:nvSpPr>
        <p:spPr>
          <a:xfrm>
            <a:off x="609600" y="704088"/>
            <a:ext cx="10972800" cy="876619"/>
          </a:xfrm>
        </p:spPr>
        <p:txBody>
          <a:bodyPr>
            <a:normAutofit/>
          </a:bodyPr>
          <a:lstStyle/>
          <a:p>
            <a:r>
              <a:rPr lang="en-US" sz="4400" b="1" dirty="0"/>
              <a:t>3) On Being a Scientist </a:t>
            </a:r>
          </a:p>
        </p:txBody>
      </p:sp>
      <p:sp>
        <p:nvSpPr>
          <p:cNvPr id="3" name="Content Placeholder 2">
            <a:extLst>
              <a:ext uri="{FF2B5EF4-FFF2-40B4-BE49-F238E27FC236}">
                <a16:creationId xmlns:a16="http://schemas.microsoft.com/office/drawing/2014/main" id="{94179684-D4D3-FCA8-FCDA-12AB104DCD56}"/>
              </a:ext>
            </a:extLst>
          </p:cNvPr>
          <p:cNvSpPr>
            <a:spLocks noGrp="1"/>
          </p:cNvSpPr>
          <p:nvPr>
            <p:ph idx="1"/>
          </p:nvPr>
        </p:nvSpPr>
        <p:spPr>
          <a:xfrm>
            <a:off x="609600" y="1765005"/>
            <a:ext cx="11426456" cy="4559595"/>
          </a:xfrm>
        </p:spPr>
        <p:txBody>
          <a:bodyPr>
            <a:normAutofit/>
          </a:bodyPr>
          <a:lstStyle/>
          <a:p>
            <a:pPr marL="0" indent="0">
              <a:buNone/>
            </a:pPr>
            <a:r>
              <a:rPr lang="en-US" sz="2400" b="1" dirty="0"/>
              <a:t>The Treatment of Data:</a:t>
            </a:r>
          </a:p>
          <a:p>
            <a:r>
              <a:rPr lang="en-US" sz="2400" dirty="0"/>
              <a:t>Researchers who manipulate their data in ways that deceive others, even if the manipulation seems insignificant at the time. </a:t>
            </a:r>
          </a:p>
          <a:p>
            <a:endParaRPr lang="en-US" sz="1200" dirty="0"/>
          </a:p>
          <a:p>
            <a:r>
              <a:rPr lang="en-US" sz="2400" dirty="0"/>
              <a:t>Misleading data can arise from poor experimental design or careless measurements as well as from improper manipulation</a:t>
            </a:r>
          </a:p>
          <a:p>
            <a:endParaRPr lang="en-US" sz="1200" dirty="0"/>
          </a:p>
          <a:p>
            <a:r>
              <a:rPr lang="en-US" sz="2400" dirty="0"/>
              <a:t>Most researchers are not required to share data with others as soon as the data are generated.</a:t>
            </a:r>
          </a:p>
          <a:p>
            <a:endParaRPr lang="en-US" sz="1200" dirty="0"/>
          </a:p>
          <a:p>
            <a:r>
              <a:rPr lang="en-US" sz="2400" dirty="0"/>
              <a:t>A period of confidentiality allows researchers to check the accuracy of their data and draw conclusions.</a:t>
            </a:r>
          </a:p>
          <a:p>
            <a:pPr marL="0" indent="0">
              <a:buNone/>
            </a:pPr>
            <a:endParaRPr lang="en-US" dirty="0"/>
          </a:p>
        </p:txBody>
      </p:sp>
      <p:sp>
        <p:nvSpPr>
          <p:cNvPr id="4" name="Slide Number Placeholder 3">
            <a:extLst>
              <a:ext uri="{FF2B5EF4-FFF2-40B4-BE49-F238E27FC236}">
                <a16:creationId xmlns:a16="http://schemas.microsoft.com/office/drawing/2014/main" id="{1BD23FB0-2F40-2661-7146-9F47930D0441}"/>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32905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FB88-3F8B-E3F3-0BEB-975D96400573}"/>
              </a:ext>
            </a:extLst>
          </p:cNvPr>
          <p:cNvSpPr>
            <a:spLocks noGrp="1"/>
          </p:cNvSpPr>
          <p:nvPr>
            <p:ph type="title"/>
          </p:nvPr>
        </p:nvSpPr>
        <p:spPr>
          <a:xfrm>
            <a:off x="609600" y="704088"/>
            <a:ext cx="10972800" cy="741940"/>
          </a:xfrm>
        </p:spPr>
        <p:txBody>
          <a:bodyPr>
            <a:normAutofit/>
          </a:bodyPr>
          <a:lstStyle/>
          <a:p>
            <a:pPr algn="r"/>
            <a:r>
              <a:rPr lang="en-US" sz="3200" dirty="0"/>
              <a:t>On Being a Scientist (cont’d)</a:t>
            </a:r>
          </a:p>
        </p:txBody>
      </p:sp>
      <p:sp>
        <p:nvSpPr>
          <p:cNvPr id="3" name="Content Placeholder 2">
            <a:extLst>
              <a:ext uri="{FF2B5EF4-FFF2-40B4-BE49-F238E27FC236}">
                <a16:creationId xmlns:a16="http://schemas.microsoft.com/office/drawing/2014/main" id="{40F8C0EF-A83B-4D54-AAC1-58955B57CB02}"/>
              </a:ext>
            </a:extLst>
          </p:cNvPr>
          <p:cNvSpPr>
            <a:spLocks noGrp="1"/>
          </p:cNvSpPr>
          <p:nvPr>
            <p:ph idx="1"/>
          </p:nvPr>
        </p:nvSpPr>
        <p:spPr>
          <a:xfrm>
            <a:off x="609600" y="1651591"/>
            <a:ext cx="11313042" cy="4673009"/>
          </a:xfrm>
        </p:spPr>
        <p:txBody>
          <a:bodyPr>
            <a:normAutofit fontScale="92500" lnSpcReduction="10000"/>
          </a:bodyPr>
          <a:lstStyle/>
          <a:p>
            <a:pPr marL="0" indent="0">
              <a:buNone/>
            </a:pPr>
            <a:r>
              <a:rPr lang="en-US" b="1" dirty="0"/>
              <a:t>Responding to Suspected Violations of Ethical Standards:</a:t>
            </a:r>
          </a:p>
          <a:p>
            <a:pPr marL="0" indent="0">
              <a:buNone/>
            </a:pPr>
            <a:endParaRPr lang="en-US" b="1" dirty="0"/>
          </a:p>
          <a:p>
            <a:r>
              <a:rPr lang="en-US" dirty="0"/>
              <a:t>Science is largely a self-regulating community.</a:t>
            </a:r>
          </a:p>
          <a:p>
            <a:endParaRPr lang="en-US" dirty="0"/>
          </a:p>
          <a:p>
            <a:r>
              <a:rPr lang="en-US" dirty="0"/>
              <a:t>Self-regulation ensures that decisions about professional conduct will be made by experienced and qualified peers.</a:t>
            </a:r>
          </a:p>
          <a:p>
            <a:endParaRPr lang="en-US" dirty="0"/>
          </a:p>
          <a:p>
            <a:r>
              <a:rPr lang="en-US" dirty="0"/>
              <a:t>for self-regulation to work, researchers must be willing to alert others when they suspect that a colleague has violated professional standards or disciplinary practices.</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2B6D35BE-3259-ABF1-F0D7-4DDF964F69D0}"/>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37101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190753" y="1431850"/>
            <a:ext cx="5579182" cy="5011479"/>
          </a:xfrm>
        </p:spPr>
        <p:txBody>
          <a:bodyPr>
            <a:normAutofit lnSpcReduction="10000"/>
          </a:bodyPr>
          <a:lstStyle/>
          <a:p>
            <a:pPr marL="0" indent="0">
              <a:buNone/>
            </a:pPr>
            <a:r>
              <a:rPr lang="en-US" sz="2400" dirty="0"/>
              <a:t>Historical Cases of Unethical Research</a:t>
            </a:r>
          </a:p>
          <a:p>
            <a:pPr marL="0" indent="0">
              <a:buNone/>
            </a:pPr>
            <a:r>
              <a:rPr lang="en-US" sz="2400" b="1" dirty="0">
                <a:solidFill>
                  <a:schemeClr val="accent4">
                    <a:lumMod val="75000"/>
                  </a:schemeClr>
                </a:solidFill>
              </a:rPr>
              <a:t>Key events</a:t>
            </a:r>
          </a:p>
          <a:p>
            <a:pPr lvl="1"/>
            <a:r>
              <a:rPr lang="en-US" sz="2600" dirty="0"/>
              <a:t>Nazi Experimentation during WWII and the Nuremberg Code</a:t>
            </a:r>
          </a:p>
          <a:p>
            <a:pPr lvl="1"/>
            <a:r>
              <a:rPr lang="en-US" sz="2600" dirty="0"/>
              <a:t>Stanley Milgram’s Obedience Studies</a:t>
            </a:r>
          </a:p>
          <a:p>
            <a:pPr lvl="1"/>
            <a:r>
              <a:rPr lang="en-US" sz="2600" dirty="0"/>
              <a:t>The Thalidomide Tragedy</a:t>
            </a:r>
          </a:p>
          <a:p>
            <a:pPr lvl="1"/>
            <a:r>
              <a:rPr lang="en-US" sz="2600" dirty="0"/>
              <a:t>The Tuskegee Syphilis Study</a:t>
            </a:r>
          </a:p>
          <a:p>
            <a:pPr lvl="1"/>
            <a:endParaRPr lang="en-US" dirty="0"/>
          </a:p>
          <a:p>
            <a:pPr lvl="1"/>
            <a:endParaRPr lang="en-US" dirty="0"/>
          </a:p>
          <a:p>
            <a:pPr lvl="1"/>
            <a:endParaRPr lang="en-US" dirty="0"/>
          </a:p>
          <a:p>
            <a:pPr marL="393192" lvl="1" indent="0">
              <a:buNone/>
            </a:pPr>
            <a:r>
              <a:rPr lang="en-US" dirty="0"/>
              <a:t>                                                 </a:t>
            </a:r>
            <a:r>
              <a:rPr lang="en-US" sz="2200" dirty="0"/>
              <a:t>Source [5] </a:t>
            </a:r>
          </a:p>
          <a:p>
            <a:endParaRPr lang="en-US" dirty="0"/>
          </a:p>
          <a:p>
            <a:endParaRPr lang="en-US" dirty="0"/>
          </a:p>
          <a:p>
            <a:endParaRPr lang="en-US" altLang="en-US" dirty="0"/>
          </a:p>
        </p:txBody>
      </p:sp>
      <p:sp>
        <p:nvSpPr>
          <p:cNvPr id="10243" name="Title 2"/>
          <p:cNvSpPr>
            <a:spLocks noGrp="1"/>
          </p:cNvSpPr>
          <p:nvPr>
            <p:ph type="title"/>
          </p:nvPr>
        </p:nvSpPr>
        <p:spPr>
          <a:xfrm>
            <a:off x="609600" y="704088"/>
            <a:ext cx="10972800" cy="727763"/>
          </a:xfrm>
        </p:spPr>
        <p:txBody>
          <a:bodyPr>
            <a:normAutofit/>
          </a:bodyPr>
          <a:lstStyle/>
          <a:p>
            <a:pPr algn="r"/>
            <a:r>
              <a:rPr lang="en-US" altLang="en-US" sz="3200" dirty="0"/>
              <a:t>On Being a Scientist (cont’d)</a:t>
            </a:r>
          </a:p>
        </p:txBody>
      </p:sp>
      <p:pic>
        <p:nvPicPr>
          <p:cNvPr id="3" name="Picture 2" descr="A picture containing text, screenshot, font, rectangle&#10;&#10;Description automatically generated">
            <a:extLst>
              <a:ext uri="{FF2B5EF4-FFF2-40B4-BE49-F238E27FC236}">
                <a16:creationId xmlns:a16="http://schemas.microsoft.com/office/drawing/2014/main" id="{9AB3593B-21A8-C112-0EB5-4C935AAE3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875" y="1431851"/>
            <a:ext cx="6316372" cy="4820093"/>
          </a:xfrm>
          <a:prstGeom prst="rect">
            <a:avLst/>
          </a:prstGeom>
        </p:spPr>
      </p:pic>
      <p:sp>
        <p:nvSpPr>
          <p:cNvPr id="25" name="Slide Number Placeholder 24">
            <a:extLst>
              <a:ext uri="{FF2B5EF4-FFF2-40B4-BE49-F238E27FC236}">
                <a16:creationId xmlns:a16="http://schemas.microsoft.com/office/drawing/2014/main" id="{4AD3DEB4-4227-E8E3-A8E6-2DBBCE5B5906}"/>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155652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09600" y="1643171"/>
            <a:ext cx="11442492" cy="4577746"/>
          </a:xfrm>
        </p:spPr>
        <p:txBody>
          <a:bodyPr>
            <a:normAutofit fontScale="92500"/>
          </a:bodyPr>
          <a:lstStyle/>
          <a:p>
            <a:pPr marL="0" indent="0">
              <a:buNone/>
            </a:pPr>
            <a:r>
              <a:rPr lang="en-US" altLang="en-US" b="1" dirty="0"/>
              <a:t>As a result of the Tuskegee Study:</a:t>
            </a:r>
          </a:p>
          <a:p>
            <a:pPr lvl="1"/>
            <a:r>
              <a:rPr lang="en-US" altLang="en-US" sz="2600" dirty="0"/>
              <a:t>The National Research Act of 1974 was passed</a:t>
            </a:r>
          </a:p>
          <a:p>
            <a:pPr lvl="1"/>
            <a:r>
              <a:rPr lang="en-US" altLang="en-US" sz="2600" dirty="0"/>
              <a:t>The </a:t>
            </a:r>
            <a:r>
              <a:rPr lang="en-US" altLang="en-US" sz="2600" b="1" i="1" dirty="0">
                <a:solidFill>
                  <a:schemeClr val="accent4">
                    <a:lumMod val="75000"/>
                  </a:schemeClr>
                </a:solidFill>
              </a:rPr>
              <a:t>Belmont Report </a:t>
            </a:r>
            <a:r>
              <a:rPr lang="en-US" altLang="en-US" sz="2600" dirty="0"/>
              <a:t>issued ethical guidelines for research on human subjects</a:t>
            </a:r>
          </a:p>
          <a:p>
            <a:pPr lvl="4"/>
            <a:r>
              <a:rPr lang="en-US" sz="2400" b="1" dirty="0">
                <a:solidFill>
                  <a:schemeClr val="accent5">
                    <a:lumMod val="75000"/>
                  </a:schemeClr>
                </a:solidFill>
              </a:rPr>
              <a:t>Respect for persons</a:t>
            </a:r>
          </a:p>
          <a:p>
            <a:pPr lvl="5"/>
            <a:r>
              <a:rPr lang="en-US" sz="2400" dirty="0"/>
              <a:t>Vulnerable populations</a:t>
            </a:r>
          </a:p>
          <a:p>
            <a:pPr lvl="5"/>
            <a:r>
              <a:rPr lang="en-US" sz="2400" dirty="0"/>
              <a:t>Assent</a:t>
            </a:r>
          </a:p>
          <a:p>
            <a:pPr lvl="5"/>
            <a:r>
              <a:rPr lang="en-US" sz="2400" dirty="0"/>
              <a:t>Informed consent</a:t>
            </a:r>
          </a:p>
          <a:p>
            <a:pPr lvl="5"/>
            <a:r>
              <a:rPr lang="en-US" sz="2400" dirty="0"/>
              <a:t>Voluntary participation</a:t>
            </a:r>
          </a:p>
          <a:p>
            <a:pPr lvl="4"/>
            <a:r>
              <a:rPr lang="en-US" sz="2400" b="1" dirty="0">
                <a:solidFill>
                  <a:schemeClr val="accent5">
                    <a:lumMod val="75000"/>
                  </a:schemeClr>
                </a:solidFill>
              </a:rPr>
              <a:t>Beneficence</a:t>
            </a:r>
          </a:p>
          <a:p>
            <a:pPr lvl="5"/>
            <a:r>
              <a:rPr lang="en-US" sz="2400" dirty="0"/>
              <a:t>No greater than minimal risk</a:t>
            </a:r>
          </a:p>
          <a:p>
            <a:pPr lvl="4"/>
            <a:r>
              <a:rPr lang="en-US" sz="2400" b="1" dirty="0">
                <a:solidFill>
                  <a:schemeClr val="accent5">
                    <a:lumMod val="75000"/>
                  </a:schemeClr>
                </a:solidFill>
              </a:rPr>
              <a:t>Justice</a:t>
            </a:r>
          </a:p>
          <a:p>
            <a:pPr lvl="1"/>
            <a:endParaRPr lang="en-US" altLang="en-US" dirty="0"/>
          </a:p>
        </p:txBody>
      </p:sp>
      <p:sp>
        <p:nvSpPr>
          <p:cNvPr id="10243" name="Title 2"/>
          <p:cNvSpPr>
            <a:spLocks noGrp="1"/>
          </p:cNvSpPr>
          <p:nvPr>
            <p:ph type="title"/>
          </p:nvPr>
        </p:nvSpPr>
        <p:spPr>
          <a:xfrm>
            <a:off x="609600" y="704088"/>
            <a:ext cx="10972800" cy="802423"/>
          </a:xfrm>
        </p:spPr>
        <p:txBody>
          <a:bodyPr>
            <a:normAutofit/>
          </a:bodyPr>
          <a:lstStyle/>
          <a:p>
            <a:pPr algn="r"/>
            <a:r>
              <a:rPr lang="en-US" altLang="en-US" sz="3200" dirty="0"/>
              <a:t>On Being a Scientist (cont’d)</a:t>
            </a:r>
          </a:p>
        </p:txBody>
      </p:sp>
      <p:sp>
        <p:nvSpPr>
          <p:cNvPr id="2" name="Slide Number Placeholder 1">
            <a:extLst>
              <a:ext uri="{FF2B5EF4-FFF2-40B4-BE49-F238E27FC236}">
                <a16:creationId xmlns:a16="http://schemas.microsoft.com/office/drawing/2014/main" id="{3A513218-CD75-8FE3-1FF1-316E788C04BC}"/>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27102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30188"/>
            <a:ext cx="10972800" cy="4594412"/>
          </a:xfrm>
        </p:spPr>
        <p:txBody>
          <a:bodyPr>
            <a:normAutofit lnSpcReduction="10000"/>
          </a:bodyPr>
          <a:lstStyle/>
          <a:p>
            <a:pPr marL="0" indent="0">
              <a:buNone/>
            </a:pPr>
            <a:r>
              <a:rPr lang="en-US" sz="2400" b="1" dirty="0"/>
              <a:t>Related Guidelines on Human Subject Participation:</a:t>
            </a:r>
          </a:p>
          <a:p>
            <a:pPr marL="0" indent="0">
              <a:buNone/>
            </a:pPr>
            <a:endParaRPr lang="en-US" sz="2400" b="1" dirty="0"/>
          </a:p>
          <a:p>
            <a:r>
              <a:rPr lang="en-US" sz="2400" b="1" dirty="0">
                <a:solidFill>
                  <a:schemeClr val="accent4">
                    <a:lumMod val="75000"/>
                  </a:schemeClr>
                </a:solidFill>
              </a:rPr>
              <a:t>Privacy</a:t>
            </a:r>
          </a:p>
          <a:p>
            <a:pPr lvl="1"/>
            <a:r>
              <a:rPr lang="en-US" dirty="0"/>
              <a:t> Anonymity</a:t>
            </a:r>
          </a:p>
          <a:p>
            <a:pPr lvl="1"/>
            <a:r>
              <a:rPr lang="en-US" dirty="0"/>
              <a:t>Confidentiality</a:t>
            </a:r>
          </a:p>
          <a:p>
            <a:pPr lvl="1"/>
            <a:r>
              <a:rPr lang="en-US" dirty="0"/>
              <a:t>De-identification</a:t>
            </a:r>
          </a:p>
          <a:p>
            <a:pPr lvl="1"/>
            <a:endParaRPr lang="en-US" dirty="0"/>
          </a:p>
          <a:p>
            <a:r>
              <a:rPr lang="en-US" sz="2400" b="1" dirty="0">
                <a:solidFill>
                  <a:schemeClr val="accent4">
                    <a:lumMod val="75000"/>
                  </a:schemeClr>
                </a:solidFill>
              </a:rPr>
              <a:t>Deception and debriefing</a:t>
            </a:r>
          </a:p>
          <a:p>
            <a:endParaRPr lang="en-US" sz="2400" dirty="0"/>
          </a:p>
          <a:p>
            <a:r>
              <a:rPr lang="en-US" sz="2400" b="1" dirty="0">
                <a:solidFill>
                  <a:schemeClr val="accent4">
                    <a:lumMod val="75000"/>
                  </a:schemeClr>
                </a:solidFill>
              </a:rPr>
              <a:t>Right to service</a:t>
            </a:r>
          </a:p>
          <a:p>
            <a:pPr lvl="1"/>
            <a:r>
              <a:rPr lang="en-US" dirty="0"/>
              <a:t>Use of placebos</a:t>
            </a:r>
          </a:p>
        </p:txBody>
      </p:sp>
      <p:sp>
        <p:nvSpPr>
          <p:cNvPr id="3" name="Title 2"/>
          <p:cNvSpPr>
            <a:spLocks noGrp="1"/>
          </p:cNvSpPr>
          <p:nvPr>
            <p:ph type="title"/>
          </p:nvPr>
        </p:nvSpPr>
        <p:spPr>
          <a:xfrm>
            <a:off x="609600" y="704088"/>
            <a:ext cx="10972800" cy="640618"/>
          </a:xfrm>
        </p:spPr>
        <p:txBody>
          <a:bodyPr>
            <a:normAutofit/>
          </a:bodyPr>
          <a:lstStyle/>
          <a:p>
            <a:pPr algn="r"/>
            <a:r>
              <a:rPr lang="en-US" altLang="en-US" sz="3200" dirty="0"/>
              <a:t>On Being a Scientist (cont’d)</a:t>
            </a:r>
            <a:endParaRPr lang="en-US" sz="3200" dirty="0"/>
          </a:p>
        </p:txBody>
      </p:sp>
      <p:pic>
        <p:nvPicPr>
          <p:cNvPr id="4" name="Picture 2">
            <a:extLst>
              <a:ext uri="{FF2B5EF4-FFF2-40B4-BE49-F238E27FC236}">
                <a16:creationId xmlns:a16="http://schemas.microsoft.com/office/drawing/2014/main" id="{595A0315-60A6-53E2-705D-6E8B236E66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4" t="-1711" r="-1394" b="-1711"/>
          <a:stretch>
            <a:fillRect/>
          </a:stretch>
        </p:blipFill>
        <p:spPr bwMode="auto">
          <a:xfrm>
            <a:off x="6096000" y="2402839"/>
            <a:ext cx="5386917" cy="417034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a:extLst>
              <a:ext uri="{FF2B5EF4-FFF2-40B4-BE49-F238E27FC236}">
                <a16:creationId xmlns:a16="http://schemas.microsoft.com/office/drawing/2014/main" id="{A87AA7F4-C7BB-6467-73BA-09F6AC0A002D}"/>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29664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9"/>
            <a:ext cx="10972800" cy="734852"/>
          </a:xfrm>
        </p:spPr>
        <p:txBody>
          <a:bodyPr>
            <a:normAutofit/>
          </a:bodyPr>
          <a:lstStyle/>
          <a:p>
            <a:pPr algn="r"/>
            <a:r>
              <a:rPr lang="en-US" altLang="en-US" sz="3200" dirty="0"/>
              <a:t>On Being a Scientist (cont’d)</a:t>
            </a:r>
            <a:endParaRPr lang="en-US" sz="3200" dirty="0"/>
          </a:p>
        </p:txBody>
      </p:sp>
      <p:sp>
        <p:nvSpPr>
          <p:cNvPr id="4" name="Text Placeholder 3">
            <a:extLst>
              <a:ext uri="{FF2B5EF4-FFF2-40B4-BE49-F238E27FC236}">
                <a16:creationId xmlns:a16="http://schemas.microsoft.com/office/drawing/2014/main" id="{CDD5FAFE-EA7C-7F9C-1BCC-08DEFDC6DA83}"/>
              </a:ext>
            </a:extLst>
          </p:cNvPr>
          <p:cNvSpPr>
            <a:spLocks noGrp="1"/>
          </p:cNvSpPr>
          <p:nvPr>
            <p:ph type="body" idx="1"/>
          </p:nvPr>
        </p:nvSpPr>
        <p:spPr>
          <a:xfrm>
            <a:off x="609600" y="1668302"/>
            <a:ext cx="5386917" cy="659352"/>
          </a:xfrm>
        </p:spPr>
        <p:txBody>
          <a:bodyPr/>
          <a:lstStyle/>
          <a:p>
            <a:r>
              <a:rPr lang="en-US" dirty="0"/>
              <a:t>IRBs Institutional Review Boards</a:t>
            </a:r>
          </a:p>
        </p:txBody>
      </p:sp>
      <p:sp>
        <p:nvSpPr>
          <p:cNvPr id="2" name="Content Placeholder 1"/>
          <p:cNvSpPr>
            <a:spLocks noGrp="1"/>
          </p:cNvSpPr>
          <p:nvPr>
            <p:ph sz="quarter" idx="2"/>
          </p:nvPr>
        </p:nvSpPr>
        <p:spPr>
          <a:xfrm>
            <a:off x="609600" y="2341882"/>
            <a:ext cx="5386917" cy="4373711"/>
          </a:xfrm>
        </p:spPr>
        <p:txBody>
          <a:bodyPr>
            <a:normAutofit lnSpcReduction="10000"/>
          </a:bodyPr>
          <a:lstStyle/>
          <a:p>
            <a:r>
              <a:rPr lang="en-US" sz="2400" dirty="0"/>
              <a:t>A panel of people who review research protocols to ensure the safety and rights of the participants in the proposed study</a:t>
            </a:r>
          </a:p>
          <a:p>
            <a:r>
              <a:rPr lang="en-US" sz="2400" dirty="0"/>
              <a:t>Protocols</a:t>
            </a:r>
          </a:p>
          <a:p>
            <a:pPr lvl="1"/>
            <a:r>
              <a:rPr lang="en-US" sz="2400" dirty="0"/>
              <a:t>Detailed documents that summarize the purposes and procedures of a study</a:t>
            </a:r>
          </a:p>
          <a:p>
            <a:pPr lvl="1"/>
            <a:endParaRPr lang="en-US" sz="1200" dirty="0"/>
          </a:p>
          <a:p>
            <a:r>
              <a:rPr lang="en-US" sz="2400" dirty="0"/>
              <a:t>ACM Code of Ethics and Professional Conduct</a:t>
            </a:r>
          </a:p>
          <a:p>
            <a:pPr marL="0" indent="0">
              <a:buNone/>
            </a:pPr>
            <a:r>
              <a:rPr lang="en-US" sz="2400" dirty="0">
                <a:solidFill>
                  <a:schemeClr val="accent6">
                    <a:lumMod val="75000"/>
                  </a:schemeClr>
                </a:solidFill>
              </a:rPr>
              <a:t>https://www.acm.org/code-of-ethics</a:t>
            </a:r>
          </a:p>
        </p:txBody>
      </p:sp>
      <p:sp>
        <p:nvSpPr>
          <p:cNvPr id="5" name="Text Placeholder 4">
            <a:extLst>
              <a:ext uri="{FF2B5EF4-FFF2-40B4-BE49-F238E27FC236}">
                <a16:creationId xmlns:a16="http://schemas.microsoft.com/office/drawing/2014/main" id="{73D38A96-6A86-04F4-B7BD-216562BF3BE2}"/>
              </a:ext>
            </a:extLst>
          </p:cNvPr>
          <p:cNvSpPr>
            <a:spLocks noGrp="1"/>
          </p:cNvSpPr>
          <p:nvPr>
            <p:ph type="body" sz="half" idx="3"/>
          </p:nvPr>
        </p:nvSpPr>
        <p:spPr>
          <a:xfrm>
            <a:off x="6193367" y="1668302"/>
            <a:ext cx="5389033" cy="654843"/>
          </a:xfrm>
        </p:spPr>
        <p:txBody>
          <a:bodyPr/>
          <a:lstStyle/>
          <a:p>
            <a:r>
              <a:rPr lang="en-US" dirty="0"/>
              <a:t>Ethics in Clinical Research</a:t>
            </a:r>
          </a:p>
        </p:txBody>
      </p:sp>
      <p:sp>
        <p:nvSpPr>
          <p:cNvPr id="6" name="Content Placeholder 5">
            <a:extLst>
              <a:ext uri="{FF2B5EF4-FFF2-40B4-BE49-F238E27FC236}">
                <a16:creationId xmlns:a16="http://schemas.microsoft.com/office/drawing/2014/main" id="{D9A1E9D6-1885-03DD-9363-73057DB4611B}"/>
              </a:ext>
            </a:extLst>
          </p:cNvPr>
          <p:cNvSpPr>
            <a:spLocks noGrp="1"/>
          </p:cNvSpPr>
          <p:nvPr>
            <p:ph sz="quarter" idx="4"/>
          </p:nvPr>
        </p:nvSpPr>
        <p:spPr>
          <a:xfrm>
            <a:off x="6193367" y="2323145"/>
            <a:ext cx="5768783" cy="4182586"/>
          </a:xfrm>
        </p:spPr>
        <p:txBody>
          <a:bodyPr>
            <a:normAutofit lnSpcReduction="10000"/>
          </a:bodyPr>
          <a:lstStyle/>
          <a:p>
            <a:pPr marL="0" indent="0">
              <a:buNone/>
            </a:pPr>
            <a:r>
              <a:rPr lang="en-US" b="1" dirty="0">
                <a:solidFill>
                  <a:schemeClr val="accent4">
                    <a:lumMod val="75000"/>
                  </a:schemeClr>
                </a:solidFill>
              </a:rPr>
              <a:t>Patient Protection versus Access</a:t>
            </a:r>
          </a:p>
          <a:p>
            <a:r>
              <a:rPr lang="en-US" dirty="0"/>
              <a:t>The FDA’s approach to approving new drugs is a “go slow” mentality</a:t>
            </a:r>
          </a:p>
          <a:p>
            <a:pPr lvl="1"/>
            <a:r>
              <a:rPr lang="en-US" dirty="0"/>
              <a:t>Phase I studies</a:t>
            </a:r>
          </a:p>
          <a:p>
            <a:pPr lvl="1"/>
            <a:r>
              <a:rPr lang="en-US" dirty="0"/>
              <a:t>Phase II studies</a:t>
            </a:r>
          </a:p>
          <a:p>
            <a:pPr lvl="1"/>
            <a:r>
              <a:rPr lang="en-US" dirty="0"/>
              <a:t>Phase III studies</a:t>
            </a:r>
          </a:p>
          <a:p>
            <a:pPr lvl="1"/>
            <a:endParaRPr lang="en-US" dirty="0"/>
          </a:p>
          <a:p>
            <a:pPr marL="0" indent="0">
              <a:buNone/>
            </a:pPr>
            <a:r>
              <a:rPr lang="en-US" b="1" dirty="0">
                <a:solidFill>
                  <a:schemeClr val="accent4">
                    <a:lumMod val="75000"/>
                  </a:schemeClr>
                </a:solidFill>
              </a:rPr>
              <a:t>Ethics in Research with Animals</a:t>
            </a:r>
          </a:p>
          <a:p>
            <a:r>
              <a:rPr lang="en-US" dirty="0"/>
              <a:t>IRBs are required to maintain a committee on the care of animals used in research</a:t>
            </a:r>
          </a:p>
          <a:p>
            <a:pPr lvl="1"/>
            <a:r>
              <a:rPr lang="en-US" dirty="0"/>
              <a:t>Institutional Animal Care and Use Committee</a:t>
            </a:r>
          </a:p>
          <a:p>
            <a:pPr marL="0" indent="0">
              <a:buNone/>
            </a:pPr>
            <a:endParaRPr lang="en-US" b="1" dirty="0">
              <a:solidFill>
                <a:schemeClr val="accent4">
                  <a:lumMod val="75000"/>
                </a:schemeClr>
              </a:solidFill>
            </a:endParaRPr>
          </a:p>
          <a:p>
            <a:pPr marL="0" indent="0">
              <a:buNone/>
            </a:pPr>
            <a:endParaRPr lang="en-US" b="1" dirty="0">
              <a:solidFill>
                <a:schemeClr val="accent4">
                  <a:lumMod val="75000"/>
                </a:schemeClr>
              </a:solidFill>
            </a:endParaRPr>
          </a:p>
          <a:p>
            <a:endParaRPr lang="en-US" dirty="0"/>
          </a:p>
          <a:p>
            <a:endParaRPr lang="en-US" dirty="0"/>
          </a:p>
        </p:txBody>
      </p:sp>
      <p:sp>
        <p:nvSpPr>
          <p:cNvPr id="7" name="Slide Number Placeholder 6">
            <a:extLst>
              <a:ext uri="{FF2B5EF4-FFF2-40B4-BE49-F238E27FC236}">
                <a16:creationId xmlns:a16="http://schemas.microsoft.com/office/drawing/2014/main" id="{EB7BD705-699B-C2BB-E24C-FF246CD55A51}"/>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332541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C5F6-1981-C283-49EA-F21729E404BF}"/>
              </a:ext>
            </a:extLst>
          </p:cNvPr>
          <p:cNvSpPr>
            <a:spLocks noGrp="1"/>
          </p:cNvSpPr>
          <p:nvPr>
            <p:ph type="title"/>
          </p:nvPr>
        </p:nvSpPr>
        <p:spPr>
          <a:xfrm>
            <a:off x="609600" y="704088"/>
            <a:ext cx="10972800" cy="798647"/>
          </a:xfrm>
        </p:spPr>
        <p:txBody>
          <a:bodyPr>
            <a:normAutofit/>
          </a:bodyPr>
          <a:lstStyle/>
          <a:p>
            <a:r>
              <a:rPr lang="en-US" sz="4400" b="1" dirty="0"/>
              <a:t>4) Class Exercise</a:t>
            </a:r>
          </a:p>
        </p:txBody>
      </p:sp>
      <p:sp>
        <p:nvSpPr>
          <p:cNvPr id="3" name="Content Placeholder 2">
            <a:extLst>
              <a:ext uri="{FF2B5EF4-FFF2-40B4-BE49-F238E27FC236}">
                <a16:creationId xmlns:a16="http://schemas.microsoft.com/office/drawing/2014/main" id="{9BEC1D07-C7D2-2F5E-33CF-951A00A761C0}"/>
              </a:ext>
            </a:extLst>
          </p:cNvPr>
          <p:cNvSpPr>
            <a:spLocks noGrp="1"/>
          </p:cNvSpPr>
          <p:nvPr>
            <p:ph idx="1"/>
          </p:nvPr>
        </p:nvSpPr>
        <p:spPr>
          <a:xfrm>
            <a:off x="159895" y="1543675"/>
            <a:ext cx="11872209" cy="5036695"/>
          </a:xfrm>
        </p:spPr>
        <p:txBody>
          <a:bodyPr>
            <a:normAutofit fontScale="92500"/>
          </a:bodyPr>
          <a:lstStyle/>
          <a:p>
            <a:pPr marL="0" indent="0" algn="ctr">
              <a:buNone/>
            </a:pPr>
            <a:r>
              <a:rPr lang="en-US" sz="2400" b="1" dirty="0"/>
              <a:t>Tests on Students</a:t>
            </a:r>
          </a:p>
          <a:p>
            <a:pPr marL="0" indent="0" algn="just">
              <a:buNone/>
            </a:pPr>
            <a:r>
              <a:rPr lang="en-US" sz="2400" dirty="0"/>
              <a:t>For his dissertation project in psychology, Antonio is studying new approaches to strengthen memory. He can apply these techniques to create interactive Web-based instructional modules. He plans to test these modules with students in a general psychology course for which he is a teaching assistant. He expects that student volunteers who use the modules will subsequently perform better on examinations than other students. He hopes to publish the results in a conference proceedings on research in learning, because he plans to apply for an academic position after he completes the doctorate.</a:t>
            </a:r>
          </a:p>
          <a:p>
            <a:pPr marL="0" indent="0" algn="ctr">
              <a:buNone/>
            </a:pPr>
            <a:r>
              <a:rPr lang="en-US" sz="2400" b="1" dirty="0">
                <a:solidFill>
                  <a:schemeClr val="accent4">
                    <a:lumMod val="75000"/>
                  </a:schemeClr>
                </a:solidFill>
              </a:rPr>
              <a:t>Let’s vote</a:t>
            </a:r>
          </a:p>
          <a:p>
            <a:pPr marL="0" indent="0">
              <a:buNone/>
            </a:pPr>
            <a:r>
              <a:rPr lang="en-US" sz="2400" dirty="0"/>
              <a:t>1. Should Antonio seek IRB approval for his research project with human participants?</a:t>
            </a:r>
          </a:p>
          <a:p>
            <a:pPr marL="0" indent="0">
              <a:buNone/>
            </a:pPr>
            <a:r>
              <a:rPr lang="en-US" sz="2400" dirty="0"/>
              <a:t>					</a:t>
            </a:r>
            <a:r>
              <a:rPr lang="en-US" sz="2400" b="1" dirty="0">
                <a:solidFill>
                  <a:schemeClr val="accent4">
                    <a:lumMod val="75000"/>
                  </a:schemeClr>
                </a:solidFill>
              </a:rPr>
              <a:t>YES</a:t>
            </a:r>
            <a:r>
              <a:rPr lang="en-US" sz="2400" dirty="0"/>
              <a:t>                      </a:t>
            </a:r>
            <a:r>
              <a:rPr lang="en-US" sz="2400" b="1" dirty="0">
                <a:solidFill>
                  <a:schemeClr val="accent4">
                    <a:lumMod val="75000"/>
                  </a:schemeClr>
                </a:solidFill>
              </a:rPr>
              <a:t>NO</a:t>
            </a:r>
            <a:r>
              <a:rPr lang="en-US" sz="2400" dirty="0"/>
              <a:t> </a:t>
            </a:r>
          </a:p>
          <a:p>
            <a:pPr marL="0" indent="0">
              <a:buNone/>
            </a:pPr>
            <a:r>
              <a:rPr lang="en-US" sz="2400" dirty="0"/>
              <a:t>2. Do they need to give formal informed consent?</a:t>
            </a:r>
          </a:p>
          <a:p>
            <a:pPr marL="0" indent="0">
              <a:buNone/>
            </a:pPr>
            <a:r>
              <a:rPr lang="en-US" sz="2400" dirty="0"/>
              <a:t>					</a:t>
            </a:r>
            <a:r>
              <a:rPr lang="en-US" sz="2400" b="1" dirty="0">
                <a:solidFill>
                  <a:schemeClr val="accent4">
                    <a:lumMod val="75000"/>
                  </a:schemeClr>
                </a:solidFill>
              </a:rPr>
              <a:t>YES </a:t>
            </a:r>
            <a:r>
              <a:rPr lang="en-US" sz="2400" dirty="0"/>
              <a:t>                     </a:t>
            </a:r>
            <a:r>
              <a:rPr lang="en-US" sz="2400" b="1" dirty="0">
                <a:solidFill>
                  <a:schemeClr val="accent4">
                    <a:lumMod val="75000"/>
                  </a:schemeClr>
                </a:solidFill>
              </a:rPr>
              <a:t>NO</a:t>
            </a:r>
            <a:r>
              <a:rPr lang="en-US" sz="2400" dirty="0"/>
              <a:t>   </a:t>
            </a:r>
          </a:p>
        </p:txBody>
      </p:sp>
      <p:pic>
        <p:nvPicPr>
          <p:cNvPr id="4" name="Picture 3">
            <a:extLst>
              <a:ext uri="{FF2B5EF4-FFF2-40B4-BE49-F238E27FC236}">
                <a16:creationId xmlns:a16="http://schemas.microsoft.com/office/drawing/2014/main" id="{CF78D5B1-F684-67E1-577D-E93E5C10E714}"/>
              </a:ext>
            </a:extLst>
          </p:cNvPr>
          <p:cNvPicPr>
            <a:picLocks noChangeAspect="1"/>
          </p:cNvPicPr>
          <p:nvPr/>
        </p:nvPicPr>
        <p:blipFill>
          <a:blip r:embed="rId2"/>
          <a:stretch>
            <a:fillRect/>
          </a:stretch>
        </p:blipFill>
        <p:spPr>
          <a:xfrm>
            <a:off x="5413948" y="5164111"/>
            <a:ext cx="514350" cy="514350"/>
          </a:xfrm>
          <a:prstGeom prst="rect">
            <a:avLst/>
          </a:prstGeom>
        </p:spPr>
      </p:pic>
      <p:pic>
        <p:nvPicPr>
          <p:cNvPr id="5" name="Picture 4">
            <a:extLst>
              <a:ext uri="{FF2B5EF4-FFF2-40B4-BE49-F238E27FC236}">
                <a16:creationId xmlns:a16="http://schemas.microsoft.com/office/drawing/2014/main" id="{6B9FB94D-6933-5990-396F-BC7C011A1909}"/>
              </a:ext>
            </a:extLst>
          </p:cNvPr>
          <p:cNvPicPr>
            <a:picLocks noChangeAspect="1"/>
          </p:cNvPicPr>
          <p:nvPr/>
        </p:nvPicPr>
        <p:blipFill>
          <a:blip r:embed="rId2"/>
          <a:stretch>
            <a:fillRect/>
          </a:stretch>
        </p:blipFill>
        <p:spPr>
          <a:xfrm>
            <a:off x="5413948" y="6066020"/>
            <a:ext cx="514350" cy="514350"/>
          </a:xfrm>
          <a:prstGeom prst="rect">
            <a:avLst/>
          </a:prstGeom>
        </p:spPr>
      </p:pic>
      <p:pic>
        <p:nvPicPr>
          <p:cNvPr id="9" name="Picture 8" descr="A close-up of a human bone&#10;&#10;Description automatically generated with medium confidence">
            <a:extLst>
              <a:ext uri="{FF2B5EF4-FFF2-40B4-BE49-F238E27FC236}">
                <a16:creationId xmlns:a16="http://schemas.microsoft.com/office/drawing/2014/main" id="{F96519AA-1161-B87F-5ACD-34592BCF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100" y="5231567"/>
            <a:ext cx="514350" cy="514350"/>
          </a:xfrm>
          <a:prstGeom prst="rect">
            <a:avLst/>
          </a:prstGeom>
        </p:spPr>
      </p:pic>
      <p:pic>
        <p:nvPicPr>
          <p:cNvPr id="10" name="Picture 9" descr="A close-up of a human bone&#10;&#10;Description automatically generated with medium confidence">
            <a:extLst>
              <a:ext uri="{FF2B5EF4-FFF2-40B4-BE49-F238E27FC236}">
                <a16:creationId xmlns:a16="http://schemas.microsoft.com/office/drawing/2014/main" id="{5DD71569-CBE7-CC51-258C-C6D32018A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100" y="5955292"/>
            <a:ext cx="514350" cy="514350"/>
          </a:xfrm>
          <a:prstGeom prst="rect">
            <a:avLst/>
          </a:prstGeom>
        </p:spPr>
      </p:pic>
      <p:sp>
        <p:nvSpPr>
          <p:cNvPr id="6" name="Slide Number Placeholder 5">
            <a:extLst>
              <a:ext uri="{FF2B5EF4-FFF2-40B4-BE49-F238E27FC236}">
                <a16:creationId xmlns:a16="http://schemas.microsoft.com/office/drawing/2014/main" id="{2F3BA66E-87BB-AD98-229B-23D9A8062A4D}"/>
              </a:ext>
            </a:extLst>
          </p:cNvPr>
          <p:cNvSpPr>
            <a:spLocks noGrp="1"/>
          </p:cNvSpPr>
          <p:nvPr>
            <p:ph type="sldNum" sz="quarter" idx="12"/>
          </p:nvPr>
        </p:nvSpPr>
        <p:spPr/>
        <p:txBody>
          <a:bodyPr/>
          <a:lstStyle/>
          <a:p>
            <a:fld id="{401CF334-2D5C-4859-84A6-CA7E6E43FAEB}" type="slidenum">
              <a:rPr lang="en-US" smtClean="0"/>
              <a:t>17</a:t>
            </a:fld>
            <a:endParaRPr lang="en-US"/>
          </a:p>
        </p:txBody>
      </p:sp>
    </p:spTree>
    <p:extLst>
      <p:ext uri="{BB962C8B-B14F-4D97-AF65-F5344CB8AC3E}">
        <p14:creationId xmlns:p14="http://schemas.microsoft.com/office/powerpoint/2010/main" val="187485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fontScale="90000"/>
          </a:bodyPr>
          <a:lstStyle/>
          <a:p>
            <a:r>
              <a:rPr lang="en-US" b="1" dirty="0"/>
              <a:t>5) Experimental Standards for Research</a:t>
            </a:r>
          </a:p>
        </p:txBody>
      </p:sp>
      <p:sp>
        <p:nvSpPr>
          <p:cNvPr id="2" name="Content Placeholder 1"/>
          <p:cNvSpPr>
            <a:spLocks noGrp="1"/>
          </p:cNvSpPr>
          <p:nvPr>
            <p:ph idx="1"/>
          </p:nvPr>
        </p:nvSpPr>
        <p:spPr>
          <a:xfrm>
            <a:off x="384095" y="1753849"/>
            <a:ext cx="11630695" cy="4871804"/>
          </a:xfrm>
        </p:spPr>
        <p:txBody>
          <a:bodyPr>
            <a:normAutofit/>
          </a:bodyPr>
          <a:lstStyle/>
          <a:p>
            <a:r>
              <a:rPr lang="en-US" sz="4800" dirty="0"/>
              <a:t>Zobel’s Reliable Research Article</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Ethical norms differ between disciplines.</a:t>
            </a:r>
          </a:p>
          <a:p>
            <a:r>
              <a:rPr lang="en-US" sz="2400" dirty="0">
                <a:solidFill>
                  <a:srgbClr val="222222"/>
                </a:solidFill>
                <a:ea typeface="SimSun" panose="02010600030101010101" pitchFamily="2" charset="-122"/>
                <a:cs typeface="Times New Roman" panose="02020603050405020304" pitchFamily="18" charset="0"/>
              </a:rPr>
              <a:t>Standards for conduct and recording experiments not adopted in computer science.</a:t>
            </a:r>
            <a:endParaRPr lang="en-US" sz="24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Lack of standards can be seen as approval for fraudulent research.</a:t>
            </a:r>
          </a:p>
          <a:p>
            <a:r>
              <a:rPr lang="en-US" sz="2400" dirty="0">
                <a:solidFill>
                  <a:srgbClr val="222222"/>
                </a:solidFill>
                <a:ea typeface="SimSun" panose="02010600030101010101" pitchFamily="2" charset="-122"/>
                <a:cs typeface="Times New Roman" panose="02020603050405020304" pitchFamily="18" charset="0"/>
              </a:rPr>
              <a:t>Public records can be used to form new research.</a:t>
            </a:r>
          </a:p>
          <a:p>
            <a:endParaRPr lang="en-US" dirty="0"/>
          </a:p>
        </p:txBody>
      </p:sp>
      <p:sp>
        <p:nvSpPr>
          <p:cNvPr id="4" name="Slide Number Placeholder 3">
            <a:extLst>
              <a:ext uri="{FF2B5EF4-FFF2-40B4-BE49-F238E27FC236}">
                <a16:creationId xmlns:a16="http://schemas.microsoft.com/office/drawing/2014/main" id="{70CE0865-3554-CCDB-CEB8-1868AC5AEC9F}"/>
              </a:ext>
            </a:extLst>
          </p:cNvPr>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7151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16149"/>
            <a:ext cx="11630695" cy="5011298"/>
          </a:xfrm>
        </p:spPr>
        <p:txBody>
          <a:bodyPr>
            <a:normAutofit/>
          </a:bodyPr>
          <a:lstStyle/>
          <a:p>
            <a:r>
              <a:rPr lang="en-US" sz="4800" dirty="0"/>
              <a:t>Standards for Experimentation</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AVCC’s Statement and Guidelines on Research Practice.</a:t>
            </a:r>
          </a:p>
          <a:p>
            <a:r>
              <a:rPr lang="en-US" sz="2400" dirty="0">
                <a:solidFill>
                  <a:srgbClr val="222222"/>
                </a:solidFill>
                <a:ea typeface="SimSun" panose="02010600030101010101" pitchFamily="2" charset="-122"/>
                <a:cs typeface="Times New Roman" panose="02020603050405020304" pitchFamily="18" charset="0"/>
              </a:rPr>
              <a:t>Record-keeping, a valuable tradition, is not taught in many disciplines.</a:t>
            </a:r>
          </a:p>
          <a:p>
            <a:r>
              <a:rPr lang="en-US" sz="2400" dirty="0">
                <a:solidFill>
                  <a:srgbClr val="222222"/>
                </a:solidFill>
                <a:ea typeface="SimSun" panose="02010600030101010101" pitchFamily="2" charset="-122"/>
                <a:cs typeface="Times New Roman" panose="02020603050405020304" pitchFamily="18" charset="0"/>
              </a:rPr>
              <a:t>Record-keeping has a long history – notes of Newton are still available.</a:t>
            </a:r>
          </a:p>
          <a:p>
            <a:endParaRPr lang="en-US" dirty="0"/>
          </a:p>
        </p:txBody>
      </p:sp>
      <p:sp>
        <p:nvSpPr>
          <p:cNvPr id="4" name="Slide Number Placeholder 3">
            <a:extLst>
              <a:ext uri="{FF2B5EF4-FFF2-40B4-BE49-F238E27FC236}">
                <a16:creationId xmlns:a16="http://schemas.microsoft.com/office/drawing/2014/main" id="{E1ABB0BA-1B44-A881-FB74-F0ECBD64A778}"/>
              </a:ext>
            </a:extLst>
          </p:cNvPr>
          <p:cNvSpPr>
            <a:spLocks noGrp="1"/>
          </p:cNvSpPr>
          <p:nvPr>
            <p:ph type="sldNum" sz="quarter" idx="12"/>
          </p:nvPr>
        </p:nvSpPr>
        <p:spPr/>
        <p:txBody>
          <a:bodyPr/>
          <a:lstStyle/>
          <a:p>
            <a:fld id="{401CF334-2D5C-4859-84A6-CA7E6E43FAEB}" type="slidenum">
              <a:rPr lang="en-US" smtClean="0"/>
              <a:t>19</a:t>
            </a:fld>
            <a:endParaRPr lang="en-US"/>
          </a:p>
        </p:txBody>
      </p:sp>
    </p:spTree>
    <p:extLst>
      <p:ext uri="{BB962C8B-B14F-4D97-AF65-F5344CB8AC3E}">
        <p14:creationId xmlns:p14="http://schemas.microsoft.com/office/powerpoint/2010/main" val="18193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418" y="704089"/>
            <a:ext cx="10972800" cy="819912"/>
          </a:xfrm>
        </p:spPr>
        <p:txBody>
          <a:bodyPr anchor="b">
            <a:normAutofit/>
          </a:bodyPr>
          <a:lstStyle/>
          <a:p>
            <a:r>
              <a:rPr lang="en-US" sz="4400" b="1" dirty="0"/>
              <a:t>Agenda</a:t>
            </a:r>
          </a:p>
        </p:txBody>
      </p:sp>
      <p:sp>
        <p:nvSpPr>
          <p:cNvPr id="2" name="Content Placeholder 1"/>
          <p:cNvSpPr>
            <a:spLocks noGrp="1"/>
          </p:cNvSpPr>
          <p:nvPr>
            <p:ph idx="1"/>
          </p:nvPr>
        </p:nvSpPr>
        <p:spPr>
          <a:xfrm>
            <a:off x="354418" y="1710628"/>
            <a:ext cx="11688725" cy="4389120"/>
          </a:xfrm>
        </p:spPr>
        <p:txBody>
          <a:bodyPr>
            <a:normAutofit/>
          </a:bodyPr>
          <a:lstStyle/>
          <a:p>
            <a:pPr marL="514350" indent="-514350">
              <a:buFont typeface="+mj-lt"/>
              <a:buAutoNum type="arabicParenR"/>
            </a:pPr>
            <a:r>
              <a:rPr lang="en-US" sz="2400" dirty="0">
                <a:solidFill>
                  <a:schemeClr val="accent4">
                    <a:lumMod val="75000"/>
                  </a:schemeClr>
                </a:solidFill>
              </a:rPr>
              <a:t>Introduction </a:t>
            </a:r>
          </a:p>
          <a:p>
            <a:pPr marL="514350" indent="-514350">
              <a:buFont typeface="+mj-lt"/>
              <a:buAutoNum type="arabicParenR"/>
            </a:pPr>
            <a:r>
              <a:rPr lang="en-US" sz="2400" dirty="0">
                <a:solidFill>
                  <a:schemeClr val="accent4">
                    <a:lumMod val="75000"/>
                  </a:schemeClr>
                </a:solidFill>
              </a:rPr>
              <a:t>Ethics in research </a:t>
            </a:r>
          </a:p>
          <a:p>
            <a:pPr marL="514350" indent="-514350">
              <a:buFont typeface="+mj-lt"/>
              <a:buAutoNum type="arabicParenR"/>
            </a:pPr>
            <a:r>
              <a:rPr lang="en-US" sz="2400" dirty="0">
                <a:solidFill>
                  <a:schemeClr val="accent4">
                    <a:lumMod val="75000"/>
                  </a:schemeClr>
                </a:solidFill>
              </a:rPr>
              <a:t>On Being A Scientist: Responsible Conduct in Research </a:t>
            </a:r>
          </a:p>
          <a:p>
            <a:pPr marL="514350" indent="-514350">
              <a:buFont typeface="+mj-lt"/>
              <a:buAutoNum type="arabicParenR"/>
            </a:pPr>
            <a:r>
              <a:rPr lang="en-US" sz="2400" dirty="0">
                <a:solidFill>
                  <a:schemeClr val="accent4">
                    <a:lumMod val="75000"/>
                  </a:schemeClr>
                </a:solidFill>
              </a:rPr>
              <a:t>Class Exercise </a:t>
            </a:r>
          </a:p>
          <a:p>
            <a:pPr marL="514350" indent="-514350">
              <a:buFont typeface="+mj-lt"/>
              <a:buAutoNum type="arabicParenR"/>
            </a:pPr>
            <a:r>
              <a:rPr lang="en-US" sz="2400" dirty="0">
                <a:solidFill>
                  <a:schemeClr val="accent4">
                    <a:lumMod val="75000"/>
                  </a:schemeClr>
                </a:solidFill>
              </a:rPr>
              <a:t>Experimental standards for Research </a:t>
            </a:r>
          </a:p>
          <a:p>
            <a:pPr marL="514350" indent="-514350">
              <a:buFont typeface="+mj-lt"/>
              <a:buAutoNum type="arabicParenR"/>
            </a:pPr>
            <a:r>
              <a:rPr lang="en-US" sz="2400" dirty="0">
                <a:solidFill>
                  <a:schemeClr val="accent4">
                    <a:lumMod val="75000"/>
                  </a:schemeClr>
                </a:solidFill>
              </a:rPr>
              <a:t>Conclusion</a:t>
            </a:r>
          </a:p>
          <a:p>
            <a:pPr marL="514350" indent="-514350">
              <a:buFont typeface="+mj-lt"/>
              <a:buAutoNum type="arabicParenR"/>
            </a:pPr>
            <a:r>
              <a:rPr lang="en-US" sz="2400" dirty="0">
                <a:solidFill>
                  <a:schemeClr val="accent4">
                    <a:lumMod val="75000"/>
                  </a:schemeClr>
                </a:solidFill>
              </a:rPr>
              <a:t>Q&amp;A </a:t>
            </a:r>
          </a:p>
          <a:p>
            <a:pPr marL="514350" indent="-514350">
              <a:buFont typeface="+mj-lt"/>
              <a:buAutoNum type="arabicParenR"/>
            </a:pPr>
            <a:r>
              <a:rPr lang="en-US" sz="2400" dirty="0">
                <a:solidFill>
                  <a:schemeClr val="accent4">
                    <a:lumMod val="75000"/>
                  </a:schemeClr>
                </a:solidFill>
              </a:rPr>
              <a:t>Sources </a:t>
            </a:r>
          </a:p>
          <a:p>
            <a:endParaRPr lang="en-US" dirty="0"/>
          </a:p>
        </p:txBody>
      </p:sp>
      <p:sp>
        <p:nvSpPr>
          <p:cNvPr id="4" name="Slide Number Placeholder 3">
            <a:extLst>
              <a:ext uri="{FF2B5EF4-FFF2-40B4-BE49-F238E27FC236}">
                <a16:creationId xmlns:a16="http://schemas.microsoft.com/office/drawing/2014/main" id="{CD140217-6C5E-8E10-7518-9EFFB996ECBB}"/>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44502"/>
            <a:ext cx="11630695" cy="5022021"/>
          </a:xfrm>
        </p:spPr>
        <p:txBody>
          <a:bodyPr>
            <a:normAutofit/>
          </a:bodyPr>
          <a:lstStyle/>
          <a:p>
            <a:r>
              <a:rPr lang="en-US" sz="4800" dirty="0"/>
              <a:t>William McBride – Fraud Case</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Incorrect claims about morning sickness.</a:t>
            </a:r>
          </a:p>
          <a:p>
            <a:r>
              <a:rPr lang="en-US" sz="2400" dirty="0">
                <a:solidFill>
                  <a:srgbClr val="222222"/>
                </a:solidFill>
                <a:ea typeface="SimSun" panose="02010600030101010101" pitchFamily="2" charset="-122"/>
                <a:cs typeface="Times New Roman" panose="02020603050405020304" pitchFamily="18" charset="0"/>
              </a:rPr>
              <a:t>Claims made based on concocted results.</a:t>
            </a:r>
          </a:p>
          <a:p>
            <a:r>
              <a:rPr lang="en-US" sz="2400" dirty="0">
                <a:solidFill>
                  <a:srgbClr val="222222"/>
                </a:solidFill>
                <a:effectLst/>
                <a:ea typeface="SimSun" panose="02010600030101010101" pitchFamily="2" charset="-122"/>
                <a:cs typeface="Times New Roman" panose="02020603050405020304" pitchFamily="18" charset="0"/>
              </a:rPr>
              <a:t>Estimated to have cost the manufacturer around $100,000,000.</a:t>
            </a:r>
          </a:p>
          <a:p>
            <a:pPr marL="0" indent="0">
              <a:buNone/>
            </a:pPr>
            <a:endParaRPr lang="en-US" dirty="0"/>
          </a:p>
        </p:txBody>
      </p:sp>
      <p:sp>
        <p:nvSpPr>
          <p:cNvPr id="4" name="Slide Number Placeholder 3">
            <a:extLst>
              <a:ext uri="{FF2B5EF4-FFF2-40B4-BE49-F238E27FC236}">
                <a16:creationId xmlns:a16="http://schemas.microsoft.com/office/drawing/2014/main" id="{615686D1-B945-386F-5FD9-5135939C7FA1}"/>
              </a:ext>
            </a:extLst>
          </p:cNvPr>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2941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72856"/>
            <a:ext cx="11630695" cy="4993667"/>
          </a:xfrm>
        </p:spPr>
        <p:txBody>
          <a:bodyPr>
            <a:normAutofit/>
          </a:bodyPr>
          <a:lstStyle/>
          <a:p>
            <a:r>
              <a:rPr lang="en-US" sz="4800" dirty="0"/>
              <a:t>Stephen </a:t>
            </a:r>
            <a:r>
              <a:rPr lang="en-US" sz="4800" dirty="0" err="1"/>
              <a:t>Breuning</a:t>
            </a:r>
            <a:r>
              <a:rPr lang="en-US" sz="4800" dirty="0"/>
              <a:t> – Fraud Case</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Recommendations led to changes in drug regimes.</a:t>
            </a:r>
          </a:p>
          <a:p>
            <a:r>
              <a:rPr lang="en-US" sz="2400" dirty="0">
                <a:solidFill>
                  <a:srgbClr val="222222"/>
                </a:solidFill>
                <a:ea typeface="SimSun" panose="02010600030101010101" pitchFamily="2" charset="-122"/>
                <a:cs typeface="Times New Roman" panose="02020603050405020304" pitchFamily="18" charset="0"/>
              </a:rPr>
              <a:t>Convicted on two felonies.</a:t>
            </a:r>
          </a:p>
          <a:p>
            <a:pPr marL="0" indent="0">
              <a:buNone/>
            </a:pPr>
            <a:endParaRPr lang="en-US" dirty="0"/>
          </a:p>
        </p:txBody>
      </p:sp>
      <p:sp>
        <p:nvSpPr>
          <p:cNvPr id="4" name="Slide Number Placeholder 3">
            <a:extLst>
              <a:ext uri="{FF2B5EF4-FFF2-40B4-BE49-F238E27FC236}">
                <a16:creationId xmlns:a16="http://schemas.microsoft.com/office/drawing/2014/main" id="{91A1AB6A-12F0-A163-FEFC-1FFC07932B8C}"/>
              </a:ext>
            </a:extLst>
          </p:cNvPr>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30718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16148"/>
            <a:ext cx="11630695" cy="5011297"/>
          </a:xfrm>
        </p:spPr>
        <p:txBody>
          <a:bodyPr>
            <a:normAutofit/>
          </a:bodyPr>
          <a:lstStyle/>
          <a:p>
            <a:r>
              <a:rPr lang="en-US" sz="4800" dirty="0"/>
              <a:t>Motivations for Record-Keeping </a:t>
            </a:r>
            <a:r>
              <a:rPr lang="en-US" sz="3200" dirty="0"/>
              <a:t>(1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Provides evidence of precedent.</a:t>
            </a:r>
          </a:p>
          <a:p>
            <a:r>
              <a:rPr lang="en-US" sz="2400" dirty="0">
                <a:solidFill>
                  <a:srgbClr val="222222"/>
                </a:solidFill>
                <a:ea typeface="SimSun" panose="02010600030101010101" pitchFamily="2" charset="-122"/>
                <a:cs typeface="Times New Roman" panose="02020603050405020304" pitchFamily="18" charset="0"/>
              </a:rPr>
              <a:t>Records can form the basis of reproduction of experiments.</a:t>
            </a:r>
            <a:endParaRPr lang="en-US" sz="24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Can detect misconduct.</a:t>
            </a:r>
          </a:p>
          <a:p>
            <a:r>
              <a:rPr lang="en-US" sz="2400" dirty="0">
                <a:solidFill>
                  <a:srgbClr val="222222"/>
                </a:solidFill>
                <a:ea typeface="SimSun" panose="02010600030101010101" pitchFamily="2" charset="-122"/>
                <a:cs typeface="Times New Roman" panose="02020603050405020304" pitchFamily="18" charset="0"/>
              </a:rPr>
              <a:t>Allows for verification.</a:t>
            </a:r>
            <a:endParaRPr lang="en-US" dirty="0"/>
          </a:p>
        </p:txBody>
      </p:sp>
      <p:sp>
        <p:nvSpPr>
          <p:cNvPr id="4" name="Slide Number Placeholder 3">
            <a:extLst>
              <a:ext uri="{FF2B5EF4-FFF2-40B4-BE49-F238E27FC236}">
                <a16:creationId xmlns:a16="http://schemas.microsoft.com/office/drawing/2014/main" id="{3BC275B8-A10C-10B5-067A-4ADC743F503F}"/>
              </a:ext>
            </a:extLst>
          </p:cNvPr>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28351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16149"/>
            <a:ext cx="11630695" cy="5050374"/>
          </a:xfrm>
        </p:spPr>
        <p:txBody>
          <a:bodyPr>
            <a:normAutofit/>
          </a:bodyPr>
          <a:lstStyle/>
          <a:p>
            <a:r>
              <a:rPr lang="en-US" sz="4800" dirty="0"/>
              <a:t>Motivations for Record-Keeping </a:t>
            </a:r>
            <a:r>
              <a:rPr lang="en-US" sz="3200" dirty="0"/>
              <a:t>(2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Provides rigor as researchers must proceed with care.</a:t>
            </a:r>
          </a:p>
          <a:p>
            <a:r>
              <a:rPr lang="en-US" sz="2400" dirty="0">
                <a:solidFill>
                  <a:srgbClr val="222222"/>
                </a:solidFill>
                <a:effectLst/>
                <a:ea typeface="SimSun" panose="02010600030101010101" pitchFamily="2" charset="-122"/>
                <a:cs typeface="Times New Roman" panose="02020603050405020304" pitchFamily="18" charset="0"/>
              </a:rPr>
              <a:t>Prevents fr</a:t>
            </a:r>
            <a:r>
              <a:rPr lang="en-US" sz="2400" dirty="0">
                <a:solidFill>
                  <a:srgbClr val="222222"/>
                </a:solidFill>
                <a:ea typeface="SimSun" panose="02010600030101010101" pitchFamily="2" charset="-122"/>
                <a:cs typeface="Times New Roman" panose="02020603050405020304" pitchFamily="18" charset="0"/>
              </a:rPr>
              <a:t>audulent claims.</a:t>
            </a:r>
            <a:endParaRPr lang="en-US" sz="24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Adds a level of credibility to the researcher.</a:t>
            </a:r>
          </a:p>
          <a:p>
            <a:r>
              <a:rPr lang="en-US" sz="2400" dirty="0">
                <a:solidFill>
                  <a:srgbClr val="222222"/>
                </a:solidFill>
                <a:ea typeface="SimSun" panose="02010600030101010101" pitchFamily="2" charset="-122"/>
                <a:cs typeface="Times New Roman" panose="02020603050405020304" pitchFamily="18" charset="0"/>
              </a:rPr>
              <a:t>Provides guidance.</a:t>
            </a:r>
            <a:endParaRPr lang="en-US" dirty="0"/>
          </a:p>
        </p:txBody>
      </p:sp>
      <p:sp>
        <p:nvSpPr>
          <p:cNvPr id="4" name="Slide Number Placeholder 3">
            <a:extLst>
              <a:ext uri="{FF2B5EF4-FFF2-40B4-BE49-F238E27FC236}">
                <a16:creationId xmlns:a16="http://schemas.microsoft.com/office/drawing/2014/main" id="{387A366E-C384-9642-4C4A-B9B3532C7F68}"/>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63882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30326"/>
            <a:ext cx="11630695" cy="5059643"/>
          </a:xfrm>
        </p:spPr>
        <p:txBody>
          <a:bodyPr>
            <a:normAutofit/>
          </a:bodyPr>
          <a:lstStyle/>
          <a:p>
            <a:r>
              <a:rPr lang="en-US" sz="4800" dirty="0"/>
              <a:t>Experiments in Computer Science </a:t>
            </a:r>
            <a:r>
              <a:rPr lang="en-US" sz="3200" dirty="0"/>
              <a:t>(1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The kind of records needed for computer science depend on the research.</a:t>
            </a:r>
          </a:p>
          <a:p>
            <a:r>
              <a:rPr lang="en-US" sz="2400" dirty="0">
                <a:solidFill>
                  <a:srgbClr val="222222"/>
                </a:solidFill>
                <a:effectLst/>
                <a:ea typeface="SimSun" panose="02010600030101010101" pitchFamily="2" charset="-122"/>
                <a:cs typeface="Times New Roman" panose="02020603050405020304" pitchFamily="18" charset="0"/>
              </a:rPr>
              <a:t>Examples of record-keeping scenarios:</a:t>
            </a:r>
          </a:p>
          <a:p>
            <a:pPr lvl="1"/>
            <a:r>
              <a:rPr lang="en-US" sz="2000" dirty="0">
                <a:solidFill>
                  <a:srgbClr val="222222"/>
                </a:solidFill>
                <a:ea typeface="SimSun" panose="02010600030101010101" pitchFamily="2" charset="-122"/>
                <a:cs typeface="Times New Roman" panose="02020603050405020304" pitchFamily="18" charset="0"/>
              </a:rPr>
              <a:t>Evaluating algorithmic activity.</a:t>
            </a:r>
          </a:p>
          <a:p>
            <a:pPr lvl="1"/>
            <a:r>
              <a:rPr lang="en-US" sz="2000" dirty="0">
                <a:solidFill>
                  <a:srgbClr val="222222"/>
                </a:solidFill>
                <a:effectLst/>
                <a:ea typeface="SimSun" panose="02010600030101010101" pitchFamily="2" charset="-122"/>
                <a:cs typeface="Times New Roman" panose="02020603050405020304" pitchFamily="18" charset="0"/>
              </a:rPr>
              <a:t>Comparing algorithms.</a:t>
            </a:r>
          </a:p>
          <a:p>
            <a:pPr lvl="1"/>
            <a:r>
              <a:rPr lang="en-US" sz="2000" dirty="0">
                <a:solidFill>
                  <a:srgbClr val="222222"/>
                </a:solidFill>
                <a:ea typeface="SimSun" panose="02010600030101010101" pitchFamily="2" charset="-122"/>
                <a:cs typeface="Times New Roman" panose="02020603050405020304" pitchFamily="18" charset="0"/>
              </a:rPr>
              <a:t>Identifying appropriate parameters.</a:t>
            </a:r>
          </a:p>
          <a:p>
            <a:pPr lvl="1"/>
            <a:r>
              <a:rPr lang="en-US" sz="2000" dirty="0">
                <a:solidFill>
                  <a:srgbClr val="222222"/>
                </a:solidFill>
                <a:ea typeface="SimSun" panose="02010600030101010101" pitchFamily="2" charset="-122"/>
                <a:cs typeface="Times New Roman" panose="02020603050405020304" pitchFamily="18" charset="0"/>
              </a:rPr>
              <a:t>Demonstrating that a concept is feasible.</a:t>
            </a:r>
          </a:p>
          <a:p>
            <a:pPr lvl="1"/>
            <a:r>
              <a:rPr lang="en-US" sz="2000" dirty="0">
                <a:solidFill>
                  <a:srgbClr val="222222"/>
                </a:solidFill>
                <a:effectLst/>
                <a:ea typeface="SimSun" panose="02010600030101010101" pitchFamily="2" charset="-122"/>
                <a:cs typeface="Times New Roman" panose="02020603050405020304" pitchFamily="18" charset="0"/>
              </a:rPr>
              <a:t>Testing of human factors.</a:t>
            </a:r>
          </a:p>
          <a:p>
            <a:endParaRPr lang="en-US" dirty="0"/>
          </a:p>
        </p:txBody>
      </p:sp>
      <p:sp>
        <p:nvSpPr>
          <p:cNvPr id="4" name="Slide Number Placeholder 3">
            <a:extLst>
              <a:ext uri="{FF2B5EF4-FFF2-40B4-BE49-F238E27FC236}">
                <a16:creationId xmlns:a16="http://schemas.microsoft.com/office/drawing/2014/main" id="{45D3887B-DBC7-2B64-3DFD-174FCDEE06B8}"/>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1137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37414"/>
            <a:ext cx="11630695" cy="4911878"/>
          </a:xfrm>
        </p:spPr>
        <p:txBody>
          <a:bodyPr>
            <a:normAutofit/>
          </a:bodyPr>
          <a:lstStyle/>
          <a:p>
            <a:r>
              <a:rPr lang="en-US" sz="4800" dirty="0"/>
              <a:t>Experiments in Computer Science </a:t>
            </a:r>
            <a:r>
              <a:rPr lang="en-US" sz="3200" dirty="0"/>
              <a:t>(2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Certain activities do not require similar records.</a:t>
            </a:r>
          </a:p>
          <a:p>
            <a:r>
              <a:rPr lang="en-US" sz="2400" dirty="0">
                <a:solidFill>
                  <a:srgbClr val="222222"/>
                </a:solidFill>
                <a:ea typeface="SimSun" panose="02010600030101010101" pitchFamily="2" charset="-122"/>
                <a:cs typeface="Times New Roman" panose="02020603050405020304" pitchFamily="18" charset="0"/>
              </a:rPr>
              <a:t>It is difficult to replicate results.</a:t>
            </a:r>
          </a:p>
          <a:p>
            <a:r>
              <a:rPr lang="en-US" sz="2400" dirty="0">
                <a:solidFill>
                  <a:srgbClr val="222222"/>
                </a:solidFill>
                <a:effectLst/>
                <a:ea typeface="SimSun" panose="02010600030101010101" pitchFamily="2" charset="-122"/>
                <a:cs typeface="Times New Roman" panose="02020603050405020304" pitchFamily="18" charset="0"/>
              </a:rPr>
              <a:t>The existence of code does not diminish the need for record-keeping.</a:t>
            </a:r>
          </a:p>
          <a:p>
            <a:pPr lvl="1"/>
            <a:r>
              <a:rPr lang="en-US" sz="2200" dirty="0">
                <a:solidFill>
                  <a:srgbClr val="222222"/>
                </a:solidFill>
                <a:ea typeface="SimSun" panose="02010600030101010101" pitchFamily="2" charset="-122"/>
                <a:cs typeface="Times New Roman" panose="02020603050405020304" pitchFamily="18" charset="0"/>
              </a:rPr>
              <a:t>Evaluation requires more than lines of code.</a:t>
            </a:r>
            <a:endParaRPr lang="en-US" sz="2200" dirty="0">
              <a:solidFill>
                <a:srgbClr val="222222"/>
              </a:solidFill>
              <a:effectLst/>
              <a:ea typeface="SimSun" panose="02010600030101010101" pitchFamily="2" charset="-122"/>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B8B43E1-F710-9FF9-25CD-934D9403A9BD}"/>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41885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01972"/>
            <a:ext cx="11630695" cy="5041105"/>
          </a:xfrm>
        </p:spPr>
        <p:txBody>
          <a:bodyPr>
            <a:normAutofit/>
          </a:bodyPr>
          <a:lstStyle/>
          <a:p>
            <a:r>
              <a:rPr lang="en-US" sz="4800" dirty="0"/>
              <a:t>Practice in Computer Science </a:t>
            </a:r>
            <a:r>
              <a:rPr lang="en-US" sz="3200" dirty="0"/>
              <a:t>(1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Good researchers keep some record of their work.</a:t>
            </a:r>
          </a:p>
          <a:p>
            <a:r>
              <a:rPr lang="en-US" sz="2400" dirty="0">
                <a:solidFill>
                  <a:srgbClr val="222222"/>
                </a:solidFill>
                <a:ea typeface="SimSun" panose="02010600030101010101" pitchFamily="2" charset="-122"/>
                <a:cs typeface="Times New Roman" panose="02020603050405020304" pitchFamily="18" charset="0"/>
              </a:rPr>
              <a:t>Failure to keep such records is not seen as poor practice.</a:t>
            </a:r>
            <a:endParaRPr lang="en-US" sz="24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Why do computer scientists, at the undergraduate level, not receive training?</a:t>
            </a:r>
          </a:p>
          <a:p>
            <a:pPr marL="0" indent="0">
              <a:buNone/>
            </a:pPr>
            <a:endParaRPr lang="en-US" dirty="0"/>
          </a:p>
        </p:txBody>
      </p:sp>
      <p:sp>
        <p:nvSpPr>
          <p:cNvPr id="4" name="Slide Number Placeholder 3">
            <a:extLst>
              <a:ext uri="{FF2B5EF4-FFF2-40B4-BE49-F238E27FC236}">
                <a16:creationId xmlns:a16="http://schemas.microsoft.com/office/drawing/2014/main" id="{3793824A-A233-4798-458A-2D9832AFE21F}"/>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21403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594884"/>
            <a:ext cx="11630695" cy="5094674"/>
          </a:xfrm>
        </p:spPr>
        <p:txBody>
          <a:bodyPr>
            <a:normAutofit/>
          </a:bodyPr>
          <a:lstStyle/>
          <a:p>
            <a:r>
              <a:rPr lang="en-US" sz="4800" dirty="0"/>
              <a:t>Practice in Computer Science </a:t>
            </a:r>
            <a:r>
              <a:rPr lang="en-US" sz="3200" dirty="0"/>
              <a:t>(2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In some disciplines, work is not published unless supporting data is available.</a:t>
            </a:r>
          </a:p>
          <a:p>
            <a:r>
              <a:rPr lang="en-US" sz="2400" dirty="0">
                <a:solidFill>
                  <a:srgbClr val="222222"/>
                </a:solidFill>
                <a:effectLst/>
                <a:ea typeface="SimSun" panose="02010600030101010101" pitchFamily="2" charset="-122"/>
                <a:cs typeface="Times New Roman" panose="02020603050405020304" pitchFamily="18" charset="0"/>
              </a:rPr>
              <a:t>Researchers in computer science resist the publication of code and data.</a:t>
            </a:r>
          </a:p>
          <a:p>
            <a:r>
              <a:rPr lang="en-US" sz="2400" dirty="0">
                <a:solidFill>
                  <a:srgbClr val="222222"/>
                </a:solidFill>
                <a:ea typeface="SimSun" panose="02010600030101010101" pitchFamily="2" charset="-122"/>
                <a:cs typeface="Times New Roman" panose="02020603050405020304" pitchFamily="18" charset="0"/>
              </a:rPr>
              <a:t>It is essential that some record-keeping exists.</a:t>
            </a:r>
            <a:endParaRPr lang="en-US" dirty="0"/>
          </a:p>
        </p:txBody>
      </p:sp>
      <p:sp>
        <p:nvSpPr>
          <p:cNvPr id="4" name="Slide Number Placeholder 3">
            <a:extLst>
              <a:ext uri="{FF2B5EF4-FFF2-40B4-BE49-F238E27FC236}">
                <a16:creationId xmlns:a16="http://schemas.microsoft.com/office/drawing/2014/main" id="{B588E711-3455-805D-D61A-15C8837AEA71}"/>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497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16150"/>
            <a:ext cx="11630695" cy="5009240"/>
          </a:xfrm>
        </p:spPr>
        <p:txBody>
          <a:bodyPr>
            <a:normAutofit/>
          </a:bodyPr>
          <a:lstStyle/>
          <a:p>
            <a:r>
              <a:rPr lang="en-US" sz="4800" dirty="0"/>
              <a:t>Record-Keeping Practices</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Should be reasonable.</a:t>
            </a:r>
          </a:p>
          <a:p>
            <a:r>
              <a:rPr lang="en-US" sz="2400" dirty="0">
                <a:solidFill>
                  <a:srgbClr val="222222"/>
                </a:solidFill>
                <a:effectLst/>
                <a:ea typeface="SimSun" panose="02010600030101010101" pitchFamily="2" charset="-122"/>
                <a:cs typeface="Times New Roman" panose="02020603050405020304" pitchFamily="18" charset="0"/>
              </a:rPr>
              <a:t>Should be widely accepted.</a:t>
            </a:r>
          </a:p>
          <a:p>
            <a:r>
              <a:rPr lang="en-US" sz="2400" dirty="0">
                <a:solidFill>
                  <a:srgbClr val="222222"/>
                </a:solidFill>
                <a:ea typeface="SimSun" panose="02010600030101010101" pitchFamily="2" charset="-122"/>
                <a:cs typeface="Times New Roman" panose="02020603050405020304" pitchFamily="18" charset="0"/>
              </a:rPr>
              <a:t>Should be appropriate to the research.</a:t>
            </a:r>
            <a:endParaRPr lang="en-US" sz="2400" dirty="0">
              <a:solidFill>
                <a:srgbClr val="222222"/>
              </a:solidFill>
              <a:effectLst/>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E075A4-E75F-B9B5-316C-DD223A395B33}"/>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24455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84095" y="1601972"/>
            <a:ext cx="11630695" cy="5087586"/>
          </a:xfrm>
        </p:spPr>
        <p:txBody>
          <a:bodyPr>
            <a:normAutofit/>
          </a:bodyPr>
          <a:lstStyle/>
          <a:p>
            <a:r>
              <a:rPr lang="en-US" sz="4800" dirty="0"/>
              <a:t>Standards for Record-Keeping</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It is difficult to do this, however, there is a general understanding:</a:t>
            </a:r>
          </a:p>
          <a:p>
            <a:pPr lvl="1"/>
            <a:r>
              <a:rPr lang="en-US" sz="2200" dirty="0">
                <a:solidFill>
                  <a:srgbClr val="222222"/>
                </a:solidFill>
                <a:ea typeface="SimSun" panose="02010600030101010101" pitchFamily="2" charset="-122"/>
                <a:cs typeface="Times New Roman" panose="02020603050405020304" pitchFamily="18" charset="0"/>
              </a:rPr>
              <a:t>Records must fill voids.</a:t>
            </a:r>
          </a:p>
          <a:p>
            <a:pPr lvl="1"/>
            <a:r>
              <a:rPr lang="en-US" sz="2200" dirty="0">
                <a:solidFill>
                  <a:srgbClr val="222222"/>
                </a:solidFill>
                <a:effectLst/>
                <a:ea typeface="SimSun" panose="02010600030101010101" pitchFamily="2" charset="-122"/>
                <a:cs typeface="Times New Roman" panose="02020603050405020304" pitchFamily="18" charset="0"/>
              </a:rPr>
              <a:t>Records must be verifiable.</a:t>
            </a:r>
          </a:p>
          <a:p>
            <a:pPr lvl="1"/>
            <a:r>
              <a:rPr lang="en-US" sz="2200" dirty="0">
                <a:solidFill>
                  <a:srgbClr val="222222"/>
                </a:solidFill>
                <a:ea typeface="SimSun" panose="02010600030101010101" pitchFamily="2" charset="-122"/>
                <a:cs typeface="Times New Roman" panose="02020603050405020304" pitchFamily="18" charset="0"/>
              </a:rPr>
              <a:t>Corroborating testimonies.</a:t>
            </a:r>
          </a:p>
          <a:p>
            <a:pPr marL="393192" lvl="1" indent="0">
              <a:buNone/>
            </a:pPr>
            <a:endParaRPr lang="en-US" sz="2200" dirty="0">
              <a:solidFill>
                <a:srgbClr val="222222"/>
              </a:solidFill>
              <a:effectLst/>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D00448-52B5-0032-FD20-06A32E3216A1}"/>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122863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798647"/>
          </a:xfrm>
        </p:spPr>
        <p:txBody>
          <a:bodyPr>
            <a:normAutofit/>
          </a:bodyPr>
          <a:lstStyle/>
          <a:p>
            <a:r>
              <a:rPr lang="en-US" sz="4400" b="1" dirty="0"/>
              <a:t>1) Introduction</a:t>
            </a:r>
          </a:p>
        </p:txBody>
      </p:sp>
      <p:pic>
        <p:nvPicPr>
          <p:cNvPr id="4" name="Content Placeholder 3">
            <a:extLst>
              <a:ext uri="{FF2B5EF4-FFF2-40B4-BE49-F238E27FC236}">
                <a16:creationId xmlns:a16="http://schemas.microsoft.com/office/drawing/2014/main" id="{47453939-B301-47A1-9EC4-1F3960A8D83D}"/>
              </a:ext>
            </a:extLst>
          </p:cNvPr>
          <p:cNvPicPr>
            <a:picLocks noGrp="1" noChangeAspect="1"/>
          </p:cNvPicPr>
          <p:nvPr>
            <p:ph sz="half" idx="1"/>
          </p:nvPr>
        </p:nvPicPr>
        <p:blipFill>
          <a:blip r:embed="rId3"/>
          <a:stretch>
            <a:fillRect/>
          </a:stretch>
        </p:blipFill>
        <p:spPr>
          <a:xfrm>
            <a:off x="609600" y="2048541"/>
            <a:ext cx="4989226" cy="3601676"/>
          </a:xfrm>
          <a:prstGeom prst="rect">
            <a:avLst/>
          </a:prstGeom>
        </p:spPr>
      </p:pic>
      <p:sp>
        <p:nvSpPr>
          <p:cNvPr id="6" name="Content Placeholder 5">
            <a:extLst>
              <a:ext uri="{FF2B5EF4-FFF2-40B4-BE49-F238E27FC236}">
                <a16:creationId xmlns:a16="http://schemas.microsoft.com/office/drawing/2014/main" id="{9CC1F8CA-11E4-6278-D193-8125684408A0}"/>
              </a:ext>
            </a:extLst>
          </p:cNvPr>
          <p:cNvSpPr>
            <a:spLocks noGrp="1"/>
          </p:cNvSpPr>
          <p:nvPr>
            <p:ph sz="half" idx="2"/>
          </p:nvPr>
        </p:nvSpPr>
        <p:spPr>
          <a:xfrm>
            <a:off x="5674490" y="1920085"/>
            <a:ext cx="6347389" cy="4434840"/>
          </a:xfrm>
        </p:spPr>
        <p:txBody>
          <a:bodyPr>
            <a:normAutofit/>
          </a:bodyPr>
          <a:lstStyle/>
          <a:p>
            <a:pPr marL="0" indent="0">
              <a:buNone/>
            </a:pPr>
            <a:r>
              <a:rPr lang="en-US" b="1" dirty="0">
                <a:solidFill>
                  <a:srgbClr val="0070C0"/>
                </a:solidFill>
              </a:rPr>
              <a:t>What is ethics?</a:t>
            </a:r>
          </a:p>
          <a:p>
            <a:pPr algn="just"/>
            <a:r>
              <a:rPr lang="en-US" sz="2400" dirty="0"/>
              <a:t>Ethics or moral philosophy is a branch of philosophy that "involves systematizing, defending, and recommending concepts of right and wrong behavior". [1][2]</a:t>
            </a:r>
          </a:p>
          <a:p>
            <a:pPr algn="just"/>
            <a:endParaRPr lang="en-US" sz="2400" dirty="0"/>
          </a:p>
          <a:p>
            <a:pPr algn="just"/>
            <a:r>
              <a:rPr lang="en-US" sz="2400" dirty="0"/>
              <a:t>Ethics seeks to resolve questions of human morality by defining concepts such as good and evil, right and wrong, virtue and vice, justice and crime. [3] </a:t>
            </a:r>
          </a:p>
        </p:txBody>
      </p:sp>
      <p:sp>
        <p:nvSpPr>
          <p:cNvPr id="5" name="TextBox 4">
            <a:extLst>
              <a:ext uri="{FF2B5EF4-FFF2-40B4-BE49-F238E27FC236}">
                <a16:creationId xmlns:a16="http://schemas.microsoft.com/office/drawing/2014/main" id="{3BC6159C-55A4-7018-A59F-7CDF07146338}"/>
              </a:ext>
            </a:extLst>
          </p:cNvPr>
          <p:cNvSpPr txBox="1"/>
          <p:nvPr/>
        </p:nvSpPr>
        <p:spPr>
          <a:xfrm>
            <a:off x="533936" y="5650217"/>
            <a:ext cx="4775254" cy="369332"/>
          </a:xfrm>
          <a:prstGeom prst="rect">
            <a:avLst/>
          </a:prstGeom>
          <a:noFill/>
          <a:ln>
            <a:solidFill>
              <a:schemeClr val="bg2"/>
            </a:solidFill>
          </a:ln>
        </p:spPr>
        <p:txBody>
          <a:bodyPr wrap="square" rtlCol="0">
            <a:spAutoFit/>
          </a:bodyPr>
          <a:lstStyle/>
          <a:p>
            <a:r>
              <a:rPr lang="en-US" dirty="0"/>
              <a:t>https://ethics-institute.dartmouth.edu/</a:t>
            </a:r>
          </a:p>
        </p:txBody>
      </p:sp>
      <p:sp>
        <p:nvSpPr>
          <p:cNvPr id="2" name="Slide Number Placeholder 1">
            <a:extLst>
              <a:ext uri="{FF2B5EF4-FFF2-40B4-BE49-F238E27FC236}">
                <a16:creationId xmlns:a16="http://schemas.microsoft.com/office/drawing/2014/main" id="{28752CC3-9C5E-DB36-8AC5-551BF0680C11}"/>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464305" y="1667880"/>
            <a:ext cx="11630695" cy="4789068"/>
          </a:xfrm>
        </p:spPr>
        <p:txBody>
          <a:bodyPr>
            <a:normAutofit/>
          </a:bodyPr>
          <a:lstStyle/>
          <a:p>
            <a:r>
              <a:rPr lang="en-US" sz="4800" dirty="0"/>
              <a:t>Instruments for Record-Keeping</a:t>
            </a:r>
            <a:endParaRPr lang="en-US" sz="24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Notebooks.</a:t>
            </a:r>
          </a:p>
          <a:p>
            <a:pPr lvl="1"/>
            <a:r>
              <a:rPr lang="en-US" sz="2200" dirty="0">
                <a:solidFill>
                  <a:srgbClr val="222222"/>
                </a:solidFill>
                <a:ea typeface="SimSun" panose="02010600030101010101" pitchFamily="2" charset="-122"/>
                <a:cs typeface="Times New Roman" panose="02020603050405020304" pitchFamily="18" charset="0"/>
              </a:rPr>
              <a:t>This can be used to record dates, notes, names, etc.</a:t>
            </a:r>
            <a:endParaRPr lang="en-US" sz="22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Code.</a:t>
            </a:r>
          </a:p>
          <a:p>
            <a:pPr lvl="1"/>
            <a:r>
              <a:rPr lang="en-US" sz="2200" dirty="0">
                <a:solidFill>
                  <a:srgbClr val="222222"/>
                </a:solidFill>
                <a:ea typeface="SimSun" panose="02010600030101010101" pitchFamily="2" charset="-122"/>
                <a:cs typeface="Times New Roman" panose="02020603050405020304" pitchFamily="18" charset="0"/>
              </a:rPr>
              <a:t>Required if the experiments are to be run again.</a:t>
            </a:r>
            <a:endParaRPr lang="en-US" sz="22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Logs.</a:t>
            </a:r>
          </a:p>
          <a:p>
            <a:pPr lvl="1"/>
            <a:r>
              <a:rPr lang="en-US" sz="2200" dirty="0">
                <a:solidFill>
                  <a:srgbClr val="222222"/>
                </a:solidFill>
                <a:ea typeface="SimSun" panose="02010600030101010101" pitchFamily="2" charset="-122"/>
                <a:cs typeface="Times New Roman" panose="02020603050405020304" pitchFamily="18" charset="0"/>
              </a:rPr>
              <a:t>Transcripts of the output of each experiment.</a:t>
            </a:r>
            <a:endParaRPr lang="en-US" sz="2200" dirty="0"/>
          </a:p>
        </p:txBody>
      </p:sp>
      <p:sp>
        <p:nvSpPr>
          <p:cNvPr id="4" name="Slide Number Placeholder 3">
            <a:extLst>
              <a:ext uri="{FF2B5EF4-FFF2-40B4-BE49-F238E27FC236}">
                <a16:creationId xmlns:a16="http://schemas.microsoft.com/office/drawing/2014/main" id="{429684FC-8C1B-B213-5818-EA914EE2C32B}"/>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409423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40243" y="1623237"/>
            <a:ext cx="11754758" cy="5074341"/>
          </a:xfrm>
        </p:spPr>
        <p:txBody>
          <a:bodyPr>
            <a:normAutofit/>
          </a:bodyPr>
          <a:lstStyle/>
          <a:p>
            <a:r>
              <a:rPr lang="en-US" sz="4800" dirty="0"/>
              <a:t>Summary: Zobel’s Reliable Research </a:t>
            </a:r>
            <a:r>
              <a:rPr lang="en-US" sz="3200" dirty="0"/>
              <a:t>(1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Standards for recording research are not high in computer science.</a:t>
            </a:r>
          </a:p>
          <a:p>
            <a:r>
              <a:rPr lang="en-US" sz="2400" dirty="0">
                <a:solidFill>
                  <a:srgbClr val="222222"/>
                </a:solidFill>
                <a:effectLst/>
                <a:ea typeface="SimSun" panose="02010600030101010101" pitchFamily="2" charset="-122"/>
                <a:cs typeface="Times New Roman" panose="02020603050405020304" pitchFamily="18" charset="0"/>
              </a:rPr>
              <a:t>There is a need to develop standards and practices.</a:t>
            </a:r>
          </a:p>
          <a:p>
            <a:r>
              <a:rPr lang="en-US" sz="2400" dirty="0">
                <a:solidFill>
                  <a:srgbClr val="222222"/>
                </a:solidFill>
                <a:ea typeface="SimSun" panose="02010600030101010101" pitchFamily="2" charset="-122"/>
                <a:cs typeface="Times New Roman" panose="02020603050405020304" pitchFamily="18" charset="0"/>
              </a:rPr>
              <a:t>Record-keeping is not a burden.</a:t>
            </a:r>
            <a:endParaRPr lang="en-US" dirty="0"/>
          </a:p>
        </p:txBody>
      </p:sp>
      <p:sp>
        <p:nvSpPr>
          <p:cNvPr id="4" name="Slide Number Placeholder 3">
            <a:extLst>
              <a:ext uri="{FF2B5EF4-FFF2-40B4-BE49-F238E27FC236}">
                <a16:creationId xmlns:a16="http://schemas.microsoft.com/office/drawing/2014/main" id="{52A25367-7B9F-D5B2-9600-E55630DA50BB}"/>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42282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Experimental Standards (cont’d)</a:t>
            </a:r>
          </a:p>
        </p:txBody>
      </p:sp>
      <p:sp>
        <p:nvSpPr>
          <p:cNvPr id="2" name="Content Placeholder 1"/>
          <p:cNvSpPr>
            <a:spLocks noGrp="1"/>
          </p:cNvSpPr>
          <p:nvPr>
            <p:ph idx="1"/>
          </p:nvPr>
        </p:nvSpPr>
        <p:spPr>
          <a:xfrm>
            <a:off x="354418" y="1620252"/>
            <a:ext cx="11684435" cy="4844715"/>
          </a:xfrm>
        </p:spPr>
        <p:txBody>
          <a:bodyPr>
            <a:normAutofit/>
          </a:bodyPr>
          <a:lstStyle/>
          <a:p>
            <a:r>
              <a:rPr lang="en-US" sz="4800" dirty="0"/>
              <a:t>Summary: Zobel’s Reliable Research </a:t>
            </a:r>
            <a:r>
              <a:rPr lang="en-US" sz="3200" dirty="0"/>
              <a:t>(2 of 2)</a:t>
            </a:r>
            <a:endParaRPr lang="en-US" sz="3200" dirty="0">
              <a:solidFill>
                <a:srgbClr val="222222"/>
              </a:solidFill>
              <a:effectLst/>
              <a:ea typeface="SimSun" panose="02010600030101010101" pitchFamily="2" charset="-122"/>
              <a:cs typeface="Times New Roman" panose="02020603050405020304" pitchFamily="18" charset="0"/>
            </a:endParaRPr>
          </a:p>
          <a:p>
            <a:endParaRPr lang="en-US" sz="24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Computer Scientists must not make the error of urging a technical solution before the problem is understood.</a:t>
            </a:r>
          </a:p>
          <a:p>
            <a:r>
              <a:rPr lang="en-US" sz="2400" dirty="0">
                <a:solidFill>
                  <a:srgbClr val="222222"/>
                </a:solidFill>
                <a:effectLst/>
                <a:ea typeface="SimSun" panose="02010600030101010101" pitchFamily="2" charset="-122"/>
                <a:cs typeface="Times New Roman" panose="02020603050405020304" pitchFamily="18" charset="0"/>
              </a:rPr>
              <a:t>Adoptio</a:t>
            </a:r>
            <a:r>
              <a:rPr lang="en-US" sz="2400" dirty="0">
                <a:solidFill>
                  <a:srgbClr val="222222"/>
                </a:solidFill>
                <a:ea typeface="SimSun" panose="02010600030101010101" pitchFamily="2" charset="-122"/>
                <a:cs typeface="Times New Roman" panose="02020603050405020304" pitchFamily="18" charset="0"/>
              </a:rPr>
              <a:t>n of better experimental standards will provide computer science more credibility.</a:t>
            </a:r>
            <a:endParaRPr lang="en-US" sz="2400" dirty="0">
              <a:solidFill>
                <a:srgbClr val="222222"/>
              </a:solidFill>
              <a:effectLst/>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874DBE-D93E-12E5-BF57-E29089DE798C}"/>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345395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4C70-F28F-7061-5BF1-0067854F48EF}"/>
              </a:ext>
            </a:extLst>
          </p:cNvPr>
          <p:cNvSpPr>
            <a:spLocks noGrp="1"/>
          </p:cNvSpPr>
          <p:nvPr>
            <p:ph type="title"/>
          </p:nvPr>
        </p:nvSpPr>
        <p:spPr>
          <a:xfrm>
            <a:off x="609600" y="704088"/>
            <a:ext cx="10972800" cy="756117"/>
          </a:xfrm>
        </p:spPr>
        <p:txBody>
          <a:bodyPr>
            <a:normAutofit/>
          </a:bodyPr>
          <a:lstStyle/>
          <a:p>
            <a:r>
              <a:rPr lang="en-US" sz="4400" b="1" dirty="0"/>
              <a:t>6) Conclusion </a:t>
            </a:r>
            <a:r>
              <a:rPr lang="en-US" sz="2800" b="1" dirty="0">
                <a:solidFill>
                  <a:schemeClr val="accent4"/>
                </a:solidFill>
              </a:rPr>
              <a:t>(BR2 – Discussion on D2L)</a:t>
            </a:r>
          </a:p>
        </p:txBody>
      </p:sp>
      <p:sp>
        <p:nvSpPr>
          <p:cNvPr id="3" name="Content Placeholder 2">
            <a:extLst>
              <a:ext uri="{FF2B5EF4-FFF2-40B4-BE49-F238E27FC236}">
                <a16:creationId xmlns:a16="http://schemas.microsoft.com/office/drawing/2014/main" id="{93CFD0A3-DCFD-FC12-2274-BB20C32E23E3}"/>
              </a:ext>
            </a:extLst>
          </p:cNvPr>
          <p:cNvSpPr>
            <a:spLocks noGrp="1"/>
          </p:cNvSpPr>
          <p:nvPr>
            <p:ph idx="1"/>
          </p:nvPr>
        </p:nvSpPr>
        <p:spPr>
          <a:xfrm>
            <a:off x="482010" y="1713718"/>
            <a:ext cx="11362661" cy="4389120"/>
          </a:xfrm>
        </p:spPr>
        <p:txBody>
          <a:bodyPr>
            <a:normAutofit lnSpcReduction="10000"/>
          </a:bodyPr>
          <a:lstStyle/>
          <a:p>
            <a:r>
              <a:rPr lang="en-US" sz="2400" dirty="0">
                <a:solidFill>
                  <a:schemeClr val="accent5">
                    <a:lumMod val="75000"/>
                  </a:schemeClr>
                </a:solidFill>
              </a:rPr>
              <a:t>“Why computer scientists do not as undergraduates receive the kind of training in scientific method that is compulsory in other disciplines?” </a:t>
            </a:r>
            <a:r>
              <a:rPr lang="en-US" sz="2400" dirty="0">
                <a:solidFill>
                  <a:srgbClr val="C00000"/>
                </a:solidFill>
              </a:rPr>
              <a:t>(Andrea Watkins)</a:t>
            </a:r>
          </a:p>
          <a:p>
            <a:endParaRPr lang="en-US" sz="2400" dirty="0">
              <a:solidFill>
                <a:srgbClr val="CC00CC"/>
              </a:solidFill>
            </a:endParaRPr>
          </a:p>
          <a:p>
            <a:r>
              <a:rPr lang="en-US" sz="2400" dirty="0">
                <a:solidFill>
                  <a:schemeClr val="accent5">
                    <a:lumMod val="75000"/>
                  </a:schemeClr>
                </a:solidFill>
              </a:rPr>
              <a:t>“It was very hard to teach the importance of things like documentation, compliance with regulations, and business requirements that had not been taught in all computer science programs.” </a:t>
            </a:r>
            <a:r>
              <a:rPr lang="en-US" sz="2400" dirty="0">
                <a:solidFill>
                  <a:srgbClr val="C00000"/>
                </a:solidFill>
              </a:rPr>
              <a:t>(Jennifer Vander Loop)</a:t>
            </a:r>
          </a:p>
          <a:p>
            <a:endParaRPr lang="en-US" sz="2400" dirty="0">
              <a:solidFill>
                <a:srgbClr val="CC00CC"/>
              </a:solidFill>
            </a:endParaRPr>
          </a:p>
          <a:p>
            <a:r>
              <a:rPr lang="en-US" sz="2400" dirty="0">
                <a:solidFill>
                  <a:schemeClr val="accent5">
                    <a:lumMod val="75000"/>
                  </a:schemeClr>
                </a:solidFill>
              </a:rPr>
              <a:t>“In addition to ethical standards, many CS areas including AI is making researchers become cognizant of building unbiased algorithms that improve trust and confidence which has given rise to RAI (responsible AI) and XAI (explainable AI).” </a:t>
            </a:r>
            <a:r>
              <a:rPr lang="en-US" sz="2400" dirty="0">
                <a:solidFill>
                  <a:srgbClr val="C00000"/>
                </a:solidFill>
              </a:rPr>
              <a:t>(Nandhini </a:t>
            </a:r>
            <a:r>
              <a:rPr lang="en-US" sz="2400" dirty="0" err="1">
                <a:solidFill>
                  <a:srgbClr val="C00000"/>
                </a:solidFill>
              </a:rPr>
              <a:t>Gulasingam</a:t>
            </a:r>
            <a:r>
              <a:rPr lang="en-US" sz="2400" dirty="0">
                <a:solidFill>
                  <a:srgbClr val="C00000"/>
                </a:solidFill>
              </a:rPr>
              <a:t>) </a:t>
            </a:r>
          </a:p>
          <a:p>
            <a:endParaRPr lang="en-US" dirty="0">
              <a:solidFill>
                <a:schemeClr val="accent4">
                  <a:lumMod val="75000"/>
                </a:schemeClr>
              </a:solidFill>
            </a:endParaRPr>
          </a:p>
        </p:txBody>
      </p:sp>
      <p:sp>
        <p:nvSpPr>
          <p:cNvPr id="4" name="Slide Number Placeholder 3">
            <a:extLst>
              <a:ext uri="{FF2B5EF4-FFF2-40B4-BE49-F238E27FC236}">
                <a16:creationId xmlns:a16="http://schemas.microsoft.com/office/drawing/2014/main" id="{992B4CBA-DD9D-B011-F347-35ADA1F8D13F}"/>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118601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25798-AB90-1972-4116-898E1A62E0FE}"/>
              </a:ext>
            </a:extLst>
          </p:cNvPr>
          <p:cNvPicPr>
            <a:picLocks noChangeAspect="1"/>
          </p:cNvPicPr>
          <p:nvPr/>
        </p:nvPicPr>
        <p:blipFill>
          <a:blip r:embed="rId2"/>
          <a:stretch>
            <a:fillRect/>
          </a:stretch>
        </p:blipFill>
        <p:spPr>
          <a:xfrm>
            <a:off x="2303721" y="1127050"/>
            <a:ext cx="7315200" cy="5089452"/>
          </a:xfrm>
          <a:prstGeom prst="rect">
            <a:avLst/>
          </a:prstGeom>
        </p:spPr>
      </p:pic>
      <p:sp>
        <p:nvSpPr>
          <p:cNvPr id="5" name="Title 4">
            <a:extLst>
              <a:ext uri="{FF2B5EF4-FFF2-40B4-BE49-F238E27FC236}">
                <a16:creationId xmlns:a16="http://schemas.microsoft.com/office/drawing/2014/main" id="{34FD6F42-D057-6679-0297-D9B173215102}"/>
              </a:ext>
            </a:extLst>
          </p:cNvPr>
          <p:cNvSpPr>
            <a:spLocks noGrp="1"/>
          </p:cNvSpPr>
          <p:nvPr>
            <p:ph type="title"/>
          </p:nvPr>
        </p:nvSpPr>
        <p:spPr>
          <a:xfrm>
            <a:off x="609600" y="764165"/>
            <a:ext cx="10972800" cy="770293"/>
          </a:xfrm>
        </p:spPr>
        <p:txBody>
          <a:bodyPr>
            <a:normAutofit fontScale="90000"/>
          </a:bodyPr>
          <a:lstStyle/>
          <a:p>
            <a:r>
              <a:rPr lang="en-US" b="1" dirty="0"/>
              <a:t>7) Q&amp;A</a:t>
            </a:r>
          </a:p>
        </p:txBody>
      </p:sp>
      <p:sp>
        <p:nvSpPr>
          <p:cNvPr id="4" name="Content Placeholder 3">
            <a:extLst>
              <a:ext uri="{FF2B5EF4-FFF2-40B4-BE49-F238E27FC236}">
                <a16:creationId xmlns:a16="http://schemas.microsoft.com/office/drawing/2014/main" id="{8A53AB1B-F990-A52E-6A13-BAF639472A67}"/>
              </a:ext>
            </a:extLst>
          </p:cNvPr>
          <p:cNvSpPr>
            <a:spLocks noGrp="1"/>
          </p:cNvSpPr>
          <p:nvPr>
            <p:ph idx="1"/>
          </p:nvPr>
        </p:nvSpPr>
        <p:spPr/>
        <p:txBody>
          <a:bodyPr/>
          <a:lstStyle/>
          <a:p>
            <a:pPr marL="0" indent="0">
              <a:buNone/>
            </a:pPr>
            <a:r>
              <a:rPr lang="en-US" sz="2800" b="1" dirty="0"/>
              <a:t>                    </a:t>
            </a:r>
            <a:endParaRPr lang="en-US" dirty="0"/>
          </a:p>
        </p:txBody>
      </p:sp>
      <p:sp>
        <p:nvSpPr>
          <p:cNvPr id="3" name="Slide Number Placeholder 2">
            <a:extLst>
              <a:ext uri="{FF2B5EF4-FFF2-40B4-BE49-F238E27FC236}">
                <a16:creationId xmlns:a16="http://schemas.microsoft.com/office/drawing/2014/main" id="{A38BE6A4-90FB-C441-8328-4D6CEAA01E7C}"/>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32434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fontScale="90000"/>
          </a:bodyPr>
          <a:lstStyle/>
          <a:p>
            <a:r>
              <a:rPr lang="en-US" b="1" dirty="0"/>
              <a:t>8) Sources</a:t>
            </a:r>
          </a:p>
        </p:txBody>
      </p:sp>
      <p:sp>
        <p:nvSpPr>
          <p:cNvPr id="2" name="Content Placeholder 1"/>
          <p:cNvSpPr>
            <a:spLocks noGrp="1"/>
          </p:cNvSpPr>
          <p:nvPr>
            <p:ph idx="1"/>
          </p:nvPr>
        </p:nvSpPr>
        <p:spPr>
          <a:xfrm>
            <a:off x="384095" y="1679943"/>
            <a:ext cx="11630695" cy="4997303"/>
          </a:xfrm>
        </p:spPr>
        <p:txBody>
          <a:bodyPr>
            <a:normAutofit fontScale="92500" lnSpcReduction="10000"/>
          </a:bodyPr>
          <a:lstStyle/>
          <a:p>
            <a:pPr marL="0" indent="0">
              <a:buNone/>
            </a:pPr>
            <a:r>
              <a:rPr lang="en-US" sz="1600" dirty="0">
                <a:solidFill>
                  <a:srgbClr val="222222"/>
                </a:solidFill>
                <a:effectLst/>
                <a:ea typeface="SimSun" panose="02010600030101010101" pitchFamily="2" charset="-122"/>
                <a:cs typeface="Times New Roman" panose="02020603050405020304" pitchFamily="18" charset="0"/>
              </a:rPr>
              <a:t>[1] </a:t>
            </a:r>
            <a:r>
              <a:rPr lang="en-US" sz="1600" dirty="0" err="1">
                <a:solidFill>
                  <a:srgbClr val="222222"/>
                </a:solidFill>
                <a:effectLst/>
                <a:ea typeface="SimSun" panose="02010600030101010101" pitchFamily="2" charset="-122"/>
                <a:cs typeface="Times New Roman" panose="02020603050405020304" pitchFamily="18" charset="0"/>
              </a:rPr>
              <a:t>Rolfes</a:t>
            </a:r>
            <a:r>
              <a:rPr lang="en-US" sz="1600" dirty="0">
                <a:solidFill>
                  <a:srgbClr val="222222"/>
                </a:solidFill>
                <a:effectLst/>
                <a:ea typeface="SimSun" panose="02010600030101010101" pitchFamily="2" charset="-122"/>
                <a:cs typeface="Times New Roman" panose="02020603050405020304" pitchFamily="18" charset="0"/>
              </a:rPr>
              <a:t>, H., &amp; </a:t>
            </a:r>
            <a:r>
              <a:rPr lang="en-US" sz="1600" dirty="0" err="1">
                <a:solidFill>
                  <a:srgbClr val="222222"/>
                </a:solidFill>
                <a:effectLst/>
                <a:ea typeface="SimSun" panose="02010600030101010101" pitchFamily="2" charset="-122"/>
                <a:cs typeface="Times New Roman" panose="02020603050405020304" pitchFamily="18" charset="0"/>
              </a:rPr>
              <a:t>Eilers</a:t>
            </a:r>
            <a:r>
              <a:rPr lang="en-US" sz="1600" dirty="0">
                <a:solidFill>
                  <a:srgbClr val="222222"/>
                </a:solidFill>
                <a:effectLst/>
                <a:ea typeface="SimSun" panose="02010600030101010101" pitchFamily="2" charset="-122"/>
                <a:cs typeface="Times New Roman" panose="02020603050405020304" pitchFamily="18" charset="0"/>
              </a:rPr>
              <a:t>, F. J. (2007). </a:t>
            </a:r>
            <a:r>
              <a:rPr lang="en-US" sz="1600" dirty="0" err="1">
                <a:solidFill>
                  <a:srgbClr val="222222"/>
                </a:solidFill>
                <a:effectLst/>
                <a:ea typeface="SimSun" panose="02010600030101010101" pitchFamily="2" charset="-122"/>
                <a:cs typeface="Times New Roman" panose="02020603050405020304" pitchFamily="18" charset="0"/>
              </a:rPr>
              <a:t>Communicatio</a:t>
            </a:r>
            <a:r>
              <a:rPr lang="en-US" sz="1600" dirty="0">
                <a:solidFill>
                  <a:srgbClr val="222222"/>
                </a:solidFill>
                <a:effectLst/>
                <a:ea typeface="SimSun" panose="02010600030101010101" pitchFamily="2" charset="-122"/>
                <a:cs typeface="Times New Roman" panose="02020603050405020304" pitchFamily="18" charset="0"/>
              </a:rPr>
              <a:t> </a:t>
            </a:r>
            <a:r>
              <a:rPr lang="en-US" sz="1600" dirty="0" err="1">
                <a:solidFill>
                  <a:srgbClr val="222222"/>
                </a:solidFill>
                <a:effectLst/>
                <a:ea typeface="SimSun" panose="02010600030101010101" pitchFamily="2" charset="-122"/>
                <a:cs typeface="Times New Roman" panose="02020603050405020304" pitchFamily="18" charset="0"/>
              </a:rPr>
              <a:t>socialis</a:t>
            </a:r>
            <a:r>
              <a:rPr lang="en-US" sz="1600" dirty="0">
                <a:solidFill>
                  <a:srgbClr val="222222"/>
                </a:solidFill>
                <a:effectLst/>
                <a:ea typeface="SimSun" panose="02010600030101010101" pitchFamily="2" charset="-122"/>
                <a:cs typeface="Times New Roman" panose="02020603050405020304" pitchFamily="18" charset="0"/>
              </a:rPr>
              <a:t>: challenge of theology and ministry in the church; Festschrift for Franz-Josef </a:t>
            </a:r>
            <a:r>
              <a:rPr lang="en-US" sz="1600" dirty="0" err="1">
                <a:solidFill>
                  <a:srgbClr val="222222"/>
                </a:solidFill>
                <a:effectLst/>
                <a:ea typeface="SimSun" panose="02010600030101010101" pitchFamily="2" charset="-122"/>
                <a:cs typeface="Times New Roman" panose="02020603050405020304" pitchFamily="18" charset="0"/>
              </a:rPr>
              <a:t>Eilers</a:t>
            </a:r>
            <a:r>
              <a:rPr lang="en-US" sz="1600" dirty="0">
                <a:solidFill>
                  <a:srgbClr val="222222"/>
                </a:solidFill>
                <a:effectLst/>
                <a:ea typeface="SimSun" panose="02010600030101010101" pitchFamily="2" charset="-122"/>
                <a:cs typeface="Times New Roman" panose="02020603050405020304" pitchFamily="18" charset="0"/>
              </a:rPr>
              <a:t>. Kassel Univ. Press.</a:t>
            </a:r>
          </a:p>
          <a:p>
            <a:pPr marL="0" indent="0">
              <a:buNone/>
            </a:pPr>
            <a:endParaRPr lang="en-US" sz="800" dirty="0">
              <a:solidFill>
                <a:srgbClr val="222222"/>
              </a:solidFill>
              <a:ea typeface="SimSun" panose="02010600030101010101" pitchFamily="2" charset="-122"/>
              <a:cs typeface="Times New Roman" panose="02020603050405020304" pitchFamily="18" charset="0"/>
            </a:endParaRPr>
          </a:p>
          <a:p>
            <a:pPr marL="0" indent="0">
              <a:buNone/>
            </a:pPr>
            <a:r>
              <a:rPr lang="en-US" sz="1600" dirty="0">
                <a:solidFill>
                  <a:srgbClr val="222222"/>
                </a:solidFill>
                <a:effectLst/>
                <a:ea typeface="SimSun" panose="02010600030101010101" pitchFamily="2" charset="-122"/>
                <a:cs typeface="Times New Roman" panose="02020603050405020304" pitchFamily="18" charset="0"/>
              </a:rPr>
              <a:t>[2] Internet Encyclopedia of Philosophy ""Ethics"". Archived from the original on January 18, 2018. Retrieved January 7, 2012.</a:t>
            </a:r>
            <a:r>
              <a:rPr lang="en-US" sz="1600" dirty="0">
                <a:solidFill>
                  <a:srgbClr val="222222"/>
                </a:solidFill>
                <a:ea typeface="SimSun" panose="02010600030101010101" pitchFamily="2" charset="-122"/>
                <a:cs typeface="Times New Roman" panose="02020603050405020304" pitchFamily="18" charset="0"/>
              </a:rPr>
              <a:t> </a:t>
            </a:r>
            <a:r>
              <a:rPr lang="en-US" sz="1600" dirty="0">
                <a:solidFill>
                  <a:srgbClr val="222222"/>
                </a:solidFill>
                <a:effectLst/>
                <a:ea typeface="SimSun" panose="02010600030101010101" pitchFamily="2" charset="-122"/>
                <a:cs typeface="Times New Roman" panose="02020603050405020304" pitchFamily="18" charset="0"/>
                <a:hlinkClick r:id="rId2"/>
              </a:rPr>
              <a:t>http://www.iep.utm.edu/ethics</a:t>
            </a:r>
            <a:endParaRPr lang="en-US" sz="1600" dirty="0">
              <a:solidFill>
                <a:srgbClr val="222222"/>
              </a:solidFill>
              <a:effectLst/>
              <a:ea typeface="SimSun" panose="02010600030101010101" pitchFamily="2" charset="-122"/>
              <a:cs typeface="Times New Roman" panose="02020603050405020304" pitchFamily="18" charset="0"/>
            </a:endParaRPr>
          </a:p>
          <a:p>
            <a:pPr marL="0" indent="0">
              <a:buNone/>
            </a:pPr>
            <a:endParaRPr lang="en-US" sz="800" dirty="0">
              <a:solidFill>
                <a:srgbClr val="222222"/>
              </a:solidFill>
              <a:ea typeface="SimSun" panose="02010600030101010101" pitchFamily="2" charset="-122"/>
              <a:cs typeface="Times New Roman" panose="02020603050405020304" pitchFamily="18" charset="0"/>
            </a:endParaRPr>
          </a:p>
          <a:p>
            <a:pPr marL="0" indent="0">
              <a:buNone/>
            </a:pPr>
            <a:r>
              <a:rPr lang="en-US" sz="1600" dirty="0">
                <a:solidFill>
                  <a:srgbClr val="222222"/>
                </a:solidFill>
                <a:effectLst/>
                <a:ea typeface="SimSun" panose="02010600030101010101" pitchFamily="2" charset="-122"/>
                <a:cs typeface="Times New Roman" panose="02020603050405020304" pitchFamily="18" charset="0"/>
              </a:rPr>
              <a:t>[3] Martinez, V. R. (2020). More Meaningful Ethics. U. Chi. L. Rev. Online, 53.</a:t>
            </a:r>
          </a:p>
          <a:p>
            <a:pPr marL="0" indent="0">
              <a:buNone/>
            </a:pPr>
            <a:endParaRPr lang="en-US" sz="1600" dirty="0">
              <a:solidFill>
                <a:srgbClr val="222222"/>
              </a:solidFill>
              <a:ea typeface="SimSun" panose="02010600030101010101" pitchFamily="2" charset="-122"/>
              <a:cs typeface="Times New Roman" panose="02020603050405020304" pitchFamily="18" charset="0"/>
            </a:endParaRPr>
          </a:p>
          <a:p>
            <a:pPr marL="0" indent="0">
              <a:buNone/>
            </a:pPr>
            <a:r>
              <a:rPr lang="en-US" sz="1600" dirty="0">
                <a:solidFill>
                  <a:srgbClr val="222222"/>
                </a:solidFill>
                <a:effectLst/>
                <a:ea typeface="SimSun" panose="02010600030101010101" pitchFamily="2" charset="-122"/>
                <a:cs typeface="Times New Roman" panose="02020603050405020304" pitchFamily="18" charset="0"/>
              </a:rPr>
              <a:t>[4] Zobel, J. (1998, February). Reliable research: Towards experimental standards for computer science. In Proceedings of the 21st Australian Computer Science Conference (pp. 217-229).</a:t>
            </a:r>
          </a:p>
          <a:p>
            <a:pPr marL="0" indent="0">
              <a:buNone/>
            </a:pPr>
            <a:endParaRPr lang="en-US" sz="1600" dirty="0">
              <a:solidFill>
                <a:srgbClr val="222222"/>
              </a:solidFill>
              <a:effectLst/>
              <a:ea typeface="SimSun" panose="02010600030101010101" pitchFamily="2" charset="-122"/>
              <a:cs typeface="Times New Roman" panose="02020603050405020304" pitchFamily="18" charset="0"/>
            </a:endParaRPr>
          </a:p>
          <a:p>
            <a:pPr marL="0" indent="0">
              <a:buNone/>
            </a:pPr>
            <a:r>
              <a:rPr lang="en-US" sz="1600" dirty="0">
                <a:solidFill>
                  <a:srgbClr val="222222"/>
                </a:solidFill>
                <a:ea typeface="SimSun" panose="02010600030101010101" pitchFamily="2" charset="-122"/>
                <a:cs typeface="Times New Roman" panose="02020603050405020304" pitchFamily="18" charset="0"/>
              </a:rPr>
              <a:t>[5] </a:t>
            </a:r>
            <a:r>
              <a:rPr lang="en-US" sz="1600" dirty="0" err="1">
                <a:solidFill>
                  <a:srgbClr val="222222"/>
                </a:solidFill>
                <a:ea typeface="SimSun" panose="02010600030101010101" pitchFamily="2" charset="-122"/>
                <a:cs typeface="Times New Roman" panose="02020603050405020304" pitchFamily="18" charset="0"/>
              </a:rPr>
              <a:t>Baltzan</a:t>
            </a:r>
            <a:r>
              <a:rPr lang="en-US" sz="1600" dirty="0">
                <a:solidFill>
                  <a:srgbClr val="222222"/>
                </a:solidFill>
                <a:ea typeface="SimSun" panose="02010600030101010101" pitchFamily="2" charset="-122"/>
                <a:cs typeface="Times New Roman" panose="02020603050405020304" pitchFamily="18" charset="0"/>
              </a:rPr>
              <a:t>, P., &amp; Phillips, A. (2014). </a:t>
            </a:r>
            <a:r>
              <a:rPr lang="en-US" sz="1600" dirty="0" err="1">
                <a:solidFill>
                  <a:srgbClr val="222222"/>
                </a:solidFill>
                <a:ea typeface="SimSun" panose="02010600030101010101" pitchFamily="2" charset="-122"/>
                <a:cs typeface="Times New Roman" panose="02020603050405020304" pitchFamily="18" charset="0"/>
              </a:rPr>
              <a:t>Ebook</a:t>
            </a:r>
            <a:r>
              <a:rPr lang="en-US" sz="1600" dirty="0">
                <a:solidFill>
                  <a:srgbClr val="222222"/>
                </a:solidFill>
                <a:ea typeface="SimSun" panose="02010600030101010101" pitchFamily="2" charset="-122"/>
                <a:cs typeface="Times New Roman" panose="02020603050405020304" pitchFamily="18" charset="0"/>
              </a:rPr>
              <a:t>: Business Driven Information Systems. McGraw Hill.</a:t>
            </a:r>
            <a:endParaRPr lang="en-US" sz="1600" dirty="0">
              <a:solidFill>
                <a:srgbClr val="222222"/>
              </a:solidFill>
              <a:effectLst/>
              <a:ea typeface="SimSun" panose="02010600030101010101" pitchFamily="2" charset="-122"/>
              <a:cs typeface="Times New Roman" panose="02020603050405020304" pitchFamily="18" charset="0"/>
            </a:endParaRPr>
          </a:p>
          <a:p>
            <a:pPr marL="0" indent="0">
              <a:buNone/>
            </a:pPr>
            <a:endParaRPr lang="en-US" sz="1600" dirty="0">
              <a:solidFill>
                <a:srgbClr val="222222"/>
              </a:solidFill>
              <a:ea typeface="SimSun" panose="02010600030101010101" pitchFamily="2" charset="-122"/>
              <a:cs typeface="Times New Roman" panose="02020603050405020304" pitchFamily="18" charset="0"/>
            </a:endParaRPr>
          </a:p>
          <a:p>
            <a:pPr marL="0" indent="0">
              <a:buNone/>
            </a:pPr>
            <a:r>
              <a:rPr lang="en-US" sz="1600" dirty="0">
                <a:solidFill>
                  <a:srgbClr val="222222"/>
                </a:solidFill>
                <a:effectLst/>
                <a:ea typeface="SimSun" panose="02010600030101010101" pitchFamily="2" charset="-122"/>
                <a:cs typeface="Times New Roman" panose="02020603050405020304" pitchFamily="18" charset="0"/>
              </a:rPr>
              <a:t>Images:</a:t>
            </a:r>
          </a:p>
          <a:p>
            <a:pPr marL="0" indent="0">
              <a:buNone/>
            </a:pPr>
            <a:r>
              <a:rPr lang="en-US" sz="1600" dirty="0">
                <a:solidFill>
                  <a:srgbClr val="222222"/>
                </a:solidFill>
                <a:effectLst/>
                <a:ea typeface="SimSun" panose="02010600030101010101" pitchFamily="2" charset="-122"/>
                <a:cs typeface="Times New Roman" panose="02020603050405020304" pitchFamily="18" charset="0"/>
                <a:hlinkClick r:id="rId3"/>
              </a:rPr>
              <a:t>https://ethics-institute.dartmouth.edu/</a:t>
            </a:r>
            <a:r>
              <a:rPr lang="en-US" sz="1600" dirty="0">
                <a:solidFill>
                  <a:srgbClr val="222222"/>
                </a:solidFill>
                <a:effectLst/>
                <a:ea typeface="SimSun" panose="02010600030101010101" pitchFamily="2" charset="-122"/>
                <a:cs typeface="Times New Roman" panose="02020603050405020304" pitchFamily="18" charset="0"/>
              </a:rPr>
              <a:t>  (Slide 3)</a:t>
            </a:r>
          </a:p>
          <a:p>
            <a:pPr marL="0" indent="0">
              <a:buNone/>
            </a:pPr>
            <a:endParaRPr lang="en-US" sz="1600" dirty="0">
              <a:solidFill>
                <a:srgbClr val="222222"/>
              </a:solidFill>
              <a:effectLst/>
              <a:ea typeface="SimSun" panose="02010600030101010101" pitchFamily="2" charset="-122"/>
              <a:cs typeface="Times New Roman" panose="02020603050405020304" pitchFamily="18" charset="0"/>
            </a:endParaRPr>
          </a:p>
          <a:p>
            <a:pPr marL="0" indent="0">
              <a:buNone/>
            </a:pPr>
            <a:r>
              <a:rPr lang="en-US" sz="1600" dirty="0">
                <a:solidFill>
                  <a:srgbClr val="222222"/>
                </a:solidFill>
                <a:ea typeface="SimSun" panose="02010600030101010101" pitchFamily="2" charset="-122"/>
                <a:cs typeface="Times New Roman" panose="02020603050405020304" pitchFamily="18" charset="0"/>
                <a:hlinkClick r:id="rId4"/>
              </a:rPr>
              <a:t>www.ScienceCartoonsPlus.com</a:t>
            </a:r>
            <a:r>
              <a:rPr lang="en-US" sz="1600" dirty="0">
                <a:solidFill>
                  <a:srgbClr val="222222"/>
                </a:solidFill>
                <a:ea typeface="SimSun" panose="02010600030101010101" pitchFamily="2" charset="-122"/>
                <a:cs typeface="Times New Roman" panose="02020603050405020304" pitchFamily="18" charset="0"/>
              </a:rPr>
              <a:t>   (Slide 15)</a:t>
            </a:r>
            <a:endParaRPr lang="en-US" sz="1600" dirty="0">
              <a:solidFill>
                <a:srgbClr val="222222"/>
              </a:solidFill>
              <a:effectLst/>
              <a:ea typeface="SimSun" panose="02010600030101010101" pitchFamily="2" charset="-122"/>
              <a:cs typeface="Times New Roman" panose="02020603050405020304" pitchFamily="18" charset="0"/>
            </a:endParaRPr>
          </a:p>
          <a:p>
            <a:pPr marL="0" indent="0">
              <a:buNone/>
            </a:pPr>
            <a:endParaRPr lang="en-US" sz="1600" dirty="0">
              <a:solidFill>
                <a:srgbClr val="222222"/>
              </a:solidFill>
              <a:ea typeface="SimSun" panose="02010600030101010101" pitchFamily="2" charset="-122"/>
              <a:cs typeface="Times New Roman" panose="02020603050405020304" pitchFamily="18" charset="0"/>
            </a:endParaRPr>
          </a:p>
          <a:p>
            <a:pPr marL="0" indent="0">
              <a:buNone/>
            </a:pPr>
            <a:r>
              <a:rPr lang="en-US" sz="1600" dirty="0">
                <a:solidFill>
                  <a:srgbClr val="222222"/>
                </a:solidFill>
                <a:effectLst/>
                <a:ea typeface="SimSun" panose="02010600030101010101" pitchFamily="2" charset="-122"/>
                <a:cs typeface="Times New Roman" panose="02020603050405020304" pitchFamily="18" charset="0"/>
              </a:rPr>
              <a:t>Video:</a:t>
            </a:r>
          </a:p>
          <a:p>
            <a:pPr marL="0" indent="0">
              <a:buNone/>
            </a:pPr>
            <a:r>
              <a:rPr lang="en-US" sz="1600" dirty="0">
                <a:solidFill>
                  <a:srgbClr val="222222"/>
                </a:solidFill>
                <a:effectLst/>
                <a:ea typeface="SimSun" panose="02010600030101010101" pitchFamily="2" charset="-122"/>
                <a:cs typeface="Times New Roman" panose="02020603050405020304" pitchFamily="18" charset="0"/>
                <a:hlinkClick r:id="rId5"/>
              </a:rPr>
              <a:t>https://www.youtube.com/watch?v=k7C-lPrpsLo</a:t>
            </a:r>
            <a:r>
              <a:rPr lang="en-US" sz="1600" dirty="0">
                <a:solidFill>
                  <a:srgbClr val="222222"/>
                </a:solidFill>
                <a:ea typeface="SimSun" panose="02010600030101010101" pitchFamily="2" charset="-122"/>
                <a:cs typeface="Times New Roman" panose="02020603050405020304" pitchFamily="18" charset="0"/>
              </a:rPr>
              <a:t> (Slide 10)</a:t>
            </a:r>
          </a:p>
          <a:p>
            <a:pPr marL="0" indent="0">
              <a:buNone/>
            </a:pPr>
            <a:r>
              <a:rPr lang="en-US" sz="1600" dirty="0">
                <a:solidFill>
                  <a:srgbClr val="222222"/>
                </a:solidFill>
                <a:effectLst/>
                <a:ea typeface="SimSun" panose="02010600030101010101" pitchFamily="2" charset="-122"/>
                <a:cs typeface="Times New Roman" panose="02020603050405020304" pitchFamily="18" charset="0"/>
              </a:rPr>
              <a:t>Research World: </a:t>
            </a:r>
            <a:r>
              <a:rPr lang="en-US" sz="1600" dirty="0" err="1">
                <a:solidFill>
                  <a:srgbClr val="222222"/>
                </a:solidFill>
                <a:effectLst/>
                <a:ea typeface="SimSun" panose="02010600030101010101" pitchFamily="2" charset="-122"/>
                <a:cs typeface="Times New Roman" panose="02020603050405020304" pitchFamily="18" charset="0"/>
              </a:rPr>
              <a:t>youtube</a:t>
            </a:r>
            <a:r>
              <a:rPr lang="en-US" sz="1600" dirty="0">
                <a:solidFill>
                  <a:srgbClr val="222222"/>
                </a:solidFill>
                <a:effectLst/>
                <a:ea typeface="SimSun" panose="02010600030101010101" pitchFamily="2" charset="-122"/>
                <a:cs typeface="Times New Roman" panose="02020603050405020304" pitchFamily="18" charset="0"/>
              </a:rPr>
              <a:t> channel. </a:t>
            </a:r>
          </a:p>
          <a:p>
            <a:pPr marL="0" indent="0">
              <a:buNone/>
            </a:pPr>
            <a:endParaRPr lang="en-US" sz="1600" dirty="0">
              <a:solidFill>
                <a:srgbClr val="222222"/>
              </a:solidFill>
              <a:effectLst/>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6AE86E-A31F-EDCB-1F47-47730595C5CB}"/>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41397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fontScale="90000"/>
          </a:bodyPr>
          <a:lstStyle/>
          <a:p>
            <a:r>
              <a:rPr lang="en-US" b="1" dirty="0"/>
              <a:t>2) Ethics in Research </a:t>
            </a:r>
          </a:p>
        </p:txBody>
      </p:sp>
      <p:sp>
        <p:nvSpPr>
          <p:cNvPr id="2" name="Content Placeholder 1"/>
          <p:cNvSpPr>
            <a:spLocks noGrp="1"/>
          </p:cNvSpPr>
          <p:nvPr>
            <p:ph idx="1"/>
          </p:nvPr>
        </p:nvSpPr>
        <p:spPr>
          <a:xfrm>
            <a:off x="384095" y="1692837"/>
            <a:ext cx="11630695" cy="5486400"/>
          </a:xfrm>
        </p:spPr>
        <p:txBody>
          <a:bodyPr>
            <a:normAutofit/>
          </a:bodyPr>
          <a:lstStyle/>
          <a:p>
            <a:r>
              <a:rPr lang="en-US" sz="2400" dirty="0"/>
              <a:t>Ethics in Research is based on the same ethical values that apply in everyday life, including honesty, fairness, objectivity, openness, trustworthiness, and respect for others.</a:t>
            </a:r>
          </a:p>
          <a:p>
            <a:pPr marL="0" indent="0">
              <a:buNone/>
            </a:pPr>
            <a:endParaRPr lang="en-US" sz="1200" dirty="0"/>
          </a:p>
          <a:p>
            <a:r>
              <a:rPr lang="en-US" sz="2400" dirty="0"/>
              <a:t>A “scientific standard” refers to the application of these values in the </a:t>
            </a:r>
          </a:p>
          <a:p>
            <a:pPr marL="0" indent="0">
              <a:buNone/>
            </a:pPr>
            <a:r>
              <a:rPr lang="en-US" sz="2400" dirty="0"/>
              <a:t>    context of research.</a:t>
            </a:r>
          </a:p>
          <a:p>
            <a:pPr marL="0" indent="0">
              <a:buNone/>
            </a:pPr>
            <a:endParaRPr lang="en-US" sz="2400" dirty="0"/>
          </a:p>
          <a:p>
            <a:r>
              <a:rPr lang="en-US" sz="2400" dirty="0"/>
              <a:t>Science is built on trust and Researchers are expected to be honest</a:t>
            </a:r>
          </a:p>
          <a:p>
            <a:pPr marL="0" indent="0">
              <a:buNone/>
            </a:pPr>
            <a:endParaRPr lang="en-US" sz="2400" dirty="0"/>
          </a:p>
          <a:p>
            <a:r>
              <a:rPr lang="en-US" sz="2400" dirty="0"/>
              <a:t>The most common form of unethical behavior in computing is plagiarism</a:t>
            </a:r>
          </a:p>
          <a:p>
            <a:pPr marL="0" indent="0">
              <a:buNone/>
            </a:pPr>
            <a:endParaRPr lang="en-US" sz="1200" dirty="0"/>
          </a:p>
          <a:p>
            <a:endParaRPr lang="en-US" sz="2400" dirty="0"/>
          </a:p>
        </p:txBody>
      </p:sp>
      <p:sp>
        <p:nvSpPr>
          <p:cNvPr id="4" name="Slide Number Placeholder 3">
            <a:extLst>
              <a:ext uri="{FF2B5EF4-FFF2-40B4-BE49-F238E27FC236}">
                <a16:creationId xmlns:a16="http://schemas.microsoft.com/office/drawing/2014/main" id="{B4D905D4-4C5F-1145-A2BD-4AC7989E2398}"/>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20198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09600" y="1764791"/>
            <a:ext cx="10972800" cy="4692715"/>
          </a:xfrm>
        </p:spPr>
        <p:txBody>
          <a:bodyPr>
            <a:normAutofit/>
          </a:bodyPr>
          <a:lstStyle/>
          <a:p>
            <a:pPr marL="0" indent="0">
              <a:buNone/>
            </a:pPr>
            <a:r>
              <a:rPr lang="en-US" altLang="en-US" sz="2400" b="1" dirty="0"/>
              <a:t>Why is ethics important to research?</a:t>
            </a:r>
          </a:p>
          <a:p>
            <a:pPr lvl="1"/>
            <a:r>
              <a:rPr lang="en-US" altLang="en-US" dirty="0"/>
              <a:t>Promotes a variety of moral and societal values</a:t>
            </a:r>
          </a:p>
          <a:p>
            <a:pPr lvl="1"/>
            <a:r>
              <a:rPr lang="en-US" altLang="en-US" dirty="0"/>
              <a:t>Advances key aims of research itself</a:t>
            </a:r>
          </a:p>
          <a:p>
            <a:pPr lvl="1"/>
            <a:r>
              <a:rPr lang="en-US" altLang="en-US" dirty="0"/>
              <a:t>Ensures that researchers and funders are held accountable to the public</a:t>
            </a:r>
          </a:p>
          <a:p>
            <a:pPr lvl="1"/>
            <a:endParaRPr lang="en-US" altLang="en-US" dirty="0"/>
          </a:p>
          <a:p>
            <a:pPr marL="0" indent="0">
              <a:buNone/>
            </a:pPr>
            <a:r>
              <a:rPr lang="en-US" altLang="en-US" sz="2400" b="1" dirty="0"/>
              <a:t>Researchers</a:t>
            </a:r>
            <a:r>
              <a:rPr lang="en-US" altLang="en-US" sz="2400" dirty="0"/>
              <a:t> have a duty to value:</a:t>
            </a:r>
          </a:p>
          <a:p>
            <a:pPr lvl="1"/>
            <a:r>
              <a:rPr lang="en-US" altLang="en-US" dirty="0"/>
              <a:t>Human rights</a:t>
            </a:r>
          </a:p>
          <a:p>
            <a:pPr lvl="1"/>
            <a:r>
              <a:rPr lang="en-US" altLang="en-US" dirty="0"/>
              <a:t>Legal compliance</a:t>
            </a:r>
          </a:p>
          <a:p>
            <a:pPr lvl="1"/>
            <a:r>
              <a:rPr lang="en-US" altLang="en-US" dirty="0"/>
              <a:t>Safety</a:t>
            </a:r>
          </a:p>
          <a:p>
            <a:pPr marL="0" indent="0">
              <a:buNone/>
            </a:pPr>
            <a:r>
              <a:rPr lang="en-US" altLang="en-US" sz="2400" b="1" dirty="0"/>
              <a:t>Researchers</a:t>
            </a:r>
            <a:r>
              <a:rPr lang="en-US" altLang="en-US" sz="2400" dirty="0"/>
              <a:t> should be free from conflicts of interest </a:t>
            </a:r>
          </a:p>
          <a:p>
            <a:pPr lvl="1"/>
            <a:endParaRPr lang="en-US" altLang="en-US" dirty="0"/>
          </a:p>
          <a:p>
            <a:endParaRPr lang="en-US" altLang="en-US" dirty="0"/>
          </a:p>
          <a:p>
            <a:endParaRPr lang="en-US" altLang="en-US" dirty="0"/>
          </a:p>
          <a:p>
            <a:endParaRPr lang="en-US" altLang="en-US" dirty="0"/>
          </a:p>
          <a:p>
            <a:pPr lvl="1"/>
            <a:endParaRPr lang="en-US" altLang="en-US" dirty="0"/>
          </a:p>
        </p:txBody>
      </p:sp>
      <p:sp>
        <p:nvSpPr>
          <p:cNvPr id="10243" name="Title 2"/>
          <p:cNvSpPr>
            <a:spLocks noGrp="1"/>
          </p:cNvSpPr>
          <p:nvPr>
            <p:ph type="title"/>
          </p:nvPr>
        </p:nvSpPr>
        <p:spPr>
          <a:xfrm>
            <a:off x="609600" y="704088"/>
            <a:ext cx="10972800" cy="848265"/>
          </a:xfrm>
        </p:spPr>
        <p:txBody>
          <a:bodyPr>
            <a:normAutofit/>
          </a:bodyPr>
          <a:lstStyle/>
          <a:p>
            <a:pPr algn="r"/>
            <a:r>
              <a:rPr lang="en-US" sz="3200" dirty="0"/>
              <a:t>Ethics in Research (cont’d)</a:t>
            </a:r>
            <a:endParaRPr lang="en-US" altLang="en-US" sz="3200" dirty="0"/>
          </a:p>
        </p:txBody>
      </p:sp>
      <p:sp>
        <p:nvSpPr>
          <p:cNvPr id="2" name="Slide Number Placeholder 1">
            <a:extLst>
              <a:ext uri="{FF2B5EF4-FFF2-40B4-BE49-F238E27FC236}">
                <a16:creationId xmlns:a16="http://schemas.microsoft.com/office/drawing/2014/main" id="{FFEB6953-7CB9-50DD-B69E-CD68E7013C14}"/>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5014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Ethics in Research (cont’d)</a:t>
            </a:r>
          </a:p>
        </p:txBody>
      </p:sp>
      <p:sp>
        <p:nvSpPr>
          <p:cNvPr id="2" name="Content Placeholder 1"/>
          <p:cNvSpPr>
            <a:spLocks noGrp="1"/>
          </p:cNvSpPr>
          <p:nvPr>
            <p:ph idx="1"/>
          </p:nvPr>
        </p:nvSpPr>
        <p:spPr>
          <a:xfrm>
            <a:off x="362830" y="1686393"/>
            <a:ext cx="11630695" cy="5053069"/>
          </a:xfrm>
        </p:spPr>
        <p:txBody>
          <a:bodyPr>
            <a:normAutofit lnSpcReduction="10000"/>
          </a:bodyPr>
          <a:lstStyle/>
          <a:p>
            <a:r>
              <a:rPr lang="en-US" sz="2400" dirty="0">
                <a:solidFill>
                  <a:srgbClr val="222222"/>
                </a:solidFill>
                <a:ea typeface="SimSun" panose="02010600030101010101" pitchFamily="2" charset="-122"/>
                <a:cs typeface="Times New Roman" panose="02020603050405020304" pitchFamily="18" charset="0"/>
              </a:rPr>
              <a:t>R</a:t>
            </a:r>
            <a:r>
              <a:rPr lang="en-US" sz="2400" dirty="0">
                <a:solidFill>
                  <a:srgbClr val="222222"/>
                </a:solidFill>
                <a:effectLst/>
                <a:ea typeface="SimSun" panose="02010600030101010101" pitchFamily="2" charset="-122"/>
                <a:cs typeface="Times New Roman" panose="02020603050405020304" pitchFamily="18" charset="0"/>
              </a:rPr>
              <a:t>esearchers developed </a:t>
            </a:r>
            <a:r>
              <a:rPr lang="en-US" sz="2400" b="1" dirty="0">
                <a:solidFill>
                  <a:srgbClr val="222222"/>
                </a:solidFill>
                <a:effectLst/>
                <a:ea typeface="SimSun" panose="02010600030101010101" pitchFamily="2" charset="-122"/>
                <a:cs typeface="Times New Roman" panose="02020603050405020304" pitchFamily="18" charset="0"/>
              </a:rPr>
              <a:t>professional standards </a:t>
            </a:r>
            <a:r>
              <a:rPr lang="en-US" sz="2400" dirty="0">
                <a:solidFill>
                  <a:srgbClr val="222222"/>
                </a:solidFill>
                <a:effectLst/>
                <a:ea typeface="SimSun" panose="02010600030101010101" pitchFamily="2" charset="-122"/>
                <a:cs typeface="Times New Roman" panose="02020603050405020304" pitchFamily="18" charset="0"/>
              </a:rPr>
              <a:t>to enhance the progress of science and to avoid or minimize the difficulties of research.</a:t>
            </a:r>
          </a:p>
          <a:p>
            <a:pPr marL="0" indent="0">
              <a:buNone/>
            </a:pPr>
            <a:endParaRPr lang="en-US" sz="24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ffectLst/>
                <a:ea typeface="SimSun" panose="02010600030101010101" pitchFamily="2" charset="-122"/>
                <a:cs typeface="Times New Roman" panose="02020603050405020304" pitchFamily="18" charset="0"/>
              </a:rPr>
              <a:t>Researchers have </a:t>
            </a:r>
            <a:r>
              <a:rPr lang="en-US" sz="2400" b="1" dirty="0">
                <a:solidFill>
                  <a:srgbClr val="222222"/>
                </a:solidFill>
                <a:effectLst/>
                <a:ea typeface="SimSun" panose="02010600030101010101" pitchFamily="2" charset="-122"/>
                <a:cs typeface="Times New Roman" panose="02020603050405020304" pitchFamily="18" charset="0"/>
              </a:rPr>
              <a:t>three </a:t>
            </a:r>
            <a:r>
              <a:rPr lang="en-US" sz="2400" b="1" dirty="0">
                <a:solidFill>
                  <a:srgbClr val="222222"/>
                </a:solidFill>
                <a:ea typeface="SimSun" panose="02010600030101010101" pitchFamily="2" charset="-122"/>
                <a:cs typeface="Times New Roman" panose="02020603050405020304" pitchFamily="18" charset="0"/>
              </a:rPr>
              <a:t>professional </a:t>
            </a:r>
            <a:r>
              <a:rPr lang="en-US" sz="2400" b="1" dirty="0">
                <a:solidFill>
                  <a:srgbClr val="222222"/>
                </a:solidFill>
                <a:effectLst/>
                <a:ea typeface="SimSun" panose="02010600030101010101" pitchFamily="2" charset="-122"/>
                <a:cs typeface="Times New Roman" panose="02020603050405020304" pitchFamily="18" charset="0"/>
              </a:rPr>
              <a:t>obligations</a:t>
            </a:r>
            <a:r>
              <a:rPr lang="en-US" sz="2400" dirty="0">
                <a:solidFill>
                  <a:srgbClr val="222222"/>
                </a:solidFill>
                <a:effectLst/>
                <a:ea typeface="SimSun" panose="02010600030101010101" pitchFamily="2" charset="-122"/>
                <a:cs typeface="Times New Roman" panose="02020603050405020304" pitchFamily="18" charset="0"/>
              </a:rPr>
              <a:t>:</a:t>
            </a:r>
          </a:p>
          <a:p>
            <a:pPr marL="640080" lvl="2" indent="0">
              <a:buNone/>
            </a:pPr>
            <a:r>
              <a:rPr lang="en-US" sz="2000" b="1" dirty="0">
                <a:solidFill>
                  <a:schemeClr val="accent4">
                    <a:lumMod val="75000"/>
                  </a:schemeClr>
                </a:solidFill>
                <a:effectLst/>
                <a:ea typeface="SimSun" panose="02010600030101010101" pitchFamily="2" charset="-122"/>
                <a:cs typeface="Times New Roman" panose="02020603050405020304" pitchFamily="18" charset="0"/>
              </a:rPr>
              <a:t>(1)</a:t>
            </a:r>
            <a:r>
              <a:rPr lang="en-US" sz="2000" dirty="0">
                <a:solidFill>
                  <a:schemeClr val="accent4">
                    <a:lumMod val="75000"/>
                  </a:schemeClr>
                </a:solidFill>
                <a:effectLst/>
                <a:ea typeface="SimSun" panose="02010600030101010101" pitchFamily="2" charset="-122"/>
                <a:cs typeface="Times New Roman" panose="02020603050405020304" pitchFamily="18" charset="0"/>
              </a:rPr>
              <a:t> To honor the trust that their colleagues place in them.</a:t>
            </a:r>
          </a:p>
          <a:p>
            <a:pPr marL="640080" lvl="2" indent="0">
              <a:buNone/>
            </a:pPr>
            <a:r>
              <a:rPr lang="en-US" sz="2000" b="1" dirty="0">
                <a:solidFill>
                  <a:schemeClr val="accent4">
                    <a:lumMod val="75000"/>
                  </a:schemeClr>
                </a:solidFill>
                <a:effectLst/>
                <a:ea typeface="SimSun" panose="02010600030101010101" pitchFamily="2" charset="-122"/>
                <a:cs typeface="Times New Roman" panose="02020603050405020304" pitchFamily="18" charset="0"/>
              </a:rPr>
              <a:t>(2)</a:t>
            </a:r>
            <a:r>
              <a:rPr lang="en-US" sz="2000" dirty="0">
                <a:solidFill>
                  <a:schemeClr val="accent4">
                    <a:lumMod val="75000"/>
                  </a:schemeClr>
                </a:solidFill>
                <a:effectLst/>
                <a:ea typeface="SimSun" panose="02010600030101010101" pitchFamily="2" charset="-122"/>
                <a:cs typeface="Times New Roman" panose="02020603050405020304" pitchFamily="18" charset="0"/>
              </a:rPr>
              <a:t> An obligation to themselves.</a:t>
            </a:r>
          </a:p>
          <a:p>
            <a:pPr marL="640080" lvl="2" indent="0">
              <a:buNone/>
            </a:pPr>
            <a:r>
              <a:rPr lang="en-US" sz="2000" b="1" dirty="0">
                <a:solidFill>
                  <a:schemeClr val="accent4">
                    <a:lumMod val="75000"/>
                  </a:schemeClr>
                </a:solidFill>
                <a:ea typeface="SimSun" panose="02010600030101010101" pitchFamily="2" charset="-122"/>
                <a:cs typeface="Times New Roman" panose="02020603050405020304" pitchFamily="18" charset="0"/>
              </a:rPr>
              <a:t>(3)</a:t>
            </a:r>
            <a:r>
              <a:rPr lang="en-US" sz="2000" dirty="0">
                <a:solidFill>
                  <a:schemeClr val="accent4">
                    <a:lumMod val="75000"/>
                  </a:schemeClr>
                </a:solidFill>
                <a:ea typeface="SimSun" panose="02010600030101010101" pitchFamily="2" charset="-122"/>
                <a:cs typeface="Times New Roman" panose="02020603050405020304" pitchFamily="18" charset="0"/>
              </a:rPr>
              <a:t> A</a:t>
            </a:r>
            <a:r>
              <a:rPr lang="en-US" sz="2000" dirty="0">
                <a:solidFill>
                  <a:schemeClr val="accent4">
                    <a:lumMod val="75000"/>
                  </a:schemeClr>
                </a:solidFill>
                <a:effectLst/>
                <a:ea typeface="SimSun" panose="02010600030101010101" pitchFamily="2" charset="-122"/>
                <a:cs typeface="Times New Roman" panose="02020603050405020304" pitchFamily="18" charset="0"/>
              </a:rPr>
              <a:t>n obligation to act in ways that serve the public.</a:t>
            </a:r>
          </a:p>
          <a:p>
            <a:pPr marL="640080" lvl="2" indent="0">
              <a:buNone/>
            </a:pPr>
            <a:endParaRPr lang="en-US" sz="2000" dirty="0">
              <a:solidFill>
                <a:schemeClr val="accent4">
                  <a:lumMod val="75000"/>
                </a:schemeClr>
              </a:solidFill>
              <a:ea typeface="SimSun" panose="02010600030101010101" pitchFamily="2" charset="-122"/>
              <a:cs typeface="Times New Roman" panose="02020603050405020304" pitchFamily="18" charset="0"/>
            </a:endParaRPr>
          </a:p>
          <a:p>
            <a:r>
              <a:rPr lang="en-US" sz="2400" b="1" dirty="0">
                <a:solidFill>
                  <a:schemeClr val="accent4">
                    <a:lumMod val="75000"/>
                  </a:schemeClr>
                </a:solidFill>
                <a:ea typeface="SimSun" panose="02010600030101010101" pitchFamily="2" charset="-122"/>
                <a:cs typeface="Times New Roman" panose="02020603050405020304" pitchFamily="18" charset="0"/>
              </a:rPr>
              <a:t>Advising</a:t>
            </a:r>
            <a:r>
              <a:rPr lang="en-US" sz="2400" dirty="0">
                <a:solidFill>
                  <a:schemeClr val="accent4">
                    <a:lumMod val="75000"/>
                  </a:schemeClr>
                </a:solidFill>
                <a:ea typeface="SimSun" panose="02010600030101010101" pitchFamily="2" charset="-122"/>
                <a:cs typeface="Times New Roman" panose="02020603050405020304" pitchFamily="18" charset="0"/>
              </a:rPr>
              <a:t>: </a:t>
            </a:r>
            <a:r>
              <a:rPr lang="en-US" sz="2400" dirty="0">
                <a:solidFill>
                  <a:srgbClr val="222222"/>
                </a:solidFill>
                <a:ea typeface="SimSun" panose="02010600030101010101" pitchFamily="2" charset="-122"/>
                <a:cs typeface="Times New Roman" panose="02020603050405020304" pitchFamily="18" charset="0"/>
              </a:rPr>
              <a:t>An adviser oversees the conduct of research, offering guidance and advice on matters connected to research.</a:t>
            </a:r>
          </a:p>
          <a:p>
            <a:endParaRPr lang="en-US" sz="2400" dirty="0">
              <a:solidFill>
                <a:srgbClr val="222222"/>
              </a:solidFill>
              <a:effectLst/>
              <a:ea typeface="SimSun" panose="02010600030101010101" pitchFamily="2" charset="-122"/>
              <a:cs typeface="Times New Roman" panose="02020603050405020304" pitchFamily="18" charset="0"/>
            </a:endParaRPr>
          </a:p>
          <a:p>
            <a:r>
              <a:rPr lang="en-US" sz="2400" b="1" dirty="0">
                <a:solidFill>
                  <a:schemeClr val="accent4">
                    <a:lumMod val="75000"/>
                  </a:schemeClr>
                </a:solidFill>
                <a:ea typeface="SimSun" panose="02010600030101010101" pitchFamily="2" charset="-122"/>
                <a:cs typeface="Times New Roman" panose="02020603050405020304" pitchFamily="18" charset="0"/>
              </a:rPr>
              <a:t>Mentoring</a:t>
            </a:r>
            <a:r>
              <a:rPr lang="en-US" sz="2400" dirty="0">
                <a:solidFill>
                  <a:schemeClr val="accent4">
                    <a:lumMod val="75000"/>
                  </a:schemeClr>
                </a:solidFill>
                <a:ea typeface="SimSun" panose="02010600030101010101" pitchFamily="2" charset="-122"/>
                <a:cs typeface="Times New Roman" panose="02020603050405020304" pitchFamily="18" charset="0"/>
              </a:rPr>
              <a:t>: </a:t>
            </a:r>
            <a:r>
              <a:rPr lang="en-US" sz="2400" dirty="0">
                <a:solidFill>
                  <a:srgbClr val="222222"/>
                </a:solidFill>
                <a:ea typeface="SimSun" panose="02010600030101010101" pitchFamily="2" charset="-122"/>
                <a:cs typeface="Times New Roman" panose="02020603050405020304" pitchFamily="18" charset="0"/>
              </a:rPr>
              <a:t>A mentor—who also may be an adviser—takes a personal as well as a professional interest in the development of a researcher</a:t>
            </a:r>
            <a:endParaRPr lang="en-US" sz="2400" dirty="0">
              <a:solidFill>
                <a:srgbClr val="222222"/>
              </a:solidFill>
              <a:effectLst/>
              <a:ea typeface="SimSun" panose="02010600030101010101" pitchFamily="2" charset="-122"/>
              <a:cs typeface="Times New Roman" panose="02020603050405020304" pitchFamily="18" charset="0"/>
            </a:endParaRPr>
          </a:p>
          <a:p>
            <a:pPr marL="0" indent="0">
              <a:buNone/>
            </a:pPr>
            <a:endParaRPr lang="en-US" sz="2500" dirty="0">
              <a:solidFill>
                <a:schemeClr val="accent4">
                  <a:lumMod val="75000"/>
                </a:schemeClr>
              </a:solidFill>
              <a:effectLst/>
              <a:ea typeface="SimSun" panose="02010600030101010101" pitchFamily="2" charset="-122"/>
              <a:cs typeface="Times New Roman" panose="02020603050405020304" pitchFamily="18" charset="0"/>
            </a:endParaRPr>
          </a:p>
          <a:p>
            <a:pPr marL="365760" lvl="1" indent="0">
              <a:buNone/>
            </a:pPr>
            <a:endParaRPr lang="en-US" sz="2200" dirty="0">
              <a:solidFill>
                <a:srgbClr val="222222"/>
              </a:solidFill>
              <a:effectLst/>
              <a:ea typeface="SimSun" panose="02010600030101010101" pitchFamily="2" charset="-122"/>
              <a:cs typeface="Times New Roman" panose="02020603050405020304" pitchFamily="18" charset="0"/>
            </a:endParaRPr>
          </a:p>
          <a:p>
            <a:pPr marL="0" indent="0">
              <a:buNone/>
            </a:pPr>
            <a:endParaRPr lang="en-US" sz="2400" dirty="0">
              <a:solidFill>
                <a:srgbClr val="222222"/>
              </a:solidFill>
              <a:effectLst/>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687C128A-999B-DDB3-97A7-D81FBC2F56A7}"/>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38355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C70B-BD2A-538C-D50E-56996FCCE6AC}"/>
              </a:ext>
            </a:extLst>
          </p:cNvPr>
          <p:cNvSpPr>
            <a:spLocks noGrp="1"/>
          </p:cNvSpPr>
          <p:nvPr>
            <p:ph type="title"/>
          </p:nvPr>
        </p:nvSpPr>
        <p:spPr>
          <a:xfrm>
            <a:off x="609600" y="704087"/>
            <a:ext cx="10972800" cy="848265"/>
          </a:xfrm>
        </p:spPr>
        <p:txBody>
          <a:bodyPr>
            <a:normAutofit/>
          </a:bodyPr>
          <a:lstStyle/>
          <a:p>
            <a:pPr algn="r"/>
            <a:r>
              <a:rPr lang="en-US" sz="3200" dirty="0"/>
              <a:t>Ethics in Research (cont’d)</a:t>
            </a:r>
          </a:p>
        </p:txBody>
      </p:sp>
      <p:sp>
        <p:nvSpPr>
          <p:cNvPr id="3" name="Content Placeholder 2">
            <a:extLst>
              <a:ext uri="{FF2B5EF4-FFF2-40B4-BE49-F238E27FC236}">
                <a16:creationId xmlns:a16="http://schemas.microsoft.com/office/drawing/2014/main" id="{C1F17620-6A0C-8B65-D638-479942A3DA20}"/>
              </a:ext>
            </a:extLst>
          </p:cNvPr>
          <p:cNvSpPr>
            <a:spLocks noGrp="1"/>
          </p:cNvSpPr>
          <p:nvPr>
            <p:ph idx="1"/>
          </p:nvPr>
        </p:nvSpPr>
        <p:spPr>
          <a:xfrm>
            <a:off x="609600" y="1694121"/>
            <a:ext cx="11270512" cy="4947684"/>
          </a:xfrm>
        </p:spPr>
        <p:txBody>
          <a:bodyPr>
            <a:normAutofit lnSpcReduction="10000"/>
          </a:bodyPr>
          <a:lstStyle/>
          <a:p>
            <a:pPr marL="0" indent="0">
              <a:buNone/>
            </a:pPr>
            <a:r>
              <a:rPr lang="en-US" sz="2400" dirty="0"/>
              <a:t>Many of the </a:t>
            </a:r>
            <a:r>
              <a:rPr lang="en-US" sz="2400" b="1" dirty="0">
                <a:solidFill>
                  <a:schemeClr val="accent4">
                    <a:lumMod val="75000"/>
                  </a:schemeClr>
                </a:solidFill>
              </a:rPr>
              <a:t>ethical issues </a:t>
            </a:r>
            <a:r>
              <a:rPr lang="en-US" sz="2400" dirty="0"/>
              <a:t>that arise in research are related to Intellectual Creation </a:t>
            </a:r>
            <a:r>
              <a:rPr lang="en-US" sz="2000" i="1" dirty="0"/>
              <a:t>(ownership of both ideas and descriptions of them). </a:t>
            </a:r>
          </a:p>
          <a:p>
            <a:pPr marL="0" indent="0">
              <a:buNone/>
            </a:pPr>
            <a:endParaRPr lang="en-US" sz="1200" dirty="0"/>
          </a:p>
          <a:p>
            <a:r>
              <a:rPr lang="en-US" sz="2400" b="1" dirty="0"/>
              <a:t>Copyright</a:t>
            </a:r>
            <a:r>
              <a:rPr lang="en-US" sz="2400" dirty="0"/>
              <a:t> concerns the expression of ideas; that is, the words and pictures used to say something are protected, but not the ideas themselves. </a:t>
            </a:r>
          </a:p>
          <a:p>
            <a:endParaRPr lang="en-US" sz="1200" dirty="0"/>
          </a:p>
          <a:p>
            <a:r>
              <a:rPr lang="en-US" sz="2400" b="1" dirty="0"/>
              <a:t>Patents and prior invention </a:t>
            </a:r>
            <a:r>
              <a:rPr lang="en-US" sz="2400" dirty="0"/>
              <a:t>protect processes, inventions, and concepts; that is, the ideas, but not how they are described.</a:t>
            </a:r>
          </a:p>
          <a:p>
            <a:endParaRPr lang="en-US" sz="1200" dirty="0"/>
          </a:p>
          <a:p>
            <a:r>
              <a:rPr lang="en-US" sz="2400" b="1" dirty="0"/>
              <a:t>Plagiarism</a:t>
            </a:r>
            <a:r>
              <a:rPr lang="en-US" sz="2400" dirty="0"/>
              <a:t> is re-use in one paper of material that has appeared in another, without appropriate acknowledgement. </a:t>
            </a:r>
          </a:p>
          <a:p>
            <a:endParaRPr lang="en-US" sz="1300" dirty="0"/>
          </a:p>
          <a:p>
            <a:r>
              <a:rPr lang="en-US" sz="2400" b="1" dirty="0"/>
              <a:t>Self-plagiarism</a:t>
            </a:r>
            <a:r>
              <a:rPr lang="en-US" sz="2400" dirty="0"/>
              <a:t>  is when authors who re-use their own text may well be plagiarizing. Using the same text in two papers is publishing the same work twice.</a:t>
            </a:r>
          </a:p>
        </p:txBody>
      </p:sp>
      <p:sp>
        <p:nvSpPr>
          <p:cNvPr id="4" name="Slide Number Placeholder 3">
            <a:extLst>
              <a:ext uri="{FF2B5EF4-FFF2-40B4-BE49-F238E27FC236}">
                <a16:creationId xmlns:a16="http://schemas.microsoft.com/office/drawing/2014/main" id="{3F0FF9FF-857D-AEB6-D881-CC8F21387E21}"/>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369593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1EC0-F356-0D28-60BB-4F4771DA57C7}"/>
              </a:ext>
            </a:extLst>
          </p:cNvPr>
          <p:cNvSpPr>
            <a:spLocks noGrp="1"/>
          </p:cNvSpPr>
          <p:nvPr>
            <p:ph type="title"/>
          </p:nvPr>
        </p:nvSpPr>
        <p:spPr>
          <a:xfrm>
            <a:off x="609600" y="704088"/>
            <a:ext cx="10972800" cy="933326"/>
          </a:xfrm>
        </p:spPr>
        <p:txBody>
          <a:bodyPr>
            <a:normAutofit/>
          </a:bodyPr>
          <a:lstStyle/>
          <a:p>
            <a:pPr algn="r"/>
            <a:r>
              <a:rPr lang="en-US" sz="3200" dirty="0"/>
              <a:t>Ethics in Research (cont’d)</a:t>
            </a:r>
          </a:p>
        </p:txBody>
      </p:sp>
      <p:sp>
        <p:nvSpPr>
          <p:cNvPr id="3" name="Content Placeholder 2">
            <a:extLst>
              <a:ext uri="{FF2B5EF4-FFF2-40B4-BE49-F238E27FC236}">
                <a16:creationId xmlns:a16="http://schemas.microsoft.com/office/drawing/2014/main" id="{8F561946-2038-2102-B0F2-34CACBCF242D}"/>
              </a:ext>
            </a:extLst>
          </p:cNvPr>
          <p:cNvSpPr>
            <a:spLocks noGrp="1"/>
          </p:cNvSpPr>
          <p:nvPr>
            <p:ph idx="1"/>
          </p:nvPr>
        </p:nvSpPr>
        <p:spPr>
          <a:xfrm>
            <a:off x="609599" y="1750828"/>
            <a:ext cx="11369749" cy="4573772"/>
          </a:xfrm>
        </p:spPr>
        <p:txBody>
          <a:bodyPr>
            <a:normAutofit fontScale="92500" lnSpcReduction="10000"/>
          </a:bodyPr>
          <a:lstStyle/>
          <a:p>
            <a:r>
              <a:rPr lang="en-US" b="1" dirty="0"/>
              <a:t>Misrepresentation (fraud) </a:t>
            </a:r>
            <a:r>
              <a:rPr lang="en-US" dirty="0"/>
              <a:t>occurs when a paper does not accurately reflect the outcomes that were observed or the contributions of previous research.</a:t>
            </a:r>
          </a:p>
          <a:p>
            <a:endParaRPr lang="en-US" sz="2400" dirty="0"/>
          </a:p>
          <a:p>
            <a:r>
              <a:rPr lang="en-US" b="1" dirty="0"/>
              <a:t>Authorship</a:t>
            </a:r>
            <a:r>
              <a:rPr lang="en-US" dirty="0"/>
              <a:t> deciding who has merited authorship of a paper can be a difficult and emotional issue. </a:t>
            </a:r>
          </a:p>
          <a:p>
            <a:pPr lvl="1"/>
            <a:r>
              <a:rPr lang="en-US" sz="2200" dirty="0"/>
              <a:t>Established on the basis of the quality and quantity of one’s contributions to a study, not status, power, or any other factor</a:t>
            </a:r>
          </a:p>
          <a:p>
            <a:pPr lvl="1"/>
            <a:r>
              <a:rPr lang="en-US" sz="2200" dirty="0"/>
              <a:t>Many research journals have now adopted guidelines to help authorship groups determine credit</a:t>
            </a:r>
          </a:p>
          <a:p>
            <a:endParaRPr lang="en-US" sz="2400" dirty="0"/>
          </a:p>
          <a:p>
            <a:r>
              <a:rPr lang="en-US" b="1" dirty="0"/>
              <a:t>Confidentiality and Conflict of Interest </a:t>
            </a:r>
            <a:r>
              <a:rPr lang="en-US" dirty="0"/>
              <a:t>Researchers need to respect each other’s privacy and Commercial relationships may need to be disclosed to editors or in the text of a submitted paper.</a:t>
            </a:r>
          </a:p>
        </p:txBody>
      </p:sp>
      <p:sp>
        <p:nvSpPr>
          <p:cNvPr id="4" name="Slide Number Placeholder 3">
            <a:extLst>
              <a:ext uri="{FF2B5EF4-FFF2-40B4-BE49-F238E27FC236}">
                <a16:creationId xmlns:a16="http://schemas.microsoft.com/office/drawing/2014/main" id="{E6BCB784-D243-C45A-544F-B6F7CD721481}"/>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27116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32" y="1002132"/>
            <a:ext cx="10972800" cy="536377"/>
          </a:xfrm>
        </p:spPr>
        <p:txBody>
          <a:bodyPr>
            <a:normAutofit/>
          </a:bodyPr>
          <a:lstStyle/>
          <a:p>
            <a:pPr algn="r"/>
            <a:r>
              <a:rPr lang="en-US" sz="3200" dirty="0"/>
              <a:t>Ethics in Research (cont’d)</a:t>
            </a:r>
          </a:p>
        </p:txBody>
      </p:sp>
      <p:sp>
        <p:nvSpPr>
          <p:cNvPr id="2" name="Content Placeholder 1"/>
          <p:cNvSpPr>
            <a:spLocks noGrp="1"/>
          </p:cNvSpPr>
          <p:nvPr>
            <p:ph idx="1"/>
          </p:nvPr>
        </p:nvSpPr>
        <p:spPr>
          <a:xfrm>
            <a:off x="361609" y="1538509"/>
            <a:ext cx="11729933" cy="5486400"/>
          </a:xfrm>
        </p:spPr>
        <p:txBody>
          <a:bodyPr>
            <a:normAutofit/>
          </a:bodyPr>
          <a:lstStyle/>
          <a:p>
            <a:pPr marL="0" indent="0">
              <a:buNone/>
            </a:pPr>
            <a:r>
              <a:rPr lang="en-US" sz="2400" b="1" dirty="0">
                <a:solidFill>
                  <a:schemeClr val="accent4">
                    <a:lumMod val="75000"/>
                  </a:schemeClr>
                </a:solidFill>
                <a:effectLst/>
                <a:ea typeface="SimSun" panose="02010600030101010101" pitchFamily="2" charset="-122"/>
                <a:cs typeface="Times New Roman" panose="02020603050405020304" pitchFamily="18" charset="0"/>
              </a:rPr>
              <a:t>Misconduct </a:t>
            </a:r>
            <a:r>
              <a:rPr lang="en-US" sz="2400" dirty="0">
                <a:effectLst/>
                <a:ea typeface="SimSun" panose="02010600030101010101" pitchFamily="2" charset="-122"/>
                <a:cs typeface="Times New Roman" panose="02020603050405020304" pitchFamily="18" charset="0"/>
              </a:rPr>
              <a:t>(does not include honest error or differences of opinion)</a:t>
            </a:r>
          </a:p>
          <a:p>
            <a:pPr marL="0" indent="0">
              <a:buNone/>
            </a:pPr>
            <a:endParaRPr lang="en-US" sz="1200" dirty="0">
              <a:solidFill>
                <a:srgbClr val="222222"/>
              </a:solidFill>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T</a:t>
            </a:r>
            <a:r>
              <a:rPr lang="en-US" sz="2400" dirty="0">
                <a:solidFill>
                  <a:srgbClr val="222222"/>
                </a:solidFill>
                <a:effectLst/>
                <a:ea typeface="SimSun" panose="02010600030101010101" pitchFamily="2" charset="-122"/>
                <a:cs typeface="Times New Roman" panose="02020603050405020304" pitchFamily="18" charset="0"/>
              </a:rPr>
              <a:t>he U.S. Office of Science and Technology Policy defines misconduct as “fabrication, falsification, or plagiarism in proposing, performing, or reviewing research, or in reporting research results.” </a:t>
            </a:r>
          </a:p>
          <a:p>
            <a:endParaRPr lang="en-US" sz="1200" dirty="0">
              <a:solidFill>
                <a:srgbClr val="222222"/>
              </a:solidFill>
              <a:effectLst/>
              <a:ea typeface="SimSun" panose="02010600030101010101" pitchFamily="2" charset="-122"/>
              <a:cs typeface="Times New Roman" panose="02020603050405020304" pitchFamily="18" charset="0"/>
            </a:endParaRPr>
          </a:p>
          <a:p>
            <a:r>
              <a:rPr lang="en-US" sz="2400" dirty="0">
                <a:solidFill>
                  <a:srgbClr val="222222"/>
                </a:solidFill>
                <a:ea typeface="SimSun" panose="02010600030101010101" pitchFamily="2" charset="-122"/>
                <a:cs typeface="Times New Roman" panose="02020603050405020304" pitchFamily="18" charset="0"/>
              </a:rPr>
              <a:t>T</a:t>
            </a:r>
            <a:r>
              <a:rPr lang="en-US" sz="2400" dirty="0">
                <a:solidFill>
                  <a:srgbClr val="222222"/>
                </a:solidFill>
                <a:effectLst/>
                <a:ea typeface="SimSun" panose="02010600030101010101" pitchFamily="2" charset="-122"/>
                <a:cs typeface="Times New Roman" panose="02020603050405020304" pitchFamily="18" charset="0"/>
              </a:rPr>
              <a:t>hree elements of misconduct are defined as follows:</a:t>
            </a:r>
          </a:p>
          <a:p>
            <a:endParaRPr lang="en-US" sz="800" dirty="0">
              <a:solidFill>
                <a:srgbClr val="222222"/>
              </a:solidFill>
              <a:effectLst/>
              <a:ea typeface="SimSun" panose="02010600030101010101" pitchFamily="2" charset="-122"/>
              <a:cs typeface="Times New Roman" panose="02020603050405020304" pitchFamily="18" charset="0"/>
            </a:endParaRPr>
          </a:p>
          <a:p>
            <a:pPr marL="365760" lvl="1" indent="0">
              <a:buNone/>
            </a:pPr>
            <a:r>
              <a:rPr lang="en-US" sz="2200" b="1" dirty="0">
                <a:solidFill>
                  <a:schemeClr val="accent4">
                    <a:lumMod val="75000"/>
                  </a:schemeClr>
                </a:solidFill>
                <a:effectLst/>
                <a:ea typeface="SimSun" panose="02010600030101010101" pitchFamily="2" charset="-122"/>
                <a:cs typeface="Times New Roman" panose="02020603050405020304" pitchFamily="18" charset="0"/>
              </a:rPr>
              <a:t>(1) Fabrication</a:t>
            </a:r>
            <a:r>
              <a:rPr lang="en-US" sz="2200" dirty="0">
                <a:solidFill>
                  <a:srgbClr val="222222"/>
                </a:solidFill>
                <a:effectLst/>
                <a:ea typeface="SimSun" panose="02010600030101010101" pitchFamily="2" charset="-122"/>
                <a:cs typeface="Times New Roman" panose="02020603050405020304" pitchFamily="18" charset="0"/>
              </a:rPr>
              <a:t> is “making up data or results.”</a:t>
            </a:r>
          </a:p>
          <a:p>
            <a:pPr marL="822960" lvl="1" indent="-457200">
              <a:buAutoNum type="arabicParenBoth"/>
            </a:pPr>
            <a:endParaRPr lang="en-US" sz="800" dirty="0">
              <a:solidFill>
                <a:srgbClr val="222222"/>
              </a:solidFill>
              <a:effectLst/>
              <a:ea typeface="SimSun" panose="02010600030101010101" pitchFamily="2" charset="-122"/>
              <a:cs typeface="Times New Roman" panose="02020603050405020304" pitchFamily="18" charset="0"/>
            </a:endParaRPr>
          </a:p>
          <a:p>
            <a:pPr marL="365760" lvl="1" indent="0">
              <a:buNone/>
            </a:pPr>
            <a:r>
              <a:rPr lang="en-US" sz="2200" dirty="0">
                <a:solidFill>
                  <a:srgbClr val="222222"/>
                </a:solidFill>
                <a:ea typeface="SimSun" panose="02010600030101010101" pitchFamily="2" charset="-122"/>
                <a:cs typeface="Times New Roman" panose="02020603050405020304" pitchFamily="18" charset="0"/>
              </a:rPr>
              <a:t>(2) </a:t>
            </a:r>
            <a:r>
              <a:rPr lang="en-US" sz="2200" b="1" dirty="0">
                <a:solidFill>
                  <a:schemeClr val="accent4">
                    <a:lumMod val="75000"/>
                  </a:schemeClr>
                </a:solidFill>
                <a:effectLst/>
                <a:ea typeface="SimSun" panose="02010600030101010101" pitchFamily="2" charset="-122"/>
                <a:cs typeface="Times New Roman" panose="02020603050405020304" pitchFamily="18" charset="0"/>
              </a:rPr>
              <a:t>Falsification</a:t>
            </a:r>
            <a:r>
              <a:rPr lang="en-US" sz="2200" dirty="0">
                <a:solidFill>
                  <a:srgbClr val="222222"/>
                </a:solidFill>
                <a:effectLst/>
                <a:ea typeface="SimSun" panose="02010600030101010101" pitchFamily="2" charset="-122"/>
                <a:cs typeface="Times New Roman" panose="02020603050405020304" pitchFamily="18" charset="0"/>
              </a:rPr>
              <a:t> is “manipulating research materials, equipment, or processes, or changing or omitting data or results such that the research is not accurately represented in the research record.”</a:t>
            </a:r>
          </a:p>
          <a:p>
            <a:pPr marL="365760" lvl="1" indent="0">
              <a:buNone/>
            </a:pPr>
            <a:endParaRPr lang="en-US" sz="800" dirty="0">
              <a:solidFill>
                <a:srgbClr val="222222"/>
              </a:solidFill>
              <a:effectLst/>
              <a:ea typeface="SimSun" panose="02010600030101010101" pitchFamily="2" charset="-122"/>
              <a:cs typeface="Times New Roman" panose="02020603050405020304" pitchFamily="18" charset="0"/>
            </a:endParaRPr>
          </a:p>
          <a:p>
            <a:pPr marL="365760" lvl="1" indent="0">
              <a:buNone/>
            </a:pPr>
            <a:r>
              <a:rPr lang="en-US" sz="2200" dirty="0">
                <a:solidFill>
                  <a:srgbClr val="222222"/>
                </a:solidFill>
                <a:ea typeface="SimSun" panose="02010600030101010101" pitchFamily="2" charset="-122"/>
                <a:cs typeface="Times New Roman" panose="02020603050405020304" pitchFamily="18" charset="0"/>
              </a:rPr>
              <a:t>(3) </a:t>
            </a:r>
            <a:r>
              <a:rPr lang="en-US" sz="2200" b="1" dirty="0">
                <a:solidFill>
                  <a:schemeClr val="accent4">
                    <a:lumMod val="75000"/>
                  </a:schemeClr>
                </a:solidFill>
                <a:effectLst/>
                <a:ea typeface="SimSun" panose="02010600030101010101" pitchFamily="2" charset="-122"/>
                <a:cs typeface="Times New Roman" panose="02020603050405020304" pitchFamily="18" charset="0"/>
              </a:rPr>
              <a:t>Plagiarism</a:t>
            </a:r>
            <a:r>
              <a:rPr lang="en-US" sz="2200" dirty="0">
                <a:solidFill>
                  <a:srgbClr val="222222"/>
                </a:solidFill>
                <a:effectLst/>
                <a:ea typeface="SimSun" panose="02010600030101010101" pitchFamily="2" charset="-122"/>
                <a:cs typeface="Times New Roman" panose="02020603050405020304" pitchFamily="18" charset="0"/>
              </a:rPr>
              <a:t> is “the appropriation of another person’s ideas, processes, results, or words without giving appropriate credit.”</a:t>
            </a:r>
          </a:p>
        </p:txBody>
      </p:sp>
      <p:sp>
        <p:nvSpPr>
          <p:cNvPr id="4" name="Slide Number Placeholder 3">
            <a:extLst>
              <a:ext uri="{FF2B5EF4-FFF2-40B4-BE49-F238E27FC236}">
                <a16:creationId xmlns:a16="http://schemas.microsoft.com/office/drawing/2014/main" id="{F777E8F6-03DC-592F-A49F-039158DB030F}"/>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21922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3684</TotalTime>
  <Words>3728</Words>
  <Application>Microsoft Office PowerPoint</Application>
  <PresentationFormat>Widescreen</PresentationFormat>
  <Paragraphs>417</Paragraphs>
  <Slides>35</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Century Gothic</vt:lpstr>
      <vt:lpstr>Palatino Linotype</vt:lpstr>
      <vt:lpstr>Wingdings 2</vt:lpstr>
      <vt:lpstr>Presentation on brainstorming</vt:lpstr>
      <vt:lpstr>" Responsible Conduct and    Ethical Standards in Research."</vt:lpstr>
      <vt:lpstr>Agenda</vt:lpstr>
      <vt:lpstr>1) Introduction</vt:lpstr>
      <vt:lpstr>2) Ethics in Research </vt:lpstr>
      <vt:lpstr>Ethics in Research (cont’d)</vt:lpstr>
      <vt:lpstr>Ethics in Research (cont’d)</vt:lpstr>
      <vt:lpstr>Ethics in Research (cont’d)</vt:lpstr>
      <vt:lpstr>Ethics in Research (cont’d)</vt:lpstr>
      <vt:lpstr>Ethics in Research (cont’d)</vt:lpstr>
      <vt:lpstr>Ethics in Research (cont’d)</vt:lpstr>
      <vt:lpstr>3) On Being a Scientist </vt:lpstr>
      <vt:lpstr>On Being a Scientist (cont’d)</vt:lpstr>
      <vt:lpstr>On Being a Scientist (cont’d)</vt:lpstr>
      <vt:lpstr>On Being a Scientist (cont’d)</vt:lpstr>
      <vt:lpstr>On Being a Scientist (cont’d)</vt:lpstr>
      <vt:lpstr>On Being a Scientist (cont’d)</vt:lpstr>
      <vt:lpstr>4) Class Exercise</vt:lpstr>
      <vt:lpstr>5) Experimental Standards for Research</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Experimental Standards (cont’d)</vt:lpstr>
      <vt:lpstr>6) Conclusion (BR2 – Discussion on D2L)</vt:lpstr>
      <vt:lpstr>7) Q&amp;A</vt:lpstr>
      <vt:lpstr>8)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Juan Barrera</dc:creator>
  <cp:lastModifiedBy>Juan Barrera</cp:lastModifiedBy>
  <cp:revision>157</cp:revision>
  <cp:lastPrinted>2023-03-20T03:18:45Z</cp:lastPrinted>
  <dcterms:created xsi:type="dcterms:W3CDTF">2023-02-19T19:59:47Z</dcterms:created>
  <dcterms:modified xsi:type="dcterms:W3CDTF">2023-05-17T16:34:32Z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