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9" r:id="rId4"/>
  </p:sldMasterIdLst>
  <p:notesMasterIdLst>
    <p:notesMasterId r:id="rId52"/>
  </p:notesMasterIdLst>
  <p:handoutMasterIdLst>
    <p:handoutMasterId r:id="rId53"/>
  </p:handoutMasterIdLst>
  <p:sldIdLst>
    <p:sldId id="256"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258" r:id="rId24"/>
    <p:sldId id="294" r:id="rId25"/>
    <p:sldId id="265" r:id="rId26"/>
    <p:sldId id="266" r:id="rId27"/>
    <p:sldId id="268" r:id="rId28"/>
    <p:sldId id="267" r:id="rId29"/>
    <p:sldId id="269" r:id="rId30"/>
    <p:sldId id="271" r:id="rId31"/>
    <p:sldId id="272" r:id="rId32"/>
    <p:sldId id="273" r:id="rId33"/>
    <p:sldId id="274" r:id="rId34"/>
    <p:sldId id="275" r:id="rId35"/>
    <p:sldId id="277" r:id="rId36"/>
    <p:sldId id="278" r:id="rId37"/>
    <p:sldId id="279" r:id="rId38"/>
    <p:sldId id="280" r:id="rId39"/>
    <p:sldId id="282" r:id="rId40"/>
    <p:sldId id="285" r:id="rId41"/>
    <p:sldId id="286" r:id="rId42"/>
    <p:sldId id="281" r:id="rId43"/>
    <p:sldId id="287" r:id="rId44"/>
    <p:sldId id="288" r:id="rId45"/>
    <p:sldId id="283" r:id="rId46"/>
    <p:sldId id="289" r:id="rId47"/>
    <p:sldId id="291" r:id="rId48"/>
    <p:sldId id="292" r:id="rId49"/>
    <p:sldId id="293" r:id="rId50"/>
    <p:sldId id="295" r:id="rId5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E6E6E6"/>
    <a:srgbClr val="538D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06" autoAdjust="0"/>
    <p:restoredTop sz="93945" autoAdjust="0"/>
  </p:normalViewPr>
  <p:slideViewPr>
    <p:cSldViewPr snapToGrid="0">
      <p:cViewPr varScale="1">
        <p:scale>
          <a:sx n="87" d="100"/>
          <a:sy n="87" d="100"/>
        </p:scale>
        <p:origin x="333" y="53"/>
      </p:cViewPr>
      <p:guideLst/>
    </p:cSldViewPr>
  </p:slideViewPr>
  <p:notesTextViewPr>
    <p:cViewPr>
      <p:scale>
        <a:sx n="1" d="1"/>
        <a:sy n="1" d="1"/>
      </p:scale>
      <p:origin x="0" y="0"/>
    </p:cViewPr>
  </p:notesTextViewPr>
  <p:notesViewPr>
    <p:cSldViewPr snapToGrid="0">
      <p:cViewPr varScale="1">
        <p:scale>
          <a:sx n="60" d="100"/>
          <a:sy n="60" d="100"/>
        </p:scale>
        <p:origin x="1670"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0642CE-6D23-49F4-A1CA-49795DD1C74D}"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en-US"/>
        </a:p>
      </dgm:t>
    </dgm:pt>
    <dgm:pt modelId="{8278157E-6435-4D1E-B148-973DB160CDD4}">
      <dgm:prSet phldrT="[Text]" custT="1"/>
      <dgm:spPr>
        <a:solidFill>
          <a:schemeClr val="accent6">
            <a:lumMod val="20000"/>
            <a:lumOff val="80000"/>
          </a:schemeClr>
        </a:solidFill>
      </dgm:spPr>
      <dgm:t>
        <a:bodyPr/>
        <a:lstStyle/>
        <a:p>
          <a:r>
            <a:rPr lang="en-US" sz="2800" dirty="0" smtClean="0"/>
            <a:t>Sampling</a:t>
          </a:r>
          <a:endParaRPr lang="en-US" sz="2800" dirty="0"/>
        </a:p>
      </dgm:t>
    </dgm:pt>
    <dgm:pt modelId="{36E61917-AC93-46B6-905B-F42D4DBCC8BD}" type="parTrans" cxnId="{717959B2-4955-4570-9666-D3C2AC044A50}">
      <dgm:prSet/>
      <dgm:spPr/>
      <dgm:t>
        <a:bodyPr/>
        <a:lstStyle/>
        <a:p>
          <a:endParaRPr lang="en-US"/>
        </a:p>
      </dgm:t>
    </dgm:pt>
    <dgm:pt modelId="{13D31630-CB73-49C5-90CC-2C70832333E3}" type="sibTrans" cxnId="{717959B2-4955-4570-9666-D3C2AC044A50}">
      <dgm:prSet/>
      <dgm:spPr/>
      <dgm:t>
        <a:bodyPr/>
        <a:lstStyle/>
        <a:p>
          <a:endParaRPr lang="en-US"/>
        </a:p>
      </dgm:t>
    </dgm:pt>
    <dgm:pt modelId="{4E5A6514-B1E9-4C76-812A-C2A308A80424}">
      <dgm:prSet phldrT="[Text]" custT="1"/>
      <dgm:spPr>
        <a:solidFill>
          <a:schemeClr val="accent6">
            <a:lumMod val="20000"/>
            <a:lumOff val="80000"/>
          </a:schemeClr>
        </a:solidFill>
      </dgm:spPr>
      <dgm:t>
        <a:bodyPr/>
        <a:lstStyle/>
        <a:p>
          <a:pPr>
            <a:spcAft>
              <a:spcPts val="0"/>
            </a:spcAft>
          </a:pPr>
          <a:r>
            <a:rPr lang="en-US" sz="2400" dirty="0" smtClean="0"/>
            <a:t>Probability Sampling</a:t>
          </a:r>
        </a:p>
        <a:p>
          <a:pPr>
            <a:spcAft>
              <a:spcPts val="0"/>
            </a:spcAft>
          </a:pPr>
          <a:r>
            <a:rPr lang="en-US" sz="2400" dirty="0" smtClean="0"/>
            <a:t>(Random)</a:t>
          </a:r>
          <a:endParaRPr lang="en-US" sz="2400" dirty="0"/>
        </a:p>
      </dgm:t>
    </dgm:pt>
    <dgm:pt modelId="{53AB6DDC-A94A-42FF-982A-4F3988A3EDCF}" type="parTrans" cxnId="{767A7542-F83F-4DA7-9E54-2ECE0BB47908}">
      <dgm:prSet/>
      <dgm:spPr>
        <a:ln>
          <a:solidFill>
            <a:schemeClr val="tx1"/>
          </a:solidFill>
        </a:ln>
      </dgm:spPr>
      <dgm:t>
        <a:bodyPr/>
        <a:lstStyle/>
        <a:p>
          <a:endParaRPr lang="en-US"/>
        </a:p>
      </dgm:t>
    </dgm:pt>
    <dgm:pt modelId="{17499462-491E-4CB5-96C0-50EF11172C50}" type="sibTrans" cxnId="{767A7542-F83F-4DA7-9E54-2ECE0BB47908}">
      <dgm:prSet/>
      <dgm:spPr/>
      <dgm:t>
        <a:bodyPr/>
        <a:lstStyle/>
        <a:p>
          <a:endParaRPr lang="en-US"/>
        </a:p>
      </dgm:t>
    </dgm:pt>
    <dgm:pt modelId="{109035C6-E146-429F-B174-A12B744BB5C8}">
      <dgm:prSet phldrT="[Text]" custT="1"/>
      <dgm:spPr>
        <a:solidFill>
          <a:schemeClr val="accent6">
            <a:lumMod val="20000"/>
            <a:lumOff val="80000"/>
          </a:schemeClr>
        </a:solidFill>
      </dgm:spPr>
      <dgm:t>
        <a:bodyPr/>
        <a:lstStyle/>
        <a:p>
          <a:pPr>
            <a:spcAft>
              <a:spcPts val="0"/>
            </a:spcAft>
          </a:pPr>
          <a:r>
            <a:rPr lang="en-US" sz="2400" dirty="0" smtClean="0"/>
            <a:t>Non-Probability Sampling</a:t>
          </a:r>
        </a:p>
        <a:p>
          <a:pPr>
            <a:spcAft>
              <a:spcPts val="0"/>
            </a:spcAft>
          </a:pPr>
          <a:r>
            <a:rPr lang="en-US" sz="2400" dirty="0" smtClean="0"/>
            <a:t>(Not Random)</a:t>
          </a:r>
          <a:endParaRPr lang="en-US" sz="2400" dirty="0"/>
        </a:p>
      </dgm:t>
    </dgm:pt>
    <dgm:pt modelId="{FE1DD1C0-DE32-4830-A719-0B3692878E03}" type="parTrans" cxnId="{09A0DE5B-9B96-45D7-A904-721235F7EDD7}">
      <dgm:prSet/>
      <dgm:spPr>
        <a:ln>
          <a:solidFill>
            <a:schemeClr val="tx1"/>
          </a:solidFill>
        </a:ln>
      </dgm:spPr>
      <dgm:t>
        <a:bodyPr/>
        <a:lstStyle/>
        <a:p>
          <a:endParaRPr lang="en-US"/>
        </a:p>
      </dgm:t>
    </dgm:pt>
    <dgm:pt modelId="{36689FC6-0CAE-41D3-96BC-40689D9C9EFA}" type="sibTrans" cxnId="{09A0DE5B-9B96-45D7-A904-721235F7EDD7}">
      <dgm:prSet/>
      <dgm:spPr/>
      <dgm:t>
        <a:bodyPr/>
        <a:lstStyle/>
        <a:p>
          <a:endParaRPr lang="en-US"/>
        </a:p>
      </dgm:t>
    </dgm:pt>
    <dgm:pt modelId="{150C9338-F55B-49E3-9D64-B786DF0A76B0}">
      <dgm:prSet custT="1"/>
      <dgm:spPr>
        <a:solidFill>
          <a:schemeClr val="accent6">
            <a:lumMod val="20000"/>
            <a:lumOff val="80000"/>
          </a:schemeClr>
        </a:solidFill>
      </dgm:spPr>
      <dgm:t>
        <a:bodyPr/>
        <a:lstStyle/>
        <a:p>
          <a:r>
            <a:rPr lang="en-US" sz="2200" dirty="0" smtClean="0"/>
            <a:t>Simple Random Sampling</a:t>
          </a:r>
          <a:endParaRPr lang="en-US" sz="2200" dirty="0"/>
        </a:p>
      </dgm:t>
    </dgm:pt>
    <dgm:pt modelId="{3F92DC62-F746-422D-B448-75D93C049A0C}" type="parTrans" cxnId="{BD3A8829-867A-43EE-B9C7-50BA64395251}">
      <dgm:prSet/>
      <dgm:spPr>
        <a:ln>
          <a:solidFill>
            <a:schemeClr val="tx1"/>
          </a:solidFill>
        </a:ln>
      </dgm:spPr>
      <dgm:t>
        <a:bodyPr/>
        <a:lstStyle/>
        <a:p>
          <a:endParaRPr lang="en-US"/>
        </a:p>
      </dgm:t>
    </dgm:pt>
    <dgm:pt modelId="{A50F0F74-6842-4EE9-A2A4-8CD68D7B382B}" type="sibTrans" cxnId="{BD3A8829-867A-43EE-B9C7-50BA64395251}">
      <dgm:prSet/>
      <dgm:spPr/>
      <dgm:t>
        <a:bodyPr/>
        <a:lstStyle/>
        <a:p>
          <a:endParaRPr lang="en-US"/>
        </a:p>
      </dgm:t>
    </dgm:pt>
    <dgm:pt modelId="{0A911836-F05F-4E30-8275-4C78F013A40C}">
      <dgm:prSet custT="1"/>
      <dgm:spPr>
        <a:solidFill>
          <a:schemeClr val="accent6">
            <a:lumMod val="20000"/>
            <a:lumOff val="80000"/>
          </a:schemeClr>
        </a:solidFill>
      </dgm:spPr>
      <dgm:t>
        <a:bodyPr/>
        <a:lstStyle/>
        <a:p>
          <a:r>
            <a:rPr lang="en-US" sz="2400" dirty="0" smtClean="0"/>
            <a:t>Stratified Random Sampling</a:t>
          </a:r>
          <a:endParaRPr lang="en-US" sz="2400" dirty="0"/>
        </a:p>
      </dgm:t>
    </dgm:pt>
    <dgm:pt modelId="{D2E8AA1D-BDD2-41E8-A91D-1922A9ACF284}" type="parTrans" cxnId="{DD0CE658-5705-4CE1-B786-9F50AE3575CF}">
      <dgm:prSet/>
      <dgm:spPr>
        <a:ln>
          <a:solidFill>
            <a:schemeClr val="tx1"/>
          </a:solidFill>
        </a:ln>
      </dgm:spPr>
      <dgm:t>
        <a:bodyPr/>
        <a:lstStyle/>
        <a:p>
          <a:endParaRPr lang="en-US"/>
        </a:p>
      </dgm:t>
    </dgm:pt>
    <dgm:pt modelId="{25177A0C-9E68-45E7-8C00-D3650904FD84}" type="sibTrans" cxnId="{DD0CE658-5705-4CE1-B786-9F50AE3575CF}">
      <dgm:prSet/>
      <dgm:spPr/>
      <dgm:t>
        <a:bodyPr/>
        <a:lstStyle/>
        <a:p>
          <a:endParaRPr lang="en-US"/>
        </a:p>
      </dgm:t>
    </dgm:pt>
    <dgm:pt modelId="{8A448A9F-E9E9-4C24-A58B-5E0854D19EF2}">
      <dgm:prSet custT="1"/>
      <dgm:spPr>
        <a:solidFill>
          <a:schemeClr val="accent6">
            <a:lumMod val="20000"/>
            <a:lumOff val="80000"/>
          </a:schemeClr>
        </a:solidFill>
      </dgm:spPr>
      <dgm:t>
        <a:bodyPr/>
        <a:lstStyle/>
        <a:p>
          <a:r>
            <a:rPr lang="en-US" sz="2200" dirty="0" smtClean="0"/>
            <a:t>Proportional Stratified Sampling</a:t>
          </a:r>
          <a:endParaRPr lang="en-US" sz="2200" dirty="0"/>
        </a:p>
      </dgm:t>
    </dgm:pt>
    <dgm:pt modelId="{7D904644-B142-4C26-8404-5EAD325DD06A}" type="parTrans" cxnId="{E25D2C98-10C9-4DDA-B423-FAA66A6C7259}">
      <dgm:prSet/>
      <dgm:spPr>
        <a:ln>
          <a:solidFill>
            <a:schemeClr val="tx1"/>
          </a:solidFill>
        </a:ln>
      </dgm:spPr>
      <dgm:t>
        <a:bodyPr/>
        <a:lstStyle/>
        <a:p>
          <a:endParaRPr lang="en-US"/>
        </a:p>
      </dgm:t>
    </dgm:pt>
    <dgm:pt modelId="{FC6E5056-9E77-407A-92C9-95F5E7CF1C8C}" type="sibTrans" cxnId="{E25D2C98-10C9-4DDA-B423-FAA66A6C7259}">
      <dgm:prSet/>
      <dgm:spPr/>
      <dgm:t>
        <a:bodyPr/>
        <a:lstStyle/>
        <a:p>
          <a:endParaRPr lang="en-US"/>
        </a:p>
      </dgm:t>
    </dgm:pt>
    <dgm:pt modelId="{573B15B7-49EF-4B93-8F19-EA74FB614BE0}">
      <dgm:prSet custT="1"/>
      <dgm:spPr>
        <a:solidFill>
          <a:schemeClr val="accent6">
            <a:lumMod val="20000"/>
            <a:lumOff val="80000"/>
          </a:schemeClr>
        </a:solidFill>
      </dgm:spPr>
      <dgm:t>
        <a:bodyPr/>
        <a:lstStyle/>
        <a:p>
          <a:r>
            <a:rPr lang="en-US" sz="2200" dirty="0" smtClean="0"/>
            <a:t>Systematic Sampling</a:t>
          </a:r>
          <a:endParaRPr lang="en-US" sz="2200" dirty="0"/>
        </a:p>
      </dgm:t>
    </dgm:pt>
    <dgm:pt modelId="{5D1C774F-0D76-4D7C-8F59-D86F4861CBB6}" type="parTrans" cxnId="{0222864C-5EC7-4CC5-973E-75A16698DD1E}">
      <dgm:prSet/>
      <dgm:spPr>
        <a:ln>
          <a:solidFill>
            <a:schemeClr val="tx1"/>
          </a:solidFill>
        </a:ln>
      </dgm:spPr>
      <dgm:t>
        <a:bodyPr/>
        <a:lstStyle/>
        <a:p>
          <a:endParaRPr lang="en-US"/>
        </a:p>
      </dgm:t>
    </dgm:pt>
    <dgm:pt modelId="{B3D00FD2-891E-4E4A-9423-5D5208A339B9}" type="sibTrans" cxnId="{0222864C-5EC7-4CC5-973E-75A16698DD1E}">
      <dgm:prSet/>
      <dgm:spPr/>
      <dgm:t>
        <a:bodyPr/>
        <a:lstStyle/>
        <a:p>
          <a:endParaRPr lang="en-US"/>
        </a:p>
      </dgm:t>
    </dgm:pt>
    <dgm:pt modelId="{BCDAEAE2-A930-4DE7-8E15-876A9BB5EC84}">
      <dgm:prSet custT="1"/>
      <dgm:spPr>
        <a:solidFill>
          <a:schemeClr val="accent6">
            <a:lumMod val="20000"/>
            <a:lumOff val="80000"/>
          </a:schemeClr>
        </a:solidFill>
      </dgm:spPr>
      <dgm:t>
        <a:bodyPr/>
        <a:lstStyle/>
        <a:p>
          <a:r>
            <a:rPr lang="en-US" sz="2200" dirty="0" smtClean="0"/>
            <a:t>Cluster Sampling</a:t>
          </a:r>
          <a:endParaRPr lang="en-US" sz="2200" dirty="0"/>
        </a:p>
      </dgm:t>
    </dgm:pt>
    <dgm:pt modelId="{BA7E0323-F172-4E0B-BC05-D1C133859A69}" type="parTrans" cxnId="{3BB55B68-8667-4AB1-9E50-73AC420F8E76}">
      <dgm:prSet/>
      <dgm:spPr>
        <a:ln>
          <a:solidFill>
            <a:schemeClr val="tx1"/>
          </a:solidFill>
        </a:ln>
      </dgm:spPr>
      <dgm:t>
        <a:bodyPr/>
        <a:lstStyle/>
        <a:p>
          <a:endParaRPr lang="en-US"/>
        </a:p>
      </dgm:t>
    </dgm:pt>
    <dgm:pt modelId="{39753822-26AE-46A3-93AD-36764859B658}" type="sibTrans" cxnId="{3BB55B68-8667-4AB1-9E50-73AC420F8E76}">
      <dgm:prSet/>
      <dgm:spPr/>
      <dgm:t>
        <a:bodyPr/>
        <a:lstStyle/>
        <a:p>
          <a:endParaRPr lang="en-US"/>
        </a:p>
      </dgm:t>
    </dgm:pt>
    <dgm:pt modelId="{76127748-3F7F-4318-B428-2BCC57230A52}">
      <dgm:prSet custT="1"/>
      <dgm:spPr>
        <a:solidFill>
          <a:schemeClr val="accent6">
            <a:lumMod val="20000"/>
            <a:lumOff val="80000"/>
          </a:schemeClr>
        </a:solidFill>
      </dgm:spPr>
      <dgm:t>
        <a:bodyPr/>
        <a:lstStyle/>
        <a:p>
          <a:r>
            <a:rPr lang="en-US" sz="2200" dirty="0" smtClean="0"/>
            <a:t>Judgement / Purposive Sampling</a:t>
          </a:r>
          <a:endParaRPr lang="en-US" sz="2200" dirty="0"/>
        </a:p>
      </dgm:t>
    </dgm:pt>
    <dgm:pt modelId="{0CFA7B92-259C-41A9-BBAA-79B6B5845162}" type="parTrans" cxnId="{2BE4116F-136C-46A9-8E92-9E99D996C940}">
      <dgm:prSet/>
      <dgm:spPr>
        <a:ln>
          <a:solidFill>
            <a:schemeClr val="tx1"/>
          </a:solidFill>
        </a:ln>
      </dgm:spPr>
      <dgm:t>
        <a:bodyPr/>
        <a:lstStyle/>
        <a:p>
          <a:endParaRPr lang="en-US"/>
        </a:p>
      </dgm:t>
    </dgm:pt>
    <dgm:pt modelId="{E801D2E1-0ABC-4186-8C32-821A3AC8B746}" type="sibTrans" cxnId="{2BE4116F-136C-46A9-8E92-9E99D996C940}">
      <dgm:prSet/>
      <dgm:spPr/>
      <dgm:t>
        <a:bodyPr/>
        <a:lstStyle/>
        <a:p>
          <a:endParaRPr lang="en-US"/>
        </a:p>
      </dgm:t>
    </dgm:pt>
    <dgm:pt modelId="{3DAE10D2-3F40-4653-9752-C79EB73F9B69}">
      <dgm:prSet custT="1"/>
      <dgm:spPr>
        <a:solidFill>
          <a:schemeClr val="accent6">
            <a:lumMod val="20000"/>
            <a:lumOff val="80000"/>
          </a:schemeClr>
        </a:solidFill>
      </dgm:spPr>
      <dgm:t>
        <a:bodyPr/>
        <a:lstStyle/>
        <a:p>
          <a:r>
            <a:rPr lang="en-US" sz="2200" dirty="0" smtClean="0"/>
            <a:t>Convenient Sampling</a:t>
          </a:r>
          <a:endParaRPr lang="en-US" sz="2200" dirty="0"/>
        </a:p>
      </dgm:t>
    </dgm:pt>
    <dgm:pt modelId="{608027A8-EF16-4288-AAF5-2AA61F9BFEDB}" type="parTrans" cxnId="{54A5E7D4-79CA-4B3E-9B17-63BD81C26F7C}">
      <dgm:prSet/>
      <dgm:spPr>
        <a:ln>
          <a:solidFill>
            <a:schemeClr val="tx1"/>
          </a:solidFill>
        </a:ln>
      </dgm:spPr>
      <dgm:t>
        <a:bodyPr/>
        <a:lstStyle/>
        <a:p>
          <a:endParaRPr lang="en-US"/>
        </a:p>
      </dgm:t>
    </dgm:pt>
    <dgm:pt modelId="{6E522AFF-AFCA-40AD-A81C-31A050C11F35}" type="sibTrans" cxnId="{54A5E7D4-79CA-4B3E-9B17-63BD81C26F7C}">
      <dgm:prSet/>
      <dgm:spPr/>
      <dgm:t>
        <a:bodyPr/>
        <a:lstStyle/>
        <a:p>
          <a:endParaRPr lang="en-US"/>
        </a:p>
      </dgm:t>
    </dgm:pt>
    <dgm:pt modelId="{1327A7CF-49DB-4338-AD3F-D8C0B6178D5D}">
      <dgm:prSet custT="1"/>
      <dgm:spPr>
        <a:solidFill>
          <a:schemeClr val="accent6">
            <a:lumMod val="20000"/>
            <a:lumOff val="80000"/>
          </a:schemeClr>
        </a:solidFill>
      </dgm:spPr>
      <dgm:t>
        <a:bodyPr/>
        <a:lstStyle/>
        <a:p>
          <a:r>
            <a:rPr lang="en-US" sz="2200" dirty="0" smtClean="0"/>
            <a:t>Quota Sampling</a:t>
          </a:r>
          <a:endParaRPr lang="en-US" sz="2200" dirty="0"/>
        </a:p>
      </dgm:t>
    </dgm:pt>
    <dgm:pt modelId="{EF0F08E1-382D-48C5-8F40-7F084A70D03E}" type="parTrans" cxnId="{76CEA49E-221E-4C0E-88AB-5817A34F4275}">
      <dgm:prSet/>
      <dgm:spPr>
        <a:ln>
          <a:solidFill>
            <a:schemeClr val="tx1"/>
          </a:solidFill>
        </a:ln>
      </dgm:spPr>
      <dgm:t>
        <a:bodyPr/>
        <a:lstStyle/>
        <a:p>
          <a:endParaRPr lang="en-US"/>
        </a:p>
      </dgm:t>
    </dgm:pt>
    <dgm:pt modelId="{8F30B1E5-38FC-433F-8ABB-D33948465902}" type="sibTrans" cxnId="{76CEA49E-221E-4C0E-88AB-5817A34F4275}">
      <dgm:prSet/>
      <dgm:spPr/>
      <dgm:t>
        <a:bodyPr/>
        <a:lstStyle/>
        <a:p>
          <a:endParaRPr lang="en-US"/>
        </a:p>
      </dgm:t>
    </dgm:pt>
    <dgm:pt modelId="{2F617648-6757-4C83-9165-7570175D4C3A}">
      <dgm:prSet custT="1"/>
      <dgm:spPr>
        <a:solidFill>
          <a:schemeClr val="accent6">
            <a:lumMod val="20000"/>
            <a:lumOff val="80000"/>
          </a:schemeClr>
        </a:solidFill>
      </dgm:spPr>
      <dgm:t>
        <a:bodyPr/>
        <a:lstStyle/>
        <a:p>
          <a:r>
            <a:rPr lang="en-US" sz="2200" dirty="0" smtClean="0"/>
            <a:t>Snowball Sampling</a:t>
          </a:r>
          <a:endParaRPr lang="en-US" sz="2200" dirty="0"/>
        </a:p>
      </dgm:t>
    </dgm:pt>
    <dgm:pt modelId="{F1C3D557-7C1F-4039-898F-8C5624541E87}" type="parTrans" cxnId="{D18C3EB3-DACD-4BAB-8114-C85D2FCE1245}">
      <dgm:prSet/>
      <dgm:spPr>
        <a:ln>
          <a:solidFill>
            <a:schemeClr val="tx1"/>
          </a:solidFill>
        </a:ln>
      </dgm:spPr>
      <dgm:t>
        <a:bodyPr/>
        <a:lstStyle/>
        <a:p>
          <a:endParaRPr lang="en-US"/>
        </a:p>
      </dgm:t>
    </dgm:pt>
    <dgm:pt modelId="{69FA72EB-852D-406D-9A5D-7B0D0322BBB6}" type="sibTrans" cxnId="{D18C3EB3-DACD-4BAB-8114-C85D2FCE1245}">
      <dgm:prSet/>
      <dgm:spPr/>
      <dgm:t>
        <a:bodyPr/>
        <a:lstStyle/>
        <a:p>
          <a:endParaRPr lang="en-US"/>
        </a:p>
      </dgm:t>
    </dgm:pt>
    <dgm:pt modelId="{205F690E-E351-4EFC-958B-F013FE9FA13C}">
      <dgm:prSet custT="1"/>
      <dgm:spPr>
        <a:solidFill>
          <a:schemeClr val="accent6">
            <a:lumMod val="20000"/>
            <a:lumOff val="80000"/>
          </a:schemeClr>
        </a:solidFill>
      </dgm:spPr>
      <dgm:t>
        <a:bodyPr/>
        <a:lstStyle/>
        <a:p>
          <a:r>
            <a:rPr lang="en-US" sz="2200" dirty="0" smtClean="0"/>
            <a:t>Voluntary Response Sampling</a:t>
          </a:r>
          <a:endParaRPr lang="en-US" sz="2200" dirty="0"/>
        </a:p>
      </dgm:t>
    </dgm:pt>
    <dgm:pt modelId="{07BAA3AF-0771-4271-9703-E27BBF548CD2}" type="parTrans" cxnId="{E808318C-7D7B-429F-A382-AC34F4B17A5E}">
      <dgm:prSet/>
      <dgm:spPr>
        <a:ln>
          <a:solidFill>
            <a:schemeClr val="tx1"/>
          </a:solidFill>
        </a:ln>
      </dgm:spPr>
      <dgm:t>
        <a:bodyPr/>
        <a:lstStyle/>
        <a:p>
          <a:endParaRPr lang="en-US"/>
        </a:p>
      </dgm:t>
    </dgm:pt>
    <dgm:pt modelId="{4C4FC34C-3858-4CBD-BB4F-9B4049D6AAFA}" type="sibTrans" cxnId="{E808318C-7D7B-429F-A382-AC34F4B17A5E}">
      <dgm:prSet/>
      <dgm:spPr/>
      <dgm:t>
        <a:bodyPr/>
        <a:lstStyle/>
        <a:p>
          <a:endParaRPr lang="en-US"/>
        </a:p>
      </dgm:t>
    </dgm:pt>
    <dgm:pt modelId="{0F6083F9-5A69-4C93-94C6-942A60133622}" type="pres">
      <dgm:prSet presAssocID="{480642CE-6D23-49F4-A1CA-49795DD1C74D}" presName="hierChild1" presStyleCnt="0">
        <dgm:presLayoutVars>
          <dgm:orgChart val="1"/>
          <dgm:chPref val="1"/>
          <dgm:dir/>
          <dgm:animOne val="branch"/>
          <dgm:animLvl val="lvl"/>
          <dgm:resizeHandles/>
        </dgm:presLayoutVars>
      </dgm:prSet>
      <dgm:spPr/>
      <dgm:t>
        <a:bodyPr/>
        <a:lstStyle/>
        <a:p>
          <a:endParaRPr lang="en-US"/>
        </a:p>
      </dgm:t>
    </dgm:pt>
    <dgm:pt modelId="{A3EA945D-9137-453D-8B18-58AC74AA35F9}" type="pres">
      <dgm:prSet presAssocID="{8278157E-6435-4D1E-B148-973DB160CDD4}" presName="hierRoot1" presStyleCnt="0">
        <dgm:presLayoutVars>
          <dgm:hierBranch val="init"/>
        </dgm:presLayoutVars>
      </dgm:prSet>
      <dgm:spPr/>
      <dgm:t>
        <a:bodyPr/>
        <a:lstStyle/>
        <a:p>
          <a:endParaRPr lang="en-US"/>
        </a:p>
      </dgm:t>
    </dgm:pt>
    <dgm:pt modelId="{BD5DF860-80F7-4786-B15D-F8799EB3D99F}" type="pres">
      <dgm:prSet presAssocID="{8278157E-6435-4D1E-B148-973DB160CDD4}" presName="rootComposite1" presStyleCnt="0"/>
      <dgm:spPr/>
      <dgm:t>
        <a:bodyPr/>
        <a:lstStyle/>
        <a:p>
          <a:endParaRPr lang="en-US"/>
        </a:p>
      </dgm:t>
    </dgm:pt>
    <dgm:pt modelId="{F3471D2A-BC80-43F0-8795-66F7FEBE1336}" type="pres">
      <dgm:prSet presAssocID="{8278157E-6435-4D1E-B148-973DB160CDD4}" presName="rootText1" presStyleLbl="node0" presStyleIdx="0" presStyleCnt="1" custScaleX="250802">
        <dgm:presLayoutVars>
          <dgm:chPref val="3"/>
        </dgm:presLayoutVars>
      </dgm:prSet>
      <dgm:spPr/>
      <dgm:t>
        <a:bodyPr/>
        <a:lstStyle/>
        <a:p>
          <a:endParaRPr lang="en-US"/>
        </a:p>
      </dgm:t>
    </dgm:pt>
    <dgm:pt modelId="{E71849A0-0850-4F88-84D1-A54CF7990C56}" type="pres">
      <dgm:prSet presAssocID="{8278157E-6435-4D1E-B148-973DB160CDD4}" presName="rootConnector1" presStyleLbl="node1" presStyleIdx="0" presStyleCnt="0"/>
      <dgm:spPr/>
      <dgm:t>
        <a:bodyPr/>
        <a:lstStyle/>
        <a:p>
          <a:endParaRPr lang="en-US"/>
        </a:p>
      </dgm:t>
    </dgm:pt>
    <dgm:pt modelId="{F768361C-8854-4CEC-B15E-05D978FEE1F8}" type="pres">
      <dgm:prSet presAssocID="{8278157E-6435-4D1E-B148-973DB160CDD4}" presName="hierChild2" presStyleCnt="0"/>
      <dgm:spPr/>
      <dgm:t>
        <a:bodyPr/>
        <a:lstStyle/>
        <a:p>
          <a:endParaRPr lang="en-US"/>
        </a:p>
      </dgm:t>
    </dgm:pt>
    <dgm:pt modelId="{96231856-0D1F-4F49-9C2D-A9023E5BA0C5}" type="pres">
      <dgm:prSet presAssocID="{53AB6DDC-A94A-42FF-982A-4F3988A3EDCF}" presName="Name37" presStyleLbl="parChTrans1D2" presStyleIdx="0" presStyleCnt="2"/>
      <dgm:spPr/>
      <dgm:t>
        <a:bodyPr/>
        <a:lstStyle/>
        <a:p>
          <a:endParaRPr lang="en-US"/>
        </a:p>
      </dgm:t>
    </dgm:pt>
    <dgm:pt modelId="{CCAA6BFA-8BA3-48B1-BAA1-C267A6390CB3}" type="pres">
      <dgm:prSet presAssocID="{4E5A6514-B1E9-4C76-812A-C2A308A80424}" presName="hierRoot2" presStyleCnt="0">
        <dgm:presLayoutVars>
          <dgm:hierBranch val="init"/>
        </dgm:presLayoutVars>
      </dgm:prSet>
      <dgm:spPr/>
      <dgm:t>
        <a:bodyPr/>
        <a:lstStyle/>
        <a:p>
          <a:endParaRPr lang="en-US"/>
        </a:p>
      </dgm:t>
    </dgm:pt>
    <dgm:pt modelId="{B83AAAF7-420B-4D40-A840-6F10D995AD30}" type="pres">
      <dgm:prSet presAssocID="{4E5A6514-B1E9-4C76-812A-C2A308A80424}" presName="rootComposite" presStyleCnt="0"/>
      <dgm:spPr/>
      <dgm:t>
        <a:bodyPr/>
        <a:lstStyle/>
        <a:p>
          <a:endParaRPr lang="en-US"/>
        </a:p>
      </dgm:t>
    </dgm:pt>
    <dgm:pt modelId="{4E5F77E6-91DA-4BD5-AE8A-3E939F76FB62}" type="pres">
      <dgm:prSet presAssocID="{4E5A6514-B1E9-4C76-812A-C2A308A80424}" presName="rootText" presStyleLbl="node2" presStyleIdx="0" presStyleCnt="2" custScaleX="369498" custScaleY="156672" custLinFactX="-1014" custLinFactNeighborX="-100000" custLinFactNeighborY="-5897">
        <dgm:presLayoutVars>
          <dgm:chPref val="3"/>
        </dgm:presLayoutVars>
      </dgm:prSet>
      <dgm:spPr/>
      <dgm:t>
        <a:bodyPr/>
        <a:lstStyle/>
        <a:p>
          <a:endParaRPr lang="en-US"/>
        </a:p>
      </dgm:t>
    </dgm:pt>
    <dgm:pt modelId="{E4C52117-C53A-4F04-A3BD-07783343FF0C}" type="pres">
      <dgm:prSet presAssocID="{4E5A6514-B1E9-4C76-812A-C2A308A80424}" presName="rootConnector" presStyleLbl="node2" presStyleIdx="0" presStyleCnt="2"/>
      <dgm:spPr/>
      <dgm:t>
        <a:bodyPr/>
        <a:lstStyle/>
        <a:p>
          <a:endParaRPr lang="en-US"/>
        </a:p>
      </dgm:t>
    </dgm:pt>
    <dgm:pt modelId="{4354B600-57A9-41FE-9233-C9E99A5DE7E9}" type="pres">
      <dgm:prSet presAssocID="{4E5A6514-B1E9-4C76-812A-C2A308A80424}" presName="hierChild4" presStyleCnt="0"/>
      <dgm:spPr/>
      <dgm:t>
        <a:bodyPr/>
        <a:lstStyle/>
        <a:p>
          <a:endParaRPr lang="en-US"/>
        </a:p>
      </dgm:t>
    </dgm:pt>
    <dgm:pt modelId="{79385B21-E9B2-4466-BF43-F340C20C9A4A}" type="pres">
      <dgm:prSet presAssocID="{3F92DC62-F746-422D-B448-75D93C049A0C}" presName="Name37" presStyleLbl="parChTrans1D3" presStyleIdx="0" presStyleCnt="10"/>
      <dgm:spPr/>
      <dgm:t>
        <a:bodyPr/>
        <a:lstStyle/>
        <a:p>
          <a:endParaRPr lang="en-US"/>
        </a:p>
      </dgm:t>
    </dgm:pt>
    <dgm:pt modelId="{D9A5C4B3-61A4-4701-B6D0-8709F19DE783}" type="pres">
      <dgm:prSet presAssocID="{150C9338-F55B-49E3-9D64-B786DF0A76B0}" presName="hierRoot2" presStyleCnt="0">
        <dgm:presLayoutVars>
          <dgm:hierBranch val="init"/>
        </dgm:presLayoutVars>
      </dgm:prSet>
      <dgm:spPr/>
      <dgm:t>
        <a:bodyPr/>
        <a:lstStyle/>
        <a:p>
          <a:endParaRPr lang="en-US"/>
        </a:p>
      </dgm:t>
    </dgm:pt>
    <dgm:pt modelId="{E7E11FD7-2297-4B8C-9159-FF62E74565AC}" type="pres">
      <dgm:prSet presAssocID="{150C9338-F55B-49E3-9D64-B786DF0A76B0}" presName="rootComposite" presStyleCnt="0"/>
      <dgm:spPr/>
      <dgm:t>
        <a:bodyPr/>
        <a:lstStyle/>
        <a:p>
          <a:endParaRPr lang="en-US"/>
        </a:p>
      </dgm:t>
    </dgm:pt>
    <dgm:pt modelId="{1ACF83F3-4F81-485A-B987-B73E92A3B041}" type="pres">
      <dgm:prSet presAssocID="{150C9338-F55B-49E3-9D64-B786DF0A76B0}" presName="rootText" presStyleLbl="node3" presStyleIdx="0" presStyleCnt="10" custScaleX="351086" custLinFactX="-17720" custLinFactNeighborX="-100000" custLinFactNeighborY="-19654">
        <dgm:presLayoutVars>
          <dgm:chPref val="3"/>
        </dgm:presLayoutVars>
      </dgm:prSet>
      <dgm:spPr/>
      <dgm:t>
        <a:bodyPr/>
        <a:lstStyle/>
        <a:p>
          <a:endParaRPr lang="en-US"/>
        </a:p>
      </dgm:t>
    </dgm:pt>
    <dgm:pt modelId="{CA658640-C34C-4B91-892B-627FE132C4EE}" type="pres">
      <dgm:prSet presAssocID="{150C9338-F55B-49E3-9D64-B786DF0A76B0}" presName="rootConnector" presStyleLbl="node3" presStyleIdx="0" presStyleCnt="10"/>
      <dgm:spPr/>
      <dgm:t>
        <a:bodyPr/>
        <a:lstStyle/>
        <a:p>
          <a:endParaRPr lang="en-US"/>
        </a:p>
      </dgm:t>
    </dgm:pt>
    <dgm:pt modelId="{8FD8E017-7A1A-46C3-88AD-49FC37DE6D83}" type="pres">
      <dgm:prSet presAssocID="{150C9338-F55B-49E3-9D64-B786DF0A76B0}" presName="hierChild4" presStyleCnt="0"/>
      <dgm:spPr/>
      <dgm:t>
        <a:bodyPr/>
        <a:lstStyle/>
        <a:p>
          <a:endParaRPr lang="en-US"/>
        </a:p>
      </dgm:t>
    </dgm:pt>
    <dgm:pt modelId="{C9EB440E-F4EF-4A51-A708-192CE227352B}" type="pres">
      <dgm:prSet presAssocID="{150C9338-F55B-49E3-9D64-B786DF0A76B0}" presName="hierChild5" presStyleCnt="0"/>
      <dgm:spPr/>
      <dgm:t>
        <a:bodyPr/>
        <a:lstStyle/>
        <a:p>
          <a:endParaRPr lang="en-US"/>
        </a:p>
      </dgm:t>
    </dgm:pt>
    <dgm:pt modelId="{D08A63AC-6405-4C1B-B074-2ADE3382A5D2}" type="pres">
      <dgm:prSet presAssocID="{D2E8AA1D-BDD2-41E8-A91D-1922A9ACF284}" presName="Name37" presStyleLbl="parChTrans1D3" presStyleIdx="1" presStyleCnt="10"/>
      <dgm:spPr/>
      <dgm:t>
        <a:bodyPr/>
        <a:lstStyle/>
        <a:p>
          <a:endParaRPr lang="en-US"/>
        </a:p>
      </dgm:t>
    </dgm:pt>
    <dgm:pt modelId="{CE0A563E-4230-4518-A71A-6E37735EA612}" type="pres">
      <dgm:prSet presAssocID="{0A911836-F05F-4E30-8275-4C78F013A40C}" presName="hierRoot2" presStyleCnt="0">
        <dgm:presLayoutVars>
          <dgm:hierBranch val="init"/>
        </dgm:presLayoutVars>
      </dgm:prSet>
      <dgm:spPr/>
      <dgm:t>
        <a:bodyPr/>
        <a:lstStyle/>
        <a:p>
          <a:endParaRPr lang="en-US"/>
        </a:p>
      </dgm:t>
    </dgm:pt>
    <dgm:pt modelId="{AED9E79B-DEEE-45A1-8454-EAACFFB04096}" type="pres">
      <dgm:prSet presAssocID="{0A911836-F05F-4E30-8275-4C78F013A40C}" presName="rootComposite" presStyleCnt="0"/>
      <dgm:spPr/>
      <dgm:t>
        <a:bodyPr/>
        <a:lstStyle/>
        <a:p>
          <a:endParaRPr lang="en-US"/>
        </a:p>
      </dgm:t>
    </dgm:pt>
    <dgm:pt modelId="{66F78D62-6538-4405-8D01-44CEB27F6DB4}" type="pres">
      <dgm:prSet presAssocID="{0A911836-F05F-4E30-8275-4C78F013A40C}" presName="rootText" presStyleLbl="node3" presStyleIdx="1" presStyleCnt="10" custScaleX="351086" custLinFactX="-17720" custLinFactNeighborX="-100000" custLinFactNeighborY="-19654">
        <dgm:presLayoutVars>
          <dgm:chPref val="3"/>
        </dgm:presLayoutVars>
      </dgm:prSet>
      <dgm:spPr/>
      <dgm:t>
        <a:bodyPr/>
        <a:lstStyle/>
        <a:p>
          <a:endParaRPr lang="en-US"/>
        </a:p>
      </dgm:t>
    </dgm:pt>
    <dgm:pt modelId="{CDCE339F-6759-4F88-902C-3F3F854FE538}" type="pres">
      <dgm:prSet presAssocID="{0A911836-F05F-4E30-8275-4C78F013A40C}" presName="rootConnector" presStyleLbl="node3" presStyleIdx="1" presStyleCnt="10"/>
      <dgm:spPr/>
      <dgm:t>
        <a:bodyPr/>
        <a:lstStyle/>
        <a:p>
          <a:endParaRPr lang="en-US"/>
        </a:p>
      </dgm:t>
    </dgm:pt>
    <dgm:pt modelId="{68C8E4E9-759B-43CD-B1AB-C8E684567A34}" type="pres">
      <dgm:prSet presAssocID="{0A911836-F05F-4E30-8275-4C78F013A40C}" presName="hierChild4" presStyleCnt="0"/>
      <dgm:spPr/>
      <dgm:t>
        <a:bodyPr/>
        <a:lstStyle/>
        <a:p>
          <a:endParaRPr lang="en-US"/>
        </a:p>
      </dgm:t>
    </dgm:pt>
    <dgm:pt modelId="{EEE41E4E-09C6-449E-806E-6D3C43A3BD11}" type="pres">
      <dgm:prSet presAssocID="{0A911836-F05F-4E30-8275-4C78F013A40C}" presName="hierChild5" presStyleCnt="0"/>
      <dgm:spPr/>
      <dgm:t>
        <a:bodyPr/>
        <a:lstStyle/>
        <a:p>
          <a:endParaRPr lang="en-US"/>
        </a:p>
      </dgm:t>
    </dgm:pt>
    <dgm:pt modelId="{83C6619B-EFA9-4485-8BC8-D879995E5A3F}" type="pres">
      <dgm:prSet presAssocID="{7D904644-B142-4C26-8404-5EAD325DD06A}" presName="Name37" presStyleLbl="parChTrans1D3" presStyleIdx="2" presStyleCnt="10"/>
      <dgm:spPr/>
      <dgm:t>
        <a:bodyPr/>
        <a:lstStyle/>
        <a:p>
          <a:endParaRPr lang="en-US"/>
        </a:p>
      </dgm:t>
    </dgm:pt>
    <dgm:pt modelId="{67812729-8DC5-4788-B66D-9E80D964D5DD}" type="pres">
      <dgm:prSet presAssocID="{8A448A9F-E9E9-4C24-A58B-5E0854D19EF2}" presName="hierRoot2" presStyleCnt="0">
        <dgm:presLayoutVars>
          <dgm:hierBranch val="init"/>
        </dgm:presLayoutVars>
      </dgm:prSet>
      <dgm:spPr/>
      <dgm:t>
        <a:bodyPr/>
        <a:lstStyle/>
        <a:p>
          <a:endParaRPr lang="en-US"/>
        </a:p>
      </dgm:t>
    </dgm:pt>
    <dgm:pt modelId="{33D6DD3F-E594-4E6D-B847-B7B9AF00AC93}" type="pres">
      <dgm:prSet presAssocID="{8A448A9F-E9E9-4C24-A58B-5E0854D19EF2}" presName="rootComposite" presStyleCnt="0"/>
      <dgm:spPr/>
      <dgm:t>
        <a:bodyPr/>
        <a:lstStyle/>
        <a:p>
          <a:endParaRPr lang="en-US"/>
        </a:p>
      </dgm:t>
    </dgm:pt>
    <dgm:pt modelId="{8B8F2E71-7CE9-4D32-8AE1-0451C64DD56A}" type="pres">
      <dgm:prSet presAssocID="{8A448A9F-E9E9-4C24-A58B-5E0854D19EF2}" presName="rootText" presStyleLbl="node3" presStyleIdx="2" presStyleCnt="10" custScaleX="351086" custLinFactX="-17720" custLinFactNeighborX="-100000" custLinFactNeighborY="-19654">
        <dgm:presLayoutVars>
          <dgm:chPref val="3"/>
        </dgm:presLayoutVars>
      </dgm:prSet>
      <dgm:spPr/>
      <dgm:t>
        <a:bodyPr/>
        <a:lstStyle/>
        <a:p>
          <a:endParaRPr lang="en-US"/>
        </a:p>
      </dgm:t>
    </dgm:pt>
    <dgm:pt modelId="{1DB67E86-694B-4020-8086-5BFB2393E8FC}" type="pres">
      <dgm:prSet presAssocID="{8A448A9F-E9E9-4C24-A58B-5E0854D19EF2}" presName="rootConnector" presStyleLbl="node3" presStyleIdx="2" presStyleCnt="10"/>
      <dgm:spPr/>
      <dgm:t>
        <a:bodyPr/>
        <a:lstStyle/>
        <a:p>
          <a:endParaRPr lang="en-US"/>
        </a:p>
      </dgm:t>
    </dgm:pt>
    <dgm:pt modelId="{8A8FBBE4-31DC-4DBA-A67B-AC8D515E594A}" type="pres">
      <dgm:prSet presAssocID="{8A448A9F-E9E9-4C24-A58B-5E0854D19EF2}" presName="hierChild4" presStyleCnt="0"/>
      <dgm:spPr/>
      <dgm:t>
        <a:bodyPr/>
        <a:lstStyle/>
        <a:p>
          <a:endParaRPr lang="en-US"/>
        </a:p>
      </dgm:t>
    </dgm:pt>
    <dgm:pt modelId="{C5C2B861-F6B8-49DE-B371-AC4E15CE9494}" type="pres">
      <dgm:prSet presAssocID="{8A448A9F-E9E9-4C24-A58B-5E0854D19EF2}" presName="hierChild5" presStyleCnt="0"/>
      <dgm:spPr/>
      <dgm:t>
        <a:bodyPr/>
        <a:lstStyle/>
        <a:p>
          <a:endParaRPr lang="en-US"/>
        </a:p>
      </dgm:t>
    </dgm:pt>
    <dgm:pt modelId="{3BD88FEC-45D7-4C18-A822-39E1724159C6}" type="pres">
      <dgm:prSet presAssocID="{5D1C774F-0D76-4D7C-8F59-D86F4861CBB6}" presName="Name37" presStyleLbl="parChTrans1D3" presStyleIdx="3" presStyleCnt="10"/>
      <dgm:spPr/>
      <dgm:t>
        <a:bodyPr/>
        <a:lstStyle/>
        <a:p>
          <a:endParaRPr lang="en-US"/>
        </a:p>
      </dgm:t>
    </dgm:pt>
    <dgm:pt modelId="{0BB6DD92-24EC-46B4-9928-968A1EF83563}" type="pres">
      <dgm:prSet presAssocID="{573B15B7-49EF-4B93-8F19-EA74FB614BE0}" presName="hierRoot2" presStyleCnt="0">
        <dgm:presLayoutVars>
          <dgm:hierBranch val="init"/>
        </dgm:presLayoutVars>
      </dgm:prSet>
      <dgm:spPr/>
      <dgm:t>
        <a:bodyPr/>
        <a:lstStyle/>
        <a:p>
          <a:endParaRPr lang="en-US"/>
        </a:p>
      </dgm:t>
    </dgm:pt>
    <dgm:pt modelId="{4A0B5307-C2CD-4150-9855-9AE23D63BD6D}" type="pres">
      <dgm:prSet presAssocID="{573B15B7-49EF-4B93-8F19-EA74FB614BE0}" presName="rootComposite" presStyleCnt="0"/>
      <dgm:spPr/>
      <dgm:t>
        <a:bodyPr/>
        <a:lstStyle/>
        <a:p>
          <a:endParaRPr lang="en-US"/>
        </a:p>
      </dgm:t>
    </dgm:pt>
    <dgm:pt modelId="{6F49EEF0-91B1-4317-9022-C2CD6B4DC816}" type="pres">
      <dgm:prSet presAssocID="{573B15B7-49EF-4B93-8F19-EA74FB614BE0}" presName="rootText" presStyleLbl="node3" presStyleIdx="3" presStyleCnt="10" custScaleX="351086" custLinFactX="-17720" custLinFactNeighborX="-100000" custLinFactNeighborY="-19654">
        <dgm:presLayoutVars>
          <dgm:chPref val="3"/>
        </dgm:presLayoutVars>
      </dgm:prSet>
      <dgm:spPr/>
      <dgm:t>
        <a:bodyPr/>
        <a:lstStyle/>
        <a:p>
          <a:endParaRPr lang="en-US"/>
        </a:p>
      </dgm:t>
    </dgm:pt>
    <dgm:pt modelId="{B0959982-4135-4538-92BA-3432BB97567F}" type="pres">
      <dgm:prSet presAssocID="{573B15B7-49EF-4B93-8F19-EA74FB614BE0}" presName="rootConnector" presStyleLbl="node3" presStyleIdx="3" presStyleCnt="10"/>
      <dgm:spPr/>
      <dgm:t>
        <a:bodyPr/>
        <a:lstStyle/>
        <a:p>
          <a:endParaRPr lang="en-US"/>
        </a:p>
      </dgm:t>
    </dgm:pt>
    <dgm:pt modelId="{7DFA35E1-0E40-4C96-A61E-25870354B99B}" type="pres">
      <dgm:prSet presAssocID="{573B15B7-49EF-4B93-8F19-EA74FB614BE0}" presName="hierChild4" presStyleCnt="0"/>
      <dgm:spPr/>
      <dgm:t>
        <a:bodyPr/>
        <a:lstStyle/>
        <a:p>
          <a:endParaRPr lang="en-US"/>
        </a:p>
      </dgm:t>
    </dgm:pt>
    <dgm:pt modelId="{51227CCB-BE3C-437A-98F2-6993393502B4}" type="pres">
      <dgm:prSet presAssocID="{573B15B7-49EF-4B93-8F19-EA74FB614BE0}" presName="hierChild5" presStyleCnt="0"/>
      <dgm:spPr/>
      <dgm:t>
        <a:bodyPr/>
        <a:lstStyle/>
        <a:p>
          <a:endParaRPr lang="en-US"/>
        </a:p>
      </dgm:t>
    </dgm:pt>
    <dgm:pt modelId="{225502AF-E34C-4E79-8731-403982397046}" type="pres">
      <dgm:prSet presAssocID="{BA7E0323-F172-4E0B-BC05-D1C133859A69}" presName="Name37" presStyleLbl="parChTrans1D3" presStyleIdx="4" presStyleCnt="10"/>
      <dgm:spPr/>
      <dgm:t>
        <a:bodyPr/>
        <a:lstStyle/>
        <a:p>
          <a:endParaRPr lang="en-US"/>
        </a:p>
      </dgm:t>
    </dgm:pt>
    <dgm:pt modelId="{DB480930-3A48-4D74-9CCA-8BF12574A77E}" type="pres">
      <dgm:prSet presAssocID="{BCDAEAE2-A930-4DE7-8E15-876A9BB5EC84}" presName="hierRoot2" presStyleCnt="0">
        <dgm:presLayoutVars>
          <dgm:hierBranch val="init"/>
        </dgm:presLayoutVars>
      </dgm:prSet>
      <dgm:spPr/>
      <dgm:t>
        <a:bodyPr/>
        <a:lstStyle/>
        <a:p>
          <a:endParaRPr lang="en-US"/>
        </a:p>
      </dgm:t>
    </dgm:pt>
    <dgm:pt modelId="{19F92770-B79E-4FBC-B24A-E1256417B225}" type="pres">
      <dgm:prSet presAssocID="{BCDAEAE2-A930-4DE7-8E15-876A9BB5EC84}" presName="rootComposite" presStyleCnt="0"/>
      <dgm:spPr/>
      <dgm:t>
        <a:bodyPr/>
        <a:lstStyle/>
        <a:p>
          <a:endParaRPr lang="en-US"/>
        </a:p>
      </dgm:t>
    </dgm:pt>
    <dgm:pt modelId="{29CBF15E-B417-42C6-965D-009B2DC2EFD6}" type="pres">
      <dgm:prSet presAssocID="{BCDAEAE2-A930-4DE7-8E15-876A9BB5EC84}" presName="rootText" presStyleLbl="node3" presStyleIdx="4" presStyleCnt="10" custScaleX="351086" custLinFactX="-17720" custLinFactNeighborX="-100000" custLinFactNeighborY="-19654">
        <dgm:presLayoutVars>
          <dgm:chPref val="3"/>
        </dgm:presLayoutVars>
      </dgm:prSet>
      <dgm:spPr/>
      <dgm:t>
        <a:bodyPr/>
        <a:lstStyle/>
        <a:p>
          <a:endParaRPr lang="en-US"/>
        </a:p>
      </dgm:t>
    </dgm:pt>
    <dgm:pt modelId="{B0113002-2751-467A-B050-3ABA75B055B6}" type="pres">
      <dgm:prSet presAssocID="{BCDAEAE2-A930-4DE7-8E15-876A9BB5EC84}" presName="rootConnector" presStyleLbl="node3" presStyleIdx="4" presStyleCnt="10"/>
      <dgm:spPr/>
      <dgm:t>
        <a:bodyPr/>
        <a:lstStyle/>
        <a:p>
          <a:endParaRPr lang="en-US"/>
        </a:p>
      </dgm:t>
    </dgm:pt>
    <dgm:pt modelId="{79436744-B49C-4B7C-A1A9-1E8E0E957B01}" type="pres">
      <dgm:prSet presAssocID="{BCDAEAE2-A930-4DE7-8E15-876A9BB5EC84}" presName="hierChild4" presStyleCnt="0"/>
      <dgm:spPr/>
      <dgm:t>
        <a:bodyPr/>
        <a:lstStyle/>
        <a:p>
          <a:endParaRPr lang="en-US"/>
        </a:p>
      </dgm:t>
    </dgm:pt>
    <dgm:pt modelId="{0DDB1928-A5E7-4F0A-9FE3-60CCB11EE183}" type="pres">
      <dgm:prSet presAssocID="{BCDAEAE2-A930-4DE7-8E15-876A9BB5EC84}" presName="hierChild5" presStyleCnt="0"/>
      <dgm:spPr/>
      <dgm:t>
        <a:bodyPr/>
        <a:lstStyle/>
        <a:p>
          <a:endParaRPr lang="en-US"/>
        </a:p>
      </dgm:t>
    </dgm:pt>
    <dgm:pt modelId="{13A07EC0-2DA0-446E-968E-8C49F67ED052}" type="pres">
      <dgm:prSet presAssocID="{4E5A6514-B1E9-4C76-812A-C2A308A80424}" presName="hierChild5" presStyleCnt="0"/>
      <dgm:spPr/>
      <dgm:t>
        <a:bodyPr/>
        <a:lstStyle/>
        <a:p>
          <a:endParaRPr lang="en-US"/>
        </a:p>
      </dgm:t>
    </dgm:pt>
    <dgm:pt modelId="{32FE091D-4B18-4113-AF19-AD2D50DD783B}" type="pres">
      <dgm:prSet presAssocID="{FE1DD1C0-DE32-4830-A719-0B3692878E03}" presName="Name37" presStyleLbl="parChTrans1D2" presStyleIdx="1" presStyleCnt="2"/>
      <dgm:spPr/>
      <dgm:t>
        <a:bodyPr/>
        <a:lstStyle/>
        <a:p>
          <a:endParaRPr lang="en-US"/>
        </a:p>
      </dgm:t>
    </dgm:pt>
    <dgm:pt modelId="{C5FEF6E8-6FE4-420B-A7DA-D5CEF566EBD6}" type="pres">
      <dgm:prSet presAssocID="{109035C6-E146-429F-B174-A12B744BB5C8}" presName="hierRoot2" presStyleCnt="0">
        <dgm:presLayoutVars>
          <dgm:hierBranch val="init"/>
        </dgm:presLayoutVars>
      </dgm:prSet>
      <dgm:spPr/>
      <dgm:t>
        <a:bodyPr/>
        <a:lstStyle/>
        <a:p>
          <a:endParaRPr lang="en-US"/>
        </a:p>
      </dgm:t>
    </dgm:pt>
    <dgm:pt modelId="{7DBFF17A-7D5B-4CB4-94DC-65E83C0DCE11}" type="pres">
      <dgm:prSet presAssocID="{109035C6-E146-429F-B174-A12B744BB5C8}" presName="rootComposite" presStyleCnt="0"/>
      <dgm:spPr/>
      <dgm:t>
        <a:bodyPr/>
        <a:lstStyle/>
        <a:p>
          <a:endParaRPr lang="en-US"/>
        </a:p>
      </dgm:t>
    </dgm:pt>
    <dgm:pt modelId="{9BE06272-4A18-496E-BE07-A52FBD8EDA7E}" type="pres">
      <dgm:prSet presAssocID="{109035C6-E146-429F-B174-A12B744BB5C8}" presName="rootText" presStyleLbl="node2" presStyleIdx="1" presStyleCnt="2" custScaleX="369397" custScaleY="157480" custLinFactNeighborX="81843" custLinFactNeighborY="-5896">
        <dgm:presLayoutVars>
          <dgm:chPref val="3"/>
        </dgm:presLayoutVars>
      </dgm:prSet>
      <dgm:spPr/>
      <dgm:t>
        <a:bodyPr/>
        <a:lstStyle/>
        <a:p>
          <a:endParaRPr lang="en-US"/>
        </a:p>
      </dgm:t>
    </dgm:pt>
    <dgm:pt modelId="{E4D39997-BD3D-4DBD-ACC0-15296FA7C3B4}" type="pres">
      <dgm:prSet presAssocID="{109035C6-E146-429F-B174-A12B744BB5C8}" presName="rootConnector" presStyleLbl="node2" presStyleIdx="1" presStyleCnt="2"/>
      <dgm:spPr/>
      <dgm:t>
        <a:bodyPr/>
        <a:lstStyle/>
        <a:p>
          <a:endParaRPr lang="en-US"/>
        </a:p>
      </dgm:t>
    </dgm:pt>
    <dgm:pt modelId="{CDF3AEDA-EF93-4730-8052-926B584CF773}" type="pres">
      <dgm:prSet presAssocID="{109035C6-E146-429F-B174-A12B744BB5C8}" presName="hierChild4" presStyleCnt="0"/>
      <dgm:spPr/>
      <dgm:t>
        <a:bodyPr/>
        <a:lstStyle/>
        <a:p>
          <a:endParaRPr lang="en-US"/>
        </a:p>
      </dgm:t>
    </dgm:pt>
    <dgm:pt modelId="{7A90F98C-ABC0-4900-95CD-BC71078671AE}" type="pres">
      <dgm:prSet presAssocID="{0CFA7B92-259C-41A9-BBAA-79B6B5845162}" presName="Name37" presStyleLbl="parChTrans1D3" presStyleIdx="5" presStyleCnt="10"/>
      <dgm:spPr/>
      <dgm:t>
        <a:bodyPr/>
        <a:lstStyle/>
        <a:p>
          <a:endParaRPr lang="en-US"/>
        </a:p>
      </dgm:t>
    </dgm:pt>
    <dgm:pt modelId="{BDD508BC-C03A-4980-9986-43EA108AA824}" type="pres">
      <dgm:prSet presAssocID="{76127748-3F7F-4318-B428-2BCC57230A52}" presName="hierRoot2" presStyleCnt="0">
        <dgm:presLayoutVars>
          <dgm:hierBranch val="init"/>
        </dgm:presLayoutVars>
      </dgm:prSet>
      <dgm:spPr/>
      <dgm:t>
        <a:bodyPr/>
        <a:lstStyle/>
        <a:p>
          <a:endParaRPr lang="en-US"/>
        </a:p>
      </dgm:t>
    </dgm:pt>
    <dgm:pt modelId="{84E6BB55-46A7-4E30-AF3C-5B8538A7D55E}" type="pres">
      <dgm:prSet presAssocID="{76127748-3F7F-4318-B428-2BCC57230A52}" presName="rootComposite" presStyleCnt="0"/>
      <dgm:spPr/>
      <dgm:t>
        <a:bodyPr/>
        <a:lstStyle/>
        <a:p>
          <a:endParaRPr lang="en-US"/>
        </a:p>
      </dgm:t>
    </dgm:pt>
    <dgm:pt modelId="{07B064EC-24E7-478B-98D7-DB28388BCCC1}" type="pres">
      <dgm:prSet presAssocID="{76127748-3F7F-4318-B428-2BCC57230A52}" presName="rootText" presStyleLbl="node3" presStyleIdx="5" presStyleCnt="10" custScaleX="351086" custLinFactNeighborX="64154" custLinFactNeighborY="-24918">
        <dgm:presLayoutVars>
          <dgm:chPref val="3"/>
        </dgm:presLayoutVars>
      </dgm:prSet>
      <dgm:spPr/>
      <dgm:t>
        <a:bodyPr/>
        <a:lstStyle/>
        <a:p>
          <a:endParaRPr lang="en-US"/>
        </a:p>
      </dgm:t>
    </dgm:pt>
    <dgm:pt modelId="{8C080198-257A-47F2-A331-AEBF42BCC2C3}" type="pres">
      <dgm:prSet presAssocID="{76127748-3F7F-4318-B428-2BCC57230A52}" presName="rootConnector" presStyleLbl="node3" presStyleIdx="5" presStyleCnt="10"/>
      <dgm:spPr/>
      <dgm:t>
        <a:bodyPr/>
        <a:lstStyle/>
        <a:p>
          <a:endParaRPr lang="en-US"/>
        </a:p>
      </dgm:t>
    </dgm:pt>
    <dgm:pt modelId="{F55C5EC3-ACC6-4F2D-828A-0919480DCA84}" type="pres">
      <dgm:prSet presAssocID="{76127748-3F7F-4318-B428-2BCC57230A52}" presName="hierChild4" presStyleCnt="0"/>
      <dgm:spPr/>
      <dgm:t>
        <a:bodyPr/>
        <a:lstStyle/>
        <a:p>
          <a:endParaRPr lang="en-US"/>
        </a:p>
      </dgm:t>
    </dgm:pt>
    <dgm:pt modelId="{BB9F138B-A3DB-4E10-AB61-C89F63A48427}" type="pres">
      <dgm:prSet presAssocID="{76127748-3F7F-4318-B428-2BCC57230A52}" presName="hierChild5" presStyleCnt="0"/>
      <dgm:spPr/>
      <dgm:t>
        <a:bodyPr/>
        <a:lstStyle/>
        <a:p>
          <a:endParaRPr lang="en-US"/>
        </a:p>
      </dgm:t>
    </dgm:pt>
    <dgm:pt modelId="{721045F5-83D8-4E43-B95C-B32E0B5216A1}" type="pres">
      <dgm:prSet presAssocID="{608027A8-EF16-4288-AAF5-2AA61F9BFEDB}" presName="Name37" presStyleLbl="parChTrans1D3" presStyleIdx="6" presStyleCnt="10"/>
      <dgm:spPr/>
      <dgm:t>
        <a:bodyPr/>
        <a:lstStyle/>
        <a:p>
          <a:endParaRPr lang="en-US"/>
        </a:p>
      </dgm:t>
    </dgm:pt>
    <dgm:pt modelId="{B486B05F-864F-49BD-85ED-AA2714640750}" type="pres">
      <dgm:prSet presAssocID="{3DAE10D2-3F40-4653-9752-C79EB73F9B69}" presName="hierRoot2" presStyleCnt="0">
        <dgm:presLayoutVars>
          <dgm:hierBranch val="init"/>
        </dgm:presLayoutVars>
      </dgm:prSet>
      <dgm:spPr/>
      <dgm:t>
        <a:bodyPr/>
        <a:lstStyle/>
        <a:p>
          <a:endParaRPr lang="en-US"/>
        </a:p>
      </dgm:t>
    </dgm:pt>
    <dgm:pt modelId="{9D7E37D9-13E3-4EA8-B5E2-82ECF45B1DE3}" type="pres">
      <dgm:prSet presAssocID="{3DAE10D2-3F40-4653-9752-C79EB73F9B69}" presName="rootComposite" presStyleCnt="0"/>
      <dgm:spPr/>
      <dgm:t>
        <a:bodyPr/>
        <a:lstStyle/>
        <a:p>
          <a:endParaRPr lang="en-US"/>
        </a:p>
      </dgm:t>
    </dgm:pt>
    <dgm:pt modelId="{99917B91-DA00-4AF8-B729-8EB5D85FBF34}" type="pres">
      <dgm:prSet presAssocID="{3DAE10D2-3F40-4653-9752-C79EB73F9B69}" presName="rootText" presStyleLbl="node3" presStyleIdx="6" presStyleCnt="10" custScaleX="351086" custLinFactNeighborX="64154" custLinFactNeighborY="-24918">
        <dgm:presLayoutVars>
          <dgm:chPref val="3"/>
        </dgm:presLayoutVars>
      </dgm:prSet>
      <dgm:spPr/>
      <dgm:t>
        <a:bodyPr/>
        <a:lstStyle/>
        <a:p>
          <a:endParaRPr lang="en-US"/>
        </a:p>
      </dgm:t>
    </dgm:pt>
    <dgm:pt modelId="{3A1E226B-93D1-4937-96B0-23E96602A9CC}" type="pres">
      <dgm:prSet presAssocID="{3DAE10D2-3F40-4653-9752-C79EB73F9B69}" presName="rootConnector" presStyleLbl="node3" presStyleIdx="6" presStyleCnt="10"/>
      <dgm:spPr/>
      <dgm:t>
        <a:bodyPr/>
        <a:lstStyle/>
        <a:p>
          <a:endParaRPr lang="en-US"/>
        </a:p>
      </dgm:t>
    </dgm:pt>
    <dgm:pt modelId="{D0BEEB96-808F-4BD0-99E6-8D6AE0C6C910}" type="pres">
      <dgm:prSet presAssocID="{3DAE10D2-3F40-4653-9752-C79EB73F9B69}" presName="hierChild4" presStyleCnt="0"/>
      <dgm:spPr/>
      <dgm:t>
        <a:bodyPr/>
        <a:lstStyle/>
        <a:p>
          <a:endParaRPr lang="en-US"/>
        </a:p>
      </dgm:t>
    </dgm:pt>
    <dgm:pt modelId="{498E378D-36C2-4FB3-B016-85E224EEBACF}" type="pres">
      <dgm:prSet presAssocID="{3DAE10D2-3F40-4653-9752-C79EB73F9B69}" presName="hierChild5" presStyleCnt="0"/>
      <dgm:spPr/>
      <dgm:t>
        <a:bodyPr/>
        <a:lstStyle/>
        <a:p>
          <a:endParaRPr lang="en-US"/>
        </a:p>
      </dgm:t>
    </dgm:pt>
    <dgm:pt modelId="{B6841DD0-49D1-4387-93C5-E474B4BEF01E}" type="pres">
      <dgm:prSet presAssocID="{EF0F08E1-382D-48C5-8F40-7F084A70D03E}" presName="Name37" presStyleLbl="parChTrans1D3" presStyleIdx="7" presStyleCnt="10"/>
      <dgm:spPr/>
      <dgm:t>
        <a:bodyPr/>
        <a:lstStyle/>
        <a:p>
          <a:endParaRPr lang="en-US"/>
        </a:p>
      </dgm:t>
    </dgm:pt>
    <dgm:pt modelId="{CFBBB3B3-F807-41CC-9628-5210BA8E9545}" type="pres">
      <dgm:prSet presAssocID="{1327A7CF-49DB-4338-AD3F-D8C0B6178D5D}" presName="hierRoot2" presStyleCnt="0">
        <dgm:presLayoutVars>
          <dgm:hierBranch val="init"/>
        </dgm:presLayoutVars>
      </dgm:prSet>
      <dgm:spPr/>
      <dgm:t>
        <a:bodyPr/>
        <a:lstStyle/>
        <a:p>
          <a:endParaRPr lang="en-US"/>
        </a:p>
      </dgm:t>
    </dgm:pt>
    <dgm:pt modelId="{47B08DA7-F25C-42BC-B9ED-759F4B20A443}" type="pres">
      <dgm:prSet presAssocID="{1327A7CF-49DB-4338-AD3F-D8C0B6178D5D}" presName="rootComposite" presStyleCnt="0"/>
      <dgm:spPr/>
      <dgm:t>
        <a:bodyPr/>
        <a:lstStyle/>
        <a:p>
          <a:endParaRPr lang="en-US"/>
        </a:p>
      </dgm:t>
    </dgm:pt>
    <dgm:pt modelId="{AE49C8DE-98DC-4EE2-AF3F-180152695379}" type="pres">
      <dgm:prSet presAssocID="{1327A7CF-49DB-4338-AD3F-D8C0B6178D5D}" presName="rootText" presStyleLbl="node3" presStyleIdx="7" presStyleCnt="10" custScaleX="351086" custLinFactNeighborX="64154" custLinFactNeighborY="-24918">
        <dgm:presLayoutVars>
          <dgm:chPref val="3"/>
        </dgm:presLayoutVars>
      </dgm:prSet>
      <dgm:spPr/>
      <dgm:t>
        <a:bodyPr/>
        <a:lstStyle/>
        <a:p>
          <a:endParaRPr lang="en-US"/>
        </a:p>
      </dgm:t>
    </dgm:pt>
    <dgm:pt modelId="{63BAF559-35B4-420D-898E-B9703EF5C946}" type="pres">
      <dgm:prSet presAssocID="{1327A7CF-49DB-4338-AD3F-D8C0B6178D5D}" presName="rootConnector" presStyleLbl="node3" presStyleIdx="7" presStyleCnt="10"/>
      <dgm:spPr/>
      <dgm:t>
        <a:bodyPr/>
        <a:lstStyle/>
        <a:p>
          <a:endParaRPr lang="en-US"/>
        </a:p>
      </dgm:t>
    </dgm:pt>
    <dgm:pt modelId="{923617A8-AB5D-47E6-A8D4-15A772DD7E05}" type="pres">
      <dgm:prSet presAssocID="{1327A7CF-49DB-4338-AD3F-D8C0B6178D5D}" presName="hierChild4" presStyleCnt="0"/>
      <dgm:spPr/>
      <dgm:t>
        <a:bodyPr/>
        <a:lstStyle/>
        <a:p>
          <a:endParaRPr lang="en-US"/>
        </a:p>
      </dgm:t>
    </dgm:pt>
    <dgm:pt modelId="{783BD598-7510-46D4-9E54-4D3FEEDF3314}" type="pres">
      <dgm:prSet presAssocID="{1327A7CF-49DB-4338-AD3F-D8C0B6178D5D}" presName="hierChild5" presStyleCnt="0"/>
      <dgm:spPr/>
      <dgm:t>
        <a:bodyPr/>
        <a:lstStyle/>
        <a:p>
          <a:endParaRPr lang="en-US"/>
        </a:p>
      </dgm:t>
    </dgm:pt>
    <dgm:pt modelId="{211F7874-FEE0-4381-9A93-1CFD525FDED0}" type="pres">
      <dgm:prSet presAssocID="{F1C3D557-7C1F-4039-898F-8C5624541E87}" presName="Name37" presStyleLbl="parChTrans1D3" presStyleIdx="8" presStyleCnt="10"/>
      <dgm:spPr/>
      <dgm:t>
        <a:bodyPr/>
        <a:lstStyle/>
        <a:p>
          <a:endParaRPr lang="en-US"/>
        </a:p>
      </dgm:t>
    </dgm:pt>
    <dgm:pt modelId="{E1F13F77-B392-425C-97A8-3A113886F9F2}" type="pres">
      <dgm:prSet presAssocID="{2F617648-6757-4C83-9165-7570175D4C3A}" presName="hierRoot2" presStyleCnt="0">
        <dgm:presLayoutVars>
          <dgm:hierBranch val="init"/>
        </dgm:presLayoutVars>
      </dgm:prSet>
      <dgm:spPr/>
      <dgm:t>
        <a:bodyPr/>
        <a:lstStyle/>
        <a:p>
          <a:endParaRPr lang="en-US"/>
        </a:p>
      </dgm:t>
    </dgm:pt>
    <dgm:pt modelId="{D2165F0C-D6FE-45AC-AEE4-3A9E2F485A9F}" type="pres">
      <dgm:prSet presAssocID="{2F617648-6757-4C83-9165-7570175D4C3A}" presName="rootComposite" presStyleCnt="0"/>
      <dgm:spPr/>
      <dgm:t>
        <a:bodyPr/>
        <a:lstStyle/>
        <a:p>
          <a:endParaRPr lang="en-US"/>
        </a:p>
      </dgm:t>
    </dgm:pt>
    <dgm:pt modelId="{CBB77B44-1C0D-4374-8E85-E66F7D9E7397}" type="pres">
      <dgm:prSet presAssocID="{2F617648-6757-4C83-9165-7570175D4C3A}" presName="rootText" presStyleLbl="node3" presStyleIdx="8" presStyleCnt="10" custScaleX="351086" custLinFactNeighborX="64154" custLinFactNeighborY="-24918">
        <dgm:presLayoutVars>
          <dgm:chPref val="3"/>
        </dgm:presLayoutVars>
      </dgm:prSet>
      <dgm:spPr/>
      <dgm:t>
        <a:bodyPr/>
        <a:lstStyle/>
        <a:p>
          <a:endParaRPr lang="en-US"/>
        </a:p>
      </dgm:t>
    </dgm:pt>
    <dgm:pt modelId="{A66E853E-A087-49F8-8244-6BFE62297A58}" type="pres">
      <dgm:prSet presAssocID="{2F617648-6757-4C83-9165-7570175D4C3A}" presName="rootConnector" presStyleLbl="node3" presStyleIdx="8" presStyleCnt="10"/>
      <dgm:spPr/>
      <dgm:t>
        <a:bodyPr/>
        <a:lstStyle/>
        <a:p>
          <a:endParaRPr lang="en-US"/>
        </a:p>
      </dgm:t>
    </dgm:pt>
    <dgm:pt modelId="{0B670756-0FED-412F-AD9F-2F80D7EC19DB}" type="pres">
      <dgm:prSet presAssocID="{2F617648-6757-4C83-9165-7570175D4C3A}" presName="hierChild4" presStyleCnt="0"/>
      <dgm:spPr/>
      <dgm:t>
        <a:bodyPr/>
        <a:lstStyle/>
        <a:p>
          <a:endParaRPr lang="en-US"/>
        </a:p>
      </dgm:t>
    </dgm:pt>
    <dgm:pt modelId="{32943961-40DC-4396-8981-EDF1C851B6A7}" type="pres">
      <dgm:prSet presAssocID="{2F617648-6757-4C83-9165-7570175D4C3A}" presName="hierChild5" presStyleCnt="0"/>
      <dgm:spPr/>
      <dgm:t>
        <a:bodyPr/>
        <a:lstStyle/>
        <a:p>
          <a:endParaRPr lang="en-US"/>
        </a:p>
      </dgm:t>
    </dgm:pt>
    <dgm:pt modelId="{632F49FA-C1EE-46AF-A16A-7EEC1079597E}" type="pres">
      <dgm:prSet presAssocID="{07BAA3AF-0771-4271-9703-E27BBF548CD2}" presName="Name37" presStyleLbl="parChTrans1D3" presStyleIdx="9" presStyleCnt="10"/>
      <dgm:spPr/>
      <dgm:t>
        <a:bodyPr/>
        <a:lstStyle/>
        <a:p>
          <a:endParaRPr lang="en-US"/>
        </a:p>
      </dgm:t>
    </dgm:pt>
    <dgm:pt modelId="{4F666A6F-E5B7-4F8C-9AC9-2862B93F1687}" type="pres">
      <dgm:prSet presAssocID="{205F690E-E351-4EFC-958B-F013FE9FA13C}" presName="hierRoot2" presStyleCnt="0">
        <dgm:presLayoutVars>
          <dgm:hierBranch val="init"/>
        </dgm:presLayoutVars>
      </dgm:prSet>
      <dgm:spPr/>
      <dgm:t>
        <a:bodyPr/>
        <a:lstStyle/>
        <a:p>
          <a:endParaRPr lang="en-US"/>
        </a:p>
      </dgm:t>
    </dgm:pt>
    <dgm:pt modelId="{273EFD65-0599-4136-82B1-163CE4468FBD}" type="pres">
      <dgm:prSet presAssocID="{205F690E-E351-4EFC-958B-F013FE9FA13C}" presName="rootComposite" presStyleCnt="0"/>
      <dgm:spPr/>
      <dgm:t>
        <a:bodyPr/>
        <a:lstStyle/>
        <a:p>
          <a:endParaRPr lang="en-US"/>
        </a:p>
      </dgm:t>
    </dgm:pt>
    <dgm:pt modelId="{69307463-A32A-405F-A168-756E7F4BA650}" type="pres">
      <dgm:prSet presAssocID="{205F690E-E351-4EFC-958B-F013FE9FA13C}" presName="rootText" presStyleLbl="node3" presStyleIdx="9" presStyleCnt="10" custScaleX="351086" custLinFactNeighborX="64154" custLinFactNeighborY="-24918">
        <dgm:presLayoutVars>
          <dgm:chPref val="3"/>
        </dgm:presLayoutVars>
      </dgm:prSet>
      <dgm:spPr/>
      <dgm:t>
        <a:bodyPr/>
        <a:lstStyle/>
        <a:p>
          <a:endParaRPr lang="en-US"/>
        </a:p>
      </dgm:t>
    </dgm:pt>
    <dgm:pt modelId="{93C3DBB2-130F-4CAE-8B25-8BB4D7FDF381}" type="pres">
      <dgm:prSet presAssocID="{205F690E-E351-4EFC-958B-F013FE9FA13C}" presName="rootConnector" presStyleLbl="node3" presStyleIdx="9" presStyleCnt="10"/>
      <dgm:spPr/>
      <dgm:t>
        <a:bodyPr/>
        <a:lstStyle/>
        <a:p>
          <a:endParaRPr lang="en-US"/>
        </a:p>
      </dgm:t>
    </dgm:pt>
    <dgm:pt modelId="{76A89946-A26A-4EE0-A057-44C05DD3D630}" type="pres">
      <dgm:prSet presAssocID="{205F690E-E351-4EFC-958B-F013FE9FA13C}" presName="hierChild4" presStyleCnt="0"/>
      <dgm:spPr/>
      <dgm:t>
        <a:bodyPr/>
        <a:lstStyle/>
        <a:p>
          <a:endParaRPr lang="en-US"/>
        </a:p>
      </dgm:t>
    </dgm:pt>
    <dgm:pt modelId="{D5BBEA29-C9F7-4716-B587-208BE6D96E7D}" type="pres">
      <dgm:prSet presAssocID="{205F690E-E351-4EFC-958B-F013FE9FA13C}" presName="hierChild5" presStyleCnt="0"/>
      <dgm:spPr/>
      <dgm:t>
        <a:bodyPr/>
        <a:lstStyle/>
        <a:p>
          <a:endParaRPr lang="en-US"/>
        </a:p>
      </dgm:t>
    </dgm:pt>
    <dgm:pt modelId="{A0A41CF6-7356-4370-B962-270FAFC021F7}" type="pres">
      <dgm:prSet presAssocID="{109035C6-E146-429F-B174-A12B744BB5C8}" presName="hierChild5" presStyleCnt="0"/>
      <dgm:spPr/>
      <dgm:t>
        <a:bodyPr/>
        <a:lstStyle/>
        <a:p>
          <a:endParaRPr lang="en-US"/>
        </a:p>
      </dgm:t>
    </dgm:pt>
    <dgm:pt modelId="{4CA9826B-75AB-4384-8686-BFEF8B548361}" type="pres">
      <dgm:prSet presAssocID="{8278157E-6435-4D1E-B148-973DB160CDD4}" presName="hierChild3" presStyleCnt="0"/>
      <dgm:spPr/>
      <dgm:t>
        <a:bodyPr/>
        <a:lstStyle/>
        <a:p>
          <a:endParaRPr lang="en-US"/>
        </a:p>
      </dgm:t>
    </dgm:pt>
  </dgm:ptLst>
  <dgm:cxnLst>
    <dgm:cxn modelId="{DD0CE658-5705-4CE1-B786-9F50AE3575CF}" srcId="{4E5A6514-B1E9-4C76-812A-C2A308A80424}" destId="{0A911836-F05F-4E30-8275-4C78F013A40C}" srcOrd="1" destOrd="0" parTransId="{D2E8AA1D-BDD2-41E8-A91D-1922A9ACF284}" sibTransId="{25177A0C-9E68-45E7-8C00-D3650904FD84}"/>
    <dgm:cxn modelId="{65008800-0534-442B-9A9A-3B86D424E041}" type="presOf" srcId="{0CFA7B92-259C-41A9-BBAA-79B6B5845162}" destId="{7A90F98C-ABC0-4900-95CD-BC71078671AE}" srcOrd="0" destOrd="0" presId="urn:microsoft.com/office/officeart/2005/8/layout/orgChart1"/>
    <dgm:cxn modelId="{54A5E7D4-79CA-4B3E-9B17-63BD81C26F7C}" srcId="{109035C6-E146-429F-B174-A12B744BB5C8}" destId="{3DAE10D2-3F40-4653-9752-C79EB73F9B69}" srcOrd="1" destOrd="0" parTransId="{608027A8-EF16-4288-AAF5-2AA61F9BFEDB}" sibTransId="{6E522AFF-AFCA-40AD-A81C-31A050C11F35}"/>
    <dgm:cxn modelId="{08DE389E-0AD1-4E92-9B2B-1111FAC7A310}" type="presOf" srcId="{480642CE-6D23-49F4-A1CA-49795DD1C74D}" destId="{0F6083F9-5A69-4C93-94C6-942A60133622}" srcOrd="0" destOrd="0" presId="urn:microsoft.com/office/officeart/2005/8/layout/orgChart1"/>
    <dgm:cxn modelId="{4E3B3462-5EA8-4A27-BA77-F52292B192F1}" type="presOf" srcId="{FE1DD1C0-DE32-4830-A719-0B3692878E03}" destId="{32FE091D-4B18-4113-AF19-AD2D50DD783B}" srcOrd="0" destOrd="0" presId="urn:microsoft.com/office/officeart/2005/8/layout/orgChart1"/>
    <dgm:cxn modelId="{9036183C-9A77-418B-9A08-0F3E558DAA38}" type="presOf" srcId="{BCDAEAE2-A930-4DE7-8E15-876A9BB5EC84}" destId="{B0113002-2751-467A-B050-3ABA75B055B6}" srcOrd="1" destOrd="0" presId="urn:microsoft.com/office/officeart/2005/8/layout/orgChart1"/>
    <dgm:cxn modelId="{4BC66753-0FD0-461D-87E0-75ADA85C997E}" type="presOf" srcId="{BA7E0323-F172-4E0B-BC05-D1C133859A69}" destId="{225502AF-E34C-4E79-8731-403982397046}" srcOrd="0" destOrd="0" presId="urn:microsoft.com/office/officeart/2005/8/layout/orgChart1"/>
    <dgm:cxn modelId="{D9FA7D11-6E26-40E7-8D1D-3133B5103C91}" type="presOf" srcId="{2F617648-6757-4C83-9165-7570175D4C3A}" destId="{A66E853E-A087-49F8-8244-6BFE62297A58}" srcOrd="1" destOrd="0" presId="urn:microsoft.com/office/officeart/2005/8/layout/orgChart1"/>
    <dgm:cxn modelId="{E25D2C98-10C9-4DDA-B423-FAA66A6C7259}" srcId="{4E5A6514-B1E9-4C76-812A-C2A308A80424}" destId="{8A448A9F-E9E9-4C24-A58B-5E0854D19EF2}" srcOrd="2" destOrd="0" parTransId="{7D904644-B142-4C26-8404-5EAD325DD06A}" sibTransId="{FC6E5056-9E77-407A-92C9-95F5E7CF1C8C}"/>
    <dgm:cxn modelId="{25154E20-BDFA-48FA-8CFC-862E7DE6E22D}" type="presOf" srcId="{608027A8-EF16-4288-AAF5-2AA61F9BFEDB}" destId="{721045F5-83D8-4E43-B95C-B32E0B5216A1}" srcOrd="0" destOrd="0" presId="urn:microsoft.com/office/officeart/2005/8/layout/orgChart1"/>
    <dgm:cxn modelId="{2260C8EF-457C-44C1-95DD-8FAAEEA485E3}" type="presOf" srcId="{1327A7CF-49DB-4338-AD3F-D8C0B6178D5D}" destId="{AE49C8DE-98DC-4EE2-AF3F-180152695379}" srcOrd="0" destOrd="0" presId="urn:microsoft.com/office/officeart/2005/8/layout/orgChart1"/>
    <dgm:cxn modelId="{6ADE9655-ACA9-4754-95B4-9F4E9A62AAE8}" type="presOf" srcId="{76127748-3F7F-4318-B428-2BCC57230A52}" destId="{8C080198-257A-47F2-A331-AEBF42BCC2C3}" srcOrd="1" destOrd="0" presId="urn:microsoft.com/office/officeart/2005/8/layout/orgChart1"/>
    <dgm:cxn modelId="{4A2DBE5A-FBC0-41D1-B762-987B5BF844C3}" type="presOf" srcId="{D2E8AA1D-BDD2-41E8-A91D-1922A9ACF284}" destId="{D08A63AC-6405-4C1B-B074-2ADE3382A5D2}" srcOrd="0" destOrd="0" presId="urn:microsoft.com/office/officeart/2005/8/layout/orgChart1"/>
    <dgm:cxn modelId="{08564179-A963-4EEA-BFE3-2E35DE6A639F}" type="presOf" srcId="{0A911836-F05F-4E30-8275-4C78F013A40C}" destId="{66F78D62-6538-4405-8D01-44CEB27F6DB4}" srcOrd="0" destOrd="0" presId="urn:microsoft.com/office/officeart/2005/8/layout/orgChart1"/>
    <dgm:cxn modelId="{D7D40F09-676B-4450-BE9E-270F64B27D77}" type="presOf" srcId="{1327A7CF-49DB-4338-AD3F-D8C0B6178D5D}" destId="{63BAF559-35B4-420D-898E-B9703EF5C946}" srcOrd="1" destOrd="0" presId="urn:microsoft.com/office/officeart/2005/8/layout/orgChart1"/>
    <dgm:cxn modelId="{A534A960-B198-4E53-951C-98ADD7C84A69}" type="presOf" srcId="{573B15B7-49EF-4B93-8F19-EA74FB614BE0}" destId="{B0959982-4135-4538-92BA-3432BB97567F}" srcOrd="1" destOrd="0" presId="urn:microsoft.com/office/officeart/2005/8/layout/orgChart1"/>
    <dgm:cxn modelId="{E4C4443A-B2CC-44F9-ADC2-829BE78B2ACD}" type="presOf" srcId="{205F690E-E351-4EFC-958B-F013FE9FA13C}" destId="{69307463-A32A-405F-A168-756E7F4BA650}" srcOrd="0" destOrd="0" presId="urn:microsoft.com/office/officeart/2005/8/layout/orgChart1"/>
    <dgm:cxn modelId="{F09347BE-64D3-4F44-B321-7262A8735EA3}" type="presOf" srcId="{8A448A9F-E9E9-4C24-A58B-5E0854D19EF2}" destId="{1DB67E86-694B-4020-8086-5BFB2393E8FC}" srcOrd="1" destOrd="0" presId="urn:microsoft.com/office/officeart/2005/8/layout/orgChart1"/>
    <dgm:cxn modelId="{4D4116A9-4ECF-4CF7-8B57-F287FFBB5C7B}" type="presOf" srcId="{F1C3D557-7C1F-4039-898F-8C5624541E87}" destId="{211F7874-FEE0-4381-9A93-1CFD525FDED0}" srcOrd="0" destOrd="0" presId="urn:microsoft.com/office/officeart/2005/8/layout/orgChart1"/>
    <dgm:cxn modelId="{55FC1C34-B9EC-4913-A693-0C48D0907219}" type="presOf" srcId="{7D904644-B142-4C26-8404-5EAD325DD06A}" destId="{83C6619B-EFA9-4485-8BC8-D879995E5A3F}" srcOrd="0" destOrd="0" presId="urn:microsoft.com/office/officeart/2005/8/layout/orgChart1"/>
    <dgm:cxn modelId="{393410C1-8593-4B65-8162-C6B5C3AF83AA}" type="presOf" srcId="{8A448A9F-E9E9-4C24-A58B-5E0854D19EF2}" destId="{8B8F2E71-7CE9-4D32-8AE1-0451C64DD56A}" srcOrd="0" destOrd="0" presId="urn:microsoft.com/office/officeart/2005/8/layout/orgChart1"/>
    <dgm:cxn modelId="{2BE4116F-136C-46A9-8E92-9E99D996C940}" srcId="{109035C6-E146-429F-B174-A12B744BB5C8}" destId="{76127748-3F7F-4318-B428-2BCC57230A52}" srcOrd="0" destOrd="0" parTransId="{0CFA7B92-259C-41A9-BBAA-79B6B5845162}" sibTransId="{E801D2E1-0ABC-4186-8C32-821A3AC8B746}"/>
    <dgm:cxn modelId="{3BB55B68-8667-4AB1-9E50-73AC420F8E76}" srcId="{4E5A6514-B1E9-4C76-812A-C2A308A80424}" destId="{BCDAEAE2-A930-4DE7-8E15-876A9BB5EC84}" srcOrd="4" destOrd="0" parTransId="{BA7E0323-F172-4E0B-BC05-D1C133859A69}" sibTransId="{39753822-26AE-46A3-93AD-36764859B658}"/>
    <dgm:cxn modelId="{7EE2A5DD-639C-4907-AE2B-BADE643E5626}" type="presOf" srcId="{3DAE10D2-3F40-4653-9752-C79EB73F9B69}" destId="{99917B91-DA00-4AF8-B729-8EB5D85FBF34}" srcOrd="0" destOrd="0" presId="urn:microsoft.com/office/officeart/2005/8/layout/orgChart1"/>
    <dgm:cxn modelId="{C0308D6D-B395-4879-B7F9-18AF962F68F8}" type="presOf" srcId="{0A911836-F05F-4E30-8275-4C78F013A40C}" destId="{CDCE339F-6759-4F88-902C-3F3F854FE538}" srcOrd="1" destOrd="0" presId="urn:microsoft.com/office/officeart/2005/8/layout/orgChart1"/>
    <dgm:cxn modelId="{4A8DCC78-F88A-4795-8077-7760EF2FAF13}" type="presOf" srcId="{150C9338-F55B-49E3-9D64-B786DF0A76B0}" destId="{1ACF83F3-4F81-485A-B987-B73E92A3B041}" srcOrd="0" destOrd="0" presId="urn:microsoft.com/office/officeart/2005/8/layout/orgChart1"/>
    <dgm:cxn modelId="{5F797CE2-5005-4169-8A71-D13A75DB6D68}" type="presOf" srcId="{EF0F08E1-382D-48C5-8F40-7F084A70D03E}" destId="{B6841DD0-49D1-4387-93C5-E474B4BEF01E}" srcOrd="0" destOrd="0" presId="urn:microsoft.com/office/officeart/2005/8/layout/orgChart1"/>
    <dgm:cxn modelId="{BD3A8829-867A-43EE-B9C7-50BA64395251}" srcId="{4E5A6514-B1E9-4C76-812A-C2A308A80424}" destId="{150C9338-F55B-49E3-9D64-B786DF0A76B0}" srcOrd="0" destOrd="0" parTransId="{3F92DC62-F746-422D-B448-75D93C049A0C}" sibTransId="{A50F0F74-6842-4EE9-A2A4-8CD68D7B382B}"/>
    <dgm:cxn modelId="{06A561E4-3EF9-44A6-9761-68D68DCCF0B2}" type="presOf" srcId="{573B15B7-49EF-4B93-8F19-EA74FB614BE0}" destId="{6F49EEF0-91B1-4317-9022-C2CD6B4DC816}" srcOrd="0" destOrd="0" presId="urn:microsoft.com/office/officeart/2005/8/layout/orgChart1"/>
    <dgm:cxn modelId="{767A7542-F83F-4DA7-9E54-2ECE0BB47908}" srcId="{8278157E-6435-4D1E-B148-973DB160CDD4}" destId="{4E5A6514-B1E9-4C76-812A-C2A308A80424}" srcOrd="0" destOrd="0" parTransId="{53AB6DDC-A94A-42FF-982A-4F3988A3EDCF}" sibTransId="{17499462-491E-4CB5-96C0-50EF11172C50}"/>
    <dgm:cxn modelId="{D30EE72C-A597-4A65-BE06-9ED563963D1C}" type="presOf" srcId="{4E5A6514-B1E9-4C76-812A-C2A308A80424}" destId="{E4C52117-C53A-4F04-A3BD-07783343FF0C}" srcOrd="1" destOrd="0" presId="urn:microsoft.com/office/officeart/2005/8/layout/orgChart1"/>
    <dgm:cxn modelId="{C0100BFD-74F0-4BBF-82AC-AFC4274696CA}" type="presOf" srcId="{3DAE10D2-3F40-4653-9752-C79EB73F9B69}" destId="{3A1E226B-93D1-4937-96B0-23E96602A9CC}" srcOrd="1" destOrd="0" presId="urn:microsoft.com/office/officeart/2005/8/layout/orgChart1"/>
    <dgm:cxn modelId="{2EAE086E-29BD-4617-8C58-D1B6A034714B}" type="presOf" srcId="{BCDAEAE2-A930-4DE7-8E15-876A9BB5EC84}" destId="{29CBF15E-B417-42C6-965D-009B2DC2EFD6}" srcOrd="0" destOrd="0" presId="urn:microsoft.com/office/officeart/2005/8/layout/orgChart1"/>
    <dgm:cxn modelId="{40AF1017-20AC-4D93-8FB1-29418350EF3D}" type="presOf" srcId="{4E5A6514-B1E9-4C76-812A-C2A308A80424}" destId="{4E5F77E6-91DA-4BD5-AE8A-3E939F76FB62}" srcOrd="0" destOrd="0" presId="urn:microsoft.com/office/officeart/2005/8/layout/orgChart1"/>
    <dgm:cxn modelId="{09A0DE5B-9B96-45D7-A904-721235F7EDD7}" srcId="{8278157E-6435-4D1E-B148-973DB160CDD4}" destId="{109035C6-E146-429F-B174-A12B744BB5C8}" srcOrd="1" destOrd="0" parTransId="{FE1DD1C0-DE32-4830-A719-0B3692878E03}" sibTransId="{36689FC6-0CAE-41D3-96BC-40689D9C9EFA}"/>
    <dgm:cxn modelId="{6B166E09-9ADC-4B0B-B413-1066806866E3}" type="presOf" srcId="{2F617648-6757-4C83-9165-7570175D4C3A}" destId="{CBB77B44-1C0D-4374-8E85-E66F7D9E7397}" srcOrd="0" destOrd="0" presId="urn:microsoft.com/office/officeart/2005/8/layout/orgChart1"/>
    <dgm:cxn modelId="{214330E2-7206-4DB0-851A-AAC29DCDEE32}" type="presOf" srcId="{53AB6DDC-A94A-42FF-982A-4F3988A3EDCF}" destId="{96231856-0D1F-4F49-9C2D-A9023E5BA0C5}" srcOrd="0" destOrd="0" presId="urn:microsoft.com/office/officeart/2005/8/layout/orgChart1"/>
    <dgm:cxn modelId="{FB864ACD-A366-40CB-BFB5-6CFE6CECAD5A}" type="presOf" srcId="{07BAA3AF-0771-4271-9703-E27BBF548CD2}" destId="{632F49FA-C1EE-46AF-A16A-7EEC1079597E}" srcOrd="0" destOrd="0" presId="urn:microsoft.com/office/officeart/2005/8/layout/orgChart1"/>
    <dgm:cxn modelId="{748A8FA6-76AF-4EFF-B27E-B390141D0311}" type="presOf" srcId="{109035C6-E146-429F-B174-A12B744BB5C8}" destId="{E4D39997-BD3D-4DBD-ACC0-15296FA7C3B4}" srcOrd="1" destOrd="0" presId="urn:microsoft.com/office/officeart/2005/8/layout/orgChart1"/>
    <dgm:cxn modelId="{E808318C-7D7B-429F-A382-AC34F4B17A5E}" srcId="{109035C6-E146-429F-B174-A12B744BB5C8}" destId="{205F690E-E351-4EFC-958B-F013FE9FA13C}" srcOrd="4" destOrd="0" parTransId="{07BAA3AF-0771-4271-9703-E27BBF548CD2}" sibTransId="{4C4FC34C-3858-4CBD-BB4F-9B4049D6AAFA}"/>
    <dgm:cxn modelId="{3A81A8ED-3BE6-4316-8A76-389375F0A382}" type="presOf" srcId="{150C9338-F55B-49E3-9D64-B786DF0A76B0}" destId="{CA658640-C34C-4B91-892B-627FE132C4EE}" srcOrd="1" destOrd="0" presId="urn:microsoft.com/office/officeart/2005/8/layout/orgChart1"/>
    <dgm:cxn modelId="{D18C3EB3-DACD-4BAB-8114-C85D2FCE1245}" srcId="{109035C6-E146-429F-B174-A12B744BB5C8}" destId="{2F617648-6757-4C83-9165-7570175D4C3A}" srcOrd="3" destOrd="0" parTransId="{F1C3D557-7C1F-4039-898F-8C5624541E87}" sibTransId="{69FA72EB-852D-406D-9A5D-7B0D0322BBB6}"/>
    <dgm:cxn modelId="{7932A9CE-077C-498B-897B-DA1727EC23F6}" type="presOf" srcId="{5D1C774F-0D76-4D7C-8F59-D86F4861CBB6}" destId="{3BD88FEC-45D7-4C18-A822-39E1724159C6}" srcOrd="0" destOrd="0" presId="urn:microsoft.com/office/officeart/2005/8/layout/orgChart1"/>
    <dgm:cxn modelId="{717959B2-4955-4570-9666-D3C2AC044A50}" srcId="{480642CE-6D23-49F4-A1CA-49795DD1C74D}" destId="{8278157E-6435-4D1E-B148-973DB160CDD4}" srcOrd="0" destOrd="0" parTransId="{36E61917-AC93-46B6-905B-F42D4DBCC8BD}" sibTransId="{13D31630-CB73-49C5-90CC-2C70832333E3}"/>
    <dgm:cxn modelId="{0E3FDD83-05D2-4289-87F7-2E9F45768FE6}" type="presOf" srcId="{109035C6-E146-429F-B174-A12B744BB5C8}" destId="{9BE06272-4A18-496E-BE07-A52FBD8EDA7E}" srcOrd="0" destOrd="0" presId="urn:microsoft.com/office/officeart/2005/8/layout/orgChart1"/>
    <dgm:cxn modelId="{44DAB009-A870-4080-B1A4-E96D3C3DD484}" type="presOf" srcId="{205F690E-E351-4EFC-958B-F013FE9FA13C}" destId="{93C3DBB2-130F-4CAE-8B25-8BB4D7FDF381}" srcOrd="1" destOrd="0" presId="urn:microsoft.com/office/officeart/2005/8/layout/orgChart1"/>
    <dgm:cxn modelId="{EC12FC22-9F41-4F7E-9F82-855374A0D694}" type="presOf" srcId="{8278157E-6435-4D1E-B148-973DB160CDD4}" destId="{F3471D2A-BC80-43F0-8795-66F7FEBE1336}" srcOrd="0" destOrd="0" presId="urn:microsoft.com/office/officeart/2005/8/layout/orgChart1"/>
    <dgm:cxn modelId="{0222864C-5EC7-4CC5-973E-75A16698DD1E}" srcId="{4E5A6514-B1E9-4C76-812A-C2A308A80424}" destId="{573B15B7-49EF-4B93-8F19-EA74FB614BE0}" srcOrd="3" destOrd="0" parTransId="{5D1C774F-0D76-4D7C-8F59-D86F4861CBB6}" sibTransId="{B3D00FD2-891E-4E4A-9423-5D5208A339B9}"/>
    <dgm:cxn modelId="{0E3AC0B0-84C7-4409-980D-CF02AAF77E44}" type="presOf" srcId="{8278157E-6435-4D1E-B148-973DB160CDD4}" destId="{E71849A0-0850-4F88-84D1-A54CF7990C56}" srcOrd="1" destOrd="0" presId="urn:microsoft.com/office/officeart/2005/8/layout/orgChart1"/>
    <dgm:cxn modelId="{76CEA49E-221E-4C0E-88AB-5817A34F4275}" srcId="{109035C6-E146-429F-B174-A12B744BB5C8}" destId="{1327A7CF-49DB-4338-AD3F-D8C0B6178D5D}" srcOrd="2" destOrd="0" parTransId="{EF0F08E1-382D-48C5-8F40-7F084A70D03E}" sibTransId="{8F30B1E5-38FC-433F-8ABB-D33948465902}"/>
    <dgm:cxn modelId="{43533D23-AA8C-4294-9C6F-97F9530A9936}" type="presOf" srcId="{3F92DC62-F746-422D-B448-75D93C049A0C}" destId="{79385B21-E9B2-4466-BF43-F340C20C9A4A}" srcOrd="0" destOrd="0" presId="urn:microsoft.com/office/officeart/2005/8/layout/orgChart1"/>
    <dgm:cxn modelId="{6DCA4A20-0038-4598-AE4F-2D655809AA4D}" type="presOf" srcId="{76127748-3F7F-4318-B428-2BCC57230A52}" destId="{07B064EC-24E7-478B-98D7-DB28388BCCC1}" srcOrd="0" destOrd="0" presId="urn:microsoft.com/office/officeart/2005/8/layout/orgChart1"/>
    <dgm:cxn modelId="{0451889A-3F3F-490D-9032-B80AFB2763EA}" type="presParOf" srcId="{0F6083F9-5A69-4C93-94C6-942A60133622}" destId="{A3EA945D-9137-453D-8B18-58AC74AA35F9}" srcOrd="0" destOrd="0" presId="urn:microsoft.com/office/officeart/2005/8/layout/orgChart1"/>
    <dgm:cxn modelId="{B9C1F994-6FE5-41BE-BB1C-C17DD3AD8CCE}" type="presParOf" srcId="{A3EA945D-9137-453D-8B18-58AC74AA35F9}" destId="{BD5DF860-80F7-4786-B15D-F8799EB3D99F}" srcOrd="0" destOrd="0" presId="urn:microsoft.com/office/officeart/2005/8/layout/orgChart1"/>
    <dgm:cxn modelId="{13A4A5C2-7722-4DB3-8720-8EA01AAE90EF}" type="presParOf" srcId="{BD5DF860-80F7-4786-B15D-F8799EB3D99F}" destId="{F3471D2A-BC80-43F0-8795-66F7FEBE1336}" srcOrd="0" destOrd="0" presId="urn:microsoft.com/office/officeart/2005/8/layout/orgChart1"/>
    <dgm:cxn modelId="{24A8360B-CCE4-42D4-B370-33E6366D964E}" type="presParOf" srcId="{BD5DF860-80F7-4786-B15D-F8799EB3D99F}" destId="{E71849A0-0850-4F88-84D1-A54CF7990C56}" srcOrd="1" destOrd="0" presId="urn:microsoft.com/office/officeart/2005/8/layout/orgChart1"/>
    <dgm:cxn modelId="{0EC91B38-9226-4536-8BF3-8E44852849D0}" type="presParOf" srcId="{A3EA945D-9137-453D-8B18-58AC74AA35F9}" destId="{F768361C-8854-4CEC-B15E-05D978FEE1F8}" srcOrd="1" destOrd="0" presId="urn:microsoft.com/office/officeart/2005/8/layout/orgChart1"/>
    <dgm:cxn modelId="{0AEDED3C-2DF7-4DD9-850F-8D356012953C}" type="presParOf" srcId="{F768361C-8854-4CEC-B15E-05D978FEE1F8}" destId="{96231856-0D1F-4F49-9C2D-A9023E5BA0C5}" srcOrd="0" destOrd="0" presId="urn:microsoft.com/office/officeart/2005/8/layout/orgChart1"/>
    <dgm:cxn modelId="{0A536EE0-5D52-4495-AFEA-9845F8ACA933}" type="presParOf" srcId="{F768361C-8854-4CEC-B15E-05D978FEE1F8}" destId="{CCAA6BFA-8BA3-48B1-BAA1-C267A6390CB3}" srcOrd="1" destOrd="0" presId="urn:microsoft.com/office/officeart/2005/8/layout/orgChart1"/>
    <dgm:cxn modelId="{2BCD68E3-3294-4667-8B6F-22AA97852C39}" type="presParOf" srcId="{CCAA6BFA-8BA3-48B1-BAA1-C267A6390CB3}" destId="{B83AAAF7-420B-4D40-A840-6F10D995AD30}" srcOrd="0" destOrd="0" presId="urn:microsoft.com/office/officeart/2005/8/layout/orgChart1"/>
    <dgm:cxn modelId="{9EEB5AD1-48FD-4AA6-8009-369586EAD573}" type="presParOf" srcId="{B83AAAF7-420B-4D40-A840-6F10D995AD30}" destId="{4E5F77E6-91DA-4BD5-AE8A-3E939F76FB62}" srcOrd="0" destOrd="0" presId="urn:microsoft.com/office/officeart/2005/8/layout/orgChart1"/>
    <dgm:cxn modelId="{3907D4F4-19A9-42AE-9971-04AE323DE86D}" type="presParOf" srcId="{B83AAAF7-420B-4D40-A840-6F10D995AD30}" destId="{E4C52117-C53A-4F04-A3BD-07783343FF0C}" srcOrd="1" destOrd="0" presId="urn:microsoft.com/office/officeart/2005/8/layout/orgChart1"/>
    <dgm:cxn modelId="{54B556C4-6253-4F14-B46C-556F69F5C355}" type="presParOf" srcId="{CCAA6BFA-8BA3-48B1-BAA1-C267A6390CB3}" destId="{4354B600-57A9-41FE-9233-C9E99A5DE7E9}" srcOrd="1" destOrd="0" presId="urn:microsoft.com/office/officeart/2005/8/layout/orgChart1"/>
    <dgm:cxn modelId="{E5E80897-5CC2-4A60-A3BB-1DF0CDADEB19}" type="presParOf" srcId="{4354B600-57A9-41FE-9233-C9E99A5DE7E9}" destId="{79385B21-E9B2-4466-BF43-F340C20C9A4A}" srcOrd="0" destOrd="0" presId="urn:microsoft.com/office/officeart/2005/8/layout/orgChart1"/>
    <dgm:cxn modelId="{091934AA-1D22-4246-9082-B7E9A6558CC5}" type="presParOf" srcId="{4354B600-57A9-41FE-9233-C9E99A5DE7E9}" destId="{D9A5C4B3-61A4-4701-B6D0-8709F19DE783}" srcOrd="1" destOrd="0" presId="urn:microsoft.com/office/officeart/2005/8/layout/orgChart1"/>
    <dgm:cxn modelId="{1462D6F7-C204-4BCC-BAB3-EB18BAD28B2C}" type="presParOf" srcId="{D9A5C4B3-61A4-4701-B6D0-8709F19DE783}" destId="{E7E11FD7-2297-4B8C-9159-FF62E74565AC}" srcOrd="0" destOrd="0" presId="urn:microsoft.com/office/officeart/2005/8/layout/orgChart1"/>
    <dgm:cxn modelId="{EB2A6964-BD9D-4845-A600-134B9FB6D021}" type="presParOf" srcId="{E7E11FD7-2297-4B8C-9159-FF62E74565AC}" destId="{1ACF83F3-4F81-485A-B987-B73E92A3B041}" srcOrd="0" destOrd="0" presId="urn:microsoft.com/office/officeart/2005/8/layout/orgChart1"/>
    <dgm:cxn modelId="{152651C8-FE3A-46B3-BC51-23191B4B9978}" type="presParOf" srcId="{E7E11FD7-2297-4B8C-9159-FF62E74565AC}" destId="{CA658640-C34C-4B91-892B-627FE132C4EE}" srcOrd="1" destOrd="0" presId="urn:microsoft.com/office/officeart/2005/8/layout/orgChart1"/>
    <dgm:cxn modelId="{83607A48-07D3-4D4E-BE1D-EA4927B5146F}" type="presParOf" srcId="{D9A5C4B3-61A4-4701-B6D0-8709F19DE783}" destId="{8FD8E017-7A1A-46C3-88AD-49FC37DE6D83}" srcOrd="1" destOrd="0" presId="urn:microsoft.com/office/officeart/2005/8/layout/orgChart1"/>
    <dgm:cxn modelId="{4E85AC06-DD88-49D9-86E5-13D788068AA2}" type="presParOf" srcId="{D9A5C4B3-61A4-4701-B6D0-8709F19DE783}" destId="{C9EB440E-F4EF-4A51-A708-192CE227352B}" srcOrd="2" destOrd="0" presId="urn:microsoft.com/office/officeart/2005/8/layout/orgChart1"/>
    <dgm:cxn modelId="{847F69A4-7AC0-4276-8D2F-E89A0F50C257}" type="presParOf" srcId="{4354B600-57A9-41FE-9233-C9E99A5DE7E9}" destId="{D08A63AC-6405-4C1B-B074-2ADE3382A5D2}" srcOrd="2" destOrd="0" presId="urn:microsoft.com/office/officeart/2005/8/layout/orgChart1"/>
    <dgm:cxn modelId="{CB23E68D-CC0B-4512-B2BD-D3E6EF9A0965}" type="presParOf" srcId="{4354B600-57A9-41FE-9233-C9E99A5DE7E9}" destId="{CE0A563E-4230-4518-A71A-6E37735EA612}" srcOrd="3" destOrd="0" presId="urn:microsoft.com/office/officeart/2005/8/layout/orgChart1"/>
    <dgm:cxn modelId="{4AC6DAF1-7730-4CE5-886E-2DAB60153F5C}" type="presParOf" srcId="{CE0A563E-4230-4518-A71A-6E37735EA612}" destId="{AED9E79B-DEEE-45A1-8454-EAACFFB04096}" srcOrd="0" destOrd="0" presId="urn:microsoft.com/office/officeart/2005/8/layout/orgChart1"/>
    <dgm:cxn modelId="{26C1EB2E-62BB-43D4-BD27-A64E4DFBFA37}" type="presParOf" srcId="{AED9E79B-DEEE-45A1-8454-EAACFFB04096}" destId="{66F78D62-6538-4405-8D01-44CEB27F6DB4}" srcOrd="0" destOrd="0" presId="urn:microsoft.com/office/officeart/2005/8/layout/orgChart1"/>
    <dgm:cxn modelId="{7BD9524C-3D29-48BC-9C28-2A6BCE9E7394}" type="presParOf" srcId="{AED9E79B-DEEE-45A1-8454-EAACFFB04096}" destId="{CDCE339F-6759-4F88-902C-3F3F854FE538}" srcOrd="1" destOrd="0" presId="urn:microsoft.com/office/officeart/2005/8/layout/orgChart1"/>
    <dgm:cxn modelId="{5AB327C4-42ED-4704-B83E-471DDC856851}" type="presParOf" srcId="{CE0A563E-4230-4518-A71A-6E37735EA612}" destId="{68C8E4E9-759B-43CD-B1AB-C8E684567A34}" srcOrd="1" destOrd="0" presId="urn:microsoft.com/office/officeart/2005/8/layout/orgChart1"/>
    <dgm:cxn modelId="{B2CB5319-7A87-4658-9B24-EBDE566B4BD8}" type="presParOf" srcId="{CE0A563E-4230-4518-A71A-6E37735EA612}" destId="{EEE41E4E-09C6-449E-806E-6D3C43A3BD11}" srcOrd="2" destOrd="0" presId="urn:microsoft.com/office/officeart/2005/8/layout/orgChart1"/>
    <dgm:cxn modelId="{3E1153DE-9913-4848-8AF6-CC128C77D8E2}" type="presParOf" srcId="{4354B600-57A9-41FE-9233-C9E99A5DE7E9}" destId="{83C6619B-EFA9-4485-8BC8-D879995E5A3F}" srcOrd="4" destOrd="0" presId="urn:microsoft.com/office/officeart/2005/8/layout/orgChart1"/>
    <dgm:cxn modelId="{AF7E27A7-3505-4882-A6EB-D416E61289B2}" type="presParOf" srcId="{4354B600-57A9-41FE-9233-C9E99A5DE7E9}" destId="{67812729-8DC5-4788-B66D-9E80D964D5DD}" srcOrd="5" destOrd="0" presId="urn:microsoft.com/office/officeart/2005/8/layout/orgChart1"/>
    <dgm:cxn modelId="{3A3DD605-4A06-48B3-A704-B85A8487E5DE}" type="presParOf" srcId="{67812729-8DC5-4788-B66D-9E80D964D5DD}" destId="{33D6DD3F-E594-4E6D-B847-B7B9AF00AC93}" srcOrd="0" destOrd="0" presId="urn:microsoft.com/office/officeart/2005/8/layout/orgChart1"/>
    <dgm:cxn modelId="{586B023D-6A41-48FD-B8A3-8B15C40B216F}" type="presParOf" srcId="{33D6DD3F-E594-4E6D-B847-B7B9AF00AC93}" destId="{8B8F2E71-7CE9-4D32-8AE1-0451C64DD56A}" srcOrd="0" destOrd="0" presId="urn:microsoft.com/office/officeart/2005/8/layout/orgChart1"/>
    <dgm:cxn modelId="{D820B9A6-DEA0-4433-AF10-4984438EF5E9}" type="presParOf" srcId="{33D6DD3F-E594-4E6D-B847-B7B9AF00AC93}" destId="{1DB67E86-694B-4020-8086-5BFB2393E8FC}" srcOrd="1" destOrd="0" presId="urn:microsoft.com/office/officeart/2005/8/layout/orgChart1"/>
    <dgm:cxn modelId="{0B382AC5-0815-4B6A-A8CB-38BE60F17A26}" type="presParOf" srcId="{67812729-8DC5-4788-B66D-9E80D964D5DD}" destId="{8A8FBBE4-31DC-4DBA-A67B-AC8D515E594A}" srcOrd="1" destOrd="0" presId="urn:microsoft.com/office/officeart/2005/8/layout/orgChart1"/>
    <dgm:cxn modelId="{6536A30A-F9AB-46F9-8706-4D44A98204DD}" type="presParOf" srcId="{67812729-8DC5-4788-B66D-9E80D964D5DD}" destId="{C5C2B861-F6B8-49DE-B371-AC4E15CE9494}" srcOrd="2" destOrd="0" presId="urn:microsoft.com/office/officeart/2005/8/layout/orgChart1"/>
    <dgm:cxn modelId="{6E55ACB4-B7D1-4C53-868E-5059D30F4012}" type="presParOf" srcId="{4354B600-57A9-41FE-9233-C9E99A5DE7E9}" destId="{3BD88FEC-45D7-4C18-A822-39E1724159C6}" srcOrd="6" destOrd="0" presId="urn:microsoft.com/office/officeart/2005/8/layout/orgChart1"/>
    <dgm:cxn modelId="{C55B2FA8-2731-4CDC-A554-EABE32B7D38B}" type="presParOf" srcId="{4354B600-57A9-41FE-9233-C9E99A5DE7E9}" destId="{0BB6DD92-24EC-46B4-9928-968A1EF83563}" srcOrd="7" destOrd="0" presId="urn:microsoft.com/office/officeart/2005/8/layout/orgChart1"/>
    <dgm:cxn modelId="{1AE43B2B-97D2-4FD2-B768-06C33460F4C9}" type="presParOf" srcId="{0BB6DD92-24EC-46B4-9928-968A1EF83563}" destId="{4A0B5307-C2CD-4150-9855-9AE23D63BD6D}" srcOrd="0" destOrd="0" presId="urn:microsoft.com/office/officeart/2005/8/layout/orgChart1"/>
    <dgm:cxn modelId="{FFFA49FF-8B69-4523-8D8C-078C97811F41}" type="presParOf" srcId="{4A0B5307-C2CD-4150-9855-9AE23D63BD6D}" destId="{6F49EEF0-91B1-4317-9022-C2CD6B4DC816}" srcOrd="0" destOrd="0" presId="urn:microsoft.com/office/officeart/2005/8/layout/orgChart1"/>
    <dgm:cxn modelId="{71CEE1F6-03DE-4BFB-8261-50B7743601E3}" type="presParOf" srcId="{4A0B5307-C2CD-4150-9855-9AE23D63BD6D}" destId="{B0959982-4135-4538-92BA-3432BB97567F}" srcOrd="1" destOrd="0" presId="urn:microsoft.com/office/officeart/2005/8/layout/orgChart1"/>
    <dgm:cxn modelId="{32CB1BED-CF14-4954-89F2-CCA4917AA7FA}" type="presParOf" srcId="{0BB6DD92-24EC-46B4-9928-968A1EF83563}" destId="{7DFA35E1-0E40-4C96-A61E-25870354B99B}" srcOrd="1" destOrd="0" presId="urn:microsoft.com/office/officeart/2005/8/layout/orgChart1"/>
    <dgm:cxn modelId="{4B56883F-A141-46D2-B41E-07E4F4E61DB5}" type="presParOf" srcId="{0BB6DD92-24EC-46B4-9928-968A1EF83563}" destId="{51227CCB-BE3C-437A-98F2-6993393502B4}" srcOrd="2" destOrd="0" presId="urn:microsoft.com/office/officeart/2005/8/layout/orgChart1"/>
    <dgm:cxn modelId="{7489842B-552F-4622-AD42-4BD8E740E758}" type="presParOf" srcId="{4354B600-57A9-41FE-9233-C9E99A5DE7E9}" destId="{225502AF-E34C-4E79-8731-403982397046}" srcOrd="8" destOrd="0" presId="urn:microsoft.com/office/officeart/2005/8/layout/orgChart1"/>
    <dgm:cxn modelId="{8817B3B5-DA37-4EF9-8325-DFA5DFF93ED3}" type="presParOf" srcId="{4354B600-57A9-41FE-9233-C9E99A5DE7E9}" destId="{DB480930-3A48-4D74-9CCA-8BF12574A77E}" srcOrd="9" destOrd="0" presId="urn:microsoft.com/office/officeart/2005/8/layout/orgChart1"/>
    <dgm:cxn modelId="{83017FF7-518F-4D25-B73C-2960324C661E}" type="presParOf" srcId="{DB480930-3A48-4D74-9CCA-8BF12574A77E}" destId="{19F92770-B79E-4FBC-B24A-E1256417B225}" srcOrd="0" destOrd="0" presId="urn:microsoft.com/office/officeart/2005/8/layout/orgChart1"/>
    <dgm:cxn modelId="{8F6EE772-9AA0-410B-92EF-336B97E3F5A6}" type="presParOf" srcId="{19F92770-B79E-4FBC-B24A-E1256417B225}" destId="{29CBF15E-B417-42C6-965D-009B2DC2EFD6}" srcOrd="0" destOrd="0" presId="urn:microsoft.com/office/officeart/2005/8/layout/orgChart1"/>
    <dgm:cxn modelId="{C5D269BA-B597-42C1-85E5-F264EFBC3FDD}" type="presParOf" srcId="{19F92770-B79E-4FBC-B24A-E1256417B225}" destId="{B0113002-2751-467A-B050-3ABA75B055B6}" srcOrd="1" destOrd="0" presId="urn:microsoft.com/office/officeart/2005/8/layout/orgChart1"/>
    <dgm:cxn modelId="{661F0690-0170-4566-B712-B4DAE48B3BFE}" type="presParOf" srcId="{DB480930-3A48-4D74-9CCA-8BF12574A77E}" destId="{79436744-B49C-4B7C-A1A9-1E8E0E957B01}" srcOrd="1" destOrd="0" presId="urn:microsoft.com/office/officeart/2005/8/layout/orgChart1"/>
    <dgm:cxn modelId="{7E7AA29B-14A9-4883-B75D-D9E271FBA0CD}" type="presParOf" srcId="{DB480930-3A48-4D74-9CCA-8BF12574A77E}" destId="{0DDB1928-A5E7-4F0A-9FE3-60CCB11EE183}" srcOrd="2" destOrd="0" presId="urn:microsoft.com/office/officeart/2005/8/layout/orgChart1"/>
    <dgm:cxn modelId="{12E1F932-05EA-44F5-8200-23447F2CD6E3}" type="presParOf" srcId="{CCAA6BFA-8BA3-48B1-BAA1-C267A6390CB3}" destId="{13A07EC0-2DA0-446E-968E-8C49F67ED052}" srcOrd="2" destOrd="0" presId="urn:microsoft.com/office/officeart/2005/8/layout/orgChart1"/>
    <dgm:cxn modelId="{3D7CC412-78CE-461F-9A21-56BE2D195E6E}" type="presParOf" srcId="{F768361C-8854-4CEC-B15E-05D978FEE1F8}" destId="{32FE091D-4B18-4113-AF19-AD2D50DD783B}" srcOrd="2" destOrd="0" presId="urn:microsoft.com/office/officeart/2005/8/layout/orgChart1"/>
    <dgm:cxn modelId="{65E3982D-D9FA-4045-8C88-A4E93D01FE5D}" type="presParOf" srcId="{F768361C-8854-4CEC-B15E-05D978FEE1F8}" destId="{C5FEF6E8-6FE4-420B-A7DA-D5CEF566EBD6}" srcOrd="3" destOrd="0" presId="urn:microsoft.com/office/officeart/2005/8/layout/orgChart1"/>
    <dgm:cxn modelId="{640DE250-C323-4941-892E-EE0353479DE8}" type="presParOf" srcId="{C5FEF6E8-6FE4-420B-A7DA-D5CEF566EBD6}" destId="{7DBFF17A-7D5B-4CB4-94DC-65E83C0DCE11}" srcOrd="0" destOrd="0" presId="urn:microsoft.com/office/officeart/2005/8/layout/orgChart1"/>
    <dgm:cxn modelId="{9C6F0594-F8E5-49AE-92F7-5A843EBAB46C}" type="presParOf" srcId="{7DBFF17A-7D5B-4CB4-94DC-65E83C0DCE11}" destId="{9BE06272-4A18-496E-BE07-A52FBD8EDA7E}" srcOrd="0" destOrd="0" presId="urn:microsoft.com/office/officeart/2005/8/layout/orgChart1"/>
    <dgm:cxn modelId="{CCA0108D-7288-4D5A-A940-139B08758E91}" type="presParOf" srcId="{7DBFF17A-7D5B-4CB4-94DC-65E83C0DCE11}" destId="{E4D39997-BD3D-4DBD-ACC0-15296FA7C3B4}" srcOrd="1" destOrd="0" presId="urn:microsoft.com/office/officeart/2005/8/layout/orgChart1"/>
    <dgm:cxn modelId="{67B7CDAC-F1C4-4613-AAA9-417D92D35610}" type="presParOf" srcId="{C5FEF6E8-6FE4-420B-A7DA-D5CEF566EBD6}" destId="{CDF3AEDA-EF93-4730-8052-926B584CF773}" srcOrd="1" destOrd="0" presId="urn:microsoft.com/office/officeart/2005/8/layout/orgChart1"/>
    <dgm:cxn modelId="{97A467B8-B45B-48B8-89B8-2716E8FC0F0C}" type="presParOf" srcId="{CDF3AEDA-EF93-4730-8052-926B584CF773}" destId="{7A90F98C-ABC0-4900-95CD-BC71078671AE}" srcOrd="0" destOrd="0" presId="urn:microsoft.com/office/officeart/2005/8/layout/orgChart1"/>
    <dgm:cxn modelId="{879A4BBB-63F5-49EF-B11A-8BF9B94EBDA6}" type="presParOf" srcId="{CDF3AEDA-EF93-4730-8052-926B584CF773}" destId="{BDD508BC-C03A-4980-9986-43EA108AA824}" srcOrd="1" destOrd="0" presId="urn:microsoft.com/office/officeart/2005/8/layout/orgChart1"/>
    <dgm:cxn modelId="{38F155A7-B8BB-4F48-BA3D-7BAEF553BA33}" type="presParOf" srcId="{BDD508BC-C03A-4980-9986-43EA108AA824}" destId="{84E6BB55-46A7-4E30-AF3C-5B8538A7D55E}" srcOrd="0" destOrd="0" presId="urn:microsoft.com/office/officeart/2005/8/layout/orgChart1"/>
    <dgm:cxn modelId="{9CA4485A-7626-4FCB-967F-78D0D3BFEAB8}" type="presParOf" srcId="{84E6BB55-46A7-4E30-AF3C-5B8538A7D55E}" destId="{07B064EC-24E7-478B-98D7-DB28388BCCC1}" srcOrd="0" destOrd="0" presId="urn:microsoft.com/office/officeart/2005/8/layout/orgChart1"/>
    <dgm:cxn modelId="{915B93E2-52C7-4B34-ABB0-AC80DC3BEACD}" type="presParOf" srcId="{84E6BB55-46A7-4E30-AF3C-5B8538A7D55E}" destId="{8C080198-257A-47F2-A331-AEBF42BCC2C3}" srcOrd="1" destOrd="0" presId="urn:microsoft.com/office/officeart/2005/8/layout/orgChart1"/>
    <dgm:cxn modelId="{B8885A33-FBAB-4000-B0A0-0EA98F78881F}" type="presParOf" srcId="{BDD508BC-C03A-4980-9986-43EA108AA824}" destId="{F55C5EC3-ACC6-4F2D-828A-0919480DCA84}" srcOrd="1" destOrd="0" presId="urn:microsoft.com/office/officeart/2005/8/layout/orgChart1"/>
    <dgm:cxn modelId="{04A90065-C38B-44AA-9E5C-6B1A87031B10}" type="presParOf" srcId="{BDD508BC-C03A-4980-9986-43EA108AA824}" destId="{BB9F138B-A3DB-4E10-AB61-C89F63A48427}" srcOrd="2" destOrd="0" presId="urn:microsoft.com/office/officeart/2005/8/layout/orgChart1"/>
    <dgm:cxn modelId="{DD657AEA-64C6-46EF-A4DB-70090AE8946F}" type="presParOf" srcId="{CDF3AEDA-EF93-4730-8052-926B584CF773}" destId="{721045F5-83D8-4E43-B95C-B32E0B5216A1}" srcOrd="2" destOrd="0" presId="urn:microsoft.com/office/officeart/2005/8/layout/orgChart1"/>
    <dgm:cxn modelId="{E346561A-B51E-4B96-9E55-EC2824264009}" type="presParOf" srcId="{CDF3AEDA-EF93-4730-8052-926B584CF773}" destId="{B486B05F-864F-49BD-85ED-AA2714640750}" srcOrd="3" destOrd="0" presId="urn:microsoft.com/office/officeart/2005/8/layout/orgChart1"/>
    <dgm:cxn modelId="{B8475D21-134C-419D-A485-D27523BD94C7}" type="presParOf" srcId="{B486B05F-864F-49BD-85ED-AA2714640750}" destId="{9D7E37D9-13E3-4EA8-B5E2-82ECF45B1DE3}" srcOrd="0" destOrd="0" presId="urn:microsoft.com/office/officeart/2005/8/layout/orgChart1"/>
    <dgm:cxn modelId="{4BAA8B4B-373B-4ACA-9B99-59929D2C78DB}" type="presParOf" srcId="{9D7E37D9-13E3-4EA8-B5E2-82ECF45B1DE3}" destId="{99917B91-DA00-4AF8-B729-8EB5D85FBF34}" srcOrd="0" destOrd="0" presId="urn:microsoft.com/office/officeart/2005/8/layout/orgChart1"/>
    <dgm:cxn modelId="{AECA3A4C-1EF5-45A9-B24E-DB4C66BD4D91}" type="presParOf" srcId="{9D7E37D9-13E3-4EA8-B5E2-82ECF45B1DE3}" destId="{3A1E226B-93D1-4937-96B0-23E96602A9CC}" srcOrd="1" destOrd="0" presId="urn:microsoft.com/office/officeart/2005/8/layout/orgChart1"/>
    <dgm:cxn modelId="{E8DD2619-5EB5-4463-AF9C-32507FE9BF37}" type="presParOf" srcId="{B486B05F-864F-49BD-85ED-AA2714640750}" destId="{D0BEEB96-808F-4BD0-99E6-8D6AE0C6C910}" srcOrd="1" destOrd="0" presId="urn:microsoft.com/office/officeart/2005/8/layout/orgChart1"/>
    <dgm:cxn modelId="{37A6B2B7-8A2D-463D-8288-C2718BBEB707}" type="presParOf" srcId="{B486B05F-864F-49BD-85ED-AA2714640750}" destId="{498E378D-36C2-4FB3-B016-85E224EEBACF}" srcOrd="2" destOrd="0" presId="urn:microsoft.com/office/officeart/2005/8/layout/orgChart1"/>
    <dgm:cxn modelId="{D84FB968-2091-4C12-A032-3FA8A8836BCA}" type="presParOf" srcId="{CDF3AEDA-EF93-4730-8052-926B584CF773}" destId="{B6841DD0-49D1-4387-93C5-E474B4BEF01E}" srcOrd="4" destOrd="0" presId="urn:microsoft.com/office/officeart/2005/8/layout/orgChart1"/>
    <dgm:cxn modelId="{EED602E4-7034-4A53-9727-4458DCB088A6}" type="presParOf" srcId="{CDF3AEDA-EF93-4730-8052-926B584CF773}" destId="{CFBBB3B3-F807-41CC-9628-5210BA8E9545}" srcOrd="5" destOrd="0" presId="urn:microsoft.com/office/officeart/2005/8/layout/orgChart1"/>
    <dgm:cxn modelId="{905A8F92-BE5D-48BD-8302-F4AA72247159}" type="presParOf" srcId="{CFBBB3B3-F807-41CC-9628-5210BA8E9545}" destId="{47B08DA7-F25C-42BC-B9ED-759F4B20A443}" srcOrd="0" destOrd="0" presId="urn:microsoft.com/office/officeart/2005/8/layout/orgChart1"/>
    <dgm:cxn modelId="{D32CDF4B-0C19-45BD-B20B-2057734E2E94}" type="presParOf" srcId="{47B08DA7-F25C-42BC-B9ED-759F4B20A443}" destId="{AE49C8DE-98DC-4EE2-AF3F-180152695379}" srcOrd="0" destOrd="0" presId="urn:microsoft.com/office/officeart/2005/8/layout/orgChart1"/>
    <dgm:cxn modelId="{0A75AE8B-8F53-4786-9FAE-2A95B7DD6260}" type="presParOf" srcId="{47B08DA7-F25C-42BC-B9ED-759F4B20A443}" destId="{63BAF559-35B4-420D-898E-B9703EF5C946}" srcOrd="1" destOrd="0" presId="urn:microsoft.com/office/officeart/2005/8/layout/orgChart1"/>
    <dgm:cxn modelId="{7CDD3113-96DD-46F6-BE82-A211936DBCEB}" type="presParOf" srcId="{CFBBB3B3-F807-41CC-9628-5210BA8E9545}" destId="{923617A8-AB5D-47E6-A8D4-15A772DD7E05}" srcOrd="1" destOrd="0" presId="urn:microsoft.com/office/officeart/2005/8/layout/orgChart1"/>
    <dgm:cxn modelId="{DCB4C4DA-6078-4FC8-8B48-64339A52819E}" type="presParOf" srcId="{CFBBB3B3-F807-41CC-9628-5210BA8E9545}" destId="{783BD598-7510-46D4-9E54-4D3FEEDF3314}" srcOrd="2" destOrd="0" presId="urn:microsoft.com/office/officeart/2005/8/layout/orgChart1"/>
    <dgm:cxn modelId="{DD874C7F-52EB-4FCA-A75F-F15CE2E40D55}" type="presParOf" srcId="{CDF3AEDA-EF93-4730-8052-926B584CF773}" destId="{211F7874-FEE0-4381-9A93-1CFD525FDED0}" srcOrd="6" destOrd="0" presId="urn:microsoft.com/office/officeart/2005/8/layout/orgChart1"/>
    <dgm:cxn modelId="{8D9A9A33-0C78-4802-B83E-837FB13ADD32}" type="presParOf" srcId="{CDF3AEDA-EF93-4730-8052-926B584CF773}" destId="{E1F13F77-B392-425C-97A8-3A113886F9F2}" srcOrd="7" destOrd="0" presId="urn:microsoft.com/office/officeart/2005/8/layout/orgChart1"/>
    <dgm:cxn modelId="{DE081498-487D-4363-84BD-531A9BFA53A0}" type="presParOf" srcId="{E1F13F77-B392-425C-97A8-3A113886F9F2}" destId="{D2165F0C-D6FE-45AC-AEE4-3A9E2F485A9F}" srcOrd="0" destOrd="0" presId="urn:microsoft.com/office/officeart/2005/8/layout/orgChart1"/>
    <dgm:cxn modelId="{AF183540-6495-4DEE-A955-EF1591C64968}" type="presParOf" srcId="{D2165F0C-D6FE-45AC-AEE4-3A9E2F485A9F}" destId="{CBB77B44-1C0D-4374-8E85-E66F7D9E7397}" srcOrd="0" destOrd="0" presId="urn:microsoft.com/office/officeart/2005/8/layout/orgChart1"/>
    <dgm:cxn modelId="{F334A04C-2AD3-4106-9929-A27CF914CFD4}" type="presParOf" srcId="{D2165F0C-D6FE-45AC-AEE4-3A9E2F485A9F}" destId="{A66E853E-A087-49F8-8244-6BFE62297A58}" srcOrd="1" destOrd="0" presId="urn:microsoft.com/office/officeart/2005/8/layout/orgChart1"/>
    <dgm:cxn modelId="{EA7786CD-6ECF-4400-A978-85BC4936DC63}" type="presParOf" srcId="{E1F13F77-B392-425C-97A8-3A113886F9F2}" destId="{0B670756-0FED-412F-AD9F-2F80D7EC19DB}" srcOrd="1" destOrd="0" presId="urn:microsoft.com/office/officeart/2005/8/layout/orgChart1"/>
    <dgm:cxn modelId="{4903E26E-4F1D-4EF9-AC0E-87B23BEBD137}" type="presParOf" srcId="{E1F13F77-B392-425C-97A8-3A113886F9F2}" destId="{32943961-40DC-4396-8981-EDF1C851B6A7}" srcOrd="2" destOrd="0" presId="urn:microsoft.com/office/officeart/2005/8/layout/orgChart1"/>
    <dgm:cxn modelId="{DA5E0870-BF4A-453F-AAE6-52441BED2900}" type="presParOf" srcId="{CDF3AEDA-EF93-4730-8052-926B584CF773}" destId="{632F49FA-C1EE-46AF-A16A-7EEC1079597E}" srcOrd="8" destOrd="0" presId="urn:microsoft.com/office/officeart/2005/8/layout/orgChart1"/>
    <dgm:cxn modelId="{980CE6E9-6935-46CD-B994-07D3BDA288E5}" type="presParOf" srcId="{CDF3AEDA-EF93-4730-8052-926B584CF773}" destId="{4F666A6F-E5B7-4F8C-9AC9-2862B93F1687}" srcOrd="9" destOrd="0" presId="urn:microsoft.com/office/officeart/2005/8/layout/orgChart1"/>
    <dgm:cxn modelId="{7321FEB8-3536-436C-8A13-A773DFEBF084}" type="presParOf" srcId="{4F666A6F-E5B7-4F8C-9AC9-2862B93F1687}" destId="{273EFD65-0599-4136-82B1-163CE4468FBD}" srcOrd="0" destOrd="0" presId="urn:microsoft.com/office/officeart/2005/8/layout/orgChart1"/>
    <dgm:cxn modelId="{E7C456A0-D997-4FB7-B1C1-8022B905A43A}" type="presParOf" srcId="{273EFD65-0599-4136-82B1-163CE4468FBD}" destId="{69307463-A32A-405F-A168-756E7F4BA650}" srcOrd="0" destOrd="0" presId="urn:microsoft.com/office/officeart/2005/8/layout/orgChart1"/>
    <dgm:cxn modelId="{9DFDE4CC-F330-4C65-B1C0-308974849FE3}" type="presParOf" srcId="{273EFD65-0599-4136-82B1-163CE4468FBD}" destId="{93C3DBB2-130F-4CAE-8B25-8BB4D7FDF381}" srcOrd="1" destOrd="0" presId="urn:microsoft.com/office/officeart/2005/8/layout/orgChart1"/>
    <dgm:cxn modelId="{58934424-1C04-41E5-B035-9D1D26C2D953}" type="presParOf" srcId="{4F666A6F-E5B7-4F8C-9AC9-2862B93F1687}" destId="{76A89946-A26A-4EE0-A057-44C05DD3D630}" srcOrd="1" destOrd="0" presId="urn:microsoft.com/office/officeart/2005/8/layout/orgChart1"/>
    <dgm:cxn modelId="{7CD0BDC3-2CA6-4B19-9F53-6DD18EB8A42F}" type="presParOf" srcId="{4F666A6F-E5B7-4F8C-9AC9-2862B93F1687}" destId="{D5BBEA29-C9F7-4716-B587-208BE6D96E7D}" srcOrd="2" destOrd="0" presId="urn:microsoft.com/office/officeart/2005/8/layout/orgChart1"/>
    <dgm:cxn modelId="{1F2C2D41-DE57-4C4D-9A1A-3A659668AB5E}" type="presParOf" srcId="{C5FEF6E8-6FE4-420B-A7DA-D5CEF566EBD6}" destId="{A0A41CF6-7356-4370-B962-270FAFC021F7}" srcOrd="2" destOrd="0" presId="urn:microsoft.com/office/officeart/2005/8/layout/orgChart1"/>
    <dgm:cxn modelId="{71DA6237-7C95-441E-940B-57D0C6E1272D}" type="presParOf" srcId="{A3EA945D-9137-453D-8B18-58AC74AA35F9}" destId="{4CA9826B-75AB-4384-8686-BFEF8B54836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F49FA-C1EE-46AF-A16A-7EEC1079597E}">
      <dsp:nvSpPr>
        <dsp:cNvPr id="0" name=""/>
        <dsp:cNvSpPr/>
      </dsp:nvSpPr>
      <dsp:spPr>
        <a:xfrm>
          <a:off x="6554336" y="1576394"/>
          <a:ext cx="404772" cy="3439111"/>
        </a:xfrm>
        <a:custGeom>
          <a:avLst/>
          <a:gdLst/>
          <a:ahLst/>
          <a:cxnLst/>
          <a:rect l="0" t="0" r="0" b="0"/>
          <a:pathLst>
            <a:path>
              <a:moveTo>
                <a:pt x="0" y="0"/>
              </a:moveTo>
              <a:lnTo>
                <a:pt x="0" y="3439111"/>
              </a:lnTo>
              <a:lnTo>
                <a:pt x="404772" y="3439111"/>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11F7874-FEE0-4381-9A93-1CFD525FDED0}">
      <dsp:nvSpPr>
        <dsp:cNvPr id="0" name=""/>
        <dsp:cNvSpPr/>
      </dsp:nvSpPr>
      <dsp:spPr>
        <a:xfrm>
          <a:off x="6554336" y="1576394"/>
          <a:ext cx="404772" cy="2677223"/>
        </a:xfrm>
        <a:custGeom>
          <a:avLst/>
          <a:gdLst/>
          <a:ahLst/>
          <a:cxnLst/>
          <a:rect l="0" t="0" r="0" b="0"/>
          <a:pathLst>
            <a:path>
              <a:moveTo>
                <a:pt x="0" y="0"/>
              </a:moveTo>
              <a:lnTo>
                <a:pt x="0" y="2677223"/>
              </a:lnTo>
              <a:lnTo>
                <a:pt x="404772" y="2677223"/>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B6841DD0-49D1-4387-93C5-E474B4BEF01E}">
      <dsp:nvSpPr>
        <dsp:cNvPr id="0" name=""/>
        <dsp:cNvSpPr/>
      </dsp:nvSpPr>
      <dsp:spPr>
        <a:xfrm>
          <a:off x="6554336" y="1576394"/>
          <a:ext cx="404772" cy="1915334"/>
        </a:xfrm>
        <a:custGeom>
          <a:avLst/>
          <a:gdLst/>
          <a:ahLst/>
          <a:cxnLst/>
          <a:rect l="0" t="0" r="0" b="0"/>
          <a:pathLst>
            <a:path>
              <a:moveTo>
                <a:pt x="0" y="0"/>
              </a:moveTo>
              <a:lnTo>
                <a:pt x="0" y="1915334"/>
              </a:lnTo>
              <a:lnTo>
                <a:pt x="404772" y="1915334"/>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721045F5-83D8-4E43-B95C-B32E0B5216A1}">
      <dsp:nvSpPr>
        <dsp:cNvPr id="0" name=""/>
        <dsp:cNvSpPr/>
      </dsp:nvSpPr>
      <dsp:spPr>
        <a:xfrm>
          <a:off x="6554336" y="1576394"/>
          <a:ext cx="404772" cy="1153445"/>
        </a:xfrm>
        <a:custGeom>
          <a:avLst/>
          <a:gdLst/>
          <a:ahLst/>
          <a:cxnLst/>
          <a:rect l="0" t="0" r="0" b="0"/>
          <a:pathLst>
            <a:path>
              <a:moveTo>
                <a:pt x="0" y="0"/>
              </a:moveTo>
              <a:lnTo>
                <a:pt x="0" y="1153445"/>
              </a:lnTo>
              <a:lnTo>
                <a:pt x="404772" y="1153445"/>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7A90F98C-ABC0-4900-95CD-BC71078671AE}">
      <dsp:nvSpPr>
        <dsp:cNvPr id="0" name=""/>
        <dsp:cNvSpPr/>
      </dsp:nvSpPr>
      <dsp:spPr>
        <a:xfrm>
          <a:off x="6554336" y="1576394"/>
          <a:ext cx="404772" cy="391557"/>
        </a:xfrm>
        <a:custGeom>
          <a:avLst/>
          <a:gdLst/>
          <a:ahLst/>
          <a:cxnLst/>
          <a:rect l="0" t="0" r="0" b="0"/>
          <a:pathLst>
            <a:path>
              <a:moveTo>
                <a:pt x="0" y="0"/>
              </a:moveTo>
              <a:lnTo>
                <a:pt x="0" y="391557"/>
              </a:lnTo>
              <a:lnTo>
                <a:pt x="404772" y="391557"/>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2FE091D-4B18-4113-AF19-AD2D50DD783B}">
      <dsp:nvSpPr>
        <dsp:cNvPr id="0" name=""/>
        <dsp:cNvSpPr/>
      </dsp:nvSpPr>
      <dsp:spPr>
        <a:xfrm>
          <a:off x="5166484" y="537736"/>
          <a:ext cx="2973426" cy="193712"/>
        </a:xfrm>
        <a:custGeom>
          <a:avLst/>
          <a:gdLst/>
          <a:ahLst/>
          <a:cxnLst/>
          <a:rect l="0" t="0" r="0" b="0"/>
          <a:pathLst>
            <a:path>
              <a:moveTo>
                <a:pt x="0" y="0"/>
              </a:moveTo>
              <a:lnTo>
                <a:pt x="0" y="81039"/>
              </a:lnTo>
              <a:lnTo>
                <a:pt x="2973426" y="81039"/>
              </a:lnTo>
              <a:lnTo>
                <a:pt x="2973426" y="193712"/>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25502AF-E34C-4E79-8731-403982397046}">
      <dsp:nvSpPr>
        <dsp:cNvPr id="0" name=""/>
        <dsp:cNvSpPr/>
      </dsp:nvSpPr>
      <dsp:spPr>
        <a:xfrm>
          <a:off x="401871" y="1572053"/>
          <a:ext cx="415483" cy="3467360"/>
        </a:xfrm>
        <a:custGeom>
          <a:avLst/>
          <a:gdLst/>
          <a:ahLst/>
          <a:cxnLst/>
          <a:rect l="0" t="0" r="0" b="0"/>
          <a:pathLst>
            <a:path>
              <a:moveTo>
                <a:pt x="0" y="0"/>
              </a:moveTo>
              <a:lnTo>
                <a:pt x="0" y="3467360"/>
              </a:lnTo>
              <a:lnTo>
                <a:pt x="415483" y="3467360"/>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BD88FEC-45D7-4C18-A822-39E1724159C6}">
      <dsp:nvSpPr>
        <dsp:cNvPr id="0" name=""/>
        <dsp:cNvSpPr/>
      </dsp:nvSpPr>
      <dsp:spPr>
        <a:xfrm>
          <a:off x="401871" y="1572053"/>
          <a:ext cx="415483" cy="2705472"/>
        </a:xfrm>
        <a:custGeom>
          <a:avLst/>
          <a:gdLst/>
          <a:ahLst/>
          <a:cxnLst/>
          <a:rect l="0" t="0" r="0" b="0"/>
          <a:pathLst>
            <a:path>
              <a:moveTo>
                <a:pt x="0" y="0"/>
              </a:moveTo>
              <a:lnTo>
                <a:pt x="0" y="2705472"/>
              </a:lnTo>
              <a:lnTo>
                <a:pt x="415483" y="2705472"/>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83C6619B-EFA9-4485-8BC8-D879995E5A3F}">
      <dsp:nvSpPr>
        <dsp:cNvPr id="0" name=""/>
        <dsp:cNvSpPr/>
      </dsp:nvSpPr>
      <dsp:spPr>
        <a:xfrm>
          <a:off x="401871" y="1572053"/>
          <a:ext cx="415483" cy="1943583"/>
        </a:xfrm>
        <a:custGeom>
          <a:avLst/>
          <a:gdLst/>
          <a:ahLst/>
          <a:cxnLst/>
          <a:rect l="0" t="0" r="0" b="0"/>
          <a:pathLst>
            <a:path>
              <a:moveTo>
                <a:pt x="0" y="0"/>
              </a:moveTo>
              <a:lnTo>
                <a:pt x="0" y="1943583"/>
              </a:lnTo>
              <a:lnTo>
                <a:pt x="415483" y="1943583"/>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08A63AC-6405-4C1B-B074-2ADE3382A5D2}">
      <dsp:nvSpPr>
        <dsp:cNvPr id="0" name=""/>
        <dsp:cNvSpPr/>
      </dsp:nvSpPr>
      <dsp:spPr>
        <a:xfrm>
          <a:off x="401871" y="1572053"/>
          <a:ext cx="415483" cy="1181694"/>
        </a:xfrm>
        <a:custGeom>
          <a:avLst/>
          <a:gdLst/>
          <a:ahLst/>
          <a:cxnLst/>
          <a:rect l="0" t="0" r="0" b="0"/>
          <a:pathLst>
            <a:path>
              <a:moveTo>
                <a:pt x="0" y="0"/>
              </a:moveTo>
              <a:lnTo>
                <a:pt x="0" y="1181694"/>
              </a:lnTo>
              <a:lnTo>
                <a:pt x="415483" y="1181694"/>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79385B21-E9B2-4466-BF43-F340C20C9A4A}">
      <dsp:nvSpPr>
        <dsp:cNvPr id="0" name=""/>
        <dsp:cNvSpPr/>
      </dsp:nvSpPr>
      <dsp:spPr>
        <a:xfrm>
          <a:off x="401871" y="1572053"/>
          <a:ext cx="415483" cy="419806"/>
        </a:xfrm>
        <a:custGeom>
          <a:avLst/>
          <a:gdLst/>
          <a:ahLst/>
          <a:cxnLst/>
          <a:rect l="0" t="0" r="0" b="0"/>
          <a:pathLst>
            <a:path>
              <a:moveTo>
                <a:pt x="0" y="0"/>
              </a:moveTo>
              <a:lnTo>
                <a:pt x="0" y="419806"/>
              </a:lnTo>
              <a:lnTo>
                <a:pt x="415483" y="419806"/>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96231856-0D1F-4F49-9C2D-A9023E5BA0C5}">
      <dsp:nvSpPr>
        <dsp:cNvPr id="0" name=""/>
        <dsp:cNvSpPr/>
      </dsp:nvSpPr>
      <dsp:spPr>
        <a:xfrm>
          <a:off x="1987879" y="537736"/>
          <a:ext cx="3178605" cy="193707"/>
        </a:xfrm>
        <a:custGeom>
          <a:avLst/>
          <a:gdLst/>
          <a:ahLst/>
          <a:cxnLst/>
          <a:rect l="0" t="0" r="0" b="0"/>
          <a:pathLst>
            <a:path>
              <a:moveTo>
                <a:pt x="3178605" y="0"/>
              </a:moveTo>
              <a:lnTo>
                <a:pt x="3178605" y="81033"/>
              </a:lnTo>
              <a:lnTo>
                <a:pt x="0" y="81033"/>
              </a:lnTo>
              <a:lnTo>
                <a:pt x="0" y="193707"/>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F3471D2A-BC80-43F0-8795-66F7FEBE1336}">
      <dsp:nvSpPr>
        <dsp:cNvPr id="0" name=""/>
        <dsp:cNvSpPr/>
      </dsp:nvSpPr>
      <dsp:spPr>
        <a:xfrm>
          <a:off x="3820827" y="1194"/>
          <a:ext cx="2691312" cy="536541"/>
        </a:xfrm>
        <a:prstGeom prst="rect">
          <a:avLst/>
        </a:prstGeom>
        <a:solidFill>
          <a:schemeClr val="accent6">
            <a:lumMod val="20000"/>
            <a:lumOff val="8000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Sampling</a:t>
          </a:r>
          <a:endParaRPr lang="en-US" sz="2800" kern="1200" dirty="0"/>
        </a:p>
      </dsp:txBody>
      <dsp:txXfrm>
        <a:off x="3820827" y="1194"/>
        <a:ext cx="2691312" cy="536541"/>
      </dsp:txXfrm>
    </dsp:sp>
    <dsp:sp modelId="{4E5F77E6-91DA-4BD5-AE8A-3E939F76FB62}">
      <dsp:nvSpPr>
        <dsp:cNvPr id="0" name=""/>
        <dsp:cNvSpPr/>
      </dsp:nvSpPr>
      <dsp:spPr>
        <a:xfrm>
          <a:off x="5369" y="731443"/>
          <a:ext cx="3965019" cy="840610"/>
        </a:xfrm>
        <a:prstGeom prst="rect">
          <a:avLst/>
        </a:prstGeom>
        <a:solidFill>
          <a:schemeClr val="accent6">
            <a:lumMod val="20000"/>
            <a:lumOff val="8000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ts val="0"/>
            </a:spcAft>
          </a:pPr>
          <a:r>
            <a:rPr lang="en-US" sz="2400" kern="1200" dirty="0" smtClean="0"/>
            <a:t>Probability Sampling</a:t>
          </a:r>
        </a:p>
        <a:p>
          <a:pPr lvl="0" algn="ctr" defTabSz="1066800">
            <a:lnSpc>
              <a:spcPct val="90000"/>
            </a:lnSpc>
            <a:spcBef>
              <a:spcPct val="0"/>
            </a:spcBef>
            <a:spcAft>
              <a:spcPts val="0"/>
            </a:spcAft>
          </a:pPr>
          <a:r>
            <a:rPr lang="en-US" sz="2400" kern="1200" dirty="0" smtClean="0"/>
            <a:t>(Random)</a:t>
          </a:r>
          <a:endParaRPr lang="en-US" sz="2400" kern="1200" dirty="0"/>
        </a:p>
      </dsp:txBody>
      <dsp:txXfrm>
        <a:off x="5369" y="731443"/>
        <a:ext cx="3965019" cy="840610"/>
      </dsp:txXfrm>
    </dsp:sp>
    <dsp:sp modelId="{1ACF83F3-4F81-485A-B987-B73E92A3B041}">
      <dsp:nvSpPr>
        <dsp:cNvPr id="0" name=""/>
        <dsp:cNvSpPr/>
      </dsp:nvSpPr>
      <dsp:spPr>
        <a:xfrm>
          <a:off x="817355" y="1723589"/>
          <a:ext cx="3767443" cy="536541"/>
        </a:xfrm>
        <a:prstGeom prst="rect">
          <a:avLst/>
        </a:prstGeom>
        <a:solidFill>
          <a:schemeClr val="accent6">
            <a:lumMod val="20000"/>
            <a:lumOff val="8000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Simple Random Sampling</a:t>
          </a:r>
          <a:endParaRPr lang="en-US" sz="2200" kern="1200" dirty="0"/>
        </a:p>
      </dsp:txBody>
      <dsp:txXfrm>
        <a:off x="817355" y="1723589"/>
        <a:ext cx="3767443" cy="536541"/>
      </dsp:txXfrm>
    </dsp:sp>
    <dsp:sp modelId="{66F78D62-6538-4405-8D01-44CEB27F6DB4}">
      <dsp:nvSpPr>
        <dsp:cNvPr id="0" name=""/>
        <dsp:cNvSpPr/>
      </dsp:nvSpPr>
      <dsp:spPr>
        <a:xfrm>
          <a:off x="817355" y="2485477"/>
          <a:ext cx="3767443" cy="536541"/>
        </a:xfrm>
        <a:prstGeom prst="rect">
          <a:avLst/>
        </a:prstGeom>
        <a:solidFill>
          <a:schemeClr val="accent6">
            <a:lumMod val="20000"/>
            <a:lumOff val="8000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Stratified Random Sampling</a:t>
          </a:r>
          <a:endParaRPr lang="en-US" sz="2400" kern="1200" dirty="0"/>
        </a:p>
      </dsp:txBody>
      <dsp:txXfrm>
        <a:off x="817355" y="2485477"/>
        <a:ext cx="3767443" cy="536541"/>
      </dsp:txXfrm>
    </dsp:sp>
    <dsp:sp modelId="{8B8F2E71-7CE9-4D32-8AE1-0451C64DD56A}">
      <dsp:nvSpPr>
        <dsp:cNvPr id="0" name=""/>
        <dsp:cNvSpPr/>
      </dsp:nvSpPr>
      <dsp:spPr>
        <a:xfrm>
          <a:off x="817355" y="3247366"/>
          <a:ext cx="3767443" cy="536541"/>
        </a:xfrm>
        <a:prstGeom prst="rect">
          <a:avLst/>
        </a:prstGeom>
        <a:solidFill>
          <a:schemeClr val="accent6">
            <a:lumMod val="20000"/>
            <a:lumOff val="8000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Proportional Stratified Sampling</a:t>
          </a:r>
          <a:endParaRPr lang="en-US" sz="2200" kern="1200" dirty="0"/>
        </a:p>
      </dsp:txBody>
      <dsp:txXfrm>
        <a:off x="817355" y="3247366"/>
        <a:ext cx="3767443" cy="536541"/>
      </dsp:txXfrm>
    </dsp:sp>
    <dsp:sp modelId="{6F49EEF0-91B1-4317-9022-C2CD6B4DC816}">
      <dsp:nvSpPr>
        <dsp:cNvPr id="0" name=""/>
        <dsp:cNvSpPr/>
      </dsp:nvSpPr>
      <dsp:spPr>
        <a:xfrm>
          <a:off x="817355" y="4009255"/>
          <a:ext cx="3767443" cy="536541"/>
        </a:xfrm>
        <a:prstGeom prst="rect">
          <a:avLst/>
        </a:prstGeom>
        <a:solidFill>
          <a:schemeClr val="accent6">
            <a:lumMod val="20000"/>
            <a:lumOff val="8000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Systematic Sampling</a:t>
          </a:r>
          <a:endParaRPr lang="en-US" sz="2200" kern="1200" dirty="0"/>
        </a:p>
      </dsp:txBody>
      <dsp:txXfrm>
        <a:off x="817355" y="4009255"/>
        <a:ext cx="3767443" cy="536541"/>
      </dsp:txXfrm>
    </dsp:sp>
    <dsp:sp modelId="{29CBF15E-B417-42C6-965D-009B2DC2EFD6}">
      <dsp:nvSpPr>
        <dsp:cNvPr id="0" name=""/>
        <dsp:cNvSpPr/>
      </dsp:nvSpPr>
      <dsp:spPr>
        <a:xfrm>
          <a:off x="817355" y="4771143"/>
          <a:ext cx="3767443" cy="536541"/>
        </a:xfrm>
        <a:prstGeom prst="rect">
          <a:avLst/>
        </a:prstGeom>
        <a:solidFill>
          <a:schemeClr val="accent6">
            <a:lumMod val="20000"/>
            <a:lumOff val="8000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Cluster Sampling</a:t>
          </a:r>
          <a:endParaRPr lang="en-US" sz="2200" kern="1200" dirty="0"/>
        </a:p>
      </dsp:txBody>
      <dsp:txXfrm>
        <a:off x="817355" y="4771143"/>
        <a:ext cx="3767443" cy="536541"/>
      </dsp:txXfrm>
    </dsp:sp>
    <dsp:sp modelId="{9BE06272-4A18-496E-BE07-A52FBD8EDA7E}">
      <dsp:nvSpPr>
        <dsp:cNvPr id="0" name=""/>
        <dsp:cNvSpPr/>
      </dsp:nvSpPr>
      <dsp:spPr>
        <a:xfrm>
          <a:off x="6157942" y="731448"/>
          <a:ext cx="3963935" cy="844945"/>
        </a:xfrm>
        <a:prstGeom prst="rect">
          <a:avLst/>
        </a:prstGeom>
        <a:solidFill>
          <a:schemeClr val="accent6">
            <a:lumMod val="20000"/>
            <a:lumOff val="8000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ts val="0"/>
            </a:spcAft>
          </a:pPr>
          <a:r>
            <a:rPr lang="en-US" sz="2400" kern="1200" dirty="0" smtClean="0"/>
            <a:t>Non-Probability Sampling</a:t>
          </a:r>
        </a:p>
        <a:p>
          <a:pPr lvl="0" algn="ctr" defTabSz="1066800">
            <a:lnSpc>
              <a:spcPct val="90000"/>
            </a:lnSpc>
            <a:spcBef>
              <a:spcPct val="0"/>
            </a:spcBef>
            <a:spcAft>
              <a:spcPts val="0"/>
            </a:spcAft>
          </a:pPr>
          <a:r>
            <a:rPr lang="en-US" sz="2400" kern="1200" dirty="0" smtClean="0"/>
            <a:t>(Not Random)</a:t>
          </a:r>
          <a:endParaRPr lang="en-US" sz="2400" kern="1200" dirty="0"/>
        </a:p>
      </dsp:txBody>
      <dsp:txXfrm>
        <a:off x="6157942" y="731448"/>
        <a:ext cx="3963935" cy="844945"/>
      </dsp:txXfrm>
    </dsp:sp>
    <dsp:sp modelId="{07B064EC-24E7-478B-98D7-DB28388BCCC1}">
      <dsp:nvSpPr>
        <dsp:cNvPr id="0" name=""/>
        <dsp:cNvSpPr/>
      </dsp:nvSpPr>
      <dsp:spPr>
        <a:xfrm>
          <a:off x="6959109" y="1699680"/>
          <a:ext cx="3767443" cy="536541"/>
        </a:xfrm>
        <a:prstGeom prst="rect">
          <a:avLst/>
        </a:prstGeom>
        <a:solidFill>
          <a:schemeClr val="accent6">
            <a:lumMod val="20000"/>
            <a:lumOff val="8000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Judgement / Purposive Sampling</a:t>
          </a:r>
          <a:endParaRPr lang="en-US" sz="2200" kern="1200" dirty="0"/>
        </a:p>
      </dsp:txBody>
      <dsp:txXfrm>
        <a:off x="6959109" y="1699680"/>
        <a:ext cx="3767443" cy="536541"/>
      </dsp:txXfrm>
    </dsp:sp>
    <dsp:sp modelId="{99917B91-DA00-4AF8-B729-8EB5D85FBF34}">
      <dsp:nvSpPr>
        <dsp:cNvPr id="0" name=""/>
        <dsp:cNvSpPr/>
      </dsp:nvSpPr>
      <dsp:spPr>
        <a:xfrm>
          <a:off x="6959109" y="2461569"/>
          <a:ext cx="3767443" cy="536541"/>
        </a:xfrm>
        <a:prstGeom prst="rect">
          <a:avLst/>
        </a:prstGeom>
        <a:solidFill>
          <a:schemeClr val="accent6">
            <a:lumMod val="20000"/>
            <a:lumOff val="8000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Convenient Sampling</a:t>
          </a:r>
          <a:endParaRPr lang="en-US" sz="2200" kern="1200" dirty="0"/>
        </a:p>
      </dsp:txBody>
      <dsp:txXfrm>
        <a:off x="6959109" y="2461569"/>
        <a:ext cx="3767443" cy="536541"/>
      </dsp:txXfrm>
    </dsp:sp>
    <dsp:sp modelId="{AE49C8DE-98DC-4EE2-AF3F-180152695379}">
      <dsp:nvSpPr>
        <dsp:cNvPr id="0" name=""/>
        <dsp:cNvSpPr/>
      </dsp:nvSpPr>
      <dsp:spPr>
        <a:xfrm>
          <a:off x="6959109" y="3223458"/>
          <a:ext cx="3767443" cy="536541"/>
        </a:xfrm>
        <a:prstGeom prst="rect">
          <a:avLst/>
        </a:prstGeom>
        <a:solidFill>
          <a:schemeClr val="accent6">
            <a:lumMod val="20000"/>
            <a:lumOff val="8000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Quota Sampling</a:t>
          </a:r>
          <a:endParaRPr lang="en-US" sz="2200" kern="1200" dirty="0"/>
        </a:p>
      </dsp:txBody>
      <dsp:txXfrm>
        <a:off x="6959109" y="3223458"/>
        <a:ext cx="3767443" cy="536541"/>
      </dsp:txXfrm>
    </dsp:sp>
    <dsp:sp modelId="{CBB77B44-1C0D-4374-8E85-E66F7D9E7397}">
      <dsp:nvSpPr>
        <dsp:cNvPr id="0" name=""/>
        <dsp:cNvSpPr/>
      </dsp:nvSpPr>
      <dsp:spPr>
        <a:xfrm>
          <a:off x="6959109" y="3985346"/>
          <a:ext cx="3767443" cy="536541"/>
        </a:xfrm>
        <a:prstGeom prst="rect">
          <a:avLst/>
        </a:prstGeom>
        <a:solidFill>
          <a:schemeClr val="accent6">
            <a:lumMod val="20000"/>
            <a:lumOff val="8000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Snowball Sampling</a:t>
          </a:r>
          <a:endParaRPr lang="en-US" sz="2200" kern="1200" dirty="0"/>
        </a:p>
      </dsp:txBody>
      <dsp:txXfrm>
        <a:off x="6959109" y="3985346"/>
        <a:ext cx="3767443" cy="536541"/>
      </dsp:txXfrm>
    </dsp:sp>
    <dsp:sp modelId="{69307463-A32A-405F-A168-756E7F4BA650}">
      <dsp:nvSpPr>
        <dsp:cNvPr id="0" name=""/>
        <dsp:cNvSpPr/>
      </dsp:nvSpPr>
      <dsp:spPr>
        <a:xfrm>
          <a:off x="6959109" y="4747235"/>
          <a:ext cx="3767443" cy="536541"/>
        </a:xfrm>
        <a:prstGeom prst="rect">
          <a:avLst/>
        </a:prstGeom>
        <a:solidFill>
          <a:schemeClr val="accent6">
            <a:lumMod val="20000"/>
            <a:lumOff val="8000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Voluntary Response Sampling</a:t>
          </a:r>
          <a:endParaRPr lang="en-US" sz="2200" kern="1200" dirty="0"/>
        </a:p>
      </dsp:txBody>
      <dsp:txXfrm>
        <a:off x="6959109" y="4747235"/>
        <a:ext cx="3767443" cy="53654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9B3372-74CF-4E21-A4D4-286B22AA5A6F}"/>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063762BE-D43C-49F5-99A5-BF49C695927E}"/>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B85766F-5EC0-4797-B4D1-777FCB005B11}" type="datetimeFigureOut">
              <a:rPr lang="en-US" smtClean="0"/>
              <a:t>5/10/2023</a:t>
            </a:fld>
            <a:endParaRPr lang="en-US" dirty="0"/>
          </a:p>
        </p:txBody>
      </p:sp>
      <p:sp>
        <p:nvSpPr>
          <p:cNvPr id="4" name="Footer Placeholder 3">
            <a:extLst>
              <a:ext uri="{FF2B5EF4-FFF2-40B4-BE49-F238E27FC236}">
                <a16:creationId xmlns:a16="http://schemas.microsoft.com/office/drawing/2014/main" id="{1989E452-9BCA-4AF5-9A9C-233BF410EAA7}"/>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6BF9F63-CE4F-44E2-A07D-7E654DE9F57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60AC76B-F5B1-4D6E-BACD-2A80744AC929}" type="slidenum">
              <a:rPr lang="en-US" smtClean="0"/>
              <a:t>‹#›</a:t>
            </a:fld>
            <a:endParaRPr lang="en-US" dirty="0"/>
          </a:p>
        </p:txBody>
      </p:sp>
    </p:spTree>
    <p:extLst>
      <p:ext uri="{BB962C8B-B14F-4D97-AF65-F5344CB8AC3E}">
        <p14:creationId xmlns:p14="http://schemas.microsoft.com/office/powerpoint/2010/main" val="3205145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2B4B5EC-152C-4627-80C0-63B10D5574EF}" type="datetimeFigureOut">
              <a:rPr lang="en-US" smtClean="0"/>
              <a:t>5/10/2023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1EEE60E-651F-40CC-AD73-C00F10CE42B6}" type="slidenum">
              <a:rPr lang="en-US" smtClean="0"/>
              <a:t>‹#›</a:t>
            </a:fld>
            <a:endParaRPr lang="en-US" dirty="0"/>
          </a:p>
        </p:txBody>
      </p:sp>
    </p:spTree>
    <p:extLst>
      <p:ext uri="{BB962C8B-B14F-4D97-AF65-F5344CB8AC3E}">
        <p14:creationId xmlns:p14="http://schemas.microsoft.com/office/powerpoint/2010/main" val="2025417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EEE60E-651F-40CC-AD73-C00F10CE42B6}" type="slidenum">
              <a:rPr lang="en-US" smtClean="0"/>
              <a:t>1</a:t>
            </a:fld>
            <a:endParaRPr lang="en-US" dirty="0"/>
          </a:p>
        </p:txBody>
      </p:sp>
    </p:spTree>
    <p:extLst>
      <p:ext uri="{BB962C8B-B14F-4D97-AF65-F5344CB8AC3E}">
        <p14:creationId xmlns:p14="http://schemas.microsoft.com/office/powerpoint/2010/main" val="1933842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1EEE60E-651F-40CC-AD73-C00F10CE42B6}" type="slidenum">
              <a:rPr lang="en-US" smtClean="0"/>
              <a:t>28</a:t>
            </a:fld>
            <a:endParaRPr lang="en-US" dirty="0"/>
          </a:p>
        </p:txBody>
      </p:sp>
    </p:spTree>
    <p:extLst>
      <p:ext uri="{BB962C8B-B14F-4D97-AF65-F5344CB8AC3E}">
        <p14:creationId xmlns:p14="http://schemas.microsoft.com/office/powerpoint/2010/main" val="1757156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1EEE60E-651F-40CC-AD73-C00F10CE42B6}" type="slidenum">
              <a:rPr lang="en-US" smtClean="0"/>
              <a:t>29</a:t>
            </a:fld>
            <a:endParaRPr lang="en-US" dirty="0"/>
          </a:p>
        </p:txBody>
      </p:sp>
    </p:spTree>
    <p:extLst>
      <p:ext uri="{BB962C8B-B14F-4D97-AF65-F5344CB8AC3E}">
        <p14:creationId xmlns:p14="http://schemas.microsoft.com/office/powerpoint/2010/main" val="2459370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1EEE60E-651F-40CC-AD73-C00F10CE42B6}" type="slidenum">
              <a:rPr lang="en-US" smtClean="0"/>
              <a:t>30</a:t>
            </a:fld>
            <a:endParaRPr lang="en-US" dirty="0"/>
          </a:p>
        </p:txBody>
      </p:sp>
    </p:spTree>
    <p:extLst>
      <p:ext uri="{BB962C8B-B14F-4D97-AF65-F5344CB8AC3E}">
        <p14:creationId xmlns:p14="http://schemas.microsoft.com/office/powerpoint/2010/main" val="1981956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1EEE60E-651F-40CC-AD73-C00F10CE42B6}" type="slidenum">
              <a:rPr lang="en-US" smtClean="0"/>
              <a:t>31</a:t>
            </a:fld>
            <a:endParaRPr lang="en-US" dirty="0"/>
          </a:p>
        </p:txBody>
      </p:sp>
    </p:spTree>
    <p:extLst>
      <p:ext uri="{BB962C8B-B14F-4D97-AF65-F5344CB8AC3E}">
        <p14:creationId xmlns:p14="http://schemas.microsoft.com/office/powerpoint/2010/main" val="3864425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1EEE60E-651F-40CC-AD73-C00F10CE42B6}" type="slidenum">
              <a:rPr lang="en-US" smtClean="0"/>
              <a:t>32</a:t>
            </a:fld>
            <a:endParaRPr lang="en-US" dirty="0"/>
          </a:p>
        </p:txBody>
      </p:sp>
    </p:spTree>
    <p:extLst>
      <p:ext uri="{BB962C8B-B14F-4D97-AF65-F5344CB8AC3E}">
        <p14:creationId xmlns:p14="http://schemas.microsoft.com/office/powerpoint/2010/main" val="752081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1EEE60E-651F-40CC-AD73-C00F10CE42B6}" type="slidenum">
              <a:rPr lang="en-US" smtClean="0"/>
              <a:t>33</a:t>
            </a:fld>
            <a:endParaRPr lang="en-US" dirty="0"/>
          </a:p>
        </p:txBody>
      </p:sp>
    </p:spTree>
    <p:extLst>
      <p:ext uri="{BB962C8B-B14F-4D97-AF65-F5344CB8AC3E}">
        <p14:creationId xmlns:p14="http://schemas.microsoft.com/office/powerpoint/2010/main" val="3519587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1EEE60E-651F-40CC-AD73-C00F10CE42B6}" type="slidenum">
              <a:rPr lang="en-US" smtClean="0"/>
              <a:t>34</a:t>
            </a:fld>
            <a:endParaRPr lang="en-US" dirty="0"/>
          </a:p>
        </p:txBody>
      </p:sp>
    </p:spTree>
    <p:extLst>
      <p:ext uri="{BB962C8B-B14F-4D97-AF65-F5344CB8AC3E}">
        <p14:creationId xmlns:p14="http://schemas.microsoft.com/office/powerpoint/2010/main" val="2723900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1EEE60E-651F-40CC-AD73-C00F10CE42B6}" type="slidenum">
              <a:rPr lang="en-US" smtClean="0"/>
              <a:t>35</a:t>
            </a:fld>
            <a:endParaRPr lang="en-US" dirty="0"/>
          </a:p>
        </p:txBody>
      </p:sp>
    </p:spTree>
    <p:extLst>
      <p:ext uri="{BB962C8B-B14F-4D97-AF65-F5344CB8AC3E}">
        <p14:creationId xmlns:p14="http://schemas.microsoft.com/office/powerpoint/2010/main" val="1467845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1EEE60E-651F-40CC-AD73-C00F10CE42B6}" type="slidenum">
              <a:rPr lang="en-US" smtClean="0"/>
              <a:t>36</a:t>
            </a:fld>
            <a:endParaRPr lang="en-US" dirty="0"/>
          </a:p>
        </p:txBody>
      </p:sp>
    </p:spTree>
    <p:extLst>
      <p:ext uri="{BB962C8B-B14F-4D97-AF65-F5344CB8AC3E}">
        <p14:creationId xmlns:p14="http://schemas.microsoft.com/office/powerpoint/2010/main" val="995969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1EEE60E-651F-40CC-AD73-C00F10CE42B6}" type="slidenum">
              <a:rPr lang="en-US" smtClean="0"/>
              <a:t>37</a:t>
            </a:fld>
            <a:endParaRPr lang="en-US" dirty="0"/>
          </a:p>
        </p:txBody>
      </p:sp>
    </p:spTree>
    <p:extLst>
      <p:ext uri="{BB962C8B-B14F-4D97-AF65-F5344CB8AC3E}">
        <p14:creationId xmlns:p14="http://schemas.microsoft.com/office/powerpoint/2010/main" val="3079974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EEE60E-651F-40CC-AD73-C00F10CE42B6}" type="slidenum">
              <a:rPr lang="en-US" smtClean="0"/>
              <a:t>20</a:t>
            </a:fld>
            <a:endParaRPr lang="en-US" dirty="0"/>
          </a:p>
        </p:txBody>
      </p:sp>
    </p:spTree>
    <p:extLst>
      <p:ext uri="{BB962C8B-B14F-4D97-AF65-F5344CB8AC3E}">
        <p14:creationId xmlns:p14="http://schemas.microsoft.com/office/powerpoint/2010/main" val="866053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1EEE60E-651F-40CC-AD73-C00F10CE42B6}" type="slidenum">
              <a:rPr lang="en-US" smtClean="0"/>
              <a:t>38</a:t>
            </a:fld>
            <a:endParaRPr lang="en-US" dirty="0"/>
          </a:p>
        </p:txBody>
      </p:sp>
    </p:spTree>
    <p:extLst>
      <p:ext uri="{BB962C8B-B14F-4D97-AF65-F5344CB8AC3E}">
        <p14:creationId xmlns:p14="http://schemas.microsoft.com/office/powerpoint/2010/main" val="917803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1EEE60E-651F-40CC-AD73-C00F10CE42B6}" type="slidenum">
              <a:rPr lang="en-US" smtClean="0"/>
              <a:t>39</a:t>
            </a:fld>
            <a:endParaRPr lang="en-US" dirty="0"/>
          </a:p>
        </p:txBody>
      </p:sp>
    </p:spTree>
    <p:extLst>
      <p:ext uri="{BB962C8B-B14F-4D97-AF65-F5344CB8AC3E}">
        <p14:creationId xmlns:p14="http://schemas.microsoft.com/office/powerpoint/2010/main" val="810280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1EEE60E-651F-40CC-AD73-C00F10CE42B6}" type="slidenum">
              <a:rPr lang="en-US" smtClean="0"/>
              <a:t>40</a:t>
            </a:fld>
            <a:endParaRPr lang="en-US" dirty="0"/>
          </a:p>
        </p:txBody>
      </p:sp>
    </p:spTree>
    <p:extLst>
      <p:ext uri="{BB962C8B-B14F-4D97-AF65-F5344CB8AC3E}">
        <p14:creationId xmlns:p14="http://schemas.microsoft.com/office/powerpoint/2010/main" val="228897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1EEE60E-651F-40CC-AD73-C00F10CE42B6}" type="slidenum">
              <a:rPr lang="en-US" smtClean="0"/>
              <a:t>41</a:t>
            </a:fld>
            <a:endParaRPr lang="en-US" dirty="0"/>
          </a:p>
        </p:txBody>
      </p:sp>
    </p:spTree>
    <p:extLst>
      <p:ext uri="{BB962C8B-B14F-4D97-AF65-F5344CB8AC3E}">
        <p14:creationId xmlns:p14="http://schemas.microsoft.com/office/powerpoint/2010/main" val="818624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1EEE60E-651F-40CC-AD73-C00F10CE42B6}" type="slidenum">
              <a:rPr lang="en-US" smtClean="0"/>
              <a:t>42</a:t>
            </a:fld>
            <a:endParaRPr lang="en-US" dirty="0"/>
          </a:p>
        </p:txBody>
      </p:sp>
    </p:spTree>
    <p:extLst>
      <p:ext uri="{BB962C8B-B14F-4D97-AF65-F5344CB8AC3E}">
        <p14:creationId xmlns:p14="http://schemas.microsoft.com/office/powerpoint/2010/main" val="1546510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1EEE60E-651F-40CC-AD73-C00F10CE42B6}" type="slidenum">
              <a:rPr lang="en-US" smtClean="0"/>
              <a:t>43</a:t>
            </a:fld>
            <a:endParaRPr lang="en-US" dirty="0"/>
          </a:p>
        </p:txBody>
      </p:sp>
    </p:spTree>
    <p:extLst>
      <p:ext uri="{BB962C8B-B14F-4D97-AF65-F5344CB8AC3E}">
        <p14:creationId xmlns:p14="http://schemas.microsoft.com/office/powerpoint/2010/main" val="1697032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1EEE60E-651F-40CC-AD73-C00F10CE42B6}" type="slidenum">
              <a:rPr lang="en-US" smtClean="0"/>
              <a:t>44</a:t>
            </a:fld>
            <a:endParaRPr lang="en-US" dirty="0"/>
          </a:p>
        </p:txBody>
      </p:sp>
    </p:spTree>
    <p:extLst>
      <p:ext uri="{BB962C8B-B14F-4D97-AF65-F5344CB8AC3E}">
        <p14:creationId xmlns:p14="http://schemas.microsoft.com/office/powerpoint/2010/main" val="3829680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1EEE60E-651F-40CC-AD73-C00F10CE42B6}" type="slidenum">
              <a:rPr lang="en-US" smtClean="0"/>
              <a:t>45</a:t>
            </a:fld>
            <a:endParaRPr lang="en-US" dirty="0"/>
          </a:p>
        </p:txBody>
      </p:sp>
    </p:spTree>
    <p:extLst>
      <p:ext uri="{BB962C8B-B14F-4D97-AF65-F5344CB8AC3E}">
        <p14:creationId xmlns:p14="http://schemas.microsoft.com/office/powerpoint/2010/main" val="3382161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1EEE60E-651F-40CC-AD73-C00F10CE42B6}" type="slidenum">
              <a:rPr lang="en-US" smtClean="0"/>
              <a:t>46</a:t>
            </a:fld>
            <a:endParaRPr lang="en-US" dirty="0"/>
          </a:p>
        </p:txBody>
      </p:sp>
    </p:spTree>
    <p:extLst>
      <p:ext uri="{BB962C8B-B14F-4D97-AF65-F5344CB8AC3E}">
        <p14:creationId xmlns:p14="http://schemas.microsoft.com/office/powerpoint/2010/main" val="22502233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1EEE60E-651F-40CC-AD73-C00F10CE42B6}" type="slidenum">
              <a:rPr lang="en-US" smtClean="0"/>
              <a:t>47</a:t>
            </a:fld>
            <a:endParaRPr lang="en-US" dirty="0"/>
          </a:p>
        </p:txBody>
      </p:sp>
    </p:spTree>
    <p:extLst>
      <p:ext uri="{BB962C8B-B14F-4D97-AF65-F5344CB8AC3E}">
        <p14:creationId xmlns:p14="http://schemas.microsoft.com/office/powerpoint/2010/main" val="376849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EEE60E-651F-40CC-AD73-C00F10CE42B6}" type="slidenum">
              <a:rPr lang="en-US" smtClean="0"/>
              <a:t>21</a:t>
            </a:fld>
            <a:endParaRPr lang="en-US" dirty="0"/>
          </a:p>
        </p:txBody>
      </p:sp>
    </p:spTree>
    <p:extLst>
      <p:ext uri="{BB962C8B-B14F-4D97-AF65-F5344CB8AC3E}">
        <p14:creationId xmlns:p14="http://schemas.microsoft.com/office/powerpoint/2010/main" val="2371200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EEE60E-651F-40CC-AD73-C00F10CE42B6}" type="slidenum">
              <a:rPr lang="en-US" smtClean="0"/>
              <a:t>22</a:t>
            </a:fld>
            <a:endParaRPr lang="en-US" dirty="0"/>
          </a:p>
        </p:txBody>
      </p:sp>
    </p:spTree>
    <p:extLst>
      <p:ext uri="{BB962C8B-B14F-4D97-AF65-F5344CB8AC3E}">
        <p14:creationId xmlns:p14="http://schemas.microsoft.com/office/powerpoint/2010/main" val="607665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1EEE60E-651F-40CC-AD73-C00F10CE42B6}" type="slidenum">
              <a:rPr lang="en-US" smtClean="0"/>
              <a:t>23</a:t>
            </a:fld>
            <a:endParaRPr lang="en-US" dirty="0"/>
          </a:p>
        </p:txBody>
      </p:sp>
    </p:spTree>
    <p:extLst>
      <p:ext uri="{BB962C8B-B14F-4D97-AF65-F5344CB8AC3E}">
        <p14:creationId xmlns:p14="http://schemas.microsoft.com/office/powerpoint/2010/main" val="70953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1EEE60E-651F-40CC-AD73-C00F10CE42B6}" type="slidenum">
              <a:rPr lang="en-US" smtClean="0"/>
              <a:t>24</a:t>
            </a:fld>
            <a:endParaRPr lang="en-US" dirty="0"/>
          </a:p>
        </p:txBody>
      </p:sp>
    </p:spTree>
    <p:extLst>
      <p:ext uri="{BB962C8B-B14F-4D97-AF65-F5344CB8AC3E}">
        <p14:creationId xmlns:p14="http://schemas.microsoft.com/office/powerpoint/2010/main" val="2962522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1EEE60E-651F-40CC-AD73-C00F10CE42B6}" type="slidenum">
              <a:rPr lang="en-US" smtClean="0"/>
              <a:t>25</a:t>
            </a:fld>
            <a:endParaRPr lang="en-US" dirty="0"/>
          </a:p>
        </p:txBody>
      </p:sp>
    </p:spTree>
    <p:extLst>
      <p:ext uri="{BB962C8B-B14F-4D97-AF65-F5344CB8AC3E}">
        <p14:creationId xmlns:p14="http://schemas.microsoft.com/office/powerpoint/2010/main" val="3619278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1EEE60E-651F-40CC-AD73-C00F10CE42B6}" type="slidenum">
              <a:rPr lang="en-US" smtClean="0"/>
              <a:t>26</a:t>
            </a:fld>
            <a:endParaRPr lang="en-US" dirty="0"/>
          </a:p>
        </p:txBody>
      </p:sp>
    </p:spTree>
    <p:extLst>
      <p:ext uri="{BB962C8B-B14F-4D97-AF65-F5344CB8AC3E}">
        <p14:creationId xmlns:p14="http://schemas.microsoft.com/office/powerpoint/2010/main" val="4021620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1EEE60E-651F-40CC-AD73-C00F10CE42B6}" type="slidenum">
              <a:rPr lang="en-US" smtClean="0"/>
              <a:t>27</a:t>
            </a:fld>
            <a:endParaRPr lang="en-US" dirty="0"/>
          </a:p>
        </p:txBody>
      </p:sp>
    </p:spTree>
    <p:extLst>
      <p:ext uri="{BB962C8B-B14F-4D97-AF65-F5344CB8AC3E}">
        <p14:creationId xmlns:p14="http://schemas.microsoft.com/office/powerpoint/2010/main" val="1419415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5/10/2023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14254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53284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42454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05272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0553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5/10/2023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69605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5/10/2023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2016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6053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7062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8808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74279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61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82054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662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84141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9401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4255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5/10/2023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6098732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wikihow.com/Calculate-Sample-Size" TargetMode="External"/><Relationship Id="rId5" Type="http://schemas.openxmlformats.org/officeDocument/2006/relationships/hyperlink" Target="https://blog.remesh.ai/how-to-calculate-sample-size" TargetMode="Externa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8D3E5-C7A3-47DF-A374-46BF83A69904}"/>
              </a:ext>
            </a:extLst>
          </p:cNvPr>
          <p:cNvSpPr>
            <a:spLocks noGrp="1"/>
          </p:cNvSpPr>
          <p:nvPr>
            <p:ph type="ctrTitle"/>
          </p:nvPr>
        </p:nvSpPr>
        <p:spPr/>
        <p:txBody>
          <a:bodyPr>
            <a:normAutofit/>
          </a:bodyPr>
          <a:lstStyle/>
          <a:p>
            <a:pPr algn="ctr"/>
            <a:r>
              <a:rPr lang="en-US" sz="5400" cap="none" dirty="0" smtClean="0">
                <a:latin typeface="Rockwell" panose="02060603020205020403" pitchFamily="18" charset="0"/>
              </a:rPr>
              <a:t>Descriptive Research</a:t>
            </a:r>
            <a:endParaRPr lang="en-US" sz="5400" cap="none" dirty="0">
              <a:latin typeface="Rockwell" panose="02060603020205020403" pitchFamily="18" charset="0"/>
            </a:endParaRPr>
          </a:p>
        </p:txBody>
      </p:sp>
      <p:sp>
        <p:nvSpPr>
          <p:cNvPr id="3" name="Subtitle 2">
            <a:extLst>
              <a:ext uri="{FF2B5EF4-FFF2-40B4-BE49-F238E27FC236}">
                <a16:creationId xmlns:a16="http://schemas.microsoft.com/office/drawing/2014/main" id="{2E78725B-6E40-4D82-B375-7831D81C29EE}"/>
              </a:ext>
            </a:extLst>
          </p:cNvPr>
          <p:cNvSpPr>
            <a:spLocks noGrp="1"/>
          </p:cNvSpPr>
          <p:nvPr>
            <p:ph type="subTitle" idx="1"/>
          </p:nvPr>
        </p:nvSpPr>
        <p:spPr>
          <a:xfrm>
            <a:off x="1876424" y="3602038"/>
            <a:ext cx="8791575" cy="1703548"/>
          </a:xfrm>
        </p:spPr>
        <p:txBody>
          <a:bodyPr>
            <a:normAutofit/>
          </a:bodyPr>
          <a:lstStyle/>
          <a:p>
            <a:pPr algn="ctr"/>
            <a:r>
              <a:rPr lang="en-US" sz="2400" cap="none" dirty="0" smtClean="0">
                <a:latin typeface="Tahoma" panose="020B0604030504040204" pitchFamily="34" charset="0"/>
                <a:ea typeface="Tahoma" panose="020B0604030504040204" pitchFamily="34" charset="0"/>
                <a:cs typeface="Tahoma" panose="020B0604030504040204" pitchFamily="34" charset="0"/>
              </a:rPr>
              <a:t>by</a:t>
            </a:r>
          </a:p>
          <a:p>
            <a:pPr algn="ctr"/>
            <a:r>
              <a:rPr lang="en-US" sz="2400" cap="none" dirty="0" smtClean="0">
                <a:latin typeface="Tahoma" panose="020B0604030504040204" pitchFamily="34" charset="0"/>
                <a:ea typeface="Tahoma" panose="020B0604030504040204" pitchFamily="34" charset="0"/>
                <a:cs typeface="Tahoma" panose="020B0604030504040204" pitchFamily="34" charset="0"/>
              </a:rPr>
              <a:t>Parisa Arbab and Nandhini Gulasingam</a:t>
            </a:r>
          </a:p>
          <a:p>
            <a:pPr algn="ctr"/>
            <a:r>
              <a:rPr lang="en-US" sz="2400" cap="none" dirty="0" smtClean="0">
                <a:latin typeface="Tahoma" panose="020B0604030504040204" pitchFamily="34" charset="0"/>
                <a:ea typeface="Tahoma" panose="020B0604030504040204" pitchFamily="34" charset="0"/>
                <a:cs typeface="Tahoma" panose="020B0604030504040204" pitchFamily="34" charset="0"/>
              </a:rPr>
              <a:t>5/11/2023</a:t>
            </a:r>
          </a:p>
          <a:p>
            <a:pPr algn="ct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19359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a:xfrm>
            <a:off x="1141412" y="618518"/>
            <a:ext cx="10440988" cy="1478570"/>
          </a:xfrm>
        </p:spPr>
        <p:txBody>
          <a:bodyPr>
            <a:normAutofit/>
          </a:bodyPr>
          <a:lstStyle/>
          <a:p>
            <a:r>
              <a:rPr lang="en-US" sz="3000" cap="none" dirty="0">
                <a:latin typeface="Rockwell" panose="02060603020205020403" pitchFamily="18" charset="0"/>
              </a:rPr>
              <a:t>Planning for Data Collection in a Descriptive Study</a:t>
            </a: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p:txBody>
          <a:bodyPr vert="horz" lIns="91440" tIns="45720" rIns="91440" bIns="45720" rtlCol="0" anchor="t">
            <a:normAutofit/>
          </a:bodyPr>
          <a:lstStyle/>
          <a:p>
            <a:pPr marL="0" lvl="0" indent="0">
              <a:buNone/>
            </a:pPr>
            <a:r>
              <a:rPr lang="en-US" dirty="0">
                <a:latin typeface="Tw Cen MT (Body)"/>
                <a:ea typeface="Tahoma" panose="020B0604030504040204" pitchFamily="34" charset="0"/>
                <a:cs typeface="Tahoma" panose="020B0604030504040204" pitchFamily="34" charset="0"/>
              </a:rPr>
              <a:t>To plan a quantitative descriptive study, researchers must consider measurement techniques for tangible and intangible phenomena. Simple variables can be measured straightforwardly, but complex variables may require tools such as observations, interviews, or questionnaires to gather data.</a:t>
            </a:r>
          </a:p>
        </p:txBody>
      </p:sp>
    </p:spTree>
    <p:extLst>
      <p:ext uri="{BB962C8B-B14F-4D97-AF65-F5344CB8AC3E}">
        <p14:creationId xmlns:p14="http://schemas.microsoft.com/office/powerpoint/2010/main" val="1769096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a:xfrm>
            <a:off x="1141412" y="618518"/>
            <a:ext cx="10309369" cy="1478570"/>
          </a:xfrm>
        </p:spPr>
        <p:txBody>
          <a:bodyPr>
            <a:noAutofit/>
          </a:bodyPr>
          <a:lstStyle/>
          <a:p>
            <a:r>
              <a:rPr lang="en-US" sz="3000" cap="none" dirty="0">
                <a:latin typeface="Rockwell" panose="02060603020205020403" pitchFamily="18" charset="0"/>
              </a:rPr>
              <a:t>1. Practical Application: </a:t>
            </a:r>
            <a:br>
              <a:rPr lang="en-US" sz="3000" cap="none" dirty="0">
                <a:latin typeface="Rockwell" panose="02060603020205020403" pitchFamily="18" charset="0"/>
              </a:rPr>
            </a:br>
            <a:r>
              <a:rPr lang="en-US" sz="3000" cap="none" dirty="0">
                <a:latin typeface="Rockwell" panose="02060603020205020403" pitchFamily="18" charset="0"/>
              </a:rPr>
              <a:t>    </a:t>
            </a:r>
            <a:r>
              <a:rPr lang="en-US" sz="3000" cap="none" dirty="0">
                <a:solidFill>
                  <a:srgbClr val="FFFF00"/>
                </a:solidFill>
                <a:latin typeface="Rockwell" panose="02060603020205020403" pitchFamily="18" charset="0"/>
              </a:rPr>
              <a:t>Checklists, Rating  Scales and Rubrics</a:t>
            </a: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p:txBody>
          <a:bodyPr vert="horz" lIns="91440" tIns="45720" rIns="91440" bIns="45720" rtlCol="0" anchor="t">
            <a:normAutofit fontScale="92500"/>
          </a:bodyPr>
          <a:lstStyle/>
          <a:p>
            <a:pPr marL="0" lvl="0" indent="0">
              <a:buNone/>
            </a:pPr>
            <a:r>
              <a:rPr lang="en-US" dirty="0">
                <a:latin typeface="Tw Cen MT (Body)"/>
                <a:ea typeface="Tahoma" panose="020B0604030504040204" pitchFamily="34" charset="0"/>
                <a:cs typeface="Tahoma" panose="020B0604030504040204" pitchFamily="34" charset="0"/>
              </a:rPr>
              <a:t>In quantifying complex phenomena, checklists, rating scales, and rubrics are useful tools. Checklists list behaviors or characteristics and researchers indicate their presence or absence. Rating scales evaluate a phenomenon on a continuum, while rubrics include two or more rating scales with concrete descriptions of performance. These tools can be used for various research, but using rating scales or rubrics may not provide information about why participants respond as they do. However, rubrics can offer explicit and concrete alternatives to rating scales when evaluating performance.</a:t>
            </a:r>
          </a:p>
        </p:txBody>
      </p:sp>
    </p:spTree>
    <p:extLst>
      <p:ext uri="{BB962C8B-B14F-4D97-AF65-F5344CB8AC3E}">
        <p14:creationId xmlns:p14="http://schemas.microsoft.com/office/powerpoint/2010/main" val="3398865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r>
              <a:rPr lang="en-US" sz="3000" cap="none" dirty="0">
                <a:latin typeface="Rockwell" panose="02060603020205020403" pitchFamily="18" charset="0"/>
              </a:rPr>
              <a:t>2. Practical Application: </a:t>
            </a:r>
            <a:br>
              <a:rPr lang="en-US" sz="3000" cap="none" dirty="0">
                <a:latin typeface="Rockwell" panose="02060603020205020403" pitchFamily="18" charset="0"/>
              </a:rPr>
            </a:br>
            <a:r>
              <a:rPr lang="en-US" sz="3000" cap="none" dirty="0">
                <a:latin typeface="Rockwell" panose="02060603020205020403" pitchFamily="18" charset="0"/>
              </a:rPr>
              <a:t>    </a:t>
            </a:r>
            <a:r>
              <a:rPr lang="en-US" sz="3000" cap="none" dirty="0">
                <a:solidFill>
                  <a:srgbClr val="FFFF00"/>
                </a:solidFill>
                <a:latin typeface="Rockwell" panose="02060603020205020403" pitchFamily="18" charset="0"/>
              </a:rPr>
              <a:t>Computerizing</a:t>
            </a:r>
            <a:r>
              <a:rPr lang="en-US" sz="3000" cap="none" dirty="0">
                <a:latin typeface="Rockwell" panose="02060603020205020403" pitchFamily="18" charset="0"/>
              </a:rPr>
              <a:t> </a:t>
            </a:r>
            <a:r>
              <a:rPr lang="en-US" sz="3000" cap="none" dirty="0">
                <a:solidFill>
                  <a:srgbClr val="FFFF00"/>
                </a:solidFill>
                <a:latin typeface="Rockwell" panose="02060603020205020403" pitchFamily="18" charset="0"/>
              </a:rPr>
              <a:t>Observations</a:t>
            </a: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p:txBody>
          <a:bodyPr vert="horz" lIns="91440" tIns="45720" rIns="91440" bIns="45720" rtlCol="0" anchor="t">
            <a:normAutofit/>
          </a:bodyPr>
          <a:lstStyle/>
          <a:p>
            <a:pPr marL="0" lvl="0" indent="0">
              <a:buNone/>
            </a:pPr>
            <a:r>
              <a:rPr lang="en-US" sz="2200" dirty="0">
                <a:latin typeface="Tw Cen MT (Body)"/>
                <a:ea typeface="Tahoma" panose="020B0604030504040204" pitchFamily="34" charset="0"/>
                <a:cs typeface="Tahoma" panose="020B0604030504040204" pitchFamily="34" charset="0"/>
              </a:rPr>
              <a:t>It suggests that computerizing observations can enhance data collection efficiency. One way to do this is by creating a spreadsheet or using data-collection software on a laptop, tablet, or smartphone. For complex observations, a template document can be created and saved for each entity being observed. Existing software programs like CyberTracker can also be used to record observations with GPS signals and custom-designed checklists for specific characteristics of each observation.</a:t>
            </a:r>
          </a:p>
        </p:txBody>
      </p:sp>
    </p:spTree>
    <p:extLst>
      <p:ext uri="{BB962C8B-B14F-4D97-AF65-F5344CB8AC3E}">
        <p14:creationId xmlns:p14="http://schemas.microsoft.com/office/powerpoint/2010/main" val="2597996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9B864-BC44-6B49-C5E3-CB3436C6B9BF}"/>
              </a:ext>
            </a:extLst>
          </p:cNvPr>
          <p:cNvSpPr>
            <a:spLocks noGrp="1"/>
          </p:cNvSpPr>
          <p:nvPr>
            <p:ph type="title"/>
          </p:nvPr>
        </p:nvSpPr>
        <p:spPr/>
        <p:txBody>
          <a:bodyPr>
            <a:noAutofit/>
          </a:bodyPr>
          <a:lstStyle/>
          <a:p>
            <a:r>
              <a:rPr lang="en-US" sz="3000" cap="none" dirty="0">
                <a:latin typeface="Rockwell" panose="02060603020205020403" pitchFamily="18" charset="0"/>
              </a:rPr>
              <a:t>3. Practical Application: </a:t>
            </a:r>
            <a:br>
              <a:rPr lang="en-US" sz="3000" cap="none" dirty="0">
                <a:latin typeface="Rockwell" panose="02060603020205020403" pitchFamily="18" charset="0"/>
              </a:rPr>
            </a:br>
            <a:r>
              <a:rPr lang="en-US" sz="3000" cap="none" dirty="0">
                <a:latin typeface="Rockwell" panose="02060603020205020403" pitchFamily="18" charset="0"/>
              </a:rPr>
              <a:t>    </a:t>
            </a:r>
            <a:r>
              <a:rPr lang="en-US" sz="3000" cap="none" dirty="0">
                <a:solidFill>
                  <a:srgbClr val="FFFF00"/>
                </a:solidFill>
                <a:latin typeface="Rockwell" panose="02060603020205020403" pitchFamily="18" charset="0"/>
              </a:rPr>
              <a:t>Planning and  Conducting Interviews in a  </a:t>
            </a:r>
            <a:r>
              <a:rPr lang="en-US" sz="3000" cap="none" dirty="0" smtClean="0">
                <a:solidFill>
                  <a:srgbClr val="FFFF00"/>
                </a:solidFill>
                <a:latin typeface="Rockwell" panose="02060603020205020403" pitchFamily="18" charset="0"/>
              </a:rPr>
              <a:t/>
            </a:r>
            <a:br>
              <a:rPr lang="en-US" sz="3000" cap="none" dirty="0" smtClean="0">
                <a:solidFill>
                  <a:srgbClr val="FFFF00"/>
                </a:solidFill>
                <a:latin typeface="Rockwell" panose="02060603020205020403" pitchFamily="18" charset="0"/>
              </a:rPr>
            </a:br>
            <a:r>
              <a:rPr lang="en-US" sz="3000" cap="none" dirty="0" smtClean="0">
                <a:solidFill>
                  <a:srgbClr val="FFFF00"/>
                </a:solidFill>
                <a:latin typeface="Rockwell" panose="02060603020205020403" pitchFamily="18" charset="0"/>
              </a:rPr>
              <a:t>    </a:t>
            </a:r>
            <a:r>
              <a:rPr lang="en-US" sz="3000" cap="none" dirty="0">
                <a:solidFill>
                  <a:srgbClr val="FFFF00"/>
                </a:solidFill>
                <a:latin typeface="Rockwell" panose="02060603020205020403" pitchFamily="18" charset="0"/>
              </a:rPr>
              <a:t>Quantitative Study</a:t>
            </a:r>
          </a:p>
        </p:txBody>
      </p:sp>
      <p:sp>
        <p:nvSpPr>
          <p:cNvPr id="3" name="Content Placeholder 2">
            <a:extLst>
              <a:ext uri="{FF2B5EF4-FFF2-40B4-BE49-F238E27FC236}">
                <a16:creationId xmlns:a16="http://schemas.microsoft.com/office/drawing/2014/main" id="{79438F5F-1759-FD26-1532-5DADA1B8AD32}"/>
              </a:ext>
            </a:extLst>
          </p:cNvPr>
          <p:cNvSpPr>
            <a:spLocks noGrp="1"/>
          </p:cNvSpPr>
          <p:nvPr>
            <p:ph idx="1"/>
          </p:nvPr>
        </p:nvSpPr>
        <p:spPr>
          <a:xfrm>
            <a:off x="1141412" y="2602778"/>
            <a:ext cx="9905999" cy="1747549"/>
          </a:xfrm>
        </p:spPr>
        <p:txBody>
          <a:bodyPr/>
          <a:lstStyle/>
          <a:p>
            <a:pPr marL="0" indent="0">
              <a:buNone/>
            </a:pPr>
            <a:r>
              <a:rPr lang="en-US" dirty="0"/>
              <a:t>Planning and conducting interviews in a quantitative study can be an effective way to gather more in-depth information on a specific topic or research question.</a:t>
            </a:r>
          </a:p>
          <a:p>
            <a:pPr marL="0" indent="0">
              <a:buNone/>
            </a:pPr>
            <a:endParaRPr lang="en-US" dirty="0"/>
          </a:p>
        </p:txBody>
      </p:sp>
    </p:spTree>
    <p:extLst>
      <p:ext uri="{BB962C8B-B14F-4D97-AF65-F5344CB8AC3E}">
        <p14:creationId xmlns:p14="http://schemas.microsoft.com/office/powerpoint/2010/main" val="2036758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a:xfrm>
            <a:off x="1141412" y="175172"/>
            <a:ext cx="9905998" cy="1478570"/>
          </a:xfrm>
        </p:spPr>
        <p:txBody>
          <a:bodyPr>
            <a:normAutofit/>
          </a:bodyPr>
          <a:lstStyle/>
          <a:p>
            <a:r>
              <a:rPr lang="en-US" sz="3000" cap="none" dirty="0">
                <a:latin typeface="Rockwell" panose="02060603020205020403" pitchFamily="18" charset="0"/>
              </a:rPr>
              <a:t>Guidelines</a:t>
            </a:r>
            <a:r>
              <a:rPr lang="en-US" sz="3000" dirty="0">
                <a:latin typeface="Rockwell" panose="02060603020205020403" pitchFamily="18" charset="0"/>
              </a:rPr>
              <a:t> </a:t>
            </a:r>
            <a:r>
              <a:rPr lang="en-US" sz="3000" cap="none" dirty="0">
                <a:latin typeface="Rockwell" panose="02060603020205020403" pitchFamily="18" charset="0"/>
              </a:rPr>
              <a:t>Conducting Interviews in a Quantitative Study</a:t>
            </a: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141412" y="1813069"/>
            <a:ext cx="10440988" cy="3541714"/>
          </a:xfrm>
        </p:spPr>
        <p:txBody>
          <a:bodyPr vert="horz" lIns="91440" tIns="45720" rIns="91440" bIns="45720" rtlCol="0" anchor="t">
            <a:noAutofit/>
          </a:bodyPr>
          <a:lstStyle/>
          <a:p>
            <a:pPr algn="just"/>
            <a:r>
              <a:rPr lang="en-US" sz="1800" dirty="0">
                <a:latin typeface="Tw Cen MT (Body)"/>
                <a:ea typeface="Tahoma" panose="020B0604030504040204" pitchFamily="34" charset="0"/>
                <a:cs typeface="Tahoma" panose="020B0604030504040204" pitchFamily="34" charset="0"/>
              </a:rPr>
              <a:t>Limit questions to those that will directly or indirectly help answer the research question.</a:t>
            </a:r>
          </a:p>
          <a:p>
            <a:pPr algn="just"/>
            <a:r>
              <a:rPr lang="en-US" sz="1800" dirty="0">
                <a:latin typeface="Tw Cen MT (Body)"/>
                <a:ea typeface="Tahoma" panose="020B0604030504040204" pitchFamily="34" charset="0"/>
                <a:cs typeface="Tahoma" panose="020B0604030504040204" pitchFamily="34" charset="0"/>
              </a:rPr>
              <a:t>Consider how to quantify responses and modify questions accordingly.</a:t>
            </a:r>
          </a:p>
          <a:p>
            <a:pPr algn="just"/>
            <a:r>
              <a:rPr lang="en-US" sz="1800" dirty="0">
                <a:latin typeface="Tw Cen MT (Body)"/>
                <a:ea typeface="Tahoma" panose="020B0604030504040204" pitchFamily="34" charset="0"/>
                <a:cs typeface="Tahoma" panose="020B0604030504040204" pitchFamily="34" charset="0"/>
              </a:rPr>
              <a:t>Restrict each question to a single idea.</a:t>
            </a:r>
          </a:p>
          <a:p>
            <a:pPr algn="just"/>
            <a:r>
              <a:rPr lang="en-US" sz="1800" dirty="0">
                <a:latin typeface="Tw Cen MT (Body)"/>
                <a:ea typeface="Tahoma" panose="020B0604030504040204" pitchFamily="34" charset="0"/>
                <a:cs typeface="Tahoma" panose="020B0604030504040204" pitchFamily="34" charset="0"/>
              </a:rPr>
              <a:t>Consider asking a few qualitative questions.</a:t>
            </a:r>
          </a:p>
          <a:p>
            <a:pPr algn="just"/>
            <a:r>
              <a:rPr lang="en-US" sz="1800" dirty="0">
                <a:latin typeface="Tw Cen MT (Body)"/>
                <a:ea typeface="Tahoma" panose="020B0604030504040204" pitchFamily="34" charset="0"/>
                <a:cs typeface="Tahoma" panose="020B0604030504040204" pitchFamily="34" charset="0"/>
              </a:rPr>
              <a:t>Consider using computer software to streamline the process.</a:t>
            </a:r>
          </a:p>
          <a:p>
            <a:pPr algn="just"/>
            <a:r>
              <a:rPr lang="en-US" sz="1800" dirty="0">
                <a:latin typeface="Tw Cen MT (Body)"/>
                <a:ea typeface="Tahoma" panose="020B0604030504040204" pitchFamily="34" charset="0"/>
                <a:cs typeface="Tahoma" panose="020B0604030504040204" pitchFamily="34" charset="0"/>
              </a:rPr>
              <a:t>Pilot-test the questions.</a:t>
            </a:r>
          </a:p>
          <a:p>
            <a:pPr algn="just"/>
            <a:r>
              <a:rPr lang="en-US" sz="1800" dirty="0">
                <a:latin typeface="Tw Cen MT (Body)"/>
                <a:ea typeface="Tahoma" panose="020B0604030504040204" pitchFamily="34" charset="0"/>
                <a:cs typeface="Tahoma" panose="020B0604030504040204" pitchFamily="34" charset="0"/>
              </a:rPr>
              <a:t>Courteously introduce yourself to potential participants and explain the general purpose of the study.</a:t>
            </a:r>
          </a:p>
          <a:p>
            <a:pPr algn="just"/>
            <a:r>
              <a:rPr lang="en-US" sz="1800" dirty="0">
                <a:latin typeface="Tw Cen MT (Body)"/>
                <a:ea typeface="Tahoma" panose="020B0604030504040204" pitchFamily="34" charset="0"/>
                <a:cs typeface="Tahoma" panose="020B0604030504040204" pitchFamily="34" charset="0"/>
              </a:rPr>
              <a:t>Get written permission from all participants.</a:t>
            </a:r>
          </a:p>
          <a:p>
            <a:pPr algn="just"/>
            <a:r>
              <a:rPr lang="en-US" sz="1800" dirty="0">
                <a:latin typeface="Tw Cen MT (Body)"/>
                <a:ea typeface="Tahoma" panose="020B0604030504040204" pitchFamily="34" charset="0"/>
                <a:cs typeface="Tahoma" panose="020B0604030504040204" pitchFamily="34" charset="0"/>
              </a:rPr>
              <a:t>Save controversial questions for the latter part of the interview.</a:t>
            </a:r>
          </a:p>
          <a:p>
            <a:pPr algn="just"/>
            <a:r>
              <a:rPr lang="en-US" sz="1800" dirty="0">
                <a:latin typeface="Tw Cen MT (Body)"/>
                <a:ea typeface="Tahoma" panose="020B0604030504040204" pitchFamily="34" charset="0"/>
                <a:cs typeface="Tahoma" panose="020B0604030504040204" pitchFamily="34" charset="0"/>
              </a:rPr>
              <a:t>Seek clarifying information when necessary.</a:t>
            </a:r>
          </a:p>
        </p:txBody>
      </p:sp>
    </p:spTree>
    <p:extLst>
      <p:ext uri="{BB962C8B-B14F-4D97-AF65-F5344CB8AC3E}">
        <p14:creationId xmlns:p14="http://schemas.microsoft.com/office/powerpoint/2010/main" val="2110198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498FB-5659-F91E-7253-6982CB90AD59}"/>
              </a:ext>
            </a:extLst>
          </p:cNvPr>
          <p:cNvSpPr>
            <a:spLocks noGrp="1"/>
          </p:cNvSpPr>
          <p:nvPr>
            <p:ph type="title"/>
          </p:nvPr>
        </p:nvSpPr>
        <p:spPr>
          <a:xfrm>
            <a:off x="1141412" y="618518"/>
            <a:ext cx="10136187" cy="1478570"/>
          </a:xfrm>
        </p:spPr>
        <p:txBody>
          <a:bodyPr>
            <a:noAutofit/>
          </a:bodyPr>
          <a:lstStyle/>
          <a:p>
            <a:r>
              <a:rPr lang="en-US" sz="3000" cap="none" dirty="0">
                <a:latin typeface="Rockwell" panose="02060603020205020403" pitchFamily="18" charset="0"/>
              </a:rPr>
              <a:t>4. Practical Application: </a:t>
            </a:r>
            <a:br>
              <a:rPr lang="en-US" sz="3000" cap="none" dirty="0">
                <a:latin typeface="Rockwell" panose="02060603020205020403" pitchFamily="18" charset="0"/>
              </a:rPr>
            </a:br>
            <a:r>
              <a:rPr lang="en-US" sz="3000" cap="none" dirty="0">
                <a:latin typeface="Rockwell" panose="02060603020205020403" pitchFamily="18" charset="0"/>
              </a:rPr>
              <a:t>    </a:t>
            </a:r>
            <a:r>
              <a:rPr lang="en-US" sz="3000" cap="none" dirty="0">
                <a:solidFill>
                  <a:srgbClr val="FFFF00"/>
                </a:solidFill>
                <a:latin typeface="Rockwell" panose="02060603020205020403" pitchFamily="18" charset="0"/>
              </a:rPr>
              <a:t>Constructing and Administering a Questionnaire</a:t>
            </a:r>
          </a:p>
        </p:txBody>
      </p:sp>
      <p:sp>
        <p:nvSpPr>
          <p:cNvPr id="3" name="Content Placeholder 2">
            <a:extLst>
              <a:ext uri="{FF2B5EF4-FFF2-40B4-BE49-F238E27FC236}">
                <a16:creationId xmlns:a16="http://schemas.microsoft.com/office/drawing/2014/main" id="{1EDDA65E-9D4D-25B4-94D7-450149DC929E}"/>
              </a:ext>
            </a:extLst>
          </p:cNvPr>
          <p:cNvSpPr>
            <a:spLocks noGrp="1"/>
          </p:cNvSpPr>
          <p:nvPr>
            <p:ph idx="1"/>
          </p:nvPr>
        </p:nvSpPr>
        <p:spPr/>
        <p:txBody>
          <a:bodyPr>
            <a:normAutofit/>
          </a:bodyPr>
          <a:lstStyle/>
          <a:p>
            <a:pPr marL="0" indent="0">
              <a:buNone/>
            </a:pPr>
            <a:r>
              <a:rPr lang="en-US" dirty="0"/>
              <a:t>Constructing and administering a questionnaire involves designing and implementing questions to collect data. The process includes determining research questions, selecting question types, developing and pretesting the questionnaire, administering it, analyzing the data, and presenting findings. The goal is to gather reliable and valid data to answer research questions or test hypotheses.</a:t>
            </a:r>
          </a:p>
        </p:txBody>
      </p:sp>
    </p:spTree>
    <p:extLst>
      <p:ext uri="{BB962C8B-B14F-4D97-AF65-F5344CB8AC3E}">
        <p14:creationId xmlns:p14="http://schemas.microsoft.com/office/powerpoint/2010/main" val="2479932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a:xfrm>
            <a:off x="1210685" y="0"/>
            <a:ext cx="9905998" cy="1478570"/>
          </a:xfrm>
        </p:spPr>
        <p:txBody>
          <a:bodyPr>
            <a:normAutofit/>
          </a:bodyPr>
          <a:lstStyle/>
          <a:p>
            <a:r>
              <a:rPr lang="en-US" sz="3000" cap="none" dirty="0" smtClean="0">
                <a:latin typeface="Rockwell" panose="02060603020205020403" pitchFamily="18" charset="0"/>
              </a:rPr>
              <a:t>Guidelines:</a:t>
            </a:r>
            <a:br>
              <a:rPr lang="en-US" sz="3000" cap="none" dirty="0" smtClean="0">
                <a:latin typeface="Rockwell" panose="02060603020205020403" pitchFamily="18" charset="0"/>
              </a:rPr>
            </a:br>
            <a:r>
              <a:rPr lang="en-US" sz="3000" cap="none" dirty="0" smtClean="0">
                <a:solidFill>
                  <a:srgbClr val="FFFF00"/>
                </a:solidFill>
                <a:latin typeface="Rockwell" panose="02060603020205020403" pitchFamily="18" charset="0"/>
              </a:rPr>
              <a:t>Constructing </a:t>
            </a:r>
            <a:r>
              <a:rPr lang="en-US" sz="3000" cap="none" dirty="0">
                <a:solidFill>
                  <a:srgbClr val="FFFF00"/>
                </a:solidFill>
                <a:latin typeface="Rockwell" panose="02060603020205020403" pitchFamily="18" charset="0"/>
              </a:rPr>
              <a:t>a Questionnaire</a:t>
            </a: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141414" y="1335087"/>
            <a:ext cx="9839902" cy="4639586"/>
          </a:xfrm>
        </p:spPr>
        <p:txBody>
          <a:bodyPr vert="horz" lIns="91440" tIns="45720" rIns="91440" bIns="45720" rtlCol="0" anchor="t">
            <a:noAutofit/>
          </a:bodyPr>
          <a:lstStyle/>
          <a:p>
            <a:pPr algn="just">
              <a:lnSpc>
                <a:spcPct val="100000"/>
              </a:lnSpc>
            </a:pPr>
            <a:r>
              <a:rPr lang="en-US" sz="1700" dirty="0">
                <a:latin typeface="Tw Cen MT (Body)"/>
                <a:ea typeface="Tahoma" panose="020B0604030504040204" pitchFamily="34" charset="0"/>
                <a:cs typeface="Tahoma" panose="020B0604030504040204" pitchFamily="34" charset="0"/>
              </a:rPr>
              <a:t>Keep it short and essential.</a:t>
            </a:r>
          </a:p>
          <a:p>
            <a:pPr algn="just">
              <a:lnSpc>
                <a:spcPct val="100000"/>
              </a:lnSpc>
            </a:pPr>
            <a:r>
              <a:rPr lang="en-US" sz="1700" dirty="0">
                <a:latin typeface="Tw Cen MT (Body)"/>
                <a:ea typeface="Tahoma" panose="020B0604030504040204" pitchFamily="34" charset="0"/>
                <a:cs typeface="Tahoma" panose="020B0604030504040204" pitchFamily="34" charset="0"/>
              </a:rPr>
              <a:t>Keep the respondent's task simple and concrete.</a:t>
            </a:r>
          </a:p>
          <a:p>
            <a:pPr algn="just">
              <a:lnSpc>
                <a:spcPct val="100000"/>
              </a:lnSpc>
            </a:pPr>
            <a:r>
              <a:rPr lang="en-US" sz="1700" dirty="0">
                <a:latin typeface="Tw Cen MT (Body)"/>
                <a:ea typeface="Tahoma" panose="020B0604030504040204" pitchFamily="34" charset="0"/>
                <a:cs typeface="Tahoma" panose="020B0604030504040204" pitchFamily="34" charset="0"/>
              </a:rPr>
              <a:t>Provide straightforward, specific instructions.</a:t>
            </a:r>
          </a:p>
          <a:p>
            <a:pPr algn="just">
              <a:lnSpc>
                <a:spcPct val="100000"/>
              </a:lnSpc>
            </a:pPr>
            <a:r>
              <a:rPr lang="en-US" sz="1700" dirty="0">
                <a:latin typeface="Tw Cen MT (Body)"/>
                <a:ea typeface="Tahoma" panose="020B0604030504040204" pitchFamily="34" charset="0"/>
                <a:cs typeface="Tahoma" panose="020B0604030504040204" pitchFamily="34" charset="0"/>
              </a:rPr>
              <a:t>Use simple, clear, unambiguous language.</a:t>
            </a:r>
          </a:p>
          <a:p>
            <a:pPr algn="just">
              <a:lnSpc>
                <a:spcPct val="100000"/>
              </a:lnSpc>
            </a:pPr>
            <a:r>
              <a:rPr lang="en-US" sz="1700" dirty="0">
                <a:latin typeface="Tw Cen MT (Body)"/>
                <a:ea typeface="Tahoma" panose="020B0604030504040204" pitchFamily="34" charset="0"/>
                <a:cs typeface="Tahoma" panose="020B0604030504040204" pitchFamily="34" charset="0"/>
              </a:rPr>
              <a:t>Give a rationale for any items whose purposes may be unclear.</a:t>
            </a:r>
          </a:p>
          <a:p>
            <a:pPr algn="just">
              <a:lnSpc>
                <a:spcPct val="100000"/>
              </a:lnSpc>
            </a:pPr>
            <a:r>
              <a:rPr lang="en-US" sz="1700" dirty="0">
                <a:latin typeface="Tw Cen MT (Body)"/>
                <a:ea typeface="Tahoma" panose="020B0604030504040204" pitchFamily="34" charset="0"/>
                <a:cs typeface="Tahoma" panose="020B0604030504040204" pitchFamily="34" charset="0"/>
              </a:rPr>
              <a:t>Check for unwarranted assumptions implicit in your questions.</a:t>
            </a:r>
          </a:p>
          <a:p>
            <a:pPr algn="just">
              <a:lnSpc>
                <a:spcPct val="100000"/>
              </a:lnSpc>
            </a:pPr>
            <a:r>
              <a:rPr lang="en-US" sz="1700" dirty="0">
                <a:latin typeface="Tw Cen MT (Body)"/>
                <a:ea typeface="Tahoma" panose="020B0604030504040204" pitchFamily="34" charset="0"/>
                <a:cs typeface="Tahoma" panose="020B0604030504040204" pitchFamily="34" charset="0"/>
              </a:rPr>
              <a:t>Word your questions in ways that don't give clues about preferred or more desirable responses.</a:t>
            </a:r>
          </a:p>
          <a:p>
            <a:pPr algn="just">
              <a:lnSpc>
                <a:spcPct val="100000"/>
              </a:lnSpc>
            </a:pPr>
            <a:r>
              <a:rPr lang="en-US" sz="1700" dirty="0">
                <a:latin typeface="Tw Cen MT (Body)"/>
                <a:ea typeface="Tahoma" panose="020B0604030504040204" pitchFamily="34" charset="0"/>
                <a:cs typeface="Tahoma" panose="020B0604030504040204" pitchFamily="34" charset="0"/>
              </a:rPr>
              <a:t>Determine in advance how you will code the responses.</a:t>
            </a:r>
          </a:p>
          <a:p>
            <a:pPr algn="just">
              <a:lnSpc>
                <a:spcPct val="100000"/>
              </a:lnSpc>
            </a:pPr>
            <a:r>
              <a:rPr lang="en-US" sz="1700" dirty="0">
                <a:latin typeface="Tw Cen MT (Body)"/>
                <a:ea typeface="Tahoma" panose="020B0604030504040204" pitchFamily="34" charset="0"/>
                <a:cs typeface="Tahoma" panose="020B0604030504040204" pitchFamily="34" charset="0"/>
              </a:rPr>
              <a:t>Check for consistency by asking the same question in different ways.</a:t>
            </a:r>
          </a:p>
          <a:p>
            <a:pPr algn="just">
              <a:lnSpc>
                <a:spcPct val="100000"/>
              </a:lnSpc>
            </a:pPr>
            <a:r>
              <a:rPr lang="en-US" sz="1700" dirty="0">
                <a:latin typeface="Tw Cen MT (Body)"/>
                <a:ea typeface="Tahoma" panose="020B0604030504040204" pitchFamily="34" charset="0"/>
                <a:cs typeface="Tahoma" panose="020B0604030504040204" pitchFamily="34" charset="0"/>
              </a:rPr>
              <a:t>Pilot test your questionnaire.</a:t>
            </a:r>
          </a:p>
          <a:p>
            <a:pPr algn="just">
              <a:lnSpc>
                <a:spcPct val="100000"/>
              </a:lnSpc>
            </a:pPr>
            <a:r>
              <a:rPr lang="en-US" sz="1700" dirty="0">
                <a:latin typeface="Tw Cen MT (Body)"/>
                <a:ea typeface="Tahoma" panose="020B0604030504040204" pitchFamily="34" charset="0"/>
                <a:cs typeface="Tahoma" panose="020B0604030504040204" pitchFamily="34" charset="0"/>
              </a:rPr>
              <a:t>Consider the visual layout.</a:t>
            </a:r>
          </a:p>
          <a:p>
            <a:pPr algn="just">
              <a:lnSpc>
                <a:spcPct val="100000"/>
              </a:lnSpc>
            </a:pPr>
            <a:r>
              <a:rPr lang="en-US" sz="1700" dirty="0">
                <a:latin typeface="Tw Cen MT (Body)"/>
                <a:ea typeface="Tahoma" panose="020B0604030504040204" pitchFamily="34" charset="0"/>
                <a:cs typeface="Tahoma" panose="020B0604030504040204" pitchFamily="34" charset="0"/>
              </a:rPr>
              <a:t>Consider using incentives.</a:t>
            </a:r>
          </a:p>
        </p:txBody>
      </p:sp>
    </p:spTree>
    <p:extLst>
      <p:ext uri="{BB962C8B-B14F-4D97-AF65-F5344CB8AC3E}">
        <p14:creationId xmlns:p14="http://schemas.microsoft.com/office/powerpoint/2010/main" val="88053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a:xfrm>
            <a:off x="1141412" y="479973"/>
            <a:ext cx="9905998" cy="1478570"/>
          </a:xfrm>
        </p:spPr>
        <p:txBody>
          <a:bodyPr>
            <a:noAutofit/>
          </a:bodyPr>
          <a:lstStyle/>
          <a:p>
            <a:r>
              <a:rPr lang="en-US" sz="3000" cap="none" dirty="0" smtClean="0">
                <a:latin typeface="Rockwell" panose="02060603020205020403" pitchFamily="18" charset="0"/>
              </a:rPr>
              <a:t>Guidelines:</a:t>
            </a:r>
            <a:br>
              <a:rPr lang="en-US" sz="3000" cap="none" dirty="0" smtClean="0">
                <a:latin typeface="Rockwell" panose="02060603020205020403" pitchFamily="18" charset="0"/>
              </a:rPr>
            </a:br>
            <a:r>
              <a:rPr lang="en-US" sz="3000" cap="none" dirty="0" smtClean="0">
                <a:solidFill>
                  <a:srgbClr val="FFFF00"/>
                </a:solidFill>
                <a:latin typeface="Rockwell" panose="02060603020205020403" pitchFamily="18" charset="0"/>
              </a:rPr>
              <a:t>Technology </a:t>
            </a:r>
            <a:r>
              <a:rPr lang="en-US" sz="3000" cap="none" dirty="0">
                <a:solidFill>
                  <a:srgbClr val="FFFF00"/>
                </a:solidFill>
                <a:latin typeface="Rockwell" panose="02060603020205020403" pitchFamily="18" charset="0"/>
              </a:rPr>
              <a:t>to Facilitate Questionnaire Administration and Data Analysis</a:t>
            </a: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141412" y="2249487"/>
            <a:ext cx="10240097" cy="3541714"/>
          </a:xfrm>
        </p:spPr>
        <p:txBody>
          <a:bodyPr vert="horz" lIns="91440" tIns="45720" rIns="91440" bIns="45720" rtlCol="0" anchor="t">
            <a:noAutofit/>
          </a:bodyPr>
          <a:lstStyle/>
          <a:p>
            <a:pPr algn="just"/>
            <a:r>
              <a:rPr lang="en-US" sz="2200" dirty="0">
                <a:latin typeface="Tw Cen MT (Body)"/>
                <a:ea typeface="Tahoma" panose="020B0604030504040204" pitchFamily="34" charset="0"/>
                <a:cs typeface="Tahoma" panose="020B0604030504040204" pitchFamily="34" charset="0"/>
              </a:rPr>
              <a:t>Have participants respond on a laptop or tablet when with you.</a:t>
            </a:r>
          </a:p>
          <a:p>
            <a:pPr algn="just"/>
            <a:r>
              <a:rPr lang="en-US" sz="2200" dirty="0">
                <a:latin typeface="Tw Cen MT (Body)"/>
                <a:ea typeface="Tahoma" panose="020B0604030504040204" pitchFamily="34" charset="0"/>
                <a:cs typeface="Tahoma" panose="020B0604030504040204" pitchFamily="34" charset="0"/>
              </a:rPr>
              <a:t>Use email to request participation and get responses from participants who are not in the same location.</a:t>
            </a:r>
          </a:p>
          <a:p>
            <a:pPr algn="just"/>
            <a:r>
              <a:rPr lang="en-US" sz="2200" dirty="0">
                <a:latin typeface="Tw Cen MT (Body)"/>
                <a:ea typeface="Tahoma" panose="020B0604030504040204" pitchFamily="34" charset="0"/>
                <a:cs typeface="Tahoma" panose="020B0604030504040204" pitchFamily="34" charset="0"/>
              </a:rPr>
              <a:t>Personalize your correspondence using word-processing software.</a:t>
            </a:r>
          </a:p>
          <a:p>
            <a:pPr algn="just"/>
            <a:r>
              <a:rPr lang="en-US" sz="2200" dirty="0">
                <a:latin typeface="Tw Cen MT (Body)"/>
                <a:ea typeface="Tahoma" panose="020B0604030504040204" pitchFamily="34" charset="0"/>
                <a:cs typeface="Tahoma" panose="020B0604030504040204" pitchFamily="34" charset="0"/>
              </a:rPr>
              <a:t>Use a scanner to help with data tabulation for large samples.</a:t>
            </a:r>
          </a:p>
          <a:p>
            <a:pPr algn="just"/>
            <a:r>
              <a:rPr lang="en-US" sz="2200" dirty="0">
                <a:latin typeface="Tw Cen MT (Body)"/>
                <a:ea typeface="Tahoma" panose="020B0604030504040204" pitchFamily="34" charset="0"/>
                <a:cs typeface="Tahoma" panose="020B0604030504040204" pitchFamily="34" charset="0"/>
              </a:rPr>
              <a:t>Use a computer database to keep track of responses.</a:t>
            </a:r>
          </a:p>
        </p:txBody>
      </p:sp>
    </p:spTree>
    <p:extLst>
      <p:ext uri="{BB962C8B-B14F-4D97-AF65-F5344CB8AC3E}">
        <p14:creationId xmlns:p14="http://schemas.microsoft.com/office/powerpoint/2010/main" val="1455757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r>
              <a:rPr lang="en-US" sz="3000" cap="none" dirty="0" smtClean="0">
                <a:latin typeface="Rockwell" panose="02060603020205020403" pitchFamily="18" charset="0"/>
              </a:rPr>
              <a:t>Guidelines:</a:t>
            </a:r>
            <a:br>
              <a:rPr lang="en-US" sz="3000" cap="none" dirty="0" smtClean="0">
                <a:latin typeface="Rockwell" panose="02060603020205020403" pitchFamily="18" charset="0"/>
              </a:rPr>
            </a:br>
            <a:r>
              <a:rPr lang="en-US" sz="3000" cap="none" dirty="0" smtClean="0">
                <a:solidFill>
                  <a:srgbClr val="FFFF00"/>
                </a:solidFill>
                <a:latin typeface="Rockwell" panose="02060603020205020403" pitchFamily="18" charset="0"/>
              </a:rPr>
              <a:t>Maximizing </a:t>
            </a:r>
            <a:r>
              <a:rPr lang="en-US" sz="3000" cap="none" dirty="0">
                <a:solidFill>
                  <a:srgbClr val="FFFF00"/>
                </a:solidFill>
                <a:latin typeface="Rockwell" panose="02060603020205020403" pitchFamily="18" charset="0"/>
              </a:rPr>
              <a:t>Your Return Rate for a Questionnaire</a:t>
            </a: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p:txBody>
          <a:bodyPr vert="horz" lIns="91440" tIns="45720" rIns="91440" bIns="45720" rtlCol="0" anchor="t">
            <a:normAutofit/>
          </a:bodyPr>
          <a:lstStyle/>
          <a:p>
            <a:pPr marL="0" lvl="0" indent="0">
              <a:buNone/>
            </a:pPr>
            <a:r>
              <a:rPr lang="en-US" dirty="0">
                <a:latin typeface="Tw Cen MT (Body)"/>
                <a:ea typeface="Tahoma" panose="020B0604030504040204" pitchFamily="34" charset="0"/>
                <a:cs typeface="Tahoma" panose="020B0604030504040204" pitchFamily="34" charset="0"/>
              </a:rPr>
              <a:t>The response rate for mailed or e-mailed questionnaires is typically low, with return rates of 50% or less. A doctoral student studying reading sent out 103 questionnaires to teachers, with only a 13% return rate. The student later improved the return rate to 35% by seeking volunteers on the Internet. Despite the limited response, the student was able to complete her dissertation successfully.</a:t>
            </a:r>
          </a:p>
        </p:txBody>
      </p:sp>
    </p:spTree>
    <p:extLst>
      <p:ext uri="{BB962C8B-B14F-4D97-AF65-F5344CB8AC3E}">
        <p14:creationId xmlns:p14="http://schemas.microsoft.com/office/powerpoint/2010/main" val="3223518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Autofit/>
          </a:bodyPr>
          <a:lstStyle/>
          <a:p>
            <a:r>
              <a:rPr lang="en-US" sz="3000" cap="none" dirty="0">
                <a:latin typeface="Rockwell" panose="02060603020205020403" pitchFamily="18" charset="0"/>
              </a:rPr>
              <a:t>5. Practical Application:</a:t>
            </a:r>
            <a:br>
              <a:rPr lang="en-US" sz="3000" cap="none" dirty="0">
                <a:latin typeface="Rockwell" panose="02060603020205020403" pitchFamily="18" charset="0"/>
              </a:rPr>
            </a:br>
            <a:r>
              <a:rPr lang="en-US" sz="3000" cap="none" dirty="0">
                <a:latin typeface="Rockwell" panose="02060603020205020403" pitchFamily="18" charset="0"/>
              </a:rPr>
              <a:t>    </a:t>
            </a:r>
            <a:r>
              <a:rPr lang="en-US" sz="3000" cap="none" dirty="0">
                <a:solidFill>
                  <a:srgbClr val="FFFF00"/>
                </a:solidFill>
                <a:latin typeface="Rockwell" panose="02060603020205020403" pitchFamily="18" charset="0"/>
              </a:rPr>
              <a:t>Internet to Collect Data for a Descriptive Study</a:t>
            </a: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p:txBody>
          <a:bodyPr vert="horz" lIns="91440" tIns="45720" rIns="91440" bIns="45720" rtlCol="0" anchor="t">
            <a:noAutofit/>
          </a:bodyPr>
          <a:lstStyle/>
          <a:p>
            <a:pPr marL="0" lvl="0" indent="0">
              <a:buNone/>
            </a:pPr>
            <a:r>
              <a:rPr lang="en-US" sz="2100" dirty="0">
                <a:latin typeface="Tw Cen MT (Body)"/>
                <a:ea typeface="Tahoma" panose="020B0604030504040204" pitchFamily="34" charset="0"/>
                <a:cs typeface="Tahoma" panose="020B0604030504040204" pitchFamily="34" charset="0"/>
              </a:rPr>
              <a:t>It discusses the use of the internet for collecting data through online surveys. It highlights the advantages of online surveys such as cost-effectiveness, adaptability, and comparability to face-to-face surveys. However, researchers need to consider ethical standards, confidentiality, and potential harm to participants. The article recommends researchers to work with their advisors and IRBs to develop appropriate precautions and strategies for selecting an appropriate sample.</a:t>
            </a:r>
          </a:p>
        </p:txBody>
      </p:sp>
    </p:spTree>
    <p:extLst>
      <p:ext uri="{BB962C8B-B14F-4D97-AF65-F5344CB8AC3E}">
        <p14:creationId xmlns:p14="http://schemas.microsoft.com/office/powerpoint/2010/main" val="1527187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r>
              <a:rPr lang="en-US" sz="3000" cap="none" dirty="0">
                <a:latin typeface="Rockwell" panose="02060603020205020403" pitchFamily="18" charset="0"/>
              </a:rPr>
              <a:t>Descriptive Research</a:t>
            </a: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p:txBody>
          <a:bodyPr>
            <a:noAutofit/>
          </a:bodyPr>
          <a:lstStyle/>
          <a:p>
            <a:pPr marL="0" indent="0">
              <a:buNone/>
            </a:pPr>
            <a:r>
              <a:rPr lang="en-US" sz="2200" dirty="0">
                <a:latin typeface="Tw Cen MT (Body)"/>
                <a:ea typeface="Tahoma" panose="020B0604030504040204" pitchFamily="34" charset="0"/>
                <a:cs typeface="Tahoma" panose="020B0604030504040204" pitchFamily="34" charset="0"/>
              </a:rPr>
              <a:t>The term descriptive research encompasses a variety of methodologies that are best suited to examining and trying to make sense of a situation or event as it currently exists in the world. This general category of research designs includes both (a) designs aimed at characterizing the general nature of an observed phenomenon and (b) designs aimed at revealing possible associations among two or more phenomena. By and large, descriptive research does not involve changing or modifying a situation under investigation, nor is it intended to determine cause-and-effect relationships.</a:t>
            </a:r>
          </a:p>
        </p:txBody>
      </p:sp>
    </p:spTree>
    <p:extLst>
      <p:ext uri="{BB962C8B-B14F-4D97-AF65-F5344CB8AC3E}">
        <p14:creationId xmlns:p14="http://schemas.microsoft.com/office/powerpoint/2010/main" val="2492023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r>
              <a:rPr lang="en-US" cap="none" dirty="0" smtClean="0">
                <a:latin typeface="Rockwell" panose="02060603020205020403" pitchFamily="18" charset="0"/>
              </a:rPr>
              <a:t>Agenda for this section</a:t>
            </a:r>
            <a:endParaRPr lang="en-US" cap="none" dirty="0">
              <a:latin typeface="Rockwell" panose="02060603020205020403" pitchFamily="18" charset="0"/>
            </a:endParaRP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141413" y="2249487"/>
            <a:ext cx="8027525" cy="3541714"/>
          </a:xfrm>
        </p:spPr>
        <p:txBody>
          <a:bodyPr>
            <a:normAutofit/>
          </a:bodyPr>
          <a:lstStyle/>
          <a:p>
            <a:r>
              <a:rPr lang="en-US" dirty="0" smtClean="0"/>
              <a:t>Population vs sample</a:t>
            </a:r>
          </a:p>
          <a:p>
            <a:r>
              <a:rPr lang="en-US" dirty="0" smtClean="0"/>
              <a:t>Sampling techniques</a:t>
            </a:r>
          </a:p>
          <a:p>
            <a:r>
              <a:rPr lang="en-US" dirty="0" smtClean="0"/>
              <a:t>Sampling issues</a:t>
            </a:r>
          </a:p>
          <a:p>
            <a:r>
              <a:rPr lang="en-US" dirty="0" smtClean="0"/>
              <a:t>Sample size</a:t>
            </a:r>
          </a:p>
          <a:p>
            <a:r>
              <a:rPr lang="en-US" dirty="0" smtClean="0"/>
              <a:t>Bias in descriptive research</a:t>
            </a:r>
          </a:p>
          <a:p>
            <a:r>
              <a:rPr lang="en-US" dirty="0" smtClean="0"/>
              <a:t>Validity – external validity</a:t>
            </a:r>
          </a:p>
          <a:p>
            <a:endParaRPr lang="en-US" b="1" dirty="0" smtClean="0"/>
          </a:p>
          <a:p>
            <a:endParaRPr lang="en-US" b="1" dirty="0" smtClean="0"/>
          </a:p>
          <a:p>
            <a:endParaRPr lang="en-US" dirty="0" smtClean="0"/>
          </a:p>
        </p:txBody>
      </p:sp>
      <p:pic>
        <p:nvPicPr>
          <p:cNvPr id="1026" name="Picture 2" descr="Population vs. Sample | Definitions, Differences &amp; Examp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2177" y="2249487"/>
            <a:ext cx="2560048" cy="2335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179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r>
              <a:rPr lang="en-US" cap="none" dirty="0" smtClean="0">
                <a:latin typeface="Rockwell" panose="02060603020205020403" pitchFamily="18" charset="0"/>
              </a:rPr>
              <a:t>Population vs Sample</a:t>
            </a:r>
            <a:endParaRPr lang="en-US" cap="none" dirty="0">
              <a:latin typeface="Rockwell" panose="02060603020205020403" pitchFamily="18" charset="0"/>
            </a:endParaRP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141413" y="2249487"/>
            <a:ext cx="8027525" cy="3541714"/>
          </a:xfrm>
        </p:spPr>
        <p:txBody>
          <a:bodyPr>
            <a:normAutofit/>
          </a:bodyPr>
          <a:lstStyle/>
          <a:p>
            <a:r>
              <a:rPr lang="en-US" b="1" dirty="0" smtClean="0">
                <a:solidFill>
                  <a:srgbClr val="FFC000"/>
                </a:solidFill>
              </a:rPr>
              <a:t>Population</a:t>
            </a:r>
            <a:r>
              <a:rPr lang="en-US" dirty="0"/>
              <a:t> </a:t>
            </a:r>
            <a:r>
              <a:rPr lang="en-US" dirty="0" smtClean="0"/>
              <a:t>- is </a:t>
            </a:r>
            <a:r>
              <a:rPr lang="en-US" dirty="0"/>
              <a:t>the entire group that you want to draw conclusions </a:t>
            </a:r>
            <a:r>
              <a:rPr lang="en-US" dirty="0" smtClean="0"/>
              <a:t>about</a:t>
            </a:r>
            <a:endParaRPr lang="en-US" dirty="0"/>
          </a:p>
          <a:p>
            <a:r>
              <a:rPr lang="en-US" b="1" dirty="0" smtClean="0">
                <a:solidFill>
                  <a:srgbClr val="FFC000"/>
                </a:solidFill>
              </a:rPr>
              <a:t>Sample</a:t>
            </a:r>
            <a:r>
              <a:rPr lang="en-US" dirty="0"/>
              <a:t> - </a:t>
            </a:r>
            <a:r>
              <a:rPr lang="en-US" dirty="0" smtClean="0"/>
              <a:t>is </a:t>
            </a:r>
            <a:r>
              <a:rPr lang="en-US" dirty="0"/>
              <a:t>the selection of a </a:t>
            </a:r>
            <a:r>
              <a:rPr lang="en-US" u="sng" dirty="0" smtClean="0"/>
              <a:t>representative subset</a:t>
            </a:r>
            <a:r>
              <a:rPr lang="en-US" dirty="0" smtClean="0"/>
              <a:t> </a:t>
            </a:r>
            <a:r>
              <a:rPr lang="en-US" dirty="0"/>
              <a:t>of the </a:t>
            </a:r>
            <a:r>
              <a:rPr lang="en-US" u="sng" dirty="0"/>
              <a:t>population of interest</a:t>
            </a:r>
            <a:r>
              <a:rPr lang="en-US" dirty="0"/>
              <a:t> in a research study</a:t>
            </a:r>
            <a:endParaRPr lang="en-US" dirty="0" smtClean="0"/>
          </a:p>
        </p:txBody>
      </p:sp>
      <p:pic>
        <p:nvPicPr>
          <p:cNvPr id="1026" name="Picture 2" descr="Population vs. Sample | Definitions, Differences &amp; Examp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2177" y="2249487"/>
            <a:ext cx="2560048" cy="2335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4754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r>
              <a:rPr lang="en-US" cap="none" dirty="0" smtClean="0">
                <a:latin typeface="Rockwell" panose="02060603020205020403" pitchFamily="18" charset="0"/>
              </a:rPr>
              <a:t>Why Sample?</a:t>
            </a:r>
            <a:endParaRPr lang="en-US" cap="none" dirty="0">
              <a:latin typeface="Rockwell" panose="02060603020205020403" pitchFamily="18" charset="0"/>
            </a:endParaRP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141413" y="2249487"/>
            <a:ext cx="10210078" cy="3541714"/>
          </a:xfrm>
        </p:spPr>
        <p:txBody>
          <a:bodyPr>
            <a:normAutofit/>
          </a:bodyPr>
          <a:lstStyle/>
          <a:p>
            <a:r>
              <a:rPr lang="en-US" dirty="0" smtClean="0"/>
              <a:t>Sampling </a:t>
            </a:r>
            <a:r>
              <a:rPr lang="en-US" dirty="0"/>
              <a:t>allows researchers to obtain enough data to answer the research question(s) without having to query the entire </a:t>
            </a:r>
            <a:r>
              <a:rPr lang="en-US" dirty="0" smtClean="0"/>
              <a:t>population</a:t>
            </a:r>
          </a:p>
          <a:p>
            <a:r>
              <a:rPr lang="en-US" dirty="0" smtClean="0"/>
              <a:t>Sampling a subset saves time </a:t>
            </a:r>
            <a:r>
              <a:rPr lang="en-US" dirty="0"/>
              <a:t>and money</a:t>
            </a:r>
            <a:endParaRPr lang="en-US" dirty="0" smtClean="0"/>
          </a:p>
        </p:txBody>
      </p:sp>
    </p:spTree>
    <p:extLst>
      <p:ext uri="{BB962C8B-B14F-4D97-AF65-F5344CB8AC3E}">
        <p14:creationId xmlns:p14="http://schemas.microsoft.com/office/powerpoint/2010/main" val="2041606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r>
              <a:rPr lang="en-US" cap="none" dirty="0" smtClean="0">
                <a:latin typeface="Rockwell" panose="02060603020205020403" pitchFamily="18" charset="0"/>
              </a:rPr>
              <a:t>Issues Associated with Sampling</a:t>
            </a:r>
            <a:endParaRPr lang="en-US" cap="none" dirty="0">
              <a:latin typeface="Rockwell" panose="02060603020205020403" pitchFamily="18" charset="0"/>
            </a:endParaRP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141413" y="2249487"/>
            <a:ext cx="10413278" cy="4225204"/>
          </a:xfrm>
        </p:spPr>
        <p:txBody>
          <a:bodyPr>
            <a:normAutofit/>
          </a:bodyPr>
          <a:lstStyle/>
          <a:p>
            <a:r>
              <a:rPr lang="en-US" dirty="0"/>
              <a:t>Might be difficult to gain access to a </a:t>
            </a:r>
            <a:r>
              <a:rPr lang="en-US" b="1" dirty="0">
                <a:solidFill>
                  <a:srgbClr val="FFC000"/>
                </a:solidFill>
              </a:rPr>
              <a:t>representative</a:t>
            </a:r>
            <a:r>
              <a:rPr lang="en-US" dirty="0"/>
              <a:t> sample </a:t>
            </a:r>
            <a:endParaRPr lang="en-US" dirty="0" smtClean="0"/>
          </a:p>
          <a:p>
            <a:pPr lvl="1"/>
            <a:r>
              <a:rPr lang="en-US" b="1" dirty="0" smtClean="0">
                <a:solidFill>
                  <a:srgbClr val="FFFFCC"/>
                </a:solidFill>
              </a:rPr>
              <a:t>Size and geography </a:t>
            </a:r>
            <a:r>
              <a:rPr lang="en-US" dirty="0"/>
              <a:t>–</a:t>
            </a:r>
            <a:r>
              <a:rPr lang="en-US" dirty="0" smtClean="0"/>
              <a:t> Large, </a:t>
            </a:r>
            <a:r>
              <a:rPr lang="en-US" dirty="0"/>
              <a:t>demographically mixed, </a:t>
            </a:r>
            <a:r>
              <a:rPr lang="en-US" dirty="0" smtClean="0"/>
              <a:t>and/or </a:t>
            </a:r>
            <a:r>
              <a:rPr lang="en-US" dirty="0"/>
              <a:t>geographically </a:t>
            </a:r>
            <a:r>
              <a:rPr lang="en-US" dirty="0" smtClean="0"/>
              <a:t>dispersed populations</a:t>
            </a:r>
          </a:p>
          <a:p>
            <a:pPr lvl="1"/>
            <a:r>
              <a:rPr lang="en-US" b="1" dirty="0" smtClean="0">
                <a:solidFill>
                  <a:srgbClr val="FFFFCC"/>
                </a:solidFill>
              </a:rPr>
              <a:t>Persons who are rare  </a:t>
            </a:r>
            <a:r>
              <a:rPr lang="en-US" dirty="0" smtClean="0"/>
              <a:t>– pregnant women, incarcerated</a:t>
            </a:r>
          </a:p>
          <a:p>
            <a:pPr lvl="1"/>
            <a:r>
              <a:rPr lang="en-US" b="1" dirty="0" smtClean="0">
                <a:solidFill>
                  <a:srgbClr val="FFFFCC"/>
                </a:solidFill>
              </a:rPr>
              <a:t>Hidden  populations</a:t>
            </a:r>
            <a:r>
              <a:rPr lang="en-US" b="1" dirty="0" smtClean="0"/>
              <a:t> </a:t>
            </a:r>
            <a:r>
              <a:rPr lang="en-US" dirty="0"/>
              <a:t>–</a:t>
            </a:r>
            <a:r>
              <a:rPr lang="en-US" dirty="0" smtClean="0"/>
              <a:t> drug users</a:t>
            </a:r>
          </a:p>
          <a:p>
            <a:pPr lvl="1"/>
            <a:r>
              <a:rPr lang="en-US" b="1" dirty="0" smtClean="0">
                <a:solidFill>
                  <a:srgbClr val="FFFFCC"/>
                </a:solidFill>
              </a:rPr>
              <a:t>Difficult to enumerate</a:t>
            </a:r>
            <a:r>
              <a:rPr lang="en-US" b="1" dirty="0" smtClean="0"/>
              <a:t> </a:t>
            </a:r>
            <a:r>
              <a:rPr lang="en-US" dirty="0" smtClean="0"/>
              <a:t>– homeless population, displaced due to disasters </a:t>
            </a:r>
          </a:p>
          <a:p>
            <a:pPr lvl="1"/>
            <a:endParaRPr lang="en-US" sz="1000" dirty="0" smtClean="0"/>
          </a:p>
          <a:p>
            <a:r>
              <a:rPr lang="en-US" dirty="0" smtClean="0"/>
              <a:t>Lack </a:t>
            </a:r>
            <a:r>
              <a:rPr lang="en-US" dirty="0"/>
              <a:t>of a representative sample affects the </a:t>
            </a:r>
            <a:r>
              <a:rPr lang="en-US" b="1" dirty="0">
                <a:solidFill>
                  <a:srgbClr val="FFC000"/>
                </a:solidFill>
              </a:rPr>
              <a:t>validity</a:t>
            </a:r>
            <a:r>
              <a:rPr lang="en-US" dirty="0"/>
              <a:t> of your results</a:t>
            </a:r>
          </a:p>
          <a:p>
            <a:r>
              <a:rPr lang="en-US" dirty="0"/>
              <a:t>Research biases, particularly </a:t>
            </a:r>
            <a:r>
              <a:rPr lang="en-US" b="1" dirty="0">
                <a:solidFill>
                  <a:srgbClr val="FFC000"/>
                </a:solidFill>
              </a:rPr>
              <a:t>sampling bias</a:t>
            </a:r>
            <a:endParaRPr lang="en-US" b="1" dirty="0" smtClean="0">
              <a:solidFill>
                <a:srgbClr val="FFC000"/>
              </a:solidFill>
            </a:endParaRPr>
          </a:p>
        </p:txBody>
      </p:sp>
    </p:spTree>
    <p:extLst>
      <p:ext uri="{BB962C8B-B14F-4D97-AF65-F5344CB8AC3E}">
        <p14:creationId xmlns:p14="http://schemas.microsoft.com/office/powerpoint/2010/main" val="2509274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r>
              <a:rPr lang="en-US" cap="none" dirty="0" smtClean="0">
                <a:latin typeface="Rockwell" panose="02060603020205020403" pitchFamily="18" charset="0"/>
              </a:rPr>
              <a:t>Sampling Methods</a:t>
            </a:r>
            <a:endParaRPr lang="en-US" cap="none" dirty="0">
              <a:latin typeface="Rockwell" panose="02060603020205020403" pitchFamily="18" charset="0"/>
            </a:endParaRP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141413" y="2249487"/>
            <a:ext cx="4335751" cy="4225204"/>
          </a:xfrm>
        </p:spPr>
        <p:txBody>
          <a:bodyPr>
            <a:normAutofit fontScale="92500" lnSpcReduction="20000"/>
          </a:bodyPr>
          <a:lstStyle/>
          <a:p>
            <a:pPr marL="0" indent="0">
              <a:buNone/>
            </a:pPr>
            <a:r>
              <a:rPr lang="en-US" b="1" dirty="0" smtClean="0">
                <a:solidFill>
                  <a:srgbClr val="FFFFCC"/>
                </a:solidFill>
              </a:rPr>
              <a:t>Probability Sampling</a:t>
            </a:r>
          </a:p>
          <a:p>
            <a:r>
              <a:rPr lang="en-US" dirty="0" smtClean="0"/>
              <a:t>Random - every </a:t>
            </a:r>
            <a:r>
              <a:rPr lang="en-US" dirty="0"/>
              <a:t>member </a:t>
            </a:r>
            <a:r>
              <a:rPr lang="en-US" dirty="0" smtClean="0"/>
              <a:t>has </a:t>
            </a:r>
            <a:r>
              <a:rPr lang="en-US" dirty="0"/>
              <a:t>a chance of being </a:t>
            </a:r>
            <a:r>
              <a:rPr lang="en-US" dirty="0" smtClean="0"/>
              <a:t>selected</a:t>
            </a:r>
          </a:p>
          <a:p>
            <a:endParaRPr lang="en-US" sz="3000" dirty="0" smtClean="0"/>
          </a:p>
          <a:p>
            <a:r>
              <a:rPr lang="en-US" dirty="0" smtClean="0"/>
              <a:t>When to use?</a:t>
            </a:r>
          </a:p>
          <a:p>
            <a:pPr lvl="1"/>
            <a:r>
              <a:rPr lang="en-US" sz="2400" dirty="0" smtClean="0"/>
              <a:t>Mainly </a:t>
            </a:r>
            <a:r>
              <a:rPr lang="en-US" sz="2400" dirty="0"/>
              <a:t>used </a:t>
            </a:r>
            <a:r>
              <a:rPr lang="en-US" sz="2400" dirty="0" smtClean="0"/>
              <a:t>in quantitative research </a:t>
            </a:r>
          </a:p>
          <a:p>
            <a:pPr lvl="1"/>
            <a:r>
              <a:rPr lang="en-US" sz="2400" dirty="0" smtClean="0"/>
              <a:t>If </a:t>
            </a:r>
            <a:r>
              <a:rPr lang="en-US" sz="2400" dirty="0"/>
              <a:t>you want to produce results that are representative of the whole </a:t>
            </a:r>
            <a:r>
              <a:rPr lang="en-US" sz="2400" dirty="0" smtClean="0"/>
              <a:t>population</a:t>
            </a:r>
            <a:endParaRPr lang="en-US" sz="2400" dirty="0"/>
          </a:p>
          <a:p>
            <a:endParaRPr lang="en-US" dirty="0"/>
          </a:p>
          <a:p>
            <a:endParaRPr lang="en-US" dirty="0"/>
          </a:p>
          <a:p>
            <a:endParaRPr lang="en-US" b="1" dirty="0" smtClean="0"/>
          </a:p>
        </p:txBody>
      </p:sp>
      <p:sp>
        <p:nvSpPr>
          <p:cNvPr id="5" name="Content Placeholder 2">
            <a:extLst>
              <a:ext uri="{FF2B5EF4-FFF2-40B4-BE49-F238E27FC236}">
                <a16:creationId xmlns:a16="http://schemas.microsoft.com/office/drawing/2014/main" id="{143F5361-68C0-4BF5-80C8-F1E7BF92B2DB}"/>
              </a:ext>
            </a:extLst>
          </p:cNvPr>
          <p:cNvSpPr txBox="1">
            <a:spLocks/>
          </p:cNvSpPr>
          <p:nvPr/>
        </p:nvSpPr>
        <p:spPr>
          <a:xfrm>
            <a:off x="5551487" y="2249487"/>
            <a:ext cx="5907088" cy="460851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dirty="0" smtClean="0">
                <a:solidFill>
                  <a:srgbClr val="FFFFCC"/>
                </a:solidFill>
              </a:rPr>
              <a:t>Non-Probability Sampling</a:t>
            </a:r>
          </a:p>
          <a:p>
            <a:r>
              <a:rPr lang="en-US" sz="2200" dirty="0" smtClean="0"/>
              <a:t>Non-Random - individuals </a:t>
            </a:r>
            <a:r>
              <a:rPr lang="en-US" sz="2200" dirty="0"/>
              <a:t>are selected based on non-random criteria, and not every individual has a chance of being </a:t>
            </a:r>
            <a:r>
              <a:rPr lang="en-US" sz="2200" dirty="0" smtClean="0"/>
              <a:t>included</a:t>
            </a:r>
            <a:endParaRPr lang="en-US" sz="2200" dirty="0"/>
          </a:p>
          <a:p>
            <a:r>
              <a:rPr lang="en-US" sz="2200" dirty="0" smtClean="0"/>
              <a:t>When to use?</a:t>
            </a:r>
          </a:p>
          <a:p>
            <a:pPr lvl="1"/>
            <a:r>
              <a:rPr lang="en-US" sz="2200" dirty="0" smtClean="0"/>
              <a:t>Mainly </a:t>
            </a:r>
            <a:r>
              <a:rPr lang="en-US" sz="2200" dirty="0"/>
              <a:t>used </a:t>
            </a:r>
            <a:r>
              <a:rPr lang="en-US" sz="2200" dirty="0" smtClean="0"/>
              <a:t>in exploratory</a:t>
            </a:r>
            <a:r>
              <a:rPr lang="en-US" sz="2200" dirty="0"/>
              <a:t> and </a:t>
            </a:r>
            <a:r>
              <a:rPr lang="en-US" sz="2200" dirty="0" smtClean="0"/>
              <a:t>qualitative research to </a:t>
            </a:r>
            <a:r>
              <a:rPr lang="en-US" sz="2200" dirty="0"/>
              <a:t>develop </a:t>
            </a:r>
            <a:r>
              <a:rPr lang="en-US" sz="2200" dirty="0" smtClean="0"/>
              <a:t>initial </a:t>
            </a:r>
            <a:r>
              <a:rPr lang="en-US" sz="2200" dirty="0"/>
              <a:t>understanding of a small or under-researched </a:t>
            </a:r>
            <a:r>
              <a:rPr lang="en-US" sz="2200" dirty="0" smtClean="0"/>
              <a:t>population</a:t>
            </a:r>
          </a:p>
          <a:p>
            <a:pPr marL="0" indent="0">
              <a:buNone/>
            </a:pPr>
            <a:endParaRPr lang="en-US" b="1" dirty="0" smtClean="0"/>
          </a:p>
        </p:txBody>
      </p:sp>
    </p:spTree>
    <p:extLst>
      <p:ext uri="{BB962C8B-B14F-4D97-AF65-F5344CB8AC3E}">
        <p14:creationId xmlns:p14="http://schemas.microsoft.com/office/powerpoint/2010/main" val="13326087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a:xfrm>
            <a:off x="1131685" y="0"/>
            <a:ext cx="9905998" cy="1478570"/>
          </a:xfrm>
        </p:spPr>
        <p:txBody>
          <a:bodyPr>
            <a:normAutofit/>
          </a:bodyPr>
          <a:lstStyle/>
          <a:p>
            <a:r>
              <a:rPr lang="en-US" cap="none" dirty="0" smtClean="0">
                <a:latin typeface="Rockwell" panose="02060603020205020403" pitchFamily="18" charset="0"/>
              </a:rPr>
              <a:t>Types Sampling</a:t>
            </a:r>
            <a:endParaRPr lang="en-US" cap="none" dirty="0">
              <a:latin typeface="Rockwell" panose="02060603020205020403" pitchFamily="18" charset="0"/>
            </a:endParaRPr>
          </a:p>
        </p:txBody>
      </p:sp>
      <p:graphicFrame>
        <p:nvGraphicFramePr>
          <p:cNvPr id="4" name="Diagram 3"/>
          <p:cNvGraphicFramePr/>
          <p:nvPr>
            <p:extLst>
              <p:ext uri="{D42A27DB-BD31-4B8C-83A1-F6EECF244321}">
                <p14:modId xmlns:p14="http://schemas.microsoft.com/office/powerpoint/2010/main" val="2199799118"/>
              </p:ext>
            </p:extLst>
          </p:nvPr>
        </p:nvGraphicFramePr>
        <p:xfrm>
          <a:off x="263629" y="1439333"/>
          <a:ext cx="1112746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84211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a:xfrm>
            <a:off x="1141412" y="447068"/>
            <a:ext cx="10612437" cy="962632"/>
          </a:xfrm>
        </p:spPr>
        <p:txBody>
          <a:bodyPr>
            <a:noAutofit/>
          </a:bodyPr>
          <a:lstStyle/>
          <a:p>
            <a:r>
              <a:rPr lang="en-US" cap="none" dirty="0" smtClean="0">
                <a:solidFill>
                  <a:srgbClr val="FFFFCC"/>
                </a:solidFill>
                <a:latin typeface="Rockwell" panose="02060603020205020403" pitchFamily="18" charset="0"/>
              </a:rPr>
              <a:t>Probability Sampling</a:t>
            </a:r>
            <a:r>
              <a:rPr lang="en-US" cap="none" dirty="0" smtClean="0">
                <a:latin typeface="Rockwell" panose="02060603020205020403" pitchFamily="18" charset="0"/>
              </a:rPr>
              <a:t>: Simple Random Sampling</a:t>
            </a:r>
            <a:endParaRPr lang="en-US" cap="none" dirty="0">
              <a:latin typeface="Rockwell" panose="02060603020205020403" pitchFamily="18" charset="0"/>
            </a:endParaRP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240991" y="1458912"/>
            <a:ext cx="10413278" cy="4225204"/>
          </a:xfrm>
        </p:spPr>
        <p:txBody>
          <a:bodyPr>
            <a:normAutofit/>
          </a:bodyPr>
          <a:lstStyle/>
          <a:p>
            <a:pPr marL="342900" indent="-342900">
              <a:lnSpc>
                <a:spcPct val="100000"/>
              </a:lnSpc>
            </a:pPr>
            <a:r>
              <a:rPr lang="en-US" dirty="0"/>
              <a:t>Randomly selected</a:t>
            </a:r>
          </a:p>
          <a:p>
            <a:pPr marL="342900" indent="-342900">
              <a:lnSpc>
                <a:spcPct val="100000"/>
              </a:lnSpc>
            </a:pPr>
            <a:r>
              <a:rPr lang="en-US" dirty="0"/>
              <a:t>Each person/object has equal chance or probability of being selected</a:t>
            </a:r>
          </a:p>
          <a:p>
            <a:pPr marL="342900" indent="-342900">
              <a:lnSpc>
                <a:spcPct val="100000"/>
              </a:lnSpc>
            </a:pPr>
            <a:r>
              <a:rPr lang="en-US" dirty="0" smtClean="0"/>
              <a:t>Challenges</a:t>
            </a:r>
          </a:p>
          <a:p>
            <a:pPr marL="800100" lvl="1" indent="-342900">
              <a:lnSpc>
                <a:spcPct val="100000"/>
              </a:lnSpc>
            </a:pPr>
            <a:r>
              <a:rPr lang="en-US" dirty="0" smtClean="0"/>
              <a:t>It </a:t>
            </a:r>
            <a:r>
              <a:rPr lang="en-US" dirty="0"/>
              <a:t>is easy when the population is small and all of its members are known</a:t>
            </a:r>
          </a:p>
          <a:p>
            <a:pPr>
              <a:lnSpc>
                <a:spcPct val="100000"/>
              </a:lnSpc>
            </a:pPr>
            <a:r>
              <a:rPr lang="en-US" dirty="0" smtClean="0"/>
              <a:t>Advantages</a:t>
            </a:r>
          </a:p>
          <a:p>
            <a:pPr lvl="1">
              <a:lnSpc>
                <a:spcPct val="100000"/>
              </a:lnSpc>
            </a:pPr>
            <a:r>
              <a:rPr lang="en-US" dirty="0" smtClean="0"/>
              <a:t>Reduces </a:t>
            </a:r>
            <a:r>
              <a:rPr lang="en-US" dirty="0"/>
              <a:t>selection bias</a:t>
            </a:r>
          </a:p>
          <a:p>
            <a:pPr>
              <a:lnSpc>
                <a:spcPct val="100000"/>
              </a:lnSpc>
            </a:pPr>
            <a:endParaRPr lang="en-US" b="1" dirty="0" smtClean="0">
              <a:solidFill>
                <a:srgbClr val="FFC000"/>
              </a:solidFill>
            </a:endParaRPr>
          </a:p>
        </p:txBody>
      </p:sp>
      <p:pic>
        <p:nvPicPr>
          <p:cNvPr id="4" name="Picture 3"/>
          <p:cNvPicPr>
            <a:picLocks noChangeAspect="1"/>
          </p:cNvPicPr>
          <p:nvPr/>
        </p:nvPicPr>
        <p:blipFill>
          <a:blip r:embed="rId3"/>
          <a:stretch>
            <a:fillRect/>
          </a:stretch>
        </p:blipFill>
        <p:spPr>
          <a:xfrm>
            <a:off x="6267450" y="3674894"/>
            <a:ext cx="4305300" cy="29259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9632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a:xfrm>
            <a:off x="1141412" y="447068"/>
            <a:ext cx="10764838" cy="962632"/>
          </a:xfrm>
        </p:spPr>
        <p:txBody>
          <a:bodyPr>
            <a:noAutofit/>
          </a:bodyPr>
          <a:lstStyle/>
          <a:p>
            <a:r>
              <a:rPr lang="en-US" cap="none" dirty="0" smtClean="0">
                <a:solidFill>
                  <a:srgbClr val="FFFFCC"/>
                </a:solidFill>
                <a:latin typeface="Rockwell" panose="02060603020205020403" pitchFamily="18" charset="0"/>
              </a:rPr>
              <a:t>Probability Sampling</a:t>
            </a:r>
            <a:r>
              <a:rPr lang="en-US" cap="none" dirty="0" smtClean="0">
                <a:latin typeface="Rockwell" panose="02060603020205020403" pitchFamily="18" charset="0"/>
              </a:rPr>
              <a:t>: Stratified Random Sampling</a:t>
            </a:r>
            <a:endParaRPr lang="en-US" cap="none" dirty="0">
              <a:latin typeface="Rockwell" panose="02060603020205020403" pitchFamily="18" charset="0"/>
            </a:endParaRP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240991" y="1458912"/>
            <a:ext cx="10413278" cy="4225204"/>
          </a:xfrm>
        </p:spPr>
        <p:txBody>
          <a:bodyPr>
            <a:normAutofit/>
          </a:bodyPr>
          <a:lstStyle/>
          <a:p>
            <a:pPr marL="342900" indent="-342900">
              <a:lnSpc>
                <a:spcPct val="100000"/>
              </a:lnSpc>
              <a:spcBef>
                <a:spcPts val="500"/>
              </a:spcBef>
            </a:pPr>
            <a:r>
              <a:rPr lang="en-US" dirty="0"/>
              <a:t>Population is first divided into subgroups (or strata) with similar </a:t>
            </a:r>
            <a:r>
              <a:rPr lang="en-US" dirty="0" smtClean="0"/>
              <a:t>characteristics, and then randomly sampled</a:t>
            </a:r>
            <a:endParaRPr lang="en-US" dirty="0"/>
          </a:p>
          <a:p>
            <a:pPr marL="342900" indent="-342900">
              <a:lnSpc>
                <a:spcPct val="100000"/>
              </a:lnSpc>
              <a:spcBef>
                <a:spcPts val="500"/>
              </a:spcBef>
            </a:pPr>
            <a:r>
              <a:rPr lang="en-US" dirty="0"/>
              <a:t>It is used when </a:t>
            </a:r>
            <a:r>
              <a:rPr lang="en-US" dirty="0" smtClean="0"/>
              <a:t>measurement </a:t>
            </a:r>
            <a:r>
              <a:rPr lang="en-US" dirty="0"/>
              <a:t>of interest vary between the different subgroups, and want to ensure representation from all the subgroups</a:t>
            </a:r>
          </a:p>
          <a:p>
            <a:pPr marL="342900" indent="-342900">
              <a:lnSpc>
                <a:spcPct val="100000"/>
              </a:lnSpc>
              <a:spcBef>
                <a:spcPts val="500"/>
              </a:spcBef>
            </a:pPr>
            <a:r>
              <a:rPr lang="en-US" dirty="0" smtClean="0"/>
              <a:t>Challenges</a:t>
            </a:r>
          </a:p>
          <a:p>
            <a:pPr marL="800100" lvl="1" indent="-342900">
              <a:lnSpc>
                <a:spcPct val="100000"/>
              </a:lnSpc>
            </a:pPr>
            <a:r>
              <a:rPr lang="en-US" dirty="0" smtClean="0"/>
              <a:t>Requires </a:t>
            </a:r>
            <a:r>
              <a:rPr lang="en-US" dirty="0"/>
              <a:t>knowledge of the characteristics of the sampling </a:t>
            </a:r>
            <a:r>
              <a:rPr lang="en-US" dirty="0" smtClean="0"/>
              <a:t>frame</a:t>
            </a:r>
          </a:p>
          <a:p>
            <a:pPr marL="800100" lvl="1" indent="-342900">
              <a:lnSpc>
                <a:spcPct val="100000"/>
              </a:lnSpc>
            </a:pPr>
            <a:r>
              <a:rPr lang="en-US" dirty="0"/>
              <a:t>It can be difficult to decide which characteristic(s) to stratify by</a:t>
            </a:r>
          </a:p>
          <a:p>
            <a:pPr marL="342900" indent="-342900">
              <a:lnSpc>
                <a:spcPct val="100000"/>
              </a:lnSpc>
              <a:spcBef>
                <a:spcPts val="500"/>
              </a:spcBef>
            </a:pPr>
            <a:r>
              <a:rPr lang="en-US" dirty="0" smtClean="0"/>
              <a:t>Advantages</a:t>
            </a:r>
          </a:p>
          <a:p>
            <a:pPr marL="800100" lvl="1" indent="-342900">
              <a:lnSpc>
                <a:spcPct val="100000"/>
              </a:lnSpc>
            </a:pPr>
            <a:r>
              <a:rPr lang="en-US" dirty="0" smtClean="0"/>
              <a:t>Improves </a:t>
            </a:r>
            <a:r>
              <a:rPr lang="en-US" dirty="0"/>
              <a:t>the accuracy </a:t>
            </a:r>
            <a:endParaRPr lang="en-US" dirty="0" smtClean="0"/>
          </a:p>
          <a:p>
            <a:pPr marL="800100" lvl="1" indent="-342900">
              <a:lnSpc>
                <a:spcPct val="100000"/>
              </a:lnSpc>
            </a:pPr>
            <a:r>
              <a:rPr lang="en-US" dirty="0" smtClean="0"/>
              <a:t>Reduces </a:t>
            </a:r>
            <a:r>
              <a:rPr lang="en-US" dirty="0"/>
              <a:t>sampling </a:t>
            </a:r>
            <a:r>
              <a:rPr lang="en-US" dirty="0" smtClean="0"/>
              <a:t>bias</a:t>
            </a:r>
            <a:endParaRPr lang="en-US" dirty="0"/>
          </a:p>
        </p:txBody>
      </p:sp>
      <p:pic>
        <p:nvPicPr>
          <p:cNvPr id="5" name="Picture 4"/>
          <p:cNvPicPr>
            <a:picLocks noChangeAspect="1"/>
          </p:cNvPicPr>
          <p:nvPr/>
        </p:nvPicPr>
        <p:blipFill>
          <a:blip r:embed="rId3"/>
          <a:stretch>
            <a:fillRect/>
          </a:stretch>
        </p:blipFill>
        <p:spPr>
          <a:xfrm>
            <a:off x="7313696" y="4352925"/>
            <a:ext cx="4788838" cy="23907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86031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a:xfrm>
            <a:off x="1141412" y="447068"/>
            <a:ext cx="10764838" cy="962632"/>
          </a:xfrm>
        </p:spPr>
        <p:txBody>
          <a:bodyPr>
            <a:noAutofit/>
          </a:bodyPr>
          <a:lstStyle/>
          <a:p>
            <a:r>
              <a:rPr lang="en-US" cap="none" dirty="0" smtClean="0">
                <a:solidFill>
                  <a:srgbClr val="FFFFCC"/>
                </a:solidFill>
                <a:latin typeface="Rockwell" panose="02060603020205020403" pitchFamily="18" charset="0"/>
              </a:rPr>
              <a:t>Probability Sampling</a:t>
            </a:r>
            <a:r>
              <a:rPr lang="en-US" cap="none" dirty="0" smtClean="0">
                <a:latin typeface="Rockwell" panose="02060603020205020403" pitchFamily="18" charset="0"/>
              </a:rPr>
              <a:t>: Proportional Stratified </a:t>
            </a:r>
            <a:br>
              <a:rPr lang="en-US" cap="none" dirty="0" smtClean="0">
                <a:latin typeface="Rockwell" panose="02060603020205020403" pitchFamily="18" charset="0"/>
              </a:rPr>
            </a:br>
            <a:r>
              <a:rPr lang="en-US" cap="none" dirty="0">
                <a:latin typeface="Rockwell" panose="02060603020205020403" pitchFamily="18" charset="0"/>
              </a:rPr>
              <a:t> </a:t>
            </a:r>
            <a:r>
              <a:rPr lang="en-US" cap="none" dirty="0" smtClean="0">
                <a:latin typeface="Rockwell" panose="02060603020205020403" pitchFamily="18" charset="0"/>
              </a:rPr>
              <a:t>                                        Random Sampling</a:t>
            </a:r>
            <a:endParaRPr lang="en-US" cap="none" dirty="0">
              <a:latin typeface="Rockwell" panose="02060603020205020403" pitchFamily="18" charset="0"/>
            </a:endParaRP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240991" y="1458912"/>
            <a:ext cx="10413278" cy="4225204"/>
          </a:xfrm>
        </p:spPr>
        <p:txBody>
          <a:bodyPr>
            <a:normAutofit/>
          </a:bodyPr>
          <a:lstStyle/>
          <a:p>
            <a:pPr marL="342900" indent="-342900">
              <a:lnSpc>
                <a:spcPct val="100000"/>
              </a:lnSpc>
              <a:spcBef>
                <a:spcPts val="500"/>
              </a:spcBef>
            </a:pPr>
            <a:r>
              <a:rPr lang="en-US" dirty="0" smtClean="0"/>
              <a:t>Extension of Stratified Random sampling</a:t>
            </a:r>
          </a:p>
          <a:p>
            <a:pPr marL="342900" indent="-342900">
              <a:lnSpc>
                <a:spcPct val="100000"/>
              </a:lnSpc>
              <a:spcBef>
                <a:spcPts val="500"/>
              </a:spcBef>
            </a:pPr>
            <a:r>
              <a:rPr lang="en-US" dirty="0" smtClean="0"/>
              <a:t>Appropriate </a:t>
            </a:r>
            <a:r>
              <a:rPr lang="en-US" dirty="0"/>
              <a:t>when various strata are different in </a:t>
            </a:r>
            <a:r>
              <a:rPr lang="en-US" dirty="0" smtClean="0"/>
              <a:t>size</a:t>
            </a:r>
          </a:p>
          <a:p>
            <a:pPr marL="342900" indent="-342900">
              <a:lnSpc>
                <a:spcPct val="100000"/>
              </a:lnSpc>
              <a:spcBef>
                <a:spcPts val="600"/>
              </a:spcBef>
            </a:pPr>
            <a:r>
              <a:rPr lang="en-US" dirty="0" smtClean="0"/>
              <a:t>Challenges</a:t>
            </a:r>
          </a:p>
          <a:p>
            <a:pPr marL="800100" lvl="1" indent="-342900">
              <a:lnSpc>
                <a:spcPct val="100000"/>
              </a:lnSpc>
            </a:pPr>
            <a:r>
              <a:rPr lang="en-US" dirty="0" smtClean="0"/>
              <a:t>Requires </a:t>
            </a:r>
            <a:r>
              <a:rPr lang="en-US" dirty="0"/>
              <a:t>knowledge of the characteristics of the sampling </a:t>
            </a:r>
            <a:r>
              <a:rPr lang="en-US" dirty="0" smtClean="0"/>
              <a:t>frame</a:t>
            </a:r>
          </a:p>
          <a:p>
            <a:pPr marL="800100" lvl="1" indent="-342900">
              <a:lnSpc>
                <a:spcPct val="100000"/>
              </a:lnSpc>
            </a:pPr>
            <a:r>
              <a:rPr lang="en-US" dirty="0"/>
              <a:t>It can be difficult to decide which characteristic(s) to stratify by</a:t>
            </a:r>
          </a:p>
          <a:p>
            <a:pPr marL="342900" indent="-342900">
              <a:lnSpc>
                <a:spcPct val="100000"/>
              </a:lnSpc>
              <a:spcBef>
                <a:spcPts val="600"/>
              </a:spcBef>
            </a:pPr>
            <a:r>
              <a:rPr lang="en-US" dirty="0" smtClean="0"/>
              <a:t>Advantages</a:t>
            </a:r>
          </a:p>
          <a:p>
            <a:pPr marL="800100" lvl="1" indent="-342900">
              <a:lnSpc>
                <a:spcPct val="100000"/>
              </a:lnSpc>
            </a:pPr>
            <a:r>
              <a:rPr lang="en-US" dirty="0" smtClean="0"/>
              <a:t>Improves </a:t>
            </a:r>
            <a:r>
              <a:rPr lang="en-US" dirty="0"/>
              <a:t>the accuracy </a:t>
            </a:r>
            <a:endParaRPr lang="en-US" dirty="0" smtClean="0"/>
          </a:p>
          <a:p>
            <a:pPr marL="800100" lvl="1" indent="-342900">
              <a:lnSpc>
                <a:spcPct val="100000"/>
              </a:lnSpc>
            </a:pPr>
            <a:r>
              <a:rPr lang="en-US" dirty="0" smtClean="0"/>
              <a:t>Reduces </a:t>
            </a:r>
            <a:r>
              <a:rPr lang="en-US" dirty="0"/>
              <a:t>sampling </a:t>
            </a:r>
            <a:r>
              <a:rPr lang="en-US" dirty="0" smtClean="0"/>
              <a:t>bias</a:t>
            </a:r>
            <a:endParaRPr lang="en-US" dirty="0"/>
          </a:p>
        </p:txBody>
      </p:sp>
      <p:pic>
        <p:nvPicPr>
          <p:cNvPr id="2050" name="Picture 2" descr="Stratified Sampling in Pandas - GeeksforGee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924" y="4764299"/>
            <a:ext cx="7985125" cy="19380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326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a:xfrm>
            <a:off x="1141412" y="447068"/>
            <a:ext cx="10764838" cy="962632"/>
          </a:xfrm>
        </p:spPr>
        <p:txBody>
          <a:bodyPr>
            <a:noAutofit/>
          </a:bodyPr>
          <a:lstStyle/>
          <a:p>
            <a:r>
              <a:rPr lang="en-US" cap="none" dirty="0" smtClean="0">
                <a:solidFill>
                  <a:srgbClr val="FFFFCC"/>
                </a:solidFill>
                <a:latin typeface="Rockwell" panose="02060603020205020403" pitchFamily="18" charset="0"/>
              </a:rPr>
              <a:t>Probability Sampling</a:t>
            </a:r>
            <a:r>
              <a:rPr lang="en-US" cap="none" dirty="0" smtClean="0">
                <a:latin typeface="Rockwell" panose="02060603020205020403" pitchFamily="18" charset="0"/>
              </a:rPr>
              <a:t>: Systematic Sampling</a:t>
            </a:r>
            <a:endParaRPr lang="en-US" cap="none" dirty="0">
              <a:latin typeface="Rockwell" panose="02060603020205020403" pitchFamily="18" charset="0"/>
            </a:endParaRP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240991" y="1458911"/>
            <a:ext cx="10413278" cy="5027613"/>
          </a:xfrm>
        </p:spPr>
        <p:txBody>
          <a:bodyPr>
            <a:noAutofit/>
          </a:bodyPr>
          <a:lstStyle/>
          <a:p>
            <a:pPr marL="342900" indent="-342900">
              <a:spcBef>
                <a:spcPts val="0"/>
              </a:spcBef>
            </a:pPr>
            <a:r>
              <a:rPr lang="en-US" dirty="0"/>
              <a:t>Selected at regular intervals from the sampling frame</a:t>
            </a:r>
          </a:p>
          <a:p>
            <a:pPr marL="342900" indent="-342900">
              <a:spcBef>
                <a:spcPts val="0"/>
              </a:spcBef>
            </a:pPr>
            <a:r>
              <a:rPr lang="en-US" dirty="0"/>
              <a:t>The intervals are chosen to ensure an adequate sample size</a:t>
            </a:r>
          </a:p>
          <a:p>
            <a:pPr marL="342900" indent="-342900">
              <a:spcBef>
                <a:spcPts val="0"/>
              </a:spcBef>
            </a:pPr>
            <a:r>
              <a:rPr lang="en-US" dirty="0"/>
              <a:t>If you need a sample size </a:t>
            </a:r>
            <a:r>
              <a:rPr lang="en-US" i="1" dirty="0"/>
              <a:t>n </a:t>
            </a:r>
            <a:r>
              <a:rPr lang="en-US" dirty="0"/>
              <a:t>from a population of size </a:t>
            </a:r>
            <a:r>
              <a:rPr lang="en-US" i="1" dirty="0"/>
              <a:t>x</a:t>
            </a:r>
            <a:r>
              <a:rPr lang="en-US" dirty="0"/>
              <a:t>, select every </a:t>
            </a:r>
            <a:r>
              <a:rPr lang="en-US" i="1" dirty="0"/>
              <a:t>x/n</a:t>
            </a:r>
            <a:r>
              <a:rPr lang="en-US" baseline="30000" dirty="0"/>
              <a:t>th</a:t>
            </a:r>
            <a:r>
              <a:rPr lang="en-US" dirty="0"/>
              <a:t> individual for the </a:t>
            </a:r>
            <a:r>
              <a:rPr lang="en-US" dirty="0" smtClean="0"/>
              <a:t>sample</a:t>
            </a:r>
            <a:endParaRPr lang="en-US" dirty="0"/>
          </a:p>
          <a:p>
            <a:pPr marL="951845" lvl="1" indent="-342900">
              <a:spcBef>
                <a:spcPts val="0"/>
              </a:spcBef>
            </a:pPr>
            <a:r>
              <a:rPr lang="en-US" dirty="0"/>
              <a:t>e.g. if you wanted a sample size of 100 from a population of 1000, select every 1000/100 = 10</a:t>
            </a:r>
            <a:r>
              <a:rPr lang="en-US" baseline="30000" dirty="0"/>
              <a:t>th</a:t>
            </a:r>
            <a:r>
              <a:rPr lang="en-US" dirty="0"/>
              <a:t> member </a:t>
            </a:r>
          </a:p>
          <a:p>
            <a:pPr marL="342900" indent="-342900">
              <a:lnSpc>
                <a:spcPct val="100000"/>
              </a:lnSpc>
              <a:spcBef>
                <a:spcPts val="600"/>
              </a:spcBef>
            </a:pPr>
            <a:r>
              <a:rPr lang="en-US" dirty="0" smtClean="0"/>
              <a:t>Challenges</a:t>
            </a:r>
          </a:p>
          <a:p>
            <a:pPr marL="800100" lvl="1" indent="-342900">
              <a:lnSpc>
                <a:spcPct val="100000"/>
              </a:lnSpc>
              <a:spcBef>
                <a:spcPts val="0"/>
              </a:spcBef>
            </a:pPr>
            <a:r>
              <a:rPr lang="en-US" dirty="0" smtClean="0"/>
              <a:t>May lead to bias</a:t>
            </a:r>
            <a:endParaRPr lang="en-US" dirty="0"/>
          </a:p>
          <a:p>
            <a:pPr marL="342900" indent="-342900">
              <a:lnSpc>
                <a:spcPct val="100000"/>
              </a:lnSpc>
              <a:spcBef>
                <a:spcPts val="600"/>
              </a:spcBef>
            </a:pPr>
            <a:r>
              <a:rPr lang="en-US" dirty="0" smtClean="0"/>
              <a:t>Advantages</a:t>
            </a:r>
          </a:p>
          <a:p>
            <a:pPr marL="800100" lvl="1" indent="-342900">
              <a:lnSpc>
                <a:spcPct val="100000"/>
              </a:lnSpc>
              <a:spcBef>
                <a:spcPts val="0"/>
              </a:spcBef>
            </a:pPr>
            <a:r>
              <a:rPr lang="en-US" dirty="0"/>
              <a:t>More convenient than simple random </a:t>
            </a:r>
            <a:r>
              <a:rPr lang="en-US" dirty="0" smtClean="0"/>
              <a:t>sampling</a:t>
            </a:r>
          </a:p>
          <a:p>
            <a:pPr marL="800100" lvl="1" indent="-342900">
              <a:lnSpc>
                <a:spcPct val="100000"/>
              </a:lnSpc>
              <a:spcBef>
                <a:spcPts val="0"/>
              </a:spcBef>
            </a:pPr>
            <a:r>
              <a:rPr lang="en-US" dirty="0" smtClean="0"/>
              <a:t>Easy </a:t>
            </a:r>
            <a:r>
              <a:rPr lang="en-US" dirty="0"/>
              <a:t>to administer</a:t>
            </a:r>
          </a:p>
        </p:txBody>
      </p:sp>
      <p:pic>
        <p:nvPicPr>
          <p:cNvPr id="5" name="Picture 4"/>
          <p:cNvPicPr>
            <a:picLocks noChangeAspect="1"/>
          </p:cNvPicPr>
          <p:nvPr/>
        </p:nvPicPr>
        <p:blipFill>
          <a:blip r:embed="rId3"/>
          <a:stretch>
            <a:fillRect/>
          </a:stretch>
        </p:blipFill>
        <p:spPr>
          <a:xfrm>
            <a:off x="7134225" y="4513867"/>
            <a:ext cx="4933950" cy="20934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6524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r>
              <a:rPr lang="en-US" sz="3000" cap="none" dirty="0">
                <a:latin typeface="Rockwell" panose="02060603020205020403" pitchFamily="18" charset="0"/>
              </a:rPr>
              <a:t>1. Observation Study</a:t>
            </a: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698066" y="2034742"/>
            <a:ext cx="10641879" cy="3541714"/>
          </a:xfrm>
        </p:spPr>
        <p:txBody>
          <a:bodyPr>
            <a:noAutofit/>
          </a:bodyPr>
          <a:lstStyle/>
          <a:p>
            <a:pPr marL="457200" lvl="1" indent="0">
              <a:buNone/>
            </a:pPr>
            <a:r>
              <a:rPr lang="en-US" sz="2200" dirty="0">
                <a:latin typeface="Tw Cen MT (Body)"/>
                <a:ea typeface="Tahoma" panose="020B0604030504040204" pitchFamily="34" charset="0"/>
                <a:cs typeface="Tahoma" panose="020B0604030504040204" pitchFamily="34" charset="0"/>
              </a:rPr>
              <a:t>Observation studies focus on specific behaviors, often with plants or objects, and use precise quantification methods. They require planning and attention to detail and can provide quantitative data on human behavior. </a:t>
            </a:r>
          </a:p>
          <a:p>
            <a:pPr marL="457200" lvl="1" indent="0">
              <a:buNone/>
            </a:pPr>
            <a:r>
              <a:rPr lang="en-US" sz="2200" dirty="0">
                <a:latin typeface="Tw Cen MT (Body)"/>
                <a:ea typeface="Tahoma" panose="020B0604030504040204" pitchFamily="34" charset="0"/>
                <a:cs typeface="Tahoma" panose="020B0604030504040204" pitchFamily="34" charset="0"/>
              </a:rPr>
              <a:t>Example: </a:t>
            </a:r>
            <a:r>
              <a:rPr lang="en-US" sz="2200" dirty="0" err="1">
                <a:latin typeface="Tw Cen MT (Body)"/>
                <a:ea typeface="Tahoma" panose="020B0604030504040204" pitchFamily="34" charset="0"/>
                <a:cs typeface="Tahoma" panose="020B0604030504040204" pitchFamily="34" charset="0"/>
              </a:rPr>
              <a:t>Kontos's</a:t>
            </a:r>
            <a:r>
              <a:rPr lang="en-US" sz="2200" dirty="0">
                <a:latin typeface="Tw Cen MT (Body)"/>
                <a:ea typeface="Tahoma" panose="020B0604030504040204" pitchFamily="34" charset="0"/>
                <a:cs typeface="Tahoma" panose="020B0604030504040204" pitchFamily="34" charset="0"/>
              </a:rPr>
              <a:t> study on preschool teachers' roles during children's free-play.</a:t>
            </a:r>
          </a:p>
        </p:txBody>
      </p:sp>
    </p:spTree>
    <p:extLst>
      <p:ext uri="{BB962C8B-B14F-4D97-AF65-F5344CB8AC3E}">
        <p14:creationId xmlns:p14="http://schemas.microsoft.com/office/powerpoint/2010/main" val="3192622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a:xfrm>
            <a:off x="1141412" y="447068"/>
            <a:ext cx="10764838" cy="962632"/>
          </a:xfrm>
        </p:spPr>
        <p:txBody>
          <a:bodyPr>
            <a:noAutofit/>
          </a:bodyPr>
          <a:lstStyle/>
          <a:p>
            <a:r>
              <a:rPr lang="en-US" cap="none" dirty="0" smtClean="0">
                <a:solidFill>
                  <a:srgbClr val="FFFFCC"/>
                </a:solidFill>
                <a:latin typeface="Rockwell" panose="02060603020205020403" pitchFamily="18" charset="0"/>
              </a:rPr>
              <a:t>Probability Sampling</a:t>
            </a:r>
            <a:r>
              <a:rPr lang="en-US" cap="none" dirty="0" smtClean="0">
                <a:latin typeface="Rockwell" panose="02060603020205020403" pitchFamily="18" charset="0"/>
              </a:rPr>
              <a:t>: Cluster Sampling</a:t>
            </a:r>
            <a:endParaRPr lang="en-US" cap="none" dirty="0">
              <a:latin typeface="Rockwell" panose="02060603020205020403" pitchFamily="18" charset="0"/>
            </a:endParaRP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240991" y="1287461"/>
            <a:ext cx="10413278" cy="5027613"/>
          </a:xfrm>
        </p:spPr>
        <p:txBody>
          <a:bodyPr>
            <a:noAutofit/>
          </a:bodyPr>
          <a:lstStyle/>
          <a:p>
            <a:pPr marL="342900" indent="-342900">
              <a:spcBef>
                <a:spcPts val="500"/>
              </a:spcBef>
            </a:pPr>
            <a:r>
              <a:rPr lang="en-US" dirty="0"/>
              <a:t>Subgroups of the population are used as the sampling unit, rather than individuals</a:t>
            </a:r>
          </a:p>
          <a:p>
            <a:pPr marL="342900" indent="-342900">
              <a:spcBef>
                <a:spcPts val="500"/>
              </a:spcBef>
            </a:pPr>
            <a:r>
              <a:rPr lang="en-US" dirty="0"/>
              <a:t>The population is divided into subgroups, known as clusters, which are randomly selected to be included in the study</a:t>
            </a:r>
          </a:p>
          <a:p>
            <a:pPr marL="342900" indent="-342900">
              <a:spcBef>
                <a:spcPts val="500"/>
              </a:spcBef>
            </a:pPr>
            <a:r>
              <a:rPr lang="en-US" dirty="0"/>
              <a:t>Clusters are usually already defined</a:t>
            </a:r>
          </a:p>
          <a:p>
            <a:pPr marL="342900" indent="-342900">
              <a:lnSpc>
                <a:spcPct val="100000"/>
              </a:lnSpc>
              <a:spcBef>
                <a:spcPts val="500"/>
              </a:spcBef>
            </a:pPr>
            <a:r>
              <a:rPr lang="en-US" dirty="0" smtClean="0"/>
              <a:t>Challenges</a:t>
            </a:r>
          </a:p>
          <a:p>
            <a:pPr marL="800100" lvl="1" indent="-342900">
              <a:lnSpc>
                <a:spcPct val="100000"/>
              </a:lnSpc>
            </a:pPr>
            <a:r>
              <a:rPr lang="en-US" sz="2200" dirty="0" smtClean="0"/>
              <a:t>Requires knowledge </a:t>
            </a:r>
            <a:r>
              <a:rPr lang="en-US" sz="2200" dirty="0"/>
              <a:t>of characteristics </a:t>
            </a:r>
            <a:r>
              <a:rPr lang="en-US" sz="2200" dirty="0" smtClean="0"/>
              <a:t>of the clusters</a:t>
            </a:r>
          </a:p>
          <a:p>
            <a:pPr marL="800100" lvl="1" indent="-342900">
              <a:lnSpc>
                <a:spcPct val="100000"/>
              </a:lnSpc>
            </a:pPr>
            <a:r>
              <a:rPr lang="en-US" sz="2200" dirty="0" smtClean="0"/>
              <a:t>Increased risk of bias</a:t>
            </a:r>
          </a:p>
          <a:p>
            <a:pPr marL="342900" indent="-342900">
              <a:lnSpc>
                <a:spcPct val="100000"/>
              </a:lnSpc>
              <a:spcBef>
                <a:spcPts val="500"/>
              </a:spcBef>
            </a:pPr>
            <a:r>
              <a:rPr lang="en-US" dirty="0" smtClean="0"/>
              <a:t>Advantages</a:t>
            </a:r>
          </a:p>
          <a:p>
            <a:pPr marL="800100" lvl="1" indent="-342900">
              <a:lnSpc>
                <a:spcPct val="100000"/>
              </a:lnSpc>
            </a:pPr>
            <a:r>
              <a:rPr lang="en-US" sz="2200" dirty="0" smtClean="0"/>
              <a:t>More efficient </a:t>
            </a:r>
            <a:r>
              <a:rPr lang="en-US" sz="2200" dirty="0"/>
              <a:t>than simple random sampling</a:t>
            </a:r>
            <a:endParaRPr lang="en-US" sz="2200" dirty="0" smtClean="0"/>
          </a:p>
          <a:p>
            <a:pPr marL="800100" lvl="1" indent="-342900">
              <a:lnSpc>
                <a:spcPct val="100000"/>
              </a:lnSpc>
            </a:pPr>
            <a:r>
              <a:rPr lang="en-US" sz="2200" dirty="0" smtClean="0"/>
              <a:t>Easy </a:t>
            </a:r>
            <a:r>
              <a:rPr lang="en-US" sz="2200" dirty="0"/>
              <a:t>to administer</a:t>
            </a:r>
          </a:p>
        </p:txBody>
      </p:sp>
      <p:pic>
        <p:nvPicPr>
          <p:cNvPr id="6" name="Picture 5"/>
          <p:cNvPicPr>
            <a:picLocks noChangeAspect="1"/>
          </p:cNvPicPr>
          <p:nvPr/>
        </p:nvPicPr>
        <p:blipFill>
          <a:blip r:embed="rId3"/>
          <a:stretch>
            <a:fillRect/>
          </a:stretch>
        </p:blipFill>
        <p:spPr>
          <a:xfrm>
            <a:off x="7696199" y="4685601"/>
            <a:ext cx="4371975" cy="2105724"/>
          </a:xfrm>
          <a:prstGeom prst="rect">
            <a:avLst/>
          </a:prstGeom>
        </p:spPr>
      </p:pic>
    </p:spTree>
    <p:extLst>
      <p:ext uri="{BB962C8B-B14F-4D97-AF65-F5344CB8AC3E}">
        <p14:creationId xmlns:p14="http://schemas.microsoft.com/office/powerpoint/2010/main" val="42932565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a:xfrm>
            <a:off x="1141412" y="447068"/>
            <a:ext cx="10764838" cy="962632"/>
          </a:xfrm>
        </p:spPr>
        <p:txBody>
          <a:bodyPr>
            <a:noAutofit/>
          </a:bodyPr>
          <a:lstStyle/>
          <a:p>
            <a:r>
              <a:rPr lang="en-US" cap="none" dirty="0" smtClean="0">
                <a:solidFill>
                  <a:srgbClr val="FFFFCC"/>
                </a:solidFill>
                <a:latin typeface="Rockwell" panose="02060603020205020403" pitchFamily="18" charset="0"/>
              </a:rPr>
              <a:t>Non-Probability Sampling</a:t>
            </a:r>
            <a:r>
              <a:rPr lang="en-US" cap="none" dirty="0" smtClean="0">
                <a:latin typeface="Rockwell" panose="02060603020205020403" pitchFamily="18" charset="0"/>
              </a:rPr>
              <a:t>: Judgement or </a:t>
            </a:r>
            <a:br>
              <a:rPr lang="en-US" cap="none" dirty="0" smtClean="0">
                <a:latin typeface="Rockwell" panose="02060603020205020403" pitchFamily="18" charset="0"/>
              </a:rPr>
            </a:br>
            <a:r>
              <a:rPr lang="en-US" cap="none" dirty="0">
                <a:latin typeface="Rockwell" panose="02060603020205020403" pitchFamily="18" charset="0"/>
              </a:rPr>
              <a:t> </a:t>
            </a:r>
            <a:r>
              <a:rPr lang="en-US" cap="none" dirty="0" smtClean="0">
                <a:latin typeface="Rockwell" panose="02060603020205020403" pitchFamily="18" charset="0"/>
              </a:rPr>
              <a:t>                                                Purposive Sampling</a:t>
            </a:r>
            <a:endParaRPr lang="en-US" cap="none" dirty="0">
              <a:latin typeface="Rockwell" panose="02060603020205020403" pitchFamily="18" charset="0"/>
            </a:endParaRP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240991" y="1668461"/>
            <a:ext cx="10413278" cy="5027613"/>
          </a:xfrm>
        </p:spPr>
        <p:txBody>
          <a:bodyPr>
            <a:noAutofit/>
          </a:bodyPr>
          <a:lstStyle/>
          <a:p>
            <a:pPr marL="342900" indent="-342900">
              <a:spcBef>
                <a:spcPts val="500"/>
              </a:spcBef>
            </a:pPr>
            <a:r>
              <a:rPr lang="en-US" dirty="0"/>
              <a:t>Also known as selective, or subjective, sampling</a:t>
            </a:r>
          </a:p>
          <a:p>
            <a:pPr marL="342900" indent="-342900">
              <a:spcBef>
                <a:spcPts val="500"/>
              </a:spcBef>
            </a:pPr>
            <a:r>
              <a:rPr lang="en-US" dirty="0"/>
              <a:t>It relies on the judgement of the researcher choosing participants</a:t>
            </a:r>
          </a:p>
          <a:p>
            <a:pPr marL="342900" indent="-342900">
              <a:spcBef>
                <a:spcPts val="500"/>
              </a:spcBef>
            </a:pPr>
            <a:r>
              <a:rPr lang="en-US" dirty="0"/>
              <a:t>Researchers may implicitly choose a “representative” sample to suit their needs, or specifically approach individuals with certain characteristics</a:t>
            </a:r>
          </a:p>
          <a:p>
            <a:pPr marL="342900" indent="-342900">
              <a:spcBef>
                <a:spcPts val="500"/>
              </a:spcBef>
            </a:pPr>
            <a:r>
              <a:rPr lang="en-US" dirty="0"/>
              <a:t>Used by the media when canvassing the public for opinions</a:t>
            </a:r>
          </a:p>
          <a:p>
            <a:pPr marL="342900" indent="-342900">
              <a:lnSpc>
                <a:spcPct val="100000"/>
              </a:lnSpc>
              <a:spcBef>
                <a:spcPts val="500"/>
              </a:spcBef>
            </a:pPr>
            <a:r>
              <a:rPr lang="en-US" dirty="0" smtClean="0"/>
              <a:t>Challenges</a:t>
            </a:r>
          </a:p>
          <a:p>
            <a:pPr marL="800100" lvl="1" indent="-342900">
              <a:lnSpc>
                <a:spcPct val="100000"/>
              </a:lnSpc>
            </a:pPr>
            <a:r>
              <a:rPr lang="en-US" sz="2400" dirty="0" smtClean="0"/>
              <a:t>Includes bias </a:t>
            </a:r>
          </a:p>
          <a:p>
            <a:pPr marL="800100" lvl="1" indent="-342900">
              <a:lnSpc>
                <a:spcPct val="100000"/>
              </a:lnSpc>
            </a:pPr>
            <a:r>
              <a:rPr lang="en-US" sz="2400" dirty="0" smtClean="0"/>
              <a:t>Prone </a:t>
            </a:r>
            <a:r>
              <a:rPr lang="en-US" sz="2400" dirty="0"/>
              <a:t>to errors of judgement by the researcher and the findings</a:t>
            </a:r>
          </a:p>
          <a:p>
            <a:pPr marL="342900" indent="-342900">
              <a:lnSpc>
                <a:spcPct val="100000"/>
              </a:lnSpc>
              <a:spcBef>
                <a:spcPts val="500"/>
              </a:spcBef>
            </a:pPr>
            <a:r>
              <a:rPr lang="en-US" dirty="0" smtClean="0"/>
              <a:t>Advantages</a:t>
            </a:r>
          </a:p>
          <a:p>
            <a:pPr marL="800100" lvl="1" indent="-342900">
              <a:lnSpc>
                <a:spcPct val="100000"/>
              </a:lnSpc>
            </a:pPr>
            <a:r>
              <a:rPr lang="en-US" dirty="0"/>
              <a:t>Time-and </a:t>
            </a:r>
            <a:r>
              <a:rPr lang="en-US" dirty="0" smtClean="0"/>
              <a:t>cost-effective</a:t>
            </a:r>
            <a:endParaRPr lang="en-US" sz="2200" dirty="0" smtClean="0"/>
          </a:p>
        </p:txBody>
      </p:sp>
      <p:pic>
        <p:nvPicPr>
          <p:cNvPr id="5" name="Picture 4"/>
          <p:cNvPicPr>
            <a:picLocks noChangeAspect="1"/>
          </p:cNvPicPr>
          <p:nvPr/>
        </p:nvPicPr>
        <p:blipFill>
          <a:blip r:embed="rId3"/>
          <a:stretch>
            <a:fillRect/>
          </a:stretch>
        </p:blipFill>
        <p:spPr>
          <a:xfrm>
            <a:off x="9624228" y="3343275"/>
            <a:ext cx="2503053" cy="1657350"/>
          </a:xfrm>
          <a:prstGeom prst="rect">
            <a:avLst/>
          </a:prstGeom>
        </p:spPr>
      </p:pic>
    </p:spTree>
    <p:extLst>
      <p:ext uri="{BB962C8B-B14F-4D97-AF65-F5344CB8AC3E}">
        <p14:creationId xmlns:p14="http://schemas.microsoft.com/office/powerpoint/2010/main" val="13198247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a:xfrm>
            <a:off x="1141412" y="447068"/>
            <a:ext cx="10764838" cy="962632"/>
          </a:xfrm>
        </p:spPr>
        <p:txBody>
          <a:bodyPr>
            <a:noAutofit/>
          </a:bodyPr>
          <a:lstStyle/>
          <a:p>
            <a:r>
              <a:rPr lang="en-US" cap="none" dirty="0" smtClean="0">
                <a:solidFill>
                  <a:srgbClr val="FFFFCC"/>
                </a:solidFill>
                <a:latin typeface="Rockwell" panose="02060603020205020403" pitchFamily="18" charset="0"/>
              </a:rPr>
              <a:t>Non-Probability Sampling</a:t>
            </a:r>
            <a:r>
              <a:rPr lang="en-US" cap="none" dirty="0" smtClean="0">
                <a:latin typeface="Rockwell" panose="02060603020205020403" pitchFamily="18" charset="0"/>
              </a:rPr>
              <a:t>: Convenient Sampling</a:t>
            </a:r>
            <a:endParaRPr lang="en-US" cap="none" dirty="0">
              <a:latin typeface="Rockwell" panose="02060603020205020403" pitchFamily="18" charset="0"/>
            </a:endParaRP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240991" y="1668461"/>
            <a:ext cx="10413278" cy="5027613"/>
          </a:xfrm>
        </p:spPr>
        <p:txBody>
          <a:bodyPr>
            <a:noAutofit/>
          </a:bodyPr>
          <a:lstStyle/>
          <a:p>
            <a:pPr marL="342900" indent="-342900"/>
            <a:r>
              <a:rPr lang="en-US" dirty="0" smtClean="0"/>
              <a:t>Participants </a:t>
            </a:r>
            <a:r>
              <a:rPr lang="en-US" dirty="0"/>
              <a:t>are selected based on availability and willingness to take part</a:t>
            </a:r>
          </a:p>
          <a:p>
            <a:pPr marL="342900" indent="-342900"/>
            <a:r>
              <a:rPr lang="en-US" dirty="0"/>
              <a:t>Useful results can be obtained, but the results are prone to significant bias</a:t>
            </a:r>
          </a:p>
          <a:p>
            <a:pPr marL="342900" indent="-342900">
              <a:lnSpc>
                <a:spcPct val="100000"/>
              </a:lnSpc>
              <a:spcBef>
                <a:spcPts val="500"/>
              </a:spcBef>
            </a:pPr>
            <a:r>
              <a:rPr lang="en-US" dirty="0" smtClean="0"/>
              <a:t>Challenges</a:t>
            </a:r>
          </a:p>
          <a:p>
            <a:pPr marL="800100" lvl="1" indent="-342900">
              <a:lnSpc>
                <a:spcPct val="100000"/>
              </a:lnSpc>
            </a:pPr>
            <a:r>
              <a:rPr lang="en-US" sz="2400" dirty="0" smtClean="0"/>
              <a:t>Significant bias </a:t>
            </a:r>
          </a:p>
          <a:p>
            <a:pPr marL="342900" indent="-342900">
              <a:lnSpc>
                <a:spcPct val="100000"/>
              </a:lnSpc>
              <a:spcBef>
                <a:spcPts val="500"/>
              </a:spcBef>
            </a:pPr>
            <a:r>
              <a:rPr lang="en-US" dirty="0" smtClean="0"/>
              <a:t>Advantages</a:t>
            </a:r>
          </a:p>
          <a:p>
            <a:pPr marL="800100" lvl="1" indent="-342900">
              <a:lnSpc>
                <a:spcPct val="100000"/>
              </a:lnSpc>
            </a:pPr>
            <a:r>
              <a:rPr lang="en-US" dirty="0" smtClean="0"/>
              <a:t>Easiest</a:t>
            </a:r>
            <a:endParaRPr lang="en-US" sz="2200" dirty="0" smtClean="0"/>
          </a:p>
        </p:txBody>
      </p:sp>
      <p:pic>
        <p:nvPicPr>
          <p:cNvPr id="6" name="Picture 5"/>
          <p:cNvPicPr>
            <a:picLocks noChangeAspect="1"/>
          </p:cNvPicPr>
          <p:nvPr/>
        </p:nvPicPr>
        <p:blipFill>
          <a:blip r:embed="rId3"/>
          <a:stretch>
            <a:fillRect/>
          </a:stretch>
        </p:blipFill>
        <p:spPr>
          <a:xfrm>
            <a:off x="5610224" y="3891531"/>
            <a:ext cx="2748243" cy="1954306"/>
          </a:xfrm>
          <a:prstGeom prst="rect">
            <a:avLst/>
          </a:prstGeom>
        </p:spPr>
      </p:pic>
    </p:spTree>
    <p:extLst>
      <p:ext uri="{BB962C8B-B14F-4D97-AF65-F5344CB8AC3E}">
        <p14:creationId xmlns:p14="http://schemas.microsoft.com/office/powerpoint/2010/main" val="28536615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a:xfrm>
            <a:off x="1141412" y="447068"/>
            <a:ext cx="10764838" cy="962632"/>
          </a:xfrm>
        </p:spPr>
        <p:txBody>
          <a:bodyPr>
            <a:noAutofit/>
          </a:bodyPr>
          <a:lstStyle/>
          <a:p>
            <a:r>
              <a:rPr lang="en-US" cap="none" dirty="0" smtClean="0">
                <a:solidFill>
                  <a:srgbClr val="FFFFCC"/>
                </a:solidFill>
                <a:latin typeface="Rockwell" panose="02060603020205020403" pitchFamily="18" charset="0"/>
              </a:rPr>
              <a:t>Non-Probability Sampling</a:t>
            </a:r>
            <a:r>
              <a:rPr lang="en-US" cap="none" dirty="0" smtClean="0">
                <a:latin typeface="Rockwell" panose="02060603020205020403" pitchFamily="18" charset="0"/>
              </a:rPr>
              <a:t>: Quota Sampling</a:t>
            </a:r>
            <a:endParaRPr lang="en-US" cap="none" dirty="0">
              <a:latin typeface="Rockwell" panose="02060603020205020403" pitchFamily="18" charset="0"/>
            </a:endParaRP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141412" y="1516061"/>
            <a:ext cx="10413278" cy="5027613"/>
          </a:xfrm>
        </p:spPr>
        <p:txBody>
          <a:bodyPr>
            <a:noAutofit/>
          </a:bodyPr>
          <a:lstStyle/>
          <a:p>
            <a:pPr marL="342900" indent="-342900">
              <a:lnSpc>
                <a:spcPct val="100000"/>
              </a:lnSpc>
              <a:spcBef>
                <a:spcPts val="500"/>
              </a:spcBef>
            </a:pPr>
            <a:r>
              <a:rPr lang="en-US" dirty="0" smtClean="0"/>
              <a:t>Relies </a:t>
            </a:r>
            <a:r>
              <a:rPr lang="en-US" dirty="0"/>
              <a:t>on the non-random selection of a </a:t>
            </a:r>
            <a:r>
              <a:rPr lang="en-US" u="sng" dirty="0"/>
              <a:t>predetermined number</a:t>
            </a:r>
            <a:r>
              <a:rPr lang="en-US" dirty="0"/>
              <a:t> or proportion of units. This is called a </a:t>
            </a:r>
            <a:r>
              <a:rPr lang="en-US" dirty="0" smtClean="0"/>
              <a:t>quota</a:t>
            </a:r>
          </a:p>
          <a:p>
            <a:pPr marL="342900" indent="-342900">
              <a:lnSpc>
                <a:spcPct val="100000"/>
              </a:lnSpc>
              <a:spcBef>
                <a:spcPts val="500"/>
              </a:spcBef>
            </a:pPr>
            <a:r>
              <a:rPr lang="en-US" dirty="0" smtClean="0"/>
              <a:t>Divide </a:t>
            </a:r>
            <a:r>
              <a:rPr lang="en-US" dirty="0"/>
              <a:t>the population into </a:t>
            </a:r>
            <a:r>
              <a:rPr lang="en-US" u="sng" dirty="0"/>
              <a:t>mutually exclusive subgroups</a:t>
            </a:r>
            <a:r>
              <a:rPr lang="en-US" dirty="0"/>
              <a:t> (called strata) and then </a:t>
            </a:r>
            <a:r>
              <a:rPr lang="en-US" u="sng" dirty="0"/>
              <a:t>recruit sample units until you reach your </a:t>
            </a:r>
            <a:r>
              <a:rPr lang="en-US" u="sng" dirty="0" smtClean="0"/>
              <a:t>quota</a:t>
            </a:r>
          </a:p>
          <a:p>
            <a:pPr marL="342900" indent="-342900">
              <a:lnSpc>
                <a:spcPct val="100000"/>
              </a:lnSpc>
              <a:spcBef>
                <a:spcPts val="500"/>
              </a:spcBef>
            </a:pPr>
            <a:r>
              <a:rPr lang="en-US" dirty="0" smtClean="0"/>
              <a:t>Characteristics of subgroups and units share should be determined prior to selection</a:t>
            </a:r>
            <a:endParaRPr lang="en-US" dirty="0"/>
          </a:p>
          <a:p>
            <a:pPr marL="342900" indent="-342900">
              <a:lnSpc>
                <a:spcPct val="100000"/>
              </a:lnSpc>
              <a:spcBef>
                <a:spcPts val="500"/>
              </a:spcBef>
            </a:pPr>
            <a:r>
              <a:rPr lang="en-US" dirty="0"/>
              <a:t>Aim of quota sampling is to </a:t>
            </a:r>
            <a:r>
              <a:rPr lang="en-US" u="sng" dirty="0"/>
              <a:t>control what or who makes up your sample</a:t>
            </a:r>
          </a:p>
          <a:p>
            <a:pPr marL="342900" indent="-342900">
              <a:lnSpc>
                <a:spcPct val="100000"/>
              </a:lnSpc>
              <a:spcBef>
                <a:spcPts val="500"/>
              </a:spcBef>
            </a:pPr>
            <a:r>
              <a:rPr lang="en-US" dirty="0" smtClean="0"/>
              <a:t>Advantages and Challenges</a:t>
            </a:r>
          </a:p>
          <a:p>
            <a:pPr marL="800100" lvl="1" indent="-342900">
              <a:lnSpc>
                <a:spcPct val="100000"/>
              </a:lnSpc>
            </a:pPr>
            <a:r>
              <a:rPr lang="en-US" dirty="0" smtClean="0"/>
              <a:t>Relatively </a:t>
            </a:r>
            <a:r>
              <a:rPr lang="en-US" dirty="0"/>
              <a:t>straightforward and potentially representative, </a:t>
            </a:r>
            <a:endParaRPr lang="en-US" dirty="0" smtClean="0"/>
          </a:p>
          <a:p>
            <a:pPr marL="457200" lvl="1" indent="0">
              <a:lnSpc>
                <a:spcPct val="100000"/>
              </a:lnSpc>
              <a:buNone/>
            </a:pPr>
            <a:r>
              <a:rPr lang="en-US" dirty="0"/>
              <a:t> </a:t>
            </a:r>
            <a:r>
              <a:rPr lang="en-US" dirty="0" smtClean="0"/>
              <a:t>    but  </a:t>
            </a:r>
            <a:r>
              <a:rPr lang="en-US" dirty="0"/>
              <a:t>the chosen sample may not be representative</a:t>
            </a:r>
          </a:p>
          <a:p>
            <a:pPr marL="800100" lvl="1" indent="-342900">
              <a:lnSpc>
                <a:spcPct val="100000"/>
              </a:lnSpc>
            </a:pPr>
            <a:endParaRPr lang="en-US" sz="2200" dirty="0" smtClean="0"/>
          </a:p>
        </p:txBody>
      </p:sp>
      <p:pic>
        <p:nvPicPr>
          <p:cNvPr id="5" name="Picture 4"/>
          <p:cNvPicPr>
            <a:picLocks noChangeAspect="1"/>
          </p:cNvPicPr>
          <p:nvPr/>
        </p:nvPicPr>
        <p:blipFill>
          <a:blip r:embed="rId3"/>
          <a:stretch>
            <a:fillRect/>
          </a:stretch>
        </p:blipFill>
        <p:spPr>
          <a:xfrm>
            <a:off x="7907753" y="4857750"/>
            <a:ext cx="4202928" cy="1868485"/>
          </a:xfrm>
          <a:prstGeom prst="rect">
            <a:avLst/>
          </a:prstGeom>
        </p:spPr>
      </p:pic>
    </p:spTree>
    <p:extLst>
      <p:ext uri="{BB962C8B-B14F-4D97-AF65-F5344CB8AC3E}">
        <p14:creationId xmlns:p14="http://schemas.microsoft.com/office/powerpoint/2010/main" val="10306242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a:xfrm>
            <a:off x="1141412" y="447068"/>
            <a:ext cx="10764838" cy="962632"/>
          </a:xfrm>
        </p:spPr>
        <p:txBody>
          <a:bodyPr>
            <a:noAutofit/>
          </a:bodyPr>
          <a:lstStyle/>
          <a:p>
            <a:r>
              <a:rPr lang="en-US" cap="none" dirty="0" smtClean="0">
                <a:solidFill>
                  <a:srgbClr val="FFFFCC"/>
                </a:solidFill>
                <a:latin typeface="Rockwell" panose="02060603020205020403" pitchFamily="18" charset="0"/>
              </a:rPr>
              <a:t>Non-Probability Sampling</a:t>
            </a:r>
            <a:r>
              <a:rPr lang="en-US" cap="none" dirty="0" smtClean="0">
                <a:latin typeface="Rockwell" panose="02060603020205020403" pitchFamily="18" charset="0"/>
              </a:rPr>
              <a:t>: Snowball Sampling</a:t>
            </a:r>
            <a:endParaRPr lang="en-US" cap="none" dirty="0">
              <a:latin typeface="Rockwell" panose="02060603020205020403" pitchFamily="18" charset="0"/>
            </a:endParaRP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240991" y="1668461"/>
            <a:ext cx="10413278" cy="5027613"/>
          </a:xfrm>
        </p:spPr>
        <p:txBody>
          <a:bodyPr>
            <a:noAutofit/>
          </a:bodyPr>
          <a:lstStyle/>
          <a:p>
            <a:pPr marL="342900" indent="-342900">
              <a:spcBef>
                <a:spcPts val="500"/>
              </a:spcBef>
            </a:pPr>
            <a:r>
              <a:rPr lang="en-US" dirty="0"/>
              <a:t>Commonly used in social sciences when investigating hard-to-reach groups</a:t>
            </a:r>
          </a:p>
          <a:p>
            <a:pPr marL="342900" indent="-342900">
              <a:spcBef>
                <a:spcPts val="500"/>
              </a:spcBef>
            </a:pPr>
            <a:r>
              <a:rPr lang="en-US" dirty="0"/>
              <a:t>Existing subjects are asked to nominate further subjects known to them, so the sample increases in size like a rolling snowball</a:t>
            </a:r>
          </a:p>
          <a:p>
            <a:pPr marL="342900" indent="-342900">
              <a:spcBef>
                <a:spcPts val="500"/>
              </a:spcBef>
            </a:pPr>
            <a:r>
              <a:rPr lang="en-US" dirty="0"/>
              <a:t>It is effective when a sampling frame is difficult to </a:t>
            </a:r>
            <a:r>
              <a:rPr lang="en-US" dirty="0" smtClean="0"/>
              <a:t>identify</a:t>
            </a:r>
          </a:p>
          <a:p>
            <a:pPr marL="342900" indent="-342900">
              <a:lnSpc>
                <a:spcPct val="100000"/>
              </a:lnSpc>
              <a:spcBef>
                <a:spcPts val="500"/>
              </a:spcBef>
            </a:pPr>
            <a:r>
              <a:rPr lang="en-US" dirty="0" smtClean="0"/>
              <a:t>Challenges</a:t>
            </a:r>
          </a:p>
          <a:p>
            <a:pPr marL="800100" lvl="1" indent="-342900">
              <a:lnSpc>
                <a:spcPct val="100000"/>
              </a:lnSpc>
            </a:pPr>
            <a:r>
              <a:rPr lang="en-US" sz="2400" dirty="0" smtClean="0"/>
              <a:t>Significant bias when known people are recruited </a:t>
            </a:r>
          </a:p>
          <a:p>
            <a:pPr marL="342900" indent="-342900">
              <a:lnSpc>
                <a:spcPct val="100000"/>
              </a:lnSpc>
              <a:spcBef>
                <a:spcPts val="500"/>
              </a:spcBef>
            </a:pPr>
            <a:r>
              <a:rPr lang="en-US" dirty="0" smtClean="0"/>
              <a:t>Advantages</a:t>
            </a:r>
          </a:p>
          <a:p>
            <a:pPr marL="800100" lvl="1" indent="-342900">
              <a:lnSpc>
                <a:spcPct val="100000"/>
              </a:lnSpc>
            </a:pPr>
            <a:r>
              <a:rPr lang="en-US" dirty="0" smtClean="0"/>
              <a:t>Only way to obtain hard-to-reach groups</a:t>
            </a:r>
            <a:endParaRPr lang="en-US" sz="2200" dirty="0" smtClean="0"/>
          </a:p>
        </p:txBody>
      </p:sp>
      <p:pic>
        <p:nvPicPr>
          <p:cNvPr id="4" name="Picture 3"/>
          <p:cNvPicPr>
            <a:picLocks noChangeAspect="1"/>
          </p:cNvPicPr>
          <p:nvPr/>
        </p:nvPicPr>
        <p:blipFill>
          <a:blip r:embed="rId3"/>
          <a:stretch>
            <a:fillRect/>
          </a:stretch>
        </p:blipFill>
        <p:spPr>
          <a:xfrm>
            <a:off x="9013142" y="4841518"/>
            <a:ext cx="2893108" cy="1854556"/>
          </a:xfrm>
          <a:prstGeom prst="rect">
            <a:avLst/>
          </a:prstGeom>
        </p:spPr>
      </p:pic>
      <p:pic>
        <p:nvPicPr>
          <p:cNvPr id="5" name="Picture 4"/>
          <p:cNvPicPr>
            <a:picLocks noChangeAspect="1"/>
          </p:cNvPicPr>
          <p:nvPr/>
        </p:nvPicPr>
        <p:blipFill>
          <a:blip r:embed="rId4"/>
          <a:stretch>
            <a:fillRect/>
          </a:stretch>
        </p:blipFill>
        <p:spPr>
          <a:xfrm>
            <a:off x="9341533" y="3398518"/>
            <a:ext cx="2189287" cy="1358100"/>
          </a:xfrm>
          <a:prstGeom prst="rect">
            <a:avLst/>
          </a:prstGeom>
        </p:spPr>
      </p:pic>
    </p:spTree>
    <p:extLst>
      <p:ext uri="{BB962C8B-B14F-4D97-AF65-F5344CB8AC3E}">
        <p14:creationId xmlns:p14="http://schemas.microsoft.com/office/powerpoint/2010/main" val="36109333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a:xfrm>
            <a:off x="1141412" y="447068"/>
            <a:ext cx="10764838" cy="962632"/>
          </a:xfrm>
        </p:spPr>
        <p:txBody>
          <a:bodyPr>
            <a:noAutofit/>
          </a:bodyPr>
          <a:lstStyle/>
          <a:p>
            <a:r>
              <a:rPr lang="en-US" cap="none" dirty="0" smtClean="0">
                <a:solidFill>
                  <a:srgbClr val="FFFFCC"/>
                </a:solidFill>
                <a:latin typeface="Rockwell" panose="02060603020205020403" pitchFamily="18" charset="0"/>
              </a:rPr>
              <a:t>Non-Probability Sampling</a:t>
            </a:r>
            <a:r>
              <a:rPr lang="en-US" cap="none" dirty="0" smtClean="0">
                <a:latin typeface="Rockwell" panose="02060603020205020403" pitchFamily="18" charset="0"/>
              </a:rPr>
              <a:t>: Voluntary Response</a:t>
            </a:r>
            <a:br>
              <a:rPr lang="en-US" cap="none" dirty="0" smtClean="0">
                <a:latin typeface="Rockwell" panose="02060603020205020403" pitchFamily="18" charset="0"/>
              </a:rPr>
            </a:br>
            <a:r>
              <a:rPr lang="en-US" cap="none" dirty="0">
                <a:latin typeface="Rockwell" panose="02060603020205020403" pitchFamily="18" charset="0"/>
              </a:rPr>
              <a:t> </a:t>
            </a:r>
            <a:r>
              <a:rPr lang="en-US" cap="none" dirty="0" smtClean="0">
                <a:latin typeface="Rockwell" panose="02060603020205020403" pitchFamily="18" charset="0"/>
              </a:rPr>
              <a:t>                                                Sampling</a:t>
            </a:r>
            <a:endParaRPr lang="en-US" cap="none" dirty="0">
              <a:latin typeface="Rockwell" panose="02060603020205020403" pitchFamily="18" charset="0"/>
            </a:endParaRP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240991" y="1668461"/>
            <a:ext cx="10413278" cy="5027613"/>
          </a:xfrm>
        </p:spPr>
        <p:txBody>
          <a:bodyPr>
            <a:noAutofit/>
          </a:bodyPr>
          <a:lstStyle/>
          <a:p>
            <a:pPr marL="342900" indent="-342900">
              <a:spcBef>
                <a:spcPts val="500"/>
              </a:spcBef>
            </a:pPr>
            <a:r>
              <a:rPr lang="en-US" dirty="0"/>
              <a:t>Similar to a convenience </a:t>
            </a:r>
            <a:r>
              <a:rPr lang="en-US" dirty="0" smtClean="0"/>
              <a:t>sample</a:t>
            </a:r>
          </a:p>
          <a:p>
            <a:pPr marL="342900" indent="-342900">
              <a:spcBef>
                <a:spcPts val="500"/>
              </a:spcBef>
            </a:pPr>
            <a:r>
              <a:rPr lang="en-US" dirty="0" smtClean="0"/>
              <a:t>Instead </a:t>
            </a:r>
            <a:r>
              <a:rPr lang="en-US" dirty="0"/>
              <a:t>of the researcher choosing participants and directly contacting them, people volunteer themselves (e.g. by responding to a public online survey</a:t>
            </a:r>
            <a:r>
              <a:rPr lang="en-US" dirty="0" smtClean="0"/>
              <a:t>)</a:t>
            </a:r>
            <a:endParaRPr lang="en-US" dirty="0"/>
          </a:p>
          <a:p>
            <a:pPr marL="342900" indent="-342900">
              <a:spcBef>
                <a:spcPts val="500"/>
              </a:spcBef>
            </a:pPr>
            <a:r>
              <a:rPr lang="en-US" dirty="0" smtClean="0"/>
              <a:t>Challenges</a:t>
            </a:r>
          </a:p>
          <a:p>
            <a:pPr marL="800100" lvl="1" indent="-342900">
              <a:lnSpc>
                <a:spcPct val="100000"/>
              </a:lnSpc>
            </a:pPr>
            <a:r>
              <a:rPr lang="en-US" sz="2400" dirty="0" smtClean="0"/>
              <a:t>Biased</a:t>
            </a:r>
          </a:p>
          <a:p>
            <a:pPr marL="800100" lvl="1" indent="-342900">
              <a:lnSpc>
                <a:spcPct val="100000"/>
              </a:lnSpc>
            </a:pPr>
            <a:r>
              <a:rPr lang="en-US" sz="2400" dirty="0" smtClean="0"/>
              <a:t>Some will be more likely to volunteer, leads to self-selection bias </a:t>
            </a:r>
          </a:p>
          <a:p>
            <a:pPr marL="342900" indent="-342900">
              <a:lnSpc>
                <a:spcPct val="100000"/>
              </a:lnSpc>
              <a:spcBef>
                <a:spcPts val="500"/>
              </a:spcBef>
            </a:pPr>
            <a:r>
              <a:rPr lang="en-US" dirty="0" smtClean="0"/>
              <a:t>Advantages</a:t>
            </a:r>
          </a:p>
          <a:p>
            <a:pPr marL="800100" lvl="1" indent="-342900">
              <a:lnSpc>
                <a:spcPct val="100000"/>
              </a:lnSpc>
            </a:pPr>
            <a:r>
              <a:rPr lang="en-US" dirty="0" smtClean="0"/>
              <a:t>Convenient </a:t>
            </a:r>
          </a:p>
          <a:p>
            <a:pPr marL="800100" lvl="1" indent="-342900">
              <a:lnSpc>
                <a:spcPct val="100000"/>
              </a:lnSpc>
            </a:pPr>
            <a:r>
              <a:rPr lang="en-US" dirty="0" smtClean="0"/>
              <a:t>Less cost w.r.t recruitment </a:t>
            </a:r>
          </a:p>
          <a:p>
            <a:pPr marL="800100" lvl="1" indent="-342900">
              <a:lnSpc>
                <a:spcPct val="100000"/>
              </a:lnSpc>
            </a:pPr>
            <a:r>
              <a:rPr lang="en-US" dirty="0" smtClean="0"/>
              <a:t>Easy</a:t>
            </a:r>
            <a:endParaRPr lang="en-US" sz="2200" dirty="0" smtClean="0"/>
          </a:p>
        </p:txBody>
      </p:sp>
      <p:grpSp>
        <p:nvGrpSpPr>
          <p:cNvPr id="6" name="Group 5"/>
          <p:cNvGrpSpPr/>
          <p:nvPr/>
        </p:nvGrpSpPr>
        <p:grpSpPr>
          <a:xfrm>
            <a:off x="6934200" y="5010150"/>
            <a:ext cx="2728912" cy="1581150"/>
            <a:chOff x="6934200" y="5010150"/>
            <a:chExt cx="2728912" cy="1581150"/>
          </a:xfrm>
        </p:grpSpPr>
        <p:pic>
          <p:nvPicPr>
            <p:cNvPr id="4" name="Picture 3"/>
            <p:cNvPicPr>
              <a:picLocks noChangeAspect="1"/>
            </p:cNvPicPr>
            <p:nvPr/>
          </p:nvPicPr>
          <p:blipFill>
            <a:blip r:embed="rId3"/>
            <a:stretch>
              <a:fillRect/>
            </a:stretch>
          </p:blipFill>
          <p:spPr>
            <a:xfrm>
              <a:off x="8186737" y="5010150"/>
              <a:ext cx="1476375" cy="1581150"/>
            </a:xfrm>
            <a:prstGeom prst="rect">
              <a:avLst/>
            </a:prstGeom>
          </p:spPr>
        </p:pic>
        <p:pic>
          <p:nvPicPr>
            <p:cNvPr id="5" name="Picture 4"/>
            <p:cNvPicPr>
              <a:picLocks noChangeAspect="1"/>
            </p:cNvPicPr>
            <p:nvPr/>
          </p:nvPicPr>
          <p:blipFill>
            <a:blip r:embed="rId3"/>
            <a:stretch>
              <a:fillRect/>
            </a:stretch>
          </p:blipFill>
          <p:spPr>
            <a:xfrm flipH="1">
              <a:off x="6934200" y="5010150"/>
              <a:ext cx="1385888" cy="1581150"/>
            </a:xfrm>
            <a:prstGeom prst="rect">
              <a:avLst/>
            </a:prstGeom>
          </p:spPr>
        </p:pic>
      </p:grpSp>
    </p:spTree>
    <p:extLst>
      <p:ext uri="{BB962C8B-B14F-4D97-AF65-F5344CB8AC3E}">
        <p14:creationId xmlns:p14="http://schemas.microsoft.com/office/powerpoint/2010/main" val="11059491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a:xfrm>
            <a:off x="1141412" y="447068"/>
            <a:ext cx="10764838" cy="962632"/>
          </a:xfrm>
        </p:spPr>
        <p:txBody>
          <a:bodyPr>
            <a:noAutofit/>
          </a:bodyPr>
          <a:lstStyle/>
          <a:p>
            <a:r>
              <a:rPr lang="en-US" cap="none" dirty="0" smtClean="0">
                <a:latin typeface="Rockwell" panose="02060603020205020403" pitchFamily="18" charset="0"/>
              </a:rPr>
              <a:t>Sample Size</a:t>
            </a:r>
            <a:endParaRPr lang="en-US" cap="none" dirty="0">
              <a:latin typeface="Rockwell" panose="02060603020205020403" pitchFamily="18" charset="0"/>
            </a:endParaRP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240991" y="1668461"/>
            <a:ext cx="10413278" cy="5027613"/>
          </a:xfrm>
        </p:spPr>
        <p:txBody>
          <a:bodyPr>
            <a:noAutofit/>
          </a:bodyPr>
          <a:lstStyle/>
          <a:p>
            <a:pPr lvl="0">
              <a:spcBef>
                <a:spcPts val="500"/>
              </a:spcBef>
            </a:pPr>
            <a:r>
              <a:rPr lang="en-US" dirty="0"/>
              <a:t>Using a correct sample size is crucial for your research</a:t>
            </a:r>
          </a:p>
          <a:p>
            <a:pPr lvl="0">
              <a:spcBef>
                <a:spcPts val="500"/>
              </a:spcBef>
            </a:pPr>
            <a:r>
              <a:rPr lang="en-US" dirty="0"/>
              <a:t>Sample size measures the number of individual observations measured or used in your study</a:t>
            </a:r>
          </a:p>
          <a:p>
            <a:pPr>
              <a:spcBef>
                <a:spcPts val="500"/>
              </a:spcBef>
            </a:pPr>
            <a:r>
              <a:rPr lang="en-US" dirty="0" smtClean="0"/>
              <a:t>Five </a:t>
            </a:r>
            <a:r>
              <a:rPr lang="en-US" dirty="0"/>
              <a:t>steps to finding your sample size</a:t>
            </a:r>
          </a:p>
          <a:p>
            <a:pPr lvl="1"/>
            <a:r>
              <a:rPr lang="en-US" dirty="0"/>
              <a:t>Define population size or number of people</a:t>
            </a:r>
          </a:p>
          <a:p>
            <a:pPr lvl="1"/>
            <a:r>
              <a:rPr lang="en-US" dirty="0"/>
              <a:t>Designate your margin of error</a:t>
            </a:r>
          </a:p>
          <a:p>
            <a:pPr lvl="1"/>
            <a:r>
              <a:rPr lang="en-US" dirty="0"/>
              <a:t>Determine your confidence level</a:t>
            </a:r>
          </a:p>
          <a:p>
            <a:pPr lvl="1"/>
            <a:r>
              <a:rPr lang="en-US" dirty="0"/>
              <a:t>Predict expected </a:t>
            </a:r>
            <a:r>
              <a:rPr lang="en-US" dirty="0" smtClean="0"/>
              <a:t>variance (or standard deviation)</a:t>
            </a:r>
            <a:endParaRPr lang="en-US" dirty="0"/>
          </a:p>
          <a:p>
            <a:pPr lvl="1"/>
            <a:r>
              <a:rPr lang="en-US" dirty="0"/>
              <a:t>Finalize your sample size</a:t>
            </a:r>
          </a:p>
          <a:p>
            <a:pPr marL="342900" indent="-342900">
              <a:spcBef>
                <a:spcPts val="500"/>
              </a:spcBef>
            </a:pPr>
            <a:endParaRPr lang="en-US" sz="2200" dirty="0" smtClean="0"/>
          </a:p>
        </p:txBody>
      </p:sp>
    </p:spTree>
    <p:extLst>
      <p:ext uri="{BB962C8B-B14F-4D97-AF65-F5344CB8AC3E}">
        <p14:creationId xmlns:p14="http://schemas.microsoft.com/office/powerpoint/2010/main" val="36740621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a:xfrm>
            <a:off x="1141412" y="447068"/>
            <a:ext cx="10764838" cy="962632"/>
          </a:xfrm>
        </p:spPr>
        <p:txBody>
          <a:bodyPr>
            <a:noAutofit/>
          </a:bodyPr>
          <a:lstStyle/>
          <a:p>
            <a:r>
              <a:rPr lang="en-US" cap="none" dirty="0" smtClean="0">
                <a:latin typeface="Rockwell" panose="02060603020205020403" pitchFamily="18" charset="0"/>
              </a:rPr>
              <a:t>Sample Size</a:t>
            </a:r>
            <a:endParaRPr lang="en-US" cap="none" dirty="0">
              <a:latin typeface="Rockwell" panose="02060603020205020403" pitchFamily="18" charset="0"/>
            </a:endParaRPr>
          </a:p>
        </p:txBody>
      </p:sp>
      <p:pic>
        <p:nvPicPr>
          <p:cNvPr id="6" name="Picture 5"/>
          <p:cNvPicPr>
            <a:picLocks noChangeAspect="1"/>
          </p:cNvPicPr>
          <p:nvPr/>
        </p:nvPicPr>
        <p:blipFill>
          <a:blip r:embed="rId3"/>
          <a:stretch>
            <a:fillRect/>
          </a:stretch>
        </p:blipFill>
        <p:spPr>
          <a:xfrm>
            <a:off x="5520237" y="1498215"/>
            <a:ext cx="3996703" cy="3328416"/>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a:off x="1198178" y="1498215"/>
            <a:ext cx="4080147" cy="3329364"/>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1098331" y="4826631"/>
            <a:ext cx="2419252" cy="1015663"/>
          </a:xfrm>
          <a:prstGeom prst="rect">
            <a:avLst/>
          </a:prstGeom>
          <a:noFill/>
        </p:spPr>
        <p:txBody>
          <a:bodyPr wrap="none" rtlCol="0">
            <a:spAutoFit/>
          </a:bodyPr>
          <a:lstStyle/>
          <a:p>
            <a:r>
              <a:rPr lang="en-US" dirty="0" smtClean="0">
                <a:hlinkClick r:id="rId5"/>
              </a:rPr>
              <a:t>Source</a:t>
            </a:r>
            <a:endParaRPr lang="en-US" dirty="0" smtClean="0"/>
          </a:p>
          <a:p>
            <a:endParaRPr lang="en-US" dirty="0"/>
          </a:p>
          <a:p>
            <a:r>
              <a:rPr lang="en-US" sz="2400" dirty="0" smtClean="0"/>
              <a:t>Computation : </a:t>
            </a:r>
            <a:r>
              <a:rPr lang="en-US" sz="2400" dirty="0" smtClean="0">
                <a:solidFill>
                  <a:srgbClr val="FFFFCC"/>
                </a:solidFill>
                <a:hlinkClick r:id="rId6"/>
              </a:rPr>
              <a:t>Link</a:t>
            </a:r>
            <a:endParaRPr lang="en-US" sz="2400" dirty="0">
              <a:solidFill>
                <a:srgbClr val="FFFFCC"/>
              </a:solidFill>
            </a:endParaRPr>
          </a:p>
        </p:txBody>
      </p:sp>
      <p:pic>
        <p:nvPicPr>
          <p:cNvPr id="3" name="Picture 2"/>
          <p:cNvPicPr>
            <a:picLocks noChangeAspect="1"/>
          </p:cNvPicPr>
          <p:nvPr/>
        </p:nvPicPr>
        <p:blipFill>
          <a:blip r:embed="rId7"/>
          <a:stretch>
            <a:fillRect/>
          </a:stretch>
        </p:blipFill>
        <p:spPr>
          <a:xfrm>
            <a:off x="4739206" y="4915146"/>
            <a:ext cx="1562061" cy="1681162"/>
          </a:xfrm>
          <a:prstGeom prst="rect">
            <a:avLst/>
          </a:prstGeom>
        </p:spPr>
      </p:pic>
      <p:sp>
        <p:nvSpPr>
          <p:cNvPr id="4" name="TextBox 3"/>
          <p:cNvSpPr txBox="1"/>
          <p:nvPr/>
        </p:nvSpPr>
        <p:spPr>
          <a:xfrm>
            <a:off x="4483328" y="1809750"/>
            <a:ext cx="817853" cy="369332"/>
          </a:xfrm>
          <a:prstGeom prst="rect">
            <a:avLst/>
          </a:prstGeom>
          <a:noFill/>
        </p:spPr>
        <p:txBody>
          <a:bodyPr wrap="none" rtlCol="0">
            <a:spAutoFit/>
          </a:bodyPr>
          <a:lstStyle/>
          <a:p>
            <a:r>
              <a:rPr lang="en-US" b="1" dirty="0" smtClean="0">
                <a:solidFill>
                  <a:srgbClr val="FF0000"/>
                </a:solidFill>
              </a:rPr>
              <a:t>10000</a:t>
            </a:r>
            <a:endParaRPr lang="en-US" b="1" dirty="0">
              <a:solidFill>
                <a:srgbClr val="FF0000"/>
              </a:solidFill>
            </a:endParaRPr>
          </a:p>
        </p:txBody>
      </p:sp>
      <p:sp>
        <p:nvSpPr>
          <p:cNvPr id="9" name="TextBox 8"/>
          <p:cNvSpPr txBox="1"/>
          <p:nvPr/>
        </p:nvSpPr>
        <p:spPr>
          <a:xfrm>
            <a:off x="4483328" y="2179082"/>
            <a:ext cx="609462" cy="369332"/>
          </a:xfrm>
          <a:prstGeom prst="rect">
            <a:avLst/>
          </a:prstGeom>
          <a:noFill/>
        </p:spPr>
        <p:txBody>
          <a:bodyPr wrap="none" rtlCol="0">
            <a:spAutoFit/>
          </a:bodyPr>
          <a:lstStyle/>
          <a:p>
            <a:r>
              <a:rPr lang="en-US" b="1" dirty="0" smtClean="0">
                <a:solidFill>
                  <a:srgbClr val="FF0000"/>
                </a:solidFill>
              </a:rPr>
              <a:t>1.96</a:t>
            </a:r>
            <a:endParaRPr lang="en-US" b="1" dirty="0">
              <a:solidFill>
                <a:srgbClr val="FF0000"/>
              </a:solidFill>
            </a:endParaRPr>
          </a:p>
        </p:txBody>
      </p:sp>
      <p:sp>
        <p:nvSpPr>
          <p:cNvPr id="10" name="TextBox 9"/>
          <p:cNvSpPr txBox="1"/>
          <p:nvPr/>
        </p:nvSpPr>
        <p:spPr>
          <a:xfrm>
            <a:off x="4483327" y="2586909"/>
            <a:ext cx="609462" cy="369332"/>
          </a:xfrm>
          <a:prstGeom prst="rect">
            <a:avLst/>
          </a:prstGeom>
          <a:noFill/>
        </p:spPr>
        <p:txBody>
          <a:bodyPr wrap="none" rtlCol="0">
            <a:spAutoFit/>
          </a:bodyPr>
          <a:lstStyle/>
          <a:p>
            <a:r>
              <a:rPr lang="en-US" b="1" dirty="0" smtClean="0">
                <a:solidFill>
                  <a:srgbClr val="FF0000"/>
                </a:solidFill>
              </a:rPr>
              <a:t>0.05</a:t>
            </a:r>
            <a:endParaRPr lang="en-US" b="1" dirty="0">
              <a:solidFill>
                <a:srgbClr val="FF0000"/>
              </a:solidFill>
            </a:endParaRPr>
          </a:p>
        </p:txBody>
      </p:sp>
      <p:sp>
        <p:nvSpPr>
          <p:cNvPr id="11" name="TextBox 10"/>
          <p:cNvSpPr txBox="1"/>
          <p:nvPr/>
        </p:nvSpPr>
        <p:spPr>
          <a:xfrm>
            <a:off x="4495389" y="3043808"/>
            <a:ext cx="487634" cy="369332"/>
          </a:xfrm>
          <a:prstGeom prst="rect">
            <a:avLst/>
          </a:prstGeom>
          <a:noFill/>
        </p:spPr>
        <p:txBody>
          <a:bodyPr wrap="none" rtlCol="0">
            <a:spAutoFit/>
          </a:bodyPr>
          <a:lstStyle/>
          <a:p>
            <a:r>
              <a:rPr lang="en-US" b="1" dirty="0" smtClean="0">
                <a:solidFill>
                  <a:srgbClr val="FF0000"/>
                </a:solidFill>
              </a:rPr>
              <a:t>0.5</a:t>
            </a:r>
            <a:endParaRPr lang="en-US" b="1" dirty="0">
              <a:solidFill>
                <a:srgbClr val="FF0000"/>
              </a:solidFill>
            </a:endParaRPr>
          </a:p>
        </p:txBody>
      </p:sp>
    </p:spTree>
    <p:extLst>
      <p:ext uri="{BB962C8B-B14F-4D97-AF65-F5344CB8AC3E}">
        <p14:creationId xmlns:p14="http://schemas.microsoft.com/office/powerpoint/2010/main" val="33526142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a:xfrm>
            <a:off x="1141412" y="447068"/>
            <a:ext cx="10764838" cy="962632"/>
          </a:xfrm>
        </p:spPr>
        <p:txBody>
          <a:bodyPr>
            <a:noAutofit/>
          </a:bodyPr>
          <a:lstStyle/>
          <a:p>
            <a:r>
              <a:rPr lang="en-US" cap="none" dirty="0" smtClean="0">
                <a:latin typeface="Rockwell" panose="02060603020205020403" pitchFamily="18" charset="0"/>
              </a:rPr>
              <a:t>Sample Size</a:t>
            </a:r>
            <a:endParaRPr lang="en-US" cap="none" dirty="0">
              <a:latin typeface="Rockwell" panose="02060603020205020403" pitchFamily="18" charset="0"/>
            </a:endParaRPr>
          </a:p>
        </p:txBody>
      </p:sp>
      <p:sp>
        <p:nvSpPr>
          <p:cNvPr id="8" name="TextBox 7"/>
          <p:cNvSpPr txBox="1"/>
          <p:nvPr/>
        </p:nvSpPr>
        <p:spPr>
          <a:xfrm>
            <a:off x="1182413" y="1336677"/>
            <a:ext cx="5792483" cy="461665"/>
          </a:xfrm>
          <a:prstGeom prst="rect">
            <a:avLst/>
          </a:prstGeom>
          <a:noFill/>
        </p:spPr>
        <p:txBody>
          <a:bodyPr wrap="none" rtlCol="0">
            <a:spAutoFit/>
          </a:bodyPr>
          <a:lstStyle/>
          <a:p>
            <a:r>
              <a:rPr lang="en-US" sz="2400" dirty="0" smtClean="0">
                <a:solidFill>
                  <a:srgbClr val="FFFFCC"/>
                </a:solidFill>
              </a:rPr>
              <a:t>Effect of the Various Components on Accuracy</a:t>
            </a:r>
          </a:p>
        </p:txBody>
      </p:sp>
      <p:pic>
        <p:nvPicPr>
          <p:cNvPr id="9" name="Picture 8"/>
          <p:cNvPicPr>
            <a:picLocks noChangeAspect="1"/>
          </p:cNvPicPr>
          <p:nvPr/>
        </p:nvPicPr>
        <p:blipFill>
          <a:blip r:embed="rId3"/>
          <a:stretch>
            <a:fillRect/>
          </a:stretch>
        </p:blipFill>
        <p:spPr>
          <a:xfrm>
            <a:off x="2711668" y="2044675"/>
            <a:ext cx="6339629" cy="32071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182759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a:xfrm>
            <a:off x="1141412" y="447068"/>
            <a:ext cx="10764838" cy="962632"/>
          </a:xfrm>
        </p:spPr>
        <p:txBody>
          <a:bodyPr>
            <a:noAutofit/>
          </a:bodyPr>
          <a:lstStyle/>
          <a:p>
            <a:r>
              <a:rPr lang="en-US" cap="none" dirty="0" smtClean="0">
                <a:latin typeface="Rockwell" panose="02060603020205020403" pitchFamily="18" charset="0"/>
              </a:rPr>
              <a:t>Bias in Descriptive Studies</a:t>
            </a:r>
            <a:endParaRPr lang="en-US" cap="none" dirty="0">
              <a:latin typeface="Rockwell" panose="02060603020205020403" pitchFamily="18" charset="0"/>
            </a:endParaRP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240991" y="1668461"/>
            <a:ext cx="10413278" cy="5027613"/>
          </a:xfrm>
        </p:spPr>
        <p:txBody>
          <a:bodyPr>
            <a:noAutofit/>
          </a:bodyPr>
          <a:lstStyle/>
          <a:p>
            <a:pPr marL="342900" indent="-342900">
              <a:spcBef>
                <a:spcPts val="500"/>
              </a:spcBef>
            </a:pPr>
            <a:r>
              <a:rPr lang="en-US" b="1" dirty="0">
                <a:solidFill>
                  <a:srgbClr val="FFC000"/>
                </a:solidFill>
              </a:rPr>
              <a:t>Bias</a:t>
            </a:r>
            <a:r>
              <a:rPr lang="en-US" dirty="0">
                <a:solidFill>
                  <a:srgbClr val="FFC000"/>
                </a:solidFill>
              </a:rPr>
              <a:t> </a:t>
            </a:r>
            <a:r>
              <a:rPr lang="en-US" dirty="0"/>
              <a:t>- </a:t>
            </a:r>
            <a:r>
              <a:rPr lang="en-US" dirty="0" smtClean="0"/>
              <a:t>is </a:t>
            </a:r>
            <a:r>
              <a:rPr lang="en-US" dirty="0"/>
              <a:t>any </a:t>
            </a:r>
            <a:r>
              <a:rPr lang="en-US" u="sng" dirty="0"/>
              <a:t>influential factor that distorts</a:t>
            </a:r>
            <a:r>
              <a:rPr lang="en-US" dirty="0"/>
              <a:t> the data obtained or conclusions drawn</a:t>
            </a:r>
            <a:endParaRPr lang="en-US" dirty="0" smtClean="0"/>
          </a:p>
          <a:p>
            <a:pPr marL="342900" indent="-342900">
              <a:spcBef>
                <a:spcPts val="500"/>
              </a:spcBef>
            </a:pPr>
            <a:r>
              <a:rPr lang="en-US" dirty="0" smtClean="0"/>
              <a:t>Types of Bias</a:t>
            </a:r>
          </a:p>
          <a:p>
            <a:pPr marL="800100" lvl="1" indent="-342900">
              <a:buFont typeface="+mj-lt"/>
              <a:buAutoNum type="arabicPeriod"/>
            </a:pPr>
            <a:r>
              <a:rPr lang="en-US" sz="1800" dirty="0" smtClean="0"/>
              <a:t>Sampling Bias</a:t>
            </a:r>
          </a:p>
          <a:p>
            <a:pPr marL="800100" lvl="1" indent="-342900">
              <a:buFont typeface="+mj-lt"/>
              <a:buAutoNum type="arabicPeriod"/>
            </a:pPr>
            <a:r>
              <a:rPr lang="en-US" sz="1800" dirty="0" smtClean="0"/>
              <a:t>Survey Method Bias</a:t>
            </a:r>
          </a:p>
          <a:p>
            <a:pPr marL="800100" lvl="1" indent="-342900">
              <a:buFont typeface="+mj-lt"/>
              <a:buAutoNum type="arabicPeriod"/>
            </a:pPr>
            <a:r>
              <a:rPr lang="en-US" sz="1800" dirty="0" smtClean="0"/>
              <a:t>Instrumentation Bias</a:t>
            </a:r>
          </a:p>
          <a:p>
            <a:pPr marL="800100" lvl="1" indent="-342900">
              <a:buFont typeface="+mj-lt"/>
              <a:buAutoNum type="arabicPeriod"/>
            </a:pPr>
            <a:r>
              <a:rPr lang="en-US" sz="1800" dirty="0" smtClean="0"/>
              <a:t>Response Bias</a:t>
            </a:r>
          </a:p>
          <a:p>
            <a:pPr marL="800100" lvl="1" indent="-342900">
              <a:buFont typeface="+mj-lt"/>
              <a:buAutoNum type="arabicPeriod"/>
            </a:pPr>
            <a:r>
              <a:rPr lang="en-US" sz="1800" dirty="0" smtClean="0"/>
              <a:t>Researcher Bias</a:t>
            </a:r>
          </a:p>
        </p:txBody>
      </p:sp>
    </p:spTree>
    <p:extLst>
      <p:ext uri="{BB962C8B-B14F-4D97-AF65-F5344CB8AC3E}">
        <p14:creationId xmlns:p14="http://schemas.microsoft.com/office/powerpoint/2010/main" val="2809951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r>
              <a:rPr lang="en-US" sz="3000" cap="none" dirty="0">
                <a:latin typeface="Rockwell" panose="02060603020205020403" pitchFamily="18" charset="0"/>
              </a:rPr>
              <a:t>2. Correlational Research</a:t>
            </a: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704994" y="2235633"/>
            <a:ext cx="9905999" cy="3541714"/>
          </a:xfrm>
        </p:spPr>
        <p:txBody>
          <a:bodyPr>
            <a:normAutofit/>
          </a:bodyPr>
          <a:lstStyle/>
          <a:p>
            <a:pPr marL="457200" lvl="1" indent="0">
              <a:buNone/>
            </a:pPr>
            <a:r>
              <a:rPr lang="en-US" sz="2400" dirty="0">
                <a:latin typeface="Tw Cen MT (Body)"/>
                <a:ea typeface="Tahoma" panose="020B0604030504040204" pitchFamily="34" charset="0"/>
                <a:cs typeface="Tahoma" panose="020B0604030504040204" pitchFamily="34" charset="0"/>
              </a:rPr>
              <a:t>Correlational research examines the relationship between two or more variables to see if they are associated with one another. Researchers gather quantitative data about two or more characteristics and analyze it to determine the degree and direction of correlation between the variables. Interpretation of the data is critical, and correlational research can provide insights into predicting future outcomes.</a:t>
            </a:r>
          </a:p>
        </p:txBody>
      </p:sp>
    </p:spTree>
    <p:extLst>
      <p:ext uri="{BB962C8B-B14F-4D97-AF65-F5344CB8AC3E}">
        <p14:creationId xmlns:p14="http://schemas.microsoft.com/office/powerpoint/2010/main" val="7199867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a:xfrm>
            <a:off x="1141412" y="447068"/>
            <a:ext cx="10764838" cy="962632"/>
          </a:xfrm>
        </p:spPr>
        <p:txBody>
          <a:bodyPr>
            <a:noAutofit/>
          </a:bodyPr>
          <a:lstStyle/>
          <a:p>
            <a:r>
              <a:rPr lang="en-US" cap="none" dirty="0" smtClean="0">
                <a:latin typeface="Rockwell" panose="02060603020205020403" pitchFamily="18" charset="0"/>
              </a:rPr>
              <a:t>Bias in Descriptive Studies</a:t>
            </a:r>
            <a:endParaRPr lang="en-US" cap="none" dirty="0">
              <a:latin typeface="Rockwell" panose="02060603020205020403" pitchFamily="18" charset="0"/>
            </a:endParaRP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222703" y="1348421"/>
            <a:ext cx="10413278" cy="5027613"/>
          </a:xfrm>
        </p:spPr>
        <p:txBody>
          <a:bodyPr>
            <a:noAutofit/>
          </a:bodyPr>
          <a:lstStyle/>
          <a:p>
            <a:pPr marL="0" indent="0">
              <a:spcBef>
                <a:spcPts val="500"/>
              </a:spcBef>
              <a:buNone/>
            </a:pPr>
            <a:r>
              <a:rPr lang="en-US" b="1" dirty="0" smtClean="0">
                <a:solidFill>
                  <a:srgbClr val="FFFFCC"/>
                </a:solidFill>
              </a:rPr>
              <a:t>Types of Bias</a:t>
            </a:r>
          </a:p>
          <a:p>
            <a:pPr marL="342900" indent="-342900">
              <a:spcBef>
                <a:spcPts val="500"/>
              </a:spcBef>
              <a:buFont typeface="+mj-lt"/>
              <a:buAutoNum type="arabicPeriod"/>
            </a:pPr>
            <a:r>
              <a:rPr lang="en-US" sz="2200" dirty="0" smtClean="0"/>
              <a:t>Sampling Bias</a:t>
            </a:r>
          </a:p>
          <a:p>
            <a:pPr lvl="1"/>
            <a:r>
              <a:rPr lang="en-US" sz="2200" dirty="0" smtClean="0"/>
              <a:t>Any </a:t>
            </a:r>
            <a:r>
              <a:rPr lang="en-US" sz="2200" dirty="0"/>
              <a:t>factor that yields a </a:t>
            </a:r>
            <a:r>
              <a:rPr lang="en-US" sz="2200" dirty="0" smtClean="0"/>
              <a:t>non-representative and non-random sample</a:t>
            </a:r>
          </a:p>
          <a:p>
            <a:pPr lvl="1"/>
            <a:r>
              <a:rPr lang="en-US" sz="2200" dirty="0" smtClean="0"/>
              <a:t>E.g. All non-probability samples</a:t>
            </a:r>
          </a:p>
          <a:p>
            <a:pPr marL="342900" indent="-342900">
              <a:spcBef>
                <a:spcPts val="500"/>
              </a:spcBef>
              <a:buFont typeface="+mj-lt"/>
              <a:buAutoNum type="arabicPeriod"/>
            </a:pPr>
            <a:r>
              <a:rPr lang="en-US" sz="2200" dirty="0" smtClean="0"/>
              <a:t>Survey Method Bias</a:t>
            </a:r>
          </a:p>
          <a:p>
            <a:pPr lvl="1"/>
            <a:r>
              <a:rPr lang="en-US" sz="2200" dirty="0" smtClean="0"/>
              <a:t>Any factor that affects the way the surveys are administered</a:t>
            </a:r>
          </a:p>
          <a:p>
            <a:pPr lvl="1"/>
            <a:r>
              <a:rPr lang="en-US" sz="2200" dirty="0" smtClean="0"/>
              <a:t>E.g. Phone interviews (can survey only those who have phone or will answer), Online interviews (survey those who have internet and computer)</a:t>
            </a:r>
          </a:p>
          <a:p>
            <a:pPr marL="342900" indent="-342900">
              <a:spcBef>
                <a:spcPts val="500"/>
              </a:spcBef>
              <a:buFont typeface="+mj-lt"/>
              <a:buAutoNum type="arabicPeriod"/>
            </a:pPr>
            <a:r>
              <a:rPr lang="en-US" sz="2200" dirty="0" smtClean="0"/>
              <a:t>Instrumentation Bias</a:t>
            </a:r>
          </a:p>
          <a:p>
            <a:pPr lvl="1"/>
            <a:r>
              <a:rPr lang="en-US" sz="2200" dirty="0" smtClean="0"/>
              <a:t>Assessment strategies that skew the results</a:t>
            </a:r>
          </a:p>
          <a:p>
            <a:pPr lvl="1"/>
            <a:r>
              <a:rPr lang="en-US" sz="2200" dirty="0" smtClean="0"/>
              <a:t>E.g. Overlooking certain questions/variables, perception of researcher vs responder </a:t>
            </a:r>
          </a:p>
        </p:txBody>
      </p:sp>
    </p:spTree>
    <p:extLst>
      <p:ext uri="{BB962C8B-B14F-4D97-AF65-F5344CB8AC3E}">
        <p14:creationId xmlns:p14="http://schemas.microsoft.com/office/powerpoint/2010/main" val="37226835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a:xfrm>
            <a:off x="1141412" y="447068"/>
            <a:ext cx="10764838" cy="962632"/>
          </a:xfrm>
        </p:spPr>
        <p:txBody>
          <a:bodyPr>
            <a:noAutofit/>
          </a:bodyPr>
          <a:lstStyle/>
          <a:p>
            <a:r>
              <a:rPr lang="en-US" cap="none" dirty="0" smtClean="0">
                <a:latin typeface="Rockwell" panose="02060603020205020403" pitchFamily="18" charset="0"/>
              </a:rPr>
              <a:t>Bias in Descriptive Studies</a:t>
            </a:r>
            <a:endParaRPr lang="en-US" cap="none" dirty="0">
              <a:latin typeface="Rockwell" panose="02060603020205020403" pitchFamily="18" charset="0"/>
            </a:endParaRP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222703" y="1348421"/>
            <a:ext cx="10413278" cy="5027613"/>
          </a:xfrm>
        </p:spPr>
        <p:txBody>
          <a:bodyPr>
            <a:noAutofit/>
          </a:bodyPr>
          <a:lstStyle/>
          <a:p>
            <a:pPr marL="0" indent="0">
              <a:spcBef>
                <a:spcPts val="500"/>
              </a:spcBef>
              <a:buNone/>
            </a:pPr>
            <a:r>
              <a:rPr lang="en-US" b="1" dirty="0" smtClean="0">
                <a:solidFill>
                  <a:srgbClr val="FFFFCC"/>
                </a:solidFill>
              </a:rPr>
              <a:t>Types of Bias</a:t>
            </a:r>
          </a:p>
          <a:p>
            <a:pPr marL="457200" indent="-457200">
              <a:buAutoNum type="arabicPeriod" startAt="4"/>
            </a:pPr>
            <a:r>
              <a:rPr lang="en-US" sz="2200" dirty="0" smtClean="0"/>
              <a:t>Response Bias</a:t>
            </a:r>
          </a:p>
          <a:p>
            <a:pPr lvl="1"/>
            <a:r>
              <a:rPr lang="en-US" sz="2200" dirty="0" smtClean="0"/>
              <a:t>What they believe to be true vs what sounds good (social desirability effect)</a:t>
            </a:r>
          </a:p>
          <a:p>
            <a:pPr lvl="1"/>
            <a:r>
              <a:rPr lang="en-US" sz="2200" dirty="0" smtClean="0"/>
              <a:t>E.g. Survey question - Have you abused kids in your life?</a:t>
            </a:r>
          </a:p>
          <a:p>
            <a:pPr marL="457200" indent="-457200">
              <a:buAutoNum type="arabicPeriod" startAt="5"/>
            </a:pPr>
            <a:r>
              <a:rPr lang="en-US" sz="2200" dirty="0" smtClean="0"/>
              <a:t>Researcher Bias</a:t>
            </a:r>
          </a:p>
          <a:p>
            <a:pPr lvl="1"/>
            <a:r>
              <a:rPr lang="en-US" sz="2200" dirty="0" smtClean="0"/>
              <a:t>Effects </a:t>
            </a:r>
            <a:r>
              <a:rPr lang="en-US" sz="2200" dirty="0"/>
              <a:t>of a researcher’s expectations, values, and general belief </a:t>
            </a:r>
            <a:r>
              <a:rPr lang="en-US" sz="2200" dirty="0" smtClean="0"/>
              <a:t>systems affect the design or data collection process </a:t>
            </a:r>
          </a:p>
          <a:p>
            <a:pPr lvl="1"/>
            <a:r>
              <a:rPr lang="en-US" sz="2200" dirty="0" smtClean="0"/>
              <a:t>E.g. High school students are asked to state how school has impacted their learning. Students assume learning to be understanding of materials, while researcher’s goal for asking the question was beyond just learning materials, but social skills, etc. </a:t>
            </a:r>
          </a:p>
        </p:txBody>
      </p:sp>
    </p:spTree>
    <p:extLst>
      <p:ext uri="{BB962C8B-B14F-4D97-AF65-F5344CB8AC3E}">
        <p14:creationId xmlns:p14="http://schemas.microsoft.com/office/powerpoint/2010/main" val="41138518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a:xfrm>
            <a:off x="1141412" y="447068"/>
            <a:ext cx="10764838" cy="962632"/>
          </a:xfrm>
        </p:spPr>
        <p:txBody>
          <a:bodyPr>
            <a:noAutofit/>
          </a:bodyPr>
          <a:lstStyle/>
          <a:p>
            <a:r>
              <a:rPr lang="en-US" cap="none" dirty="0" smtClean="0">
                <a:latin typeface="Rockwell" panose="02060603020205020403" pitchFamily="18" charset="0"/>
              </a:rPr>
              <a:t>Acknowledging Bias in Research</a:t>
            </a:r>
            <a:endParaRPr lang="en-US" cap="none" dirty="0">
              <a:latin typeface="Rockwell" panose="02060603020205020403" pitchFamily="18" charset="0"/>
            </a:endParaRP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240991" y="1668461"/>
            <a:ext cx="10413278" cy="3089519"/>
          </a:xfrm>
        </p:spPr>
        <p:txBody>
          <a:bodyPr>
            <a:noAutofit/>
          </a:bodyPr>
          <a:lstStyle/>
          <a:p>
            <a:pPr marL="342900" indent="-342900">
              <a:spcBef>
                <a:spcPts val="500"/>
              </a:spcBef>
            </a:pPr>
            <a:r>
              <a:rPr lang="en-US" dirty="0" smtClean="0"/>
              <a:t>It’s </a:t>
            </a:r>
            <a:r>
              <a:rPr lang="en-US" dirty="0"/>
              <a:t>almost impossible to avoid biases </a:t>
            </a:r>
            <a:endParaRPr lang="en-US" dirty="0" smtClean="0"/>
          </a:p>
          <a:p>
            <a:pPr marL="342900" indent="-342900">
              <a:spcBef>
                <a:spcPts val="500"/>
              </a:spcBef>
            </a:pPr>
            <a:r>
              <a:rPr lang="en-US" dirty="0" smtClean="0"/>
              <a:t>Biases influence </a:t>
            </a:r>
            <a:r>
              <a:rPr lang="en-US" dirty="0"/>
              <a:t>the data </a:t>
            </a:r>
            <a:r>
              <a:rPr lang="en-US" dirty="0" smtClean="0"/>
              <a:t>collected, conclusions </a:t>
            </a:r>
            <a:r>
              <a:rPr lang="en-US" dirty="0"/>
              <a:t>drawn, or </a:t>
            </a:r>
            <a:r>
              <a:rPr lang="en-US" dirty="0" smtClean="0"/>
              <a:t>both</a:t>
            </a:r>
          </a:p>
          <a:p>
            <a:pPr marL="342900" indent="-342900">
              <a:spcBef>
                <a:spcPts val="500"/>
              </a:spcBef>
            </a:pPr>
            <a:r>
              <a:rPr lang="en-US" dirty="0" smtClean="0"/>
              <a:t>Admit certain </a:t>
            </a:r>
            <a:r>
              <a:rPr lang="en-US" dirty="0"/>
              <a:t>biases may well have influenced </a:t>
            </a:r>
            <a:r>
              <a:rPr lang="en-US" dirty="0" smtClean="0"/>
              <a:t>findings</a:t>
            </a:r>
          </a:p>
        </p:txBody>
      </p:sp>
    </p:spTree>
    <p:extLst>
      <p:ext uri="{BB962C8B-B14F-4D97-AF65-F5344CB8AC3E}">
        <p14:creationId xmlns:p14="http://schemas.microsoft.com/office/powerpoint/2010/main" val="2162289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a:xfrm>
            <a:off x="1141412" y="447068"/>
            <a:ext cx="10764838" cy="962632"/>
          </a:xfrm>
        </p:spPr>
        <p:txBody>
          <a:bodyPr>
            <a:noAutofit/>
          </a:bodyPr>
          <a:lstStyle/>
          <a:p>
            <a:r>
              <a:rPr lang="en-US" cap="none" dirty="0" smtClean="0">
                <a:latin typeface="Rockwell" panose="02060603020205020403" pitchFamily="18" charset="0"/>
              </a:rPr>
              <a:t>External Validity</a:t>
            </a:r>
            <a:endParaRPr lang="en-US" cap="none" dirty="0">
              <a:latin typeface="Rockwell" panose="02060603020205020403" pitchFamily="18" charset="0"/>
            </a:endParaRP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231466" y="1409700"/>
            <a:ext cx="10413278" cy="3823105"/>
          </a:xfrm>
        </p:spPr>
        <p:txBody>
          <a:bodyPr>
            <a:noAutofit/>
          </a:bodyPr>
          <a:lstStyle/>
          <a:p>
            <a:pPr marL="342900" indent="-342900">
              <a:spcBef>
                <a:spcPts val="500"/>
              </a:spcBef>
            </a:pPr>
            <a:r>
              <a:rPr lang="en-US" b="1" dirty="0" smtClean="0">
                <a:solidFill>
                  <a:srgbClr val="FFC000"/>
                </a:solidFill>
              </a:rPr>
              <a:t>External validity </a:t>
            </a:r>
            <a:r>
              <a:rPr lang="en-US" dirty="0" smtClean="0"/>
              <a:t>- extent </a:t>
            </a:r>
            <a:r>
              <a:rPr lang="en-US" dirty="0"/>
              <a:t>to which </a:t>
            </a:r>
            <a:r>
              <a:rPr lang="en-US" dirty="0" smtClean="0"/>
              <a:t>the findings could be </a:t>
            </a:r>
            <a:r>
              <a:rPr lang="en-US" b="1" u="sng" dirty="0" smtClean="0"/>
              <a:t>generalized</a:t>
            </a:r>
            <a:r>
              <a:rPr lang="en-US" dirty="0" smtClean="0"/>
              <a:t> to other </a:t>
            </a:r>
            <a:r>
              <a:rPr lang="en-US" dirty="0"/>
              <a:t>situations, people, settings</a:t>
            </a:r>
            <a:endParaRPr lang="en-US" b="1" u="sng" dirty="0" smtClean="0"/>
          </a:p>
          <a:p>
            <a:pPr marL="342900" indent="-342900">
              <a:spcBef>
                <a:spcPts val="500"/>
              </a:spcBef>
            </a:pPr>
            <a:r>
              <a:rPr lang="en-US" dirty="0" smtClean="0"/>
              <a:t>Providing evidence of generalization</a:t>
            </a:r>
          </a:p>
          <a:p>
            <a:pPr marL="914400" lvl="1" indent="-457200">
              <a:buFont typeface="+mj-lt"/>
              <a:buAutoNum type="arabicPeriod"/>
            </a:pPr>
            <a:r>
              <a:rPr lang="en-US" dirty="0" smtClean="0"/>
              <a:t>Sampling </a:t>
            </a:r>
          </a:p>
          <a:p>
            <a:pPr marL="914400" lvl="1" indent="-457200">
              <a:buFont typeface="+mj-lt"/>
              <a:buAutoNum type="arabicPeriod"/>
            </a:pPr>
            <a:r>
              <a:rPr lang="en-US" dirty="0" smtClean="0"/>
              <a:t>Proximal Similarity</a:t>
            </a:r>
          </a:p>
        </p:txBody>
      </p:sp>
    </p:spTree>
    <p:extLst>
      <p:ext uri="{BB962C8B-B14F-4D97-AF65-F5344CB8AC3E}">
        <p14:creationId xmlns:p14="http://schemas.microsoft.com/office/powerpoint/2010/main" val="34360794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a:xfrm>
            <a:off x="1141412" y="447068"/>
            <a:ext cx="10764838" cy="962632"/>
          </a:xfrm>
        </p:spPr>
        <p:txBody>
          <a:bodyPr>
            <a:noAutofit/>
          </a:bodyPr>
          <a:lstStyle/>
          <a:p>
            <a:r>
              <a:rPr lang="en-US" cap="none" dirty="0" smtClean="0">
                <a:latin typeface="Rockwell" panose="02060603020205020403" pitchFamily="18" charset="0"/>
              </a:rPr>
              <a:t>External Validity</a:t>
            </a:r>
            <a:endParaRPr lang="en-US" cap="none" dirty="0">
              <a:latin typeface="Rockwell" panose="02060603020205020403" pitchFamily="18" charset="0"/>
            </a:endParaRP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231466" y="1409700"/>
            <a:ext cx="10413278" cy="4505325"/>
          </a:xfrm>
        </p:spPr>
        <p:txBody>
          <a:bodyPr>
            <a:noAutofit/>
          </a:bodyPr>
          <a:lstStyle/>
          <a:p>
            <a:pPr marL="457200" indent="-457200">
              <a:spcBef>
                <a:spcPts val="500"/>
              </a:spcBef>
              <a:buFont typeface="+mj-lt"/>
              <a:buAutoNum type="arabicPeriod"/>
            </a:pPr>
            <a:r>
              <a:rPr lang="en-US" b="1" dirty="0" smtClean="0">
                <a:solidFill>
                  <a:srgbClr val="FFFFCC"/>
                </a:solidFill>
              </a:rPr>
              <a:t>Sampling</a:t>
            </a:r>
          </a:p>
          <a:p>
            <a:pPr lvl="1"/>
            <a:r>
              <a:rPr lang="en-US" sz="2200" dirty="0" smtClean="0"/>
              <a:t>Identify </a:t>
            </a:r>
            <a:r>
              <a:rPr lang="en-US" sz="2200" dirty="0"/>
              <a:t>population to generalize it to</a:t>
            </a:r>
          </a:p>
          <a:p>
            <a:pPr lvl="1"/>
            <a:r>
              <a:rPr lang="en-US" sz="2200" dirty="0" smtClean="0"/>
              <a:t>Draw </a:t>
            </a:r>
            <a:r>
              <a:rPr lang="en-US" sz="2200" dirty="0"/>
              <a:t>a fair sample from that population and conduct your research with the sample</a:t>
            </a:r>
          </a:p>
          <a:p>
            <a:pPr lvl="1"/>
            <a:r>
              <a:rPr lang="en-US" sz="2200" dirty="0" smtClean="0"/>
              <a:t>Sample </a:t>
            </a:r>
            <a:r>
              <a:rPr lang="en-US" sz="2200" dirty="0"/>
              <a:t>is representative of the population, generalize results back to the population</a:t>
            </a:r>
          </a:p>
          <a:p>
            <a:pPr marL="457200" indent="-457200">
              <a:spcBef>
                <a:spcPts val="500"/>
              </a:spcBef>
              <a:buFont typeface="+mj-lt"/>
              <a:buAutoNum type="arabicPeriod"/>
            </a:pPr>
            <a:endParaRPr lang="en-US" sz="1000" b="1" dirty="0">
              <a:solidFill>
                <a:srgbClr val="FFFFCC"/>
              </a:solidFill>
            </a:endParaRPr>
          </a:p>
          <a:p>
            <a:pPr marL="0" indent="0">
              <a:spcBef>
                <a:spcPts val="500"/>
              </a:spcBef>
              <a:buNone/>
            </a:pPr>
            <a:r>
              <a:rPr lang="en-US" b="1" dirty="0"/>
              <a:t>Issues: </a:t>
            </a:r>
          </a:p>
          <a:p>
            <a:pPr marL="457200" indent="-457200">
              <a:spcBef>
                <a:spcPts val="500"/>
              </a:spcBef>
              <a:buFont typeface="+mj-lt"/>
              <a:buAutoNum type="arabicPeriod"/>
            </a:pPr>
            <a:r>
              <a:rPr lang="en-US" sz="2200" dirty="0" smtClean="0"/>
              <a:t>Not </a:t>
            </a:r>
            <a:r>
              <a:rPr lang="en-US" sz="2200" dirty="0"/>
              <a:t>know whom you want to generalize it to at the time of the study</a:t>
            </a:r>
          </a:p>
          <a:p>
            <a:pPr marL="457200" indent="-457200">
              <a:spcBef>
                <a:spcPts val="500"/>
              </a:spcBef>
              <a:buFont typeface="+mj-lt"/>
              <a:buAutoNum type="arabicPeriod"/>
            </a:pPr>
            <a:r>
              <a:rPr lang="en-US" sz="2200" dirty="0" smtClean="0"/>
              <a:t>May </a:t>
            </a:r>
            <a:r>
              <a:rPr lang="en-US" sz="2200" dirty="0"/>
              <a:t>not be easy to draw a fair or representative sample</a:t>
            </a:r>
          </a:p>
          <a:p>
            <a:pPr marL="457200" indent="-457200">
              <a:spcBef>
                <a:spcPts val="500"/>
              </a:spcBef>
              <a:buFont typeface="+mj-lt"/>
              <a:buAutoNum type="arabicPeriod"/>
            </a:pPr>
            <a:r>
              <a:rPr lang="en-US" sz="2200" dirty="0" smtClean="0"/>
              <a:t>Impossible </a:t>
            </a:r>
            <a:r>
              <a:rPr lang="en-US" sz="2200" dirty="0"/>
              <a:t>to sample across all times that you might like to generalize to (like next year</a:t>
            </a:r>
            <a:r>
              <a:rPr lang="en-US" sz="2200" dirty="0" smtClean="0"/>
              <a:t>)</a:t>
            </a:r>
          </a:p>
        </p:txBody>
      </p:sp>
    </p:spTree>
    <p:extLst>
      <p:ext uri="{BB962C8B-B14F-4D97-AF65-F5344CB8AC3E}">
        <p14:creationId xmlns:p14="http://schemas.microsoft.com/office/powerpoint/2010/main" val="13183706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a:xfrm>
            <a:off x="1141412" y="447068"/>
            <a:ext cx="10764838" cy="962632"/>
          </a:xfrm>
        </p:spPr>
        <p:txBody>
          <a:bodyPr>
            <a:noAutofit/>
          </a:bodyPr>
          <a:lstStyle/>
          <a:p>
            <a:r>
              <a:rPr lang="en-US" cap="none" dirty="0" smtClean="0">
                <a:latin typeface="Rockwell" panose="02060603020205020403" pitchFamily="18" charset="0"/>
              </a:rPr>
              <a:t>External Validity</a:t>
            </a:r>
            <a:endParaRPr lang="en-US" cap="none" dirty="0">
              <a:latin typeface="Rockwell" panose="02060603020205020403" pitchFamily="18" charset="0"/>
            </a:endParaRP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231466" y="1409700"/>
            <a:ext cx="10750984" cy="4505325"/>
          </a:xfrm>
        </p:spPr>
        <p:txBody>
          <a:bodyPr>
            <a:noAutofit/>
          </a:bodyPr>
          <a:lstStyle/>
          <a:p>
            <a:pPr marL="0" indent="0">
              <a:spcBef>
                <a:spcPts val="500"/>
              </a:spcBef>
              <a:buNone/>
            </a:pPr>
            <a:r>
              <a:rPr lang="en-US" b="1" dirty="0" smtClean="0">
                <a:solidFill>
                  <a:srgbClr val="FFFFCC"/>
                </a:solidFill>
              </a:rPr>
              <a:t>2.  Proximal Similarity </a:t>
            </a:r>
          </a:p>
          <a:p>
            <a:pPr lvl="1"/>
            <a:r>
              <a:rPr lang="en-US" sz="2200" dirty="0"/>
              <a:t>Proximal =  nearby and similarity = </a:t>
            </a:r>
            <a:r>
              <a:rPr lang="en-US" sz="2200" dirty="0" smtClean="0"/>
              <a:t>similar</a:t>
            </a:r>
            <a:endParaRPr lang="en-US" sz="2200" dirty="0"/>
          </a:p>
          <a:p>
            <a:pPr lvl="1"/>
            <a:r>
              <a:rPr lang="en-US" sz="2200" dirty="0" smtClean="0"/>
              <a:t>Different </a:t>
            </a:r>
            <a:r>
              <a:rPr lang="en-US" sz="2200" dirty="0"/>
              <a:t>generalizability </a:t>
            </a:r>
            <a:r>
              <a:rPr lang="en-US" sz="2200" dirty="0" smtClean="0"/>
              <a:t>contexts – people, place, time settings</a:t>
            </a:r>
            <a:endParaRPr lang="en-US" sz="2200" dirty="0"/>
          </a:p>
          <a:p>
            <a:pPr marL="457200" indent="-457200">
              <a:spcBef>
                <a:spcPts val="500"/>
              </a:spcBef>
              <a:buFont typeface="+mj-lt"/>
              <a:buAutoNum type="arabicPeriod"/>
            </a:pPr>
            <a:endParaRPr lang="en-US" sz="1000" b="1" dirty="0">
              <a:solidFill>
                <a:srgbClr val="FFFFCC"/>
              </a:solidFill>
            </a:endParaRPr>
          </a:p>
          <a:p>
            <a:pPr marL="0" indent="0">
              <a:spcBef>
                <a:spcPts val="500"/>
              </a:spcBef>
              <a:buNone/>
            </a:pPr>
            <a:r>
              <a:rPr lang="en-US" b="1" dirty="0" smtClean="0"/>
              <a:t>Issues: </a:t>
            </a:r>
          </a:p>
          <a:p>
            <a:pPr marL="457200" indent="-457200">
              <a:spcBef>
                <a:spcPts val="500"/>
              </a:spcBef>
              <a:buFont typeface="+mj-lt"/>
              <a:buAutoNum type="arabicPeriod"/>
            </a:pPr>
            <a:r>
              <a:rPr lang="en-US" sz="2200" dirty="0" smtClean="0"/>
              <a:t>People – e.g. </a:t>
            </a:r>
            <a:r>
              <a:rPr lang="en-US" dirty="0"/>
              <a:t>unusual type of people who were in the study</a:t>
            </a:r>
            <a:endParaRPr lang="en-US" sz="2200" dirty="0" smtClean="0"/>
          </a:p>
          <a:p>
            <a:pPr marL="457200" indent="-457200">
              <a:spcBef>
                <a:spcPts val="500"/>
              </a:spcBef>
              <a:buFont typeface="+mj-lt"/>
              <a:buAutoNum type="arabicPeriod"/>
            </a:pPr>
            <a:r>
              <a:rPr lang="en-US" sz="2200" dirty="0" smtClean="0"/>
              <a:t>Place – e.g. characteristics of the place is different</a:t>
            </a:r>
          </a:p>
          <a:p>
            <a:pPr marL="457200" indent="-457200">
              <a:spcBef>
                <a:spcPts val="500"/>
              </a:spcBef>
              <a:buFont typeface="+mj-lt"/>
              <a:buAutoNum type="arabicPeriod"/>
            </a:pPr>
            <a:r>
              <a:rPr lang="en-US" sz="2200" dirty="0" smtClean="0"/>
              <a:t>Settings, Time – e.g. Pre-COVID vs during Pandemic lockdown</a:t>
            </a:r>
          </a:p>
        </p:txBody>
      </p:sp>
      <p:pic>
        <p:nvPicPr>
          <p:cNvPr id="4" name="Picture 3"/>
          <p:cNvPicPr>
            <a:picLocks noChangeAspect="1"/>
          </p:cNvPicPr>
          <p:nvPr/>
        </p:nvPicPr>
        <p:blipFill>
          <a:blip r:embed="rId3"/>
          <a:stretch>
            <a:fillRect/>
          </a:stretch>
        </p:blipFill>
        <p:spPr>
          <a:xfrm>
            <a:off x="8693425" y="4907742"/>
            <a:ext cx="3438223" cy="18820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12773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a:xfrm>
            <a:off x="1141412" y="447068"/>
            <a:ext cx="10764838" cy="962632"/>
          </a:xfrm>
        </p:spPr>
        <p:txBody>
          <a:bodyPr>
            <a:noAutofit/>
          </a:bodyPr>
          <a:lstStyle/>
          <a:p>
            <a:r>
              <a:rPr lang="en-US" cap="none" dirty="0" smtClean="0">
                <a:latin typeface="Rockwell" panose="02060603020205020403" pitchFamily="18" charset="0"/>
              </a:rPr>
              <a:t>Improve External Validity</a:t>
            </a:r>
            <a:endParaRPr lang="en-US" cap="none" dirty="0">
              <a:latin typeface="Rockwell" panose="02060603020205020403" pitchFamily="18" charset="0"/>
            </a:endParaRP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231466" y="1409700"/>
            <a:ext cx="10750984" cy="4505325"/>
          </a:xfrm>
        </p:spPr>
        <p:txBody>
          <a:bodyPr>
            <a:noAutofit/>
          </a:bodyPr>
          <a:lstStyle/>
          <a:p>
            <a:pPr marL="457200" indent="-457200">
              <a:spcBef>
                <a:spcPts val="500"/>
              </a:spcBef>
              <a:buFont typeface="+mj-lt"/>
              <a:buAutoNum type="arabicPeriod"/>
            </a:pPr>
            <a:r>
              <a:rPr lang="en-US" sz="2200" dirty="0" smtClean="0"/>
              <a:t>Sample</a:t>
            </a:r>
          </a:p>
          <a:p>
            <a:pPr marL="914400" lvl="1" indent="-457200">
              <a:buFont typeface="+mj-lt"/>
              <a:buAutoNum type="arabicPeriod"/>
            </a:pPr>
            <a:r>
              <a:rPr lang="en-US" sz="2200" u="sng" dirty="0" smtClean="0"/>
              <a:t>Fair</a:t>
            </a:r>
            <a:r>
              <a:rPr lang="en-US" sz="2200" dirty="0" smtClean="0"/>
              <a:t> and </a:t>
            </a:r>
            <a:r>
              <a:rPr lang="en-US" sz="2200" u="sng" dirty="0" smtClean="0"/>
              <a:t>representative</a:t>
            </a:r>
            <a:r>
              <a:rPr lang="en-US" sz="2200" dirty="0" smtClean="0"/>
              <a:t> sample, use </a:t>
            </a:r>
            <a:r>
              <a:rPr lang="en-US" sz="2200" u="sng" dirty="0" smtClean="0"/>
              <a:t>random</a:t>
            </a:r>
            <a:r>
              <a:rPr lang="en-US" sz="2200" dirty="0" smtClean="0"/>
              <a:t> sampling</a:t>
            </a:r>
          </a:p>
          <a:p>
            <a:pPr marL="914400" lvl="1" indent="-457200">
              <a:buFont typeface="+mj-lt"/>
              <a:buAutoNum type="arabicPeriod"/>
            </a:pPr>
            <a:r>
              <a:rPr lang="en-US" sz="2200" dirty="0" smtClean="0"/>
              <a:t>Once the sample is selected, keep the dropout rates low</a:t>
            </a:r>
          </a:p>
          <a:p>
            <a:pPr marL="914400" lvl="1" indent="-457200">
              <a:buFont typeface="+mj-lt"/>
              <a:buAutoNum type="arabicPeriod"/>
            </a:pPr>
            <a:endParaRPr lang="en-US" sz="2200" dirty="0" smtClean="0"/>
          </a:p>
          <a:p>
            <a:pPr marL="457200" indent="-457200">
              <a:spcBef>
                <a:spcPts val="500"/>
              </a:spcBef>
              <a:buFont typeface="+mj-lt"/>
              <a:buAutoNum type="arabicPeriod"/>
            </a:pPr>
            <a:r>
              <a:rPr lang="en-US" sz="2200" dirty="0" smtClean="0"/>
              <a:t>Proximal Similarity </a:t>
            </a:r>
          </a:p>
          <a:p>
            <a:pPr marL="914400" lvl="1" indent="-457200">
              <a:buFont typeface="+mj-lt"/>
              <a:buAutoNum type="arabicPeriod"/>
            </a:pPr>
            <a:r>
              <a:rPr lang="en-US" sz="2200" dirty="0" smtClean="0"/>
              <a:t>Explain the context </a:t>
            </a:r>
            <a:r>
              <a:rPr lang="en-US" sz="2200" dirty="0"/>
              <a:t>and </a:t>
            </a:r>
            <a:r>
              <a:rPr lang="en-US" sz="2200" dirty="0" smtClean="0"/>
              <a:t>how </a:t>
            </a:r>
            <a:r>
              <a:rPr lang="en-US" sz="2200" dirty="0"/>
              <a:t>people, </a:t>
            </a:r>
            <a:r>
              <a:rPr lang="en-US" sz="2200" dirty="0" smtClean="0"/>
              <a:t>places, sittings </a:t>
            </a:r>
            <a:r>
              <a:rPr lang="en-US" sz="2200" dirty="0"/>
              <a:t>and </a:t>
            </a:r>
            <a:r>
              <a:rPr lang="en-US" sz="2200" dirty="0" smtClean="0"/>
              <a:t>times differ</a:t>
            </a:r>
          </a:p>
          <a:p>
            <a:pPr marL="914400" lvl="1" indent="-457200">
              <a:buFont typeface="+mj-lt"/>
              <a:buAutoNum type="arabicPeriod"/>
            </a:pPr>
            <a:r>
              <a:rPr lang="en-US" sz="2200" dirty="0" smtClean="0"/>
              <a:t>Provide sufficient data on degree </a:t>
            </a:r>
            <a:r>
              <a:rPr lang="en-US" sz="2200" dirty="0"/>
              <a:t>of similarity between various groups of people, places, </a:t>
            </a:r>
            <a:r>
              <a:rPr lang="en-US" sz="2200" dirty="0" smtClean="0"/>
              <a:t>settings and times</a:t>
            </a:r>
          </a:p>
          <a:p>
            <a:pPr marL="457200" indent="-457200">
              <a:spcBef>
                <a:spcPts val="500"/>
              </a:spcBef>
              <a:buFont typeface="+mj-lt"/>
              <a:buAutoNum type="arabicPeriod"/>
            </a:pPr>
            <a:endParaRPr lang="en-US" sz="2200" dirty="0" smtClean="0"/>
          </a:p>
        </p:txBody>
      </p:sp>
    </p:spTree>
    <p:extLst>
      <p:ext uri="{BB962C8B-B14F-4D97-AF65-F5344CB8AC3E}">
        <p14:creationId xmlns:p14="http://schemas.microsoft.com/office/powerpoint/2010/main" val="12881113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a:xfrm>
            <a:off x="1160462" y="373834"/>
            <a:ext cx="10764838" cy="602994"/>
          </a:xfrm>
        </p:spPr>
        <p:txBody>
          <a:bodyPr>
            <a:noAutofit/>
          </a:bodyPr>
          <a:lstStyle/>
          <a:p>
            <a:r>
              <a:rPr lang="en-US" cap="none" dirty="0" smtClean="0">
                <a:solidFill>
                  <a:srgbClr val="C00000"/>
                </a:solidFill>
                <a:latin typeface="Rockwell" panose="02060603020205020403" pitchFamily="18" charset="0"/>
              </a:rPr>
              <a:t>Exercise</a:t>
            </a:r>
            <a:endParaRPr lang="en-US" cap="none" dirty="0">
              <a:solidFill>
                <a:srgbClr val="FFFFCC"/>
              </a:solidFill>
              <a:latin typeface="Rockwell" panose="02060603020205020403" pitchFamily="18" charset="0"/>
            </a:endParaRP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160462" y="1181099"/>
            <a:ext cx="10413278" cy="3962399"/>
          </a:xfrm>
        </p:spPr>
        <p:txBody>
          <a:bodyPr>
            <a:noAutofit/>
          </a:bodyPr>
          <a:lstStyle/>
          <a:p>
            <a:pPr marL="0" indent="0">
              <a:lnSpc>
                <a:spcPct val="100000"/>
              </a:lnSpc>
              <a:spcBef>
                <a:spcPts val="0"/>
              </a:spcBef>
              <a:buNone/>
            </a:pPr>
            <a:r>
              <a:rPr lang="en-US" b="1" dirty="0" smtClean="0">
                <a:solidFill>
                  <a:srgbClr val="FFFFCC"/>
                </a:solidFill>
              </a:rPr>
              <a:t>Senario-1: </a:t>
            </a:r>
            <a:r>
              <a:rPr lang="en-US" dirty="0" smtClean="0"/>
              <a:t>DePaul’s student population consists of graduate</a:t>
            </a:r>
            <a:r>
              <a:rPr lang="en-US" dirty="0"/>
              <a:t>, undergraduate, certificate students and non-degree-seeking </a:t>
            </a:r>
            <a:r>
              <a:rPr lang="en-US" dirty="0" smtClean="0"/>
              <a:t>students. The administration wants to sample students to evaluate effectiveness of the introductory courses taught.</a:t>
            </a:r>
            <a:endParaRPr lang="en-US" dirty="0"/>
          </a:p>
          <a:p>
            <a:pPr marL="514350" indent="-514350">
              <a:lnSpc>
                <a:spcPct val="100000"/>
              </a:lnSpc>
              <a:spcBef>
                <a:spcPts val="0"/>
              </a:spcBef>
              <a:buAutoNum type="arabicPeriod"/>
            </a:pPr>
            <a:endParaRPr lang="en-US" sz="1000" dirty="0"/>
          </a:p>
          <a:p>
            <a:pPr marL="0" indent="0">
              <a:lnSpc>
                <a:spcPct val="100000"/>
              </a:lnSpc>
              <a:spcBef>
                <a:spcPts val="0"/>
              </a:spcBef>
              <a:buNone/>
            </a:pPr>
            <a:r>
              <a:rPr lang="en-US" b="1" dirty="0" smtClean="0">
                <a:solidFill>
                  <a:srgbClr val="FFFFCC"/>
                </a:solidFill>
              </a:rPr>
              <a:t>Senario-2: </a:t>
            </a:r>
            <a:r>
              <a:rPr lang="en-US" dirty="0" smtClean="0"/>
              <a:t>Researcher </a:t>
            </a:r>
            <a:r>
              <a:rPr lang="en-US" dirty="0"/>
              <a:t>selects </a:t>
            </a:r>
            <a:r>
              <a:rPr lang="en-US" dirty="0" smtClean="0"/>
              <a:t>individuals whom </a:t>
            </a:r>
            <a:r>
              <a:rPr lang="en-US" dirty="0"/>
              <a:t>he/she thinks are between </a:t>
            </a:r>
            <a:r>
              <a:rPr lang="en-US" dirty="0" smtClean="0"/>
              <a:t>the ages of 18-21 to complete on a survey on young adult movies. Note: The researcher did not explain what ‘young adult’ movies are to the participants.</a:t>
            </a:r>
          </a:p>
          <a:p>
            <a:pPr marL="0" indent="0">
              <a:buNone/>
            </a:pPr>
            <a:endParaRPr lang="en-US" sz="800" b="1" dirty="0" smtClean="0">
              <a:solidFill>
                <a:srgbClr val="FFC000"/>
              </a:solidFill>
            </a:endParaRPr>
          </a:p>
          <a:p>
            <a:pPr marL="0" indent="0">
              <a:buNone/>
            </a:pPr>
            <a:r>
              <a:rPr lang="en-US" b="1" dirty="0" smtClean="0">
                <a:solidFill>
                  <a:srgbClr val="FFC000"/>
                </a:solidFill>
              </a:rPr>
              <a:t>Pick </a:t>
            </a:r>
            <a:r>
              <a:rPr lang="en-US" b="1" dirty="0">
                <a:solidFill>
                  <a:srgbClr val="FFC000"/>
                </a:solidFill>
              </a:rPr>
              <a:t>any one of the </a:t>
            </a:r>
            <a:r>
              <a:rPr lang="en-US" b="1" dirty="0" smtClean="0">
                <a:solidFill>
                  <a:srgbClr val="FFC000"/>
                </a:solidFill>
              </a:rPr>
              <a:t>scenarios to answer the following questions</a:t>
            </a:r>
          </a:p>
          <a:p>
            <a:pPr marL="457200" indent="-457200">
              <a:buAutoNum type="arabicPeriod"/>
            </a:pPr>
            <a:r>
              <a:rPr lang="en-US" b="1" dirty="0" smtClean="0">
                <a:solidFill>
                  <a:srgbClr val="FFC000"/>
                </a:solidFill>
              </a:rPr>
              <a:t>What is the sampling technique(s) that can be used?</a:t>
            </a:r>
          </a:p>
          <a:p>
            <a:pPr marL="457200" indent="-457200">
              <a:buAutoNum type="arabicPeriod"/>
            </a:pPr>
            <a:r>
              <a:rPr lang="en-US" b="1" dirty="0" smtClean="0">
                <a:solidFill>
                  <a:srgbClr val="FFC000"/>
                </a:solidFill>
              </a:rPr>
              <a:t>Is there a bias? What type(s) of bias exist?</a:t>
            </a:r>
          </a:p>
          <a:p>
            <a:pPr marL="457200" indent="-457200">
              <a:buAutoNum type="arabicPeriod"/>
            </a:pPr>
            <a:r>
              <a:rPr lang="en-US" b="1" dirty="0" smtClean="0">
                <a:solidFill>
                  <a:srgbClr val="FFC000"/>
                </a:solidFill>
              </a:rPr>
              <a:t>How would you explain the external validity? </a:t>
            </a:r>
            <a:r>
              <a:rPr lang="en-US" dirty="0" smtClean="0"/>
              <a:t>(Hint: fair, bias, representative, generalizability of people, place, settings, time)</a:t>
            </a:r>
          </a:p>
          <a:p>
            <a:pPr marL="0" indent="0">
              <a:buNone/>
            </a:pPr>
            <a:r>
              <a:rPr lang="en-US" b="1" dirty="0" smtClean="0">
                <a:solidFill>
                  <a:srgbClr val="FFC000"/>
                </a:solidFill>
              </a:rPr>
              <a:t> </a:t>
            </a:r>
            <a:endParaRPr lang="en-US" b="1" dirty="0">
              <a:solidFill>
                <a:srgbClr val="FFC000"/>
              </a:solidFill>
            </a:endParaRPr>
          </a:p>
        </p:txBody>
      </p:sp>
    </p:spTree>
    <p:extLst>
      <p:ext uri="{BB962C8B-B14F-4D97-AF65-F5344CB8AC3E}">
        <p14:creationId xmlns:p14="http://schemas.microsoft.com/office/powerpoint/2010/main" val="51416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r>
              <a:rPr lang="en-US" sz="3000" cap="none" dirty="0">
                <a:latin typeface="Rockwell" panose="02060603020205020403" pitchFamily="18" charset="0"/>
              </a:rPr>
              <a:t>3. Developmental Designs</a:t>
            </a: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704994" y="1778432"/>
            <a:ext cx="10544897" cy="3472441"/>
          </a:xfrm>
        </p:spPr>
        <p:txBody>
          <a:bodyPr>
            <a:noAutofit/>
          </a:bodyPr>
          <a:lstStyle/>
          <a:p>
            <a:pPr marL="457200" lvl="1" indent="0">
              <a:buNone/>
            </a:pPr>
            <a:r>
              <a:rPr lang="en-US" sz="2100" dirty="0">
                <a:latin typeface="Tw Cen MT (Body)"/>
                <a:ea typeface="Tahoma" panose="020B0604030504040204" pitchFamily="34" charset="0"/>
                <a:cs typeface="Tahoma" panose="020B0604030504040204" pitchFamily="34" charset="0"/>
              </a:rPr>
              <a:t>Developmental designs study how a characteristic changes with age. Two types: cross-sectional (compare different age groups) and longitudinal (follow a single group over time). Both have weaknesses, so sometimes researchers use a combination in a cohort-sequential study.</a:t>
            </a:r>
          </a:p>
        </p:txBody>
      </p:sp>
    </p:spTree>
    <p:extLst>
      <p:ext uri="{BB962C8B-B14F-4D97-AF65-F5344CB8AC3E}">
        <p14:creationId xmlns:p14="http://schemas.microsoft.com/office/powerpoint/2010/main" val="2917507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r>
              <a:rPr lang="en-US" sz="3000" cap="none" dirty="0">
                <a:latin typeface="Rockwell" panose="02060603020205020403" pitchFamily="18" charset="0"/>
              </a:rPr>
              <a:t>4. Experience-Sampling Methods</a:t>
            </a: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767340" y="1889268"/>
            <a:ext cx="10821988" cy="3541714"/>
          </a:xfrm>
        </p:spPr>
        <p:txBody>
          <a:bodyPr>
            <a:noAutofit/>
          </a:bodyPr>
          <a:lstStyle/>
          <a:p>
            <a:pPr marL="457200" lvl="1" indent="0">
              <a:buNone/>
            </a:pPr>
            <a:r>
              <a:rPr lang="en-US" sz="2100" dirty="0">
                <a:latin typeface="Tw Cen MT (Body)"/>
                <a:ea typeface="Tahoma" panose="020B0604030504040204" pitchFamily="34" charset="0"/>
                <a:cs typeface="Tahoma" panose="020B0604030504040204" pitchFamily="34" charset="0"/>
              </a:rPr>
              <a:t>Experience-sampling methods (ESM) collect frequent data from people's everyday lives using technology like smartphones. ESM is used in quantitative and qualitative research to investigate well-being, social environments, and emotional states. It increases accuracy, validity, and reliability and can be combined with other research methods. Example study combined ESM and observations to investigate instructional activities and student engagement.</a:t>
            </a:r>
          </a:p>
        </p:txBody>
      </p:sp>
    </p:spTree>
    <p:extLst>
      <p:ext uri="{BB962C8B-B14F-4D97-AF65-F5344CB8AC3E}">
        <p14:creationId xmlns:p14="http://schemas.microsoft.com/office/powerpoint/2010/main" val="2452648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r>
              <a:rPr lang="en-US" sz="3000" cap="none" dirty="0">
                <a:latin typeface="Rockwell" panose="02060603020205020403" pitchFamily="18" charset="0"/>
              </a:rPr>
              <a:t>5. Survey Research</a:t>
            </a: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p:txBody>
          <a:bodyPr vert="horz" lIns="91440" tIns="45720" rIns="91440" bIns="45720" rtlCol="0" anchor="t">
            <a:normAutofit/>
          </a:bodyPr>
          <a:lstStyle/>
          <a:p>
            <a:pPr marL="0" lvl="0" indent="0">
              <a:buNone/>
            </a:pPr>
            <a:r>
              <a:rPr lang="en-US" dirty="0">
                <a:latin typeface="Tw Cen MT (Body)"/>
                <a:ea typeface="Tahoma" panose="020B0604030504040204" pitchFamily="34" charset="0"/>
                <a:cs typeface="Tahoma" panose="020B0604030504040204" pitchFamily="34" charset="0"/>
              </a:rPr>
              <a:t>Survey research collects information by asking questions and tabulating answers. It draws conclusions about a larger population. Surveys can be conducted in different ways, but design is essential for reliable results. Change is constant, even though surveys capture a moment in time..</a:t>
            </a:r>
          </a:p>
        </p:txBody>
      </p:sp>
    </p:spTree>
    <p:extLst>
      <p:ext uri="{BB962C8B-B14F-4D97-AF65-F5344CB8AC3E}">
        <p14:creationId xmlns:p14="http://schemas.microsoft.com/office/powerpoint/2010/main" val="3528107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a:xfrm>
            <a:off x="1141412" y="618518"/>
            <a:ext cx="10503333" cy="1478570"/>
          </a:xfrm>
        </p:spPr>
        <p:txBody>
          <a:bodyPr>
            <a:normAutofit/>
          </a:bodyPr>
          <a:lstStyle/>
          <a:p>
            <a:r>
              <a:rPr lang="en-US" sz="3000" cap="none" dirty="0">
                <a:latin typeface="Rockwell" panose="02060603020205020403" pitchFamily="18" charset="0"/>
              </a:rPr>
              <a:t>5.1 Face-to-Face and Telephone Interviews</a:t>
            </a: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p:txBody>
          <a:bodyPr vert="horz" lIns="91440" tIns="45720" rIns="91440" bIns="45720" rtlCol="0" anchor="t">
            <a:normAutofit/>
          </a:bodyPr>
          <a:lstStyle/>
          <a:p>
            <a:pPr marL="0" lvl="0" indent="0">
              <a:buNone/>
            </a:pPr>
            <a:r>
              <a:rPr lang="en-US" dirty="0">
                <a:latin typeface="Tw Cen MT (Body)"/>
                <a:ea typeface="Tahoma" panose="020B0604030504040204" pitchFamily="34" charset="0"/>
                <a:cs typeface="Tahoma" panose="020B0604030504040204" pitchFamily="34" charset="0"/>
              </a:rPr>
              <a:t>In survey research, interviews can be standardized or semi-structured. Face-to-face interviews have high response rates but are time-consuming and expensive. Telephone interviews are less expensive but have lower response rates and potential bias. Video-conferencing interviews are in between. Personal interviews allow for follow-up information but may not be practical for large sample sizes.</a:t>
            </a:r>
          </a:p>
        </p:txBody>
      </p:sp>
    </p:spTree>
    <p:extLst>
      <p:ext uri="{BB962C8B-B14F-4D97-AF65-F5344CB8AC3E}">
        <p14:creationId xmlns:p14="http://schemas.microsoft.com/office/powerpoint/2010/main" val="1924171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r>
              <a:rPr lang="en-US" sz="3000" cap="none" dirty="0">
                <a:latin typeface="Rockwell" panose="02060603020205020403" pitchFamily="18" charset="0"/>
              </a:rPr>
              <a:t>5.2 Questionnaires</a:t>
            </a: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p:txBody>
          <a:bodyPr vert="horz" lIns="91440" tIns="45720" rIns="91440" bIns="45720" rtlCol="0" anchor="t">
            <a:normAutofit/>
          </a:bodyPr>
          <a:lstStyle/>
          <a:p>
            <a:pPr marL="0" lvl="0" indent="0">
              <a:buNone/>
            </a:pPr>
            <a:r>
              <a:rPr lang="en-US" sz="2200" dirty="0">
                <a:latin typeface="Tw Cen MT (Body)"/>
                <a:ea typeface="Tahoma" panose="020B0604030504040204" pitchFamily="34" charset="0"/>
                <a:cs typeface="Tahoma" panose="020B0604030504040204" pitchFamily="34" charset="0"/>
              </a:rPr>
              <a:t>Questionnaires are useful for collecting data from people in faraway locations and providing anonymity, but suffer from low response rates and potential selection bias. The quality of responses may be limited by reading and writing skills and the questions asked. Careful planning, construction, and distribution are necessary to obtain useful data.</a:t>
            </a:r>
          </a:p>
        </p:txBody>
      </p:sp>
    </p:spTree>
    <p:extLst>
      <p:ext uri="{BB962C8B-B14F-4D97-AF65-F5344CB8AC3E}">
        <p14:creationId xmlns:p14="http://schemas.microsoft.com/office/powerpoint/2010/main" val="39406107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TF77815013_Problem-solution cycle_RVA_v3" id="{20834410-FC37-46AC-ACB7-FB202F8C4BA9}" vid="{1ED24379-BFF7-4E2F-B7EC-A47C906E21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866CFD-F94E-4AE5-ACEA-86FEC0F48A10}">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16c05727-aa75-4e4a-9b5f-8a80a1165891"/>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A7C0B241-13E5-418D-8920-D23491E2D2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79702B-25C7-40D7-9E29-7686B11A96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Problemsolution cycle </Template>
  <TotalTime>0</TotalTime>
  <Words>2955</Words>
  <Application>Microsoft Office PowerPoint</Application>
  <PresentationFormat>Widescreen</PresentationFormat>
  <Paragraphs>325</Paragraphs>
  <Slides>47</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Calibri</vt:lpstr>
      <vt:lpstr>Rockwell</vt:lpstr>
      <vt:lpstr>Tahoma</vt:lpstr>
      <vt:lpstr>Trebuchet MS</vt:lpstr>
      <vt:lpstr>Tw Cen MT</vt:lpstr>
      <vt:lpstr>Tw Cen MT (Body)</vt:lpstr>
      <vt:lpstr>Circuit</vt:lpstr>
      <vt:lpstr>Descriptive Research</vt:lpstr>
      <vt:lpstr>Descriptive Research</vt:lpstr>
      <vt:lpstr>1. Observation Study</vt:lpstr>
      <vt:lpstr>2. Correlational Research</vt:lpstr>
      <vt:lpstr>3. Developmental Designs</vt:lpstr>
      <vt:lpstr>4. Experience-Sampling Methods</vt:lpstr>
      <vt:lpstr>5. Survey Research</vt:lpstr>
      <vt:lpstr>5.1 Face-to-Face and Telephone Interviews</vt:lpstr>
      <vt:lpstr>5.2 Questionnaires</vt:lpstr>
      <vt:lpstr>Planning for Data Collection in a Descriptive Study</vt:lpstr>
      <vt:lpstr>1. Practical Application:      Checklists, Rating  Scales and Rubrics</vt:lpstr>
      <vt:lpstr>2. Practical Application:      Computerizing Observations</vt:lpstr>
      <vt:lpstr>3. Practical Application:      Planning and  Conducting Interviews in a       Quantitative Study</vt:lpstr>
      <vt:lpstr>Guidelines Conducting Interviews in a Quantitative Study</vt:lpstr>
      <vt:lpstr>4. Practical Application:      Constructing and Administering a Questionnaire</vt:lpstr>
      <vt:lpstr>Guidelines: Constructing a Questionnaire</vt:lpstr>
      <vt:lpstr>Guidelines: Technology to Facilitate Questionnaire Administration and Data Analysis</vt:lpstr>
      <vt:lpstr>Guidelines: Maximizing Your Return Rate for a Questionnaire</vt:lpstr>
      <vt:lpstr>5. Practical Application:     Internet to Collect Data for a Descriptive Study</vt:lpstr>
      <vt:lpstr>Agenda for this section</vt:lpstr>
      <vt:lpstr>Population vs Sample</vt:lpstr>
      <vt:lpstr>Why Sample?</vt:lpstr>
      <vt:lpstr>Issues Associated with Sampling</vt:lpstr>
      <vt:lpstr>Sampling Methods</vt:lpstr>
      <vt:lpstr>Types Sampling</vt:lpstr>
      <vt:lpstr>Probability Sampling: Simple Random Sampling</vt:lpstr>
      <vt:lpstr>Probability Sampling: Stratified Random Sampling</vt:lpstr>
      <vt:lpstr>Probability Sampling: Proportional Stratified                                           Random Sampling</vt:lpstr>
      <vt:lpstr>Probability Sampling: Systematic Sampling</vt:lpstr>
      <vt:lpstr>Probability Sampling: Cluster Sampling</vt:lpstr>
      <vt:lpstr>Non-Probability Sampling: Judgement or                                                   Purposive Sampling</vt:lpstr>
      <vt:lpstr>Non-Probability Sampling: Convenient Sampling</vt:lpstr>
      <vt:lpstr>Non-Probability Sampling: Quota Sampling</vt:lpstr>
      <vt:lpstr>Non-Probability Sampling: Snowball Sampling</vt:lpstr>
      <vt:lpstr>Non-Probability Sampling: Voluntary Response                                                  Sampling</vt:lpstr>
      <vt:lpstr>Sample Size</vt:lpstr>
      <vt:lpstr>Sample Size</vt:lpstr>
      <vt:lpstr>Sample Size</vt:lpstr>
      <vt:lpstr>Bias in Descriptive Studies</vt:lpstr>
      <vt:lpstr>Bias in Descriptive Studies</vt:lpstr>
      <vt:lpstr>Bias in Descriptive Studies</vt:lpstr>
      <vt:lpstr>Acknowledging Bias in Research</vt:lpstr>
      <vt:lpstr>External Validity</vt:lpstr>
      <vt:lpstr>External Validity</vt:lpstr>
      <vt:lpstr>External Validity</vt:lpstr>
      <vt:lpstr>Improve External Validity</vt:lpstr>
      <vt:lpstr>Exercise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2023-04-27T00:13:43Z</dcterms:created>
  <dcterms:modified xsi:type="dcterms:W3CDTF">2023-05-10T16:07:41Z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