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29"/>
  </p:notesMasterIdLst>
  <p:sldIdLst>
    <p:sldId id="256" r:id="rId2"/>
    <p:sldId id="334" r:id="rId3"/>
    <p:sldId id="315" r:id="rId4"/>
    <p:sldId id="394" r:id="rId5"/>
    <p:sldId id="395" r:id="rId6"/>
    <p:sldId id="316" r:id="rId7"/>
    <p:sldId id="317" r:id="rId8"/>
    <p:sldId id="318" r:id="rId9"/>
    <p:sldId id="319" r:id="rId10"/>
    <p:sldId id="372" r:id="rId11"/>
    <p:sldId id="321" r:id="rId12"/>
    <p:sldId id="323" r:id="rId13"/>
    <p:sldId id="333" r:id="rId14"/>
    <p:sldId id="330" r:id="rId15"/>
    <p:sldId id="377" r:id="rId16"/>
    <p:sldId id="379" r:id="rId17"/>
    <p:sldId id="381" r:id="rId18"/>
    <p:sldId id="382" r:id="rId19"/>
    <p:sldId id="383" r:id="rId20"/>
    <p:sldId id="391" r:id="rId21"/>
    <p:sldId id="392" r:id="rId22"/>
    <p:sldId id="384" r:id="rId23"/>
    <p:sldId id="387" r:id="rId24"/>
    <p:sldId id="389" r:id="rId25"/>
    <p:sldId id="390" r:id="rId26"/>
    <p:sldId id="344" r:id="rId27"/>
    <p:sldId id="397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900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CB9557-7CF6-4832-BFF9-5E10C41CA6AA}" type="datetimeFigureOut">
              <a:rPr lang="en-US" smtClean="0"/>
              <a:t>4/20/2023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70C446-C875-46F0-A291-1AF5E9AFCE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37304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70C446-C875-46F0-A291-1AF5E9AFCEF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3651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F2A01-DB2C-4DFB-9FE3-5C2C41966864}" type="datetimeFigureOut">
              <a:rPr lang="en-US" smtClean="0"/>
              <a:pPr/>
              <a:t>4/20/2023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E9176-71D8-4777-B540-353A3D468AC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F2A01-DB2C-4DFB-9FE3-5C2C41966864}" type="datetimeFigureOut">
              <a:rPr lang="en-US" smtClean="0"/>
              <a:pPr/>
              <a:t>4/20/2023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E9176-71D8-4777-B540-353A3D468A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F2A01-DB2C-4DFB-9FE3-5C2C41966864}" type="datetimeFigureOut">
              <a:rPr lang="en-US" smtClean="0"/>
              <a:pPr/>
              <a:t>4/20/2023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E9176-71D8-4777-B540-353A3D468A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F2A01-DB2C-4DFB-9FE3-5C2C41966864}" type="datetimeFigureOut">
              <a:rPr lang="en-US" smtClean="0"/>
              <a:pPr/>
              <a:t>4/20/2023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E9176-71D8-4777-B540-353A3D468A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F2A01-DB2C-4DFB-9FE3-5C2C41966864}" type="datetimeFigureOut">
              <a:rPr lang="en-US" smtClean="0"/>
              <a:pPr/>
              <a:t>4/20/2023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E9176-71D8-4777-B540-353A3D468AC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F2A01-DB2C-4DFB-9FE3-5C2C41966864}" type="datetimeFigureOut">
              <a:rPr lang="en-US" smtClean="0"/>
              <a:pPr/>
              <a:t>4/20/2023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E9176-71D8-4777-B540-353A3D468A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F2A01-DB2C-4DFB-9FE3-5C2C41966864}" type="datetimeFigureOut">
              <a:rPr lang="en-US" smtClean="0"/>
              <a:pPr/>
              <a:t>4/20/2023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E9176-71D8-4777-B540-353A3D468A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F2A01-DB2C-4DFB-9FE3-5C2C41966864}" type="datetimeFigureOut">
              <a:rPr lang="en-US" smtClean="0"/>
              <a:pPr/>
              <a:t>4/20/2023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E9176-71D8-4777-B540-353A3D468A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F2A01-DB2C-4DFB-9FE3-5C2C41966864}" type="datetimeFigureOut">
              <a:rPr lang="en-US" smtClean="0"/>
              <a:pPr/>
              <a:t>4/20/2023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E9176-71D8-4777-B540-353A3D468AC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F2A01-DB2C-4DFB-9FE3-5C2C41966864}" type="datetimeFigureOut">
              <a:rPr lang="en-US" smtClean="0"/>
              <a:pPr/>
              <a:t>4/20/2023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E9176-71D8-4777-B540-353A3D468A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F2A01-DB2C-4DFB-9FE3-5C2C41966864}" type="datetimeFigureOut">
              <a:rPr lang="en-US" smtClean="0"/>
              <a:pPr/>
              <a:t>4/20/2023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E9176-71D8-4777-B540-353A3D468AC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959F2A01-DB2C-4DFB-9FE3-5C2C41966864}" type="datetimeFigureOut">
              <a:rPr lang="en-US" smtClean="0"/>
              <a:pPr/>
              <a:t>4/20/2023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974E9176-71D8-4777-B540-353A3D468AC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905000"/>
            <a:ext cx="7406640" cy="1472184"/>
          </a:xfrm>
        </p:spPr>
        <p:txBody>
          <a:bodyPr>
            <a:normAutofit/>
          </a:bodyPr>
          <a:lstStyle/>
          <a:p>
            <a:r>
              <a:rPr lang="en-US" sz="4400" dirty="0"/>
              <a:t>Elements of Research Proposal</a:t>
            </a:r>
          </a:p>
        </p:txBody>
      </p:sp>
    </p:spTree>
    <p:extLst>
      <p:ext uri="{BB962C8B-B14F-4D97-AF65-F5344CB8AC3E}">
        <p14:creationId xmlns:p14="http://schemas.microsoft.com/office/powerpoint/2010/main" val="23504552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1435608" y="274638"/>
            <a:ext cx="7498080" cy="1143000"/>
          </a:xfrm>
        </p:spPr>
        <p:txBody>
          <a:bodyPr/>
          <a:lstStyle/>
          <a:p>
            <a:r>
              <a:rPr lang="en-US" dirty="0"/>
              <a:t>Purpose of the Research Design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1435608" y="1447800"/>
            <a:ext cx="7498080" cy="4800600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Describes your project activities in detail</a:t>
            </a:r>
          </a:p>
          <a:p>
            <a:r>
              <a:rPr lang="en-US" dirty="0"/>
              <a:t>If your hypothesis is tied to a method or approach you are proposing, describe the approach in detail</a:t>
            </a:r>
          </a:p>
          <a:p>
            <a:r>
              <a:rPr lang="en-US" dirty="0"/>
              <a:t>Indicates how your objectives will be accomplished</a:t>
            </a:r>
          </a:p>
          <a:p>
            <a:r>
              <a:rPr lang="en-US" dirty="0"/>
              <a:t>Description should include the sequence, flow, and interrelationship of activities</a:t>
            </a:r>
          </a:p>
          <a:p>
            <a:r>
              <a:rPr lang="en-US" dirty="0"/>
              <a:t>It should discuss the risks of your method, and indicate why your success is probable</a:t>
            </a:r>
          </a:p>
          <a:p>
            <a:r>
              <a:rPr lang="en-US" dirty="0"/>
              <a:t>Relate what is unique about your approach.</a:t>
            </a:r>
          </a:p>
          <a:p>
            <a:r>
              <a:rPr lang="en-US" dirty="0"/>
              <a:t>Much more on this later ….</a:t>
            </a:r>
          </a:p>
        </p:txBody>
      </p:sp>
    </p:spTree>
    <p:extLst>
      <p:ext uri="{BB962C8B-B14F-4D97-AF65-F5344CB8AC3E}">
        <p14:creationId xmlns:p14="http://schemas.microsoft.com/office/powerpoint/2010/main" val="25658389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435608" y="274638"/>
            <a:ext cx="7498080" cy="1143000"/>
          </a:xfrm>
        </p:spPr>
        <p:txBody>
          <a:bodyPr/>
          <a:lstStyle/>
          <a:p>
            <a:r>
              <a:rPr lang="en-US" dirty="0"/>
              <a:t>Schedule &amp; Deliverables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1435608" y="1447800"/>
            <a:ext cx="7498080" cy="4800600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Include the major phases of the project</a:t>
            </a:r>
          </a:p>
          <a:p>
            <a:r>
              <a:rPr lang="en-US" dirty="0"/>
              <a:t>exploratory studies, data analysis, report generation</a:t>
            </a:r>
          </a:p>
          <a:p>
            <a:r>
              <a:rPr lang="en-US" dirty="0"/>
              <a:t>Critical Path Method (CPM) of scheduling may help</a:t>
            </a:r>
          </a:p>
          <a:p>
            <a:endParaRPr lang="en-US" dirty="0"/>
          </a:p>
          <a:p>
            <a:r>
              <a:rPr lang="en-US" dirty="0"/>
              <a:t>Deliverables:</a:t>
            </a:r>
          </a:p>
          <a:p>
            <a:pPr lvl="1"/>
            <a:r>
              <a:rPr lang="en-US" dirty="0"/>
              <a:t>Measurement instruments</a:t>
            </a:r>
          </a:p>
          <a:p>
            <a:pPr lvl="1"/>
            <a:r>
              <a:rPr lang="en-US" dirty="0"/>
              <a:t>Algorithms</a:t>
            </a:r>
          </a:p>
          <a:p>
            <a:pPr lvl="1"/>
            <a:r>
              <a:rPr lang="en-US" dirty="0"/>
              <a:t>Computer programs / prototypes</a:t>
            </a:r>
          </a:p>
          <a:p>
            <a:pPr lvl="1"/>
            <a:r>
              <a:rPr lang="en-US" dirty="0"/>
              <a:t>Comparative evaluation</a:t>
            </a:r>
          </a:p>
          <a:p>
            <a:pPr lvl="1"/>
            <a:r>
              <a:rPr lang="en-US" dirty="0"/>
              <a:t>Other technical reports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1435608" y="274638"/>
            <a:ext cx="7498080" cy="1143000"/>
          </a:xfrm>
        </p:spPr>
        <p:txBody>
          <a:bodyPr/>
          <a:lstStyle/>
          <a:p>
            <a:r>
              <a:rPr lang="en-US"/>
              <a:t>Budget and Resources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1435608" y="1447800"/>
            <a:ext cx="7498080" cy="4800600"/>
          </a:xfrm>
        </p:spPr>
        <p:txBody>
          <a:bodyPr/>
          <a:lstStyle/>
          <a:p>
            <a:r>
              <a:rPr lang="en-US" dirty="0"/>
              <a:t>Itemized Budget</a:t>
            </a:r>
          </a:p>
          <a:p>
            <a:pPr lvl="1"/>
            <a:r>
              <a:rPr lang="en-US" dirty="0"/>
              <a:t>Access to special systems or computers</a:t>
            </a:r>
          </a:p>
          <a:p>
            <a:pPr lvl="1"/>
            <a:r>
              <a:rPr lang="en-US" dirty="0"/>
              <a:t>Infrastructure needs</a:t>
            </a:r>
          </a:p>
          <a:p>
            <a:pPr lvl="1"/>
            <a:r>
              <a:rPr lang="en-US" dirty="0"/>
              <a:t>Costs of surveys, user studies, etc.</a:t>
            </a:r>
          </a:p>
          <a:p>
            <a:pPr lvl="1"/>
            <a:r>
              <a:rPr lang="en-US" dirty="0"/>
              <a:t>Cost of travel if related to research design</a:t>
            </a:r>
          </a:p>
          <a:p>
            <a:r>
              <a:rPr lang="en-US" dirty="0"/>
              <a:t>Provide a Budget Narrative</a:t>
            </a:r>
          </a:p>
          <a:p>
            <a:r>
              <a:rPr lang="en-US" dirty="0"/>
              <a:t>This part is usually an appendix.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1435608" y="274638"/>
            <a:ext cx="7498080" cy="1143000"/>
          </a:xfrm>
        </p:spPr>
        <p:txBody>
          <a:bodyPr/>
          <a:lstStyle/>
          <a:p>
            <a:r>
              <a:rPr lang="en-US"/>
              <a:t>Suggested Organization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1435608" y="1447800"/>
            <a:ext cx="7498080" cy="4800600"/>
          </a:xfrm>
        </p:spPr>
        <p:txBody>
          <a:bodyPr>
            <a:normAutofit fontScale="77500" lnSpcReduction="20000"/>
          </a:bodyPr>
          <a:lstStyle/>
          <a:p>
            <a:pPr marL="596646" indent="-514350">
              <a:buFont typeface="+mj-lt"/>
              <a:buAutoNum type="arabicPeriod"/>
            </a:pPr>
            <a:r>
              <a:rPr lang="en-US" dirty="0"/>
              <a:t>Title, Abstract, Keywords (problem statement)</a:t>
            </a:r>
          </a:p>
          <a:p>
            <a:pPr marL="596646" indent="-514350">
              <a:buFont typeface="+mj-lt"/>
              <a:buAutoNum type="arabicPeriod"/>
            </a:pPr>
            <a:r>
              <a:rPr lang="en-US" dirty="0"/>
              <a:t>Introduction and Overview</a:t>
            </a:r>
          </a:p>
          <a:p>
            <a:pPr lvl="1"/>
            <a:r>
              <a:rPr lang="en-US" dirty="0"/>
              <a:t>Background information; problem description in context</a:t>
            </a:r>
          </a:p>
          <a:p>
            <a:pPr lvl="1"/>
            <a:r>
              <a:rPr lang="en-US" dirty="0"/>
              <a:t>Hypotheses and objectives</a:t>
            </a:r>
          </a:p>
          <a:p>
            <a:pPr lvl="1"/>
            <a:r>
              <a:rPr lang="en-US" dirty="0"/>
              <a:t>Assumptions and delimitations</a:t>
            </a:r>
          </a:p>
          <a:p>
            <a:pPr lvl="1"/>
            <a:r>
              <a:rPr lang="en-US" dirty="0"/>
              <a:t>Importance and benefits</a:t>
            </a:r>
          </a:p>
          <a:p>
            <a:pPr marL="596646" indent="-514350">
              <a:buFont typeface="+mj-lt"/>
              <a:buAutoNum type="arabicPeriod"/>
            </a:pPr>
            <a:r>
              <a:rPr lang="en-US" dirty="0"/>
              <a:t>Related Work/Literature Review</a:t>
            </a:r>
          </a:p>
          <a:p>
            <a:pPr marL="596646" indent="-514350">
              <a:buFont typeface="+mj-lt"/>
              <a:buAutoNum type="arabicPeriod"/>
            </a:pPr>
            <a:r>
              <a:rPr lang="en-US" dirty="0"/>
              <a:t>Research Design and Methodology</a:t>
            </a:r>
          </a:p>
          <a:p>
            <a:pPr marL="596646" indent="-514350">
              <a:buFont typeface="+mj-lt"/>
              <a:buAutoNum type="arabicPeriod"/>
            </a:pPr>
            <a:r>
              <a:rPr lang="en-US" dirty="0"/>
              <a:t>Plan of Work and Outcomes (deliverables, schedule)</a:t>
            </a:r>
          </a:p>
          <a:p>
            <a:pPr marL="596646" indent="-514350">
              <a:buFont typeface="+mj-lt"/>
              <a:buAutoNum type="arabicPeriod"/>
            </a:pPr>
            <a:r>
              <a:rPr lang="en-US" dirty="0"/>
              <a:t>Conclusions and Future Work</a:t>
            </a:r>
          </a:p>
          <a:p>
            <a:pPr marL="596646" indent="-514350">
              <a:buFont typeface="+mj-lt"/>
              <a:buAutoNum type="arabicPeriod"/>
            </a:pPr>
            <a:r>
              <a:rPr lang="en-US" dirty="0"/>
              <a:t>References</a:t>
            </a:r>
          </a:p>
          <a:p>
            <a:pPr marL="596646" indent="-514350">
              <a:buFont typeface="+mj-lt"/>
              <a:buAutoNum type="arabicPeriod"/>
            </a:pPr>
            <a:r>
              <a:rPr lang="en-US" dirty="0"/>
              <a:t>Budget (appendix)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435608" y="274638"/>
            <a:ext cx="7498080" cy="1143000"/>
          </a:xfrm>
        </p:spPr>
        <p:txBody>
          <a:bodyPr/>
          <a:lstStyle/>
          <a:p>
            <a:r>
              <a:rPr lang="en-US"/>
              <a:t>Proposal Characteristics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1435608" y="1447800"/>
            <a:ext cx="7498080" cy="48006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Straightforward document</a:t>
            </a:r>
          </a:p>
          <a:p>
            <a:pPr lvl="1"/>
            <a:r>
              <a:rPr lang="en-US" dirty="0"/>
              <a:t>No extraneous or irreverent material</a:t>
            </a:r>
          </a:p>
          <a:p>
            <a:pPr lvl="2"/>
            <a:r>
              <a:rPr lang="en-US" dirty="0"/>
              <a:t>Don’t tell us why you became interested in the topic</a:t>
            </a:r>
          </a:p>
          <a:p>
            <a:pPr lvl="1"/>
            <a:r>
              <a:rPr lang="en-US" dirty="0"/>
              <a:t>The first words you write are the most important ones</a:t>
            </a:r>
          </a:p>
          <a:p>
            <a:r>
              <a:rPr lang="en-US" dirty="0"/>
              <a:t>Not a literary production</a:t>
            </a:r>
          </a:p>
          <a:p>
            <a:pPr lvl="1"/>
            <a:r>
              <a:rPr lang="en-US" dirty="0"/>
              <a:t>Clear, sharp and precise</a:t>
            </a:r>
          </a:p>
          <a:p>
            <a:pPr lvl="1"/>
            <a:r>
              <a:rPr lang="en-US" dirty="0"/>
              <a:t>economy of words; no rambling sentences</a:t>
            </a:r>
          </a:p>
          <a:p>
            <a:r>
              <a:rPr lang="en-US" dirty="0"/>
              <a:t>Clearly organized</a:t>
            </a:r>
          </a:p>
          <a:p>
            <a:pPr lvl="1"/>
            <a:r>
              <a:rPr lang="en-US" dirty="0"/>
              <a:t>Outlined with proper use of headings and subheadings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Writing Tips for Research Design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Begin with your objectives</a:t>
            </a:r>
          </a:p>
          <a:p>
            <a:pPr>
              <a:lnSpc>
                <a:spcPct val="90000"/>
              </a:lnSpc>
            </a:pPr>
            <a:r>
              <a:rPr lang="en-US" sz="2800"/>
              <a:t>Describe the precise steps you will follow to carry out each objective, including what will be done, and who will do it.</a:t>
            </a:r>
          </a:p>
          <a:p>
            <a:pPr>
              <a:lnSpc>
                <a:spcPct val="90000"/>
              </a:lnSpc>
            </a:pPr>
            <a:r>
              <a:rPr lang="en-US" sz="2800"/>
              <a:t>Keep asking and answering the “What’s next?” question.</a:t>
            </a:r>
          </a:p>
          <a:p>
            <a:pPr>
              <a:lnSpc>
                <a:spcPct val="90000"/>
              </a:lnSpc>
            </a:pPr>
            <a:r>
              <a:rPr lang="en-US" sz="2800"/>
              <a:t>Once you have determined the sequence of events, cast the major milestones into a time-and-task chart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Scientific Writing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Prosaic</a:t>
            </a:r>
          </a:p>
          <a:p>
            <a:r>
              <a:rPr lang="en-US"/>
              <a:t>Clear, accurate, but not dull</a:t>
            </a:r>
          </a:p>
          <a:p>
            <a:r>
              <a:rPr lang="en-US"/>
              <a:t>Economy – every sentence necessary but not to the point of over condensing</a:t>
            </a:r>
          </a:p>
          <a:p>
            <a:r>
              <a:rPr lang="en-US"/>
              <a:t>Ego less – you are writing for the readers not yourself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Scientific Motivation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Brief summaries at the beginning and end of each section</a:t>
            </a:r>
          </a:p>
          <a:p>
            <a:r>
              <a:rPr lang="en-US"/>
              <a:t>The connection between one paragraph and the next should be obvious</a:t>
            </a:r>
          </a:p>
          <a:p>
            <a:r>
              <a:rPr lang="en-US"/>
              <a:t>Make sure your reader has sufficient knowledge to understand what follows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Other Writing Issues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The upper hand – inclusion of offhanded remarks like “ …this is a straightforward application …”</a:t>
            </a:r>
          </a:p>
          <a:p>
            <a:r>
              <a:rPr lang="en-US" sz="2800"/>
              <a:t>Obfuscation – aim is to give an impression of having done something without actually claiming to have done it</a:t>
            </a:r>
          </a:p>
          <a:p>
            <a:r>
              <a:rPr lang="en-US" sz="2800"/>
              <a:t>Analogies – only worthwhile if it significantly reduces the work of understanding, most of the time bad analogies lead the reader astray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Writing Issues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Straw men – indefensible hypothesis posed for the sole purpose of being demolished</a:t>
            </a:r>
          </a:p>
          <a:p>
            <a:pPr lvl="1"/>
            <a:r>
              <a:rPr lang="en-US"/>
              <a:t>“it can be argued that databases do not require indexes”</a:t>
            </a:r>
          </a:p>
          <a:p>
            <a:r>
              <a:rPr lang="en-US"/>
              <a:t>Also use to contrast a new idea with some impossibly bad alternative, to put the new idea in a favorable light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435608" y="274638"/>
            <a:ext cx="7498080" cy="1143000"/>
          </a:xfrm>
        </p:spPr>
        <p:txBody>
          <a:bodyPr>
            <a:noAutofit/>
          </a:bodyPr>
          <a:lstStyle/>
          <a:p>
            <a:r>
              <a:rPr lang="en-US" sz="3600" dirty="0"/>
              <a:t>Components of the Research Proposal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1435608" y="1447800"/>
            <a:ext cx="7498080" cy="480060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Problem Description/Statement</a:t>
            </a:r>
          </a:p>
          <a:p>
            <a:r>
              <a:rPr lang="en-US" dirty="0"/>
              <a:t>Research Objectives</a:t>
            </a:r>
          </a:p>
          <a:p>
            <a:r>
              <a:rPr lang="en-US" dirty="0"/>
              <a:t>Importance/Benefits of the Study</a:t>
            </a:r>
          </a:p>
          <a:p>
            <a:r>
              <a:rPr lang="en-US" dirty="0"/>
              <a:t>Literature Review</a:t>
            </a:r>
          </a:p>
          <a:p>
            <a:r>
              <a:rPr lang="en-US" dirty="0"/>
              <a:t>Research Design / Data Analysis</a:t>
            </a:r>
          </a:p>
          <a:p>
            <a:r>
              <a:rPr lang="en-US" dirty="0"/>
              <a:t>Deliverables</a:t>
            </a:r>
          </a:p>
          <a:p>
            <a:r>
              <a:rPr lang="en-US" dirty="0"/>
              <a:t>Schedule</a:t>
            </a:r>
          </a:p>
          <a:p>
            <a:r>
              <a:rPr lang="en-US" dirty="0"/>
              <a:t>[Facilities and Special Resources]</a:t>
            </a:r>
          </a:p>
          <a:p>
            <a:r>
              <a:rPr lang="en-US" dirty="0"/>
              <a:t>References</a:t>
            </a:r>
          </a:p>
          <a:p>
            <a:r>
              <a:rPr lang="en-US" dirty="0"/>
              <a:t>Budget (Appendix)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Unsubstantiated Claims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Example:</a:t>
            </a:r>
          </a:p>
          <a:p>
            <a:pPr lvl="1"/>
            <a:r>
              <a:rPr lang="en-US" dirty="0"/>
              <a:t>Most users prefer the graphical style of user interface.</a:t>
            </a:r>
          </a:p>
          <a:p>
            <a:pPr lvl="1"/>
            <a:r>
              <a:rPr lang="en-US" dirty="0"/>
              <a:t>We believe that ….</a:t>
            </a:r>
          </a:p>
          <a:p>
            <a:r>
              <a:rPr lang="en-US" dirty="0"/>
              <a:t>Example</a:t>
            </a:r>
          </a:p>
          <a:p>
            <a:pPr lvl="1"/>
            <a:r>
              <a:rPr lang="en-US" dirty="0"/>
              <a:t>Another possibility would be a disk-based method, but this approach is unlikely to be successful.</a:t>
            </a:r>
          </a:p>
          <a:p>
            <a:pPr lvl="1"/>
            <a:r>
              <a:rPr lang="en-US" dirty="0"/>
              <a:t>Another …, but our experience suggests that …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1435608" y="274638"/>
            <a:ext cx="7498080" cy="1143000"/>
          </a:xfrm>
        </p:spPr>
        <p:txBody>
          <a:bodyPr/>
          <a:lstStyle/>
          <a:p>
            <a:r>
              <a:rPr lang="en-US"/>
              <a:t>References and Citation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>
          <a:xfrm>
            <a:off x="1435608" y="1447800"/>
            <a:ext cx="7498080" cy="4800600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Up-to-date</a:t>
            </a:r>
          </a:p>
          <a:p>
            <a:r>
              <a:rPr lang="en-US" dirty="0"/>
              <a:t>Relevant (no padding)</a:t>
            </a:r>
          </a:p>
          <a:p>
            <a:r>
              <a:rPr lang="en-US" dirty="0"/>
              <a:t>Original source</a:t>
            </a:r>
          </a:p>
          <a:p>
            <a:r>
              <a:rPr lang="en-US" dirty="0"/>
              <a:t>First order: books and journal articles</a:t>
            </a:r>
          </a:p>
          <a:p>
            <a:r>
              <a:rPr lang="en-US" dirty="0"/>
              <a:t>Second order: conference article</a:t>
            </a:r>
          </a:p>
          <a:p>
            <a:r>
              <a:rPr lang="en-US" dirty="0"/>
              <a:t>Third order: workshop papers, technical reports</a:t>
            </a:r>
          </a:p>
          <a:p>
            <a:r>
              <a:rPr lang="en-US" dirty="0"/>
              <a:t>Generally, no private communications or forums (material cannot be accessed or verified) if you must leave as a footnote not in the bibliography</a:t>
            </a:r>
          </a:p>
          <a:p>
            <a:r>
              <a:rPr lang="en-US" dirty="0"/>
              <a:t>Do not cite support for common knowledge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 and Citation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Carefully relate your new work to existing work, show how your work builds on previous knowledge, and how it differs from other relevant results.</a:t>
            </a:r>
          </a:p>
          <a:p>
            <a:r>
              <a:rPr lang="en-US"/>
              <a:t>References – demonstrate the claims of new, knowledge of the research area, pointers to background reading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1435608" y="274638"/>
            <a:ext cx="7498080" cy="1143000"/>
          </a:xfrm>
        </p:spPr>
        <p:txBody>
          <a:bodyPr/>
          <a:lstStyle/>
          <a:p>
            <a:r>
              <a:rPr lang="en-US" dirty="0"/>
              <a:t>Citation Style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>
          <a:xfrm>
            <a:off x="1435608" y="1447800"/>
            <a:ext cx="7498080" cy="4800600"/>
          </a:xfrm>
        </p:spPr>
        <p:txBody>
          <a:bodyPr>
            <a:normAutofit fontScale="92500"/>
          </a:bodyPr>
          <a:lstStyle/>
          <a:p>
            <a:r>
              <a:rPr lang="en-US" dirty="0"/>
              <a:t>References should not be anonymous</a:t>
            </a:r>
          </a:p>
          <a:p>
            <a:pPr lvl="1"/>
            <a:r>
              <a:rPr lang="en-US" dirty="0"/>
              <a:t>Other work [6] -&gt; Marsden et al. [6] have …</a:t>
            </a:r>
          </a:p>
          <a:p>
            <a:r>
              <a:rPr lang="en-US" dirty="0"/>
              <a:t>In self-references, readers should know that you are using yourself to support your argument not independent authorities</a:t>
            </a:r>
          </a:p>
          <a:p>
            <a:r>
              <a:rPr lang="en-US" dirty="0"/>
              <a:t>See which citation style is most common in your area (or required by the publication)</a:t>
            </a:r>
          </a:p>
          <a:p>
            <a:pPr lvl="1"/>
            <a:r>
              <a:rPr lang="en-US" dirty="0"/>
              <a:t>Be consistent throughout the document.</a:t>
            </a:r>
          </a:p>
          <a:p>
            <a:r>
              <a:rPr lang="en-US" dirty="0"/>
              <a:t>Avoid unnecessary discussion of references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Quotation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/>
              <a:t>Text from another source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/>
              <a:t>If short – enclosed in double quotes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/>
              <a:t>If long – set aside in an indented block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/>
              <a:t>Long quotations, full material, algorithms, figures may require permission from the publisher and from the author of the original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/>
              <a:t>Use of quotes for other reasons is not recommended 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Acknowledgements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Anyone who made a contribution</a:t>
            </a:r>
          </a:p>
          <a:p>
            <a:r>
              <a:rPr lang="en-US"/>
              <a:t>Advice, proofreading, technical support, funding resources</a:t>
            </a:r>
          </a:p>
          <a:p>
            <a:r>
              <a:rPr lang="en-US"/>
              <a:t>Don’t list your family, unless they really contributed to the scientific contents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1435608" y="274638"/>
            <a:ext cx="7498080" cy="1143000"/>
          </a:xfrm>
        </p:spPr>
        <p:txBody>
          <a:bodyPr/>
          <a:lstStyle/>
          <a:p>
            <a:r>
              <a:rPr lang="en-US" dirty="0"/>
              <a:t>Ethics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>
          <a:xfrm>
            <a:off x="1435608" y="1447800"/>
            <a:ext cx="7498080" cy="4800600"/>
          </a:xfrm>
        </p:spPr>
        <p:txBody>
          <a:bodyPr>
            <a:normAutofit/>
          </a:bodyPr>
          <a:lstStyle/>
          <a:p>
            <a:r>
              <a:rPr lang="en-US" dirty="0"/>
              <a:t>Don’t </a:t>
            </a:r>
          </a:p>
          <a:p>
            <a:pPr lvl="1"/>
            <a:r>
              <a:rPr lang="en-US" dirty="0"/>
              <a:t>Present opinions as fact</a:t>
            </a:r>
          </a:p>
          <a:p>
            <a:pPr lvl="1"/>
            <a:r>
              <a:rPr lang="en-US" dirty="0"/>
              <a:t>Distort truths</a:t>
            </a:r>
          </a:p>
          <a:p>
            <a:pPr lvl="1"/>
            <a:r>
              <a:rPr lang="en-US" dirty="0"/>
              <a:t>Plagiarize</a:t>
            </a:r>
          </a:p>
          <a:p>
            <a:pPr lvl="1"/>
            <a:r>
              <a:rPr lang="en-US" dirty="0"/>
              <a:t>Imply that previously published results are original</a:t>
            </a:r>
          </a:p>
          <a:p>
            <a:pPr lvl="1"/>
            <a:r>
              <a:rPr lang="en-US" dirty="0"/>
              <a:t>Papers available on the internet – authors put out an informal publication and becomes accepted as a formal.  It is expected that the informal version will be removed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1435608" y="274638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Suggested Organization - Revisited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1435608" y="1447800"/>
            <a:ext cx="7498080" cy="4800600"/>
          </a:xfrm>
        </p:spPr>
        <p:txBody>
          <a:bodyPr>
            <a:normAutofit fontScale="77500" lnSpcReduction="20000"/>
          </a:bodyPr>
          <a:lstStyle/>
          <a:p>
            <a:pPr marL="596646" indent="-514350">
              <a:buFont typeface="+mj-lt"/>
              <a:buAutoNum type="arabicPeriod"/>
            </a:pPr>
            <a:r>
              <a:rPr lang="en-US" dirty="0"/>
              <a:t>Title, Abstract, Keywords (problem statement)</a:t>
            </a:r>
          </a:p>
          <a:p>
            <a:pPr marL="596646" indent="-514350">
              <a:buFont typeface="+mj-lt"/>
              <a:buAutoNum type="arabicPeriod"/>
            </a:pPr>
            <a:r>
              <a:rPr lang="en-US" dirty="0"/>
              <a:t>Introduction and Overview</a:t>
            </a:r>
          </a:p>
          <a:p>
            <a:pPr lvl="1"/>
            <a:r>
              <a:rPr lang="en-US" dirty="0"/>
              <a:t>Background information; problem description in context</a:t>
            </a:r>
          </a:p>
          <a:p>
            <a:pPr lvl="1"/>
            <a:r>
              <a:rPr lang="en-US" dirty="0"/>
              <a:t>Hypotheses and objectives</a:t>
            </a:r>
          </a:p>
          <a:p>
            <a:pPr lvl="1"/>
            <a:r>
              <a:rPr lang="en-US" dirty="0"/>
              <a:t>Assumptions and delimitations</a:t>
            </a:r>
          </a:p>
          <a:p>
            <a:pPr lvl="1"/>
            <a:r>
              <a:rPr lang="en-US" dirty="0"/>
              <a:t>Importance and benefits</a:t>
            </a:r>
          </a:p>
          <a:p>
            <a:pPr marL="596646" indent="-514350">
              <a:buFont typeface="+mj-lt"/>
              <a:buAutoNum type="arabicPeriod"/>
            </a:pPr>
            <a:r>
              <a:rPr lang="en-US" dirty="0"/>
              <a:t>Related Work/Literature Review</a:t>
            </a:r>
          </a:p>
          <a:p>
            <a:pPr marL="596646" indent="-514350">
              <a:buFont typeface="+mj-lt"/>
              <a:buAutoNum type="arabicPeriod"/>
            </a:pPr>
            <a:r>
              <a:rPr lang="en-US" dirty="0"/>
              <a:t>Research Design and Methodology</a:t>
            </a:r>
          </a:p>
          <a:p>
            <a:pPr marL="596646" indent="-514350">
              <a:buFont typeface="+mj-lt"/>
              <a:buAutoNum type="arabicPeriod"/>
            </a:pPr>
            <a:r>
              <a:rPr lang="en-US" dirty="0"/>
              <a:t>Plan of Work and Outcomes (deliverables, schedule)</a:t>
            </a:r>
          </a:p>
          <a:p>
            <a:pPr marL="596646" indent="-514350">
              <a:buFont typeface="+mj-lt"/>
              <a:buAutoNum type="arabicPeriod"/>
            </a:pPr>
            <a:r>
              <a:rPr lang="en-US" dirty="0"/>
              <a:t>Conclusions and Future Work</a:t>
            </a:r>
          </a:p>
          <a:p>
            <a:pPr marL="596646" indent="-514350">
              <a:buFont typeface="+mj-lt"/>
              <a:buAutoNum type="arabicPeriod"/>
            </a:pPr>
            <a:r>
              <a:rPr lang="en-US" dirty="0"/>
              <a:t>References</a:t>
            </a:r>
          </a:p>
          <a:p>
            <a:pPr marL="596646" indent="-514350">
              <a:buFont typeface="+mj-lt"/>
              <a:buAutoNum type="arabicPeriod"/>
            </a:pPr>
            <a:r>
              <a:rPr lang="en-US" dirty="0"/>
              <a:t>Budget (appendix)</a:t>
            </a:r>
          </a:p>
        </p:txBody>
      </p:sp>
    </p:spTree>
    <p:extLst>
      <p:ext uri="{BB962C8B-B14F-4D97-AF65-F5344CB8AC3E}">
        <p14:creationId xmlns:p14="http://schemas.microsoft.com/office/powerpoint/2010/main" val="28432102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Problem Statement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Review the discussion from Week 3 on problem statements.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1295400" y="304800"/>
            <a:ext cx="7543800" cy="1143000"/>
          </a:xfrm>
        </p:spPr>
        <p:txBody>
          <a:bodyPr>
            <a:normAutofit fontScale="90000"/>
          </a:bodyPr>
          <a:lstStyle/>
          <a:p>
            <a:r>
              <a:rPr lang="en-US" sz="3600" dirty="0"/>
              <a:t>Guidelines for writing a good abstract/problem statement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676400"/>
            <a:ext cx="7543800" cy="4419600"/>
          </a:xfrm>
        </p:spPr>
        <p:txBody>
          <a:bodyPr>
            <a:normAutofit fontScale="92500"/>
          </a:bodyPr>
          <a:lstStyle/>
          <a:p>
            <a:pPr marL="0" indent="4763">
              <a:buFontTx/>
              <a:buNone/>
              <a:defRPr/>
            </a:pPr>
            <a:r>
              <a:rPr lang="en-US" sz="2800" dirty="0"/>
              <a:t>All should have the following elements in this order: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sz="2400" dirty="0"/>
              <a:t>State the general case / problem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sz="2400" dirty="0"/>
              <a:t>Describe what others have done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sz="2400" dirty="0"/>
              <a:t>What’s missing / where is the gap in knowledge?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sz="2400" dirty="0"/>
              <a:t>Describe the proposed solution or research objectives/questions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sz="2400" dirty="0"/>
              <a:t>Specify one or more specific hypotheses</a:t>
            </a:r>
          </a:p>
          <a:p>
            <a:pPr marL="914400" lvl="1" indent="-514350">
              <a:defRPr/>
            </a:pPr>
            <a:r>
              <a:rPr lang="en-US" sz="2200" dirty="0"/>
              <a:t>Should include specific metrics/measurements</a:t>
            </a:r>
          </a:p>
          <a:p>
            <a:pPr marL="914400" lvl="1" indent="-514350">
              <a:defRPr/>
            </a:pPr>
            <a:r>
              <a:rPr lang="en-US" sz="2200" dirty="0"/>
              <a:t>Discuss how their validation addresses the research questions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sz="2400" dirty="0"/>
              <a:t>Specific results (or research design, if it is a proposal)</a:t>
            </a:r>
          </a:p>
        </p:txBody>
      </p:sp>
    </p:spTree>
    <p:extLst>
      <p:ext uri="{BB962C8B-B14F-4D97-AF65-F5344CB8AC3E}">
        <p14:creationId xmlns:p14="http://schemas.microsoft.com/office/powerpoint/2010/main" val="27414258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1435608" y="274638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en-US"/>
              <a:t>Purpose of the Research Objectives Section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1371600" y="1600200"/>
            <a:ext cx="7562850" cy="4648200"/>
          </a:xfrm>
        </p:spPr>
        <p:txBody>
          <a:bodyPr/>
          <a:lstStyle/>
          <a:p>
            <a:r>
              <a:rPr lang="en-US" dirty="0"/>
              <a:t>Specify the outcome of your project, the end product(s)</a:t>
            </a:r>
          </a:p>
          <a:p>
            <a:r>
              <a:rPr lang="en-US" dirty="0"/>
              <a:t>Keep your objectives</a:t>
            </a:r>
          </a:p>
          <a:p>
            <a:pPr lvl="1"/>
            <a:r>
              <a:rPr lang="en-US" dirty="0"/>
              <a:t>Specific: indicate precisely what you intend to change through your project</a:t>
            </a:r>
          </a:p>
          <a:p>
            <a:pPr lvl="1"/>
            <a:r>
              <a:rPr lang="en-US" dirty="0"/>
              <a:t>Measurable –what you accept as proof of project success </a:t>
            </a:r>
          </a:p>
          <a:p>
            <a:pPr lvl="1"/>
            <a:r>
              <a:rPr lang="en-US" dirty="0"/>
              <a:t>Logical – how each objective contributes to systematically to achieving your overall goal</a:t>
            </a:r>
          </a:p>
        </p:txBody>
      </p:sp>
    </p:spTree>
    <p:extLst>
      <p:ext uri="{BB962C8B-B14F-4D97-AF65-F5344CB8AC3E}">
        <p14:creationId xmlns:p14="http://schemas.microsoft.com/office/powerpoint/2010/main" val="39420724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Research Objectives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1447800"/>
            <a:ext cx="7638288" cy="4800600"/>
          </a:xfrm>
        </p:spPr>
        <p:txBody>
          <a:bodyPr/>
          <a:lstStyle/>
          <a:p>
            <a:r>
              <a:rPr lang="en-US" dirty="0"/>
              <a:t>Flows naturally from the problem statement</a:t>
            </a:r>
          </a:p>
          <a:p>
            <a:pPr lvl="1"/>
            <a:r>
              <a:rPr lang="en-US" dirty="0"/>
              <a:t>give the reader a concrete, achievable goal</a:t>
            </a:r>
          </a:p>
          <a:p>
            <a:pPr lvl="1"/>
            <a:r>
              <a:rPr lang="en-US" dirty="0"/>
              <a:t>Re-state your hypotheses and explain how testing them helps achieve the goal(s)</a:t>
            </a:r>
          </a:p>
          <a:p>
            <a:r>
              <a:rPr lang="en-US" dirty="0"/>
              <a:t>Verify the consistency of the proposal</a:t>
            </a:r>
          </a:p>
          <a:p>
            <a:pPr lvl="1"/>
            <a:r>
              <a:rPr lang="en-US" dirty="0"/>
              <a:t>check to see that each objective is discussed in the research design, data analysis and results sections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Literature Review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Recent or historically significant research studies</a:t>
            </a:r>
          </a:p>
          <a:p>
            <a:r>
              <a:rPr lang="en-US" dirty="0"/>
              <a:t>Two categories of relevant research</a:t>
            </a:r>
          </a:p>
          <a:p>
            <a:pPr lvl="1"/>
            <a:r>
              <a:rPr lang="en-US" dirty="0"/>
              <a:t>General: to provide background knowledge and defined the context related to the problem</a:t>
            </a:r>
          </a:p>
          <a:p>
            <a:pPr lvl="1"/>
            <a:r>
              <a:rPr lang="en-US" dirty="0"/>
              <a:t>Specific: to highlight specific relevant prior work dealing with the same problem</a:t>
            </a:r>
          </a:p>
          <a:p>
            <a:r>
              <a:rPr lang="en-US" dirty="0"/>
              <a:t>Always refer to the original source</a:t>
            </a:r>
          </a:p>
          <a:p>
            <a:r>
              <a:rPr lang="en-US" dirty="0"/>
              <a:t>Discuss how the literature applies. For specific relevant prior research, show the weaknesses or gaps, discuss how you would avoid similar problems</a:t>
            </a:r>
          </a:p>
          <a:p>
            <a:r>
              <a:rPr lang="en-US" dirty="0"/>
              <a:t>How is your idea different/better?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435608" y="274638"/>
            <a:ext cx="7498080" cy="1143000"/>
          </a:xfrm>
        </p:spPr>
        <p:txBody>
          <a:bodyPr/>
          <a:lstStyle/>
          <a:p>
            <a:r>
              <a:rPr lang="en-US"/>
              <a:t>Importance/Benefits of the Study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1295400" y="1447800"/>
            <a:ext cx="7639050" cy="4800600"/>
          </a:xfrm>
        </p:spPr>
        <p:txBody>
          <a:bodyPr/>
          <a:lstStyle/>
          <a:p>
            <a:r>
              <a:rPr lang="en-US" dirty="0"/>
              <a:t>Importance of the doing the study now</a:t>
            </a:r>
          </a:p>
          <a:p>
            <a:r>
              <a:rPr lang="en-US" dirty="0"/>
              <a:t>What are the potential impacts on</a:t>
            </a:r>
          </a:p>
          <a:p>
            <a:pPr lvl="1"/>
            <a:r>
              <a:rPr lang="en-US" dirty="0"/>
              <a:t>Research in the area</a:t>
            </a:r>
          </a:p>
          <a:p>
            <a:pPr lvl="1"/>
            <a:r>
              <a:rPr lang="en-US" dirty="0"/>
              <a:t>Applications of the research if successful</a:t>
            </a:r>
          </a:p>
          <a:p>
            <a:pPr lvl="1"/>
            <a:r>
              <a:rPr lang="en-US" dirty="0"/>
              <a:t>Broader impact (in other areas, on the society, in education, etc.)</a:t>
            </a:r>
          </a:p>
          <a:p>
            <a:r>
              <a:rPr lang="en-US" dirty="0"/>
              <a:t>If you find this difficult to write, then most likely you have not understood the problem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1435608" y="274638"/>
            <a:ext cx="7498080" cy="1143000"/>
          </a:xfrm>
        </p:spPr>
        <p:txBody>
          <a:bodyPr/>
          <a:lstStyle/>
          <a:p>
            <a:r>
              <a:rPr lang="en-US"/>
              <a:t>Research Design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1219200" y="1447800"/>
            <a:ext cx="7715250" cy="48006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What you are going to do in technical terms.</a:t>
            </a:r>
          </a:p>
          <a:p>
            <a:pPr lvl="1"/>
            <a:r>
              <a:rPr lang="en-US" dirty="0"/>
              <a:t>May contain many subsections</a:t>
            </a:r>
          </a:p>
          <a:p>
            <a:pPr lvl="1"/>
            <a:r>
              <a:rPr lang="en-US" dirty="0"/>
              <a:t>Be specific about what research methodology you will use and why</a:t>
            </a:r>
          </a:p>
          <a:p>
            <a:pPr lvl="1"/>
            <a:r>
              <a:rPr lang="en-US" dirty="0"/>
              <a:t>Provide details of your proposed solutions to the problem and sub-problems</a:t>
            </a:r>
          </a:p>
          <a:p>
            <a:pPr lvl="1"/>
            <a:r>
              <a:rPr lang="en-US" dirty="0"/>
              <a:t>Provide information for tasks such as sample selection, data collection, instrumentation, validation, procedures, ethical requirements</a:t>
            </a:r>
          </a:p>
          <a:p>
            <a:pPr lvl="1"/>
            <a:r>
              <a:rPr lang="en-US" dirty="0"/>
              <a:t>Tie these elements to your objectives and hypotheses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628</TotalTime>
  <Words>1380</Words>
  <Application>Microsoft Office PowerPoint</Application>
  <PresentationFormat>On-screen Show (4:3)</PresentationFormat>
  <Paragraphs>187</Paragraphs>
  <Slides>27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2" baseType="lpstr">
      <vt:lpstr>Calibri</vt:lpstr>
      <vt:lpstr>Gill Sans MT</vt:lpstr>
      <vt:lpstr>Verdana</vt:lpstr>
      <vt:lpstr>Wingdings 2</vt:lpstr>
      <vt:lpstr>Solstice</vt:lpstr>
      <vt:lpstr>Elements of Research Proposal</vt:lpstr>
      <vt:lpstr>Components of the Research Proposal</vt:lpstr>
      <vt:lpstr>Problem Statement</vt:lpstr>
      <vt:lpstr>Guidelines for writing a good abstract/problem statement</vt:lpstr>
      <vt:lpstr>Purpose of the Research Objectives Section</vt:lpstr>
      <vt:lpstr>Research Objectives</vt:lpstr>
      <vt:lpstr>Literature Review</vt:lpstr>
      <vt:lpstr>Importance/Benefits of the Study</vt:lpstr>
      <vt:lpstr>Research Design</vt:lpstr>
      <vt:lpstr>Purpose of the Research Design</vt:lpstr>
      <vt:lpstr>Schedule &amp; Deliverables</vt:lpstr>
      <vt:lpstr>Budget and Resources</vt:lpstr>
      <vt:lpstr>Suggested Organization</vt:lpstr>
      <vt:lpstr>Proposal Characteristics</vt:lpstr>
      <vt:lpstr>Writing Tips for Research Design</vt:lpstr>
      <vt:lpstr>Scientific Writing</vt:lpstr>
      <vt:lpstr>Scientific Motivation</vt:lpstr>
      <vt:lpstr>Other Writing Issues</vt:lpstr>
      <vt:lpstr>Writing Issues</vt:lpstr>
      <vt:lpstr>Unsubstantiated Claims</vt:lpstr>
      <vt:lpstr>References and Citation</vt:lpstr>
      <vt:lpstr>References and Citation</vt:lpstr>
      <vt:lpstr>Citation Style</vt:lpstr>
      <vt:lpstr>Quotation</vt:lpstr>
      <vt:lpstr>Acknowledgements</vt:lpstr>
      <vt:lpstr>Ethics</vt:lpstr>
      <vt:lpstr>Suggested Organization - Revisited</vt:lpstr>
    </vt:vector>
  </TitlesOfParts>
  <Company>BAM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Causality, Reasoning in Science</dc:title>
  <dc:creator>Bamshad Mobasher</dc:creator>
  <cp:lastModifiedBy>Mobasher, Bamshad</cp:lastModifiedBy>
  <cp:revision>47</cp:revision>
  <dcterms:created xsi:type="dcterms:W3CDTF">2013-04-21T22:02:55Z</dcterms:created>
  <dcterms:modified xsi:type="dcterms:W3CDTF">2023-04-20T19:39:12Z</dcterms:modified>
</cp:coreProperties>
</file>