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557" r:id="rId2"/>
    <p:sldId id="310" r:id="rId3"/>
    <p:sldId id="700" r:id="rId4"/>
    <p:sldId id="701" r:id="rId5"/>
    <p:sldId id="702" r:id="rId6"/>
    <p:sldId id="703" r:id="rId7"/>
    <p:sldId id="704" r:id="rId8"/>
    <p:sldId id="705" r:id="rId9"/>
    <p:sldId id="706" r:id="rId10"/>
    <p:sldId id="708" r:id="rId11"/>
    <p:sldId id="709" r:id="rId12"/>
    <p:sldId id="710" r:id="rId13"/>
    <p:sldId id="711" r:id="rId14"/>
    <p:sldId id="712" r:id="rId15"/>
    <p:sldId id="629" r:id="rId16"/>
    <p:sldId id="630" r:id="rId17"/>
    <p:sldId id="631" r:id="rId18"/>
    <p:sldId id="632" r:id="rId19"/>
    <p:sldId id="633" r:id="rId20"/>
    <p:sldId id="668" r:id="rId21"/>
    <p:sldId id="634" r:id="rId22"/>
    <p:sldId id="635" r:id="rId23"/>
    <p:sldId id="669" r:id="rId24"/>
    <p:sldId id="636" r:id="rId25"/>
    <p:sldId id="673" r:id="rId26"/>
    <p:sldId id="675" r:id="rId27"/>
    <p:sldId id="676" r:id="rId28"/>
    <p:sldId id="714" r:id="rId29"/>
    <p:sldId id="677" r:id="rId30"/>
    <p:sldId id="720" r:id="rId31"/>
    <p:sldId id="721" r:id="rId32"/>
    <p:sldId id="722" r:id="rId33"/>
    <p:sldId id="680" r:id="rId34"/>
    <p:sldId id="682" r:id="rId35"/>
    <p:sldId id="637" r:id="rId36"/>
    <p:sldId id="638" r:id="rId37"/>
    <p:sldId id="724" r:id="rId38"/>
    <p:sldId id="683" r:id="rId39"/>
    <p:sldId id="684" r:id="rId40"/>
    <p:sldId id="685" r:id="rId41"/>
    <p:sldId id="686" r:id="rId42"/>
    <p:sldId id="687" r:id="rId43"/>
    <p:sldId id="688" r:id="rId44"/>
    <p:sldId id="689" r:id="rId45"/>
    <p:sldId id="693" r:id="rId46"/>
    <p:sldId id="691" r:id="rId47"/>
    <p:sldId id="713" r:id="rId48"/>
    <p:sldId id="694" r:id="rId49"/>
    <p:sldId id="696" r:id="rId50"/>
    <p:sldId id="697" r:id="rId51"/>
    <p:sldId id="698" r:id="rId52"/>
    <p:sldId id="699" r:id="rId53"/>
    <p:sldId id="719" r:id="rId54"/>
    <p:sldId id="715" r:id="rId55"/>
    <p:sldId id="716" r:id="rId56"/>
    <p:sldId id="717" r:id="rId57"/>
    <p:sldId id="718" r:id="rId58"/>
    <p:sldId id="723" r:id="rId59"/>
  </p:sldIdLst>
  <p:sldSz cx="9144000" cy="6858000" type="screen4x3"/>
  <p:notesSz cx="6858000" cy="9180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8000"/>
    <a:srgbClr val="CCFFFF"/>
    <a:srgbClr val="CCECFF"/>
    <a:srgbClr val="CCCCFF"/>
    <a:srgbClr val="FF66CC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8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EA1FCCB-62C7-498B-8F7D-29D03D12920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8D52A54-1DF2-4BB1-9935-A2F9BF42287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2994FE11-368C-441F-BC0A-BBF442C4955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7ABC5873-7FFC-4B25-A615-8AAD387C090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55DEADA3-E608-44F0-B43E-36548F42D3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>
            <a:extLst>
              <a:ext uri="{FF2B5EF4-FFF2-40B4-BE49-F238E27FC236}">
                <a16:creationId xmlns:a16="http://schemas.microsoft.com/office/drawing/2014/main" id="{EF67FB90-80E9-4467-A939-ECA96CE177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D3BB5C9C-2505-4A83-8932-7A9F03D1DAF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2446BCB-C520-4C56-8B55-66BEDDC3F5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3475" y="688975"/>
            <a:ext cx="4589463" cy="3441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4789" name="Rectangle 5">
            <a:extLst>
              <a:ext uri="{FF2B5EF4-FFF2-40B4-BE49-F238E27FC236}">
                <a16:creationId xmlns:a16="http://schemas.microsoft.com/office/drawing/2014/main" id="{A401DB98-8A11-486F-966B-AE1EE0351BE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0863"/>
            <a:ext cx="5029200" cy="413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4790" name="Rectangle 6">
            <a:extLst>
              <a:ext uri="{FF2B5EF4-FFF2-40B4-BE49-F238E27FC236}">
                <a16:creationId xmlns:a16="http://schemas.microsoft.com/office/drawing/2014/main" id="{951FE1BA-F755-49F3-9091-391CB235C49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91" name="Rectangle 7">
            <a:extLst>
              <a:ext uri="{FF2B5EF4-FFF2-40B4-BE49-F238E27FC236}">
                <a16:creationId xmlns:a16="http://schemas.microsoft.com/office/drawing/2014/main" id="{BB3C62FD-515D-49EC-A647-9869AA5A0A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40" tIns="45820" rIns="91640" bIns="4582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8A9F60B4-8745-4FE2-BD05-C50E069CF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464506-14B5-490B-AC25-EE55C28B3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5E8486-76B9-4D4A-B205-C2E56DEBEF30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275C8C7-2B93-4B06-B82B-12FBC1865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C242A04-4508-43F3-BF34-D69598B68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10439548-33A2-436E-9ADE-60E527299E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FB6FC07-B282-4CC1-8918-89EAC127CC20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AED76B14-CDF0-4697-96CC-D3DF8EEFB5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7A57FE1-9E6B-4D6C-BF52-1DA7CA57D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27AAE354-7DD6-4B98-BB11-869548FED6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A90C45-48C3-4245-AC6F-EF93653FD16A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0F1E303B-80E7-4A7F-A4A9-76F8F49AE8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85866E68-4C62-439D-9B51-6AB1D93495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294DA63E-800D-42CD-BA56-894B60E5BA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5FF588-34F4-4C19-9ADC-0E266B7AEB87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C0DDD429-2A62-4132-A04F-F0701D477C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C259C410-04F7-4647-99EA-10945D39B1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9189642F-B517-47B5-8554-6291D96A15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65D5E75-A3DA-452F-8BCF-79CEA1B603EF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8D7BBE38-F72D-427B-A90A-FEDEFEAEBB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C9D88CFD-A964-48B1-9877-64CAD7637F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41BF1ADA-B775-4DB1-A15D-0B55D72344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5CCBC9-8658-4F38-BAC0-79905A7D3A6A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33EDDB0-212A-4403-AD40-E8D2F51A2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1844FD32-8BB1-48A3-ACDB-B9137C90C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B04FB7-0FD1-4190-A250-8C093EF75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CEB426A-C034-41A4-871A-C0C83D93EB9B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1157D5D-7676-4649-99AC-28F2167885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D18D17E7-548A-4416-AF33-8E94435D53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9A47D600-4B3D-4484-84DD-01BEAD69B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E7FAA2-5996-43D2-8914-0A42741D82A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B359106-EB76-4E49-BFE5-018C306371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6207A7FB-85A7-4DC5-A9DC-ABB7C6A522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F5BD0E41-B8DD-4EFB-8B6F-B43731780A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95FDF63-285D-4384-99FE-08805AB1E0C4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1109094-185E-4EE0-ACF4-BC54ADE5F6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B00ED96-AF5A-4998-9028-D4A43B681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87B6AF62-70B5-42E1-8F74-6A0CC99975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2522B4-7E99-4200-9CB7-4BBBAD1CEAE5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1A77F47-DD4F-46A4-81BB-235ED7B78C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D508A50E-2271-47D0-B6FB-8FDE8611A5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6A282FD2-A5FC-497D-AA56-AE88F6E850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28762B-DCD5-4BAC-ABCB-9CC415775270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BFCE3C55-2534-4958-AF32-EFBCF0D251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2219569-E0AB-412D-AAE6-4BA013E106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BBBB7698-AA02-4C3F-949A-78B41FCE92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2CF9D6-74DD-40B4-BDC6-CF6ADCA5553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3A364D8-E847-4195-A013-F0C5D4045F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C4D88BB-CAD5-4828-8807-9C0CC7446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C1082BDD-ED39-48B7-AEB3-36DB18A4A6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D4F3F29-BAA8-40C1-8153-20B9086077B5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208526BB-6247-420F-AB9A-1F2FDF4348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7358D845-97BF-4D01-BC17-C593AC03A4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B9CAED28-035D-44B5-898B-FB86A08F5D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0468E00-AB9B-4200-BA5F-8EBCAB6C0868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4B202436-6F81-4BF0-8D63-E5C08737F3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49D1E6C8-925D-4CE6-996B-4412DCCF4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E22C6E7-0262-4C68-AFDA-4132532CFE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B6A3EC4-0F03-4EB9-9890-09DD6F0C4EB5}" type="slidenum">
              <a:rPr lang="en-US" altLang="en-US" sz="1200" smtClean="0"/>
              <a:pPr/>
              <a:t>23</a:t>
            </a:fld>
            <a:endParaRPr lang="en-US" altLang="en-US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ECA9F62-CC53-4DDE-93AD-18F12630940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9C51673-5AB0-4C9A-A444-1793E5468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5FCC7ED-F285-4029-8386-8D716DA8F1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6343F1-21E6-4975-9DCF-187AEE555D1E}" type="slidenum">
              <a:rPr lang="en-US" altLang="en-US" sz="1200" smtClean="0"/>
              <a:pPr/>
              <a:t>24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DCBBD995-13D5-455C-AC53-9AB1C513F60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067B60C2-3592-484B-85F2-B14A594AC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81EC5F3C-8651-4E01-B7A2-F541AC0486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344EB8-4AD0-477F-A814-D8F2DFEB515B}" type="slidenum">
              <a:rPr lang="en-US" altLang="en-US" sz="1200" smtClean="0"/>
              <a:pPr/>
              <a:t>25</a:t>
            </a:fld>
            <a:endParaRPr lang="en-US" altLang="en-US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E7E86213-0B4D-4BF2-B766-0059FCDEA4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997C0A54-A689-4BA9-B902-FA4183705E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662B2345-54BA-4D77-A0B8-C8560B17F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DC645A-81F6-4E73-BA71-541394BC6755}" type="slidenum">
              <a:rPr lang="en-US" altLang="en-US" sz="1200" smtClean="0"/>
              <a:pPr/>
              <a:t>26</a:t>
            </a:fld>
            <a:endParaRPr lang="en-US" altLang="en-US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3B95C6CA-5113-4CC2-BF67-BA9A8694A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DA36C099-74C9-40A9-9565-0035295127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>
            <a:extLst>
              <a:ext uri="{FF2B5EF4-FFF2-40B4-BE49-F238E27FC236}">
                <a16:creationId xmlns:a16="http://schemas.microsoft.com/office/drawing/2014/main" id="{E6EC34A3-5341-4465-9592-EB345C6877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04AF0F-F4EE-447A-852A-BB45D4FB53FC}" type="slidenum">
              <a:rPr lang="en-US" altLang="en-US" sz="1200" smtClean="0"/>
              <a:pPr/>
              <a:t>27</a:t>
            </a:fld>
            <a:endParaRPr lang="en-US" altLang="en-US" sz="12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661DA4F3-EC45-4FA2-955B-75443912BB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427E16BB-BF5E-4A34-BBBF-D263E461E7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>
            <a:extLst>
              <a:ext uri="{FF2B5EF4-FFF2-40B4-BE49-F238E27FC236}">
                <a16:creationId xmlns:a16="http://schemas.microsoft.com/office/drawing/2014/main" id="{A49BF123-F9A4-4336-B583-CC9D3D05DA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757046-A6E0-412C-9A7F-BF0EEB7F374C}" type="slidenum">
              <a:rPr lang="en-US" altLang="en-US" sz="1200" smtClean="0"/>
              <a:pPr/>
              <a:t>28</a:t>
            </a:fld>
            <a:endParaRPr lang="en-US" altLang="en-US" sz="12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5156796E-D7DB-4CF1-A47B-1E3B016506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4DBAC9AE-38FA-4F4D-A573-2FE5F85246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3562CE21-97F0-444F-884F-EA7AE975B4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0E2E83-022E-4CF7-B17D-EF75A53E4C24}" type="slidenum">
              <a:rPr lang="en-US" altLang="en-US" sz="1200" smtClean="0"/>
              <a:pPr/>
              <a:t>29</a:t>
            </a:fld>
            <a:endParaRPr lang="en-US" altLang="en-US" sz="12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2948B320-0EAA-4C6D-9538-017C5D4AC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A9F0743-5F49-46BD-9DA2-08CE4538C5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>
            <a:extLst>
              <a:ext uri="{FF2B5EF4-FFF2-40B4-BE49-F238E27FC236}">
                <a16:creationId xmlns:a16="http://schemas.microsoft.com/office/drawing/2014/main" id="{B7C4482C-9CB3-4762-874E-FFCFB605C4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03263" indent="-269875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2675" indent="-2159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6063" indent="-2159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49450" indent="-2159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66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38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10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82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C636C1-33DE-4AB1-A8E2-73E4439F68A7}" type="slidenum">
              <a:rPr lang="en-US" altLang="en-US" sz="1100" smtClean="0">
                <a:latin typeface="Lucida Sans" panose="020B0602030504020204" pitchFamily="34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30</a:t>
            </a:fld>
            <a:endParaRPr lang="en-US" altLang="en-US" sz="110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F6A15ADE-6AA4-419D-B06D-56DFE12A33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>
            <a:extLst>
              <a:ext uri="{FF2B5EF4-FFF2-40B4-BE49-F238E27FC236}">
                <a16:creationId xmlns:a16="http://schemas.microsoft.com/office/drawing/2014/main" id="{6BD74EA5-21EE-47BC-8097-9DAC6274E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347FA979-A80A-4C2C-88A8-17D634EF88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AB3B0D-3FB5-4812-901B-6BA2B24AA8E1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822F564-676B-425D-9810-A02028965D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42EB3BB5-974F-405E-BF6F-8B54AF4C3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B677C8BA-3A46-46A3-945F-D10F21ECC5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03263" indent="-269875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2675" indent="-2159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6063" indent="-2159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49450" indent="-215900" defTabSz="91598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066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638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210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778250" indent="-215900" defTabSz="9159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EB1AED-80FD-4AF9-9A89-7DA9D80D7DF3}" type="slidenum">
              <a:rPr lang="en-US" altLang="en-US" sz="1100" smtClean="0">
                <a:latin typeface="Lucida Sans" panose="020B0602030504020204" pitchFamily="34" charset="0"/>
                <a:ea typeface="MS PGothic" panose="020B0600070205080204" pitchFamily="34" charset="-128"/>
              </a:rPr>
              <a:pPr eaLnBrk="1" hangingPunct="1">
                <a:spcBef>
                  <a:spcPct val="0"/>
                </a:spcBef>
              </a:pPr>
              <a:t>31</a:t>
            </a:fld>
            <a:endParaRPr lang="en-US" altLang="en-US" sz="110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9E94A2F-C39E-44D1-B7BC-EE69247767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E3685044-9B32-42D9-A5D7-46C735DCE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91517615-DB90-49D3-B88A-BAF11B7F82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63B5A3-A477-43FB-A0C2-A02B5C62E58B}" type="slidenum">
              <a:rPr lang="en-US" altLang="en-US" sz="1200" smtClean="0"/>
              <a:pPr/>
              <a:t>33</a:t>
            </a:fld>
            <a:endParaRPr lang="en-US" altLang="en-US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A0897F0A-9584-4983-B591-8E069AF0CD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C724A5CE-2571-489B-B40B-EF6668390C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3DC794FB-40C5-4656-BD0C-E026BCA9F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13D917-3227-499B-84A1-796ED692B99C}" type="slidenum">
              <a:rPr lang="en-US" altLang="en-US" sz="1200" smtClean="0"/>
              <a:pPr/>
              <a:t>34</a:t>
            </a:fld>
            <a:endParaRPr lang="en-US" altLang="en-US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8EA3C4D1-5BAA-4CCF-B4E2-28EFEDFEBF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4467F827-2518-40AD-8378-3FC5E79C54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7ACDB923-3804-4807-ACE6-F8E895BCD4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AB88DA-4845-42B4-BF70-66D3EB171A91}" type="slidenum">
              <a:rPr lang="en-US" altLang="en-US" sz="1200" smtClean="0"/>
              <a:pPr/>
              <a:t>35</a:t>
            </a:fld>
            <a:endParaRPr lang="en-US" altLang="en-US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A1499B13-AD4B-4142-A6E6-4B0086D140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1E5401F4-A89B-4317-9482-C6117EFF10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96AFB5C1-2516-40DF-BAE1-3E366AC19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808ABA-F887-4A13-B6E3-25F61498AA4B}" type="slidenum">
              <a:rPr lang="en-US" altLang="en-US" sz="1200" smtClean="0"/>
              <a:pPr/>
              <a:t>36</a:t>
            </a:fld>
            <a:endParaRPr lang="en-US" altLang="en-US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BE70761D-80A9-49EC-BD3E-6359D301677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2DC7D0CA-7D95-4BA7-B42C-B811B33587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464506-14B5-490B-AC25-EE55C28B3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95E8486-76B9-4D4A-B205-C2E56DEBEF30}" type="slidenum">
              <a:rPr lang="en-US" altLang="en-US" sz="1200" smtClean="0"/>
              <a:pPr/>
              <a:t>37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5275C8C7-2B93-4B06-B82B-12FBC1865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CC242A04-4508-43F3-BF34-D69598B683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4314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1153C27C-E5D3-4207-AE5D-4E1BB170DC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D598D3E-4324-4E0C-AC84-CE09CF670D23}" type="slidenum">
              <a:rPr lang="en-US" altLang="en-US" sz="1200" smtClean="0"/>
              <a:pPr/>
              <a:t>38</a:t>
            </a:fld>
            <a:endParaRPr lang="en-US" altLang="en-US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1382F46-9024-4DB5-86BA-824290AAA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49A3F4B6-7A0F-4717-8F62-15A4989FC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5854E23B-BE97-4546-9253-42D375A55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6A5B423-8486-4133-8395-81C2A70EC5DA}" type="slidenum">
              <a:rPr lang="en-US" altLang="en-US" sz="1200" smtClean="0"/>
              <a:pPr/>
              <a:t>39</a:t>
            </a:fld>
            <a:endParaRPr lang="en-US" altLang="en-US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BF493804-6A7A-4BC0-9474-603C572238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1BFB4E4A-0CB8-4397-BE27-8B1B20B33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7B2266BD-6261-4B2C-97A4-83BDD8CC4A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4975EF9-7875-4C43-A4C3-FBF5F47DFFD2}" type="slidenum">
              <a:rPr lang="en-US" altLang="en-US" sz="1200" smtClean="0"/>
              <a:pPr/>
              <a:t>40</a:t>
            </a:fld>
            <a:endParaRPr lang="en-US" altLang="en-US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491F2CA9-36EC-426B-8EDC-82E3D6A4DA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C4668AEA-0BF5-4774-8793-681263135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C17F91F9-D7C0-42FF-B6C6-2A674851CF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D4F294-5620-42C2-848D-0E3495248561}" type="slidenum">
              <a:rPr lang="en-US" altLang="en-US" sz="1200" smtClean="0"/>
              <a:pPr/>
              <a:t>41</a:t>
            </a:fld>
            <a:endParaRPr lang="en-US" altLang="en-US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A9008CF8-06D1-49FE-8264-6C185E5F67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05E1E5E-DB28-48D8-BF3C-F9297BF7EA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70DD5C80-9A0A-4D85-BAE1-A637CC40E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1E1C82-6443-47AB-9DAB-B4AC9356989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883F63B9-F9B6-44B4-AB21-0299F3AC4D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FC5C701-D02E-4D01-B8EE-ADE0542CE7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DB0C4DC2-AD7C-46EF-B360-3B5AB3057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C1B2DF3-5FD9-4B52-AE65-6ABC2EE34EE4}" type="slidenum">
              <a:rPr lang="en-US" altLang="en-US" sz="1200" smtClean="0"/>
              <a:pPr/>
              <a:t>42</a:t>
            </a:fld>
            <a:endParaRPr lang="en-US" altLang="en-US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0C7D9623-6EB9-4DE3-9C15-B18C621E0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1293AAB4-BFBA-465F-9838-711D5BB3A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D1276CDF-674D-480F-9AD4-7E4D585F88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914AC9-29C8-4F4E-83EB-3B14F2C8AEB5}" type="slidenum">
              <a:rPr lang="en-US" altLang="en-US" sz="1200" smtClean="0"/>
              <a:pPr/>
              <a:t>43</a:t>
            </a:fld>
            <a:endParaRPr lang="en-US" altLang="en-US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077AA2F1-950D-40CA-8317-0989FA7837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70845673-F178-4BD4-979C-77C1B7AD98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FB2C0860-6294-4529-832B-E875D4A7C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C605AE7-C8F7-4BA9-8112-A7A5DF15AA5F}" type="slidenum">
              <a:rPr lang="en-US" altLang="en-US" sz="1200" smtClean="0"/>
              <a:pPr/>
              <a:t>44</a:t>
            </a:fld>
            <a:endParaRPr lang="en-US" altLang="en-US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D774BF4-4FC6-4C7F-BDEB-AC969D2406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D0C98CA6-AC3D-4951-8A4A-BB2721E59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>
            <a:extLst>
              <a:ext uri="{FF2B5EF4-FFF2-40B4-BE49-F238E27FC236}">
                <a16:creationId xmlns:a16="http://schemas.microsoft.com/office/drawing/2014/main" id="{46438AA1-B0C0-488A-9FB9-9751C139AC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6C7FF3-1D87-4C0F-B484-83B506861610}" type="slidenum">
              <a:rPr lang="en-US" altLang="en-US" sz="1200" smtClean="0"/>
              <a:pPr/>
              <a:t>45</a:t>
            </a:fld>
            <a:endParaRPr lang="en-US" altLang="en-US" sz="1200"/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id="{DDCB5173-7531-4CE4-AE73-5E66A6814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>
            <a:extLst>
              <a:ext uri="{FF2B5EF4-FFF2-40B4-BE49-F238E27FC236}">
                <a16:creationId xmlns:a16="http://schemas.microsoft.com/office/drawing/2014/main" id="{1D803811-DEB6-4C35-9248-4CB4F2D22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>
            <a:extLst>
              <a:ext uri="{FF2B5EF4-FFF2-40B4-BE49-F238E27FC236}">
                <a16:creationId xmlns:a16="http://schemas.microsoft.com/office/drawing/2014/main" id="{62ECA6D2-F874-4D4F-8F12-C6186B4974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044FCD-3044-4340-8A07-9766DFF93841}" type="slidenum">
              <a:rPr lang="en-US" altLang="en-US" sz="1200" smtClean="0"/>
              <a:pPr/>
              <a:t>46</a:t>
            </a:fld>
            <a:endParaRPr lang="en-US" altLang="en-US" sz="1200"/>
          </a:p>
        </p:txBody>
      </p:sp>
      <p:sp>
        <p:nvSpPr>
          <p:cNvPr id="95235" name="Rectangle 2">
            <a:extLst>
              <a:ext uri="{FF2B5EF4-FFF2-40B4-BE49-F238E27FC236}">
                <a16:creationId xmlns:a16="http://schemas.microsoft.com/office/drawing/2014/main" id="{53AB4C18-DCDB-4EAA-A781-000700D377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>
            <a:extLst>
              <a:ext uri="{FF2B5EF4-FFF2-40B4-BE49-F238E27FC236}">
                <a16:creationId xmlns:a16="http://schemas.microsoft.com/office/drawing/2014/main" id="{F5DE63FB-0F67-46DE-9B6C-89E29701B4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>
            <a:extLst>
              <a:ext uri="{FF2B5EF4-FFF2-40B4-BE49-F238E27FC236}">
                <a16:creationId xmlns:a16="http://schemas.microsoft.com/office/drawing/2014/main" id="{5EC66992-B401-4A6F-B313-6A54C01A65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CF6AC46-29E4-4C6F-977D-88966E5E0544}" type="slidenum">
              <a:rPr lang="en-US" altLang="en-US" sz="1200" smtClean="0"/>
              <a:pPr/>
              <a:t>47</a:t>
            </a:fld>
            <a:endParaRPr lang="en-US" altLang="en-US" sz="1200"/>
          </a:p>
        </p:txBody>
      </p:sp>
      <p:sp>
        <p:nvSpPr>
          <p:cNvPr id="97283" name="Rectangle 2">
            <a:extLst>
              <a:ext uri="{FF2B5EF4-FFF2-40B4-BE49-F238E27FC236}">
                <a16:creationId xmlns:a16="http://schemas.microsoft.com/office/drawing/2014/main" id="{6CFC03A4-C8FB-40EB-A452-7B85D2A9B2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>
            <a:extLst>
              <a:ext uri="{FF2B5EF4-FFF2-40B4-BE49-F238E27FC236}">
                <a16:creationId xmlns:a16="http://schemas.microsoft.com/office/drawing/2014/main" id="{2336EE94-B1EC-4552-A9BF-939DC25DB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>
            <a:extLst>
              <a:ext uri="{FF2B5EF4-FFF2-40B4-BE49-F238E27FC236}">
                <a16:creationId xmlns:a16="http://schemas.microsoft.com/office/drawing/2014/main" id="{F536662E-2574-4FC9-A23E-430E74810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17E14B6-0B78-4D92-8D17-A4E863734F7A}" type="slidenum">
              <a:rPr lang="en-US" altLang="en-US" sz="1200" smtClean="0"/>
              <a:pPr/>
              <a:t>48</a:t>
            </a:fld>
            <a:endParaRPr lang="en-US" altLang="en-US" sz="1200"/>
          </a:p>
        </p:txBody>
      </p:sp>
      <p:sp>
        <p:nvSpPr>
          <p:cNvPr id="99331" name="Rectangle 2">
            <a:extLst>
              <a:ext uri="{FF2B5EF4-FFF2-40B4-BE49-F238E27FC236}">
                <a16:creationId xmlns:a16="http://schemas.microsoft.com/office/drawing/2014/main" id="{0EB3A26B-91B5-496F-B041-A9C4486082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>
            <a:extLst>
              <a:ext uri="{FF2B5EF4-FFF2-40B4-BE49-F238E27FC236}">
                <a16:creationId xmlns:a16="http://schemas.microsoft.com/office/drawing/2014/main" id="{E6BB9FD8-29EF-4C1E-9640-41C8E745F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>
            <a:extLst>
              <a:ext uri="{FF2B5EF4-FFF2-40B4-BE49-F238E27FC236}">
                <a16:creationId xmlns:a16="http://schemas.microsoft.com/office/drawing/2014/main" id="{52F177FB-95DD-4A13-A341-4BF601275D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938F3A-F7A1-494C-8F29-07E2EE4926F9}" type="slidenum">
              <a:rPr lang="en-US" altLang="en-US" sz="1200" smtClean="0"/>
              <a:pPr/>
              <a:t>49</a:t>
            </a:fld>
            <a:endParaRPr lang="en-US" altLang="en-US" sz="1200"/>
          </a:p>
        </p:txBody>
      </p:sp>
      <p:sp>
        <p:nvSpPr>
          <p:cNvPr id="101379" name="Rectangle 2">
            <a:extLst>
              <a:ext uri="{FF2B5EF4-FFF2-40B4-BE49-F238E27FC236}">
                <a16:creationId xmlns:a16="http://schemas.microsoft.com/office/drawing/2014/main" id="{6C9D6FE3-5F67-4FC8-BE40-D3051CC3AE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>
            <a:extLst>
              <a:ext uri="{FF2B5EF4-FFF2-40B4-BE49-F238E27FC236}">
                <a16:creationId xmlns:a16="http://schemas.microsoft.com/office/drawing/2014/main" id="{CE7245D1-CEED-44F9-A432-F97A184B9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5FBD4083-B5CD-40F4-8638-216A1E446F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7DC242-BB54-4D85-BAF5-50C1D66E34C5}" type="slidenum">
              <a:rPr lang="en-US" altLang="en-US" sz="1200" smtClean="0"/>
              <a:pPr/>
              <a:t>50</a:t>
            </a:fld>
            <a:endParaRPr lang="en-US" altLang="en-US" sz="1200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FC2425A7-8C28-4202-A00F-FCC0F1BC85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622E9E65-FD6B-4D29-B0B6-F3E925C5C0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>
            <a:extLst>
              <a:ext uri="{FF2B5EF4-FFF2-40B4-BE49-F238E27FC236}">
                <a16:creationId xmlns:a16="http://schemas.microsoft.com/office/drawing/2014/main" id="{0E198F16-6B62-4963-A779-6AD9DD74D6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5C5BA07-A570-4619-A547-DD99E95425DF}" type="slidenum">
              <a:rPr lang="en-US" altLang="en-US" sz="1200" smtClean="0"/>
              <a:pPr/>
              <a:t>51</a:t>
            </a:fld>
            <a:endParaRPr lang="en-US" altLang="en-US" sz="1200"/>
          </a:p>
        </p:txBody>
      </p:sp>
      <p:sp>
        <p:nvSpPr>
          <p:cNvPr id="105475" name="Rectangle 2">
            <a:extLst>
              <a:ext uri="{FF2B5EF4-FFF2-40B4-BE49-F238E27FC236}">
                <a16:creationId xmlns:a16="http://schemas.microsoft.com/office/drawing/2014/main" id="{A84642AE-CC84-4AEE-A111-515B2C92B1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>
            <a:extLst>
              <a:ext uri="{FF2B5EF4-FFF2-40B4-BE49-F238E27FC236}">
                <a16:creationId xmlns:a16="http://schemas.microsoft.com/office/drawing/2014/main" id="{EFCDD2C4-80F4-4563-87DC-433CE5A6F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AA59E73-B19A-4612-A321-AB3AE941B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6DFD29-BDD0-4CD5-903B-4956B2D1BE19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1814CE0F-E643-4CF3-B945-71E5454F0E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6027B95D-D037-410F-A36E-CFADBEDC0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>
            <a:extLst>
              <a:ext uri="{FF2B5EF4-FFF2-40B4-BE49-F238E27FC236}">
                <a16:creationId xmlns:a16="http://schemas.microsoft.com/office/drawing/2014/main" id="{2DE0D063-88A3-4DD8-95C0-A3911A9B16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8DA8FC-DA27-4E4A-877B-0E1A207FF3CF}" type="slidenum">
              <a:rPr lang="en-US" altLang="en-US" sz="1200" smtClean="0"/>
              <a:pPr/>
              <a:t>52</a:t>
            </a:fld>
            <a:endParaRPr lang="en-US" altLang="en-US" sz="1200"/>
          </a:p>
        </p:txBody>
      </p:sp>
      <p:sp>
        <p:nvSpPr>
          <p:cNvPr id="107523" name="Rectangle 2">
            <a:extLst>
              <a:ext uri="{FF2B5EF4-FFF2-40B4-BE49-F238E27FC236}">
                <a16:creationId xmlns:a16="http://schemas.microsoft.com/office/drawing/2014/main" id="{F3CCB007-A392-4A38-AE6B-49F5EF377D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>
            <a:extLst>
              <a:ext uri="{FF2B5EF4-FFF2-40B4-BE49-F238E27FC236}">
                <a16:creationId xmlns:a16="http://schemas.microsoft.com/office/drawing/2014/main" id="{1A25DDC7-AA6C-4573-AAA3-4D23F13311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>
            <a:extLst>
              <a:ext uri="{FF2B5EF4-FFF2-40B4-BE49-F238E27FC236}">
                <a16:creationId xmlns:a16="http://schemas.microsoft.com/office/drawing/2014/main" id="{9C678FBC-1778-4587-8832-FA022CA2DD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02BEEA-A38E-4F11-9C73-1892B72AC19D}" type="slidenum">
              <a:rPr lang="en-US" altLang="en-US" sz="1200" smtClean="0"/>
              <a:pPr/>
              <a:t>53</a:t>
            </a:fld>
            <a:endParaRPr lang="en-US" altLang="en-US" sz="1200"/>
          </a:p>
        </p:txBody>
      </p:sp>
      <p:sp>
        <p:nvSpPr>
          <p:cNvPr id="109571" name="Rectangle 2">
            <a:extLst>
              <a:ext uri="{FF2B5EF4-FFF2-40B4-BE49-F238E27FC236}">
                <a16:creationId xmlns:a16="http://schemas.microsoft.com/office/drawing/2014/main" id="{D9AC0D14-DFEC-4D80-9E6D-4D401AF26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>
            <a:extLst>
              <a:ext uri="{FF2B5EF4-FFF2-40B4-BE49-F238E27FC236}">
                <a16:creationId xmlns:a16="http://schemas.microsoft.com/office/drawing/2014/main" id="{9210C871-B0FF-4B8B-966F-ED85EBC34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031">
            <a:extLst>
              <a:ext uri="{FF2B5EF4-FFF2-40B4-BE49-F238E27FC236}">
                <a16:creationId xmlns:a16="http://schemas.microsoft.com/office/drawing/2014/main" id="{0C6CE7B2-5132-403A-A224-039ECEF51D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B241530-3F82-4E82-AD88-252483081AE9}" type="slidenum">
              <a:rPr lang="en-US" altLang="en-US" sz="1200" smtClean="0"/>
              <a:pPr/>
              <a:t>54</a:t>
            </a:fld>
            <a:endParaRPr lang="en-US" altLang="en-US" sz="1200"/>
          </a:p>
        </p:txBody>
      </p:sp>
      <p:sp>
        <p:nvSpPr>
          <p:cNvPr id="111619" name="Rectangle 2">
            <a:extLst>
              <a:ext uri="{FF2B5EF4-FFF2-40B4-BE49-F238E27FC236}">
                <a16:creationId xmlns:a16="http://schemas.microsoft.com/office/drawing/2014/main" id="{16896086-F7EA-4E49-B633-29E5DA773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9462" cy="3441700"/>
          </a:xfrm>
          <a:ln/>
        </p:spPr>
      </p:sp>
      <p:sp>
        <p:nvSpPr>
          <p:cNvPr id="111620" name="Rectangle 3">
            <a:extLst>
              <a:ext uri="{FF2B5EF4-FFF2-40B4-BE49-F238E27FC236}">
                <a16:creationId xmlns:a16="http://schemas.microsoft.com/office/drawing/2014/main" id="{C05022A4-8A63-4820-B9D7-02EAC8A26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31">
            <a:extLst>
              <a:ext uri="{FF2B5EF4-FFF2-40B4-BE49-F238E27FC236}">
                <a16:creationId xmlns:a16="http://schemas.microsoft.com/office/drawing/2014/main" id="{2889CD32-A88D-45BF-A016-4B042C4980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AE61B6-CFCA-445E-B353-CBDABBCB707C}" type="slidenum">
              <a:rPr lang="en-US" altLang="en-US" sz="1200" smtClean="0"/>
              <a:pPr/>
              <a:t>55</a:t>
            </a:fld>
            <a:endParaRPr lang="en-US" altLang="en-US" sz="1200"/>
          </a:p>
        </p:txBody>
      </p:sp>
      <p:sp>
        <p:nvSpPr>
          <p:cNvPr id="113667" name="Rectangle 2">
            <a:extLst>
              <a:ext uri="{FF2B5EF4-FFF2-40B4-BE49-F238E27FC236}">
                <a16:creationId xmlns:a16="http://schemas.microsoft.com/office/drawing/2014/main" id="{651CC225-0FFB-40D2-B472-8AAE20532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9462" cy="3441700"/>
          </a:xfrm>
          <a:ln/>
        </p:spPr>
      </p:sp>
      <p:sp>
        <p:nvSpPr>
          <p:cNvPr id="113668" name="Rectangle 3">
            <a:extLst>
              <a:ext uri="{FF2B5EF4-FFF2-40B4-BE49-F238E27FC236}">
                <a16:creationId xmlns:a16="http://schemas.microsoft.com/office/drawing/2014/main" id="{CF788498-6D0E-4A88-8E4F-5137F1A6EB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Naïve implementation</a:t>
            </a:r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31">
            <a:extLst>
              <a:ext uri="{FF2B5EF4-FFF2-40B4-BE49-F238E27FC236}">
                <a16:creationId xmlns:a16="http://schemas.microsoft.com/office/drawing/2014/main" id="{0A089C8C-FF84-4B9E-AB5D-AD494B5B41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81D33F-54FC-48F1-A9DA-D6C52315CD3D}" type="slidenum">
              <a:rPr lang="en-US" altLang="en-US" sz="1200" smtClean="0"/>
              <a:pPr/>
              <a:t>56</a:t>
            </a:fld>
            <a:endParaRPr lang="en-US" altLang="en-US" sz="1200"/>
          </a:p>
        </p:txBody>
      </p:sp>
      <p:sp>
        <p:nvSpPr>
          <p:cNvPr id="115715" name="Rectangle 2">
            <a:extLst>
              <a:ext uri="{FF2B5EF4-FFF2-40B4-BE49-F238E27FC236}">
                <a16:creationId xmlns:a16="http://schemas.microsoft.com/office/drawing/2014/main" id="{0ED56BF1-F4D7-4E66-AB24-A4829E7066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9462" cy="3441700"/>
          </a:xfrm>
          <a:ln/>
        </p:spPr>
      </p:sp>
      <p:sp>
        <p:nvSpPr>
          <p:cNvPr id="115716" name="Rectangle 3">
            <a:extLst>
              <a:ext uri="{FF2B5EF4-FFF2-40B4-BE49-F238E27FC236}">
                <a16:creationId xmlns:a16="http://schemas.microsoft.com/office/drawing/2014/main" id="{263C27A1-5991-41B0-86A3-E891A96FD9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31">
            <a:extLst>
              <a:ext uri="{FF2B5EF4-FFF2-40B4-BE49-F238E27FC236}">
                <a16:creationId xmlns:a16="http://schemas.microsoft.com/office/drawing/2014/main" id="{9A6BC781-ACF8-4507-BA0F-9781BD1897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197B76-58B0-4DBF-8A4A-98AA1A659B55}" type="slidenum">
              <a:rPr lang="en-US" altLang="en-US" sz="1200" smtClean="0"/>
              <a:pPr/>
              <a:t>57</a:t>
            </a:fld>
            <a:endParaRPr lang="en-US" altLang="en-US" sz="1200"/>
          </a:p>
        </p:txBody>
      </p:sp>
      <p:sp>
        <p:nvSpPr>
          <p:cNvPr id="117763" name="Rectangle 2">
            <a:extLst>
              <a:ext uri="{FF2B5EF4-FFF2-40B4-BE49-F238E27FC236}">
                <a16:creationId xmlns:a16="http://schemas.microsoft.com/office/drawing/2014/main" id="{F25EFD29-08F4-4EBB-AB76-7FAD111C93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5063" y="688975"/>
            <a:ext cx="4589462" cy="3441700"/>
          </a:xfrm>
          <a:ln/>
        </p:spPr>
      </p:sp>
      <p:sp>
        <p:nvSpPr>
          <p:cNvPr id="117764" name="Rectangle 3">
            <a:extLst>
              <a:ext uri="{FF2B5EF4-FFF2-40B4-BE49-F238E27FC236}">
                <a16:creationId xmlns:a16="http://schemas.microsoft.com/office/drawing/2014/main" id="{7458E193-79A7-468B-89FD-785F1905D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>
            <a:extLst>
              <a:ext uri="{FF2B5EF4-FFF2-40B4-BE49-F238E27FC236}">
                <a16:creationId xmlns:a16="http://schemas.microsoft.com/office/drawing/2014/main" id="{F5C02F55-A581-4DD6-957A-6495CB603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CFDD8B-636E-4796-9C53-CE2086FC5D58}" type="slidenum">
              <a:rPr lang="en-US" altLang="en-US" sz="1200" smtClean="0"/>
              <a:pPr/>
              <a:t>58</a:t>
            </a:fld>
            <a:endParaRPr lang="en-US" altLang="en-US" sz="1200"/>
          </a:p>
        </p:txBody>
      </p:sp>
      <p:sp>
        <p:nvSpPr>
          <p:cNvPr id="119811" name="Rectangle 2">
            <a:extLst>
              <a:ext uri="{FF2B5EF4-FFF2-40B4-BE49-F238E27FC236}">
                <a16:creationId xmlns:a16="http://schemas.microsoft.com/office/drawing/2014/main" id="{0D90A59A-3F21-42E7-8590-DDA0DE3553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>
            <a:extLst>
              <a:ext uri="{FF2B5EF4-FFF2-40B4-BE49-F238E27FC236}">
                <a16:creationId xmlns:a16="http://schemas.microsoft.com/office/drawing/2014/main" id="{5BAFA823-F5F3-4E58-BEB4-80FFA6F00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D747415-1808-4C3F-8FF3-728AA98D21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43A63B1-9A06-44C7-BADD-2350FF97D670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F69503F3-98CE-426C-9D38-44D12C71D8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EF50081-4580-444D-B852-C2CA409DF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FC6A034-6DF8-42E4-B053-0CCA33030D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3BA963-B2EA-48E6-A24C-1A7CD1523767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C11B7425-9016-40E6-8326-E52480A72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F2DE83F6-7E68-4E2A-8CCE-007B37955E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439D8B4-CF15-4420-A896-D951D8A5D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61C27BF-3BAB-4405-A030-187B2E5A4895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AA4F1EB1-C1E1-49B1-A658-BE0087C5F0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84270C3B-4BA3-4BF6-BB78-57BF7A6694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0607B3A-7E44-413C-9179-A25A177ADC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59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9DF302-E8B2-4B42-8B38-575BBE9A7EAF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D59AF01-B136-402F-A158-4BD5CD11EA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B55E325-77E4-4CD8-AA62-260A68B06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29CC0B-445A-4719-97FA-9C8C10B8CF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CD134F9-8E47-4EF4-870C-D900203A4A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503B-0485-48D1-BA62-D1D4044B9C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469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D8C7E9-0087-4757-8684-78A195A05DF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9D9023C-937D-47B8-BC06-B5B1CF840F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64D4A-4BBF-406C-B47F-1F47CAC656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1861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8D66E11-CA11-4B89-B08C-DB3E6976EFB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6EB007F-45D7-4D09-AA93-05E748B4343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B6129-9608-4E03-BEFA-A85D2FB187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183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2362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3BDDD3-3CA0-4570-BE3B-C6DD47FF724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1A18F45E-92DA-4743-925D-1B32C1492A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3B5F5-DF4A-453F-A2FF-79F852364E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4924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42AC2B-1852-4376-82EF-A906732EC6A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DD19236-F5C0-448B-ACBE-717DC07F540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8E1E-9AB3-4C4B-9556-68929D4286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41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B14BB5E-F9B7-4851-986B-0C35E203813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F479D10-43DA-4387-B6A6-037F1810907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0A54C-32C1-4E52-ABC7-7D29CE4999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20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12077B8-549A-49EB-892C-B8711ABADE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0E9072C-05E3-471D-8EBD-F7BCF24CC1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882F0-9BCF-4BA7-AD38-3A7E233A83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24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BCCDBC-EA7F-4035-894D-BB39842311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56883865-B5D9-4BFA-A6A8-F807EA7E981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658CA-4D43-46BC-82CC-A9814375A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8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A1DC982-E290-4A83-823E-51D618FC56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8C308F2-DEE6-4437-93E6-C8B5414F9B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27B2F-EC16-4E47-8A9E-812598774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26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FCFDBD8-0408-4C24-9EDC-A1CC237D56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E03E2C1-2555-4A4F-93EC-FF1AB512D1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9982B2-E705-4FF7-8170-71F33F2277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556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238A92C-2C7C-48C4-959C-C0008BD11EC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4860FF89-9395-4FB4-B19E-BAA843CEF09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7B18-1470-4727-8453-F5B40DF4E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63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7E0C79-9330-4141-A65D-7B9EEBB3736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3C27E296-34E3-4EF6-8907-CBCA6224F3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5F7F4-9356-486D-82D8-39C7C4A32E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153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9296A0-8A49-48EA-B28E-74901B191BD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1D9CE41-DDE8-4B9A-A08B-332AD9EC44B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351C3-6C5A-4B55-A10E-50FF3BB9D2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550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C99DE2E-8070-493D-A0C8-7732EA2D3F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07A8FDE-890C-48B7-89C3-0AE7A33000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EF53B5-E0C2-4E27-B014-E325E6F837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2938" y="6335713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FA2DEA40-36E9-4BF1-ABF2-3EBDCE1D9C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233DABA-6E95-47CD-BBC5-786955E701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arlett" pitchFamily="2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i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Marlett" pitchFamily="2" charset="2"/>
        <a:buChar char="4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5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w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5CC9DE16-4F37-4FDE-93CB-0C0E283669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243013"/>
          </a:xfrm>
          <a:noFill/>
        </p:spPr>
        <p:txBody>
          <a:bodyPr/>
          <a:lstStyle/>
          <a:p>
            <a:r>
              <a:rPr lang="en-US" altLang="en-US"/>
              <a:t>IR on the World Wide Web;</a:t>
            </a:r>
            <a:br>
              <a:rPr lang="en-US" altLang="en-US"/>
            </a:br>
            <a:r>
              <a:rPr lang="en-US" altLang="en-US"/>
              <a:t>Hyperlink Analysis</a:t>
            </a: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DA5821AC-FC9E-41B9-BB22-D944F5B4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43200"/>
            <a:ext cx="5638800" cy="1441450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400" b="0"/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/>
              <a:t>CSC 575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/>
              <a:t>Intelligent Information Retrieval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8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>
            <a:extLst>
              <a:ext uri="{FF2B5EF4-FFF2-40B4-BE49-F238E27FC236}">
                <a16:creationId xmlns:a16="http://schemas.microsoft.com/office/drawing/2014/main" id="{6021A4C3-2B66-41F5-AC05-80B40CFA53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3B7B219F-8A98-403C-AC7A-CD99E51C23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B9EFD1-C25B-448F-9664-1DA9AEDE150A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400" b="0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835E5F5B-571B-490F-9323-387F8812E1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Multi-Threaded Spidering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30236195-1EF1-4868-B364-149F9853B9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Bottleneck is network delay in downloading individual pages.</a:t>
            </a:r>
          </a:p>
          <a:p>
            <a:r>
              <a:rPr lang="en-US" altLang="en-US"/>
              <a:t>Best to have multiple threads running in parallel each requesting a page from a different host.</a:t>
            </a:r>
          </a:p>
          <a:p>
            <a:r>
              <a:rPr lang="en-US" altLang="en-US"/>
              <a:t>Distribute URL’s to threads to guarantee equitable distribution of requests across different hosts to maximize through-put and avoid overloading any single server.</a:t>
            </a:r>
          </a:p>
          <a:p>
            <a:r>
              <a:rPr lang="en-US" altLang="en-US"/>
              <a:t>Early Google spider had multiple coordinated crawlers with about 300 threads each, together able to download over 100 pages per second. 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52027CE5-9424-416F-9E3D-25260DBA7B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1E0C8702-8704-44CB-9BA0-8F2CB810AE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FAB536-B446-48B9-AD48-64AA04066F44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400" b="0"/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4EB552B4-011F-4BE6-8072-79E902A60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Directed/Focused Spidering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A585A400-82C8-45F1-8C57-E95E5A72FD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Sort queue to explore more “interesting” pages first.</a:t>
            </a:r>
          </a:p>
          <a:p>
            <a:endParaRPr lang="en-US" altLang="en-US"/>
          </a:p>
          <a:p>
            <a:r>
              <a:rPr lang="en-US" altLang="en-US"/>
              <a:t>Two styles of focus:</a:t>
            </a:r>
          </a:p>
          <a:p>
            <a:pPr lvl="1"/>
            <a:r>
              <a:rPr lang="en-US" altLang="en-US"/>
              <a:t>Topic-Directed</a:t>
            </a:r>
          </a:p>
          <a:p>
            <a:pPr lvl="1"/>
            <a:r>
              <a:rPr lang="en-US" altLang="en-US"/>
              <a:t>Link-Directed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21F9FEC5-DE3F-4505-ACCB-22CC98B843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E5C15279-7F3D-4044-BCCF-B9388B5BD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3CC878-DE67-4AC0-8687-4D33CB806DF2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400" b="0"/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74C0F2DA-DE2C-48BE-B8A4-AF56CFBC0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8500" y="388938"/>
            <a:ext cx="7772400" cy="762000"/>
          </a:xfrm>
        </p:spPr>
        <p:txBody>
          <a:bodyPr/>
          <a:lstStyle/>
          <a:p>
            <a:r>
              <a:rPr lang="en-US" altLang="en-US"/>
              <a:t>Topic-Directed Spidering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76AEDEC1-B3C1-408F-AE1B-CE203A1723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74788"/>
            <a:ext cx="7772400" cy="4697412"/>
          </a:xfrm>
        </p:spPr>
        <p:txBody>
          <a:bodyPr/>
          <a:lstStyle/>
          <a:p>
            <a:r>
              <a:rPr lang="en-US" altLang="en-US"/>
              <a:t>Assume desired topic description or sample pages of interest are given.</a:t>
            </a:r>
          </a:p>
          <a:p>
            <a:endParaRPr lang="en-US" altLang="en-US" sz="1200"/>
          </a:p>
          <a:p>
            <a:r>
              <a:rPr lang="en-US" altLang="en-US"/>
              <a:t>Sort queue of links by the similarity (e.g. cosine metric) of their source pages and/or anchor text to this topic description.</a:t>
            </a:r>
          </a:p>
          <a:p>
            <a:endParaRPr lang="en-US" altLang="en-US" sz="1200"/>
          </a:p>
          <a:p>
            <a:r>
              <a:rPr lang="en-US" altLang="en-US"/>
              <a:t>Preferentially explores pages related to a specific topic.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>
            <a:extLst>
              <a:ext uri="{FF2B5EF4-FFF2-40B4-BE49-F238E27FC236}">
                <a16:creationId xmlns:a16="http://schemas.microsoft.com/office/drawing/2014/main" id="{8DE93D92-F3FE-453C-83A9-F3F1FFC3CE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27651" name="Slide Number Placeholder 4">
            <a:extLst>
              <a:ext uri="{FF2B5EF4-FFF2-40B4-BE49-F238E27FC236}">
                <a16:creationId xmlns:a16="http://schemas.microsoft.com/office/drawing/2014/main" id="{F3462F96-B83D-48AD-ADDC-5D90303635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8075010-AD67-4AA3-969B-4D7378017E77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400" b="0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F65E56AF-D95C-4873-971D-352D0FCE33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73063"/>
            <a:ext cx="7772400" cy="762000"/>
          </a:xfrm>
        </p:spPr>
        <p:txBody>
          <a:bodyPr/>
          <a:lstStyle/>
          <a:p>
            <a:r>
              <a:rPr lang="en-US" altLang="en-US"/>
              <a:t>Link-Directed Spidering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89DDA19C-FB9E-4C2E-A1FE-056DA971E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460500"/>
            <a:ext cx="7772400" cy="4711700"/>
          </a:xfrm>
        </p:spPr>
        <p:txBody>
          <a:bodyPr/>
          <a:lstStyle/>
          <a:p>
            <a:r>
              <a:rPr lang="en-US" altLang="en-US"/>
              <a:t>Monitor links and keep track of in-degree and out-degree of each page encountered.</a:t>
            </a:r>
          </a:p>
          <a:p>
            <a:endParaRPr lang="en-US" altLang="en-US" sz="800"/>
          </a:p>
          <a:p>
            <a:r>
              <a:rPr lang="en-US" altLang="en-US"/>
              <a:t>Sort queue to prefer popular pages with many in-coming links (</a:t>
            </a:r>
            <a:r>
              <a:rPr lang="en-US" altLang="en-US" i="1"/>
              <a:t>authorities</a:t>
            </a:r>
            <a:r>
              <a:rPr lang="en-US" altLang="en-US"/>
              <a:t>).</a:t>
            </a:r>
          </a:p>
          <a:p>
            <a:endParaRPr lang="en-US" altLang="en-US" sz="800"/>
          </a:p>
          <a:p>
            <a:r>
              <a:rPr lang="en-US" altLang="en-US"/>
              <a:t>Sort queue to prefer summary pages with many out-going links (</a:t>
            </a:r>
            <a:r>
              <a:rPr lang="en-US" altLang="en-US" i="1"/>
              <a:t>hubs</a:t>
            </a:r>
            <a:r>
              <a:rPr lang="en-US" altLang="en-US"/>
              <a:t>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3">
            <a:extLst>
              <a:ext uri="{FF2B5EF4-FFF2-40B4-BE49-F238E27FC236}">
                <a16:creationId xmlns:a16="http://schemas.microsoft.com/office/drawing/2014/main" id="{CDA850AE-8E44-4E3D-ACAF-8465B5D679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29699" name="Slide Number Placeholder 4">
            <a:extLst>
              <a:ext uri="{FF2B5EF4-FFF2-40B4-BE49-F238E27FC236}">
                <a16:creationId xmlns:a16="http://schemas.microsoft.com/office/drawing/2014/main" id="{45EA10F8-1B34-49B9-88AD-607867D235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8829401-6AD2-4C76-9022-390831DDB19E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b="0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9750B014-AFC3-43DE-A773-FD7614A07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Keeping Spidered Pages Up to Date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CEAB761E-DB70-4C4A-A263-5F10F1E220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Web is very dynamic: many new pages, updated pages, deleted pages, etc.</a:t>
            </a:r>
          </a:p>
          <a:p>
            <a:r>
              <a:rPr lang="en-US" altLang="en-US"/>
              <a:t>Periodically check spidered pages for updates and deletions:</a:t>
            </a:r>
          </a:p>
          <a:p>
            <a:pPr lvl="1"/>
            <a:r>
              <a:rPr lang="en-US" altLang="en-US"/>
              <a:t>Just look at header info (e.g. META tags on last update) to determine if page has changed, only reload entire page if needed.</a:t>
            </a:r>
          </a:p>
          <a:p>
            <a:r>
              <a:rPr lang="en-US" altLang="en-US"/>
              <a:t>Track how often each page is updated and preferentially return to pages which are historically more dynamic.</a:t>
            </a:r>
          </a:p>
          <a:p>
            <a:r>
              <a:rPr lang="en-US" altLang="en-US"/>
              <a:t>Preferentially update pages that are accessed more often to optimize freshness of more popular pages.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Footer Placeholder 3">
            <a:extLst>
              <a:ext uri="{FF2B5EF4-FFF2-40B4-BE49-F238E27FC236}">
                <a16:creationId xmlns:a16="http://schemas.microsoft.com/office/drawing/2014/main" id="{A41D3D62-1865-4B65-BD38-29B6984B35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31747" name="Slide Number Placeholder 4">
            <a:extLst>
              <a:ext uri="{FF2B5EF4-FFF2-40B4-BE49-F238E27FC236}">
                <a16:creationId xmlns:a16="http://schemas.microsoft.com/office/drawing/2014/main" id="{A6F7FD27-D944-4490-9CFE-8F1778E078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00D7269-CDA6-4208-A54E-E626801ED536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400" b="0"/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61F29851-97E7-43CB-89DE-AA928A76EE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27100"/>
          </a:xfrm>
        </p:spPr>
        <p:txBody>
          <a:bodyPr/>
          <a:lstStyle/>
          <a:p>
            <a:r>
              <a:rPr lang="en-US" altLang="en-US" sz="3200"/>
              <a:t>Quality and the WWW</a:t>
            </a:r>
            <a:br>
              <a:rPr lang="en-US" altLang="en-US" sz="3200"/>
            </a:br>
            <a:r>
              <a:rPr lang="en-US" altLang="en-US" sz="2800"/>
              <a:t>The Case for Connectivity Analysis</a:t>
            </a:r>
            <a:endParaRPr lang="en-US" altLang="en-US" sz="3200"/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E7762E4B-3F40-4E90-8648-38F3A12DF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1200" y="1612900"/>
            <a:ext cx="7886700" cy="4559300"/>
          </a:xfrm>
        </p:spPr>
        <p:txBody>
          <a:bodyPr/>
          <a:lstStyle/>
          <a:p>
            <a:r>
              <a:rPr lang="en-US" altLang="en-US"/>
              <a:t>Basic Idea: mine hyperlink information on the Web</a:t>
            </a:r>
          </a:p>
          <a:p>
            <a:r>
              <a:rPr lang="en-US" altLang="en-US"/>
              <a:t>Assumptions:</a:t>
            </a:r>
          </a:p>
          <a:p>
            <a:pPr lvl="1"/>
            <a:r>
              <a:rPr lang="en-US" altLang="en-US"/>
              <a:t>links often connect related pages</a:t>
            </a:r>
          </a:p>
          <a:p>
            <a:pPr lvl="1"/>
            <a:r>
              <a:rPr lang="en-US" altLang="en-US"/>
              <a:t>a link between pages is a “recommendation”</a:t>
            </a:r>
          </a:p>
          <a:p>
            <a:r>
              <a:rPr lang="en-US" altLang="en-US"/>
              <a:t>Approaches</a:t>
            </a:r>
          </a:p>
          <a:p>
            <a:pPr lvl="1"/>
            <a:r>
              <a:rPr lang="en-US" altLang="en-US"/>
              <a:t>classic IR: co-citation analysis (a.k.a. “bibliometrics”)</a:t>
            </a:r>
          </a:p>
          <a:p>
            <a:pPr lvl="1"/>
            <a:r>
              <a:rPr lang="en-US" altLang="en-US"/>
              <a:t>connectivity-based ranking (e.g., GOOGLE)</a:t>
            </a:r>
          </a:p>
          <a:p>
            <a:pPr lvl="1"/>
            <a:r>
              <a:rPr lang="en-US" altLang="en-US"/>
              <a:t>HITS - hypertext induced topic search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>
            <a:extLst>
              <a:ext uri="{FF2B5EF4-FFF2-40B4-BE49-F238E27FC236}">
                <a16:creationId xmlns:a16="http://schemas.microsoft.com/office/drawing/2014/main" id="{A695CF1E-8631-48C0-B2BC-5F29438452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33795" name="Slide Number Placeholder 4">
            <a:extLst>
              <a:ext uri="{FF2B5EF4-FFF2-40B4-BE49-F238E27FC236}">
                <a16:creationId xmlns:a16="http://schemas.microsoft.com/office/drawing/2014/main" id="{B3982E37-1741-4E7B-A65D-13C82D567E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671829-BCCD-402D-A984-8F48ACA2AB09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400" b="0"/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E3D109D5-070F-49A8-B40C-8F80585C8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en-US"/>
              <a:t>Co-Citation Analysis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7DAF2A8D-3ECE-4F95-A17C-13CF8E293A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990600"/>
            <a:ext cx="8132762" cy="3632200"/>
          </a:xfrm>
        </p:spPr>
        <p:txBody>
          <a:bodyPr/>
          <a:lstStyle/>
          <a:p>
            <a:r>
              <a:rPr lang="en-US" altLang="en-US"/>
              <a:t>Has been around since the 50’s </a:t>
            </a:r>
            <a:r>
              <a:rPr lang="en-US" altLang="en-US" sz="1800"/>
              <a:t>(Small, Garfield, White &amp; McCain)</a:t>
            </a:r>
          </a:p>
          <a:p>
            <a:r>
              <a:rPr lang="en-US" altLang="en-US"/>
              <a:t>Used to identify core sets of</a:t>
            </a:r>
          </a:p>
          <a:p>
            <a:pPr lvl="1"/>
            <a:r>
              <a:rPr lang="en-US" altLang="en-US"/>
              <a:t>authors, journals, articles for particular fields of study</a:t>
            </a:r>
            <a:endParaRPr lang="en-US" altLang="en-US" sz="1800"/>
          </a:p>
          <a:p>
            <a:r>
              <a:rPr lang="en-US" altLang="en-US"/>
              <a:t>Main Idea:</a:t>
            </a:r>
            <a:endParaRPr lang="en-US" altLang="en-US" sz="2000"/>
          </a:p>
          <a:p>
            <a:pPr lvl="1"/>
            <a:r>
              <a:rPr lang="en-US" altLang="en-US"/>
              <a:t>Find pairs of papers that cite third papers</a:t>
            </a:r>
          </a:p>
          <a:p>
            <a:pPr lvl="1"/>
            <a:r>
              <a:rPr lang="en-US" altLang="en-US"/>
              <a:t>Look for commonalities</a:t>
            </a:r>
          </a:p>
          <a:p>
            <a:pPr lvl="1"/>
            <a:r>
              <a:rPr lang="en-US" altLang="en-US"/>
              <a:t>http://www.garfield.library.upenn.edu/papers/mapsciworld.html</a:t>
            </a:r>
          </a:p>
        </p:txBody>
      </p:sp>
      <p:sp>
        <p:nvSpPr>
          <p:cNvPr id="33798" name="AutoShape 4">
            <a:extLst>
              <a:ext uri="{FF2B5EF4-FFF2-40B4-BE49-F238E27FC236}">
                <a16:creationId xmlns:a16="http://schemas.microsoft.com/office/drawing/2014/main" id="{804B88D2-2A8E-4FE9-B6D8-C91777344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700" y="51371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D6009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799" name="AutoShape 5">
            <a:extLst>
              <a:ext uri="{FF2B5EF4-FFF2-40B4-BE49-F238E27FC236}">
                <a16:creationId xmlns:a16="http://schemas.microsoft.com/office/drawing/2014/main" id="{69396382-3F01-47B6-8337-2CCAA16BC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700" y="43751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800" name="AutoShape 6">
            <a:extLst>
              <a:ext uri="{FF2B5EF4-FFF2-40B4-BE49-F238E27FC236}">
                <a16:creationId xmlns:a16="http://schemas.microsoft.com/office/drawing/2014/main" id="{89223004-1EBB-4227-BB0C-B22EE70AC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54300" y="4832350"/>
            <a:ext cx="457200" cy="609600"/>
          </a:xfrm>
          <a:prstGeom prst="foldedCorner">
            <a:avLst>
              <a:gd name="adj" fmla="val 125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801" name="Line 7">
            <a:extLst>
              <a:ext uri="{FF2B5EF4-FFF2-40B4-BE49-F238E27FC236}">
                <a16:creationId xmlns:a16="http://schemas.microsoft.com/office/drawing/2014/main" id="{3CFFC549-893A-463F-90E4-A458A9A86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0900" y="467995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8">
            <a:extLst>
              <a:ext uri="{FF2B5EF4-FFF2-40B4-BE49-F238E27FC236}">
                <a16:creationId xmlns:a16="http://schemas.microsoft.com/office/drawing/2014/main" id="{83A16A86-6117-4973-82E6-401859D241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0900" y="52133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AutoShape 9">
            <a:extLst>
              <a:ext uri="{FF2B5EF4-FFF2-40B4-BE49-F238E27FC236}">
                <a16:creationId xmlns:a16="http://schemas.microsoft.com/office/drawing/2014/main" id="{3261BA8C-0327-46D2-9D0E-3DC0F6E2B1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0" y="52133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D6009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804" name="AutoShape 10">
            <a:extLst>
              <a:ext uri="{FF2B5EF4-FFF2-40B4-BE49-F238E27FC236}">
                <a16:creationId xmlns:a16="http://schemas.microsoft.com/office/drawing/2014/main" id="{3E512C07-7536-4531-A3CF-A68A4372CA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8700" y="44513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805" name="Line 11">
            <a:extLst>
              <a:ext uri="{FF2B5EF4-FFF2-40B4-BE49-F238E27FC236}">
                <a16:creationId xmlns:a16="http://schemas.microsoft.com/office/drawing/2014/main" id="{D833FDA8-1E2C-40C5-AD61-3637E38B65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5900" y="475615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Line 12">
            <a:extLst>
              <a:ext uri="{FF2B5EF4-FFF2-40B4-BE49-F238E27FC236}">
                <a16:creationId xmlns:a16="http://schemas.microsoft.com/office/drawing/2014/main" id="{682751B0-30BC-4C14-913B-2087E5F3AC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25900" y="52895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AutoShape 13">
            <a:extLst>
              <a:ext uri="{FF2B5EF4-FFF2-40B4-BE49-F238E27FC236}">
                <a16:creationId xmlns:a16="http://schemas.microsoft.com/office/drawing/2014/main" id="{C17B7436-EA29-4B32-9032-BB8D5E27D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49085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808" name="AutoShape 14">
            <a:extLst>
              <a:ext uri="{FF2B5EF4-FFF2-40B4-BE49-F238E27FC236}">
                <a16:creationId xmlns:a16="http://schemas.microsoft.com/office/drawing/2014/main" id="{C4987C17-E5B9-4621-B598-096D3591A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52133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D6009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809" name="AutoShape 15">
            <a:extLst>
              <a:ext uri="{FF2B5EF4-FFF2-40B4-BE49-F238E27FC236}">
                <a16:creationId xmlns:a16="http://schemas.microsoft.com/office/drawing/2014/main" id="{53451AC4-3401-4E03-A68B-5C0B0C22C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0" y="44513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008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33810" name="Line 16">
            <a:extLst>
              <a:ext uri="{FF2B5EF4-FFF2-40B4-BE49-F238E27FC236}">
                <a16:creationId xmlns:a16="http://schemas.microsoft.com/office/drawing/2014/main" id="{6C09F1F3-837A-42D4-B84D-DD4DF15DCD3E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4700" y="4756150"/>
            <a:ext cx="5334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Line 17">
            <a:extLst>
              <a:ext uri="{FF2B5EF4-FFF2-40B4-BE49-F238E27FC236}">
                <a16:creationId xmlns:a16="http://schemas.microsoft.com/office/drawing/2014/main" id="{44577DFC-F4EB-4B4E-B3ED-FA38610F0F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54700" y="5289550"/>
            <a:ext cx="5334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2" name="AutoShape 18">
            <a:extLst>
              <a:ext uri="{FF2B5EF4-FFF2-40B4-BE49-F238E27FC236}">
                <a16:creationId xmlns:a16="http://schemas.microsoft.com/office/drawing/2014/main" id="{9BCD852F-0CA7-4319-9503-47E8637F0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64300" y="4908550"/>
            <a:ext cx="457200" cy="609600"/>
          </a:xfrm>
          <a:prstGeom prst="foldedCorner">
            <a:avLst>
              <a:gd name="adj" fmla="val 12500"/>
            </a:avLst>
          </a:prstGeom>
          <a:solidFill>
            <a:srgbClr val="9933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2">
            <a:extLst>
              <a:ext uri="{FF2B5EF4-FFF2-40B4-BE49-F238E27FC236}">
                <a16:creationId xmlns:a16="http://schemas.microsoft.com/office/drawing/2014/main" id="{1B3A5691-EA6D-40A9-9C7D-95BD12AA64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25B31D13-006F-4EA5-8ADF-05D5394E4B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728171-1B5C-4953-9E09-E4FFD1BFF0F3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400" b="0"/>
          </a:p>
        </p:txBody>
      </p:sp>
      <p:sp>
        <p:nvSpPr>
          <p:cNvPr id="35844" name="Rectangle 2">
            <a:extLst>
              <a:ext uri="{FF2B5EF4-FFF2-40B4-BE49-F238E27FC236}">
                <a16:creationId xmlns:a16="http://schemas.microsoft.com/office/drawing/2014/main" id="{47FB38DD-7D4E-410C-8CE1-9628B7C839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0500"/>
            <a:ext cx="7772400" cy="673100"/>
          </a:xfrm>
        </p:spPr>
        <p:txBody>
          <a:bodyPr/>
          <a:lstStyle/>
          <a:p>
            <a:r>
              <a:rPr lang="en-US" altLang="en-US"/>
              <a:t>Co-citation analysis </a:t>
            </a:r>
            <a:r>
              <a:rPr lang="en-US" altLang="en-US" sz="2400"/>
              <a:t>(From Garfield 98)</a:t>
            </a:r>
            <a:endParaRPr lang="en-US" altLang="en-US"/>
          </a:p>
        </p:txBody>
      </p:sp>
      <p:pic>
        <p:nvPicPr>
          <p:cNvPr id="35845" name="Picture 3" descr="mapofscience">
            <a:extLst>
              <a:ext uri="{FF2B5EF4-FFF2-40B4-BE49-F238E27FC236}">
                <a16:creationId xmlns:a16="http://schemas.microsoft.com/office/drawing/2014/main" id="{43BFD004-E41E-4AD3-AED4-53DBCA5AB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838" y="1104900"/>
            <a:ext cx="6253162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Text Box 4">
            <a:extLst>
              <a:ext uri="{FF2B5EF4-FFF2-40B4-BE49-F238E27FC236}">
                <a16:creationId xmlns:a16="http://schemas.microsoft.com/office/drawing/2014/main" id="{10382D6D-9489-4455-8093-0211F85A3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306513"/>
            <a:ext cx="2282825" cy="427355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The Global Map of Science, based on co-citation clustering: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Size of the circle represents number of papers published in the area;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Distance between circles represents the level of co-citation between the fields;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By zooming in, deeper levels in the hierarchy can be exposed.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2">
            <a:extLst>
              <a:ext uri="{FF2B5EF4-FFF2-40B4-BE49-F238E27FC236}">
                <a16:creationId xmlns:a16="http://schemas.microsoft.com/office/drawing/2014/main" id="{F6209A79-74B2-4AA2-BA8F-FAF2B2549B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DF19DB8E-C73D-425A-A5C1-A7213DF295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1C71D2-7A2A-46AE-804F-97C1A854487A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400" b="0"/>
          </a:p>
        </p:txBody>
      </p:sp>
      <p:sp>
        <p:nvSpPr>
          <p:cNvPr id="37892" name="Rectangle 2">
            <a:extLst>
              <a:ext uri="{FF2B5EF4-FFF2-40B4-BE49-F238E27FC236}">
                <a16:creationId xmlns:a16="http://schemas.microsoft.com/office/drawing/2014/main" id="{EFFBA871-4B9A-4E42-8B93-062EC008C6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Co-citation analysis </a:t>
            </a:r>
            <a:r>
              <a:rPr lang="en-US" altLang="en-US" sz="2400"/>
              <a:t>(From Garfield 98)</a:t>
            </a:r>
            <a:endParaRPr lang="en-US" altLang="en-US"/>
          </a:p>
        </p:txBody>
      </p:sp>
      <p:pic>
        <p:nvPicPr>
          <p:cNvPr id="37893" name="Picture 3" descr="19biomedicine">
            <a:extLst>
              <a:ext uri="{FF2B5EF4-FFF2-40B4-BE49-F238E27FC236}">
                <a16:creationId xmlns:a16="http://schemas.microsoft.com/office/drawing/2014/main" id="{050FBFF1-8F41-4636-8EF8-99043260D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00" y="1397000"/>
            <a:ext cx="5146675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Text Box 4">
            <a:extLst>
              <a:ext uri="{FF2B5EF4-FFF2-40B4-BE49-F238E27FC236}">
                <a16:creationId xmlns:a16="http://schemas.microsoft.com/office/drawing/2014/main" id="{8F25EB4D-653A-4C33-847B-8B9C71A2C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500" y="2411413"/>
            <a:ext cx="2257425" cy="133985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Zooming in on biomedicine, specialties including cardiology, immunology, etc., can be viewed.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2">
            <a:extLst>
              <a:ext uri="{FF2B5EF4-FFF2-40B4-BE49-F238E27FC236}">
                <a16:creationId xmlns:a16="http://schemas.microsoft.com/office/drawing/2014/main" id="{F3BAEA00-A0F6-4822-9AE6-CD6BD04724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2EFCAFF8-9AAD-42FD-8F18-AD1D1BAB3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DE6073C-855E-4230-9A62-A021CBF9EA37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400" b="0"/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29687EF9-F267-425B-9AC2-F3BE444ED9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Co-citation analysis </a:t>
            </a:r>
            <a:r>
              <a:rPr lang="en-US" altLang="en-US" sz="2400"/>
              <a:t>(From Garfield 98)</a:t>
            </a:r>
            <a:endParaRPr lang="en-US" altLang="en-US"/>
          </a:p>
        </p:txBody>
      </p:sp>
      <p:pic>
        <p:nvPicPr>
          <p:cNvPr id="39941" name="Picture 3" descr="20immunology">
            <a:extLst>
              <a:ext uri="{FF2B5EF4-FFF2-40B4-BE49-F238E27FC236}">
                <a16:creationId xmlns:a16="http://schemas.microsoft.com/office/drawing/2014/main" id="{87ED1048-60C9-45E1-A483-E7669DE1B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738" y="1320800"/>
            <a:ext cx="6594475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7E228E9-401B-441B-9414-9742F4ADF0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Web as a Directed Graph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7695AE50-08E8-4C50-9361-ECD875886C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3588" y="3516313"/>
            <a:ext cx="7772400" cy="2955925"/>
          </a:xfrm>
        </p:spPr>
        <p:txBody>
          <a:bodyPr/>
          <a:lstStyle/>
          <a:p>
            <a:r>
              <a:rPr lang="en-US" altLang="en-US"/>
              <a:t>Things to consider beyond standard IR</a:t>
            </a:r>
          </a:p>
          <a:p>
            <a:pPr lvl="1"/>
            <a:r>
              <a:rPr lang="en-US" altLang="en-US"/>
              <a:t>Allows for navigation across sets of potentially related documents</a:t>
            </a:r>
          </a:p>
          <a:p>
            <a:pPr lvl="1"/>
            <a:r>
              <a:rPr lang="en-US" altLang="en-US"/>
              <a:t>Hyperlinks between pages may denote a conferral of quality or authority</a:t>
            </a:r>
          </a:p>
          <a:p>
            <a:pPr lvl="1"/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The text in the anchor of a hyperlink on page A could be used as a description of the target page B</a:t>
            </a:r>
          </a:p>
          <a:p>
            <a:pPr lvl="1"/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Highly dynamic and high degree of duplication</a:t>
            </a:r>
            <a:endParaRPr lang="en-US" altLang="en-US"/>
          </a:p>
        </p:txBody>
      </p:sp>
      <p:grpSp>
        <p:nvGrpSpPr>
          <p:cNvPr id="6148" name="Group 5">
            <a:extLst>
              <a:ext uri="{FF2B5EF4-FFF2-40B4-BE49-F238E27FC236}">
                <a16:creationId xmlns:a16="http://schemas.microsoft.com/office/drawing/2014/main" id="{51C02E42-B3AB-429B-962D-A8737334F40C}"/>
              </a:ext>
            </a:extLst>
          </p:cNvPr>
          <p:cNvGrpSpPr>
            <a:grpSpLocks/>
          </p:cNvGrpSpPr>
          <p:nvPr/>
        </p:nvGrpSpPr>
        <p:grpSpPr bwMode="auto">
          <a:xfrm>
            <a:off x="1574800" y="1244600"/>
            <a:ext cx="6326188" cy="1963738"/>
            <a:chOff x="192" y="912"/>
            <a:chExt cx="5232" cy="1536"/>
          </a:xfrm>
        </p:grpSpPr>
        <p:sp>
          <p:nvSpPr>
            <p:cNvPr id="6150" name="Line 6">
              <a:extLst>
                <a:ext uri="{FF2B5EF4-FFF2-40B4-BE49-F238E27FC236}">
                  <a16:creationId xmlns:a16="http://schemas.microsoft.com/office/drawing/2014/main" id="{017A9B84-3889-4511-87FD-A10A7FE954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680"/>
              <a:ext cx="13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Oval 7">
              <a:extLst>
                <a:ext uri="{FF2B5EF4-FFF2-40B4-BE49-F238E27FC236}">
                  <a16:creationId xmlns:a16="http://schemas.microsoft.com/office/drawing/2014/main" id="{8BBD3191-048C-4382-BB2A-267D9827BE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00"/>
              <a:ext cx="2064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0">
                  <a:ea typeface="MS PGothic" panose="020B0600070205080204" pitchFamily="34" charset="-128"/>
                </a:rPr>
                <a:t>Page A</a:t>
              </a:r>
            </a:p>
          </p:txBody>
        </p:sp>
        <p:sp>
          <p:nvSpPr>
            <p:cNvPr id="6152" name="Text Box 8">
              <a:extLst>
                <a:ext uri="{FF2B5EF4-FFF2-40B4-BE49-F238E27FC236}">
                  <a16:creationId xmlns:a16="http://schemas.microsoft.com/office/drawing/2014/main" id="{AC02F258-3B34-4760-A943-4B303393B6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83" y="1367"/>
              <a:ext cx="80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0">
                  <a:ea typeface="MS PGothic" panose="020B0600070205080204" pitchFamily="34" charset="-128"/>
                </a:rPr>
                <a:t>hyperlink</a:t>
              </a:r>
            </a:p>
          </p:txBody>
        </p:sp>
        <p:sp>
          <p:nvSpPr>
            <p:cNvPr id="6153" name="Line 9">
              <a:extLst>
                <a:ext uri="{FF2B5EF4-FFF2-40B4-BE49-F238E27FC236}">
                  <a16:creationId xmlns:a16="http://schemas.microsoft.com/office/drawing/2014/main" id="{B390F99E-2996-48A2-BE33-08948482A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920"/>
              <a:ext cx="144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>
              <a:extLst>
                <a:ext uri="{FF2B5EF4-FFF2-40B4-BE49-F238E27FC236}">
                  <a16:creationId xmlns:a16="http://schemas.microsoft.com/office/drawing/2014/main" id="{C623E92C-3D6E-45C6-A0FF-F19173B1EC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016" y="960"/>
              <a:ext cx="720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>
              <a:extLst>
                <a:ext uri="{FF2B5EF4-FFF2-40B4-BE49-F238E27FC236}">
                  <a16:creationId xmlns:a16="http://schemas.microsoft.com/office/drawing/2014/main" id="{40554FBC-00F6-48B5-AB1C-87EA93E6348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24" y="1824"/>
              <a:ext cx="624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>
              <a:extLst>
                <a:ext uri="{FF2B5EF4-FFF2-40B4-BE49-F238E27FC236}">
                  <a16:creationId xmlns:a16="http://schemas.microsoft.com/office/drawing/2014/main" id="{A03640CB-B57A-43BC-A938-1546E92084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1968"/>
              <a:ext cx="528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>
              <a:extLst>
                <a:ext uri="{FF2B5EF4-FFF2-40B4-BE49-F238E27FC236}">
                  <a16:creationId xmlns:a16="http://schemas.microsoft.com/office/drawing/2014/main" id="{175BFAD8-C5FF-4151-9049-A53192D3F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16" y="912"/>
              <a:ext cx="576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Oval 14">
              <a:extLst>
                <a:ext uri="{FF2B5EF4-FFF2-40B4-BE49-F238E27FC236}">
                  <a16:creationId xmlns:a16="http://schemas.microsoft.com/office/drawing/2014/main" id="{FB083CC2-ECD0-41E5-8D6E-D68B8716BA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152"/>
              <a:ext cx="1872" cy="9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0">
                  <a:ea typeface="MS PGothic" panose="020B0600070205080204" pitchFamily="34" charset="-128"/>
                </a:rPr>
                <a:t>Page B</a:t>
              </a:r>
            </a:p>
          </p:txBody>
        </p:sp>
        <p:sp>
          <p:nvSpPr>
            <p:cNvPr id="6159" name="Text Box 15">
              <a:extLst>
                <a:ext uri="{FF2B5EF4-FFF2-40B4-BE49-F238E27FC236}">
                  <a16:creationId xmlns:a16="http://schemas.microsoft.com/office/drawing/2014/main" id="{FB65CD46-2D6B-4979-A47B-725D8E40FB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91" y="1558"/>
              <a:ext cx="613" cy="21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b="0">
                  <a:ea typeface="MS PGothic" panose="020B0600070205080204" pitchFamily="34" charset="-128"/>
                </a:rPr>
                <a:t>Anchor</a:t>
              </a:r>
            </a:p>
          </p:txBody>
        </p:sp>
      </p:grpSp>
      <p:sp>
        <p:nvSpPr>
          <p:cNvPr id="6149" name="TextBox 4">
            <a:extLst>
              <a:ext uri="{FF2B5EF4-FFF2-40B4-BE49-F238E27FC236}">
                <a16:creationId xmlns:a16="http://schemas.microsoft.com/office/drawing/2014/main" id="{005841F1-2DFD-4943-92C5-C5004B475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>
                <a:solidFill>
                  <a:srgbClr val="FBFCFF"/>
                </a:solidFill>
                <a:latin typeface="Lucida Sans" panose="020B0602030504020204" pitchFamily="34" charset="0"/>
                <a:ea typeface="MS PGothic" panose="020B0600070205080204" pitchFamily="34" charset="-128"/>
              </a:rPr>
              <a:t>Sec. 21.1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>
            <a:extLst>
              <a:ext uri="{FF2B5EF4-FFF2-40B4-BE49-F238E27FC236}">
                <a16:creationId xmlns:a16="http://schemas.microsoft.com/office/drawing/2014/main" id="{5B723E02-97EB-4C75-A636-28D4D0D263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41987" name="Slide Number Placeholder 4">
            <a:extLst>
              <a:ext uri="{FF2B5EF4-FFF2-40B4-BE49-F238E27FC236}">
                <a16:creationId xmlns:a16="http://schemas.microsoft.com/office/drawing/2014/main" id="{F68E9938-ECE2-450D-BB95-0753AAEE58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1551B85-C7E8-4927-94AD-61C34046C1EE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400" b="0"/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20BA1924-0B0E-43B8-AEDD-ACD7D0EA6F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96913"/>
          </a:xfrm>
        </p:spPr>
        <p:txBody>
          <a:bodyPr/>
          <a:lstStyle/>
          <a:p>
            <a:r>
              <a:rPr lang="en-US" altLang="en-US"/>
              <a:t>Citations vs. Links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893FE8A7-5FF9-470B-81C5-BF248DF6E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088" y="1120775"/>
            <a:ext cx="8251825" cy="5051425"/>
          </a:xfrm>
        </p:spPr>
        <p:txBody>
          <a:bodyPr/>
          <a:lstStyle/>
          <a:p>
            <a:r>
              <a:rPr lang="en-US" altLang="en-US" sz="2000"/>
              <a:t>Web links are a bit different than citations:</a:t>
            </a:r>
          </a:p>
          <a:p>
            <a:pPr lvl="1"/>
            <a:r>
              <a:rPr lang="en-US" altLang="en-US" sz="1800"/>
              <a:t>Many links are navigational.</a:t>
            </a:r>
          </a:p>
          <a:p>
            <a:pPr lvl="1"/>
            <a:r>
              <a:rPr lang="en-US" altLang="en-US" sz="1800"/>
              <a:t>Many pages with high in-degree are portals not content providers.</a:t>
            </a:r>
          </a:p>
          <a:p>
            <a:pPr lvl="1"/>
            <a:r>
              <a:rPr lang="en-US" altLang="en-US" sz="1800"/>
              <a:t>Not all links are endorsements.</a:t>
            </a:r>
          </a:p>
          <a:p>
            <a:pPr lvl="1"/>
            <a:r>
              <a:rPr lang="en-US" altLang="en-US" sz="1800"/>
              <a:t>Company websites don’t point to their competitors.</a:t>
            </a:r>
          </a:p>
          <a:p>
            <a:pPr lvl="1"/>
            <a:r>
              <a:rPr lang="en-US" altLang="en-US" sz="1800"/>
              <a:t>Citations to relevant literature is enforced by peer-review.</a:t>
            </a:r>
          </a:p>
          <a:p>
            <a:r>
              <a:rPr lang="en-US" altLang="en-US" sz="2000" i="1"/>
              <a:t>Authorities</a:t>
            </a:r>
          </a:p>
          <a:p>
            <a:pPr lvl="1"/>
            <a:r>
              <a:rPr lang="en-US" altLang="en-US" sz="1800"/>
              <a:t>pages that are recognized as providing significant, trustworthy, and useful information on a topic.</a:t>
            </a:r>
          </a:p>
          <a:p>
            <a:pPr lvl="1"/>
            <a:r>
              <a:rPr lang="en-US" altLang="en-US" sz="1800" i="1"/>
              <a:t>In-degree</a:t>
            </a:r>
            <a:r>
              <a:rPr lang="en-US" altLang="en-US" sz="1800"/>
              <a:t> (number of pointers to a page) is one simple measure of authority.</a:t>
            </a:r>
          </a:p>
          <a:p>
            <a:pPr lvl="1"/>
            <a:r>
              <a:rPr lang="en-US" altLang="en-US" sz="1800"/>
              <a:t>However in-degree treats all links as equal. Should links from pages that are themselves authoritative count more?</a:t>
            </a:r>
          </a:p>
          <a:p>
            <a:r>
              <a:rPr lang="en-US" altLang="en-US" sz="2000" i="1"/>
              <a:t>Hubs</a:t>
            </a:r>
          </a:p>
          <a:p>
            <a:pPr lvl="1"/>
            <a:r>
              <a:rPr lang="en-US" altLang="en-US" sz="1800"/>
              <a:t>index pages that provide lots of useful links to relevant content pages (topic authorities).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3">
            <a:extLst>
              <a:ext uri="{FF2B5EF4-FFF2-40B4-BE49-F238E27FC236}">
                <a16:creationId xmlns:a16="http://schemas.microsoft.com/office/drawing/2014/main" id="{6854E68B-3142-4188-B6C2-13CC5815D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44035" name="Slide Number Placeholder 4">
            <a:extLst>
              <a:ext uri="{FF2B5EF4-FFF2-40B4-BE49-F238E27FC236}">
                <a16:creationId xmlns:a16="http://schemas.microsoft.com/office/drawing/2014/main" id="{A005C0C2-6579-4A76-9CE6-E7DD638ADA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DAE135-390B-4D3F-83C8-91096192864B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400" b="0"/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534FF994-2D3F-48ED-9BB4-AD7CAD043B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54000"/>
            <a:ext cx="7772400" cy="685800"/>
          </a:xfrm>
        </p:spPr>
        <p:txBody>
          <a:bodyPr/>
          <a:lstStyle/>
          <a:p>
            <a:r>
              <a:rPr lang="en-US" altLang="en-US"/>
              <a:t>Hypertext Induced Topic Search</a:t>
            </a:r>
          </a:p>
        </p:txBody>
      </p:sp>
      <p:sp>
        <p:nvSpPr>
          <p:cNvPr id="44037" name="Rectangle 3">
            <a:extLst>
              <a:ext uri="{FF2B5EF4-FFF2-40B4-BE49-F238E27FC236}">
                <a16:creationId xmlns:a16="http://schemas.microsoft.com/office/drawing/2014/main" id="{460CADAF-17B6-4349-91FF-693499E821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181100"/>
            <a:ext cx="8013700" cy="4864100"/>
          </a:xfrm>
        </p:spPr>
        <p:txBody>
          <a:bodyPr/>
          <a:lstStyle/>
          <a:p>
            <a:r>
              <a:rPr lang="en-US" altLang="en-US" sz="2000" dirty="0"/>
              <a:t>Basic Idea: look for “authority” and “hub” web pages (Kleinberg 98)</a:t>
            </a:r>
          </a:p>
          <a:p>
            <a:pPr lvl="1"/>
            <a:r>
              <a:rPr lang="en-US" altLang="en-US" sz="1800" b="1" i="1" dirty="0"/>
              <a:t>authority</a:t>
            </a:r>
            <a:r>
              <a:rPr lang="en-US" altLang="en-US" sz="1800" dirty="0"/>
              <a:t>: definitive content for a topic</a:t>
            </a:r>
          </a:p>
          <a:p>
            <a:pPr lvl="1"/>
            <a:r>
              <a:rPr lang="en-US" altLang="en-US" sz="1800" b="1" i="1" dirty="0"/>
              <a:t>hub</a:t>
            </a:r>
            <a:r>
              <a:rPr lang="en-US" altLang="en-US" sz="1800" dirty="0"/>
              <a:t>: index links to good content</a:t>
            </a:r>
          </a:p>
          <a:p>
            <a:pPr lvl="1"/>
            <a:r>
              <a:rPr lang="en-US" altLang="en-US" sz="1800" dirty="0"/>
              <a:t>The two distinctions tend to blend</a:t>
            </a:r>
          </a:p>
          <a:p>
            <a:r>
              <a:rPr lang="en-US" altLang="en-US" sz="2000" dirty="0"/>
              <a:t>Procedure:</a:t>
            </a:r>
          </a:p>
          <a:p>
            <a:pPr lvl="1"/>
            <a:r>
              <a:rPr lang="en-US" altLang="en-US" sz="1800" dirty="0"/>
              <a:t>Issue a query on a term, e.g. “java”</a:t>
            </a:r>
          </a:p>
          <a:p>
            <a:pPr lvl="1"/>
            <a:r>
              <a:rPr lang="en-US" altLang="en-US" sz="1800" dirty="0"/>
              <a:t>Get back a set of documents</a:t>
            </a:r>
          </a:p>
          <a:p>
            <a:pPr lvl="1"/>
            <a:r>
              <a:rPr lang="en-US" altLang="en-US" sz="1800" dirty="0"/>
              <a:t>Look at the </a:t>
            </a:r>
            <a:r>
              <a:rPr lang="en-US" altLang="en-US" sz="1800" dirty="0" err="1"/>
              <a:t>inlink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outlink</a:t>
            </a:r>
            <a:r>
              <a:rPr lang="en-US" altLang="en-US" sz="1800" dirty="0"/>
              <a:t> patterns for the set of retrieved documents</a:t>
            </a:r>
          </a:p>
          <a:p>
            <a:pPr lvl="1"/>
            <a:r>
              <a:rPr lang="en-US" altLang="en-US" sz="1800" dirty="0"/>
              <a:t>Perform statistical analysis to see which patterns are the most dominant ones</a:t>
            </a:r>
          </a:p>
          <a:p>
            <a:r>
              <a:rPr lang="en-US" altLang="en-US" sz="2000" dirty="0"/>
              <a:t>Technique was initially used in IBM’s CLEVER system</a:t>
            </a:r>
          </a:p>
          <a:p>
            <a:pPr lvl="1"/>
            <a:r>
              <a:rPr lang="en-US" altLang="en-US" sz="1800" dirty="0"/>
              <a:t>can find </a:t>
            </a:r>
            <a:r>
              <a:rPr lang="en-US" altLang="en-US" sz="1800" i="1" dirty="0"/>
              <a:t>some</a:t>
            </a:r>
            <a:r>
              <a:rPr lang="en-US" altLang="en-US" sz="1800" dirty="0"/>
              <a:t> good starting points for some topics</a:t>
            </a:r>
          </a:p>
          <a:p>
            <a:pPr lvl="1"/>
            <a:r>
              <a:rPr lang="en-US" altLang="en-US" sz="1800" dirty="0"/>
              <a:t>doesn’t make explicit use of content (so may result in “topic drift” from original query)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3">
            <a:extLst>
              <a:ext uri="{FF2B5EF4-FFF2-40B4-BE49-F238E27FC236}">
                <a16:creationId xmlns:a16="http://schemas.microsoft.com/office/drawing/2014/main" id="{6B70F8D3-54D0-4CC2-8CED-A9212BCA08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46083" name="Slide Number Placeholder 4">
            <a:extLst>
              <a:ext uri="{FF2B5EF4-FFF2-40B4-BE49-F238E27FC236}">
                <a16:creationId xmlns:a16="http://schemas.microsoft.com/office/drawing/2014/main" id="{9F3F64E3-0088-4F18-91EC-C7892C258C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385F9C-591D-4356-9E34-B8CF712EDFA9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400" b="0"/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E9167A76-6A80-40DF-BC6F-5563B6E36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35000"/>
          </a:xfrm>
        </p:spPr>
        <p:txBody>
          <a:bodyPr/>
          <a:lstStyle/>
          <a:p>
            <a:r>
              <a:rPr lang="en-US" altLang="en-US"/>
              <a:t>Hypertext Induced Topic Search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4526AD4F-9858-4D10-B13F-506E218975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4200" y="990600"/>
            <a:ext cx="8013700" cy="2578100"/>
          </a:xfrm>
        </p:spPr>
        <p:txBody>
          <a:bodyPr/>
          <a:lstStyle/>
          <a:p>
            <a:r>
              <a:rPr lang="en-US" altLang="en-US"/>
              <a:t>Intuition behind the HITS algorithm</a:t>
            </a:r>
          </a:p>
          <a:p>
            <a:pPr lvl="1"/>
            <a:r>
              <a:rPr lang="en-US" altLang="en-US" b="1">
                <a:solidFill>
                  <a:srgbClr val="FF3300"/>
                </a:solidFill>
              </a:rPr>
              <a:t>Authority</a:t>
            </a:r>
            <a:r>
              <a:rPr lang="en-US" altLang="en-US"/>
              <a:t> comes from </a:t>
            </a:r>
            <a:r>
              <a:rPr lang="en-US" altLang="en-US" b="1" i="1"/>
              <a:t>in-edges</a:t>
            </a:r>
            <a:endParaRPr lang="en-US" altLang="en-US"/>
          </a:p>
          <a:p>
            <a:pPr lvl="1"/>
            <a:r>
              <a:rPr lang="en-US" altLang="en-US"/>
              <a:t>Being a </a:t>
            </a:r>
            <a:r>
              <a:rPr lang="en-US" altLang="en-US" b="1">
                <a:solidFill>
                  <a:srgbClr val="00CC00"/>
                </a:solidFill>
              </a:rPr>
              <a:t>good hub</a:t>
            </a:r>
            <a:r>
              <a:rPr lang="en-US" altLang="en-US"/>
              <a:t> comes from </a:t>
            </a:r>
            <a:r>
              <a:rPr lang="en-US" altLang="en-US" b="1" i="1"/>
              <a:t>out-edges</a:t>
            </a:r>
            <a:endParaRPr lang="en-US" altLang="en-US" sz="1200" b="1" i="1"/>
          </a:p>
          <a:p>
            <a:r>
              <a:rPr lang="en-US" altLang="en-US"/>
              <a:t>Mutually re-enforcing relationship</a:t>
            </a:r>
          </a:p>
          <a:p>
            <a:pPr lvl="1"/>
            <a:r>
              <a:rPr lang="en-US" altLang="en-US" b="1">
                <a:solidFill>
                  <a:srgbClr val="FF3300"/>
                </a:solidFill>
              </a:rPr>
              <a:t>Better authority</a:t>
            </a:r>
            <a:r>
              <a:rPr lang="en-US" altLang="en-US"/>
              <a:t> comes from in-edges of good hubs</a:t>
            </a:r>
          </a:p>
          <a:p>
            <a:pPr lvl="1"/>
            <a:r>
              <a:rPr lang="en-US" altLang="en-US"/>
              <a:t>Being a </a:t>
            </a:r>
            <a:r>
              <a:rPr lang="en-US" altLang="en-US" b="1">
                <a:solidFill>
                  <a:srgbClr val="00CC00"/>
                </a:solidFill>
              </a:rPr>
              <a:t>better hub</a:t>
            </a:r>
            <a:r>
              <a:rPr lang="en-US" altLang="en-US"/>
              <a:t> comes from out-edges of to good authorities</a:t>
            </a:r>
          </a:p>
        </p:txBody>
      </p:sp>
      <p:sp>
        <p:nvSpPr>
          <p:cNvPr id="46086" name="Oval 4">
            <a:extLst>
              <a:ext uri="{FF2B5EF4-FFF2-40B4-BE49-F238E27FC236}">
                <a16:creationId xmlns:a16="http://schemas.microsoft.com/office/drawing/2014/main" id="{16C03411-3A75-471E-8691-935BF16B1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3810000"/>
            <a:ext cx="203200" cy="215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46087" name="Oval 5">
            <a:extLst>
              <a:ext uri="{FF2B5EF4-FFF2-40B4-BE49-F238E27FC236}">
                <a16:creationId xmlns:a16="http://schemas.microsoft.com/office/drawing/2014/main" id="{AF7145F3-CA5D-47D0-873F-B0FA35695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3632200"/>
            <a:ext cx="203200" cy="215900"/>
          </a:xfrm>
          <a:prstGeom prst="ellipse">
            <a:avLst/>
          </a:prstGeom>
          <a:solidFill>
            <a:srgbClr val="00CC00"/>
          </a:solidFill>
          <a:ln w="254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46088" name="Oval 6">
            <a:extLst>
              <a:ext uri="{FF2B5EF4-FFF2-40B4-BE49-F238E27FC236}">
                <a16:creationId xmlns:a16="http://schemas.microsoft.com/office/drawing/2014/main" id="{497A48C3-8C59-45C0-BF55-4FEBC79C91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191000"/>
            <a:ext cx="203200" cy="215900"/>
          </a:xfrm>
          <a:prstGeom prst="ellipse">
            <a:avLst/>
          </a:prstGeom>
          <a:solidFill>
            <a:srgbClr val="00CC00"/>
          </a:solidFill>
          <a:ln w="254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46089" name="Oval 7">
            <a:extLst>
              <a:ext uri="{FF2B5EF4-FFF2-40B4-BE49-F238E27FC236}">
                <a16:creationId xmlns:a16="http://schemas.microsoft.com/office/drawing/2014/main" id="{D810BFFD-A623-472E-9173-72D3FB5BFB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4737100"/>
            <a:ext cx="203200" cy="215900"/>
          </a:xfrm>
          <a:prstGeom prst="ellipse">
            <a:avLst/>
          </a:prstGeom>
          <a:solidFill>
            <a:srgbClr val="00CC00"/>
          </a:solidFill>
          <a:ln w="254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46090" name="Oval 8">
            <a:extLst>
              <a:ext uri="{FF2B5EF4-FFF2-40B4-BE49-F238E27FC236}">
                <a16:creationId xmlns:a16="http://schemas.microsoft.com/office/drawing/2014/main" id="{CBB72BE6-B41C-48BF-93FD-455CA2D30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5700" y="5295900"/>
            <a:ext cx="203200" cy="215900"/>
          </a:xfrm>
          <a:prstGeom prst="ellipse">
            <a:avLst/>
          </a:prstGeom>
          <a:solidFill>
            <a:srgbClr val="00CC00"/>
          </a:solidFill>
          <a:ln w="25400">
            <a:solidFill>
              <a:srgbClr val="00CC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46091" name="Oval 9">
            <a:extLst>
              <a:ext uri="{FF2B5EF4-FFF2-40B4-BE49-F238E27FC236}">
                <a16:creationId xmlns:a16="http://schemas.microsoft.com/office/drawing/2014/main" id="{0C96FA4E-59C0-49A6-8DE1-D6EA14704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4419600"/>
            <a:ext cx="203200" cy="215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46092" name="Oval 10">
            <a:extLst>
              <a:ext uri="{FF2B5EF4-FFF2-40B4-BE49-F238E27FC236}">
                <a16:creationId xmlns:a16="http://schemas.microsoft.com/office/drawing/2014/main" id="{9B440900-42D7-4976-BCD1-7EE854A33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7550" y="5080000"/>
            <a:ext cx="203200" cy="215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cxnSp>
        <p:nvCxnSpPr>
          <p:cNvPr id="46093" name="AutoShape 11">
            <a:extLst>
              <a:ext uri="{FF2B5EF4-FFF2-40B4-BE49-F238E27FC236}">
                <a16:creationId xmlns:a16="http://schemas.microsoft.com/office/drawing/2014/main" id="{4C94B9F5-4DC5-403F-885D-77D9C75E26EB}"/>
              </a:ext>
            </a:extLst>
          </p:cNvPr>
          <p:cNvCxnSpPr>
            <a:cxnSpLocks noChangeShapeType="1"/>
            <a:stCxn id="46086" idx="6"/>
            <a:endCxn id="46087" idx="2"/>
          </p:cNvCxnSpPr>
          <p:nvPr/>
        </p:nvCxnSpPr>
        <p:spPr bwMode="auto">
          <a:xfrm flipV="1">
            <a:off x="2203450" y="3740150"/>
            <a:ext cx="1479550" cy="17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4" name="AutoShape 12">
            <a:extLst>
              <a:ext uri="{FF2B5EF4-FFF2-40B4-BE49-F238E27FC236}">
                <a16:creationId xmlns:a16="http://schemas.microsoft.com/office/drawing/2014/main" id="{E3A186F5-4325-4DE1-A948-08C3AFFBDAB8}"/>
              </a:ext>
            </a:extLst>
          </p:cNvPr>
          <p:cNvCxnSpPr>
            <a:cxnSpLocks noChangeShapeType="1"/>
            <a:stCxn id="46086" idx="6"/>
            <a:endCxn id="46088" idx="2"/>
          </p:cNvCxnSpPr>
          <p:nvPr/>
        </p:nvCxnSpPr>
        <p:spPr bwMode="auto">
          <a:xfrm>
            <a:off x="2203450" y="3917950"/>
            <a:ext cx="1479550" cy="381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5" name="AutoShape 13">
            <a:extLst>
              <a:ext uri="{FF2B5EF4-FFF2-40B4-BE49-F238E27FC236}">
                <a16:creationId xmlns:a16="http://schemas.microsoft.com/office/drawing/2014/main" id="{0F30354A-72C0-417B-A6CD-FEB7D2A67651}"/>
              </a:ext>
            </a:extLst>
          </p:cNvPr>
          <p:cNvCxnSpPr>
            <a:cxnSpLocks noChangeShapeType="1"/>
            <a:stCxn id="46091" idx="6"/>
            <a:endCxn id="46087" idx="3"/>
          </p:cNvCxnSpPr>
          <p:nvPr/>
        </p:nvCxnSpPr>
        <p:spPr bwMode="auto">
          <a:xfrm flipV="1">
            <a:off x="2203450" y="3829050"/>
            <a:ext cx="1522413" cy="698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6" name="AutoShape 14">
            <a:extLst>
              <a:ext uri="{FF2B5EF4-FFF2-40B4-BE49-F238E27FC236}">
                <a16:creationId xmlns:a16="http://schemas.microsoft.com/office/drawing/2014/main" id="{867F796B-4160-46A3-B947-C857AB825E9A}"/>
              </a:ext>
            </a:extLst>
          </p:cNvPr>
          <p:cNvCxnSpPr>
            <a:cxnSpLocks noChangeShapeType="1"/>
            <a:stCxn id="46091" idx="6"/>
            <a:endCxn id="46089" idx="2"/>
          </p:cNvCxnSpPr>
          <p:nvPr/>
        </p:nvCxnSpPr>
        <p:spPr bwMode="auto">
          <a:xfrm>
            <a:off x="2203450" y="4527550"/>
            <a:ext cx="1479550" cy="3175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7" name="AutoShape 15">
            <a:extLst>
              <a:ext uri="{FF2B5EF4-FFF2-40B4-BE49-F238E27FC236}">
                <a16:creationId xmlns:a16="http://schemas.microsoft.com/office/drawing/2014/main" id="{3BE694B8-4738-4C93-802B-30AE4C6C0DE5}"/>
              </a:ext>
            </a:extLst>
          </p:cNvPr>
          <p:cNvCxnSpPr>
            <a:cxnSpLocks noChangeShapeType="1"/>
            <a:stCxn id="46091" idx="6"/>
            <a:endCxn id="46090" idx="1"/>
          </p:cNvCxnSpPr>
          <p:nvPr/>
        </p:nvCxnSpPr>
        <p:spPr bwMode="auto">
          <a:xfrm>
            <a:off x="2203450" y="4527550"/>
            <a:ext cx="1522413" cy="7874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8" name="AutoShape 16">
            <a:extLst>
              <a:ext uri="{FF2B5EF4-FFF2-40B4-BE49-F238E27FC236}">
                <a16:creationId xmlns:a16="http://schemas.microsoft.com/office/drawing/2014/main" id="{A8F075A8-C555-4277-80AF-DEB02E5C947A}"/>
              </a:ext>
            </a:extLst>
          </p:cNvPr>
          <p:cNvCxnSpPr>
            <a:cxnSpLocks noChangeShapeType="1"/>
            <a:stCxn id="46092" idx="6"/>
            <a:endCxn id="46088" idx="3"/>
          </p:cNvCxnSpPr>
          <p:nvPr/>
        </p:nvCxnSpPr>
        <p:spPr bwMode="auto">
          <a:xfrm flipV="1">
            <a:off x="2203450" y="4387850"/>
            <a:ext cx="1522413" cy="8001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099" name="AutoShape 17">
            <a:extLst>
              <a:ext uri="{FF2B5EF4-FFF2-40B4-BE49-F238E27FC236}">
                <a16:creationId xmlns:a16="http://schemas.microsoft.com/office/drawing/2014/main" id="{3490374B-F670-47EC-8537-9C0114270BA8}"/>
              </a:ext>
            </a:extLst>
          </p:cNvPr>
          <p:cNvCxnSpPr>
            <a:cxnSpLocks noChangeShapeType="1"/>
            <a:stCxn id="46092" idx="6"/>
            <a:endCxn id="46089" idx="3"/>
          </p:cNvCxnSpPr>
          <p:nvPr/>
        </p:nvCxnSpPr>
        <p:spPr bwMode="auto">
          <a:xfrm flipV="1">
            <a:off x="2203450" y="4933950"/>
            <a:ext cx="1522413" cy="2540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6100" name="AutoShape 18">
            <a:extLst>
              <a:ext uri="{FF2B5EF4-FFF2-40B4-BE49-F238E27FC236}">
                <a16:creationId xmlns:a16="http://schemas.microsoft.com/office/drawing/2014/main" id="{9CA21D2E-C7DD-46B4-A509-EFFBDCABF515}"/>
              </a:ext>
            </a:extLst>
          </p:cNvPr>
          <p:cNvCxnSpPr>
            <a:cxnSpLocks noChangeShapeType="1"/>
            <a:stCxn id="46092" idx="6"/>
            <a:endCxn id="46090" idx="2"/>
          </p:cNvCxnSpPr>
          <p:nvPr/>
        </p:nvCxnSpPr>
        <p:spPr bwMode="auto">
          <a:xfrm>
            <a:off x="2203450" y="5187950"/>
            <a:ext cx="1479550" cy="2159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101" name="Text Box 19">
            <a:extLst>
              <a:ext uri="{FF2B5EF4-FFF2-40B4-BE49-F238E27FC236}">
                <a16:creationId xmlns:a16="http://schemas.microsoft.com/office/drawing/2014/main" id="{8834098F-7A9B-4FCC-BC50-514471AD33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425" y="5649913"/>
            <a:ext cx="755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Hubs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2" name="Text Box 20">
            <a:extLst>
              <a:ext uri="{FF2B5EF4-FFF2-40B4-BE49-F238E27FC236}">
                <a16:creationId xmlns:a16="http://schemas.microsoft.com/office/drawing/2014/main" id="{7D1D5BA6-7110-4873-9907-470E1325D7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5649913"/>
            <a:ext cx="1390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chemeClr val="accent2"/>
                </a:solidFill>
                <a:latin typeface="Arial" panose="020B0604020202020204" pitchFamily="34" charset="0"/>
              </a:rPr>
              <a:t>Authorities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6103" name="Text Box 21">
            <a:extLst>
              <a:ext uri="{FF2B5EF4-FFF2-40B4-BE49-F238E27FC236}">
                <a16:creationId xmlns:a16="http://schemas.microsoft.com/office/drawing/2014/main" id="{92141359-5F6D-414B-95EA-C6F5003BA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3567113"/>
            <a:ext cx="2725738" cy="2317750"/>
          </a:xfrm>
          <a:prstGeom prst="rect">
            <a:avLst/>
          </a:prstGeom>
          <a:solidFill>
            <a:srgbClr val="FFCC99"/>
          </a:solidFill>
          <a:ln w="254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A good authority is a page that is pointed to by many good hubs.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A good hub is a page that points to many good authorities.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Together they tend to form a </a:t>
            </a:r>
            <a:r>
              <a:rPr lang="en-US" altLang="en-US" sz="1600" i="1">
                <a:solidFill>
                  <a:schemeClr val="accent2"/>
                </a:solidFill>
              </a:rPr>
              <a:t>bipartite</a:t>
            </a:r>
            <a:r>
              <a:rPr lang="en-US" altLang="en-US" sz="1600"/>
              <a:t> graph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>
            <a:extLst>
              <a:ext uri="{FF2B5EF4-FFF2-40B4-BE49-F238E27FC236}">
                <a16:creationId xmlns:a16="http://schemas.microsoft.com/office/drawing/2014/main" id="{0E722756-1FF5-41A3-9182-7638FC9E063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48131" name="Slide Number Placeholder 4">
            <a:extLst>
              <a:ext uri="{FF2B5EF4-FFF2-40B4-BE49-F238E27FC236}">
                <a16:creationId xmlns:a16="http://schemas.microsoft.com/office/drawing/2014/main" id="{5B2C7735-8C59-4FA2-BC7A-EF00568A52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975B00A-0065-4B5E-B64A-AB01EFBEA33E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400" b="0"/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E7F21E11-288B-46FE-906E-F5AF46005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06375"/>
            <a:ext cx="7772400" cy="762000"/>
          </a:xfrm>
        </p:spPr>
        <p:txBody>
          <a:bodyPr/>
          <a:lstStyle/>
          <a:p>
            <a:r>
              <a:rPr lang="en-US" altLang="en-US"/>
              <a:t>HITS Algorithm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71740C3F-EDEA-48ED-93F5-C7DCC28B6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3225" y="1055688"/>
            <a:ext cx="8283575" cy="5268912"/>
          </a:xfrm>
        </p:spPr>
        <p:txBody>
          <a:bodyPr/>
          <a:lstStyle/>
          <a:p>
            <a:r>
              <a:rPr lang="en-US" altLang="en-US" dirty="0"/>
              <a:t>Compute hubs and authorities for a particular topic specified by a normal query.</a:t>
            </a:r>
          </a:p>
          <a:p>
            <a:pPr lvl="1"/>
            <a:r>
              <a:rPr lang="en-US" altLang="en-US" dirty="0"/>
              <a:t>1. First determine a set of relevant pages for the query called the </a:t>
            </a:r>
            <a:r>
              <a:rPr lang="en-US" altLang="en-US" i="1" dirty="0"/>
              <a:t>base</a:t>
            </a:r>
            <a:r>
              <a:rPr lang="en-US" altLang="en-US" dirty="0"/>
              <a:t> set (base subgraph) </a:t>
            </a:r>
            <a:r>
              <a:rPr lang="en-US" altLang="en-US" i="1" dirty="0"/>
              <a:t>S</a:t>
            </a:r>
            <a:r>
              <a:rPr lang="en-US" altLang="en-US" dirty="0"/>
              <a:t>.</a:t>
            </a:r>
          </a:p>
          <a:p>
            <a:pPr lvl="2"/>
            <a:r>
              <a:rPr lang="en-US" altLang="en-US" sz="1600" dirty="0"/>
              <a:t>For a specific query </a:t>
            </a:r>
            <a:r>
              <a:rPr lang="en-US" altLang="en-US" sz="1600" i="1" dirty="0"/>
              <a:t>Q</a:t>
            </a:r>
            <a:r>
              <a:rPr lang="en-US" altLang="en-US" sz="1600" dirty="0"/>
              <a:t>, let the set of documents returned by a standard search engine be called the </a:t>
            </a:r>
            <a:r>
              <a:rPr lang="en-US" altLang="en-US" sz="1600" i="1" dirty="0"/>
              <a:t>root</a:t>
            </a:r>
            <a:r>
              <a:rPr lang="en-US" altLang="en-US" sz="1600" dirty="0"/>
              <a:t> set </a:t>
            </a:r>
            <a:r>
              <a:rPr lang="en-US" altLang="en-US" sz="1600" i="1" dirty="0"/>
              <a:t>R</a:t>
            </a:r>
            <a:r>
              <a:rPr lang="en-US" altLang="en-US" sz="1600" dirty="0"/>
              <a:t>.  Initialize </a:t>
            </a:r>
            <a:r>
              <a:rPr lang="en-US" altLang="en-US" sz="1600" i="1" dirty="0"/>
              <a:t>S </a:t>
            </a:r>
            <a:r>
              <a:rPr lang="en-US" altLang="en-US" sz="1600" dirty="0"/>
              <a:t>to </a:t>
            </a:r>
            <a:r>
              <a:rPr lang="en-US" altLang="en-US" sz="1600" i="1" dirty="0"/>
              <a:t>R</a:t>
            </a:r>
            <a:r>
              <a:rPr lang="en-US" altLang="en-US" sz="1600" dirty="0"/>
              <a:t>.</a:t>
            </a:r>
          </a:p>
          <a:p>
            <a:pPr lvl="2"/>
            <a:r>
              <a:rPr lang="en-US" altLang="en-US" sz="1600" dirty="0"/>
              <a:t>Add to </a:t>
            </a:r>
            <a:r>
              <a:rPr lang="en-US" altLang="en-US" sz="1600" i="1" dirty="0"/>
              <a:t>S </a:t>
            </a:r>
            <a:r>
              <a:rPr lang="en-US" altLang="en-US" sz="1600" dirty="0"/>
              <a:t>all pages pointed to by any page in </a:t>
            </a:r>
            <a:r>
              <a:rPr lang="en-US" altLang="en-US" sz="1600" i="1" dirty="0"/>
              <a:t>R</a:t>
            </a:r>
            <a:r>
              <a:rPr lang="en-US" altLang="en-US" sz="1600" dirty="0"/>
              <a:t>.</a:t>
            </a:r>
          </a:p>
          <a:p>
            <a:pPr lvl="2"/>
            <a:r>
              <a:rPr lang="en-US" altLang="en-US" sz="1600" dirty="0"/>
              <a:t>Add to </a:t>
            </a:r>
            <a:r>
              <a:rPr lang="en-US" altLang="en-US" sz="1600" i="1" dirty="0"/>
              <a:t>S</a:t>
            </a:r>
            <a:r>
              <a:rPr lang="en-US" altLang="en-US" sz="1600" dirty="0"/>
              <a:t> all pages that point to any page in </a:t>
            </a:r>
            <a:r>
              <a:rPr lang="en-US" altLang="en-US" sz="1600" i="1" dirty="0"/>
              <a:t>R</a:t>
            </a:r>
            <a:r>
              <a:rPr lang="en-US" altLang="en-US" sz="1600" dirty="0"/>
              <a:t>.</a:t>
            </a:r>
          </a:p>
          <a:p>
            <a:pPr lvl="1"/>
            <a:r>
              <a:rPr lang="en-US" altLang="en-US" dirty="0"/>
              <a:t>Analyze the link structure of the web subgraph defined by </a:t>
            </a:r>
            <a:r>
              <a:rPr lang="en-US" altLang="en-US" i="1" dirty="0"/>
              <a:t>S</a:t>
            </a:r>
            <a:r>
              <a:rPr lang="en-US" altLang="en-US" dirty="0"/>
              <a:t> to find authority and hub pages in this set.</a:t>
            </a:r>
          </a:p>
          <a:p>
            <a:pPr>
              <a:buFont typeface="Marlett" pitchFamily="2" charset="2"/>
              <a:buNone/>
            </a:pPr>
            <a:endParaRPr lang="en-US" altLang="en-US" dirty="0"/>
          </a:p>
        </p:txBody>
      </p:sp>
      <p:grpSp>
        <p:nvGrpSpPr>
          <p:cNvPr id="48134" name="Group 4">
            <a:extLst>
              <a:ext uri="{FF2B5EF4-FFF2-40B4-BE49-F238E27FC236}">
                <a16:creationId xmlns:a16="http://schemas.microsoft.com/office/drawing/2014/main" id="{42287CFF-EDD5-4942-A55F-206A71F12C5D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511675"/>
            <a:ext cx="3460750" cy="1916113"/>
            <a:chOff x="1183" y="2656"/>
            <a:chExt cx="2503" cy="1419"/>
          </a:xfrm>
        </p:grpSpPr>
        <p:sp>
          <p:nvSpPr>
            <p:cNvPr id="48135" name="Oval 5">
              <a:extLst>
                <a:ext uri="{FF2B5EF4-FFF2-40B4-BE49-F238E27FC236}">
                  <a16:creationId xmlns:a16="http://schemas.microsoft.com/office/drawing/2014/main" id="{79B78363-93EF-4676-8EEB-617BB5B65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160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36" name="Oval 6">
              <a:extLst>
                <a:ext uri="{FF2B5EF4-FFF2-40B4-BE49-F238E27FC236}">
                  <a16:creationId xmlns:a16="http://schemas.microsoft.com/office/drawing/2014/main" id="{4D252A06-5BA5-416D-A907-ACDDEE3EC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8" y="3377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37" name="Oval 7">
              <a:extLst>
                <a:ext uri="{FF2B5EF4-FFF2-40B4-BE49-F238E27FC236}">
                  <a16:creationId xmlns:a16="http://schemas.microsoft.com/office/drawing/2014/main" id="{41D89EFC-C538-429F-A350-F95DC1F5C3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3630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38" name="Oval 8">
              <a:extLst>
                <a:ext uri="{FF2B5EF4-FFF2-40B4-BE49-F238E27FC236}">
                  <a16:creationId xmlns:a16="http://schemas.microsoft.com/office/drawing/2014/main" id="{E38E45A5-210F-46F2-A0E3-24A356E7C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3089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39" name="Oval 9">
              <a:extLst>
                <a:ext uri="{FF2B5EF4-FFF2-40B4-BE49-F238E27FC236}">
                  <a16:creationId xmlns:a16="http://schemas.microsoft.com/office/drawing/2014/main" id="{7508A125-AC3C-4ED1-9455-E719DDC975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3701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40" name="Oval 10">
              <a:extLst>
                <a:ext uri="{FF2B5EF4-FFF2-40B4-BE49-F238E27FC236}">
                  <a16:creationId xmlns:a16="http://schemas.microsoft.com/office/drawing/2014/main" id="{0B7F9DF4-DB32-4CCD-9DEC-654CD95BF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951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41" name="Oval 11">
              <a:extLst>
                <a:ext uri="{FF2B5EF4-FFF2-40B4-BE49-F238E27FC236}">
                  <a16:creationId xmlns:a16="http://schemas.microsoft.com/office/drawing/2014/main" id="{EC65790B-BBF9-47FA-B848-5B66670EB0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6" y="3412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42" name="Oval 12">
              <a:extLst>
                <a:ext uri="{FF2B5EF4-FFF2-40B4-BE49-F238E27FC236}">
                  <a16:creationId xmlns:a16="http://schemas.microsoft.com/office/drawing/2014/main" id="{1509D0D1-1564-49C4-BF2C-56391C9171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880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43" name="Oval 13">
              <a:extLst>
                <a:ext uri="{FF2B5EF4-FFF2-40B4-BE49-F238E27FC236}">
                  <a16:creationId xmlns:a16="http://schemas.microsoft.com/office/drawing/2014/main" id="{1358660B-2048-42D1-983B-1EE5D53DC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781"/>
              <a:ext cx="79" cy="71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44" name="Oval 14">
              <a:extLst>
                <a:ext uri="{FF2B5EF4-FFF2-40B4-BE49-F238E27FC236}">
                  <a16:creationId xmlns:a16="http://schemas.microsoft.com/office/drawing/2014/main" id="{B918F460-4727-4EEC-A535-866B83654F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" y="2959"/>
              <a:ext cx="718" cy="102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45" name="Text Box 15">
              <a:extLst>
                <a:ext uri="{FF2B5EF4-FFF2-40B4-BE49-F238E27FC236}">
                  <a16:creationId xmlns:a16="http://schemas.microsoft.com/office/drawing/2014/main" id="{0CF2E9FD-B2B4-4683-A104-FD298A9756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9" y="3086"/>
              <a:ext cx="254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0"/>
                <a:t>R</a:t>
              </a:r>
            </a:p>
          </p:txBody>
        </p:sp>
        <p:sp>
          <p:nvSpPr>
            <p:cNvPr id="48146" name="Oval 16">
              <a:extLst>
                <a:ext uri="{FF2B5EF4-FFF2-40B4-BE49-F238E27FC236}">
                  <a16:creationId xmlns:a16="http://schemas.microsoft.com/office/drawing/2014/main" id="{4D630D7B-4E58-4A5A-A594-C77C16FAF8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" y="2656"/>
              <a:ext cx="2503" cy="1419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48147" name="Text Box 17">
              <a:extLst>
                <a:ext uri="{FF2B5EF4-FFF2-40B4-BE49-F238E27FC236}">
                  <a16:creationId xmlns:a16="http://schemas.microsoft.com/office/drawing/2014/main" id="{12C045F0-1115-465A-9B0F-17B91CECF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1" y="2697"/>
              <a:ext cx="233" cy="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0"/>
                <a:t>S</a:t>
              </a:r>
            </a:p>
          </p:txBody>
        </p:sp>
        <p:sp>
          <p:nvSpPr>
            <p:cNvPr id="48148" name="Line 18">
              <a:extLst>
                <a:ext uri="{FF2B5EF4-FFF2-40B4-BE49-F238E27FC236}">
                  <a16:creationId xmlns:a16="http://schemas.microsoft.com/office/drawing/2014/main" id="{D18E9E29-1411-4DEC-9134-5782D068BA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10" y="2998"/>
              <a:ext cx="773" cy="1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49" name="Line 19">
              <a:extLst>
                <a:ext uri="{FF2B5EF4-FFF2-40B4-BE49-F238E27FC236}">
                  <a16:creationId xmlns:a16="http://schemas.microsoft.com/office/drawing/2014/main" id="{594EC12E-C9AA-4047-B7A5-1F4724221A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4" y="3006"/>
              <a:ext cx="773" cy="6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0" name="Line 20">
              <a:extLst>
                <a:ext uri="{FF2B5EF4-FFF2-40B4-BE49-F238E27FC236}">
                  <a16:creationId xmlns:a16="http://schemas.microsoft.com/office/drawing/2014/main" id="{88996C9C-CAD6-4448-BBC9-34072664D4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4" y="3456"/>
              <a:ext cx="821" cy="2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1" name="Line 21">
              <a:extLst>
                <a:ext uri="{FF2B5EF4-FFF2-40B4-BE49-F238E27FC236}">
                  <a16:creationId xmlns:a16="http://schemas.microsoft.com/office/drawing/2014/main" id="{4DD76EA2-70FF-4B2D-B90F-C2F3E8D365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86" y="3716"/>
              <a:ext cx="489" cy="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2" name="Line 22">
              <a:extLst>
                <a:ext uri="{FF2B5EF4-FFF2-40B4-BE49-F238E27FC236}">
                  <a16:creationId xmlns:a16="http://schemas.microsoft.com/office/drawing/2014/main" id="{A8AEE397-206A-4CCA-9003-02B9A07311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7" y="3752"/>
              <a:ext cx="1307" cy="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3" name="Line 23">
              <a:extLst>
                <a:ext uri="{FF2B5EF4-FFF2-40B4-BE49-F238E27FC236}">
                  <a16:creationId xmlns:a16="http://schemas.microsoft.com/office/drawing/2014/main" id="{FD0DCE63-6CCD-4023-9C27-6401F1E01B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22" y="3424"/>
              <a:ext cx="482" cy="2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4" name="Line 24">
              <a:extLst>
                <a:ext uri="{FF2B5EF4-FFF2-40B4-BE49-F238E27FC236}">
                  <a16:creationId xmlns:a16="http://schemas.microsoft.com/office/drawing/2014/main" id="{8B182F93-E8FD-4CE2-B3B0-95494D179B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14" y="3148"/>
              <a:ext cx="647" cy="26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5" name="Line 25">
              <a:extLst>
                <a:ext uri="{FF2B5EF4-FFF2-40B4-BE49-F238E27FC236}">
                  <a16:creationId xmlns:a16="http://schemas.microsoft.com/office/drawing/2014/main" id="{D6959FBB-7CB7-4105-B735-DD7D82366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22" y="3211"/>
              <a:ext cx="261" cy="1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6" name="Line 26">
              <a:extLst>
                <a:ext uri="{FF2B5EF4-FFF2-40B4-BE49-F238E27FC236}">
                  <a16:creationId xmlns:a16="http://schemas.microsoft.com/office/drawing/2014/main" id="{138DB2CC-FACB-4840-BF2A-7189C67C42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22" y="2919"/>
              <a:ext cx="632" cy="2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48157" name="Line 27">
              <a:extLst>
                <a:ext uri="{FF2B5EF4-FFF2-40B4-BE49-F238E27FC236}">
                  <a16:creationId xmlns:a16="http://schemas.microsoft.com/office/drawing/2014/main" id="{0DAA6B73-29D0-4DB4-8578-DA1D66842C5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94" y="2896"/>
              <a:ext cx="1460" cy="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>
            <a:extLst>
              <a:ext uri="{FF2B5EF4-FFF2-40B4-BE49-F238E27FC236}">
                <a16:creationId xmlns:a16="http://schemas.microsoft.com/office/drawing/2014/main" id="{E3CC1C27-1022-421D-B19C-ABF8FB3837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52227" name="Slide Number Placeholder 4">
            <a:extLst>
              <a:ext uri="{FF2B5EF4-FFF2-40B4-BE49-F238E27FC236}">
                <a16:creationId xmlns:a16="http://schemas.microsoft.com/office/drawing/2014/main" id="{0F716163-992B-4782-8584-5F4D24D499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4DA1EB6-FD3B-4C09-9F04-7223BD0E7C40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400" b="0"/>
          </a:p>
        </p:txBody>
      </p:sp>
      <p:sp>
        <p:nvSpPr>
          <p:cNvPr id="52228" name="Rectangle 2">
            <a:extLst>
              <a:ext uri="{FF2B5EF4-FFF2-40B4-BE49-F238E27FC236}">
                <a16:creationId xmlns:a16="http://schemas.microsoft.com/office/drawing/2014/main" id="{D255AD71-DC12-4E9A-BC32-42B0ED19AE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47700"/>
          </a:xfrm>
        </p:spPr>
        <p:txBody>
          <a:bodyPr/>
          <a:lstStyle/>
          <a:p>
            <a:r>
              <a:rPr lang="en-US" altLang="en-US"/>
              <a:t>HITS Algorithm</a:t>
            </a:r>
          </a:p>
        </p:txBody>
      </p:sp>
      <p:sp>
        <p:nvSpPr>
          <p:cNvPr id="52229" name="Rectangle 3">
            <a:extLst>
              <a:ext uri="{FF2B5EF4-FFF2-40B4-BE49-F238E27FC236}">
                <a16:creationId xmlns:a16="http://schemas.microsoft.com/office/drawing/2014/main" id="{101FB336-FD79-4D4A-B13C-7C3920898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altLang="en-US"/>
              <a:t>Let </a:t>
            </a:r>
            <a:r>
              <a:rPr lang="en-US" altLang="en-US">
                <a:solidFill>
                  <a:srgbClr val="FF3300"/>
                </a:solidFill>
              </a:rPr>
              <a:t>HUB[v]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CC00"/>
                </a:solidFill>
              </a:rPr>
              <a:t>AUTH[v]</a:t>
            </a:r>
            <a:r>
              <a:rPr lang="en-US" altLang="en-US"/>
              <a:t> represent the hub and authority values associated with a vertex v</a:t>
            </a:r>
          </a:p>
          <a:p>
            <a:r>
              <a:rPr lang="en-US" altLang="en-US"/>
              <a:t>Repeat until </a:t>
            </a:r>
            <a:r>
              <a:rPr lang="en-US" altLang="en-US">
                <a:solidFill>
                  <a:srgbClr val="FF3300"/>
                </a:solidFill>
              </a:rPr>
              <a:t>HUB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CC00"/>
                </a:solidFill>
              </a:rPr>
              <a:t>AUTH</a:t>
            </a:r>
            <a:r>
              <a:rPr lang="en-US" altLang="en-US"/>
              <a:t> vectors converge</a:t>
            </a:r>
          </a:p>
          <a:p>
            <a:pPr lvl="1"/>
            <a:r>
              <a:rPr lang="en-US" altLang="en-US"/>
              <a:t>Normalize </a:t>
            </a:r>
            <a:r>
              <a:rPr lang="en-US" altLang="en-US" b="1">
                <a:solidFill>
                  <a:srgbClr val="FF3300"/>
                </a:solidFill>
              </a:rPr>
              <a:t>HUB</a:t>
            </a:r>
            <a:r>
              <a:rPr lang="en-US" altLang="en-US"/>
              <a:t> and </a:t>
            </a:r>
            <a:r>
              <a:rPr lang="en-US" altLang="en-US" b="1">
                <a:solidFill>
                  <a:srgbClr val="00CC00"/>
                </a:solidFill>
              </a:rPr>
              <a:t>AUTH</a:t>
            </a:r>
            <a:endParaRPr lang="en-US" altLang="en-US"/>
          </a:p>
          <a:p>
            <a:pPr lvl="1"/>
            <a:r>
              <a:rPr lang="en-US" altLang="en-US" b="1">
                <a:solidFill>
                  <a:srgbClr val="FF3300"/>
                </a:solidFill>
              </a:rPr>
              <a:t>HUB[v]</a:t>
            </a:r>
            <a:r>
              <a:rPr lang="en-US" altLang="en-US"/>
              <a:t> :=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00CC00"/>
                </a:solidFill>
              </a:rPr>
              <a:t>AUTH[u</a:t>
            </a:r>
            <a:r>
              <a:rPr lang="en-US" altLang="en-US" b="1" baseline="-25000">
                <a:solidFill>
                  <a:srgbClr val="00CC00"/>
                </a:solidFill>
              </a:rPr>
              <a:t>i</a:t>
            </a:r>
            <a:r>
              <a:rPr lang="en-US" altLang="en-US" b="1">
                <a:solidFill>
                  <a:srgbClr val="00CC00"/>
                </a:solidFill>
              </a:rPr>
              <a:t>]</a:t>
            </a:r>
            <a:r>
              <a:rPr lang="en-US" altLang="en-US"/>
              <a:t> for all u</a:t>
            </a:r>
            <a:r>
              <a:rPr lang="en-US" altLang="en-US" baseline="-25000"/>
              <a:t>i</a:t>
            </a:r>
            <a:r>
              <a:rPr lang="en-US" altLang="en-US"/>
              <a:t> with Edge(v, u</a:t>
            </a:r>
            <a:r>
              <a:rPr lang="en-US" altLang="en-US" baseline="-25000"/>
              <a:t>i</a:t>
            </a:r>
            <a:r>
              <a:rPr lang="en-US" altLang="en-US"/>
              <a:t>)</a:t>
            </a:r>
          </a:p>
          <a:p>
            <a:pPr lvl="1"/>
            <a:r>
              <a:rPr lang="en-US" altLang="en-US" b="1">
                <a:solidFill>
                  <a:srgbClr val="00CC00"/>
                </a:solidFill>
              </a:rPr>
              <a:t>AUTH[v]</a:t>
            </a:r>
            <a:r>
              <a:rPr lang="en-US" altLang="en-US"/>
              <a:t> :=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FF3300"/>
                </a:solidFill>
              </a:rPr>
              <a:t>HUB[w</a:t>
            </a:r>
            <a:r>
              <a:rPr lang="en-US" altLang="en-US" b="1" baseline="-25000">
                <a:solidFill>
                  <a:srgbClr val="FF3300"/>
                </a:solidFill>
              </a:rPr>
              <a:t>i</a:t>
            </a:r>
            <a:r>
              <a:rPr lang="en-US" altLang="en-US" b="1">
                <a:solidFill>
                  <a:srgbClr val="FF3300"/>
                </a:solidFill>
              </a:rPr>
              <a:t>]</a:t>
            </a:r>
            <a:r>
              <a:rPr lang="en-US" altLang="en-US"/>
              <a:t> for all u</a:t>
            </a:r>
            <a:r>
              <a:rPr lang="en-US" altLang="en-US" baseline="-25000"/>
              <a:t>i</a:t>
            </a:r>
            <a:r>
              <a:rPr lang="en-US" altLang="en-US"/>
              <a:t> with Edge(</a:t>
            </a:r>
            <a:r>
              <a:rPr lang="en-US" altLang="en-US" b="1"/>
              <a:t>w</a:t>
            </a:r>
            <a:r>
              <a:rPr lang="en-US" altLang="en-US" b="1" baseline="-25000"/>
              <a:t>i</a:t>
            </a:r>
            <a:r>
              <a:rPr lang="en-US" altLang="en-US"/>
              <a:t>, v)</a:t>
            </a:r>
          </a:p>
          <a:p>
            <a:pPr lvl="1"/>
            <a:endParaRPr lang="en-US" altLang="en-US"/>
          </a:p>
        </p:txBody>
      </p:sp>
      <p:sp>
        <p:nvSpPr>
          <p:cNvPr id="52230" name="Line 4">
            <a:extLst>
              <a:ext uri="{FF2B5EF4-FFF2-40B4-BE49-F238E27FC236}">
                <a16:creationId xmlns:a16="http://schemas.microsoft.com/office/drawing/2014/main" id="{402070FD-5638-49F2-8627-4E6FB45410B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6700" y="2006600"/>
            <a:ext cx="63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5">
            <a:extLst>
              <a:ext uri="{FF2B5EF4-FFF2-40B4-BE49-F238E27FC236}">
                <a16:creationId xmlns:a16="http://schemas.microsoft.com/office/drawing/2014/main" id="{66E7F681-8CA2-4B76-9BA3-97CEE987E0B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5600" y="1993900"/>
            <a:ext cx="80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Line 6">
            <a:extLst>
              <a:ext uri="{FF2B5EF4-FFF2-40B4-BE49-F238E27FC236}">
                <a16:creationId xmlns:a16="http://schemas.microsoft.com/office/drawing/2014/main" id="{B95F96E4-5DB7-4890-8C63-63378BD61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9700" y="2425700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7">
            <a:extLst>
              <a:ext uri="{FF2B5EF4-FFF2-40B4-BE49-F238E27FC236}">
                <a16:creationId xmlns:a16="http://schemas.microsoft.com/office/drawing/2014/main" id="{698BAE23-2725-4B13-BA75-9EA0429C1AB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4600" y="241300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AutoShape 8">
            <a:extLst>
              <a:ext uri="{FF2B5EF4-FFF2-40B4-BE49-F238E27FC236}">
                <a16:creationId xmlns:a16="http://schemas.microsoft.com/office/drawing/2014/main" id="{69279444-C223-4E65-ADBB-CD6DF309E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3000" y="4114800"/>
            <a:ext cx="1473200" cy="1689100"/>
          </a:xfrm>
          <a:prstGeom prst="flowChartDocumen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52235" name="Text Box 9">
            <a:extLst>
              <a:ext uri="{FF2B5EF4-FFF2-40B4-BE49-F238E27FC236}">
                <a16:creationId xmlns:a16="http://schemas.microsoft.com/office/drawing/2014/main" id="{2B64E8FF-598E-4805-BD60-FD3C6830B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25" y="4775200"/>
            <a:ext cx="438150" cy="4699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/>
              <a:t>A</a:t>
            </a:r>
            <a:endParaRPr lang="en-US" altLang="en-US" sz="1800"/>
          </a:p>
        </p:txBody>
      </p:sp>
      <p:sp>
        <p:nvSpPr>
          <p:cNvPr id="52236" name="Text Box 10">
            <a:extLst>
              <a:ext uri="{FF2B5EF4-FFF2-40B4-BE49-F238E27FC236}">
                <a16:creationId xmlns:a16="http://schemas.microsoft.com/office/drawing/2014/main" id="{2F5B0923-902D-4F18-B8EF-D1E88C578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4775200"/>
            <a:ext cx="438150" cy="469900"/>
          </a:xfrm>
          <a:prstGeom prst="rect">
            <a:avLst/>
          </a:prstGeom>
          <a:solidFill>
            <a:srgbClr val="00CC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/>
              <a:t>H</a:t>
            </a:r>
            <a:endParaRPr lang="en-US" altLang="en-US" sz="1800"/>
          </a:p>
        </p:txBody>
      </p:sp>
      <p:sp>
        <p:nvSpPr>
          <p:cNvPr id="52237" name="Text Box 11">
            <a:extLst>
              <a:ext uri="{FF2B5EF4-FFF2-40B4-BE49-F238E27FC236}">
                <a16:creationId xmlns:a16="http://schemas.microsoft.com/office/drawing/2014/main" id="{BC7E6624-7E50-4378-A250-56595C7EB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5925" y="4217988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v</a:t>
            </a:r>
          </a:p>
        </p:txBody>
      </p:sp>
      <p:sp>
        <p:nvSpPr>
          <p:cNvPr id="52238" name="Text Box 12">
            <a:extLst>
              <a:ext uri="{FF2B5EF4-FFF2-40B4-BE49-F238E27FC236}">
                <a16:creationId xmlns:a16="http://schemas.microsoft.com/office/drawing/2014/main" id="{B373099C-718D-4E5E-B979-38E63F9CB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3888" y="4040188"/>
            <a:ext cx="4714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u</a:t>
            </a:r>
            <a:r>
              <a:rPr lang="en-US" altLang="en-US" sz="2000" baseline="-25000"/>
              <a:t>1</a:t>
            </a:r>
            <a:endParaRPr lang="en-US" altLang="en-US" sz="2000"/>
          </a:p>
        </p:txBody>
      </p:sp>
      <p:sp>
        <p:nvSpPr>
          <p:cNvPr id="52239" name="Text Box 13">
            <a:extLst>
              <a:ext uri="{FF2B5EF4-FFF2-40B4-BE49-F238E27FC236}">
                <a16:creationId xmlns:a16="http://schemas.microsoft.com/office/drawing/2014/main" id="{0EC683C2-2596-4819-8491-2B225A116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4637088"/>
            <a:ext cx="4587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u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52240" name="Text Box 14">
            <a:extLst>
              <a:ext uri="{FF2B5EF4-FFF2-40B4-BE49-F238E27FC236}">
                <a16:creationId xmlns:a16="http://schemas.microsoft.com/office/drawing/2014/main" id="{A71B1BBF-4D7B-455E-A5FB-265EAA8D2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6588" y="5487988"/>
            <a:ext cx="4587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u</a:t>
            </a:r>
            <a:r>
              <a:rPr lang="en-US" altLang="en-US" sz="2000" baseline="-25000"/>
              <a:t>k</a:t>
            </a:r>
            <a:endParaRPr lang="en-US" altLang="en-US" sz="2000"/>
          </a:p>
        </p:txBody>
      </p:sp>
      <p:sp>
        <p:nvSpPr>
          <p:cNvPr id="52241" name="Text Box 15">
            <a:extLst>
              <a:ext uri="{FF2B5EF4-FFF2-40B4-BE49-F238E27FC236}">
                <a16:creationId xmlns:a16="http://schemas.microsoft.com/office/drawing/2014/main" id="{734ACAD9-C8A3-46B4-BC29-C4A6B9871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4525" y="49561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...</a:t>
            </a:r>
          </a:p>
        </p:txBody>
      </p:sp>
      <p:sp>
        <p:nvSpPr>
          <p:cNvPr id="52242" name="Text Box 16">
            <a:extLst>
              <a:ext uri="{FF2B5EF4-FFF2-40B4-BE49-F238E27FC236}">
                <a16:creationId xmlns:a16="http://schemas.microsoft.com/office/drawing/2014/main" id="{816B6333-19AC-43B3-98EF-B5348FFA4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3488" y="4027488"/>
            <a:ext cx="4968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endParaRPr lang="en-US" altLang="en-US" sz="2000"/>
          </a:p>
        </p:txBody>
      </p:sp>
      <p:sp>
        <p:nvSpPr>
          <p:cNvPr id="52243" name="Text Box 17">
            <a:extLst>
              <a:ext uri="{FF2B5EF4-FFF2-40B4-BE49-F238E27FC236}">
                <a16:creationId xmlns:a16="http://schemas.microsoft.com/office/drawing/2014/main" id="{E212103E-18D2-4A54-9A7E-6E5748D0A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8" y="4624388"/>
            <a:ext cx="4841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52244" name="Text Box 18">
            <a:extLst>
              <a:ext uri="{FF2B5EF4-FFF2-40B4-BE49-F238E27FC236}">
                <a16:creationId xmlns:a16="http://schemas.microsoft.com/office/drawing/2014/main" id="{447ABE3A-8233-4393-A0F5-D27BBDF07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6188" y="5475288"/>
            <a:ext cx="484187" cy="409575"/>
          </a:xfrm>
          <a:prstGeom prst="rect">
            <a:avLst/>
          </a:prstGeom>
          <a:solidFill>
            <a:srgbClr val="DDDDD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w</a:t>
            </a:r>
            <a:r>
              <a:rPr lang="en-US" altLang="en-US" sz="2000" baseline="-25000"/>
              <a:t>k</a:t>
            </a:r>
            <a:endParaRPr lang="en-US" altLang="en-US" sz="2000"/>
          </a:p>
        </p:txBody>
      </p:sp>
      <p:sp>
        <p:nvSpPr>
          <p:cNvPr id="52245" name="Text Box 19">
            <a:extLst>
              <a:ext uri="{FF2B5EF4-FFF2-40B4-BE49-F238E27FC236}">
                <a16:creationId xmlns:a16="http://schemas.microsoft.com/office/drawing/2014/main" id="{AE64CABB-9F93-453D-BFE5-35BB59DCF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4943475"/>
            <a:ext cx="412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...</a:t>
            </a:r>
          </a:p>
        </p:txBody>
      </p:sp>
      <p:sp>
        <p:nvSpPr>
          <p:cNvPr id="52246" name="Line 20">
            <a:extLst>
              <a:ext uri="{FF2B5EF4-FFF2-40B4-BE49-F238E27FC236}">
                <a16:creationId xmlns:a16="http://schemas.microsoft.com/office/drawing/2014/main" id="{9B8B2F3F-AFBB-4A99-9F46-552E22DAD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4216400"/>
            <a:ext cx="850900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7" name="Line 21">
            <a:extLst>
              <a:ext uri="{FF2B5EF4-FFF2-40B4-BE49-F238E27FC236}">
                <a16:creationId xmlns:a16="http://schemas.microsoft.com/office/drawing/2014/main" id="{FA4D0A02-89CE-449D-AAB9-C701EC19A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4826000"/>
            <a:ext cx="863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8" name="Line 22">
            <a:extLst>
              <a:ext uri="{FF2B5EF4-FFF2-40B4-BE49-F238E27FC236}">
                <a16:creationId xmlns:a16="http://schemas.microsoft.com/office/drawing/2014/main" id="{97C6D7E8-F528-46AD-8DF1-94F69E9E74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97200" y="5181600"/>
            <a:ext cx="825500" cy="50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9" name="Line 23">
            <a:extLst>
              <a:ext uri="{FF2B5EF4-FFF2-40B4-BE49-F238E27FC236}">
                <a16:creationId xmlns:a16="http://schemas.microsoft.com/office/drawing/2014/main" id="{59CC312A-0370-4BE7-BCD8-AC1314E5CA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40300" y="4216400"/>
            <a:ext cx="762000" cy="66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0" name="Line 24">
            <a:extLst>
              <a:ext uri="{FF2B5EF4-FFF2-40B4-BE49-F238E27FC236}">
                <a16:creationId xmlns:a16="http://schemas.microsoft.com/office/drawing/2014/main" id="{889B8FA4-D835-4473-9280-11692A426B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14900" y="4864100"/>
            <a:ext cx="8001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51" name="Line 25">
            <a:extLst>
              <a:ext uri="{FF2B5EF4-FFF2-40B4-BE49-F238E27FC236}">
                <a16:creationId xmlns:a16="http://schemas.microsoft.com/office/drawing/2014/main" id="{F3B345AF-59EF-49D2-AACE-701AB4231A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53000" y="5143500"/>
            <a:ext cx="7493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5">
            <a:extLst>
              <a:ext uri="{FF2B5EF4-FFF2-40B4-BE49-F238E27FC236}">
                <a16:creationId xmlns:a16="http://schemas.microsoft.com/office/drawing/2014/main" id="{288811D3-2D79-4D8E-803B-3E58F32E25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54275" name="Slide Number Placeholder 6">
            <a:extLst>
              <a:ext uri="{FF2B5EF4-FFF2-40B4-BE49-F238E27FC236}">
                <a16:creationId xmlns:a16="http://schemas.microsoft.com/office/drawing/2014/main" id="{E15A77F3-A8B0-4599-946B-5CE15D4010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E4D509-6BFC-437C-9707-4129D64D5118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400" b="0"/>
          </a:p>
        </p:txBody>
      </p:sp>
      <p:sp>
        <p:nvSpPr>
          <p:cNvPr id="54276" name="Rectangle 2">
            <a:extLst>
              <a:ext uri="{FF2B5EF4-FFF2-40B4-BE49-F238E27FC236}">
                <a16:creationId xmlns:a16="http://schemas.microsoft.com/office/drawing/2014/main" id="{F8AF3CCD-12E2-47AA-87A7-660D71A63F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HITS: Algorithm Highlights</a:t>
            </a:r>
          </a:p>
        </p:txBody>
      </p:sp>
      <p:sp>
        <p:nvSpPr>
          <p:cNvPr id="54277" name="Rectangle 3">
            <a:extLst>
              <a:ext uri="{FF2B5EF4-FFF2-40B4-BE49-F238E27FC236}">
                <a16:creationId xmlns:a16="http://schemas.microsoft.com/office/drawing/2014/main" id="{9AC1AEA9-2BA0-4E6E-8F83-E8A0BA02679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11175" y="1295400"/>
            <a:ext cx="8099425" cy="4876800"/>
          </a:xfrm>
        </p:spPr>
        <p:txBody>
          <a:bodyPr/>
          <a:lstStyle/>
          <a:p>
            <a:r>
              <a:rPr lang="en-US" altLang="en-US" sz="2000"/>
              <a:t>Use an iterative algorithm to slowly converge on a mutually reinforcing set of hubs and authorities.</a:t>
            </a:r>
          </a:p>
          <a:p>
            <a:r>
              <a:rPr lang="en-US" altLang="en-US" sz="2000"/>
              <a:t>Maintain for each page </a:t>
            </a:r>
            <a:r>
              <a:rPr lang="en-US" altLang="en-US" sz="2000" i="1"/>
              <a:t>p </a:t>
            </a:r>
            <a:r>
              <a:rPr lang="en-US" altLang="en-US" sz="2000">
                <a:sym typeface="Symbol" panose="05050102010706020507" pitchFamily="18" charset="2"/>
              </a:rPr>
              <a:t> </a:t>
            </a:r>
            <a:r>
              <a:rPr lang="en-US" altLang="en-US" sz="2000" i="1">
                <a:sym typeface="Symbol" panose="05050102010706020507" pitchFamily="18" charset="2"/>
              </a:rPr>
              <a:t>S:</a:t>
            </a:r>
          </a:p>
          <a:p>
            <a:pPr lvl="1"/>
            <a:r>
              <a:rPr lang="en-US" altLang="en-US" sz="1800"/>
              <a:t>Authority score: </a:t>
            </a:r>
            <a:r>
              <a:rPr lang="en-US" altLang="en-US" sz="1800" i="1"/>
              <a:t>a</a:t>
            </a:r>
            <a:r>
              <a:rPr lang="en-US" altLang="en-US" sz="1800" i="1" baseline="-25000"/>
              <a:t>p      </a:t>
            </a:r>
            <a:r>
              <a:rPr lang="en-US" altLang="en-US" sz="1800"/>
              <a:t>(vector</a:t>
            </a:r>
            <a:r>
              <a:rPr lang="en-US" altLang="en-US" sz="1800" i="1"/>
              <a:t> </a:t>
            </a:r>
            <a:r>
              <a:rPr lang="en-US" altLang="en-US" sz="1800" b="1" i="1"/>
              <a:t>a</a:t>
            </a:r>
            <a:r>
              <a:rPr lang="en-US" altLang="en-US" sz="1800"/>
              <a:t>)</a:t>
            </a:r>
            <a:endParaRPr lang="en-US" altLang="en-US" sz="1800" i="1"/>
          </a:p>
          <a:p>
            <a:pPr lvl="1"/>
            <a:r>
              <a:rPr lang="en-US" altLang="en-US" sz="1800"/>
              <a:t>Hub score</a:t>
            </a:r>
            <a:r>
              <a:rPr lang="en-US" altLang="en-US" sz="1800" i="1"/>
              <a:t>:         h</a:t>
            </a:r>
            <a:r>
              <a:rPr lang="en-US" altLang="en-US" sz="1800" i="1" baseline="-25000"/>
              <a:t>p       </a:t>
            </a:r>
            <a:r>
              <a:rPr lang="en-US" altLang="en-US" sz="1800"/>
              <a:t>(vector</a:t>
            </a:r>
            <a:r>
              <a:rPr lang="en-US" altLang="en-US" sz="1800" i="1"/>
              <a:t> </a:t>
            </a:r>
            <a:r>
              <a:rPr lang="en-US" altLang="en-US" sz="1800" b="1" i="1"/>
              <a:t>h</a:t>
            </a:r>
            <a:r>
              <a:rPr lang="en-US" altLang="en-US" sz="1800"/>
              <a:t>)</a:t>
            </a:r>
            <a:endParaRPr lang="en-US" altLang="en-US" sz="1800" i="1" baseline="-25000"/>
          </a:p>
          <a:p>
            <a:r>
              <a:rPr lang="en-US" altLang="en-US" sz="2000"/>
              <a:t>Initialize all </a:t>
            </a:r>
            <a:r>
              <a:rPr lang="en-US" altLang="en-US" sz="2000" i="1"/>
              <a:t>a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 = h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 = 1</a:t>
            </a:r>
          </a:p>
          <a:p>
            <a:r>
              <a:rPr lang="en-US" altLang="en-US" sz="2000"/>
              <a:t>Maintain normalized scores:</a:t>
            </a:r>
          </a:p>
          <a:p>
            <a:endParaRPr lang="en-US" altLang="en-US" sz="2000"/>
          </a:p>
          <a:p>
            <a:r>
              <a:rPr lang="en-US" altLang="en-US" sz="2000"/>
              <a:t>Authorities are pointed to by lots of good hubs:</a:t>
            </a:r>
          </a:p>
          <a:p>
            <a:endParaRPr lang="en-US" altLang="en-US" sz="2000"/>
          </a:p>
          <a:p>
            <a:endParaRPr lang="en-US" altLang="en-US" sz="2000"/>
          </a:p>
          <a:p>
            <a:r>
              <a:rPr lang="en-US" altLang="en-US" sz="2000"/>
              <a:t>Hubs point to lots of good authorities:</a:t>
            </a:r>
          </a:p>
        </p:txBody>
      </p:sp>
      <p:graphicFrame>
        <p:nvGraphicFramePr>
          <p:cNvPr id="54278" name="Object 6">
            <a:extLst>
              <a:ext uri="{FF2B5EF4-FFF2-40B4-BE49-F238E27FC236}">
                <a16:creationId xmlns:a16="http://schemas.microsoft.com/office/drawing/2014/main" id="{8A98BBC3-DAC2-44A7-8B53-E1D813D18EF1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3275013" y="4518025"/>
          <a:ext cx="12763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586" imgH="355446" progId="Equation.3">
                  <p:embed/>
                </p:oleObj>
              </mc:Choice>
              <mc:Fallback>
                <p:oleObj name="Equation" r:id="rId3" imgW="723586" imgH="3554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4518025"/>
                        <a:ext cx="1276350" cy="6270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4">
            <a:extLst>
              <a:ext uri="{FF2B5EF4-FFF2-40B4-BE49-F238E27FC236}">
                <a16:creationId xmlns:a16="http://schemas.microsoft.com/office/drawing/2014/main" id="{A8C7A60C-55AE-450E-8E68-4BE7DFD2AB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21325" y="3255963"/>
          <a:ext cx="12033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3586" imgH="368140" progId="Equation.3">
                  <p:embed/>
                </p:oleObj>
              </mc:Choice>
              <mc:Fallback>
                <p:oleObj name="Equation" r:id="rId5" imgW="723586" imgH="3681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3255963"/>
                        <a:ext cx="1203325" cy="612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5">
            <a:extLst>
              <a:ext uri="{FF2B5EF4-FFF2-40B4-BE49-F238E27FC236}">
                <a16:creationId xmlns:a16="http://schemas.microsoft.com/office/drawing/2014/main" id="{D7C963AA-9A55-4B93-BD2C-5F0A463B9B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37025" y="3265488"/>
          <a:ext cx="121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36600" imgH="368300" progId="Equation.3">
                  <p:embed/>
                </p:oleObj>
              </mc:Choice>
              <mc:Fallback>
                <p:oleObj name="Equation" r:id="rId7" imgW="7366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3265488"/>
                        <a:ext cx="1219200" cy="6096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1" name="Object 8">
            <a:extLst>
              <a:ext uri="{FF2B5EF4-FFF2-40B4-BE49-F238E27FC236}">
                <a16:creationId xmlns:a16="http://schemas.microsoft.com/office/drawing/2014/main" id="{4EC255BD-8297-431D-A851-8BB419FB9E58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3305175" y="5608638"/>
          <a:ext cx="124777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723586" imgH="355446" progId="Equation.3">
                  <p:embed/>
                </p:oleObj>
              </mc:Choice>
              <mc:Fallback>
                <p:oleObj name="Equation" r:id="rId9" imgW="723586" imgH="355446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5175" y="5608638"/>
                        <a:ext cx="1247775" cy="6127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2">
            <a:extLst>
              <a:ext uri="{FF2B5EF4-FFF2-40B4-BE49-F238E27FC236}">
                <a16:creationId xmlns:a16="http://schemas.microsoft.com/office/drawing/2014/main" id="{C8F06560-B5C3-4C79-B3C5-49ED2B08A3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56323" name="Slide Number Placeholder 3">
            <a:extLst>
              <a:ext uri="{FF2B5EF4-FFF2-40B4-BE49-F238E27FC236}">
                <a16:creationId xmlns:a16="http://schemas.microsoft.com/office/drawing/2014/main" id="{347F4967-8078-4C3D-BF83-D8A1DF69A6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312B636-4B4B-468E-9E26-24A96E478610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400" b="0"/>
          </a:p>
        </p:txBody>
      </p:sp>
      <p:sp>
        <p:nvSpPr>
          <p:cNvPr id="56324" name="Rectangle 2">
            <a:extLst>
              <a:ext uri="{FF2B5EF4-FFF2-40B4-BE49-F238E27FC236}">
                <a16:creationId xmlns:a16="http://schemas.microsoft.com/office/drawing/2014/main" id="{7B36F623-959D-46BA-8564-31E534BED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 Illustrated Update Rules</a:t>
            </a:r>
          </a:p>
        </p:txBody>
      </p:sp>
      <p:sp>
        <p:nvSpPr>
          <p:cNvPr id="56325" name="Oval 3">
            <a:extLst>
              <a:ext uri="{FF2B5EF4-FFF2-40B4-BE49-F238E27FC236}">
                <a16:creationId xmlns:a16="http://schemas.microsoft.com/office/drawing/2014/main" id="{85FDE0CA-68BE-4092-969D-1861999E53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2322513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2</a:t>
            </a:r>
          </a:p>
        </p:txBody>
      </p:sp>
      <p:sp>
        <p:nvSpPr>
          <p:cNvPr id="56326" name="Oval 4">
            <a:extLst>
              <a:ext uri="{FF2B5EF4-FFF2-40B4-BE49-F238E27FC236}">
                <a16:creationId xmlns:a16="http://schemas.microsoft.com/office/drawing/2014/main" id="{CA88969E-5107-47D3-A328-95C54B7F02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3081338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3</a:t>
            </a:r>
          </a:p>
        </p:txBody>
      </p:sp>
      <p:sp>
        <p:nvSpPr>
          <p:cNvPr id="56327" name="Line 5">
            <a:extLst>
              <a:ext uri="{FF2B5EF4-FFF2-40B4-BE49-F238E27FC236}">
                <a16:creationId xmlns:a16="http://schemas.microsoft.com/office/drawing/2014/main" id="{D4FE7AE8-25CC-4E05-9547-7D8C45D5E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81450" y="1828800"/>
            <a:ext cx="1028700" cy="493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328" name="Line 6">
            <a:extLst>
              <a:ext uri="{FF2B5EF4-FFF2-40B4-BE49-F238E27FC236}">
                <a16:creationId xmlns:a16="http://schemas.microsoft.com/office/drawing/2014/main" id="{D8AE003B-225B-44BA-96E7-04FC7B54A2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1450" y="2514600"/>
            <a:ext cx="10287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329" name="Line 7">
            <a:extLst>
              <a:ext uri="{FF2B5EF4-FFF2-40B4-BE49-F238E27FC236}">
                <a16:creationId xmlns:a16="http://schemas.microsoft.com/office/drawing/2014/main" id="{7D781618-5242-4C3A-9474-926090F537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81450" y="2622550"/>
            <a:ext cx="1116013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330" name="Text Box 8">
            <a:extLst>
              <a:ext uri="{FF2B5EF4-FFF2-40B4-BE49-F238E27FC236}">
                <a16:creationId xmlns:a16="http://schemas.microsoft.com/office/drawing/2014/main" id="{7AAE6514-4626-4532-AD62-4D0BE4353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3400" y="2225675"/>
            <a:ext cx="18145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a</a:t>
            </a:r>
            <a:r>
              <a:rPr lang="en-US" altLang="en-US" sz="2000" b="0" baseline="-25000"/>
              <a:t>4</a:t>
            </a:r>
            <a:r>
              <a:rPr lang="en-US" altLang="en-US" sz="2000" b="0"/>
              <a:t> = h</a:t>
            </a:r>
            <a:r>
              <a:rPr lang="en-US" altLang="en-US" sz="2000" b="0" baseline="-25000"/>
              <a:t>1</a:t>
            </a:r>
            <a:r>
              <a:rPr lang="en-US" altLang="en-US" sz="2000" b="0"/>
              <a:t> + h</a:t>
            </a:r>
            <a:r>
              <a:rPr lang="en-US" altLang="en-US" sz="2000" b="0" baseline="-25000"/>
              <a:t>2</a:t>
            </a:r>
            <a:r>
              <a:rPr lang="en-US" altLang="en-US" sz="2000" b="0"/>
              <a:t> + h</a:t>
            </a:r>
            <a:r>
              <a:rPr lang="en-US" altLang="en-US" sz="2000" b="0" baseline="-25000"/>
              <a:t>3</a:t>
            </a:r>
          </a:p>
        </p:txBody>
      </p:sp>
      <p:sp>
        <p:nvSpPr>
          <p:cNvPr id="56331" name="Oval 9">
            <a:extLst>
              <a:ext uri="{FF2B5EF4-FFF2-40B4-BE49-F238E27FC236}">
                <a16:creationId xmlns:a16="http://schemas.microsoft.com/office/drawing/2014/main" id="{FD99BEAC-B052-43E2-BCBD-A58920870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1557338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1</a:t>
            </a:r>
          </a:p>
        </p:txBody>
      </p:sp>
      <p:sp>
        <p:nvSpPr>
          <p:cNvPr id="56332" name="Oval 10">
            <a:extLst>
              <a:ext uri="{FF2B5EF4-FFF2-40B4-BE49-F238E27FC236}">
                <a16:creationId xmlns:a16="http://schemas.microsoft.com/office/drawing/2014/main" id="{5C44646D-A630-4AE7-9953-CBE307F86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3886200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5</a:t>
            </a:r>
          </a:p>
        </p:txBody>
      </p:sp>
      <p:sp>
        <p:nvSpPr>
          <p:cNvPr id="56333" name="Oval 11">
            <a:extLst>
              <a:ext uri="{FF2B5EF4-FFF2-40B4-BE49-F238E27FC236}">
                <a16:creationId xmlns:a16="http://schemas.microsoft.com/office/drawing/2014/main" id="{BE7BEA0D-16B4-4FDA-90FC-E82377B68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5486400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7</a:t>
            </a:r>
          </a:p>
        </p:txBody>
      </p:sp>
      <p:sp>
        <p:nvSpPr>
          <p:cNvPr id="56334" name="Oval 12">
            <a:extLst>
              <a:ext uri="{FF2B5EF4-FFF2-40B4-BE49-F238E27FC236}">
                <a16:creationId xmlns:a16="http://schemas.microsoft.com/office/drawing/2014/main" id="{970BED97-52F2-48EC-BF31-6A5B4797C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7463" y="4724400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6</a:t>
            </a:r>
          </a:p>
        </p:txBody>
      </p:sp>
      <p:sp>
        <p:nvSpPr>
          <p:cNvPr id="56335" name="Oval 13">
            <a:extLst>
              <a:ext uri="{FF2B5EF4-FFF2-40B4-BE49-F238E27FC236}">
                <a16:creationId xmlns:a16="http://schemas.microsoft.com/office/drawing/2014/main" id="{15525E25-68A1-4B59-AA12-C42465279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0150" y="2173288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4</a:t>
            </a:r>
          </a:p>
        </p:txBody>
      </p:sp>
      <p:sp>
        <p:nvSpPr>
          <p:cNvPr id="56336" name="Oval 14">
            <a:extLst>
              <a:ext uri="{FF2B5EF4-FFF2-40B4-BE49-F238E27FC236}">
                <a16:creationId xmlns:a16="http://schemas.microsoft.com/office/drawing/2014/main" id="{A7E77AF9-13AD-43EC-8F41-21F699960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6800" y="4724400"/>
            <a:ext cx="374650" cy="53657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4</a:t>
            </a:r>
          </a:p>
        </p:txBody>
      </p:sp>
      <p:sp>
        <p:nvSpPr>
          <p:cNvPr id="56337" name="Line 15">
            <a:extLst>
              <a:ext uri="{FF2B5EF4-FFF2-40B4-BE49-F238E27FC236}">
                <a16:creationId xmlns:a16="http://schemas.microsoft.com/office/drawing/2014/main" id="{2F7CC194-4283-4244-B956-24FC71599F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33825" y="4221163"/>
            <a:ext cx="1176338" cy="5762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338" name="Line 16">
            <a:extLst>
              <a:ext uri="{FF2B5EF4-FFF2-40B4-BE49-F238E27FC236}">
                <a16:creationId xmlns:a16="http://schemas.microsoft.com/office/drawing/2014/main" id="{63EC76F1-DDC8-4A83-9E5B-D062A1359D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70338" y="4960938"/>
            <a:ext cx="1127125" cy="23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339" name="Line 17">
            <a:extLst>
              <a:ext uri="{FF2B5EF4-FFF2-40B4-BE49-F238E27FC236}">
                <a16:creationId xmlns:a16="http://schemas.microsoft.com/office/drawing/2014/main" id="{7EE0A2B6-C69A-4D67-939B-2958D4EA55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4938" y="5148263"/>
            <a:ext cx="1165225" cy="550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56340" name="Text Box 18">
            <a:extLst>
              <a:ext uri="{FF2B5EF4-FFF2-40B4-BE49-F238E27FC236}">
                <a16:creationId xmlns:a16="http://schemas.microsoft.com/office/drawing/2014/main" id="{8784AA87-B825-4468-B839-ACEC900DD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2113" y="4797425"/>
            <a:ext cx="17859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h</a:t>
            </a:r>
            <a:r>
              <a:rPr lang="en-US" altLang="en-US" sz="2000" b="0" baseline="-25000"/>
              <a:t>4</a:t>
            </a:r>
            <a:r>
              <a:rPr lang="en-US" altLang="en-US" sz="2000" b="0"/>
              <a:t> = a</a:t>
            </a:r>
            <a:r>
              <a:rPr lang="en-US" altLang="en-US" sz="2000" b="0" baseline="-25000"/>
              <a:t>5</a:t>
            </a:r>
            <a:r>
              <a:rPr lang="en-US" altLang="en-US" sz="2000" b="0"/>
              <a:t> + a</a:t>
            </a:r>
            <a:r>
              <a:rPr lang="en-US" altLang="en-US" sz="2000" b="0" baseline="-25000"/>
              <a:t>6</a:t>
            </a:r>
            <a:r>
              <a:rPr lang="en-US" altLang="en-US" sz="2000" b="0"/>
              <a:t> + a</a:t>
            </a:r>
            <a:r>
              <a:rPr lang="en-US" altLang="en-US" sz="2000" b="0" baseline="-25000"/>
              <a:t>7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b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>
            <a:extLst>
              <a:ext uri="{FF2B5EF4-FFF2-40B4-BE49-F238E27FC236}">
                <a16:creationId xmlns:a16="http://schemas.microsoft.com/office/drawing/2014/main" id="{30A0C347-F934-48E1-A0AF-D99FE32192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58371" name="Slide Number Placeholder 4">
            <a:extLst>
              <a:ext uri="{FF2B5EF4-FFF2-40B4-BE49-F238E27FC236}">
                <a16:creationId xmlns:a16="http://schemas.microsoft.com/office/drawing/2014/main" id="{8AFCEC50-9350-403D-837A-F8B238E161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23DFB3-02FA-4DD9-A182-FCA0B5C74859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400" b="0"/>
          </a:p>
        </p:txBody>
      </p:sp>
      <p:sp>
        <p:nvSpPr>
          <p:cNvPr id="58372" name="Rectangle 2">
            <a:extLst>
              <a:ext uri="{FF2B5EF4-FFF2-40B4-BE49-F238E27FC236}">
                <a16:creationId xmlns:a16="http://schemas.microsoft.com/office/drawing/2014/main" id="{A1302308-5F79-4FB4-A37F-B3F0BF2C7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HITS Iterative Algorithm</a:t>
            </a:r>
          </a:p>
        </p:txBody>
      </p:sp>
      <p:sp>
        <p:nvSpPr>
          <p:cNvPr id="58373" name="Rectangle 3">
            <a:extLst>
              <a:ext uri="{FF2B5EF4-FFF2-40B4-BE49-F238E27FC236}">
                <a16:creationId xmlns:a16="http://schemas.microsoft.com/office/drawing/2014/main" id="{0A0A01D9-F516-42FA-B171-482BFB917F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4338" y="1219200"/>
            <a:ext cx="8272462" cy="4840288"/>
          </a:xfrm>
        </p:spPr>
        <p:txBody>
          <a:bodyPr/>
          <a:lstStyle/>
          <a:p>
            <a:pPr>
              <a:buFont typeface="Marlett" pitchFamily="2" charset="2"/>
              <a:buNone/>
            </a:pPr>
            <a:r>
              <a:rPr lang="en-US" altLang="en-US"/>
              <a:t>Initialize for all </a:t>
            </a:r>
            <a:r>
              <a:rPr lang="en-US" altLang="en-US" i="1"/>
              <a:t>p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i="1">
                <a:sym typeface="Symbol" panose="05050102010706020507" pitchFamily="18" charset="2"/>
              </a:rPr>
              <a:t>S</a:t>
            </a:r>
            <a:r>
              <a:rPr lang="en-US" altLang="en-US">
                <a:sym typeface="Symbol" panose="05050102010706020507" pitchFamily="18" charset="2"/>
              </a:rPr>
              <a:t>: </a:t>
            </a:r>
            <a:r>
              <a:rPr lang="en-US" altLang="en-US" sz="2000" i="1"/>
              <a:t>a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 = h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 = 1 </a:t>
            </a:r>
            <a:r>
              <a:rPr lang="en-US" altLang="en-US"/>
              <a:t> </a:t>
            </a:r>
          </a:p>
          <a:p>
            <a:pPr>
              <a:buFont typeface="Marlett" pitchFamily="2" charset="2"/>
              <a:buNone/>
            </a:pPr>
            <a:r>
              <a:rPr lang="en-US" altLang="en-US"/>
              <a:t>For i = 1 to k:</a:t>
            </a:r>
          </a:p>
          <a:p>
            <a:pPr>
              <a:buFont typeface="Marlett" pitchFamily="2" charset="2"/>
              <a:buNone/>
            </a:pPr>
            <a:r>
              <a:rPr lang="en-US" altLang="en-US"/>
              <a:t>    For all </a:t>
            </a:r>
            <a:r>
              <a:rPr lang="en-US" altLang="en-US" i="1"/>
              <a:t>p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i="1">
                <a:sym typeface="Symbol" panose="05050102010706020507" pitchFamily="18" charset="2"/>
              </a:rPr>
              <a:t>S:                         </a:t>
            </a:r>
            <a:r>
              <a:rPr lang="en-US" altLang="en-US">
                <a:solidFill>
                  <a:schemeClr val="accent1"/>
                </a:solidFill>
              </a:rPr>
              <a:t>(</a:t>
            </a:r>
            <a:r>
              <a:rPr lang="en-US" altLang="en-US" i="1">
                <a:solidFill>
                  <a:schemeClr val="accent1"/>
                </a:solidFill>
              </a:rPr>
              <a:t>update auth. scores</a:t>
            </a:r>
            <a:r>
              <a:rPr lang="en-US" altLang="en-US">
                <a:solidFill>
                  <a:schemeClr val="accent1"/>
                </a:solidFill>
              </a:rPr>
              <a:t>)</a:t>
            </a:r>
          </a:p>
          <a:p>
            <a:pPr>
              <a:buFont typeface="Marlett" pitchFamily="2" charset="2"/>
              <a:buNone/>
            </a:pPr>
            <a:r>
              <a:rPr lang="en-US" altLang="en-US"/>
              <a:t>   </a:t>
            </a:r>
          </a:p>
          <a:p>
            <a:pPr>
              <a:buFont typeface="Marlett" pitchFamily="2" charset="2"/>
              <a:buNone/>
            </a:pPr>
            <a:r>
              <a:rPr lang="en-US" altLang="en-US"/>
              <a:t>    For all </a:t>
            </a:r>
            <a:r>
              <a:rPr lang="en-US" altLang="en-US" i="1"/>
              <a:t>p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i="1">
                <a:sym typeface="Symbol" panose="05050102010706020507" pitchFamily="18" charset="2"/>
              </a:rPr>
              <a:t>S:</a:t>
            </a:r>
            <a:r>
              <a:rPr lang="en-US" altLang="en-US"/>
              <a:t>                         </a:t>
            </a:r>
            <a:r>
              <a:rPr lang="en-US" altLang="en-US">
                <a:solidFill>
                  <a:schemeClr val="accent1"/>
                </a:solidFill>
              </a:rPr>
              <a:t>(</a:t>
            </a:r>
            <a:r>
              <a:rPr lang="en-US" altLang="en-US" i="1">
                <a:solidFill>
                  <a:schemeClr val="accent1"/>
                </a:solidFill>
              </a:rPr>
              <a:t>update hub scores</a:t>
            </a:r>
            <a:r>
              <a:rPr lang="en-US" altLang="en-US">
                <a:solidFill>
                  <a:schemeClr val="accent1"/>
                </a:solidFill>
              </a:rPr>
              <a:t>)</a:t>
            </a:r>
          </a:p>
          <a:p>
            <a:pPr>
              <a:buFont typeface="Marlett" pitchFamily="2" charset="2"/>
              <a:buNone/>
            </a:pPr>
            <a:endParaRPr lang="en-US" altLang="en-US">
              <a:solidFill>
                <a:schemeClr val="accent1"/>
              </a:solidFill>
            </a:endParaRPr>
          </a:p>
          <a:p>
            <a:pPr>
              <a:buFont typeface="Marlett" pitchFamily="2" charset="2"/>
              <a:buNone/>
            </a:pPr>
            <a:r>
              <a:rPr lang="en-US" altLang="en-US"/>
              <a:t>    For all </a:t>
            </a:r>
            <a:r>
              <a:rPr lang="en-US" altLang="en-US" i="1"/>
              <a:t>p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i="1">
                <a:sym typeface="Symbol" panose="05050102010706020507" pitchFamily="18" charset="2"/>
              </a:rPr>
              <a:t>S: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 i="1"/>
              <a:t>a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= a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/c   c:</a:t>
            </a:r>
          </a:p>
          <a:p>
            <a:pPr>
              <a:buFont typeface="Marlett" pitchFamily="2" charset="2"/>
              <a:buNone/>
            </a:pPr>
            <a:endParaRPr lang="en-US" altLang="en-US" sz="2000" i="1"/>
          </a:p>
          <a:p>
            <a:pPr>
              <a:buFont typeface="Marlett" pitchFamily="2" charset="2"/>
              <a:buNone/>
            </a:pPr>
            <a:r>
              <a:rPr lang="en-US" altLang="en-US"/>
              <a:t>    For all </a:t>
            </a:r>
            <a:r>
              <a:rPr lang="en-US" altLang="en-US" i="1"/>
              <a:t>p </a:t>
            </a:r>
            <a:r>
              <a:rPr lang="en-US" altLang="en-US">
                <a:sym typeface="Symbol" panose="05050102010706020507" pitchFamily="18" charset="2"/>
              </a:rPr>
              <a:t> </a:t>
            </a:r>
            <a:r>
              <a:rPr lang="en-US" altLang="en-US" i="1">
                <a:sym typeface="Symbol" panose="05050102010706020507" pitchFamily="18" charset="2"/>
              </a:rPr>
              <a:t>S:</a:t>
            </a:r>
            <a:r>
              <a:rPr lang="en-US" altLang="en-US">
                <a:sym typeface="Symbol" panose="05050102010706020507" pitchFamily="18" charset="2"/>
              </a:rPr>
              <a:t> </a:t>
            </a:r>
            <a:r>
              <a:rPr lang="en-US" altLang="en-US" sz="2000" i="1"/>
              <a:t>h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= h</a:t>
            </a:r>
            <a:r>
              <a:rPr lang="en-US" altLang="en-US" sz="2000" i="1" baseline="-25000"/>
              <a:t>p</a:t>
            </a:r>
            <a:r>
              <a:rPr lang="en-US" altLang="en-US" sz="2000" i="1"/>
              <a:t>/c   c:</a:t>
            </a:r>
          </a:p>
          <a:p>
            <a:pPr>
              <a:buFont typeface="Marlett" pitchFamily="2" charset="2"/>
              <a:buNone/>
            </a:pPr>
            <a:endParaRPr lang="en-US" altLang="en-US" sz="2000" i="1"/>
          </a:p>
        </p:txBody>
      </p:sp>
      <p:graphicFrame>
        <p:nvGraphicFramePr>
          <p:cNvPr id="58374" name="Object 4">
            <a:extLst>
              <a:ext uri="{FF2B5EF4-FFF2-40B4-BE49-F238E27FC236}">
                <a16:creationId xmlns:a16="http://schemas.microsoft.com/office/drawing/2014/main" id="{34D56F92-C783-4C3B-846C-ED8B216F64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5575" y="2060575"/>
          <a:ext cx="14747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23586" imgH="355446" progId="Equation.3">
                  <p:embed/>
                </p:oleObj>
              </mc:Choice>
              <mc:Fallback>
                <p:oleObj name="Equation" r:id="rId3" imgW="723586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5" y="2060575"/>
                        <a:ext cx="1474788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5" name="Object 5">
            <a:extLst>
              <a:ext uri="{FF2B5EF4-FFF2-40B4-BE49-F238E27FC236}">
                <a16:creationId xmlns:a16="http://schemas.microsoft.com/office/drawing/2014/main" id="{9CC1549F-26DA-4F3D-A1F0-99DBE67483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92400" y="2882900"/>
          <a:ext cx="149066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23586" imgH="355446" progId="Equation.3">
                  <p:embed/>
                </p:oleObj>
              </mc:Choice>
              <mc:Fallback>
                <p:oleObj name="Equation" r:id="rId5" imgW="723586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2882900"/>
                        <a:ext cx="1490663" cy="7318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6" name="Object 6">
            <a:extLst>
              <a:ext uri="{FF2B5EF4-FFF2-40B4-BE49-F238E27FC236}">
                <a16:creationId xmlns:a16="http://schemas.microsoft.com/office/drawing/2014/main" id="{08176FD9-9E10-4104-8815-3895147379A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30650" y="3798888"/>
          <a:ext cx="150812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9000" imgH="368300" progId="Equation.3">
                  <p:embed/>
                </p:oleObj>
              </mc:Choice>
              <mc:Fallback>
                <p:oleObj name="Equation" r:id="rId7" imgW="889000" imgH="368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0650" y="3798888"/>
                        <a:ext cx="1508125" cy="6238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7" name="Object 7">
            <a:extLst>
              <a:ext uri="{FF2B5EF4-FFF2-40B4-BE49-F238E27FC236}">
                <a16:creationId xmlns:a16="http://schemas.microsoft.com/office/drawing/2014/main" id="{6EC85FE5-6AE8-45D2-97DF-EE09CDE9EE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0175" y="4594225"/>
          <a:ext cx="15208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89000" imgH="368300" progId="Equation.3">
                  <p:embed/>
                </p:oleObj>
              </mc:Choice>
              <mc:Fallback>
                <p:oleObj name="Equation" r:id="rId9" imgW="8890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175" y="4594225"/>
                        <a:ext cx="1520825" cy="6302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378" name="Text Box 8">
            <a:extLst>
              <a:ext uri="{FF2B5EF4-FFF2-40B4-BE49-F238E27FC236}">
                <a16:creationId xmlns:a16="http://schemas.microsoft.com/office/drawing/2014/main" id="{C7749E57-5755-4F10-B551-54F1C782B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4175" y="3883025"/>
            <a:ext cx="1554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>
                <a:solidFill>
                  <a:schemeClr val="accent1"/>
                </a:solidFill>
              </a:rPr>
              <a:t>(</a:t>
            </a:r>
            <a:r>
              <a:rPr lang="en-US" altLang="en-US" sz="2000" b="0" i="1">
                <a:solidFill>
                  <a:schemeClr val="accent1"/>
                </a:solidFill>
              </a:rPr>
              <a:t>normalize</a:t>
            </a:r>
            <a:r>
              <a:rPr lang="en-US" altLang="en-US" sz="2000" b="0">
                <a:solidFill>
                  <a:schemeClr val="accent1"/>
                </a:solidFill>
              </a:rPr>
              <a:t> </a:t>
            </a:r>
            <a:r>
              <a:rPr lang="en-US" altLang="en-US" sz="2000" i="1">
                <a:solidFill>
                  <a:schemeClr val="accent1"/>
                </a:solidFill>
              </a:rPr>
              <a:t>a</a:t>
            </a:r>
            <a:r>
              <a:rPr lang="en-US" altLang="en-US" sz="2000" b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58379" name="Text Box 9">
            <a:extLst>
              <a:ext uri="{FF2B5EF4-FFF2-40B4-BE49-F238E27FC236}">
                <a16:creationId xmlns:a16="http://schemas.microsoft.com/office/drawing/2014/main" id="{3952D347-A2FF-4C41-BE1B-8443D70781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7675" y="4649788"/>
            <a:ext cx="1568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>
                <a:solidFill>
                  <a:schemeClr val="accent1"/>
                </a:solidFill>
              </a:rPr>
              <a:t>(</a:t>
            </a:r>
            <a:r>
              <a:rPr lang="en-US" altLang="en-US" sz="2000" b="0" i="1">
                <a:solidFill>
                  <a:schemeClr val="accent1"/>
                </a:solidFill>
              </a:rPr>
              <a:t>normalize</a:t>
            </a:r>
            <a:r>
              <a:rPr lang="en-US" altLang="en-US" sz="2000" b="0">
                <a:solidFill>
                  <a:schemeClr val="accent1"/>
                </a:solidFill>
              </a:rPr>
              <a:t> </a:t>
            </a:r>
            <a:r>
              <a:rPr lang="en-US" altLang="en-US" sz="2000" i="1">
                <a:solidFill>
                  <a:schemeClr val="accent1"/>
                </a:solidFill>
              </a:rPr>
              <a:t>h</a:t>
            </a:r>
            <a:r>
              <a:rPr lang="en-US" altLang="en-US" sz="2000" b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58380" name="Right Brace 1">
            <a:extLst>
              <a:ext uri="{FF2B5EF4-FFF2-40B4-BE49-F238E27FC236}">
                <a16:creationId xmlns:a16="http://schemas.microsoft.com/office/drawing/2014/main" id="{309B00C1-4745-4960-8939-E84F4CE968CC}"/>
              </a:ext>
            </a:extLst>
          </p:cNvPr>
          <p:cNvSpPr>
            <a:spLocks/>
          </p:cNvSpPr>
          <p:nvPr/>
        </p:nvSpPr>
        <p:spPr bwMode="auto">
          <a:xfrm>
            <a:off x="7018338" y="3883025"/>
            <a:ext cx="141287" cy="1416050"/>
          </a:xfrm>
          <a:prstGeom prst="rightBrace">
            <a:avLst>
              <a:gd name="adj1" fmla="val 8352"/>
              <a:gd name="adj2" fmla="val 50000"/>
            </a:avLst>
          </a:prstGeom>
          <a:noFill/>
          <a:ln w="127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58381" name="TextBox 2">
            <a:extLst>
              <a:ext uri="{FF2B5EF4-FFF2-40B4-BE49-F238E27FC236}">
                <a16:creationId xmlns:a16="http://schemas.microsoft.com/office/drawing/2014/main" id="{A6982170-5CC8-4218-BAEE-6B641A241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052888"/>
            <a:ext cx="17573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Divide </a:t>
            </a:r>
            <a:r>
              <a:rPr lang="en-US" altLang="en-US" sz="2000" i="1"/>
              <a:t>a</a:t>
            </a:r>
            <a:r>
              <a:rPr lang="en-US" altLang="en-US" sz="2000"/>
              <a:t> and </a:t>
            </a:r>
            <a:r>
              <a:rPr lang="en-US" altLang="en-US" sz="2000" i="1"/>
              <a:t>h</a:t>
            </a:r>
            <a:r>
              <a:rPr lang="en-US" altLang="en-US" sz="2000"/>
              <a:t> vectors by their norms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>
            <a:extLst>
              <a:ext uri="{FF2B5EF4-FFF2-40B4-BE49-F238E27FC236}">
                <a16:creationId xmlns:a16="http://schemas.microsoft.com/office/drawing/2014/main" id="{851B7A99-CE9D-488D-9F25-B50C4BCA71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60419" name="Slide Number Placeholder 4">
            <a:extLst>
              <a:ext uri="{FF2B5EF4-FFF2-40B4-BE49-F238E27FC236}">
                <a16:creationId xmlns:a16="http://schemas.microsoft.com/office/drawing/2014/main" id="{1DC3E08C-2A4D-42AC-936B-6C62247078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F77B70-8D26-4C61-82A1-655BD49A8AA5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400" b="0"/>
          </a:p>
        </p:txBody>
      </p:sp>
      <p:sp>
        <p:nvSpPr>
          <p:cNvPr id="60420" name="Rectangle 2">
            <a:extLst>
              <a:ext uri="{FF2B5EF4-FFF2-40B4-BE49-F238E27FC236}">
                <a16:creationId xmlns:a16="http://schemas.microsoft.com/office/drawing/2014/main" id="{6D696910-6E33-4E89-9B8D-B50B7A5257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13" y="457200"/>
            <a:ext cx="7772400" cy="762000"/>
          </a:xfrm>
        </p:spPr>
        <p:txBody>
          <a:bodyPr/>
          <a:lstStyle/>
          <a:p>
            <a:r>
              <a:rPr lang="en-US" altLang="en-US"/>
              <a:t>HITS Example</a:t>
            </a:r>
          </a:p>
        </p:txBody>
      </p:sp>
      <p:sp>
        <p:nvSpPr>
          <p:cNvPr id="60421" name="Rectangle 4">
            <a:extLst>
              <a:ext uri="{FF2B5EF4-FFF2-40B4-BE49-F238E27FC236}">
                <a16:creationId xmlns:a16="http://schemas.microsoft.com/office/drawing/2014/main" id="{F17E22D4-50D1-4AC0-A30D-CADF797B2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1458913"/>
            <a:ext cx="488950" cy="446087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D</a:t>
            </a:r>
          </a:p>
        </p:txBody>
      </p:sp>
      <p:sp>
        <p:nvSpPr>
          <p:cNvPr id="60422" name="Rectangle 5">
            <a:extLst>
              <a:ext uri="{FF2B5EF4-FFF2-40B4-BE49-F238E27FC236}">
                <a16:creationId xmlns:a16="http://schemas.microsoft.com/office/drawing/2014/main" id="{076F07AA-F69F-489D-ACC0-D7CD27918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788" y="2700338"/>
            <a:ext cx="488950" cy="44608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A</a:t>
            </a:r>
          </a:p>
        </p:txBody>
      </p:sp>
      <p:sp>
        <p:nvSpPr>
          <p:cNvPr id="60423" name="Rectangle 6">
            <a:extLst>
              <a:ext uri="{FF2B5EF4-FFF2-40B4-BE49-F238E27FC236}">
                <a16:creationId xmlns:a16="http://schemas.microsoft.com/office/drawing/2014/main" id="{B9D27206-8D81-4899-8E71-2B13979D3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8500" y="1077913"/>
            <a:ext cx="488950" cy="44608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B</a:t>
            </a:r>
          </a:p>
        </p:txBody>
      </p:sp>
      <p:sp>
        <p:nvSpPr>
          <p:cNvPr id="60424" name="Rectangle 7">
            <a:extLst>
              <a:ext uri="{FF2B5EF4-FFF2-40B4-BE49-F238E27FC236}">
                <a16:creationId xmlns:a16="http://schemas.microsoft.com/office/drawing/2014/main" id="{C356A424-CCF0-4978-A62B-C1DED67F9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2014538"/>
            <a:ext cx="488950" cy="44608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C</a:t>
            </a:r>
          </a:p>
        </p:txBody>
      </p:sp>
      <p:sp>
        <p:nvSpPr>
          <p:cNvPr id="60425" name="Rectangle 8">
            <a:extLst>
              <a:ext uri="{FF2B5EF4-FFF2-40B4-BE49-F238E27FC236}">
                <a16:creationId xmlns:a16="http://schemas.microsoft.com/office/drawing/2014/main" id="{FEE91731-0D89-4C3F-9A21-B298CD3ED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5163" y="3036888"/>
            <a:ext cx="488950" cy="446087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E</a:t>
            </a:r>
          </a:p>
        </p:txBody>
      </p:sp>
      <p:cxnSp>
        <p:nvCxnSpPr>
          <p:cNvPr id="60426" name="AutoShape 9">
            <a:extLst>
              <a:ext uri="{FF2B5EF4-FFF2-40B4-BE49-F238E27FC236}">
                <a16:creationId xmlns:a16="http://schemas.microsoft.com/office/drawing/2014/main" id="{B6E6832D-F1C7-4C5E-A5EF-053718D47B88}"/>
              </a:ext>
            </a:extLst>
          </p:cNvPr>
          <p:cNvCxnSpPr>
            <a:cxnSpLocks noChangeShapeType="1"/>
            <a:stCxn id="60421" idx="3"/>
            <a:endCxn id="60423" idx="1"/>
          </p:cNvCxnSpPr>
          <p:nvPr/>
        </p:nvCxnSpPr>
        <p:spPr bwMode="auto">
          <a:xfrm flipV="1">
            <a:off x="1063625" y="1301750"/>
            <a:ext cx="904875" cy="381000"/>
          </a:xfrm>
          <a:prstGeom prst="straightConnector1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7" name="AutoShape 10">
            <a:extLst>
              <a:ext uri="{FF2B5EF4-FFF2-40B4-BE49-F238E27FC236}">
                <a16:creationId xmlns:a16="http://schemas.microsoft.com/office/drawing/2014/main" id="{96798E05-CA95-4B7D-893C-858358E9E87A}"/>
              </a:ext>
            </a:extLst>
          </p:cNvPr>
          <p:cNvCxnSpPr>
            <a:cxnSpLocks noChangeShapeType="1"/>
            <a:stCxn id="60421" idx="3"/>
            <a:endCxn id="60424" idx="1"/>
          </p:cNvCxnSpPr>
          <p:nvPr/>
        </p:nvCxnSpPr>
        <p:spPr bwMode="auto">
          <a:xfrm>
            <a:off x="1063625" y="1682750"/>
            <a:ext cx="860425" cy="555625"/>
          </a:xfrm>
          <a:prstGeom prst="straightConnector1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8" name="AutoShape 12">
            <a:extLst>
              <a:ext uri="{FF2B5EF4-FFF2-40B4-BE49-F238E27FC236}">
                <a16:creationId xmlns:a16="http://schemas.microsoft.com/office/drawing/2014/main" id="{E2C07E41-FA2D-44C6-9703-E46931703328}"/>
              </a:ext>
            </a:extLst>
          </p:cNvPr>
          <p:cNvCxnSpPr>
            <a:cxnSpLocks noChangeShapeType="1"/>
            <a:stCxn id="60422" idx="3"/>
            <a:endCxn id="60423" idx="1"/>
          </p:cNvCxnSpPr>
          <p:nvPr/>
        </p:nvCxnSpPr>
        <p:spPr bwMode="auto">
          <a:xfrm flipV="1">
            <a:off x="1074738" y="1301750"/>
            <a:ext cx="893762" cy="1622425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29" name="AutoShape 13">
            <a:extLst>
              <a:ext uri="{FF2B5EF4-FFF2-40B4-BE49-F238E27FC236}">
                <a16:creationId xmlns:a16="http://schemas.microsoft.com/office/drawing/2014/main" id="{030916FA-1143-4798-A4EF-4482343B59EA}"/>
              </a:ext>
            </a:extLst>
          </p:cNvPr>
          <p:cNvCxnSpPr>
            <a:cxnSpLocks noChangeShapeType="1"/>
            <a:stCxn id="60422" idx="3"/>
            <a:endCxn id="60424" idx="1"/>
          </p:cNvCxnSpPr>
          <p:nvPr/>
        </p:nvCxnSpPr>
        <p:spPr bwMode="auto">
          <a:xfrm flipV="1">
            <a:off x="1074738" y="2238375"/>
            <a:ext cx="849312" cy="68580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30" name="AutoShape 14">
            <a:extLst>
              <a:ext uri="{FF2B5EF4-FFF2-40B4-BE49-F238E27FC236}">
                <a16:creationId xmlns:a16="http://schemas.microsoft.com/office/drawing/2014/main" id="{E78E1F3E-10F1-4EA8-BDE8-9EC01C3F3AE4}"/>
              </a:ext>
            </a:extLst>
          </p:cNvPr>
          <p:cNvCxnSpPr>
            <a:cxnSpLocks noChangeShapeType="1"/>
            <a:stCxn id="60422" idx="3"/>
            <a:endCxn id="60425" idx="1"/>
          </p:cNvCxnSpPr>
          <p:nvPr/>
        </p:nvCxnSpPr>
        <p:spPr bwMode="auto">
          <a:xfrm>
            <a:off x="1074738" y="2924175"/>
            <a:ext cx="860425" cy="33655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31" name="Text Box 15">
            <a:extLst>
              <a:ext uri="{FF2B5EF4-FFF2-40B4-BE49-F238E27FC236}">
                <a16:creationId xmlns:a16="http://schemas.microsoft.com/office/drawing/2014/main" id="{4FCB15EE-2392-4657-B3F7-57E9837E7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9588" y="2733675"/>
            <a:ext cx="4464050" cy="71437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D    A    C    B    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a: [0.0, 0.0, 2.0, 2.0, 1.0]</a:t>
            </a:r>
          </a:p>
        </p:txBody>
      </p:sp>
      <p:sp>
        <p:nvSpPr>
          <p:cNvPr id="60432" name="Text Box 16">
            <a:extLst>
              <a:ext uri="{FF2B5EF4-FFF2-40B4-BE49-F238E27FC236}">
                <a16:creationId xmlns:a16="http://schemas.microsoft.com/office/drawing/2014/main" id="{D77BDEC1-AB32-4C40-B300-396340D0D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3538538"/>
            <a:ext cx="4464050" cy="71437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D    A    C    B    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h: [4.0, 5.0, 0.0, 0.0, 0.0]</a:t>
            </a:r>
          </a:p>
        </p:txBody>
      </p:sp>
      <p:sp>
        <p:nvSpPr>
          <p:cNvPr id="60433" name="Text Box 17">
            <a:extLst>
              <a:ext uri="{FF2B5EF4-FFF2-40B4-BE49-F238E27FC236}">
                <a16:creationId xmlns:a16="http://schemas.microsoft.com/office/drawing/2014/main" id="{F22AAA1B-D684-4627-BF3A-2D113BACB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3" y="4478338"/>
            <a:ext cx="5988050" cy="71437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D    A    C      B      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Norm a: [0.0, 0.0, 0.67, 0.67.0, 0.33]</a:t>
            </a:r>
          </a:p>
        </p:txBody>
      </p:sp>
      <p:sp>
        <p:nvSpPr>
          <p:cNvPr id="60434" name="Text Box 18">
            <a:extLst>
              <a:ext uri="{FF2B5EF4-FFF2-40B4-BE49-F238E27FC236}">
                <a16:creationId xmlns:a16="http://schemas.microsoft.com/office/drawing/2014/main" id="{3353B90A-42D5-43C2-B5E1-D7C3D3D91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7963" y="5283200"/>
            <a:ext cx="5988050" cy="71437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          D     A     C    B    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Norm h: [0.62, 0.78, 0.0, 0.0, 0.0]   </a:t>
            </a:r>
          </a:p>
        </p:txBody>
      </p:sp>
      <p:sp>
        <p:nvSpPr>
          <p:cNvPr id="60435" name="Text Box 19">
            <a:extLst>
              <a:ext uri="{FF2B5EF4-FFF2-40B4-BE49-F238E27FC236}">
                <a16:creationId xmlns:a16="http://schemas.microsoft.com/office/drawing/2014/main" id="{AB5C042E-A10F-48FF-87BF-73DB9E11F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1038" y="1797050"/>
            <a:ext cx="2036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CC3300"/>
                </a:solidFill>
              </a:rPr>
              <a:t>First Iteration</a:t>
            </a:r>
          </a:p>
        </p:txBody>
      </p:sp>
      <p:sp>
        <p:nvSpPr>
          <p:cNvPr id="20" name="Curved Right Arrow 19">
            <a:extLst>
              <a:ext uri="{FF2B5EF4-FFF2-40B4-BE49-F238E27FC236}">
                <a16:creationId xmlns:a16="http://schemas.microsoft.com/office/drawing/2014/main" id="{5119770E-1306-407E-B1CA-CF29CF368C86}"/>
              </a:ext>
            </a:extLst>
          </p:cNvPr>
          <p:cNvSpPr/>
          <p:nvPr/>
        </p:nvSpPr>
        <p:spPr bwMode="auto">
          <a:xfrm>
            <a:off x="1674813" y="3873500"/>
            <a:ext cx="1047750" cy="1562100"/>
          </a:xfrm>
          <a:prstGeom prst="curved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>
              <a:defRPr/>
            </a:pPr>
            <a:endParaRPr lang="en-US"/>
          </a:p>
        </p:txBody>
      </p:sp>
      <p:sp>
        <p:nvSpPr>
          <p:cNvPr id="60437" name="TextBox 20">
            <a:extLst>
              <a:ext uri="{FF2B5EF4-FFF2-40B4-BE49-F238E27FC236}">
                <a16:creationId xmlns:a16="http://schemas.microsoft.com/office/drawing/2014/main" id="{5BB099D2-9F28-4B9A-8B82-15423A332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550" y="3986213"/>
            <a:ext cx="15160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b="0"/>
              <a:t>Normalize: divide each vector by its norm (square root of the sum of the squares)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>
            <a:extLst>
              <a:ext uri="{FF2B5EF4-FFF2-40B4-BE49-F238E27FC236}">
                <a16:creationId xmlns:a16="http://schemas.microsoft.com/office/drawing/2014/main" id="{E38BA829-26C8-4395-B244-60FDA943DE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62467" name="Slide Number Placeholder 4">
            <a:extLst>
              <a:ext uri="{FF2B5EF4-FFF2-40B4-BE49-F238E27FC236}">
                <a16:creationId xmlns:a16="http://schemas.microsoft.com/office/drawing/2014/main" id="{5C731D16-E619-40FF-B8C2-97D0F5BC9E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48B3E47-C339-45AB-9A2A-633EDEAC02EB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400" b="0"/>
          </a:p>
        </p:txBody>
      </p:sp>
      <p:sp>
        <p:nvSpPr>
          <p:cNvPr id="62468" name="Rectangle 2">
            <a:extLst>
              <a:ext uri="{FF2B5EF4-FFF2-40B4-BE49-F238E27FC236}">
                <a16:creationId xmlns:a16="http://schemas.microsoft.com/office/drawing/2014/main" id="{15F9FD6A-6DFC-45A0-B41E-B403AA51F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Convergence</a:t>
            </a:r>
          </a:p>
        </p:txBody>
      </p:sp>
      <p:sp>
        <p:nvSpPr>
          <p:cNvPr id="62469" name="Rectangle 3">
            <a:extLst>
              <a:ext uri="{FF2B5EF4-FFF2-40B4-BE49-F238E27FC236}">
                <a16:creationId xmlns:a16="http://schemas.microsoft.com/office/drawing/2014/main" id="{A4F694DC-4DFA-428F-BD1A-8504D39EA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673975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Algorithm converges to a </a:t>
            </a:r>
            <a:r>
              <a:rPr lang="en-US" altLang="en-US" i="1"/>
              <a:t>fix-point</a:t>
            </a:r>
            <a:r>
              <a:rPr lang="en-US" altLang="en-US"/>
              <a:t> if iterated indefinitely.</a:t>
            </a:r>
          </a:p>
          <a:p>
            <a:pPr>
              <a:lnSpc>
                <a:spcPct val="90000"/>
              </a:lnSpc>
            </a:pPr>
            <a:r>
              <a:rPr lang="en-US" altLang="en-US"/>
              <a:t>Define </a:t>
            </a:r>
            <a:r>
              <a:rPr lang="en-US" altLang="en-US" i="1"/>
              <a:t>A</a:t>
            </a:r>
            <a:r>
              <a:rPr lang="en-US" altLang="en-US"/>
              <a:t> to be the adjacency matrix for the subgraph defined by </a:t>
            </a:r>
            <a:r>
              <a:rPr lang="en-US" altLang="en-US" i="1"/>
              <a:t>S.</a:t>
            </a:r>
          </a:p>
          <a:p>
            <a:pPr lvl="1">
              <a:lnSpc>
                <a:spcPct val="90000"/>
              </a:lnSpc>
            </a:pPr>
            <a:r>
              <a:rPr lang="en-US" altLang="en-US" i="1"/>
              <a:t>A</a:t>
            </a:r>
            <a:r>
              <a:rPr lang="en-US" altLang="en-US" i="1" baseline="-25000"/>
              <a:t>ij</a:t>
            </a:r>
            <a:r>
              <a:rPr lang="en-US" altLang="en-US" i="1"/>
              <a:t> </a:t>
            </a:r>
            <a:r>
              <a:rPr lang="en-US" altLang="en-US"/>
              <a:t>= 1 for </a:t>
            </a:r>
            <a:r>
              <a:rPr lang="en-US" altLang="en-US" i="1"/>
              <a:t>i </a:t>
            </a:r>
            <a:r>
              <a:rPr lang="en-US" altLang="en-US">
                <a:sym typeface="Symbol" panose="05050102010706020507" pitchFamily="18" charset="2"/>
              </a:rPr>
              <a:t> S, </a:t>
            </a:r>
            <a:r>
              <a:rPr lang="en-US" altLang="en-US" i="1">
                <a:sym typeface="Symbol" panose="05050102010706020507" pitchFamily="18" charset="2"/>
              </a:rPr>
              <a:t>j</a:t>
            </a:r>
            <a:r>
              <a:rPr lang="en-US" altLang="en-US" i="1"/>
              <a:t> </a:t>
            </a:r>
            <a:r>
              <a:rPr lang="en-US" altLang="en-US">
                <a:sym typeface="Symbol" panose="05050102010706020507" pitchFamily="18" charset="2"/>
              </a:rPr>
              <a:t> S </a:t>
            </a:r>
            <a:r>
              <a:rPr lang="en-US" altLang="en-US"/>
              <a:t>iff </a:t>
            </a:r>
            <a:r>
              <a:rPr lang="en-US" altLang="en-US" i="1"/>
              <a:t>i</a:t>
            </a:r>
            <a:r>
              <a:rPr lang="en-US" altLang="en-US">
                <a:sym typeface="Symbol" panose="05050102010706020507" pitchFamily="18" charset="2"/>
              </a:rPr>
              <a:t></a:t>
            </a:r>
            <a:r>
              <a:rPr lang="en-US" altLang="en-US" i="1">
                <a:sym typeface="Symbol" panose="05050102010706020507" pitchFamily="18" charset="2"/>
              </a:rPr>
              <a:t>j</a:t>
            </a:r>
          </a:p>
          <a:p>
            <a:pPr>
              <a:lnSpc>
                <a:spcPct val="90000"/>
              </a:lnSpc>
            </a:pPr>
            <a:r>
              <a:rPr lang="en-US" altLang="en-US"/>
              <a:t>Authority vector, </a:t>
            </a:r>
            <a:r>
              <a:rPr lang="en-US" altLang="en-US" b="0" i="1"/>
              <a:t>a</a:t>
            </a:r>
            <a:r>
              <a:rPr lang="en-US" altLang="en-US"/>
              <a:t>, converges to the principal eigenvector of </a:t>
            </a:r>
            <a:r>
              <a:rPr lang="en-US" altLang="en-US" i="1"/>
              <a:t>A</a:t>
            </a:r>
            <a:r>
              <a:rPr lang="en-US" altLang="en-US" i="1" baseline="30000"/>
              <a:t>T</a:t>
            </a:r>
            <a:r>
              <a:rPr lang="en-US" altLang="en-US" i="1"/>
              <a:t>A</a:t>
            </a:r>
          </a:p>
          <a:p>
            <a:pPr>
              <a:lnSpc>
                <a:spcPct val="90000"/>
              </a:lnSpc>
            </a:pPr>
            <a:r>
              <a:rPr lang="en-US" altLang="en-US"/>
              <a:t>Hub vector, </a:t>
            </a:r>
            <a:r>
              <a:rPr lang="en-US" altLang="en-US" b="0" i="1"/>
              <a:t>h</a:t>
            </a:r>
            <a:r>
              <a:rPr lang="en-US" altLang="en-US"/>
              <a:t>, converges to the principal eigenvector of </a:t>
            </a:r>
            <a:r>
              <a:rPr lang="en-US" altLang="en-US" i="1"/>
              <a:t>AA</a:t>
            </a:r>
            <a:r>
              <a:rPr lang="en-US" altLang="en-US" i="1" baseline="30000"/>
              <a:t>T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practice, 20 iterations produces fairly stable results.</a:t>
            </a:r>
          </a:p>
          <a:p>
            <a:pPr>
              <a:lnSpc>
                <a:spcPct val="90000"/>
              </a:lnSpc>
              <a:buFont typeface="Marlett" pitchFamily="2" charset="2"/>
              <a:buNone/>
            </a:pPr>
            <a:r>
              <a:rPr lang="en-US" altLang="en-US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2">
            <a:extLst>
              <a:ext uri="{FF2B5EF4-FFF2-40B4-BE49-F238E27FC236}">
                <a16:creationId xmlns:a16="http://schemas.microsoft.com/office/drawing/2014/main" id="{4545BFE1-CB5F-4199-98B5-1BBEC8F774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7171" name="Slide Number Placeholder 3">
            <a:extLst>
              <a:ext uri="{FF2B5EF4-FFF2-40B4-BE49-F238E27FC236}">
                <a16:creationId xmlns:a16="http://schemas.microsoft.com/office/drawing/2014/main" id="{8942C549-9DE1-4ADA-BE60-A43358F8A9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4A92CF0-11CE-40CE-ACC1-C983FFC6763D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b="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ED0E4B04-65E3-405B-AEAF-894BF8B69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Web Search</a:t>
            </a:r>
          </a:p>
        </p:txBody>
      </p:sp>
      <p:grpSp>
        <p:nvGrpSpPr>
          <p:cNvPr id="7173" name="Group 3">
            <a:extLst>
              <a:ext uri="{FF2B5EF4-FFF2-40B4-BE49-F238E27FC236}">
                <a16:creationId xmlns:a16="http://schemas.microsoft.com/office/drawing/2014/main" id="{9DDD70DB-7C8E-45F6-B62E-F403450ABDB4}"/>
              </a:ext>
            </a:extLst>
          </p:cNvPr>
          <p:cNvGrpSpPr>
            <a:grpSpLocks/>
          </p:cNvGrpSpPr>
          <p:nvPr/>
        </p:nvGrpSpPr>
        <p:grpSpPr bwMode="auto">
          <a:xfrm>
            <a:off x="701675" y="1428750"/>
            <a:ext cx="7848600" cy="4900613"/>
            <a:chOff x="528" y="960"/>
            <a:chExt cx="4944" cy="3087"/>
          </a:xfrm>
        </p:grpSpPr>
        <p:grpSp>
          <p:nvGrpSpPr>
            <p:cNvPr id="7174" name="Group 4">
              <a:extLst>
                <a:ext uri="{FF2B5EF4-FFF2-40B4-BE49-F238E27FC236}">
                  <a16:creationId xmlns:a16="http://schemas.microsoft.com/office/drawing/2014/main" id="{6498E6F5-E26C-4466-8367-E53B689F1D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04" y="2064"/>
              <a:ext cx="1872" cy="1983"/>
              <a:chOff x="2304" y="2064"/>
              <a:chExt cx="1872" cy="1983"/>
            </a:xfrm>
          </p:grpSpPr>
          <p:grpSp>
            <p:nvGrpSpPr>
              <p:cNvPr id="7273" name="Group 5">
                <a:extLst>
                  <a:ext uri="{FF2B5EF4-FFF2-40B4-BE49-F238E27FC236}">
                    <a16:creationId xmlns:a16="http://schemas.microsoft.com/office/drawing/2014/main" id="{E28B5762-B74C-4089-980E-40113F7ADD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304" y="2064"/>
                <a:ext cx="1872" cy="1983"/>
                <a:chOff x="2304" y="2064"/>
                <a:chExt cx="1872" cy="1983"/>
              </a:xfrm>
            </p:grpSpPr>
            <p:pic>
              <p:nvPicPr>
                <p:cNvPr id="7275" name="Picture 6" descr="amconfus">
                  <a:extLst>
                    <a:ext uri="{FF2B5EF4-FFF2-40B4-BE49-F238E27FC236}">
                      <a16:creationId xmlns:a16="http://schemas.microsoft.com/office/drawing/2014/main" id="{6A224FD8-3BD7-4C43-B36D-ECFF31E7AD62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04" y="2784"/>
                  <a:ext cx="587" cy="12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276" name="AutoShape 7">
                  <a:extLst>
                    <a:ext uri="{FF2B5EF4-FFF2-40B4-BE49-F238E27FC236}">
                      <a16:creationId xmlns:a16="http://schemas.microsoft.com/office/drawing/2014/main" id="{1173C41E-2C0B-4D60-B208-13925908233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32" y="2064"/>
                  <a:ext cx="816" cy="576"/>
                </a:xfrm>
                <a:prstGeom prst="wedgeRoundRectCallout">
                  <a:avLst>
                    <a:gd name="adj1" fmla="val -59315"/>
                    <a:gd name="adj2" fmla="val 106944"/>
                    <a:gd name="adj3" fmla="val 16667"/>
                  </a:avLst>
                </a:prstGeom>
                <a:solidFill>
                  <a:srgbClr val="11DBDB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arlett" pitchFamily="2" charset="2"/>
                    <a:buChar char="i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F3300"/>
                    </a:buClr>
                    <a:buFont typeface="Marlett" pitchFamily="2" charset="2"/>
                    <a:buChar char="4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Marlett" pitchFamily="2" charset="2"/>
                    <a:buChar char="i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F9900"/>
                    </a:buClr>
                    <a:buFont typeface="Marlett" pitchFamily="2" charset="2"/>
                    <a:buChar char="4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b="0"/>
                </a:p>
              </p:txBody>
            </p:sp>
            <p:sp>
              <p:nvSpPr>
                <p:cNvPr id="7277" name="Line 8">
                  <a:extLst>
                    <a:ext uri="{FF2B5EF4-FFF2-40B4-BE49-F238E27FC236}">
                      <a16:creationId xmlns:a16="http://schemas.microsoft.com/office/drawing/2014/main" id="{9EE8936B-83C7-48A7-8C12-A4183627F0F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648" y="2400"/>
                  <a:ext cx="52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7274" name="Rectangle 9">
                <a:extLst>
                  <a:ext uri="{FF2B5EF4-FFF2-40B4-BE49-F238E27FC236}">
                    <a16:creationId xmlns:a16="http://schemas.microsoft.com/office/drawing/2014/main" id="{3607831D-3440-448F-958B-2D8EF15DA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28" y="2112"/>
                <a:ext cx="596" cy="518"/>
              </a:xfrm>
              <a:prstGeom prst="rect">
                <a:avLst/>
              </a:prstGeom>
              <a:solidFill>
                <a:srgbClr val="11DBD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b="0"/>
                  <a:t>Query String</a:t>
                </a:r>
              </a:p>
            </p:txBody>
          </p:sp>
        </p:grpSp>
        <p:sp>
          <p:nvSpPr>
            <p:cNvPr id="7175" name="Rectangle 10">
              <a:extLst>
                <a:ext uri="{FF2B5EF4-FFF2-40B4-BE49-F238E27FC236}">
                  <a16:creationId xmlns:a16="http://schemas.microsoft.com/office/drawing/2014/main" id="{B2795833-4475-47EA-9B49-2D7843CB4C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016"/>
              <a:ext cx="1296" cy="672"/>
            </a:xfrm>
            <a:prstGeom prst="rect">
              <a:avLst/>
            </a:prstGeom>
            <a:solidFill>
              <a:srgbClr val="98ED87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8ED87"/>
              </a:extrusionClr>
              <a:contourClr>
                <a:srgbClr val="98ED87"/>
              </a:contourClr>
            </a:sp3d>
          </p:spPr>
          <p:txBody>
            <a:bodyPr wrap="none" anchor="ctr">
              <a:flatTx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0"/>
                <a:t>IR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b="0"/>
                <a:t>System</a:t>
              </a:r>
            </a:p>
          </p:txBody>
        </p:sp>
        <p:grpSp>
          <p:nvGrpSpPr>
            <p:cNvPr id="7176" name="Group 11">
              <a:extLst>
                <a:ext uri="{FF2B5EF4-FFF2-40B4-BE49-F238E27FC236}">
                  <a16:creationId xmlns:a16="http://schemas.microsoft.com/office/drawing/2014/main" id="{92150E56-3879-44B3-9463-1171E3A435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2688"/>
              <a:ext cx="1920" cy="1289"/>
              <a:chOff x="3456" y="2688"/>
              <a:chExt cx="1920" cy="1289"/>
            </a:xfrm>
          </p:grpSpPr>
          <p:sp>
            <p:nvSpPr>
              <p:cNvPr id="7269" name="Oval 12">
                <a:extLst>
                  <a:ext uri="{FF2B5EF4-FFF2-40B4-BE49-F238E27FC236}">
                    <a16:creationId xmlns:a16="http://schemas.microsoft.com/office/drawing/2014/main" id="{790368A4-C1BD-4BE2-AA6E-F61A401357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3120"/>
                <a:ext cx="1104" cy="576"/>
              </a:xfrm>
              <a:prstGeom prst="ellipse">
                <a:avLst/>
              </a:prstGeom>
              <a:solidFill>
                <a:srgbClr val="11DB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0"/>
                  <a:t>Ranked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0"/>
                  <a:t>Documents</a:t>
                </a:r>
              </a:p>
            </p:txBody>
          </p:sp>
          <p:sp>
            <p:nvSpPr>
              <p:cNvPr id="7270" name="Line 13">
                <a:extLst>
                  <a:ext uri="{FF2B5EF4-FFF2-40B4-BE49-F238E27FC236}">
                    <a16:creationId xmlns:a16="http://schemas.microsoft.com/office/drawing/2014/main" id="{6C20C813-CFA0-47A3-B7F6-7E8B83F98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00" y="2688"/>
                <a:ext cx="0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71" name="Rectangle 14">
                <a:extLst>
                  <a:ext uri="{FF2B5EF4-FFF2-40B4-BE49-F238E27FC236}">
                    <a16:creationId xmlns:a16="http://schemas.microsoft.com/office/drawing/2014/main" id="{8B435239-D707-404D-BDC0-D35AB301DA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56" y="2976"/>
                <a:ext cx="768" cy="91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b="0"/>
              </a:p>
            </p:txBody>
          </p:sp>
          <p:sp>
            <p:nvSpPr>
              <p:cNvPr id="7272" name="Text Box 15">
                <a:extLst>
                  <a:ext uri="{FF2B5EF4-FFF2-40B4-BE49-F238E27FC236}">
                    <a16:creationId xmlns:a16="http://schemas.microsoft.com/office/drawing/2014/main" id="{3F42B2A3-32D3-4EDC-8AD3-F57E059A5B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2" y="2976"/>
                <a:ext cx="557" cy="10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marL="457200" indent="-457200"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 b="0"/>
                  <a:t>1. Page1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 b="0"/>
                  <a:t>2. Page2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 b="0"/>
                  <a:t>3. Page3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 b="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1600" b="0"/>
                  <a:t>    .</a:t>
                </a:r>
              </a:p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endParaRPr lang="en-US" altLang="en-US" sz="1800" b="0"/>
              </a:p>
            </p:txBody>
          </p:sp>
        </p:grpSp>
        <p:sp>
          <p:nvSpPr>
            <p:cNvPr id="7177" name="Line 16">
              <a:extLst>
                <a:ext uri="{FF2B5EF4-FFF2-40B4-BE49-F238E27FC236}">
                  <a16:creationId xmlns:a16="http://schemas.microsoft.com/office/drawing/2014/main" id="{EF12B37E-9CE5-4211-B026-FC420DCF2D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0" y="172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178" name="Group 17">
              <a:extLst>
                <a:ext uri="{FF2B5EF4-FFF2-40B4-BE49-F238E27FC236}">
                  <a16:creationId xmlns:a16="http://schemas.microsoft.com/office/drawing/2014/main" id="{25D11519-C7C3-4C33-AF13-CE14BD9A7E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36" y="1152"/>
              <a:ext cx="1392" cy="576"/>
              <a:chOff x="3936" y="1152"/>
              <a:chExt cx="1392" cy="576"/>
            </a:xfrm>
          </p:grpSpPr>
          <p:sp>
            <p:nvSpPr>
              <p:cNvPr id="7267" name="Oval 18">
                <a:extLst>
                  <a:ext uri="{FF2B5EF4-FFF2-40B4-BE49-F238E27FC236}">
                    <a16:creationId xmlns:a16="http://schemas.microsoft.com/office/drawing/2014/main" id="{A123878C-8DCC-433A-A5F7-8AD47A4564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152"/>
                <a:ext cx="1056" cy="576"/>
              </a:xfrm>
              <a:prstGeom prst="ellipse">
                <a:avLst/>
              </a:prstGeom>
              <a:solidFill>
                <a:srgbClr val="11DBDB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0"/>
                  <a:t>Document</a:t>
                </a:r>
              </a:p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0"/>
                  <a:t>corpus</a:t>
                </a:r>
              </a:p>
            </p:txBody>
          </p:sp>
          <p:sp>
            <p:nvSpPr>
              <p:cNvPr id="7268" name="Line 19">
                <a:extLst>
                  <a:ext uri="{FF2B5EF4-FFF2-40B4-BE49-F238E27FC236}">
                    <a16:creationId xmlns:a16="http://schemas.microsoft.com/office/drawing/2014/main" id="{7F7E220B-E65D-4D8F-A003-CB8FF5C987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936" y="144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179" name="Group 20">
              <a:extLst>
                <a:ext uri="{FF2B5EF4-FFF2-40B4-BE49-F238E27FC236}">
                  <a16:creationId xmlns:a16="http://schemas.microsoft.com/office/drawing/2014/main" id="{784DE68D-C286-411D-A33F-46479824E11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960"/>
              <a:ext cx="1728" cy="1392"/>
              <a:chOff x="528" y="960"/>
              <a:chExt cx="1728" cy="1392"/>
            </a:xfrm>
          </p:grpSpPr>
          <p:sp>
            <p:nvSpPr>
              <p:cNvPr id="7186" name="Cloud">
                <a:extLst>
                  <a:ext uri="{FF2B5EF4-FFF2-40B4-BE49-F238E27FC236}">
                    <a16:creationId xmlns:a16="http://schemas.microsoft.com/office/drawing/2014/main" id="{12EB7189-868E-43EA-9462-EC970A33916F}"/>
                  </a:ext>
                </a:extLst>
              </p:cNvPr>
              <p:cNvSpPr>
                <a:spLocks noChangeAspect="1" noEditPoints="1" noChangeArrowheads="1"/>
              </p:cNvSpPr>
              <p:nvPr/>
            </p:nvSpPr>
            <p:spPr bwMode="auto">
              <a:xfrm>
                <a:off x="528" y="960"/>
                <a:ext cx="1728" cy="139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2975 w 21600"/>
                  <a:gd name="T13" fmla="*/ 3259 h 21600"/>
                  <a:gd name="T14" fmla="*/ 17088 w 21600"/>
                  <a:gd name="T15" fmla="*/ 17333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lnTo>
                      <a:pt x="1949" y="7180"/>
                    </a:ln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Text Box 22">
                <a:extLst>
                  <a:ext uri="{FF2B5EF4-FFF2-40B4-BE49-F238E27FC236}">
                    <a16:creationId xmlns:a16="http://schemas.microsoft.com/office/drawing/2014/main" id="{04927D2B-75A0-4A3C-80C1-332F2363DE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104"/>
                <a:ext cx="47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b="0"/>
                  <a:t>Web</a:t>
                </a:r>
              </a:p>
            </p:txBody>
          </p:sp>
          <p:grpSp>
            <p:nvGrpSpPr>
              <p:cNvPr id="7188" name="Group 23">
                <a:extLst>
                  <a:ext uri="{FF2B5EF4-FFF2-40B4-BE49-F238E27FC236}">
                    <a16:creationId xmlns:a16="http://schemas.microsoft.com/office/drawing/2014/main" id="{225059CF-F7D3-4877-9CFA-76B428686A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008" y="1392"/>
                <a:ext cx="864" cy="768"/>
                <a:chOff x="1872" y="1152"/>
                <a:chExt cx="2784" cy="2496"/>
              </a:xfrm>
            </p:grpSpPr>
            <p:grpSp>
              <p:nvGrpSpPr>
                <p:cNvPr id="7189" name="Group 24">
                  <a:extLst>
                    <a:ext uri="{FF2B5EF4-FFF2-40B4-BE49-F238E27FC236}">
                      <a16:creationId xmlns:a16="http://schemas.microsoft.com/office/drawing/2014/main" id="{348B8F2B-02C8-4EF1-AB1B-BC030F4C515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872" y="1872"/>
                  <a:ext cx="528" cy="624"/>
                  <a:chOff x="1488" y="1392"/>
                  <a:chExt cx="528" cy="624"/>
                </a:xfrm>
              </p:grpSpPr>
              <p:sp>
                <p:nvSpPr>
                  <p:cNvPr id="7257" name="Rectangle 25">
                    <a:extLst>
                      <a:ext uri="{FF2B5EF4-FFF2-40B4-BE49-F238E27FC236}">
                        <a16:creationId xmlns:a16="http://schemas.microsoft.com/office/drawing/2014/main" id="{429BAAE7-3070-46C4-8C2D-444278E09D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392"/>
                    <a:ext cx="528" cy="624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arlett" pitchFamily="2" charset="2"/>
                      <a:buChar char="i"/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F3300"/>
                      </a:buClr>
                      <a:buFont typeface="Marlett" pitchFamily="2" charset="2"/>
                      <a:buChar char="4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Font typeface="Marlett" pitchFamily="2" charset="2"/>
                      <a:buChar char="i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F9900"/>
                      </a:buClr>
                      <a:buFont typeface="Marlett" pitchFamily="2" charset="2"/>
                      <a:buChar char="4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b="0"/>
                  </a:p>
                </p:txBody>
              </p:sp>
              <p:sp>
                <p:nvSpPr>
                  <p:cNvPr id="7258" name="Line 26">
                    <a:extLst>
                      <a:ext uri="{FF2B5EF4-FFF2-40B4-BE49-F238E27FC236}">
                        <a16:creationId xmlns:a16="http://schemas.microsoft.com/office/drawing/2014/main" id="{88BD5CB1-B787-4692-85D0-7C26AFA5ED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4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9" name="Line 27">
                    <a:extLst>
                      <a:ext uri="{FF2B5EF4-FFF2-40B4-BE49-F238E27FC236}">
                        <a16:creationId xmlns:a16="http://schemas.microsoft.com/office/drawing/2014/main" id="{EEC4F068-392A-4B58-A575-AAED81CF57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60" name="Line 28">
                    <a:extLst>
                      <a:ext uri="{FF2B5EF4-FFF2-40B4-BE49-F238E27FC236}">
                        <a16:creationId xmlns:a16="http://schemas.microsoft.com/office/drawing/2014/main" id="{B37B87F0-3FA3-45C7-ADE2-328C340183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61" name="Line 29">
                    <a:extLst>
                      <a:ext uri="{FF2B5EF4-FFF2-40B4-BE49-F238E27FC236}">
                        <a16:creationId xmlns:a16="http://schemas.microsoft.com/office/drawing/2014/main" id="{34FB336F-C775-4B4D-BF3E-391959C9E0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6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62" name="Line 30">
                    <a:extLst>
                      <a:ext uri="{FF2B5EF4-FFF2-40B4-BE49-F238E27FC236}">
                        <a16:creationId xmlns:a16="http://schemas.microsoft.com/office/drawing/2014/main" id="{12E2C838-D92B-45DC-9A6F-F7988AC53E9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70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63" name="Line 31">
                    <a:extLst>
                      <a:ext uri="{FF2B5EF4-FFF2-40B4-BE49-F238E27FC236}">
                        <a16:creationId xmlns:a16="http://schemas.microsoft.com/office/drawing/2014/main" id="{D4648590-F39C-473F-9A47-EFB778DA22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64" name="Line 32">
                    <a:extLst>
                      <a:ext uri="{FF2B5EF4-FFF2-40B4-BE49-F238E27FC236}">
                        <a16:creationId xmlns:a16="http://schemas.microsoft.com/office/drawing/2014/main" id="{BBE7D437-FDA0-4F5C-A40F-53796D8CAA4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65" name="Line 33">
                    <a:extLst>
                      <a:ext uri="{FF2B5EF4-FFF2-40B4-BE49-F238E27FC236}">
                        <a16:creationId xmlns:a16="http://schemas.microsoft.com/office/drawing/2014/main" id="{026AF5E7-B76E-49E2-8986-6095BFA76B1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66" name="Line 34">
                    <a:extLst>
                      <a:ext uri="{FF2B5EF4-FFF2-40B4-BE49-F238E27FC236}">
                        <a16:creationId xmlns:a16="http://schemas.microsoft.com/office/drawing/2014/main" id="{E8401F0A-5B47-496B-8AD8-1928851FED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9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90" name="Group 35">
                  <a:extLst>
                    <a:ext uri="{FF2B5EF4-FFF2-40B4-BE49-F238E27FC236}">
                      <a16:creationId xmlns:a16="http://schemas.microsoft.com/office/drawing/2014/main" id="{75E4F20E-D470-424A-8AFC-0B11DE6B1A3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072" y="2160"/>
                  <a:ext cx="528" cy="624"/>
                  <a:chOff x="1488" y="1392"/>
                  <a:chExt cx="528" cy="624"/>
                </a:xfrm>
              </p:grpSpPr>
              <p:sp>
                <p:nvSpPr>
                  <p:cNvPr id="7247" name="Rectangle 36">
                    <a:extLst>
                      <a:ext uri="{FF2B5EF4-FFF2-40B4-BE49-F238E27FC236}">
                        <a16:creationId xmlns:a16="http://schemas.microsoft.com/office/drawing/2014/main" id="{9F910415-35AE-471F-917C-CCC6F038EB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392"/>
                    <a:ext cx="528" cy="624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arlett" pitchFamily="2" charset="2"/>
                      <a:buChar char="i"/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F3300"/>
                      </a:buClr>
                      <a:buFont typeface="Marlett" pitchFamily="2" charset="2"/>
                      <a:buChar char="4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Font typeface="Marlett" pitchFamily="2" charset="2"/>
                      <a:buChar char="i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F9900"/>
                      </a:buClr>
                      <a:buFont typeface="Marlett" pitchFamily="2" charset="2"/>
                      <a:buChar char="4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b="0"/>
                  </a:p>
                </p:txBody>
              </p:sp>
              <p:sp>
                <p:nvSpPr>
                  <p:cNvPr id="7248" name="Line 37">
                    <a:extLst>
                      <a:ext uri="{FF2B5EF4-FFF2-40B4-BE49-F238E27FC236}">
                        <a16:creationId xmlns:a16="http://schemas.microsoft.com/office/drawing/2014/main" id="{8291129F-7F6D-41CE-B567-7FEA52677A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4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9" name="Line 38">
                    <a:extLst>
                      <a:ext uri="{FF2B5EF4-FFF2-40B4-BE49-F238E27FC236}">
                        <a16:creationId xmlns:a16="http://schemas.microsoft.com/office/drawing/2014/main" id="{0549E656-D213-4B73-A772-B3612AF557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0" name="Line 39">
                    <a:extLst>
                      <a:ext uri="{FF2B5EF4-FFF2-40B4-BE49-F238E27FC236}">
                        <a16:creationId xmlns:a16="http://schemas.microsoft.com/office/drawing/2014/main" id="{7D75243F-1219-4684-8F8F-6831F16F160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1" name="Line 40">
                    <a:extLst>
                      <a:ext uri="{FF2B5EF4-FFF2-40B4-BE49-F238E27FC236}">
                        <a16:creationId xmlns:a16="http://schemas.microsoft.com/office/drawing/2014/main" id="{5CA6C143-6CCE-4BF7-96DE-34BEC98138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6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2" name="Line 41">
                    <a:extLst>
                      <a:ext uri="{FF2B5EF4-FFF2-40B4-BE49-F238E27FC236}">
                        <a16:creationId xmlns:a16="http://schemas.microsoft.com/office/drawing/2014/main" id="{7EE92C9F-CC27-47C2-A751-9676261225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70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3" name="Line 42">
                    <a:extLst>
                      <a:ext uri="{FF2B5EF4-FFF2-40B4-BE49-F238E27FC236}">
                        <a16:creationId xmlns:a16="http://schemas.microsoft.com/office/drawing/2014/main" id="{068319A5-CB8B-415E-BC2B-531CF7E4023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4" name="Line 43">
                    <a:extLst>
                      <a:ext uri="{FF2B5EF4-FFF2-40B4-BE49-F238E27FC236}">
                        <a16:creationId xmlns:a16="http://schemas.microsoft.com/office/drawing/2014/main" id="{3581BDCE-DB8A-4210-A947-A45E48454E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5" name="Line 44">
                    <a:extLst>
                      <a:ext uri="{FF2B5EF4-FFF2-40B4-BE49-F238E27FC236}">
                        <a16:creationId xmlns:a16="http://schemas.microsoft.com/office/drawing/2014/main" id="{DE2E4A03-82ED-4BAD-A8A7-5D31FA1B02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56" name="Line 45">
                    <a:extLst>
                      <a:ext uri="{FF2B5EF4-FFF2-40B4-BE49-F238E27FC236}">
                        <a16:creationId xmlns:a16="http://schemas.microsoft.com/office/drawing/2014/main" id="{A6683C89-0B35-4AA2-B02C-FF3977EB7D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9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91" name="Group 46">
                  <a:extLst>
                    <a:ext uri="{FF2B5EF4-FFF2-40B4-BE49-F238E27FC236}">
                      <a16:creationId xmlns:a16="http://schemas.microsoft.com/office/drawing/2014/main" id="{2F99B5A2-0153-4CE8-A52E-35CFCDABEEB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48" y="3024"/>
                  <a:ext cx="528" cy="624"/>
                  <a:chOff x="1488" y="1392"/>
                  <a:chExt cx="528" cy="624"/>
                </a:xfrm>
              </p:grpSpPr>
              <p:sp>
                <p:nvSpPr>
                  <p:cNvPr id="7237" name="Rectangle 47">
                    <a:extLst>
                      <a:ext uri="{FF2B5EF4-FFF2-40B4-BE49-F238E27FC236}">
                        <a16:creationId xmlns:a16="http://schemas.microsoft.com/office/drawing/2014/main" id="{8D1DE595-121C-494E-A4E2-AE63BC7B6D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392"/>
                    <a:ext cx="528" cy="624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arlett" pitchFamily="2" charset="2"/>
                      <a:buChar char="i"/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F3300"/>
                      </a:buClr>
                      <a:buFont typeface="Marlett" pitchFamily="2" charset="2"/>
                      <a:buChar char="4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Font typeface="Marlett" pitchFamily="2" charset="2"/>
                      <a:buChar char="i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F9900"/>
                      </a:buClr>
                      <a:buFont typeface="Marlett" pitchFamily="2" charset="2"/>
                      <a:buChar char="4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b="0"/>
                  </a:p>
                </p:txBody>
              </p:sp>
              <p:sp>
                <p:nvSpPr>
                  <p:cNvPr id="7238" name="Line 48">
                    <a:extLst>
                      <a:ext uri="{FF2B5EF4-FFF2-40B4-BE49-F238E27FC236}">
                        <a16:creationId xmlns:a16="http://schemas.microsoft.com/office/drawing/2014/main" id="{C532D44C-7BCA-4179-8E3C-E39355424F7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4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9" name="Line 49">
                    <a:extLst>
                      <a:ext uri="{FF2B5EF4-FFF2-40B4-BE49-F238E27FC236}">
                        <a16:creationId xmlns:a16="http://schemas.microsoft.com/office/drawing/2014/main" id="{4943BCA3-4908-45ED-832D-F712A18569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0" name="Line 50">
                    <a:extLst>
                      <a:ext uri="{FF2B5EF4-FFF2-40B4-BE49-F238E27FC236}">
                        <a16:creationId xmlns:a16="http://schemas.microsoft.com/office/drawing/2014/main" id="{C05C34B9-FD99-45DA-8C0B-5168FDA7311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1" name="Line 51">
                    <a:extLst>
                      <a:ext uri="{FF2B5EF4-FFF2-40B4-BE49-F238E27FC236}">
                        <a16:creationId xmlns:a16="http://schemas.microsoft.com/office/drawing/2014/main" id="{CAA26129-8F58-4E07-ABE4-55DB75C3FAA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6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2" name="Line 52">
                    <a:extLst>
                      <a:ext uri="{FF2B5EF4-FFF2-40B4-BE49-F238E27FC236}">
                        <a16:creationId xmlns:a16="http://schemas.microsoft.com/office/drawing/2014/main" id="{D954B49A-BAAA-4C9D-9095-713E929E89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70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3" name="Line 53">
                    <a:extLst>
                      <a:ext uri="{FF2B5EF4-FFF2-40B4-BE49-F238E27FC236}">
                        <a16:creationId xmlns:a16="http://schemas.microsoft.com/office/drawing/2014/main" id="{12FB8938-6A3B-4F3A-8168-0E183A63B9D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4" name="Line 54">
                    <a:extLst>
                      <a:ext uri="{FF2B5EF4-FFF2-40B4-BE49-F238E27FC236}">
                        <a16:creationId xmlns:a16="http://schemas.microsoft.com/office/drawing/2014/main" id="{B1F34590-883D-4835-8921-07A627A74FE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5" name="Line 55">
                    <a:extLst>
                      <a:ext uri="{FF2B5EF4-FFF2-40B4-BE49-F238E27FC236}">
                        <a16:creationId xmlns:a16="http://schemas.microsoft.com/office/drawing/2014/main" id="{2F48D68F-A221-4C5A-BFAB-FE63F3C4EA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46" name="Line 56">
                    <a:extLst>
                      <a:ext uri="{FF2B5EF4-FFF2-40B4-BE49-F238E27FC236}">
                        <a16:creationId xmlns:a16="http://schemas.microsoft.com/office/drawing/2014/main" id="{980FBFC0-E008-43D5-A340-1B369AFCC85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9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92" name="Group 57">
                  <a:extLst>
                    <a:ext uri="{FF2B5EF4-FFF2-40B4-BE49-F238E27FC236}">
                      <a16:creationId xmlns:a16="http://schemas.microsoft.com/office/drawing/2014/main" id="{B099B9D7-79B8-4A8F-B8A1-5EA4AE7DA1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128" y="2592"/>
                  <a:ext cx="528" cy="624"/>
                  <a:chOff x="1488" y="1392"/>
                  <a:chExt cx="528" cy="624"/>
                </a:xfrm>
              </p:grpSpPr>
              <p:sp>
                <p:nvSpPr>
                  <p:cNvPr id="7227" name="Rectangle 58">
                    <a:extLst>
                      <a:ext uri="{FF2B5EF4-FFF2-40B4-BE49-F238E27FC236}">
                        <a16:creationId xmlns:a16="http://schemas.microsoft.com/office/drawing/2014/main" id="{029AB816-1AE1-4FC5-B758-0855580FED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392"/>
                    <a:ext cx="528" cy="624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arlett" pitchFamily="2" charset="2"/>
                      <a:buChar char="i"/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F3300"/>
                      </a:buClr>
                      <a:buFont typeface="Marlett" pitchFamily="2" charset="2"/>
                      <a:buChar char="4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Font typeface="Marlett" pitchFamily="2" charset="2"/>
                      <a:buChar char="i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F9900"/>
                      </a:buClr>
                      <a:buFont typeface="Marlett" pitchFamily="2" charset="2"/>
                      <a:buChar char="4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b="0"/>
                  </a:p>
                </p:txBody>
              </p:sp>
              <p:sp>
                <p:nvSpPr>
                  <p:cNvPr id="7228" name="Line 59">
                    <a:extLst>
                      <a:ext uri="{FF2B5EF4-FFF2-40B4-BE49-F238E27FC236}">
                        <a16:creationId xmlns:a16="http://schemas.microsoft.com/office/drawing/2014/main" id="{B8912F55-C00F-4EF9-9521-9CAFEBCD645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4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9" name="Line 60">
                    <a:extLst>
                      <a:ext uri="{FF2B5EF4-FFF2-40B4-BE49-F238E27FC236}">
                        <a16:creationId xmlns:a16="http://schemas.microsoft.com/office/drawing/2014/main" id="{FDF423CA-5FB4-437E-AD5C-EB97911BD49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0" name="Line 61">
                    <a:extLst>
                      <a:ext uri="{FF2B5EF4-FFF2-40B4-BE49-F238E27FC236}">
                        <a16:creationId xmlns:a16="http://schemas.microsoft.com/office/drawing/2014/main" id="{3A1243DD-92C5-4956-880A-A38192C71B7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1" name="Line 62">
                    <a:extLst>
                      <a:ext uri="{FF2B5EF4-FFF2-40B4-BE49-F238E27FC236}">
                        <a16:creationId xmlns:a16="http://schemas.microsoft.com/office/drawing/2014/main" id="{E1B7B08B-07FC-4257-BA45-CDD56A9C0A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6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2" name="Line 63">
                    <a:extLst>
                      <a:ext uri="{FF2B5EF4-FFF2-40B4-BE49-F238E27FC236}">
                        <a16:creationId xmlns:a16="http://schemas.microsoft.com/office/drawing/2014/main" id="{AD15F367-1AFE-46ED-A0EF-BDE5AE057F2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70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3" name="Line 64">
                    <a:extLst>
                      <a:ext uri="{FF2B5EF4-FFF2-40B4-BE49-F238E27FC236}">
                        <a16:creationId xmlns:a16="http://schemas.microsoft.com/office/drawing/2014/main" id="{031E75E4-AF30-4C70-8D25-30C22A8E83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4" name="Line 65">
                    <a:extLst>
                      <a:ext uri="{FF2B5EF4-FFF2-40B4-BE49-F238E27FC236}">
                        <a16:creationId xmlns:a16="http://schemas.microsoft.com/office/drawing/2014/main" id="{1F9F116D-07F1-4342-BF22-9BBBE693E6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5" name="Line 66">
                    <a:extLst>
                      <a:ext uri="{FF2B5EF4-FFF2-40B4-BE49-F238E27FC236}">
                        <a16:creationId xmlns:a16="http://schemas.microsoft.com/office/drawing/2014/main" id="{2BFFC8BC-2676-41B0-BC2F-C8536F64E5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36" name="Line 67">
                    <a:extLst>
                      <a:ext uri="{FF2B5EF4-FFF2-40B4-BE49-F238E27FC236}">
                        <a16:creationId xmlns:a16="http://schemas.microsoft.com/office/drawing/2014/main" id="{FDB61A5A-B21D-4B49-8162-6DB0C669B61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9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93" name="Group 68">
                  <a:extLst>
                    <a:ext uri="{FF2B5EF4-FFF2-40B4-BE49-F238E27FC236}">
                      <a16:creationId xmlns:a16="http://schemas.microsoft.com/office/drawing/2014/main" id="{BAC34239-6FD7-4B58-B480-6F3181AA757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84" y="1152"/>
                  <a:ext cx="528" cy="624"/>
                  <a:chOff x="1488" y="1392"/>
                  <a:chExt cx="528" cy="624"/>
                </a:xfrm>
              </p:grpSpPr>
              <p:sp>
                <p:nvSpPr>
                  <p:cNvPr id="7217" name="Rectangle 69">
                    <a:extLst>
                      <a:ext uri="{FF2B5EF4-FFF2-40B4-BE49-F238E27FC236}">
                        <a16:creationId xmlns:a16="http://schemas.microsoft.com/office/drawing/2014/main" id="{4442BCF7-CC37-4668-A9B4-9F266377D1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392"/>
                    <a:ext cx="528" cy="624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arlett" pitchFamily="2" charset="2"/>
                      <a:buChar char="i"/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F3300"/>
                      </a:buClr>
                      <a:buFont typeface="Marlett" pitchFamily="2" charset="2"/>
                      <a:buChar char="4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Font typeface="Marlett" pitchFamily="2" charset="2"/>
                      <a:buChar char="i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F9900"/>
                      </a:buClr>
                      <a:buFont typeface="Marlett" pitchFamily="2" charset="2"/>
                      <a:buChar char="4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b="0"/>
                  </a:p>
                </p:txBody>
              </p:sp>
              <p:sp>
                <p:nvSpPr>
                  <p:cNvPr id="7218" name="Line 70">
                    <a:extLst>
                      <a:ext uri="{FF2B5EF4-FFF2-40B4-BE49-F238E27FC236}">
                        <a16:creationId xmlns:a16="http://schemas.microsoft.com/office/drawing/2014/main" id="{44F7B27D-1D83-4D8A-9A59-31AA36146E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4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9" name="Line 71">
                    <a:extLst>
                      <a:ext uri="{FF2B5EF4-FFF2-40B4-BE49-F238E27FC236}">
                        <a16:creationId xmlns:a16="http://schemas.microsoft.com/office/drawing/2014/main" id="{942D7FB7-B3F6-41A2-9AFF-BDBC494617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0" name="Line 72">
                    <a:extLst>
                      <a:ext uri="{FF2B5EF4-FFF2-40B4-BE49-F238E27FC236}">
                        <a16:creationId xmlns:a16="http://schemas.microsoft.com/office/drawing/2014/main" id="{DFFF96DF-98E2-4B69-917E-8D76B91D9C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1" name="Line 73">
                    <a:extLst>
                      <a:ext uri="{FF2B5EF4-FFF2-40B4-BE49-F238E27FC236}">
                        <a16:creationId xmlns:a16="http://schemas.microsoft.com/office/drawing/2014/main" id="{312D0AF0-315D-4AEB-95A6-1C57F921DC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6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2" name="Line 74">
                    <a:extLst>
                      <a:ext uri="{FF2B5EF4-FFF2-40B4-BE49-F238E27FC236}">
                        <a16:creationId xmlns:a16="http://schemas.microsoft.com/office/drawing/2014/main" id="{4D88E862-8767-452E-A9FD-5F758C1898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70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3" name="Line 75">
                    <a:extLst>
                      <a:ext uri="{FF2B5EF4-FFF2-40B4-BE49-F238E27FC236}">
                        <a16:creationId xmlns:a16="http://schemas.microsoft.com/office/drawing/2014/main" id="{F5A05A71-2653-4508-8E6B-05A1423C5DC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4" name="Line 76">
                    <a:extLst>
                      <a:ext uri="{FF2B5EF4-FFF2-40B4-BE49-F238E27FC236}">
                        <a16:creationId xmlns:a16="http://schemas.microsoft.com/office/drawing/2014/main" id="{297CBA5B-7F54-4251-84A1-D2E231E927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5" name="Line 77">
                    <a:extLst>
                      <a:ext uri="{FF2B5EF4-FFF2-40B4-BE49-F238E27FC236}">
                        <a16:creationId xmlns:a16="http://schemas.microsoft.com/office/drawing/2014/main" id="{A48350B6-5819-472F-9DA8-9D2FA5B63F4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26" name="Line 78">
                    <a:extLst>
                      <a:ext uri="{FF2B5EF4-FFF2-40B4-BE49-F238E27FC236}">
                        <a16:creationId xmlns:a16="http://schemas.microsoft.com/office/drawing/2014/main" id="{66D2D8EB-5E54-4D20-BA63-3CC99217A95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9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7194" name="Group 79">
                  <a:extLst>
                    <a:ext uri="{FF2B5EF4-FFF2-40B4-BE49-F238E27FC236}">
                      <a16:creationId xmlns:a16="http://schemas.microsoft.com/office/drawing/2014/main" id="{C2162C62-0B14-4697-A206-5BA03DACF4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080" y="1632"/>
                  <a:ext cx="528" cy="624"/>
                  <a:chOff x="1488" y="1392"/>
                  <a:chExt cx="528" cy="624"/>
                </a:xfrm>
              </p:grpSpPr>
              <p:sp>
                <p:nvSpPr>
                  <p:cNvPr id="7207" name="Rectangle 80">
                    <a:extLst>
                      <a:ext uri="{FF2B5EF4-FFF2-40B4-BE49-F238E27FC236}">
                        <a16:creationId xmlns:a16="http://schemas.microsoft.com/office/drawing/2014/main" id="{87C245B8-389A-4E52-8CAF-07D7E9AE502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488" y="1392"/>
                    <a:ext cx="528" cy="624"/>
                  </a:xfrm>
                  <a:prstGeom prst="rect">
                    <a:avLst/>
                  </a:prstGeom>
                  <a:solidFill>
                    <a:schemeClr val="bg1"/>
                  </a:solidFill>
                  <a:ln w="317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lr>
                        <a:schemeClr val="accent2"/>
                      </a:buClr>
                      <a:buFont typeface="Marlett" pitchFamily="2" charset="2"/>
                      <a:buChar char="i"/>
                      <a:defRPr sz="2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rgbClr val="FF3300"/>
                      </a:buClr>
                      <a:buFont typeface="Marlett" pitchFamily="2" charset="2"/>
                      <a:buChar char="4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Font typeface="Marlett" pitchFamily="2" charset="2"/>
                      <a:buChar char="i"/>
                      <a:defRPr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rgbClr val="FF9900"/>
                      </a:buClr>
                      <a:buFont typeface="Marlett" pitchFamily="2" charset="2"/>
                      <a:buChar char="4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2"/>
                      </a:buClr>
                      <a:buChar char="»"/>
                      <a:defRPr sz="16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algn="r">
                      <a:spcBef>
                        <a:spcPct val="0"/>
                      </a:spcBef>
                      <a:buClrTx/>
                      <a:buFontTx/>
                      <a:buNone/>
                    </a:pPr>
                    <a:endParaRPr lang="en-US" altLang="en-US" b="0"/>
                  </a:p>
                </p:txBody>
              </p:sp>
              <p:sp>
                <p:nvSpPr>
                  <p:cNvPr id="7208" name="Line 81">
                    <a:extLst>
                      <a:ext uri="{FF2B5EF4-FFF2-40B4-BE49-F238E27FC236}">
                        <a16:creationId xmlns:a16="http://schemas.microsoft.com/office/drawing/2014/main" id="{8DA24DDC-146E-4F10-8044-F0B54167E5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4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09" name="Line 82">
                    <a:extLst>
                      <a:ext uri="{FF2B5EF4-FFF2-40B4-BE49-F238E27FC236}">
                        <a16:creationId xmlns:a16="http://schemas.microsoft.com/office/drawing/2014/main" id="{C66088EE-0D7C-43B0-A567-E106BE2BACB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0" name="Line 83">
                    <a:extLst>
                      <a:ext uri="{FF2B5EF4-FFF2-40B4-BE49-F238E27FC236}">
                        <a16:creationId xmlns:a16="http://schemas.microsoft.com/office/drawing/2014/main" id="{5F5C1FC7-8041-45F3-9B07-E0C89E328E8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5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1" name="Line 84">
                    <a:extLst>
                      <a:ext uri="{FF2B5EF4-FFF2-40B4-BE49-F238E27FC236}">
                        <a16:creationId xmlns:a16="http://schemas.microsoft.com/office/drawing/2014/main" id="{3AECD274-44CF-4AF6-B098-48508797CBE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6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2" name="Line 85">
                    <a:extLst>
                      <a:ext uri="{FF2B5EF4-FFF2-40B4-BE49-F238E27FC236}">
                        <a16:creationId xmlns:a16="http://schemas.microsoft.com/office/drawing/2014/main" id="{0B6E6DDA-AB6D-4781-B5D4-CA52AB301D4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70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3" name="Line 86">
                    <a:extLst>
                      <a:ext uri="{FF2B5EF4-FFF2-40B4-BE49-F238E27FC236}">
                        <a16:creationId xmlns:a16="http://schemas.microsoft.com/office/drawing/2014/main" id="{B00240F0-3528-400C-BB42-FCCA6EF8216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632" y="1764"/>
                    <a:ext cx="336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4" name="Line 87">
                    <a:extLst>
                      <a:ext uri="{FF2B5EF4-FFF2-40B4-BE49-F238E27FC236}">
                        <a16:creationId xmlns:a16="http://schemas.microsoft.com/office/drawing/2014/main" id="{39FFE372-ED55-4111-8113-EE236BD8987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2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5" name="Line 88">
                    <a:extLst>
                      <a:ext uri="{FF2B5EF4-FFF2-40B4-BE49-F238E27FC236}">
                        <a16:creationId xmlns:a16="http://schemas.microsoft.com/office/drawing/2014/main" id="{446DB8A1-5210-48EF-8058-A25C7386605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88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7216" name="Line 89">
                    <a:extLst>
                      <a:ext uri="{FF2B5EF4-FFF2-40B4-BE49-F238E27FC236}">
                        <a16:creationId xmlns:a16="http://schemas.microsoft.com/office/drawing/2014/main" id="{FF563A46-1563-4453-B6D7-00572A59FB6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1944"/>
                    <a:ext cx="432" cy="0"/>
                  </a:xfrm>
                  <a:prstGeom prst="line">
                    <a:avLst/>
                  </a:prstGeom>
                  <a:noFill/>
                  <a:ln w="31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7195" name="Rectangle 90">
                  <a:extLst>
                    <a:ext uri="{FF2B5EF4-FFF2-40B4-BE49-F238E27FC236}">
                      <a16:creationId xmlns:a16="http://schemas.microsoft.com/office/drawing/2014/main" id="{DB5F5176-2325-4408-BEF8-6FEA05228C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60" y="2352"/>
                  <a:ext cx="192" cy="96"/>
                </a:xfrm>
                <a:prstGeom prst="rect">
                  <a:avLst/>
                </a:prstGeom>
                <a:solidFill>
                  <a:srgbClr val="11DBDB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arlett" pitchFamily="2" charset="2"/>
                    <a:buChar char="i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F3300"/>
                    </a:buClr>
                    <a:buFont typeface="Marlett" pitchFamily="2" charset="2"/>
                    <a:buChar char="4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Marlett" pitchFamily="2" charset="2"/>
                    <a:buChar char="i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F9900"/>
                    </a:buClr>
                    <a:buFont typeface="Marlett" pitchFamily="2" charset="2"/>
                    <a:buChar char="4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b="0"/>
                </a:p>
              </p:txBody>
            </p:sp>
            <p:sp>
              <p:nvSpPr>
                <p:cNvPr id="7196" name="Rectangle 91">
                  <a:extLst>
                    <a:ext uri="{FF2B5EF4-FFF2-40B4-BE49-F238E27FC236}">
                      <a16:creationId xmlns:a16="http://schemas.microsoft.com/office/drawing/2014/main" id="{4827D700-2AAA-43D6-AC98-C73713BB1B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76" y="1632"/>
                  <a:ext cx="384" cy="96"/>
                </a:xfrm>
                <a:prstGeom prst="rect">
                  <a:avLst/>
                </a:prstGeom>
                <a:solidFill>
                  <a:srgbClr val="98ED87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arlett" pitchFamily="2" charset="2"/>
                    <a:buChar char="i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F3300"/>
                    </a:buClr>
                    <a:buFont typeface="Marlett" pitchFamily="2" charset="2"/>
                    <a:buChar char="4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Marlett" pitchFamily="2" charset="2"/>
                    <a:buChar char="i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F9900"/>
                    </a:buClr>
                    <a:buFont typeface="Marlett" pitchFamily="2" charset="2"/>
                    <a:buChar char="4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b="0"/>
                </a:p>
              </p:txBody>
            </p:sp>
            <p:sp>
              <p:nvSpPr>
                <p:cNvPr id="7197" name="Rectangle 92">
                  <a:extLst>
                    <a:ext uri="{FF2B5EF4-FFF2-40B4-BE49-F238E27FC236}">
                      <a16:creationId xmlns:a16="http://schemas.microsoft.com/office/drawing/2014/main" id="{351EBBC2-D42F-4D6E-9B30-75F3E136900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2" y="3168"/>
                  <a:ext cx="240" cy="144"/>
                </a:xfrm>
                <a:prstGeom prst="rect">
                  <a:avLst/>
                </a:prstGeom>
                <a:solidFill>
                  <a:srgbClr val="F4F432"/>
                </a:solidFill>
                <a:ln w="31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arlett" pitchFamily="2" charset="2"/>
                    <a:buChar char="i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F3300"/>
                    </a:buClr>
                    <a:buFont typeface="Marlett" pitchFamily="2" charset="2"/>
                    <a:buChar char="4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Marlett" pitchFamily="2" charset="2"/>
                    <a:buChar char="i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F9900"/>
                    </a:buClr>
                    <a:buFont typeface="Marlett" pitchFamily="2" charset="2"/>
                    <a:buChar char="4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b="0"/>
                </a:p>
              </p:txBody>
            </p:sp>
            <p:sp>
              <p:nvSpPr>
                <p:cNvPr id="7198" name="Line 93">
                  <a:extLst>
                    <a:ext uri="{FF2B5EF4-FFF2-40B4-BE49-F238E27FC236}">
                      <a16:creationId xmlns:a16="http://schemas.microsoft.com/office/drawing/2014/main" id="{A6E5DFA5-8386-4675-8D29-312EFD7D508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12" y="1440"/>
                  <a:ext cx="672" cy="624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199" name="Line 94">
                  <a:extLst>
                    <a:ext uri="{FF2B5EF4-FFF2-40B4-BE49-F238E27FC236}">
                      <a16:creationId xmlns:a16="http://schemas.microsoft.com/office/drawing/2014/main" id="{C3CB6B92-AAAA-43B7-A6D3-D9AC31D491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60" y="2256"/>
                  <a:ext cx="912" cy="33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200" name="Line 95">
                  <a:extLst>
                    <a:ext uri="{FF2B5EF4-FFF2-40B4-BE49-F238E27FC236}">
                      <a16:creationId xmlns:a16="http://schemas.microsoft.com/office/drawing/2014/main" id="{E561D063-CC1F-465E-A08E-D4F87FAF652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3312" y="1440"/>
                  <a:ext cx="960" cy="52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201" name="Line 96">
                  <a:extLst>
                    <a:ext uri="{FF2B5EF4-FFF2-40B4-BE49-F238E27FC236}">
                      <a16:creationId xmlns:a16="http://schemas.microsoft.com/office/drawing/2014/main" id="{14E6D81D-6734-4519-9F25-03BA330D38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68" y="2256"/>
                  <a:ext cx="0" cy="576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202" name="Line 97">
                  <a:extLst>
                    <a:ext uri="{FF2B5EF4-FFF2-40B4-BE49-F238E27FC236}">
                      <a16:creationId xmlns:a16="http://schemas.microsoft.com/office/drawing/2014/main" id="{4C258549-DC05-4369-8794-BCF901F1C4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784" y="2928"/>
                  <a:ext cx="1344" cy="52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203" name="Line 98">
                  <a:extLst>
                    <a:ext uri="{FF2B5EF4-FFF2-40B4-BE49-F238E27FC236}">
                      <a16:creationId xmlns:a16="http://schemas.microsoft.com/office/drawing/2014/main" id="{DDBFD4FA-D0FC-42B4-96C5-97F1576451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2160" y="2496"/>
                  <a:ext cx="576" cy="76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204" name="Line 99">
                  <a:extLst>
                    <a:ext uri="{FF2B5EF4-FFF2-40B4-BE49-F238E27FC236}">
                      <a16:creationId xmlns:a16="http://schemas.microsoft.com/office/drawing/2014/main" id="{CAB2A52B-3EB1-434F-A37A-2B0DC4EEC9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024" y="1440"/>
                  <a:ext cx="192" cy="720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205" name="Line 100">
                  <a:extLst>
                    <a:ext uri="{FF2B5EF4-FFF2-40B4-BE49-F238E27FC236}">
                      <a16:creationId xmlns:a16="http://schemas.microsoft.com/office/drawing/2014/main" id="{D87E8BEC-04CE-4137-B587-38CE6556AF9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408" y="2016"/>
                  <a:ext cx="672" cy="288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7206" name="Line 101">
                  <a:extLst>
                    <a:ext uri="{FF2B5EF4-FFF2-40B4-BE49-F238E27FC236}">
                      <a16:creationId xmlns:a16="http://schemas.microsoft.com/office/drawing/2014/main" id="{C375D034-A9F0-4C81-AB03-27CEEC2ADE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08" y="2592"/>
                  <a:ext cx="720" cy="192"/>
                </a:xfrm>
                <a:prstGeom prst="line">
                  <a:avLst/>
                </a:prstGeom>
                <a:noFill/>
                <a:ln w="31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0" name="Group 102">
              <a:extLst>
                <a:ext uri="{FF2B5EF4-FFF2-40B4-BE49-F238E27FC236}">
                  <a16:creationId xmlns:a16="http://schemas.microsoft.com/office/drawing/2014/main" id="{791EB91A-2B2A-4C42-9507-368BD9A6DB8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16" y="1147"/>
              <a:ext cx="1872" cy="677"/>
              <a:chOff x="2016" y="1147"/>
              <a:chExt cx="1872" cy="677"/>
            </a:xfrm>
          </p:grpSpPr>
          <p:sp>
            <p:nvSpPr>
              <p:cNvPr id="7181" name="Line 103">
                <a:extLst>
                  <a:ext uri="{FF2B5EF4-FFF2-40B4-BE49-F238E27FC236}">
                    <a16:creationId xmlns:a16="http://schemas.microsoft.com/office/drawing/2014/main" id="{E74989E6-E031-4DB3-967C-6FE7EA3CBB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16" y="1440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7182" name="Group 104">
                <a:extLst>
                  <a:ext uri="{FF2B5EF4-FFF2-40B4-BE49-F238E27FC236}">
                    <a16:creationId xmlns:a16="http://schemas.microsoft.com/office/drawing/2014/main" id="{8550EFF1-01EF-42FB-987C-BFE5A800EE3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588" y="1147"/>
                <a:ext cx="1300" cy="677"/>
                <a:chOff x="2588" y="1147"/>
                <a:chExt cx="1300" cy="677"/>
              </a:xfrm>
            </p:grpSpPr>
            <p:sp>
              <p:nvSpPr>
                <p:cNvPr id="7183" name="Rectangle 105">
                  <a:extLst>
                    <a:ext uri="{FF2B5EF4-FFF2-40B4-BE49-F238E27FC236}">
                      <a16:creationId xmlns:a16="http://schemas.microsoft.com/office/drawing/2014/main" id="{428AA72D-102E-4507-A973-C6747E0BF1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92" y="1152"/>
                  <a:ext cx="1296" cy="672"/>
                </a:xfrm>
                <a:prstGeom prst="rect">
                  <a:avLst/>
                </a:prstGeom>
                <a:solidFill>
                  <a:srgbClr val="98ED87"/>
                </a:solidFill>
                <a:ln w="9525">
                  <a:miter lim="800000"/>
                  <a:headEnd/>
                  <a:tailEnd/>
                </a:ln>
                <a:scene3d>
                  <a:camera prst="legacyObliqueTopRight"/>
                  <a:lightRig rig="legacyFlat3" dir="b"/>
                </a:scene3d>
                <a:sp3d extrusionH="430200" prstMaterial="legacyMatte">
                  <a:bevelT w="13500" h="13500" prst="angle"/>
                  <a:bevelB w="13500" h="13500" prst="angle"/>
                  <a:extrusionClr>
                    <a:srgbClr val="98ED87"/>
                  </a:extrusionClr>
                  <a:contourClr>
                    <a:srgbClr val="98ED87"/>
                  </a:contourClr>
                </a:sp3d>
              </p:spPr>
              <p:txBody>
                <a:bodyPr wrap="none" anchor="ctr">
                  <a:flatTx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arlett" pitchFamily="2" charset="2"/>
                    <a:buChar char="i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F3300"/>
                    </a:buClr>
                    <a:buFont typeface="Marlett" pitchFamily="2" charset="2"/>
                    <a:buChar char="4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Marlett" pitchFamily="2" charset="2"/>
                    <a:buChar char="i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F9900"/>
                    </a:buClr>
                    <a:buFont typeface="Marlett" pitchFamily="2" charset="2"/>
                    <a:buChar char="4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endParaRPr lang="en-US" altLang="en-US" b="0"/>
                </a:p>
              </p:txBody>
            </p:sp>
            <p:pic>
              <p:nvPicPr>
                <p:cNvPr id="7184" name="Picture 106" descr="AN00080_">
                  <a:extLst>
                    <a:ext uri="{FF2B5EF4-FFF2-40B4-BE49-F238E27FC236}">
                      <a16:creationId xmlns:a16="http://schemas.microsoft.com/office/drawing/2014/main" id="{22293769-96A1-41BB-88ED-D7675771E615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28" y="1440"/>
                  <a:ext cx="576" cy="3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185" name="Rectangle 107">
                  <a:extLst>
                    <a:ext uri="{FF2B5EF4-FFF2-40B4-BE49-F238E27FC236}">
                      <a16:creationId xmlns:a16="http://schemas.microsoft.com/office/drawing/2014/main" id="{F3642084-2328-4842-A68C-27405977E21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588" y="1147"/>
                  <a:ext cx="130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spcBef>
                      <a:spcPct val="20000"/>
                    </a:spcBef>
                    <a:buClr>
                      <a:schemeClr val="accent2"/>
                    </a:buClr>
                    <a:buFont typeface="Marlett" pitchFamily="2" charset="2"/>
                    <a:buChar char="i"/>
                    <a:defRPr sz="2400" b="1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rgbClr val="FF3300"/>
                    </a:buClr>
                    <a:buFont typeface="Marlett" pitchFamily="2" charset="2"/>
                    <a:buChar char="4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accent1"/>
                    </a:buClr>
                    <a:buFont typeface="Marlett" pitchFamily="2" charset="2"/>
                    <a:buChar char="i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rgbClr val="FF9900"/>
                    </a:buClr>
                    <a:buFont typeface="Marlett" pitchFamily="2" charset="2"/>
                    <a:buChar char="4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accent2"/>
                    </a:buClr>
                    <a:buChar char="»"/>
                    <a:defRPr sz="16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ClrTx/>
                    <a:buFontTx/>
                    <a:buNone/>
                  </a:pPr>
                  <a:r>
                    <a:rPr lang="en-US" altLang="en-US" b="0" dirty="0"/>
                    <a:t>Spider/Crawler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B981467-287E-4593-ACC9-3A4315870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Proof of Convergence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9049FCD-2DBE-4D7D-B287-249A9F9B5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/>
              <a:t>n</a:t>
            </a:r>
            <a:r>
              <a:rPr lang="en-US" altLang="en-US" i="1">
                <a:sym typeface="Symbol" panose="05050102010706020507" pitchFamily="18" charset="2"/>
              </a:rPr>
              <a:t></a:t>
            </a:r>
            <a:r>
              <a:rPr lang="en-US" altLang="en-US" i="1"/>
              <a:t>n </a:t>
            </a:r>
            <a:r>
              <a:rPr lang="en-US" altLang="en-US"/>
              <a:t>adjacency matrix </a:t>
            </a:r>
            <a:r>
              <a:rPr lang="en-US" altLang="en-US" i="1"/>
              <a:t>A</a:t>
            </a:r>
            <a:r>
              <a:rPr lang="en-US" altLang="en-US"/>
              <a:t>:</a:t>
            </a:r>
          </a:p>
          <a:p>
            <a:pPr lvl="1"/>
            <a:r>
              <a:rPr lang="en-US" altLang="en-US"/>
              <a:t>each of the n pages in the base set has a row and column in the matrix.</a:t>
            </a:r>
          </a:p>
          <a:p>
            <a:pPr lvl="1"/>
            <a:r>
              <a:rPr lang="en-US" altLang="en-US"/>
              <a:t>Entry </a:t>
            </a:r>
            <a:r>
              <a:rPr lang="en-US" altLang="en-US" i="1"/>
              <a:t>Aij</a:t>
            </a:r>
            <a:r>
              <a:rPr lang="en-US" altLang="en-US"/>
              <a:t> = 1 if page </a:t>
            </a:r>
            <a:r>
              <a:rPr lang="en-US" altLang="en-US" i="1"/>
              <a:t>i</a:t>
            </a:r>
            <a:r>
              <a:rPr lang="en-US" altLang="en-US"/>
              <a:t> links to page </a:t>
            </a:r>
            <a:r>
              <a:rPr lang="en-US" altLang="en-US" i="1"/>
              <a:t>j</a:t>
            </a:r>
            <a:r>
              <a:rPr lang="en-US" altLang="en-US"/>
              <a:t>, else = 0.</a:t>
            </a:r>
          </a:p>
        </p:txBody>
      </p:sp>
      <p:sp>
        <p:nvSpPr>
          <p:cNvPr id="64516" name="Oval 4">
            <a:extLst>
              <a:ext uri="{FF2B5EF4-FFF2-40B4-BE49-F238E27FC236}">
                <a16:creationId xmlns:a16="http://schemas.microsoft.com/office/drawing/2014/main" id="{B8F7177B-3C3C-4427-A440-65BA084F7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4162425"/>
            <a:ext cx="228600" cy="228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17" name="Oval 5">
            <a:extLst>
              <a:ext uri="{FF2B5EF4-FFF2-40B4-BE49-F238E27FC236}">
                <a16:creationId xmlns:a16="http://schemas.microsoft.com/office/drawing/2014/main" id="{B9B0C34D-20D0-4E8B-AC5B-9A9689561E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4086225"/>
            <a:ext cx="4572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18" name="Oval 6">
            <a:extLst>
              <a:ext uri="{FF2B5EF4-FFF2-40B4-BE49-F238E27FC236}">
                <a16:creationId xmlns:a16="http://schemas.microsoft.com/office/drawing/2014/main" id="{A430E6E5-9CDA-4CE6-B042-611A52400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200400"/>
            <a:ext cx="457200" cy="4572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19" name="AutoShape 7">
            <a:extLst>
              <a:ext uri="{FF2B5EF4-FFF2-40B4-BE49-F238E27FC236}">
                <a16:creationId xmlns:a16="http://schemas.microsoft.com/office/drawing/2014/main" id="{570F8D00-29C3-4BB0-B8BC-92C8F2E5A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391025"/>
            <a:ext cx="838200" cy="457200"/>
          </a:xfrm>
          <a:prstGeom prst="rightArrow">
            <a:avLst>
              <a:gd name="adj1" fmla="val 50000"/>
              <a:gd name="adj2" fmla="val 45833"/>
            </a:avLst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0" name="Oval 8">
            <a:extLst>
              <a:ext uri="{FF2B5EF4-FFF2-40B4-BE49-F238E27FC236}">
                <a16:creationId xmlns:a16="http://schemas.microsoft.com/office/drawing/2014/main" id="{1001A311-6519-412F-8778-082C049CB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933825"/>
            <a:ext cx="533400" cy="5334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1</a:t>
            </a:r>
            <a:endParaRPr lang="en-US" altLang="en-US" sz="1400" b="0">
              <a:latin typeface="Rockwell" panose="02060603020205020403" pitchFamily="18" charset="0"/>
              <a:ea typeface="MS PGothic" panose="020B0600070205080204" pitchFamily="34" charset="-128"/>
            </a:endParaRPr>
          </a:p>
        </p:txBody>
      </p:sp>
      <p:sp>
        <p:nvSpPr>
          <p:cNvPr id="64521" name="Oval 9">
            <a:extLst>
              <a:ext uri="{FF2B5EF4-FFF2-40B4-BE49-F238E27FC236}">
                <a16:creationId xmlns:a16="http://schemas.microsoft.com/office/drawing/2014/main" id="{794F1661-33A7-4634-9FD9-E73E915EB9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933825"/>
            <a:ext cx="533400" cy="5334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2</a:t>
            </a:r>
            <a:endParaRPr lang="en-US" altLang="en-US" b="0">
              <a:latin typeface="Arial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2" name="Oval 10">
            <a:extLst>
              <a:ext uri="{FF2B5EF4-FFF2-40B4-BE49-F238E27FC236}">
                <a16:creationId xmlns:a16="http://schemas.microsoft.com/office/drawing/2014/main" id="{C393BCB8-6C89-43C4-9A7D-0D845F802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924425"/>
            <a:ext cx="533400" cy="5334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cxnSp>
        <p:nvCxnSpPr>
          <p:cNvPr id="64523" name="AutoShape 11">
            <a:extLst>
              <a:ext uri="{FF2B5EF4-FFF2-40B4-BE49-F238E27FC236}">
                <a16:creationId xmlns:a16="http://schemas.microsoft.com/office/drawing/2014/main" id="{770F1746-6AEF-40ED-AFCC-69D4FBE71E13}"/>
              </a:ext>
            </a:extLst>
          </p:cNvPr>
          <p:cNvCxnSpPr>
            <a:cxnSpLocks noChangeShapeType="1"/>
            <a:stCxn id="64520" idx="7"/>
            <a:endCxn id="64521" idx="1"/>
          </p:cNvCxnSpPr>
          <p:nvPr/>
        </p:nvCxnSpPr>
        <p:spPr bwMode="auto">
          <a:xfrm rot="5400000" flipV="1">
            <a:off x="2361407" y="3248819"/>
            <a:ext cx="1587" cy="1527175"/>
          </a:xfrm>
          <a:prstGeom prst="curvedConnector3">
            <a:avLst>
              <a:gd name="adj1" fmla="val -1540000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4" name="AutoShape 12">
            <a:extLst>
              <a:ext uri="{FF2B5EF4-FFF2-40B4-BE49-F238E27FC236}">
                <a16:creationId xmlns:a16="http://schemas.microsoft.com/office/drawing/2014/main" id="{7336ACC9-2034-4ABD-9FE9-ACC9C6ADE0A0}"/>
              </a:ext>
            </a:extLst>
          </p:cNvPr>
          <p:cNvCxnSpPr>
            <a:cxnSpLocks noChangeShapeType="1"/>
            <a:stCxn id="64521" idx="3"/>
            <a:endCxn id="64520" idx="5"/>
          </p:cNvCxnSpPr>
          <p:nvPr/>
        </p:nvCxnSpPr>
        <p:spPr bwMode="auto">
          <a:xfrm rot="5400000">
            <a:off x="2361407" y="3626644"/>
            <a:ext cx="1587" cy="1527175"/>
          </a:xfrm>
          <a:prstGeom prst="curvedConnector3">
            <a:avLst>
              <a:gd name="adj1" fmla="val 979999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5" name="AutoShape 13">
            <a:extLst>
              <a:ext uri="{FF2B5EF4-FFF2-40B4-BE49-F238E27FC236}">
                <a16:creationId xmlns:a16="http://schemas.microsoft.com/office/drawing/2014/main" id="{6389B1F0-60D2-485E-B8C4-1F17262DFC7C}"/>
              </a:ext>
            </a:extLst>
          </p:cNvPr>
          <p:cNvCxnSpPr>
            <a:cxnSpLocks noChangeShapeType="1"/>
            <a:stCxn id="64521" idx="7"/>
            <a:endCxn id="64521" idx="6"/>
          </p:cNvCxnSpPr>
          <p:nvPr/>
        </p:nvCxnSpPr>
        <p:spPr bwMode="auto">
          <a:xfrm rot="5400000" flipV="1">
            <a:off x="3448051" y="4067175"/>
            <a:ext cx="188912" cy="77787"/>
          </a:xfrm>
          <a:prstGeom prst="curvedConnector4">
            <a:avLst>
              <a:gd name="adj1" fmla="val -102523"/>
              <a:gd name="adj2" fmla="val 69591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6" name="AutoShape 14">
            <a:extLst>
              <a:ext uri="{FF2B5EF4-FFF2-40B4-BE49-F238E27FC236}">
                <a16:creationId xmlns:a16="http://schemas.microsoft.com/office/drawing/2014/main" id="{CFCFFDFD-403D-43E4-A398-4F4694836EFC}"/>
              </a:ext>
            </a:extLst>
          </p:cNvPr>
          <p:cNvCxnSpPr>
            <a:cxnSpLocks noChangeShapeType="1"/>
            <a:stCxn id="64521" idx="4"/>
            <a:endCxn id="64522" idx="7"/>
          </p:cNvCxnSpPr>
          <p:nvPr/>
        </p:nvCxnSpPr>
        <p:spPr bwMode="auto">
          <a:xfrm flipH="1">
            <a:off x="2589213" y="4467225"/>
            <a:ext cx="725487" cy="534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527" name="AutoShape 15">
            <a:extLst>
              <a:ext uri="{FF2B5EF4-FFF2-40B4-BE49-F238E27FC236}">
                <a16:creationId xmlns:a16="http://schemas.microsoft.com/office/drawing/2014/main" id="{5FF92D91-3963-40CF-80F4-EE5319872665}"/>
              </a:ext>
            </a:extLst>
          </p:cNvPr>
          <p:cNvCxnSpPr>
            <a:cxnSpLocks noChangeShapeType="1"/>
            <a:stCxn id="64522" idx="1"/>
            <a:endCxn id="64520" idx="4"/>
          </p:cNvCxnSpPr>
          <p:nvPr/>
        </p:nvCxnSpPr>
        <p:spPr bwMode="auto">
          <a:xfrm flipH="1" flipV="1">
            <a:off x="1409700" y="4467225"/>
            <a:ext cx="801688" cy="534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528" name="Rectangle 16">
            <a:extLst>
              <a:ext uri="{FF2B5EF4-FFF2-40B4-BE49-F238E27FC236}">
                <a16:creationId xmlns:a16="http://schemas.microsoft.com/office/drawing/2014/main" id="{B34FFDAB-36EB-4589-99E6-3F3A845CC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4010025"/>
            <a:ext cx="19812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4529" name="Text Box 17">
            <a:extLst>
              <a:ext uri="{FF2B5EF4-FFF2-40B4-BE49-F238E27FC236}">
                <a16:creationId xmlns:a16="http://schemas.microsoft.com/office/drawing/2014/main" id="{138FA3F3-4E2D-472E-A461-4F387B663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629025"/>
            <a:ext cx="1828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 1      2      3</a:t>
            </a:r>
          </a:p>
        </p:txBody>
      </p:sp>
      <p:sp>
        <p:nvSpPr>
          <p:cNvPr id="64530" name="Text Box 18">
            <a:extLst>
              <a:ext uri="{FF2B5EF4-FFF2-40B4-BE49-F238E27FC236}">
                <a16:creationId xmlns:a16="http://schemas.microsoft.com/office/drawing/2014/main" id="{D5304709-55F0-424A-82E3-DA16EB14A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010025"/>
            <a:ext cx="3048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1</a:t>
            </a:r>
            <a:endParaRPr lang="en-US" altLang="en-US" sz="1000">
              <a:latin typeface="Arial" panose="020B0604020202020204" pitchFamily="34" charset="0"/>
              <a:ea typeface="MS PGothic" panose="020B0600070205080204" pitchFamily="34" charset="-128"/>
            </a:endParaRPr>
          </a:p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2</a:t>
            </a:r>
          </a:p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3</a:t>
            </a:r>
          </a:p>
        </p:txBody>
      </p:sp>
      <p:sp>
        <p:nvSpPr>
          <p:cNvPr id="64531" name="Text Box 19">
            <a:extLst>
              <a:ext uri="{FF2B5EF4-FFF2-40B4-BE49-F238E27FC236}">
                <a16:creationId xmlns:a16="http://schemas.microsoft.com/office/drawing/2014/main" id="{6DF1ECB0-54CB-425F-9990-39DFFDC51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01002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 0      1      0</a:t>
            </a:r>
          </a:p>
        </p:txBody>
      </p:sp>
      <p:sp>
        <p:nvSpPr>
          <p:cNvPr id="64532" name="Text Box 20">
            <a:extLst>
              <a:ext uri="{FF2B5EF4-FFF2-40B4-BE49-F238E27FC236}">
                <a16:creationId xmlns:a16="http://schemas.microsoft.com/office/drawing/2014/main" id="{A67AC504-513C-46DB-81CB-0CFDE9123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54342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 1      1      1</a:t>
            </a:r>
          </a:p>
        </p:txBody>
      </p:sp>
      <p:sp>
        <p:nvSpPr>
          <p:cNvPr id="64533" name="Text Box 21">
            <a:extLst>
              <a:ext uri="{FF2B5EF4-FFF2-40B4-BE49-F238E27FC236}">
                <a16:creationId xmlns:a16="http://schemas.microsoft.com/office/drawing/2014/main" id="{1D3F67B5-4845-4E2C-B996-1755E9C9F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076825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>
                <a:latin typeface="Arial" panose="020B0604020202020204" pitchFamily="34" charset="0"/>
                <a:ea typeface="MS PGothic" panose="020B0600070205080204" pitchFamily="34" charset="-128"/>
              </a:rPr>
              <a:t> 1      0      0</a:t>
            </a:r>
          </a:p>
        </p:txBody>
      </p:sp>
      <p:sp>
        <p:nvSpPr>
          <p:cNvPr id="64534" name="TextBox 22">
            <a:extLst>
              <a:ext uri="{FF2B5EF4-FFF2-40B4-BE49-F238E27FC236}">
                <a16:creationId xmlns:a16="http://schemas.microsoft.com/office/drawing/2014/main" id="{DE97656A-45DA-411F-965F-2BE620D6E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>
                <a:solidFill>
                  <a:srgbClr val="FBFCFF"/>
                </a:solidFill>
                <a:latin typeface="Lucida Sans" panose="020B0602030504020204" pitchFamily="34" charset="0"/>
                <a:ea typeface="MS PGothic" panose="020B0600070205080204" pitchFamily="34" charset="-128"/>
              </a:rPr>
              <a:t>Sec. 21.3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6CC91649-5545-4F68-92D6-E81931133B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Hub/authority vectors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E2941DF3-3F89-4E3D-8A48-29863431B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View the hub scores </a:t>
            </a:r>
            <a:r>
              <a:rPr lang="en-US" altLang="en-US" i="1"/>
              <a:t>h()</a:t>
            </a:r>
            <a:r>
              <a:rPr lang="en-US" altLang="en-US"/>
              <a:t> and the authority scores </a:t>
            </a:r>
            <a:r>
              <a:rPr lang="en-US" altLang="en-US" i="1"/>
              <a:t>a()</a:t>
            </a:r>
            <a:r>
              <a:rPr lang="en-US" altLang="en-US"/>
              <a:t> as vectors with </a:t>
            </a:r>
            <a:r>
              <a:rPr lang="en-US" altLang="en-US" i="1"/>
              <a:t>n</a:t>
            </a:r>
            <a:r>
              <a:rPr lang="en-US" altLang="en-US"/>
              <a:t> components.</a:t>
            </a:r>
          </a:p>
          <a:p>
            <a:pPr eaLnBrk="1" hangingPunct="1"/>
            <a:r>
              <a:rPr lang="en-US" altLang="en-US"/>
              <a:t>Recall the iterative updates</a:t>
            </a:r>
          </a:p>
        </p:txBody>
      </p:sp>
      <p:graphicFrame>
        <p:nvGraphicFramePr>
          <p:cNvPr id="66564" name="Object 4">
            <a:extLst>
              <a:ext uri="{FF2B5EF4-FFF2-40B4-BE49-F238E27FC236}">
                <a16:creationId xmlns:a16="http://schemas.microsoft.com/office/drawing/2014/main" id="{44525BA9-2209-4B0A-9C4A-6B96C733E07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0663" y="2968625"/>
          <a:ext cx="3016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3116032" imgH="8193024" progId="Equation.3">
                  <p:embed/>
                </p:oleObj>
              </mc:Choice>
              <mc:Fallback>
                <p:oleObj name="Equation" r:id="rId3" imgW="23116032" imgH="8193024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2968625"/>
                        <a:ext cx="3016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>
            <a:extLst>
              <a:ext uri="{FF2B5EF4-FFF2-40B4-BE49-F238E27FC236}">
                <a16:creationId xmlns:a16="http://schemas.microsoft.com/office/drawing/2014/main" id="{8B6F612F-E499-4AF5-AADD-5C5FC7119C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60663" y="4568825"/>
          <a:ext cx="30162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116032" imgH="8193024" progId="Equation.3">
                  <p:embed/>
                </p:oleObj>
              </mc:Choice>
              <mc:Fallback>
                <p:oleObj name="Equation" r:id="rId5" imgW="23116032" imgH="8193024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0663" y="4568825"/>
                        <a:ext cx="301625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6" name="TextBox 6">
            <a:extLst>
              <a:ext uri="{FF2B5EF4-FFF2-40B4-BE49-F238E27FC236}">
                <a16:creationId xmlns:a16="http://schemas.microsoft.com/office/drawing/2014/main" id="{43E92A83-C5F6-47BE-ACD4-D13CB13AE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>
                <a:solidFill>
                  <a:srgbClr val="FBFCFF"/>
                </a:solidFill>
                <a:latin typeface="Lucida Sans" panose="020B0602030504020204" pitchFamily="34" charset="0"/>
                <a:ea typeface="MS PGothic" panose="020B0600070205080204" pitchFamily="34" charset="-128"/>
              </a:rPr>
              <a:t>Sec. 21.3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>
            <a:extLst>
              <a:ext uri="{FF2B5EF4-FFF2-40B4-BE49-F238E27FC236}">
                <a16:creationId xmlns:a16="http://schemas.microsoft.com/office/drawing/2014/main" id="{58EE9DE5-70E7-4F84-97DB-7C69C7E039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 of Convergance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0F3E4479-21B4-4E60-B766-764219B8C6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i="1"/>
              <a:t>h = Aa</a:t>
            </a:r>
          </a:p>
          <a:p>
            <a:pPr eaLnBrk="1" hangingPunct="1"/>
            <a:r>
              <a:rPr lang="en-US" altLang="en-US" sz="2800" i="1"/>
              <a:t>a = A</a:t>
            </a:r>
            <a:r>
              <a:rPr lang="en-US" altLang="en-US" sz="2800" baseline="3000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2800" i="1"/>
              <a:t>h</a:t>
            </a:r>
          </a:p>
        </p:txBody>
      </p:sp>
      <p:sp>
        <p:nvSpPr>
          <p:cNvPr id="68612" name="AutoShape 4">
            <a:extLst>
              <a:ext uri="{FF2B5EF4-FFF2-40B4-BE49-F238E27FC236}">
                <a16:creationId xmlns:a16="http://schemas.microsoft.com/office/drawing/2014/main" id="{181A09A3-5D46-4FB8-83E3-E78EE85B7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2895600"/>
            <a:ext cx="914400" cy="609600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6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en-US" altLang="en-US" b="0">
              <a:latin typeface="Lucida Sans" panose="020B0602030504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AutoShape 5">
            <a:extLst>
              <a:ext uri="{FF2B5EF4-FFF2-40B4-BE49-F238E27FC236}">
                <a16:creationId xmlns:a16="http://schemas.microsoft.com/office/drawing/2014/main" id="{87AD1CA5-8732-4182-A781-A10BAC84F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0788" y="1446213"/>
            <a:ext cx="2284412" cy="1200150"/>
          </a:xfrm>
          <a:prstGeom prst="leftArrowCallout">
            <a:avLst>
              <a:gd name="adj1" fmla="val 25000"/>
              <a:gd name="adj2" fmla="val 25000"/>
              <a:gd name="adj3" fmla="val 24373"/>
              <a:gd name="adj4" fmla="val 66667"/>
            </a:avLst>
          </a:prstGeom>
          <a:solidFill>
            <a:schemeClr val="accent1">
              <a:lumMod val="20000"/>
              <a:lumOff val="80000"/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dirty="0">
                <a:latin typeface="Arial" panose="020B0604020202020204" pitchFamily="34" charset="0"/>
              </a:rPr>
              <a:t>A</a:t>
            </a:r>
            <a:r>
              <a:rPr lang="en-US" altLang="en-US" sz="2800" baseline="30000" dirty="0">
                <a:latin typeface="Arial" panose="020B0604020202020204" pitchFamily="34" charset="0"/>
              </a:rPr>
              <a:t>T</a:t>
            </a:r>
            <a:r>
              <a:rPr lang="en-US" altLang="en-US" dirty="0">
                <a:latin typeface="Arial" panose="020B0604020202020204" pitchFamily="34" charset="0"/>
              </a:rPr>
              <a:t> is the transpose of A. </a:t>
            </a:r>
          </a:p>
        </p:txBody>
      </p:sp>
      <p:sp>
        <p:nvSpPr>
          <p:cNvPr id="71685" name="Text Box 6">
            <a:extLst>
              <a:ext uri="{FF2B5EF4-FFF2-40B4-BE49-F238E27FC236}">
                <a16:creationId xmlns:a16="http://schemas.microsoft.com/office/drawing/2014/main" id="{018DAD1A-6A08-4EFA-844C-2E7118D7D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763" y="3032125"/>
            <a:ext cx="6880225" cy="5842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</a:rPr>
              <a:t>Substituting, </a:t>
            </a:r>
            <a:r>
              <a:rPr lang="en-US" altLang="en-US" sz="3200" b="1" i="1" dirty="0">
                <a:latin typeface="+mj-lt"/>
              </a:rPr>
              <a:t>h </a:t>
            </a:r>
            <a:r>
              <a:rPr lang="en-US" altLang="en-US" sz="3200" i="1" dirty="0">
                <a:latin typeface="+mj-lt"/>
              </a:rPr>
              <a:t>= </a:t>
            </a:r>
            <a:r>
              <a:rPr lang="en-US" altLang="en-US" sz="3200" b="1" i="1" dirty="0" err="1">
                <a:latin typeface="+mj-lt"/>
              </a:rPr>
              <a:t>AA</a:t>
            </a:r>
            <a:r>
              <a:rPr lang="en-US" altLang="en-US" sz="32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3200" b="1" i="1" dirty="0" err="1">
                <a:latin typeface="+mj-lt"/>
              </a:rPr>
              <a:t>h</a:t>
            </a:r>
            <a:r>
              <a:rPr lang="en-US" altLang="en-US" sz="3200" dirty="0">
                <a:latin typeface="Arial" panose="020B0604020202020204" pitchFamily="34" charset="0"/>
              </a:rPr>
              <a:t> and </a:t>
            </a:r>
            <a:r>
              <a:rPr lang="en-US" altLang="en-US" sz="3200" b="1" i="1" dirty="0">
                <a:latin typeface="+mj-lt"/>
              </a:rPr>
              <a:t>a </a:t>
            </a:r>
            <a:r>
              <a:rPr lang="en-US" altLang="en-US" sz="3200" i="1" dirty="0">
                <a:latin typeface="+mj-lt"/>
              </a:rPr>
              <a:t>= </a:t>
            </a:r>
            <a:r>
              <a:rPr lang="en-US" altLang="en-US" sz="3200" b="1" i="1" dirty="0" err="1">
                <a:latin typeface="+mj-lt"/>
              </a:rPr>
              <a:t>A</a:t>
            </a:r>
            <a:r>
              <a:rPr lang="en-US" altLang="en-US" sz="3200" b="1" baseline="30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3200" b="1" i="1" dirty="0" err="1">
                <a:latin typeface="+mj-lt"/>
              </a:rPr>
              <a:t>Aa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686" name="Text Box 7">
            <a:extLst>
              <a:ext uri="{FF2B5EF4-FFF2-40B4-BE49-F238E27FC236}">
                <a16:creationId xmlns:a16="http://schemas.microsoft.com/office/drawing/2014/main" id="{8AC05D70-3A39-4A92-807A-B5C3A93AB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6163" y="3875088"/>
            <a:ext cx="6418262" cy="1066800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dirty="0">
                <a:latin typeface="Arial" panose="020B0604020202020204" pitchFamily="34" charset="0"/>
              </a:rPr>
              <a:t>So, </a:t>
            </a:r>
            <a:r>
              <a:rPr lang="en-US" altLang="en-US" sz="3200" b="1" i="1" dirty="0">
                <a:latin typeface="+mj-lt"/>
              </a:rPr>
              <a:t>h</a:t>
            </a:r>
            <a:r>
              <a:rPr lang="en-US" altLang="en-US" sz="3200" dirty="0">
                <a:latin typeface="Arial" panose="020B0604020202020204" pitchFamily="34" charset="0"/>
              </a:rPr>
              <a:t> is an eigenvector of </a:t>
            </a:r>
            <a:r>
              <a:rPr lang="en-US" altLang="en-US" sz="3200" b="1" i="1" dirty="0">
                <a:latin typeface="+mj-lt"/>
              </a:rPr>
              <a:t>AA</a:t>
            </a:r>
            <a:r>
              <a:rPr lang="en-US" altLang="en-US" sz="3200" b="1" baseline="30000" dirty="0">
                <a:latin typeface="Arial" panose="020B0604020202020204" pitchFamily="34" charset="0"/>
              </a:rPr>
              <a:t>T</a:t>
            </a:r>
            <a:r>
              <a:rPr lang="en-US" altLang="en-US" sz="3200" dirty="0">
                <a:latin typeface="Arial" panose="020B0604020202020204" pitchFamily="34" charset="0"/>
              </a:rPr>
              <a:t> and </a:t>
            </a:r>
            <a:r>
              <a:rPr lang="en-US" altLang="en-US" sz="3200" b="1" i="1" dirty="0">
                <a:latin typeface="+mj-lt"/>
              </a:rPr>
              <a:t>a</a:t>
            </a:r>
            <a:r>
              <a:rPr lang="en-US" altLang="en-US" sz="3200" dirty="0">
                <a:latin typeface="Arial" panose="020B0604020202020204" pitchFamily="34" charset="0"/>
              </a:rPr>
              <a:t> is an eigenvector of </a:t>
            </a:r>
            <a:r>
              <a:rPr lang="en-US" altLang="en-US" sz="3200" b="1" i="1" dirty="0">
                <a:latin typeface="+mj-lt"/>
              </a:rPr>
              <a:t>A</a:t>
            </a:r>
            <a:r>
              <a:rPr lang="en-US" altLang="en-US" sz="3200" b="1" baseline="30000" dirty="0">
                <a:latin typeface="Arial" panose="020B0604020202020204" pitchFamily="34" charset="0"/>
              </a:rPr>
              <a:t>T</a:t>
            </a:r>
            <a:r>
              <a:rPr lang="en-US" altLang="en-US" sz="3200" b="1" i="1" dirty="0">
                <a:latin typeface="+mj-lt"/>
              </a:rPr>
              <a:t>A</a:t>
            </a:r>
            <a:r>
              <a:rPr lang="en-US" altLang="en-US" sz="3200" dirty="0">
                <a:latin typeface="Arial" panose="020B0604020202020204" pitchFamily="34" charset="0"/>
              </a:rPr>
              <a:t>.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71687" name="Text Box 8">
            <a:extLst>
              <a:ext uri="{FF2B5EF4-FFF2-40B4-BE49-F238E27FC236}">
                <a16:creationId xmlns:a16="http://schemas.microsoft.com/office/drawing/2014/main" id="{8D7DE8E8-F0C6-4C3E-A0F2-612061640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388" y="5130800"/>
            <a:ext cx="6629400" cy="830263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latin typeface="+mn-lt"/>
              </a:rPr>
              <a:t>In fact, the iterative algorithm is a particular, known algorithm for computing eigenvectors</a:t>
            </a:r>
          </a:p>
        </p:txBody>
      </p:sp>
      <p:sp>
        <p:nvSpPr>
          <p:cNvPr id="71688" name="AutoShape 9">
            <a:extLst>
              <a:ext uri="{FF2B5EF4-FFF2-40B4-BE49-F238E27FC236}">
                <a16:creationId xmlns:a16="http://schemas.microsoft.com/office/drawing/2014/main" id="{4DC49E3A-A8AE-4437-9D62-92A9D61C5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6056313"/>
            <a:ext cx="3836988" cy="649287"/>
          </a:xfrm>
          <a:prstGeom prst="upArrowCallout">
            <a:avLst>
              <a:gd name="adj1" fmla="val 147738"/>
              <a:gd name="adj2" fmla="val 147738"/>
              <a:gd name="adj3" fmla="val 16667"/>
              <a:gd name="adj4" fmla="val 6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panose="020B0602030504020204" pitchFamily="34" charset="77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en-US"/>
              <a:t>Guaranteed to converge.</a:t>
            </a:r>
          </a:p>
        </p:txBody>
      </p:sp>
      <p:sp>
        <p:nvSpPr>
          <p:cNvPr id="68618" name="TextBox 10">
            <a:extLst>
              <a:ext uri="{FF2B5EF4-FFF2-40B4-BE49-F238E27FC236}">
                <a16:creationId xmlns:a16="http://schemas.microsoft.com/office/drawing/2014/main" id="{6406F8F3-3311-4FE3-BDC9-8187B791E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-33338"/>
            <a:ext cx="11017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 b="0">
                <a:solidFill>
                  <a:srgbClr val="FBFCFF"/>
                </a:solidFill>
                <a:latin typeface="Lucida Sans" panose="020B0602030504020204" pitchFamily="34" charset="0"/>
                <a:ea typeface="MS PGothic" panose="020B0600070205080204" pitchFamily="34" charset="-128"/>
              </a:rPr>
              <a:t>Sec. 21.3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>
            <a:extLst>
              <a:ext uri="{FF2B5EF4-FFF2-40B4-BE49-F238E27FC236}">
                <a16:creationId xmlns:a16="http://schemas.microsoft.com/office/drawing/2014/main" id="{57EB603E-A27E-4279-A436-F3177BF040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69635" name="Slide Number Placeholder 4">
            <a:extLst>
              <a:ext uri="{FF2B5EF4-FFF2-40B4-BE49-F238E27FC236}">
                <a16:creationId xmlns:a16="http://schemas.microsoft.com/office/drawing/2014/main" id="{C14AD6B5-B8DA-4FF9-AA61-C7B58A225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56C3AF-0119-42C4-B2E3-5406C036454A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1400" b="0"/>
          </a:p>
        </p:txBody>
      </p:sp>
      <p:sp>
        <p:nvSpPr>
          <p:cNvPr id="69636" name="Rectangle 2">
            <a:extLst>
              <a:ext uri="{FF2B5EF4-FFF2-40B4-BE49-F238E27FC236}">
                <a16:creationId xmlns:a16="http://schemas.microsoft.com/office/drawing/2014/main" id="{182166DF-E161-450C-8A09-A2E5873B02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/>
          <a:lstStyle/>
          <a:p>
            <a:r>
              <a:rPr lang="en-US" altLang="en-US"/>
              <a:t>HITS: Other Applications</a:t>
            </a:r>
          </a:p>
        </p:txBody>
      </p:sp>
      <p:sp>
        <p:nvSpPr>
          <p:cNvPr id="69637" name="Rectangle 3">
            <a:extLst>
              <a:ext uri="{FF2B5EF4-FFF2-40B4-BE49-F238E27FC236}">
                <a16:creationId xmlns:a16="http://schemas.microsoft.com/office/drawing/2014/main" id="{524FAADC-C069-45F6-B6BB-A4546B79C0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8950" y="1360488"/>
            <a:ext cx="4821238" cy="4800600"/>
          </a:xfrm>
        </p:spPr>
        <p:txBody>
          <a:bodyPr/>
          <a:lstStyle/>
          <a:p>
            <a:r>
              <a:rPr lang="en-US" altLang="en-US"/>
              <a:t>Finding Similar Pages Using Link Structure</a:t>
            </a:r>
          </a:p>
          <a:p>
            <a:endParaRPr lang="en-US" altLang="en-US" sz="1000"/>
          </a:p>
          <a:p>
            <a:pPr lvl="1"/>
            <a:r>
              <a:rPr lang="en-US" altLang="en-US"/>
              <a:t>Given a page, </a:t>
            </a:r>
            <a:r>
              <a:rPr lang="en-US" altLang="en-US" i="1"/>
              <a:t>P</a:t>
            </a:r>
            <a:r>
              <a:rPr lang="en-US" altLang="en-US"/>
              <a:t>, let </a:t>
            </a:r>
            <a:r>
              <a:rPr lang="en-US" altLang="en-US" i="1"/>
              <a:t>R</a:t>
            </a:r>
            <a:r>
              <a:rPr lang="en-US" altLang="en-US"/>
              <a:t> (the root set) be </a:t>
            </a:r>
            <a:r>
              <a:rPr lang="en-US" altLang="en-US" i="1"/>
              <a:t>t </a:t>
            </a:r>
            <a:r>
              <a:rPr lang="en-US" altLang="en-US"/>
              <a:t>(e.g. 200) pages that point to </a:t>
            </a:r>
            <a:r>
              <a:rPr lang="en-US" altLang="en-US" i="1"/>
              <a:t>P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Grow a base set </a:t>
            </a:r>
            <a:r>
              <a:rPr lang="en-US" altLang="en-US" i="1"/>
              <a:t>S</a:t>
            </a:r>
            <a:r>
              <a:rPr lang="en-US" altLang="en-US"/>
              <a:t> from </a:t>
            </a:r>
            <a:r>
              <a:rPr lang="en-US" altLang="en-US" i="1"/>
              <a:t>R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Run HITS on </a:t>
            </a:r>
            <a:r>
              <a:rPr lang="en-US" altLang="en-US" i="1"/>
              <a:t>S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Return the best authorities in </a:t>
            </a:r>
            <a:r>
              <a:rPr lang="en-US" altLang="en-US" i="1"/>
              <a:t>S</a:t>
            </a:r>
            <a:r>
              <a:rPr lang="en-US" altLang="en-US"/>
              <a:t> as the best similar-pages for </a:t>
            </a:r>
            <a:r>
              <a:rPr lang="en-US" altLang="en-US" i="1"/>
              <a:t>P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Finds authorities in the “link neighbor-hood” of </a:t>
            </a:r>
            <a:r>
              <a:rPr lang="en-US" altLang="en-US" i="1"/>
              <a:t>P</a:t>
            </a:r>
            <a:r>
              <a:rPr lang="en-US" altLang="en-US"/>
              <a:t>.</a:t>
            </a:r>
          </a:p>
        </p:txBody>
      </p:sp>
      <p:sp>
        <p:nvSpPr>
          <p:cNvPr id="69638" name="Rectangle 4">
            <a:extLst>
              <a:ext uri="{FF2B5EF4-FFF2-40B4-BE49-F238E27FC236}">
                <a16:creationId xmlns:a16="http://schemas.microsoft.com/office/drawing/2014/main" id="{FF5CA191-AE54-45B4-88AE-836337923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1025" y="2238375"/>
            <a:ext cx="2962275" cy="206057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Similar Pages to “honda.com”: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  - toyota.com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 - </a:t>
            </a:r>
            <a:r>
              <a:rPr lang="en-US" altLang="en-US" sz="1600"/>
              <a:t>ford.com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 - </a:t>
            </a:r>
            <a:r>
              <a:rPr lang="en-US" altLang="en-US" sz="1600"/>
              <a:t>bmwusa.com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 - </a:t>
            </a:r>
            <a:r>
              <a:rPr lang="en-US" altLang="en-US" sz="1600"/>
              <a:t>saturncars.com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 - </a:t>
            </a:r>
            <a:r>
              <a:rPr lang="en-US" altLang="en-US" sz="1600"/>
              <a:t>nissanmotors.com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 - </a:t>
            </a:r>
            <a:r>
              <a:rPr lang="en-US" altLang="en-US" sz="1600"/>
              <a:t>audi.com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 - </a:t>
            </a:r>
            <a:r>
              <a:rPr lang="en-US" altLang="en-US" sz="1600"/>
              <a:t>volvocars.com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>
            <a:extLst>
              <a:ext uri="{FF2B5EF4-FFF2-40B4-BE49-F238E27FC236}">
                <a16:creationId xmlns:a16="http://schemas.microsoft.com/office/drawing/2014/main" id="{29ABB8C3-40BF-4554-A6F6-4E9843E00A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71683" name="Slide Number Placeholder 4">
            <a:extLst>
              <a:ext uri="{FF2B5EF4-FFF2-40B4-BE49-F238E27FC236}">
                <a16:creationId xmlns:a16="http://schemas.microsoft.com/office/drawing/2014/main" id="{97EBA9F1-711C-48B0-BCA7-86452EC0D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7669B9-D651-432E-8A70-895735B9395E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400" b="0"/>
          </a:p>
        </p:txBody>
      </p:sp>
      <p:sp>
        <p:nvSpPr>
          <p:cNvPr id="71684" name="Rectangle 2">
            <a:extLst>
              <a:ext uri="{FF2B5EF4-FFF2-40B4-BE49-F238E27FC236}">
                <a16:creationId xmlns:a16="http://schemas.microsoft.com/office/drawing/2014/main" id="{7F58DD38-7B68-46D2-950E-DEC97EE89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HITS: Other Applications</a:t>
            </a:r>
          </a:p>
        </p:txBody>
      </p:sp>
      <p:sp>
        <p:nvSpPr>
          <p:cNvPr id="71685" name="Rectangle 3">
            <a:extLst>
              <a:ext uri="{FF2B5EF4-FFF2-40B4-BE49-F238E27FC236}">
                <a16:creationId xmlns:a16="http://schemas.microsoft.com/office/drawing/2014/main" id="{416B293E-C707-4407-8521-F1CF6290E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HITS for Clustering</a:t>
            </a:r>
          </a:p>
          <a:p>
            <a:pPr>
              <a:lnSpc>
                <a:spcPct val="90000"/>
              </a:lnSpc>
            </a:pPr>
            <a:endParaRPr lang="en-US" altLang="en-US" sz="800"/>
          </a:p>
          <a:p>
            <a:pPr lvl="1">
              <a:lnSpc>
                <a:spcPct val="90000"/>
              </a:lnSpc>
            </a:pPr>
            <a:r>
              <a:rPr lang="en-US" altLang="en-US"/>
              <a:t>An ambiguous query can result in the principal eigenvector only covering one of the possible meanings.</a:t>
            </a:r>
          </a:p>
          <a:p>
            <a:pPr lvl="1">
              <a:lnSpc>
                <a:spcPct val="90000"/>
              </a:lnSpc>
            </a:pPr>
            <a:endParaRPr lang="en-US" altLang="en-US" sz="800"/>
          </a:p>
          <a:p>
            <a:pPr lvl="1">
              <a:lnSpc>
                <a:spcPct val="90000"/>
              </a:lnSpc>
            </a:pPr>
            <a:r>
              <a:rPr lang="en-US" altLang="en-US"/>
              <a:t>Non-principal eigenvectors may contain hubs &amp; authorities for other meanings.</a:t>
            </a:r>
          </a:p>
          <a:p>
            <a:pPr lvl="1">
              <a:lnSpc>
                <a:spcPct val="90000"/>
              </a:lnSpc>
            </a:pPr>
            <a:endParaRPr lang="en-US" altLang="en-US" sz="800"/>
          </a:p>
          <a:p>
            <a:pPr lvl="1">
              <a:lnSpc>
                <a:spcPct val="90000"/>
              </a:lnSpc>
            </a:pPr>
            <a:r>
              <a:rPr lang="en-US" altLang="en-US"/>
              <a:t>Example: “jaguar”: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Atari video game (principal eigenvector)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NFL Football team (2</a:t>
            </a:r>
            <a:r>
              <a:rPr lang="en-US" altLang="en-US" baseline="30000"/>
              <a:t>nd</a:t>
            </a:r>
            <a:r>
              <a:rPr lang="en-US" altLang="en-US"/>
              <a:t> non-princ. eigenvector)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Automobile (3</a:t>
            </a:r>
            <a:r>
              <a:rPr lang="en-US" altLang="en-US" baseline="30000"/>
              <a:t>rd</a:t>
            </a:r>
            <a:r>
              <a:rPr lang="en-US" altLang="en-US"/>
              <a:t>  non-princ. eigenvector)  </a:t>
            </a:r>
          </a:p>
          <a:p>
            <a:pPr lvl="2">
              <a:lnSpc>
                <a:spcPct val="90000"/>
              </a:lnSpc>
            </a:pPr>
            <a:endParaRPr lang="en-US" altLang="en-US" sz="800"/>
          </a:p>
          <a:p>
            <a:pPr lvl="1">
              <a:lnSpc>
                <a:spcPct val="90000"/>
              </a:lnSpc>
            </a:pPr>
            <a:r>
              <a:rPr lang="en-US" altLang="en-US"/>
              <a:t>An application of </a:t>
            </a:r>
            <a:r>
              <a:rPr lang="en-US" altLang="en-US" i="1"/>
              <a:t>Principle Component Analysis</a:t>
            </a:r>
            <a:r>
              <a:rPr lang="en-US" altLang="en-US"/>
              <a:t> (PCA)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oter Placeholder 3">
            <a:extLst>
              <a:ext uri="{FF2B5EF4-FFF2-40B4-BE49-F238E27FC236}">
                <a16:creationId xmlns:a16="http://schemas.microsoft.com/office/drawing/2014/main" id="{FA4F8849-819F-4785-8143-99055BF2F8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73731" name="Slide Number Placeholder 4">
            <a:extLst>
              <a:ext uri="{FF2B5EF4-FFF2-40B4-BE49-F238E27FC236}">
                <a16:creationId xmlns:a16="http://schemas.microsoft.com/office/drawing/2014/main" id="{1E1EE382-0367-4930-AEED-FD43B3F462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9FC8C6E-D4DA-465F-880E-A54FA01298C3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1400" b="0"/>
          </a:p>
        </p:txBody>
      </p:sp>
      <p:sp>
        <p:nvSpPr>
          <p:cNvPr id="73732" name="Rectangle 2">
            <a:extLst>
              <a:ext uri="{FF2B5EF4-FFF2-40B4-BE49-F238E27FC236}">
                <a16:creationId xmlns:a16="http://schemas.microsoft.com/office/drawing/2014/main" id="{5BD024F7-FD65-49D8-94CE-E41AC730D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HITS: Problems and Solutions</a:t>
            </a:r>
          </a:p>
        </p:txBody>
      </p:sp>
      <p:sp>
        <p:nvSpPr>
          <p:cNvPr id="73733" name="Rectangle 3">
            <a:extLst>
              <a:ext uri="{FF2B5EF4-FFF2-40B4-BE49-F238E27FC236}">
                <a16:creationId xmlns:a16="http://schemas.microsoft.com/office/drawing/2014/main" id="{03B7B2A4-2FCD-4C4A-ADAA-54A04D460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edges are wrong (not “recommendations”)</a:t>
            </a:r>
          </a:p>
          <a:p>
            <a:pPr lvl="1"/>
            <a:r>
              <a:rPr lang="en-US" altLang="en-US"/>
              <a:t>multiple edges from the same author</a:t>
            </a:r>
          </a:p>
          <a:p>
            <a:pPr lvl="1"/>
            <a:r>
              <a:rPr lang="en-US" altLang="en-US"/>
              <a:t>automatically generated</a:t>
            </a:r>
          </a:p>
          <a:p>
            <a:pPr lvl="1"/>
            <a:r>
              <a:rPr lang="en-US" altLang="en-US"/>
              <a:t>spam</a:t>
            </a:r>
          </a:p>
          <a:p>
            <a:pPr>
              <a:buFont typeface="Marlett" pitchFamily="2" charset="2"/>
              <a:buNone/>
            </a:pPr>
            <a:r>
              <a:rPr lang="en-US" altLang="en-US"/>
              <a:t>	</a:t>
            </a:r>
            <a:r>
              <a:rPr lang="en-US" altLang="en-US">
                <a:solidFill>
                  <a:srgbClr val="FF3300"/>
                </a:solidFill>
              </a:rPr>
              <a:t>Solution: weight edges to limit influence</a:t>
            </a:r>
            <a:endParaRPr lang="en-US" altLang="en-US"/>
          </a:p>
          <a:p>
            <a:endParaRPr lang="en-US" altLang="en-US"/>
          </a:p>
          <a:p>
            <a:r>
              <a:rPr lang="en-US" altLang="en-US"/>
              <a:t>Topic Drift</a:t>
            </a:r>
          </a:p>
          <a:p>
            <a:pPr lvl="1"/>
            <a:r>
              <a:rPr lang="en-US" altLang="en-US"/>
              <a:t>Query:  </a:t>
            </a:r>
            <a:r>
              <a:rPr lang="en-US" altLang="en-US" b="1">
                <a:latin typeface="Arial" panose="020B0604020202020204" pitchFamily="34" charset="0"/>
              </a:rPr>
              <a:t>jaguar AND cars</a:t>
            </a:r>
            <a:endParaRPr lang="en-US" altLang="en-US"/>
          </a:p>
          <a:p>
            <a:pPr lvl="1"/>
            <a:r>
              <a:rPr lang="en-US" altLang="en-US"/>
              <a:t>Result: pages about </a:t>
            </a:r>
            <a:r>
              <a:rPr lang="en-US" altLang="en-US" b="1">
                <a:latin typeface="Arial" panose="020B0604020202020204" pitchFamily="34" charset="0"/>
              </a:rPr>
              <a:t>cars</a:t>
            </a:r>
            <a:r>
              <a:rPr lang="en-US" altLang="en-US"/>
              <a:t> in general</a:t>
            </a:r>
          </a:p>
          <a:p>
            <a:pPr>
              <a:buFont typeface="Marlett" pitchFamily="2" charset="2"/>
              <a:buNone/>
            </a:pPr>
            <a:r>
              <a:rPr lang="en-US" altLang="en-US">
                <a:solidFill>
                  <a:srgbClr val="FF3300"/>
                </a:solidFill>
              </a:rPr>
              <a:t>	Solution: analyze content and assign topic scores to </a:t>
            </a:r>
          </a:p>
          <a:p>
            <a:pPr>
              <a:buFont typeface="Marlett" pitchFamily="2" charset="2"/>
              <a:buNone/>
            </a:pPr>
            <a:r>
              <a:rPr lang="en-US" altLang="en-US">
                <a:solidFill>
                  <a:srgbClr val="FF3300"/>
                </a:solidFill>
              </a:rPr>
              <a:t>		         nodes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3">
            <a:extLst>
              <a:ext uri="{FF2B5EF4-FFF2-40B4-BE49-F238E27FC236}">
                <a16:creationId xmlns:a16="http://schemas.microsoft.com/office/drawing/2014/main" id="{9C567CB3-A5F0-46B2-B074-A9B40186A9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75779" name="Slide Number Placeholder 4">
            <a:extLst>
              <a:ext uri="{FF2B5EF4-FFF2-40B4-BE49-F238E27FC236}">
                <a16:creationId xmlns:a16="http://schemas.microsoft.com/office/drawing/2014/main" id="{49740F70-167B-440C-B122-9A11F43689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4A7FF99-53BE-4EA2-94F5-BA3C4FE64F3F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1400" b="0"/>
          </a:p>
        </p:txBody>
      </p:sp>
      <p:sp>
        <p:nvSpPr>
          <p:cNvPr id="75780" name="Rectangle 2">
            <a:extLst>
              <a:ext uri="{FF2B5EF4-FFF2-40B4-BE49-F238E27FC236}">
                <a16:creationId xmlns:a16="http://schemas.microsoft.com/office/drawing/2014/main" id="{3BCB3A04-2263-4D9A-9841-6A9CCC9AE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47700"/>
          </a:xfrm>
        </p:spPr>
        <p:txBody>
          <a:bodyPr/>
          <a:lstStyle/>
          <a:p>
            <a:r>
              <a:rPr lang="en-US" altLang="en-US"/>
              <a:t>Modified HITS Algorithm</a:t>
            </a:r>
          </a:p>
        </p:txBody>
      </p:sp>
      <p:sp>
        <p:nvSpPr>
          <p:cNvPr id="75781" name="Rectangle 3">
            <a:extLst>
              <a:ext uri="{FF2B5EF4-FFF2-40B4-BE49-F238E27FC236}">
                <a16:creationId xmlns:a16="http://schemas.microsoft.com/office/drawing/2014/main" id="{AB6525E4-815A-494A-8F2A-A468511F90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 altLang="en-US"/>
              <a:t>Let </a:t>
            </a:r>
            <a:r>
              <a:rPr lang="en-US" altLang="en-US">
                <a:solidFill>
                  <a:srgbClr val="FF3300"/>
                </a:solidFill>
              </a:rPr>
              <a:t>HUB[v]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CC00"/>
                </a:solidFill>
              </a:rPr>
              <a:t>AUTH[v]</a:t>
            </a:r>
            <a:r>
              <a:rPr lang="en-US" altLang="en-US"/>
              <a:t> represent the hub and authority values associated with a vertex v</a:t>
            </a:r>
          </a:p>
          <a:p>
            <a:r>
              <a:rPr lang="en-US" altLang="en-US"/>
              <a:t>Repeat until </a:t>
            </a:r>
            <a:r>
              <a:rPr lang="en-US" altLang="en-US">
                <a:solidFill>
                  <a:srgbClr val="FF3300"/>
                </a:solidFill>
              </a:rPr>
              <a:t>HUB</a:t>
            </a:r>
            <a:r>
              <a:rPr lang="en-US" altLang="en-US"/>
              <a:t> and </a:t>
            </a:r>
            <a:r>
              <a:rPr lang="en-US" altLang="en-US">
                <a:solidFill>
                  <a:srgbClr val="00CC00"/>
                </a:solidFill>
              </a:rPr>
              <a:t>AUTH</a:t>
            </a:r>
            <a:r>
              <a:rPr lang="en-US" altLang="en-US"/>
              <a:t> vectors converge</a:t>
            </a:r>
          </a:p>
          <a:p>
            <a:pPr lvl="1"/>
            <a:r>
              <a:rPr lang="en-US" altLang="en-US"/>
              <a:t>Normalize </a:t>
            </a:r>
            <a:r>
              <a:rPr lang="en-US" altLang="en-US" b="1">
                <a:solidFill>
                  <a:srgbClr val="FF3300"/>
                </a:solidFill>
              </a:rPr>
              <a:t>HUB</a:t>
            </a:r>
            <a:r>
              <a:rPr lang="en-US" altLang="en-US"/>
              <a:t> and </a:t>
            </a:r>
            <a:r>
              <a:rPr lang="en-US" altLang="en-US" b="1">
                <a:solidFill>
                  <a:srgbClr val="00CC00"/>
                </a:solidFill>
              </a:rPr>
              <a:t>AUTH</a:t>
            </a:r>
            <a:endParaRPr lang="en-US" altLang="en-US"/>
          </a:p>
          <a:p>
            <a:pPr lvl="1"/>
            <a:r>
              <a:rPr lang="en-US" altLang="en-US" b="1">
                <a:solidFill>
                  <a:srgbClr val="FF3300"/>
                </a:solidFill>
              </a:rPr>
              <a:t>HUB[v]</a:t>
            </a:r>
            <a:r>
              <a:rPr lang="en-US" altLang="en-US"/>
              <a:t> :=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00CC00"/>
                </a:solidFill>
              </a:rPr>
              <a:t>AUTH[u</a:t>
            </a:r>
            <a:r>
              <a:rPr lang="en-US" altLang="en-US" b="1" baseline="-25000">
                <a:solidFill>
                  <a:srgbClr val="00CC00"/>
                </a:solidFill>
              </a:rPr>
              <a:t>i</a:t>
            </a:r>
            <a:r>
              <a:rPr lang="en-US" altLang="en-US" b="1">
                <a:solidFill>
                  <a:srgbClr val="00CC00"/>
                </a:solidFill>
              </a:rPr>
              <a:t>] </a:t>
            </a:r>
            <a:r>
              <a:rPr lang="en-US" altLang="en-US" b="1"/>
              <a:t>. TopicScore[</a:t>
            </a:r>
            <a:r>
              <a:rPr lang="en-US" altLang="en-US"/>
              <a:t>u</a:t>
            </a:r>
            <a:r>
              <a:rPr lang="en-US" altLang="en-US" baseline="-25000"/>
              <a:t>i</a:t>
            </a:r>
            <a:r>
              <a:rPr lang="en-US" altLang="en-US" b="1"/>
              <a:t>] . Weight(v, </a:t>
            </a:r>
            <a:r>
              <a:rPr lang="en-US" altLang="en-US"/>
              <a:t>u</a:t>
            </a:r>
            <a:r>
              <a:rPr lang="en-US" altLang="en-US" baseline="-25000"/>
              <a:t>i</a:t>
            </a:r>
            <a:r>
              <a:rPr lang="en-US" altLang="en-US" b="1"/>
              <a:t>)</a:t>
            </a:r>
            <a:endParaRPr lang="en-US" altLang="en-US"/>
          </a:p>
          <a:p>
            <a:pPr lvl="1">
              <a:buFont typeface="Marlett" pitchFamily="2" charset="2"/>
              <a:buNone/>
            </a:pPr>
            <a:r>
              <a:rPr lang="en-US" altLang="en-US"/>
              <a:t>			  for all u</a:t>
            </a:r>
            <a:r>
              <a:rPr lang="en-US" altLang="en-US" baseline="-25000"/>
              <a:t>i</a:t>
            </a:r>
            <a:r>
              <a:rPr lang="en-US" altLang="en-US"/>
              <a:t> with Edge(v, u</a:t>
            </a:r>
            <a:r>
              <a:rPr lang="en-US" altLang="en-US" baseline="-25000"/>
              <a:t>i</a:t>
            </a:r>
            <a:r>
              <a:rPr lang="en-US" altLang="en-US"/>
              <a:t>)</a:t>
            </a:r>
          </a:p>
          <a:p>
            <a:pPr lvl="1"/>
            <a:r>
              <a:rPr lang="en-US" altLang="en-US" b="1">
                <a:solidFill>
                  <a:srgbClr val="00CC00"/>
                </a:solidFill>
              </a:rPr>
              <a:t>AUTH[v]</a:t>
            </a:r>
            <a:r>
              <a:rPr lang="en-US" altLang="en-US"/>
              <a:t> :=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/>
              <a:t> </a:t>
            </a:r>
            <a:r>
              <a:rPr lang="en-US" altLang="en-US" b="1">
                <a:solidFill>
                  <a:srgbClr val="FF3300"/>
                </a:solidFill>
              </a:rPr>
              <a:t>HUB[w</a:t>
            </a:r>
            <a:r>
              <a:rPr lang="en-US" altLang="en-US" b="1" baseline="-25000">
                <a:solidFill>
                  <a:srgbClr val="FF3300"/>
                </a:solidFill>
              </a:rPr>
              <a:t>i</a:t>
            </a:r>
            <a:r>
              <a:rPr lang="en-US" altLang="en-US" b="1">
                <a:solidFill>
                  <a:srgbClr val="FF3300"/>
                </a:solidFill>
              </a:rPr>
              <a:t>]</a:t>
            </a:r>
            <a:r>
              <a:rPr lang="en-US" altLang="en-US"/>
              <a:t> </a:t>
            </a:r>
            <a:r>
              <a:rPr lang="en-US" altLang="en-US" b="1"/>
              <a:t>. TopicScore[</a:t>
            </a:r>
            <a:r>
              <a:rPr lang="en-US" altLang="en-US"/>
              <a:t>w</a:t>
            </a:r>
            <a:r>
              <a:rPr lang="en-US" altLang="en-US" baseline="-25000"/>
              <a:t>i</a:t>
            </a:r>
            <a:r>
              <a:rPr lang="en-US" altLang="en-US" b="1"/>
              <a:t>] . Weight(</a:t>
            </a:r>
            <a:r>
              <a:rPr lang="en-US" altLang="en-US"/>
              <a:t>w</a:t>
            </a:r>
            <a:r>
              <a:rPr lang="en-US" altLang="en-US" baseline="-25000"/>
              <a:t>i</a:t>
            </a:r>
            <a:r>
              <a:rPr lang="en-US" altLang="en-US" b="1"/>
              <a:t>, v)</a:t>
            </a:r>
            <a:endParaRPr lang="en-US" altLang="en-US"/>
          </a:p>
          <a:p>
            <a:pPr lvl="1">
              <a:buFont typeface="Marlett" pitchFamily="2" charset="2"/>
              <a:buNone/>
            </a:pPr>
            <a:r>
              <a:rPr lang="en-US" altLang="en-US"/>
              <a:t>			     for all u</a:t>
            </a:r>
            <a:r>
              <a:rPr lang="en-US" altLang="en-US" baseline="-25000"/>
              <a:t>i</a:t>
            </a:r>
            <a:r>
              <a:rPr lang="en-US" altLang="en-US"/>
              <a:t> with Edge(</a:t>
            </a:r>
            <a:r>
              <a:rPr lang="en-US" altLang="en-US" b="1"/>
              <a:t>w</a:t>
            </a:r>
            <a:r>
              <a:rPr lang="en-US" altLang="en-US" b="1" baseline="-25000"/>
              <a:t>i</a:t>
            </a:r>
            <a:r>
              <a:rPr lang="en-US" altLang="en-US"/>
              <a:t>, v)</a:t>
            </a:r>
          </a:p>
          <a:p>
            <a:pPr lvl="1">
              <a:buFont typeface="Marlett" pitchFamily="2" charset="2"/>
              <a:buNone/>
            </a:pPr>
            <a:endParaRPr lang="en-US" altLang="en-US"/>
          </a:p>
          <a:p>
            <a:r>
              <a:rPr lang="en-US" altLang="en-US"/>
              <a:t>Topic score is determined based on similarity measure between the query and the documents</a:t>
            </a:r>
          </a:p>
          <a:p>
            <a:pPr lvl="1"/>
            <a:endParaRPr lang="en-US" altLang="en-US"/>
          </a:p>
        </p:txBody>
      </p:sp>
      <p:sp>
        <p:nvSpPr>
          <p:cNvPr id="75782" name="Line 4">
            <a:extLst>
              <a:ext uri="{FF2B5EF4-FFF2-40B4-BE49-F238E27FC236}">
                <a16:creationId xmlns:a16="http://schemas.microsoft.com/office/drawing/2014/main" id="{AC414C5B-CD3B-458C-95FB-553B77A8B75C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6700" y="2006600"/>
            <a:ext cx="63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3" name="Line 5">
            <a:extLst>
              <a:ext uri="{FF2B5EF4-FFF2-40B4-BE49-F238E27FC236}">
                <a16:creationId xmlns:a16="http://schemas.microsoft.com/office/drawing/2014/main" id="{9711BDA2-48C6-47CF-A2C5-53D32DAC36D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5600" y="1993900"/>
            <a:ext cx="80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4" name="Line 6">
            <a:extLst>
              <a:ext uri="{FF2B5EF4-FFF2-40B4-BE49-F238E27FC236}">
                <a16:creationId xmlns:a16="http://schemas.microsoft.com/office/drawing/2014/main" id="{FF503217-86B9-40A0-96D3-E786BC40DBA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9700" y="2425700"/>
            <a:ext cx="49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785" name="Line 7">
            <a:extLst>
              <a:ext uri="{FF2B5EF4-FFF2-40B4-BE49-F238E27FC236}">
                <a16:creationId xmlns:a16="http://schemas.microsoft.com/office/drawing/2014/main" id="{1F9A1305-616F-4A83-BEFE-F993577521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84600" y="2413000"/>
            <a:ext cx="647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>
            <a:extLst>
              <a:ext uri="{FF2B5EF4-FFF2-40B4-BE49-F238E27FC236}">
                <a16:creationId xmlns:a16="http://schemas.microsoft.com/office/drawing/2014/main" id="{5CC9DE16-4F37-4FDE-93CB-0C0E2836690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2249424"/>
          </a:xfrm>
          <a:noFill/>
        </p:spPr>
        <p:txBody>
          <a:bodyPr/>
          <a:lstStyle/>
          <a:p>
            <a:r>
              <a:rPr lang="en-US" altLang="en-US" dirty="0"/>
              <a:t>IR on the World Wide Web;</a:t>
            </a:r>
            <a:br>
              <a:rPr lang="en-US" altLang="en-US" dirty="0"/>
            </a:br>
            <a:r>
              <a:rPr lang="en-US" altLang="en-US" dirty="0"/>
              <a:t>Hyperlink Analysis</a:t>
            </a:r>
            <a:br>
              <a:rPr lang="en-US" altLang="en-US" dirty="0"/>
            </a:br>
            <a:br>
              <a:rPr lang="en-US" altLang="en-US" sz="1600" dirty="0"/>
            </a:br>
            <a:r>
              <a:rPr lang="en-US" altLang="en-US" dirty="0"/>
              <a:t>Part II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DA5821AC-FC9E-41B9-BB22-D944F5B49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538728"/>
            <a:ext cx="5638800" cy="1441450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400" b="0"/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/>
              <a:t>CSC 575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/>
              <a:t>Intelligent Information Retrieval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800" b="0"/>
          </a:p>
        </p:txBody>
      </p:sp>
    </p:spTree>
    <p:extLst>
      <p:ext uri="{BB962C8B-B14F-4D97-AF65-F5344CB8AC3E}">
        <p14:creationId xmlns:p14="http://schemas.microsoft.com/office/powerpoint/2010/main" val="1165064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>
            <a:extLst>
              <a:ext uri="{FF2B5EF4-FFF2-40B4-BE49-F238E27FC236}">
                <a16:creationId xmlns:a16="http://schemas.microsoft.com/office/drawing/2014/main" id="{A653DE6C-ED43-48E4-A068-3758C047D3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77827" name="Slide Number Placeholder 4">
            <a:extLst>
              <a:ext uri="{FF2B5EF4-FFF2-40B4-BE49-F238E27FC236}">
                <a16:creationId xmlns:a16="http://schemas.microsoft.com/office/drawing/2014/main" id="{F92E6911-7E02-40AA-BB80-182390ED4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C0513C-4759-4F0B-826A-2FE2DEBABB11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1400" b="0"/>
          </a:p>
        </p:txBody>
      </p:sp>
      <p:sp>
        <p:nvSpPr>
          <p:cNvPr id="77828" name="Rectangle 2">
            <a:extLst>
              <a:ext uri="{FF2B5EF4-FFF2-40B4-BE49-F238E27FC236}">
                <a16:creationId xmlns:a16="http://schemas.microsoft.com/office/drawing/2014/main" id="{90E8A355-56C6-4978-AF2B-C03D7A0037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PageRank</a:t>
            </a:r>
          </a:p>
        </p:txBody>
      </p:sp>
      <p:sp>
        <p:nvSpPr>
          <p:cNvPr id="77829" name="Rectangle 3">
            <a:extLst>
              <a:ext uri="{FF2B5EF4-FFF2-40B4-BE49-F238E27FC236}">
                <a16:creationId xmlns:a16="http://schemas.microsoft.com/office/drawing/2014/main" id="{C19A728B-8CFE-4AA6-BE39-7D8CEEFC8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Alternative link-analysis method used by Google </a:t>
            </a:r>
            <a:r>
              <a:rPr lang="en-US" altLang="en-US">
                <a:solidFill>
                  <a:srgbClr val="33CCCC"/>
                </a:solidFill>
              </a:rPr>
              <a:t>(Brin &amp; Page, 1998)</a:t>
            </a:r>
            <a:r>
              <a:rPr lang="en-US" altLang="en-US"/>
              <a:t>.</a:t>
            </a:r>
          </a:p>
          <a:p>
            <a:r>
              <a:rPr lang="en-US" altLang="en-US"/>
              <a:t>Does not attempt to capture the distinction between hubs and authorities.</a:t>
            </a:r>
          </a:p>
          <a:p>
            <a:r>
              <a:rPr lang="en-US" altLang="en-US"/>
              <a:t>Ranks pages just by authority.</a:t>
            </a:r>
          </a:p>
          <a:p>
            <a:r>
              <a:rPr lang="en-US" altLang="en-US"/>
              <a:t>Applied to the entire Web rather than a local neighborhood of pages surrounding the results of a query.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>
            <a:extLst>
              <a:ext uri="{FF2B5EF4-FFF2-40B4-BE49-F238E27FC236}">
                <a16:creationId xmlns:a16="http://schemas.microsoft.com/office/drawing/2014/main" id="{FFB5C95D-482C-436B-ABB7-9B3A68F692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79875" name="Slide Number Placeholder 4">
            <a:extLst>
              <a:ext uri="{FF2B5EF4-FFF2-40B4-BE49-F238E27FC236}">
                <a16:creationId xmlns:a16="http://schemas.microsoft.com/office/drawing/2014/main" id="{4DCD6E49-9E56-43CE-93D7-08A7F04CC7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31E919F-31B9-4D20-98C7-81313A0EB108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1400" b="0"/>
          </a:p>
        </p:txBody>
      </p:sp>
      <p:sp>
        <p:nvSpPr>
          <p:cNvPr id="79876" name="Rectangle 2">
            <a:extLst>
              <a:ext uri="{FF2B5EF4-FFF2-40B4-BE49-F238E27FC236}">
                <a16:creationId xmlns:a16="http://schemas.microsoft.com/office/drawing/2014/main" id="{BA34C18A-06B2-46A3-B091-70E1FEAAFC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Initial PageRank Idea</a:t>
            </a:r>
          </a:p>
        </p:txBody>
      </p:sp>
      <p:sp>
        <p:nvSpPr>
          <p:cNvPr id="79877" name="Rectangle 3">
            <a:extLst>
              <a:ext uri="{FF2B5EF4-FFF2-40B4-BE49-F238E27FC236}">
                <a16:creationId xmlns:a16="http://schemas.microsoft.com/office/drawing/2014/main" id="{D40EC434-A8D8-48B1-85B2-264389E9E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1650" y="1350963"/>
            <a:ext cx="8066088" cy="4821237"/>
          </a:xfrm>
        </p:spPr>
        <p:txBody>
          <a:bodyPr/>
          <a:lstStyle/>
          <a:p>
            <a:r>
              <a:rPr lang="en-US" altLang="en-US"/>
              <a:t>Just measuring in-degree (citation count) doesn’t account for the authority of the source of a link.</a:t>
            </a:r>
          </a:p>
          <a:p>
            <a:r>
              <a:rPr lang="en-US" altLang="en-US"/>
              <a:t>Initial page rank equation for page </a:t>
            </a:r>
            <a:r>
              <a:rPr lang="en-US" altLang="en-US" i="1"/>
              <a:t>p</a:t>
            </a:r>
            <a:r>
              <a:rPr lang="en-US" altLang="en-US"/>
              <a:t>:</a:t>
            </a:r>
          </a:p>
          <a:p>
            <a:endParaRPr lang="en-US" altLang="en-US"/>
          </a:p>
          <a:p>
            <a:endParaRPr lang="en-US" altLang="en-US" sz="2000"/>
          </a:p>
          <a:p>
            <a:endParaRPr lang="en-US" altLang="en-US" sz="2000"/>
          </a:p>
          <a:p>
            <a:endParaRPr lang="en-US" altLang="en-US" sz="2000"/>
          </a:p>
          <a:p>
            <a:pPr lvl="1"/>
            <a:r>
              <a:rPr lang="en-US" altLang="en-US" i="1"/>
              <a:t>N</a:t>
            </a:r>
            <a:r>
              <a:rPr lang="en-US" altLang="en-US" i="1" baseline="-25000"/>
              <a:t>q </a:t>
            </a:r>
            <a:r>
              <a:rPr lang="en-US" altLang="en-US"/>
              <a:t>is the total number of out-links from page </a:t>
            </a:r>
            <a:r>
              <a:rPr lang="en-US" altLang="en-US" i="1"/>
              <a:t>q</a:t>
            </a:r>
            <a:r>
              <a:rPr lang="en-US" altLang="en-US"/>
              <a:t>.</a:t>
            </a:r>
            <a:endParaRPr lang="en-US" altLang="en-US" i="1"/>
          </a:p>
          <a:p>
            <a:pPr lvl="1"/>
            <a:r>
              <a:rPr lang="en-US" altLang="en-US"/>
              <a:t>A page, </a:t>
            </a:r>
            <a:r>
              <a:rPr lang="en-US" altLang="en-US" i="1"/>
              <a:t>q</a:t>
            </a:r>
            <a:r>
              <a:rPr lang="en-US" altLang="en-US"/>
              <a:t>, “gives” an equal fraction of its authority to all the pages it points to (e.g. </a:t>
            </a:r>
            <a:r>
              <a:rPr lang="en-US" altLang="en-US" i="1"/>
              <a:t>p</a:t>
            </a:r>
            <a:r>
              <a:rPr lang="en-US" altLang="en-US"/>
              <a:t>).</a:t>
            </a:r>
          </a:p>
          <a:p>
            <a:pPr lvl="1"/>
            <a:r>
              <a:rPr lang="en-US" altLang="en-US" i="1"/>
              <a:t>c</a:t>
            </a:r>
            <a:r>
              <a:rPr lang="en-US" altLang="en-US"/>
              <a:t> is a normalizing constant set so that the rank of all pages always sums to 1.</a:t>
            </a:r>
          </a:p>
        </p:txBody>
      </p:sp>
      <p:graphicFrame>
        <p:nvGraphicFramePr>
          <p:cNvPr id="79878" name="Object 4">
            <a:extLst>
              <a:ext uri="{FF2B5EF4-FFF2-40B4-BE49-F238E27FC236}">
                <a16:creationId xmlns:a16="http://schemas.microsoft.com/office/drawing/2014/main" id="{6A193BC4-1B85-45F7-9654-B745CFDACE2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0250" y="2935288"/>
          <a:ext cx="259080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80588" imgH="444307" progId="Equation.3">
                  <p:embed/>
                </p:oleObj>
              </mc:Choice>
              <mc:Fallback>
                <p:oleObj name="Equation" r:id="rId3" imgW="1180588" imgH="44430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2935288"/>
                        <a:ext cx="2590800" cy="974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32EB84AB-4EF0-42A6-9663-BAFCE5063A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43265F41-BC67-4039-8125-8C5D67CB5D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87CF6C3-8103-449F-BDEF-E143F6C541AD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b="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C4404552-3264-4661-B6AA-B65DBED82A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Spiders (Robots/Bots/Crawlers)</a:t>
            </a:r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7FB7E9E7-A978-490F-A90C-705768974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Start with a comprehensive set of root URL’s from which to start the search.</a:t>
            </a:r>
          </a:p>
          <a:p>
            <a:r>
              <a:rPr lang="en-US" altLang="en-US"/>
              <a:t>Follow all links on these pages recursively to find additional pages.</a:t>
            </a:r>
          </a:p>
          <a:p>
            <a:r>
              <a:rPr lang="en-US" altLang="en-US"/>
              <a:t>Index all </a:t>
            </a:r>
            <a:r>
              <a:rPr lang="en-US" altLang="en-US" b="0">
                <a:solidFill>
                  <a:srgbClr val="CC3300"/>
                </a:solidFill>
              </a:rPr>
              <a:t>novel</a:t>
            </a:r>
            <a:r>
              <a:rPr lang="en-US" altLang="en-US"/>
              <a:t> found pages in an inverted index as they are encountered.</a:t>
            </a:r>
          </a:p>
          <a:p>
            <a:r>
              <a:rPr lang="en-US" altLang="en-US"/>
              <a:t>May allow users to directly submit pages to be indexed (and crawled from).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>
            <a:extLst>
              <a:ext uri="{FF2B5EF4-FFF2-40B4-BE49-F238E27FC236}">
                <a16:creationId xmlns:a16="http://schemas.microsoft.com/office/drawing/2014/main" id="{29A63E72-D636-409A-9641-D33A3DF9D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81923" name="Slide Number Placeholder 4">
            <a:extLst>
              <a:ext uri="{FF2B5EF4-FFF2-40B4-BE49-F238E27FC236}">
                <a16:creationId xmlns:a16="http://schemas.microsoft.com/office/drawing/2014/main" id="{25B68292-D427-482F-A16E-539DA68C82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C1A56F7-FD15-4B9C-8350-3EEDC76C2280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1400" b="0"/>
          </a:p>
        </p:txBody>
      </p:sp>
      <p:sp>
        <p:nvSpPr>
          <p:cNvPr id="81924" name="Rectangle 2">
            <a:extLst>
              <a:ext uri="{FF2B5EF4-FFF2-40B4-BE49-F238E27FC236}">
                <a16:creationId xmlns:a16="http://schemas.microsoft.com/office/drawing/2014/main" id="{D0E4DFE0-5A01-4B64-A15C-6B46FB2660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Initial PageRank Idea</a:t>
            </a:r>
          </a:p>
        </p:txBody>
      </p:sp>
      <p:sp>
        <p:nvSpPr>
          <p:cNvPr id="81925" name="Rectangle 3">
            <a:extLst>
              <a:ext uri="{FF2B5EF4-FFF2-40B4-BE49-F238E27FC236}">
                <a16:creationId xmlns:a16="http://schemas.microsoft.com/office/drawing/2014/main" id="{DA325F28-8CEE-4383-BBA1-46EB3ACF51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Can view it as a process of PageRank “flowing” from pages to the pages they cite.</a:t>
            </a:r>
          </a:p>
        </p:txBody>
      </p:sp>
      <p:grpSp>
        <p:nvGrpSpPr>
          <p:cNvPr id="81926" name="Group 50">
            <a:extLst>
              <a:ext uri="{FF2B5EF4-FFF2-40B4-BE49-F238E27FC236}">
                <a16:creationId xmlns:a16="http://schemas.microsoft.com/office/drawing/2014/main" id="{F2C42561-F14F-49B4-8905-6BAA8274D64D}"/>
              </a:ext>
            </a:extLst>
          </p:cNvPr>
          <p:cNvGrpSpPr>
            <a:grpSpLocks/>
          </p:cNvGrpSpPr>
          <p:nvPr/>
        </p:nvGrpSpPr>
        <p:grpSpPr bwMode="auto">
          <a:xfrm>
            <a:off x="1882775" y="2471738"/>
            <a:ext cx="4953000" cy="3849687"/>
            <a:chOff x="1186" y="1557"/>
            <a:chExt cx="3120" cy="2425"/>
          </a:xfrm>
        </p:grpSpPr>
        <p:sp>
          <p:nvSpPr>
            <p:cNvPr id="81927" name="Rectangle 4">
              <a:extLst>
                <a:ext uri="{FF2B5EF4-FFF2-40B4-BE49-F238E27FC236}">
                  <a16:creationId xmlns:a16="http://schemas.microsoft.com/office/drawing/2014/main" id="{F88C46AF-F04C-4A3F-B854-82D215AB12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" y="1653"/>
              <a:ext cx="43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81928" name="Rectangle 5">
              <a:extLst>
                <a:ext uri="{FF2B5EF4-FFF2-40B4-BE49-F238E27FC236}">
                  <a16:creationId xmlns:a16="http://schemas.microsoft.com/office/drawing/2014/main" id="{28010EBA-EDB7-476C-85CA-AB8EF4EAA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8" y="2661"/>
              <a:ext cx="43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81929" name="Rectangle 6">
              <a:extLst>
                <a:ext uri="{FF2B5EF4-FFF2-40B4-BE49-F238E27FC236}">
                  <a16:creationId xmlns:a16="http://schemas.microsoft.com/office/drawing/2014/main" id="{D9379BDD-A76A-4071-8856-5EB203218D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" y="1653"/>
              <a:ext cx="43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81930" name="Line 7">
              <a:extLst>
                <a:ext uri="{FF2B5EF4-FFF2-40B4-BE49-F238E27FC236}">
                  <a16:creationId xmlns:a16="http://schemas.microsoft.com/office/drawing/2014/main" id="{F9A62C5E-83FF-4963-B15C-CAFBDF310D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6" y="1989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1" name="Line 8">
              <a:extLst>
                <a:ext uri="{FF2B5EF4-FFF2-40B4-BE49-F238E27FC236}">
                  <a16:creationId xmlns:a16="http://schemas.microsoft.com/office/drawing/2014/main" id="{79F8A804-AE56-4774-9233-E8F3FEEC5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86" y="2085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2" name="Line 9">
              <a:extLst>
                <a:ext uri="{FF2B5EF4-FFF2-40B4-BE49-F238E27FC236}">
                  <a16:creationId xmlns:a16="http://schemas.microsoft.com/office/drawing/2014/main" id="{F672ECFF-5AB5-4668-B45D-C83483BC7E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2" y="2853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3" name="Line 10">
              <a:extLst>
                <a:ext uri="{FF2B5EF4-FFF2-40B4-BE49-F238E27FC236}">
                  <a16:creationId xmlns:a16="http://schemas.microsoft.com/office/drawing/2014/main" id="{0F872717-E69D-446B-9476-AF10AF5A21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2" y="2997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4" name="Line 11">
              <a:extLst>
                <a:ext uri="{FF2B5EF4-FFF2-40B4-BE49-F238E27FC236}">
                  <a16:creationId xmlns:a16="http://schemas.microsoft.com/office/drawing/2014/main" id="{C8C4EB5D-4D14-4DB8-822D-099129DA78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2" y="3141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5" name="Line 12">
              <a:extLst>
                <a:ext uri="{FF2B5EF4-FFF2-40B4-BE49-F238E27FC236}">
                  <a16:creationId xmlns:a16="http://schemas.microsoft.com/office/drawing/2014/main" id="{9B10BD13-8B80-432A-9977-066B5ADDA3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4" y="1845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6" name="Line 13">
              <a:extLst>
                <a:ext uri="{FF2B5EF4-FFF2-40B4-BE49-F238E27FC236}">
                  <a16:creationId xmlns:a16="http://schemas.microsoft.com/office/drawing/2014/main" id="{692FB970-6910-468B-ABC0-E29167D320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94" y="1989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7" name="Line 14">
              <a:extLst>
                <a:ext uri="{FF2B5EF4-FFF2-40B4-BE49-F238E27FC236}">
                  <a16:creationId xmlns:a16="http://schemas.microsoft.com/office/drawing/2014/main" id="{60C69436-5839-4E92-A609-4805CD2FD2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80" y="1818"/>
              <a:ext cx="1034" cy="17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8" name="Line 15">
              <a:extLst>
                <a:ext uri="{FF2B5EF4-FFF2-40B4-BE49-F238E27FC236}">
                  <a16:creationId xmlns:a16="http://schemas.microsoft.com/office/drawing/2014/main" id="{AC8464C2-2B21-4952-9BF3-A77ACB5BED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72" y="2086"/>
              <a:ext cx="1030" cy="67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39" name="Line 16">
              <a:extLst>
                <a:ext uri="{FF2B5EF4-FFF2-40B4-BE49-F238E27FC236}">
                  <a16:creationId xmlns:a16="http://schemas.microsoft.com/office/drawing/2014/main" id="{56FB54F3-53E6-4F56-866B-D8EF5A03B1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49" y="1989"/>
              <a:ext cx="1053" cy="8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0" name="Line 17">
              <a:extLst>
                <a:ext uri="{FF2B5EF4-FFF2-40B4-BE49-F238E27FC236}">
                  <a16:creationId xmlns:a16="http://schemas.microsoft.com/office/drawing/2014/main" id="{95AA3F7D-23F5-4E96-8E4B-B0C7BF5E89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1" y="2986"/>
              <a:ext cx="1065" cy="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1" name="Line 18">
              <a:extLst>
                <a:ext uri="{FF2B5EF4-FFF2-40B4-BE49-F238E27FC236}">
                  <a16:creationId xmlns:a16="http://schemas.microsoft.com/office/drawing/2014/main" id="{29057C31-3887-4B09-AA18-448481C3C6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9" y="3144"/>
              <a:ext cx="1041" cy="4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2" name="Rectangle 19">
              <a:extLst>
                <a:ext uri="{FF2B5EF4-FFF2-40B4-BE49-F238E27FC236}">
                  <a16:creationId xmlns:a16="http://schemas.microsoft.com/office/drawing/2014/main" id="{944389D9-D4E6-43C8-8A64-3BBBC25DF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" y="2661"/>
              <a:ext cx="43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81943" name="Line 20">
              <a:extLst>
                <a:ext uri="{FF2B5EF4-FFF2-40B4-BE49-F238E27FC236}">
                  <a16:creationId xmlns:a16="http://schemas.microsoft.com/office/drawing/2014/main" id="{9BE4A0D8-E337-495C-AD9A-F1DD1A6ABB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4" y="2853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4" name="Line 21">
              <a:extLst>
                <a:ext uri="{FF2B5EF4-FFF2-40B4-BE49-F238E27FC236}">
                  <a16:creationId xmlns:a16="http://schemas.microsoft.com/office/drawing/2014/main" id="{1E155EC5-6E49-4704-9C83-0AC9E2E76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4" y="2997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5" name="Rectangle 22">
              <a:extLst>
                <a:ext uri="{FF2B5EF4-FFF2-40B4-BE49-F238E27FC236}">
                  <a16:creationId xmlns:a16="http://schemas.microsoft.com/office/drawing/2014/main" id="{E6CE130B-77EE-4B80-8ABF-5B038C05D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" y="3406"/>
              <a:ext cx="432" cy="5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Tx/>
                <a:buNone/>
              </a:pPr>
              <a:endParaRPr lang="en-US" altLang="en-US" b="0"/>
            </a:p>
          </p:txBody>
        </p:sp>
        <p:sp>
          <p:nvSpPr>
            <p:cNvPr id="81946" name="Line 23">
              <a:extLst>
                <a:ext uri="{FF2B5EF4-FFF2-40B4-BE49-F238E27FC236}">
                  <a16:creationId xmlns:a16="http://schemas.microsoft.com/office/drawing/2014/main" id="{4F834A7A-AA1B-4032-B5E2-3D32D0D157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4" y="3598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7" name="Line 24">
              <a:extLst>
                <a:ext uri="{FF2B5EF4-FFF2-40B4-BE49-F238E27FC236}">
                  <a16:creationId xmlns:a16="http://schemas.microsoft.com/office/drawing/2014/main" id="{818CAD4A-5D53-45A8-8936-F91585C99D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4" y="3742"/>
              <a:ext cx="12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8" name="Line 25">
              <a:extLst>
                <a:ext uri="{FF2B5EF4-FFF2-40B4-BE49-F238E27FC236}">
                  <a16:creationId xmlns:a16="http://schemas.microsoft.com/office/drawing/2014/main" id="{3307EBD1-E94B-4B6C-BD7D-30C39DD3B7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4" y="1653"/>
              <a:ext cx="60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49" name="Line 26">
              <a:extLst>
                <a:ext uri="{FF2B5EF4-FFF2-40B4-BE49-F238E27FC236}">
                  <a16:creationId xmlns:a16="http://schemas.microsoft.com/office/drawing/2014/main" id="{4BC13DC5-114C-404A-A17B-D67EB6E2DE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4" y="1992"/>
              <a:ext cx="600" cy="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0" name="Line 27">
              <a:extLst>
                <a:ext uri="{FF2B5EF4-FFF2-40B4-BE49-F238E27FC236}">
                  <a16:creationId xmlns:a16="http://schemas.microsoft.com/office/drawing/2014/main" id="{B2224AB2-3293-4AEB-9DFC-ABDB20D73C3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4" y="2565"/>
              <a:ext cx="792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1" name="Line 28">
              <a:extLst>
                <a:ext uri="{FF2B5EF4-FFF2-40B4-BE49-F238E27FC236}">
                  <a16:creationId xmlns:a16="http://schemas.microsoft.com/office/drawing/2014/main" id="{EB9252D2-A003-462E-9ADD-B900218753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14" y="2997"/>
              <a:ext cx="60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2" name="Line 29">
              <a:extLst>
                <a:ext uri="{FF2B5EF4-FFF2-40B4-BE49-F238E27FC236}">
                  <a16:creationId xmlns:a16="http://schemas.microsoft.com/office/drawing/2014/main" id="{33684723-58BD-40C1-AFD4-F6622E4325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4" y="3406"/>
              <a:ext cx="50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3" name="Line 30">
              <a:extLst>
                <a:ext uri="{FF2B5EF4-FFF2-40B4-BE49-F238E27FC236}">
                  <a16:creationId xmlns:a16="http://schemas.microsoft.com/office/drawing/2014/main" id="{1BB04E85-5313-41D3-818F-73692377D2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74" y="3742"/>
              <a:ext cx="540" cy="1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4" name="Line 31">
              <a:extLst>
                <a:ext uri="{FF2B5EF4-FFF2-40B4-BE49-F238E27FC236}">
                  <a16:creationId xmlns:a16="http://schemas.microsoft.com/office/drawing/2014/main" id="{06FB1A60-CC1B-4B26-85C0-C4B04D4A58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" y="1557"/>
              <a:ext cx="672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5" name="Line 32">
              <a:extLst>
                <a:ext uri="{FF2B5EF4-FFF2-40B4-BE49-F238E27FC236}">
                  <a16:creationId xmlns:a16="http://schemas.microsoft.com/office/drawing/2014/main" id="{1B03F6CA-CA82-4DE6-9329-03D0F8A831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" y="1845"/>
              <a:ext cx="672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6" name="Line 33">
              <a:extLst>
                <a:ext uri="{FF2B5EF4-FFF2-40B4-BE49-F238E27FC236}">
                  <a16:creationId xmlns:a16="http://schemas.microsoft.com/office/drawing/2014/main" id="{0D9AD0BD-F0C2-4C70-9732-9452B444FC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6" y="2086"/>
              <a:ext cx="672" cy="1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7" name="Line 34">
              <a:extLst>
                <a:ext uri="{FF2B5EF4-FFF2-40B4-BE49-F238E27FC236}">
                  <a16:creationId xmlns:a16="http://schemas.microsoft.com/office/drawing/2014/main" id="{114B7E31-E838-4EFF-90C8-64E3F30B89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" y="2661"/>
              <a:ext cx="672" cy="9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8" name="Line 35">
              <a:extLst>
                <a:ext uri="{FF2B5EF4-FFF2-40B4-BE49-F238E27FC236}">
                  <a16:creationId xmlns:a16="http://schemas.microsoft.com/office/drawing/2014/main" id="{7BBBA8E5-14BA-4CF4-AC10-7DC7184094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86" y="2986"/>
              <a:ext cx="67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59" name="Line 36">
              <a:extLst>
                <a:ext uri="{FF2B5EF4-FFF2-40B4-BE49-F238E27FC236}">
                  <a16:creationId xmlns:a16="http://schemas.microsoft.com/office/drawing/2014/main" id="{6F0E0DBC-3F25-482A-904D-D4FD805820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86" y="3144"/>
              <a:ext cx="672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endParaRPr lang="en-US"/>
            </a:p>
          </p:txBody>
        </p:sp>
        <p:sp>
          <p:nvSpPr>
            <p:cNvPr id="81960" name="Text Box 37">
              <a:extLst>
                <a:ext uri="{FF2B5EF4-FFF2-40B4-BE49-F238E27FC236}">
                  <a16:creationId xmlns:a16="http://schemas.microsoft.com/office/drawing/2014/main" id="{835DCC4E-3F67-4E8C-B774-498D86F741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8" y="1693"/>
              <a:ext cx="23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0"/>
                <a:t>.1</a:t>
              </a:r>
            </a:p>
          </p:txBody>
        </p:sp>
        <p:sp>
          <p:nvSpPr>
            <p:cNvPr id="81961" name="Text Box 38">
              <a:extLst>
                <a:ext uri="{FF2B5EF4-FFF2-40B4-BE49-F238E27FC236}">
                  <a16:creationId xmlns:a16="http://schemas.microsoft.com/office/drawing/2014/main" id="{9F712D72-A817-4445-8566-2BAC1A61FB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2" y="2632"/>
              <a:ext cx="3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arlett" pitchFamily="2" charset="2"/>
                <a:buChar char="i"/>
                <a:defRPr sz="24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FF3300"/>
                </a:buClr>
                <a:buFont typeface="Marlett" pitchFamily="2" charset="2"/>
                <a:buChar char="4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Marlett" pitchFamily="2" charset="2"/>
                <a:buChar char="i"/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FF9900"/>
                </a:buClr>
                <a:buFont typeface="Marlett" pitchFamily="2" charset="2"/>
                <a:buChar char="4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»"/>
                <a:defRPr sz="16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 b="0"/>
                <a:t>.09</a:t>
              </a:r>
            </a:p>
          </p:txBody>
        </p:sp>
        <p:grpSp>
          <p:nvGrpSpPr>
            <p:cNvPr id="81962" name="Group 39">
              <a:extLst>
                <a:ext uri="{FF2B5EF4-FFF2-40B4-BE49-F238E27FC236}">
                  <a16:creationId xmlns:a16="http://schemas.microsoft.com/office/drawing/2014/main" id="{34693FDF-ED29-44EC-9BBD-78133912BF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73" y="1739"/>
              <a:ext cx="314" cy="596"/>
              <a:chOff x="2339" y="1862"/>
              <a:chExt cx="314" cy="596"/>
            </a:xfrm>
          </p:grpSpPr>
          <p:sp>
            <p:nvSpPr>
              <p:cNvPr id="81971" name="Text Box 40">
                <a:extLst>
                  <a:ext uri="{FF2B5EF4-FFF2-40B4-BE49-F238E27FC236}">
                    <a16:creationId xmlns:a16="http://schemas.microsoft.com/office/drawing/2014/main" id="{6FD0F032-EB0A-4D0F-853F-937D976244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9" y="1862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.05</a:t>
                </a:r>
              </a:p>
            </p:txBody>
          </p:sp>
          <p:sp>
            <p:nvSpPr>
              <p:cNvPr id="81972" name="Text Box 41">
                <a:extLst>
                  <a:ext uri="{FF2B5EF4-FFF2-40B4-BE49-F238E27FC236}">
                    <a16:creationId xmlns:a16="http://schemas.microsoft.com/office/drawing/2014/main" id="{ABBB1DEE-B9B3-460C-8750-1408954520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39" y="2208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.05</a:t>
                </a:r>
              </a:p>
            </p:txBody>
          </p:sp>
        </p:grpSp>
        <p:grpSp>
          <p:nvGrpSpPr>
            <p:cNvPr id="81963" name="Group 42">
              <a:extLst>
                <a:ext uri="{FF2B5EF4-FFF2-40B4-BE49-F238E27FC236}">
                  <a16:creationId xmlns:a16="http://schemas.microsoft.com/office/drawing/2014/main" id="{556C5871-5235-4298-B228-B2724B7E48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36" y="2396"/>
              <a:ext cx="411" cy="913"/>
              <a:chOff x="2202" y="2519"/>
              <a:chExt cx="411" cy="913"/>
            </a:xfrm>
          </p:grpSpPr>
          <p:sp>
            <p:nvSpPr>
              <p:cNvPr id="81968" name="Text Box 43">
                <a:extLst>
                  <a:ext uri="{FF2B5EF4-FFF2-40B4-BE49-F238E27FC236}">
                    <a16:creationId xmlns:a16="http://schemas.microsoft.com/office/drawing/2014/main" id="{5C67352C-F2C2-49A8-8567-78785118E8B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2" y="2519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.03</a:t>
                </a:r>
              </a:p>
            </p:txBody>
          </p:sp>
          <p:sp>
            <p:nvSpPr>
              <p:cNvPr id="81969" name="Text Box 44">
                <a:extLst>
                  <a:ext uri="{FF2B5EF4-FFF2-40B4-BE49-F238E27FC236}">
                    <a16:creationId xmlns:a16="http://schemas.microsoft.com/office/drawing/2014/main" id="{5F4BBF5B-785B-4801-8A75-B1CDB50E53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9" y="2909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.03</a:t>
                </a:r>
              </a:p>
            </p:txBody>
          </p:sp>
          <p:sp>
            <p:nvSpPr>
              <p:cNvPr id="81970" name="Text Box 45">
                <a:extLst>
                  <a:ext uri="{FF2B5EF4-FFF2-40B4-BE49-F238E27FC236}">
                    <a16:creationId xmlns:a16="http://schemas.microsoft.com/office/drawing/2014/main" id="{169EAEB5-8C6E-4E65-9EF5-8793F6AABE1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99" y="3182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.03</a:t>
                </a:r>
              </a:p>
            </p:txBody>
          </p:sp>
        </p:grpSp>
        <p:grpSp>
          <p:nvGrpSpPr>
            <p:cNvPr id="81964" name="Group 46">
              <a:extLst>
                <a:ext uri="{FF2B5EF4-FFF2-40B4-BE49-F238E27FC236}">
                  <a16:creationId xmlns:a16="http://schemas.microsoft.com/office/drawing/2014/main" id="{A774BFF8-9EE2-4AF3-9D3B-48AFC0A0A2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4" y="1614"/>
              <a:ext cx="354" cy="2042"/>
              <a:chOff x="3120" y="1737"/>
              <a:chExt cx="354" cy="2042"/>
            </a:xfrm>
          </p:grpSpPr>
          <p:sp>
            <p:nvSpPr>
              <p:cNvPr id="81965" name="Text Box 47">
                <a:extLst>
                  <a:ext uri="{FF2B5EF4-FFF2-40B4-BE49-F238E27FC236}">
                    <a16:creationId xmlns:a16="http://schemas.microsoft.com/office/drawing/2014/main" id="{A1B966F8-309D-438D-AA0C-734D633894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60" y="1737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.08</a:t>
                </a:r>
              </a:p>
            </p:txBody>
          </p:sp>
          <p:sp>
            <p:nvSpPr>
              <p:cNvPr id="81966" name="Text Box 48">
                <a:extLst>
                  <a:ext uri="{FF2B5EF4-FFF2-40B4-BE49-F238E27FC236}">
                    <a16:creationId xmlns:a16="http://schemas.microsoft.com/office/drawing/2014/main" id="{F910F1EB-B479-4480-AAA7-33ADB502298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36" y="2784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.08</a:t>
                </a:r>
              </a:p>
            </p:txBody>
          </p:sp>
          <p:sp>
            <p:nvSpPr>
              <p:cNvPr id="81967" name="Text Box 49">
                <a:extLst>
                  <a:ext uri="{FF2B5EF4-FFF2-40B4-BE49-F238E27FC236}">
                    <a16:creationId xmlns:a16="http://schemas.microsoft.com/office/drawing/2014/main" id="{BF9DB088-AC8A-40EC-9046-461F4310BF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20" y="3529"/>
                <a:ext cx="31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accent2"/>
                  </a:buClr>
                  <a:buFont typeface="Marlett" pitchFamily="2" charset="2"/>
                  <a:buChar char="i"/>
                  <a:defRPr sz="2400" b="1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rgbClr val="FF3300"/>
                  </a:buClr>
                  <a:buFont typeface="Marlett" pitchFamily="2" charset="2"/>
                  <a:buChar char="4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1"/>
                  </a:buClr>
                  <a:buFont typeface="Marlett" pitchFamily="2" charset="2"/>
                  <a:buChar char="i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rgbClr val="FF9900"/>
                  </a:buClr>
                  <a:buFont typeface="Marlett" pitchFamily="2" charset="2"/>
                  <a:buChar char="4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Char char="»"/>
                  <a:defRPr sz="16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 sz="2000" b="0"/>
                  <a:t>.03</a:t>
                </a:r>
              </a:p>
            </p:txBody>
          </p:sp>
        </p:grp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>
            <a:extLst>
              <a:ext uri="{FF2B5EF4-FFF2-40B4-BE49-F238E27FC236}">
                <a16:creationId xmlns:a16="http://schemas.microsoft.com/office/drawing/2014/main" id="{898D0DB4-0F92-4DF5-9C63-F22F7C1CBA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83971" name="Slide Number Placeholder 4">
            <a:extLst>
              <a:ext uri="{FF2B5EF4-FFF2-40B4-BE49-F238E27FC236}">
                <a16:creationId xmlns:a16="http://schemas.microsoft.com/office/drawing/2014/main" id="{F1B0DAF9-50A7-4FB9-A452-ED5135E931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FA9717-FF6C-4927-81A5-3750FF6404AE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en-US" sz="1400" b="0"/>
          </a:p>
        </p:txBody>
      </p:sp>
      <p:sp>
        <p:nvSpPr>
          <p:cNvPr id="83972" name="Rectangle 2">
            <a:extLst>
              <a:ext uri="{FF2B5EF4-FFF2-40B4-BE49-F238E27FC236}">
                <a16:creationId xmlns:a16="http://schemas.microsoft.com/office/drawing/2014/main" id="{733FAD07-9BCA-46D1-9D20-9940C1992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Initial PageRank Algorithm</a:t>
            </a:r>
          </a:p>
        </p:txBody>
      </p:sp>
      <p:sp>
        <p:nvSpPr>
          <p:cNvPr id="83973" name="Rectangle 3">
            <a:extLst>
              <a:ext uri="{FF2B5EF4-FFF2-40B4-BE49-F238E27FC236}">
                <a16:creationId xmlns:a16="http://schemas.microsoft.com/office/drawing/2014/main" id="{77E81142-45BB-4D7E-B93D-A320464AB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76800"/>
          </a:xfrm>
        </p:spPr>
        <p:txBody>
          <a:bodyPr/>
          <a:lstStyle/>
          <a:p>
            <a:r>
              <a:rPr lang="en-US" altLang="en-US"/>
              <a:t>Iterate rank-flowing process until convergence:</a:t>
            </a:r>
          </a:p>
          <a:p>
            <a:endParaRPr lang="en-US" altLang="en-US" sz="800">
              <a:latin typeface="Helvetica" panose="020B0604020202020204" pitchFamily="34" charset="0"/>
            </a:endParaRPr>
          </a:p>
          <a:p>
            <a:pPr lvl="2">
              <a:buFont typeface="Marlett" pitchFamily="2" charset="2"/>
              <a:buNone/>
            </a:pPr>
            <a:r>
              <a:rPr lang="en-US" altLang="en-US">
                <a:latin typeface="Helvetica" panose="020B0604020202020204" pitchFamily="34" charset="0"/>
              </a:rPr>
              <a:t>Let </a:t>
            </a:r>
            <a:r>
              <a:rPr lang="en-US" altLang="en-US" i="1"/>
              <a:t>S </a:t>
            </a:r>
            <a:r>
              <a:rPr lang="en-US" altLang="en-US">
                <a:latin typeface="Helvetica" panose="020B0604020202020204" pitchFamily="34" charset="0"/>
              </a:rPr>
              <a:t>be the total set of pages.</a:t>
            </a:r>
          </a:p>
          <a:p>
            <a:pPr lvl="1">
              <a:buFont typeface="Marlett" pitchFamily="2" charset="2"/>
              <a:buNone/>
            </a:pPr>
            <a:endParaRPr lang="en-US" altLang="en-US" sz="800">
              <a:latin typeface="Helvetica" panose="020B0604020202020204" pitchFamily="34" charset="0"/>
            </a:endParaRPr>
          </a:p>
          <a:p>
            <a:pPr lvl="2">
              <a:buFont typeface="Marlett" pitchFamily="2" charset="2"/>
              <a:buNone/>
            </a:pPr>
            <a:r>
              <a:rPr lang="en-US" altLang="en-US">
                <a:latin typeface="Helvetica" panose="020B0604020202020204" pitchFamily="34" charset="0"/>
              </a:rPr>
              <a:t>Initialize </a:t>
            </a:r>
            <a:r>
              <a:rPr lang="en-US" altLang="en-US">
                <a:sym typeface="Symbol" panose="05050102010706020507" pitchFamily="18" charset="2"/>
              </a:rPr>
              <a:t>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</a:t>
            </a:r>
            <a:r>
              <a:rPr lang="en-US" altLang="en-US" i="1">
                <a:sym typeface="Symbol" panose="05050102010706020507" pitchFamily="18" charset="2"/>
              </a:rPr>
              <a:t>S: </a:t>
            </a:r>
            <a:r>
              <a:rPr lang="en-US" altLang="en-US" i="1"/>
              <a:t>R</a:t>
            </a:r>
            <a:r>
              <a:rPr lang="en-US" altLang="en-US"/>
              <a:t>(</a:t>
            </a:r>
            <a:r>
              <a:rPr lang="en-US" altLang="en-US" i="1"/>
              <a:t>p</a:t>
            </a:r>
            <a:r>
              <a:rPr lang="en-US" altLang="en-US"/>
              <a:t>) = 1/|</a:t>
            </a:r>
            <a:r>
              <a:rPr lang="en-US" altLang="en-US" i="1"/>
              <a:t>S| </a:t>
            </a:r>
          </a:p>
          <a:p>
            <a:pPr lvl="1">
              <a:buFont typeface="Marlett" pitchFamily="2" charset="2"/>
              <a:buNone/>
            </a:pPr>
            <a:endParaRPr lang="en-US" altLang="en-US" sz="800" i="1"/>
          </a:p>
          <a:p>
            <a:pPr lvl="2">
              <a:buFont typeface="Marlett" pitchFamily="2" charset="2"/>
              <a:buNone/>
            </a:pPr>
            <a:r>
              <a:rPr lang="en-US" altLang="en-US">
                <a:latin typeface="Helvetica" panose="020B0604020202020204" pitchFamily="34" charset="0"/>
              </a:rPr>
              <a:t>Until ranks do not change (much)  </a:t>
            </a:r>
            <a:r>
              <a:rPr lang="en-US" altLang="en-US">
                <a:solidFill>
                  <a:schemeClr val="accent1"/>
                </a:solidFill>
              </a:rPr>
              <a:t>(</a:t>
            </a:r>
            <a:r>
              <a:rPr lang="en-US" altLang="en-US" i="1">
                <a:solidFill>
                  <a:schemeClr val="accent1"/>
                </a:solidFill>
              </a:rPr>
              <a:t>convergence</a:t>
            </a:r>
            <a:r>
              <a:rPr lang="en-US" altLang="en-US">
                <a:solidFill>
                  <a:schemeClr val="accent1"/>
                </a:solidFill>
              </a:rPr>
              <a:t>)</a:t>
            </a:r>
          </a:p>
          <a:p>
            <a:pPr lvl="2">
              <a:buFont typeface="Marlett" pitchFamily="2" charset="2"/>
              <a:buNone/>
            </a:pPr>
            <a:endParaRPr lang="en-US" altLang="en-US" sz="800">
              <a:solidFill>
                <a:schemeClr val="accent1"/>
              </a:solidFill>
            </a:endParaRPr>
          </a:p>
          <a:p>
            <a:pPr lvl="1">
              <a:buFont typeface="Marlett" pitchFamily="2" charset="2"/>
              <a:buNone/>
            </a:pPr>
            <a:r>
              <a:rPr lang="en-US" altLang="en-US" sz="1800">
                <a:latin typeface="Helvetica" panose="020B0604020202020204" pitchFamily="34" charset="0"/>
              </a:rPr>
              <a:t>               For each </a:t>
            </a:r>
            <a:r>
              <a:rPr lang="en-US" altLang="en-US" sz="1800" i="1">
                <a:sym typeface="Symbol" panose="05050102010706020507" pitchFamily="18" charset="2"/>
              </a:rPr>
              <a:t>p</a:t>
            </a:r>
            <a:r>
              <a:rPr lang="en-US" altLang="en-US" sz="1800">
                <a:sym typeface="Symbol" panose="05050102010706020507" pitchFamily="18" charset="2"/>
              </a:rPr>
              <a:t></a:t>
            </a:r>
            <a:r>
              <a:rPr lang="en-US" altLang="en-US" sz="1800" i="1">
                <a:sym typeface="Symbol" panose="05050102010706020507" pitchFamily="18" charset="2"/>
              </a:rPr>
              <a:t>S:</a:t>
            </a:r>
          </a:p>
          <a:p>
            <a:pPr lvl="1">
              <a:buFont typeface="Marlett" pitchFamily="2" charset="2"/>
              <a:buNone/>
            </a:pPr>
            <a:endParaRPr lang="en-US" altLang="en-US" sz="1800" i="1">
              <a:sym typeface="Symbol" panose="05050102010706020507" pitchFamily="18" charset="2"/>
            </a:endParaRPr>
          </a:p>
          <a:p>
            <a:pPr lvl="1">
              <a:buFont typeface="Marlett" pitchFamily="2" charset="2"/>
              <a:buNone/>
            </a:pPr>
            <a:endParaRPr lang="en-US" altLang="en-US" sz="1800" i="1">
              <a:sym typeface="Symbol" panose="05050102010706020507" pitchFamily="18" charset="2"/>
            </a:endParaRPr>
          </a:p>
          <a:p>
            <a:pPr lvl="1">
              <a:buFont typeface="Marlett" pitchFamily="2" charset="2"/>
              <a:buNone/>
            </a:pPr>
            <a:endParaRPr lang="en-US" altLang="en-US" sz="1800">
              <a:latin typeface="Helvetica" panose="020B0604020202020204" pitchFamily="34" charset="0"/>
            </a:endParaRPr>
          </a:p>
          <a:p>
            <a:pPr lvl="1">
              <a:buFont typeface="Marlett" pitchFamily="2" charset="2"/>
              <a:buNone/>
            </a:pPr>
            <a:endParaRPr lang="en-US" altLang="en-US" sz="1800">
              <a:latin typeface="Helvetica" panose="020B0604020202020204" pitchFamily="34" charset="0"/>
            </a:endParaRPr>
          </a:p>
          <a:p>
            <a:pPr lvl="1">
              <a:buFont typeface="Marlett" pitchFamily="2" charset="2"/>
              <a:buNone/>
            </a:pPr>
            <a:endParaRPr lang="en-US" altLang="en-US" sz="1800">
              <a:latin typeface="Helvetica" panose="020B0604020202020204" pitchFamily="34" charset="0"/>
            </a:endParaRPr>
          </a:p>
          <a:p>
            <a:pPr lvl="1">
              <a:buFont typeface="Marlett" pitchFamily="2" charset="2"/>
              <a:buNone/>
            </a:pPr>
            <a:r>
              <a:rPr lang="en-US" altLang="en-US" sz="1800">
                <a:latin typeface="Helvetica" panose="020B0604020202020204" pitchFamily="34" charset="0"/>
              </a:rPr>
              <a:t>               For each </a:t>
            </a:r>
            <a:r>
              <a:rPr lang="en-US" altLang="en-US" sz="1800" i="1">
                <a:sym typeface="Symbol" panose="05050102010706020507" pitchFamily="18" charset="2"/>
              </a:rPr>
              <a:t>p</a:t>
            </a:r>
            <a:r>
              <a:rPr lang="en-US" altLang="en-US" sz="1800">
                <a:sym typeface="Symbol" panose="05050102010706020507" pitchFamily="18" charset="2"/>
              </a:rPr>
              <a:t></a:t>
            </a:r>
            <a:r>
              <a:rPr lang="en-US" altLang="en-US" sz="1800" i="1">
                <a:sym typeface="Symbol" panose="05050102010706020507" pitchFamily="18" charset="2"/>
              </a:rPr>
              <a:t>S: R</a:t>
            </a:r>
            <a:r>
              <a:rPr lang="en-US" altLang="en-US" sz="1800">
                <a:sym typeface="Symbol" panose="05050102010706020507" pitchFamily="18" charset="2"/>
              </a:rPr>
              <a:t>(</a:t>
            </a:r>
            <a:r>
              <a:rPr lang="en-US" altLang="en-US" sz="1800" i="1">
                <a:sym typeface="Symbol" panose="05050102010706020507" pitchFamily="18" charset="2"/>
              </a:rPr>
              <a:t>p</a:t>
            </a:r>
            <a:r>
              <a:rPr lang="en-US" altLang="en-US" sz="1800">
                <a:sym typeface="Symbol" panose="05050102010706020507" pitchFamily="18" charset="2"/>
              </a:rPr>
              <a:t>) =</a:t>
            </a:r>
            <a:r>
              <a:rPr lang="en-US" altLang="en-US" sz="1800" i="1">
                <a:sym typeface="Symbol" panose="05050102010706020507" pitchFamily="18" charset="2"/>
              </a:rPr>
              <a:t> cR</a:t>
            </a:r>
            <a:r>
              <a:rPr lang="en-US" altLang="en-US" sz="1800" i="1"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sz="1800">
                <a:sym typeface="Symbol" panose="05050102010706020507" pitchFamily="18" charset="2"/>
              </a:rPr>
              <a:t>(</a:t>
            </a:r>
            <a:r>
              <a:rPr lang="en-US" altLang="en-US" sz="1800" i="1">
                <a:sym typeface="Symbol" panose="05050102010706020507" pitchFamily="18" charset="2"/>
              </a:rPr>
              <a:t>p</a:t>
            </a:r>
            <a:r>
              <a:rPr lang="en-US" altLang="en-US" sz="1800">
                <a:sym typeface="Symbol" panose="05050102010706020507" pitchFamily="18" charset="2"/>
              </a:rPr>
              <a:t>)   </a:t>
            </a:r>
            <a:r>
              <a:rPr lang="en-US" altLang="en-US" sz="1800">
                <a:solidFill>
                  <a:schemeClr val="accent1"/>
                </a:solidFill>
                <a:sym typeface="Symbol" panose="05050102010706020507" pitchFamily="18" charset="2"/>
              </a:rPr>
              <a:t>(</a:t>
            </a:r>
            <a:r>
              <a:rPr lang="en-US" altLang="en-US" sz="1800" i="1">
                <a:solidFill>
                  <a:schemeClr val="accent1"/>
                </a:solidFill>
                <a:sym typeface="Symbol" panose="05050102010706020507" pitchFamily="18" charset="2"/>
              </a:rPr>
              <a:t>normalize</a:t>
            </a:r>
            <a:r>
              <a:rPr lang="en-US" altLang="en-US" sz="1800">
                <a:solidFill>
                  <a:schemeClr val="accent1"/>
                </a:solidFill>
                <a:sym typeface="Symbol" panose="05050102010706020507" pitchFamily="18" charset="2"/>
              </a:rPr>
              <a:t>)</a:t>
            </a:r>
            <a:endParaRPr lang="en-US" altLang="en-US" sz="1600">
              <a:solidFill>
                <a:schemeClr val="accent1"/>
              </a:solidFill>
              <a:latin typeface="Helvetica" panose="020B0604020202020204" pitchFamily="34" charset="0"/>
            </a:endParaRPr>
          </a:p>
        </p:txBody>
      </p:sp>
      <p:graphicFrame>
        <p:nvGraphicFramePr>
          <p:cNvPr id="83974" name="Object 4">
            <a:extLst>
              <a:ext uri="{FF2B5EF4-FFF2-40B4-BE49-F238E27FC236}">
                <a16:creationId xmlns:a16="http://schemas.microsoft.com/office/drawing/2014/main" id="{93C1C6C4-9B18-4203-ABA0-80807C4175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6050" y="3844925"/>
          <a:ext cx="186372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43000" imgH="444500" progId="Equation.3">
                  <p:embed/>
                </p:oleObj>
              </mc:Choice>
              <mc:Fallback>
                <p:oleObj name="Equation" r:id="rId3" imgW="11430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3844925"/>
                        <a:ext cx="186372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5" name="Object 5">
            <a:extLst>
              <a:ext uri="{FF2B5EF4-FFF2-40B4-BE49-F238E27FC236}">
                <a16:creationId xmlns:a16="http://schemas.microsoft.com/office/drawing/2014/main" id="{486C7D45-36D9-4F5D-AD1F-C803B8DBE1C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39925" y="4675188"/>
          <a:ext cx="1727200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392" imgH="355446" progId="Equation.DSMT4">
                  <p:embed/>
                </p:oleObj>
              </mc:Choice>
              <mc:Fallback>
                <p:oleObj name="Equation" r:id="rId5" imgW="939392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9925" y="4675188"/>
                        <a:ext cx="1727200" cy="65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CC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Footer Placeholder 2">
            <a:extLst>
              <a:ext uri="{FF2B5EF4-FFF2-40B4-BE49-F238E27FC236}">
                <a16:creationId xmlns:a16="http://schemas.microsoft.com/office/drawing/2014/main" id="{F9CEDBC2-968A-44E7-8136-10D86CD8A08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8DDD2DA7-FC64-4305-A23D-5708960D66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A5DD3B-97ED-48ED-85DF-2CAFC8EB2DA7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en-US" sz="1400" b="0"/>
          </a:p>
        </p:txBody>
      </p:sp>
      <p:sp>
        <p:nvSpPr>
          <p:cNvPr id="86020" name="Rectangle 2">
            <a:extLst>
              <a:ext uri="{FF2B5EF4-FFF2-40B4-BE49-F238E27FC236}">
                <a16:creationId xmlns:a16="http://schemas.microsoft.com/office/drawing/2014/main" id="{EC7FF963-5D2B-46F0-AC45-09750D1AF5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Stable Fixpoint</a:t>
            </a:r>
          </a:p>
        </p:txBody>
      </p:sp>
      <p:sp>
        <p:nvSpPr>
          <p:cNvPr id="86021" name="Rectangle 3">
            <a:extLst>
              <a:ext uri="{FF2B5EF4-FFF2-40B4-BE49-F238E27FC236}">
                <a16:creationId xmlns:a16="http://schemas.microsoft.com/office/drawing/2014/main" id="{D0755902-8D39-4B5B-819E-01946E047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21013" y="2286000"/>
            <a:ext cx="685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86022" name="Rectangle 4">
            <a:extLst>
              <a:ext uri="{FF2B5EF4-FFF2-40B4-BE49-F238E27FC236}">
                <a16:creationId xmlns:a16="http://schemas.microsoft.com/office/drawing/2014/main" id="{9D8D6314-134B-4572-88D1-B83894BDA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64013" y="3733800"/>
            <a:ext cx="685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86023" name="Rectangle 5">
            <a:extLst>
              <a:ext uri="{FF2B5EF4-FFF2-40B4-BE49-F238E27FC236}">
                <a16:creationId xmlns:a16="http://schemas.microsoft.com/office/drawing/2014/main" id="{BFE31B3E-B2E7-4EBE-8CFE-ACA3235AD9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9413" y="2286000"/>
            <a:ext cx="6858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86024" name="Line 6">
            <a:extLst>
              <a:ext uri="{FF2B5EF4-FFF2-40B4-BE49-F238E27FC236}">
                <a16:creationId xmlns:a16="http://schemas.microsoft.com/office/drawing/2014/main" id="{7F64657B-8E6F-4AA9-9D53-A6F583DE87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9613" y="2743200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25" name="Line 7">
            <a:extLst>
              <a:ext uri="{FF2B5EF4-FFF2-40B4-BE49-F238E27FC236}">
                <a16:creationId xmlns:a16="http://schemas.microsoft.com/office/drawing/2014/main" id="{1A8C1F15-DFA7-41BF-B4FF-A085C1634F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9613" y="2895600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26" name="Line 8">
            <a:extLst>
              <a:ext uri="{FF2B5EF4-FFF2-40B4-BE49-F238E27FC236}">
                <a16:creationId xmlns:a16="http://schemas.microsoft.com/office/drawing/2014/main" id="{BE94C182-C5CC-4DD1-9A1E-D015FF9EEF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8013" y="2895600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27" name="Line 9">
            <a:extLst>
              <a:ext uri="{FF2B5EF4-FFF2-40B4-BE49-F238E27FC236}">
                <a16:creationId xmlns:a16="http://schemas.microsoft.com/office/drawing/2014/main" id="{78EE27EB-83DB-4BAE-9B4F-CA04ABE1E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92613" y="4267200"/>
            <a:ext cx="190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28" name="Line 10">
            <a:extLst>
              <a:ext uri="{FF2B5EF4-FFF2-40B4-BE49-F238E27FC236}">
                <a16:creationId xmlns:a16="http://schemas.microsoft.com/office/drawing/2014/main" id="{FDC00527-7E88-43B2-AF2E-DC611C7821A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2747963"/>
            <a:ext cx="2028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29" name="Line 11">
            <a:extLst>
              <a:ext uri="{FF2B5EF4-FFF2-40B4-BE49-F238E27FC236}">
                <a16:creationId xmlns:a16="http://schemas.microsoft.com/office/drawing/2014/main" id="{D0243FBE-A14D-44DC-B799-21B85A9FB8AA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2911475"/>
            <a:ext cx="1090613" cy="827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30" name="Line 12">
            <a:extLst>
              <a:ext uri="{FF2B5EF4-FFF2-40B4-BE49-F238E27FC236}">
                <a16:creationId xmlns:a16="http://schemas.microsoft.com/office/drawing/2014/main" id="{7D6E1343-C91F-424D-B603-1432323BD83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70263" y="3198813"/>
            <a:ext cx="1027112" cy="1065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31" name="Line 13">
            <a:extLst>
              <a:ext uri="{FF2B5EF4-FFF2-40B4-BE49-F238E27FC236}">
                <a16:creationId xmlns:a16="http://schemas.microsoft.com/office/drawing/2014/main" id="{48887B25-3A00-40B2-9275-E0339B01A6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0925" y="2898775"/>
            <a:ext cx="863600" cy="8270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86032" name="Text Box 14">
            <a:extLst>
              <a:ext uri="{FF2B5EF4-FFF2-40B4-BE49-F238E27FC236}">
                <a16:creationId xmlns:a16="http://schemas.microsoft.com/office/drawing/2014/main" id="{EC316992-CFA0-476A-BE28-A6ACAE750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75" y="2300288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0.4</a:t>
            </a:r>
          </a:p>
        </p:txBody>
      </p:sp>
      <p:sp>
        <p:nvSpPr>
          <p:cNvPr id="86033" name="Text Box 15">
            <a:extLst>
              <a:ext uri="{FF2B5EF4-FFF2-40B4-BE49-F238E27FC236}">
                <a16:creationId xmlns:a16="http://schemas.microsoft.com/office/drawing/2014/main" id="{A8DB5428-784B-4CE0-80AF-85471FA36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3375" y="3671888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0.4</a:t>
            </a:r>
          </a:p>
        </p:txBody>
      </p:sp>
      <p:sp>
        <p:nvSpPr>
          <p:cNvPr id="86034" name="Text Box 16">
            <a:extLst>
              <a:ext uri="{FF2B5EF4-FFF2-40B4-BE49-F238E27FC236}">
                <a16:creationId xmlns:a16="http://schemas.microsoft.com/office/drawing/2014/main" id="{7FBE3337-5A68-4F9E-B34D-8C4AB4CC9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8775" y="2224088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0.2</a:t>
            </a:r>
          </a:p>
        </p:txBody>
      </p:sp>
      <p:sp>
        <p:nvSpPr>
          <p:cNvPr id="86035" name="Text Box 17">
            <a:extLst>
              <a:ext uri="{FF2B5EF4-FFF2-40B4-BE49-F238E27FC236}">
                <a16:creationId xmlns:a16="http://schemas.microsoft.com/office/drawing/2014/main" id="{6D6E3533-4068-420E-A888-73732C6908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538" y="3275013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0.2</a:t>
            </a:r>
          </a:p>
        </p:txBody>
      </p:sp>
      <p:sp>
        <p:nvSpPr>
          <p:cNvPr id="86036" name="Text Box 18">
            <a:extLst>
              <a:ext uri="{FF2B5EF4-FFF2-40B4-BE49-F238E27FC236}">
                <a16:creationId xmlns:a16="http://schemas.microsoft.com/office/drawing/2014/main" id="{DF582FBE-A1CC-4E5A-8ADC-505B7C3FC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2422525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0.2</a:t>
            </a:r>
          </a:p>
        </p:txBody>
      </p:sp>
      <p:sp>
        <p:nvSpPr>
          <p:cNvPr id="86037" name="Text Box 19">
            <a:extLst>
              <a:ext uri="{FF2B5EF4-FFF2-40B4-BE49-F238E27FC236}">
                <a16:creationId xmlns:a16="http://schemas.microsoft.com/office/drawing/2014/main" id="{33E9249A-68DE-45A9-AC3B-F9269DC42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4138" y="3076575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0.2</a:t>
            </a:r>
          </a:p>
        </p:txBody>
      </p:sp>
      <p:sp>
        <p:nvSpPr>
          <p:cNvPr id="86038" name="Text Box 20">
            <a:extLst>
              <a:ext uri="{FF2B5EF4-FFF2-40B4-BE49-F238E27FC236}">
                <a16:creationId xmlns:a16="http://schemas.microsoft.com/office/drawing/2014/main" id="{18D728EE-0E32-4878-A6E4-89E6C2120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0263" y="3625850"/>
            <a:ext cx="498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0"/>
              <a:t>0.4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>
            <a:extLst>
              <a:ext uri="{FF2B5EF4-FFF2-40B4-BE49-F238E27FC236}">
                <a16:creationId xmlns:a16="http://schemas.microsoft.com/office/drawing/2014/main" id="{ED52BD43-8734-468A-B5A7-02AD4B142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88067" name="Slide Number Placeholder 4">
            <a:extLst>
              <a:ext uri="{FF2B5EF4-FFF2-40B4-BE49-F238E27FC236}">
                <a16:creationId xmlns:a16="http://schemas.microsoft.com/office/drawing/2014/main" id="{0C24176E-7008-458E-9632-EA3633326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0722A5-F5E6-4CBC-AE0A-DE4EA6D5F7E7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en-US" sz="1400" b="0"/>
          </a:p>
        </p:txBody>
      </p:sp>
      <p:sp>
        <p:nvSpPr>
          <p:cNvPr id="88068" name="Rectangle 2">
            <a:extLst>
              <a:ext uri="{FF2B5EF4-FFF2-40B4-BE49-F238E27FC236}">
                <a16:creationId xmlns:a16="http://schemas.microsoft.com/office/drawing/2014/main" id="{45DD41C7-563A-4E66-A648-70CC8E8BFA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Algebra Version</a:t>
            </a:r>
          </a:p>
        </p:txBody>
      </p:sp>
      <p:sp>
        <p:nvSpPr>
          <p:cNvPr id="88069" name="Rectangle 3">
            <a:extLst>
              <a:ext uri="{FF2B5EF4-FFF2-40B4-BE49-F238E27FC236}">
                <a16:creationId xmlns:a16="http://schemas.microsoft.com/office/drawing/2014/main" id="{B032DDDE-1386-424A-9B37-9E41B2737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687888"/>
          </a:xfrm>
        </p:spPr>
        <p:txBody>
          <a:bodyPr/>
          <a:lstStyle/>
          <a:p>
            <a:r>
              <a:rPr lang="en-US" altLang="en-US"/>
              <a:t>Treat </a:t>
            </a:r>
            <a:r>
              <a:rPr lang="en-US" altLang="en-US" b="0"/>
              <a:t>R</a:t>
            </a:r>
            <a:r>
              <a:rPr lang="en-US" altLang="en-US"/>
              <a:t> as a vector over web pages.</a:t>
            </a:r>
          </a:p>
          <a:p>
            <a:endParaRPr lang="en-US" altLang="en-US" sz="800"/>
          </a:p>
          <a:p>
            <a:r>
              <a:rPr lang="en-US" altLang="en-US"/>
              <a:t>Let </a:t>
            </a:r>
            <a:r>
              <a:rPr lang="en-US" altLang="en-US" b="0"/>
              <a:t>A</a:t>
            </a:r>
            <a:r>
              <a:rPr lang="en-US" altLang="en-US"/>
              <a:t> be a 2-d matrix over pages where </a:t>
            </a:r>
          </a:p>
          <a:p>
            <a:endParaRPr lang="en-US" altLang="en-US" sz="800"/>
          </a:p>
          <a:p>
            <a:pPr lvl="1"/>
            <a:r>
              <a:rPr lang="en-US" altLang="en-US" sz="2400" b="1"/>
              <a:t>A</a:t>
            </a:r>
            <a:r>
              <a:rPr lang="en-US" altLang="en-US" sz="2400" i="1" baseline="-25000"/>
              <a:t>vu</a:t>
            </a:r>
            <a:r>
              <a:rPr lang="en-US" altLang="en-US" sz="2400"/>
              <a:t>= 1/</a:t>
            </a:r>
            <a:r>
              <a:rPr lang="en-US" altLang="en-US" sz="2400" i="1"/>
              <a:t>N</a:t>
            </a:r>
            <a:r>
              <a:rPr lang="en-US" altLang="en-US" sz="2400" i="1" baseline="-25000"/>
              <a:t>u</a:t>
            </a:r>
            <a:r>
              <a:rPr lang="en-US" altLang="en-US" sz="2400" i="1"/>
              <a:t> </a:t>
            </a:r>
            <a:r>
              <a:rPr lang="en-US" altLang="en-US" sz="2400"/>
              <a:t>if </a:t>
            </a:r>
            <a:r>
              <a:rPr lang="en-US" altLang="en-US" sz="2400" i="1"/>
              <a:t>u</a:t>
            </a:r>
            <a:r>
              <a:rPr lang="en-US" altLang="en-US" sz="2400" i="1">
                <a:sym typeface="Symbol" panose="05050102010706020507" pitchFamily="18" charset="2"/>
              </a:rPr>
              <a:t> </a:t>
            </a:r>
            <a:r>
              <a:rPr lang="en-US" altLang="en-US" sz="2400" i="1"/>
              <a:t>v </a:t>
            </a:r>
            <a:r>
              <a:rPr lang="en-US" altLang="en-US" sz="2400"/>
              <a:t>else</a:t>
            </a:r>
            <a:r>
              <a:rPr lang="en-US" altLang="en-US" sz="2400" i="1"/>
              <a:t> </a:t>
            </a:r>
            <a:r>
              <a:rPr lang="en-US" altLang="en-US" sz="2400" b="1"/>
              <a:t>A</a:t>
            </a:r>
            <a:r>
              <a:rPr lang="en-US" altLang="en-US" sz="2400" i="1" baseline="-25000"/>
              <a:t>vu</a:t>
            </a:r>
            <a:r>
              <a:rPr lang="en-US" altLang="en-US" sz="2400"/>
              <a:t>= 0</a:t>
            </a:r>
          </a:p>
          <a:p>
            <a:pPr lvl="1"/>
            <a:endParaRPr lang="en-US" altLang="en-US" sz="800"/>
          </a:p>
          <a:p>
            <a:r>
              <a:rPr lang="en-US" altLang="en-US"/>
              <a:t>Then </a:t>
            </a:r>
            <a:r>
              <a:rPr lang="en-US" altLang="en-US" b="0"/>
              <a:t>R </a:t>
            </a:r>
            <a:r>
              <a:rPr lang="en-US" altLang="en-US"/>
              <a:t>= </a:t>
            </a:r>
            <a:r>
              <a:rPr lang="en-US" altLang="en-US" i="1"/>
              <a:t>c</a:t>
            </a:r>
            <a:r>
              <a:rPr lang="en-US" altLang="en-US" b="0"/>
              <a:t>AR</a:t>
            </a:r>
          </a:p>
          <a:p>
            <a:endParaRPr lang="en-US" altLang="en-US" sz="800" b="0"/>
          </a:p>
          <a:p>
            <a:r>
              <a:rPr lang="en-US" altLang="en-US" b="0"/>
              <a:t>R </a:t>
            </a:r>
            <a:r>
              <a:rPr lang="en-US" altLang="en-US"/>
              <a:t>converges to the principal eigenvector of </a:t>
            </a:r>
            <a:r>
              <a:rPr lang="en-US" altLang="en-US" b="0"/>
              <a:t>A</a:t>
            </a:r>
            <a:r>
              <a:rPr lang="en-US" altLang="en-US"/>
              <a:t>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4">
            <a:extLst>
              <a:ext uri="{FF2B5EF4-FFF2-40B4-BE49-F238E27FC236}">
                <a16:creationId xmlns:a16="http://schemas.microsoft.com/office/drawing/2014/main" id="{486A9E90-6492-4286-9074-5669DEC5C1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90115" name="Slide Number Placeholder 5">
            <a:extLst>
              <a:ext uri="{FF2B5EF4-FFF2-40B4-BE49-F238E27FC236}">
                <a16:creationId xmlns:a16="http://schemas.microsoft.com/office/drawing/2014/main" id="{C0B17B5E-9F3C-412F-A100-FBB8D17532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ED54F36-7D34-4F51-BE36-713BA8549A8D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1400" b="0"/>
          </a:p>
        </p:txBody>
      </p:sp>
      <p:sp>
        <p:nvSpPr>
          <p:cNvPr id="90116" name="Rectangle 2">
            <a:extLst>
              <a:ext uri="{FF2B5EF4-FFF2-40B4-BE49-F238E27FC236}">
                <a16:creationId xmlns:a16="http://schemas.microsoft.com/office/drawing/2014/main" id="{01A065D1-E820-45AB-A205-3F6AFB2EA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Problem with Initial Idea</a:t>
            </a:r>
          </a:p>
        </p:txBody>
      </p:sp>
      <p:sp>
        <p:nvSpPr>
          <p:cNvPr id="90117" name="Rectangle 3">
            <a:extLst>
              <a:ext uri="{FF2B5EF4-FFF2-40B4-BE49-F238E27FC236}">
                <a16:creationId xmlns:a16="http://schemas.microsoft.com/office/drawing/2014/main" id="{A97FF330-13E8-45A0-BC74-104C689AEE7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7566025" cy="4876800"/>
          </a:xfrm>
        </p:spPr>
        <p:txBody>
          <a:bodyPr/>
          <a:lstStyle/>
          <a:p>
            <a:r>
              <a:rPr lang="en-US" altLang="en-US"/>
              <a:t>A group of pages that only point to themselves but are pointed to by other pages act as a “rank sink” and absorb all the rank in the system.</a:t>
            </a:r>
          </a:p>
          <a:p>
            <a:endParaRPr lang="en-US" altLang="en-US" sz="800"/>
          </a:p>
          <a:p>
            <a:r>
              <a:rPr lang="en-US" altLang="en-US"/>
              <a:t>Solutions: </a:t>
            </a:r>
            <a:r>
              <a:rPr lang="en-US" altLang="en-US" i="1">
                <a:solidFill>
                  <a:srgbClr val="CC3300"/>
                </a:solidFill>
              </a:rPr>
              <a:t>Rank Score</a:t>
            </a:r>
          </a:p>
          <a:p>
            <a:pPr lvl="1"/>
            <a:r>
              <a:rPr lang="en-US" altLang="en-US"/>
              <a:t>Introduce a “rank source” </a:t>
            </a:r>
            <a:r>
              <a:rPr lang="en-US" altLang="en-US" i="1"/>
              <a:t>E</a:t>
            </a:r>
            <a:r>
              <a:rPr lang="en-US" altLang="en-US"/>
              <a:t> that continually replenishes the rank of each page, </a:t>
            </a:r>
            <a:r>
              <a:rPr lang="en-US" altLang="en-US" i="1"/>
              <a:t>p</a:t>
            </a:r>
            <a:r>
              <a:rPr lang="en-US" altLang="en-US"/>
              <a:t>,  by a fixed amount </a:t>
            </a:r>
            <a:r>
              <a:rPr lang="en-US" altLang="en-US" i="1"/>
              <a:t>E</a:t>
            </a:r>
            <a:r>
              <a:rPr lang="en-US" altLang="en-US"/>
              <a:t>(</a:t>
            </a:r>
            <a:r>
              <a:rPr lang="en-US" altLang="en-US" i="1"/>
              <a:t>p</a:t>
            </a:r>
            <a:r>
              <a:rPr lang="en-US" altLang="en-US"/>
              <a:t>).</a:t>
            </a:r>
            <a:endParaRPr lang="en-US" altLang="en-US" sz="1800"/>
          </a:p>
        </p:txBody>
      </p:sp>
      <p:graphicFrame>
        <p:nvGraphicFramePr>
          <p:cNvPr id="90118" name="Object 13">
            <a:extLst>
              <a:ext uri="{FF2B5EF4-FFF2-40B4-BE49-F238E27FC236}">
                <a16:creationId xmlns:a16="http://schemas.microsoft.com/office/drawing/2014/main" id="{533869F9-221F-42B9-B2CC-4A25B255E471}"/>
              </a:ext>
            </a:extLst>
          </p:cNvPr>
          <p:cNvGraphicFramePr>
            <a:graphicFrameLocks noGrp="1" noChangeAspect="1"/>
          </p:cNvGraphicFramePr>
          <p:nvPr>
            <p:ph sz="half" idx="2"/>
          </p:nvPr>
        </p:nvGraphicFramePr>
        <p:xfrm>
          <a:off x="2679700" y="4002088"/>
          <a:ext cx="3378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778000" imgH="508000" progId="Equation.3">
                  <p:embed/>
                </p:oleObj>
              </mc:Choice>
              <mc:Fallback>
                <p:oleObj name="Equation" r:id="rId3" imgW="1778000" imgH="5080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002088"/>
                        <a:ext cx="3378200" cy="965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CC33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3">
            <a:extLst>
              <a:ext uri="{FF2B5EF4-FFF2-40B4-BE49-F238E27FC236}">
                <a16:creationId xmlns:a16="http://schemas.microsoft.com/office/drawing/2014/main" id="{03C94BEF-274E-450C-9170-8CAEA92777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92163" name="Slide Number Placeholder 4">
            <a:extLst>
              <a:ext uri="{FF2B5EF4-FFF2-40B4-BE49-F238E27FC236}">
                <a16:creationId xmlns:a16="http://schemas.microsoft.com/office/drawing/2014/main" id="{87F14284-0774-48CE-BADA-234B39A695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18087C5-38A2-4986-BFF1-641D6A3D410B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en-US" sz="1400" b="0"/>
          </a:p>
        </p:txBody>
      </p:sp>
      <p:sp>
        <p:nvSpPr>
          <p:cNvPr id="92164" name="Rectangle 2">
            <a:extLst>
              <a:ext uri="{FF2B5EF4-FFF2-40B4-BE49-F238E27FC236}">
                <a16:creationId xmlns:a16="http://schemas.microsoft.com/office/drawing/2014/main" id="{5F37481B-46B6-467F-A479-3006DC76A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Random Surfer Model</a:t>
            </a:r>
          </a:p>
        </p:txBody>
      </p:sp>
      <p:sp>
        <p:nvSpPr>
          <p:cNvPr id="92165" name="Rectangle 3">
            <a:extLst>
              <a:ext uri="{FF2B5EF4-FFF2-40B4-BE49-F238E27FC236}">
                <a16:creationId xmlns:a16="http://schemas.microsoft.com/office/drawing/2014/main" id="{C58617D3-62E9-4306-892D-05969ABA5D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687888"/>
          </a:xfrm>
        </p:spPr>
        <p:txBody>
          <a:bodyPr/>
          <a:lstStyle/>
          <a:p>
            <a:r>
              <a:rPr lang="en-US" altLang="en-US"/>
              <a:t>The modified PageRank can be seen as modeling a “random surfer” that starts on a random page, then: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With probability </a:t>
            </a:r>
            <a:r>
              <a:rPr lang="en-US" altLang="en-US" i="1">
                <a:sym typeface="Symbol" panose="05050102010706020507" pitchFamily="18" charset="2"/>
              </a:rPr>
              <a:t>E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) randomly jumps to page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.</a:t>
            </a:r>
            <a:endParaRPr lang="en-US" altLang="en-US"/>
          </a:p>
          <a:p>
            <a:pPr lvl="1"/>
            <a:r>
              <a:rPr lang="en-US" altLang="en-US">
                <a:sym typeface="Symbol" panose="05050102010706020507" pitchFamily="18" charset="2"/>
              </a:rPr>
              <a:t> Otherwise, randomly follows a link on the current page.</a:t>
            </a:r>
          </a:p>
          <a:p>
            <a:pPr lvl="1"/>
            <a:endParaRPr lang="en-US" altLang="en-US" sz="1200">
              <a:sym typeface="Symbol" panose="05050102010706020507" pitchFamily="18" charset="2"/>
            </a:endParaRPr>
          </a:p>
          <a:p>
            <a:r>
              <a:rPr lang="en-US" altLang="en-US" i="1">
                <a:sym typeface="Symbol" panose="05050102010706020507" pitchFamily="18" charset="2"/>
              </a:rPr>
              <a:t>R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) models the probability that this random surfer will be on page 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 at any given time.</a:t>
            </a:r>
          </a:p>
          <a:p>
            <a:endParaRPr lang="en-US" altLang="en-US" sz="1200">
              <a:sym typeface="Symbol" panose="05050102010706020507" pitchFamily="18" charset="2"/>
            </a:endParaRPr>
          </a:p>
          <a:p>
            <a:r>
              <a:rPr lang="en-US" altLang="en-US">
                <a:sym typeface="Symbol" panose="05050102010706020507" pitchFamily="18" charset="2"/>
              </a:rPr>
              <a:t>“E jumps” are needed to prevent the random surfer from getting “trapped” in web sinks with no outgoing links.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Guarantees that the underlying Markov chain is not ergodic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2">
            <a:extLst>
              <a:ext uri="{FF2B5EF4-FFF2-40B4-BE49-F238E27FC236}">
                <a16:creationId xmlns:a16="http://schemas.microsoft.com/office/drawing/2014/main" id="{A6ADE034-BBCC-4D58-970A-E1B80D8296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94211" name="Slide Number Placeholder 3">
            <a:extLst>
              <a:ext uri="{FF2B5EF4-FFF2-40B4-BE49-F238E27FC236}">
                <a16:creationId xmlns:a16="http://schemas.microsoft.com/office/drawing/2014/main" id="{413C1F6A-98FE-41CE-B1C7-4625721769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267C318-C63F-4B5B-BDCF-F17F84971940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en-US" sz="1400" b="0"/>
          </a:p>
        </p:txBody>
      </p:sp>
      <p:sp>
        <p:nvSpPr>
          <p:cNvPr id="94212" name="Rectangle 2">
            <a:extLst>
              <a:ext uri="{FF2B5EF4-FFF2-40B4-BE49-F238E27FC236}">
                <a16:creationId xmlns:a16="http://schemas.microsoft.com/office/drawing/2014/main" id="{2073B8D7-783C-4820-9775-45DEF9EFF3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PageRank Algorithm</a:t>
            </a:r>
          </a:p>
        </p:txBody>
      </p:sp>
      <p:sp>
        <p:nvSpPr>
          <p:cNvPr id="94213" name="Text Box 3">
            <a:extLst>
              <a:ext uri="{FF2B5EF4-FFF2-40B4-BE49-F238E27FC236}">
                <a16:creationId xmlns:a16="http://schemas.microsoft.com/office/drawing/2014/main" id="{F462F196-5CCB-4E00-8212-16E815796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1274763"/>
            <a:ext cx="66484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FontTx/>
              <a:buNone/>
            </a:pPr>
            <a:r>
              <a:rPr lang="en-US" altLang="en-US" b="0">
                <a:latin typeface="Helvetica" panose="020B0604020202020204" pitchFamily="34" charset="0"/>
              </a:rPr>
              <a:t>Let </a:t>
            </a:r>
            <a:r>
              <a:rPr lang="en-US" altLang="en-US" b="0" i="1"/>
              <a:t>S </a:t>
            </a:r>
            <a:r>
              <a:rPr lang="en-US" altLang="en-US" b="0">
                <a:latin typeface="Helvetica" panose="020B0604020202020204" pitchFamily="34" charset="0"/>
              </a:rPr>
              <a:t>be the total set of pages.</a:t>
            </a:r>
          </a:p>
          <a:p>
            <a:pPr eaLnBrk="1" hangingPunct="1">
              <a:buClr>
                <a:srgbClr val="FF0000"/>
              </a:buClr>
              <a:buFontTx/>
              <a:buNone/>
            </a:pPr>
            <a:r>
              <a:rPr lang="en-US" altLang="en-US" b="0">
                <a:latin typeface="Helvetica" panose="020B0604020202020204" pitchFamily="34" charset="0"/>
              </a:rPr>
              <a:t>Let </a:t>
            </a:r>
            <a:r>
              <a:rPr lang="en-US" altLang="en-US" b="0">
                <a:sym typeface="Symbol" panose="05050102010706020507" pitchFamily="18" charset="2"/>
              </a:rPr>
              <a:t></a:t>
            </a:r>
            <a:r>
              <a:rPr lang="en-US" altLang="en-US" b="0" i="1">
                <a:sym typeface="Symbol" panose="05050102010706020507" pitchFamily="18" charset="2"/>
              </a:rPr>
              <a:t>p</a:t>
            </a:r>
            <a:r>
              <a:rPr lang="en-US" altLang="en-US" b="0">
                <a:sym typeface="Symbol" panose="05050102010706020507" pitchFamily="18" charset="2"/>
              </a:rPr>
              <a:t></a:t>
            </a:r>
            <a:r>
              <a:rPr lang="en-US" altLang="en-US" b="0" i="1">
                <a:sym typeface="Symbol" panose="05050102010706020507" pitchFamily="18" charset="2"/>
              </a:rPr>
              <a:t>S: E</a:t>
            </a:r>
            <a:r>
              <a:rPr lang="en-US" altLang="en-US" b="0">
                <a:sym typeface="Symbol" panose="05050102010706020507" pitchFamily="18" charset="2"/>
              </a:rPr>
              <a:t>(</a:t>
            </a:r>
            <a:r>
              <a:rPr lang="en-US" altLang="en-US" b="0" i="1">
                <a:sym typeface="Symbol" panose="05050102010706020507" pitchFamily="18" charset="2"/>
              </a:rPr>
              <a:t>p</a:t>
            </a:r>
            <a:r>
              <a:rPr lang="en-US" altLang="en-US" b="0">
                <a:sym typeface="Symbol" panose="05050102010706020507" pitchFamily="18" charset="2"/>
              </a:rPr>
              <a:t>) = </a:t>
            </a:r>
            <a:r>
              <a:rPr lang="en-US" altLang="en-US" b="0">
                <a:latin typeface="Helvetica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n-US" altLang="en-US" b="0">
                <a:sym typeface="Symbol" panose="05050102010706020507" pitchFamily="18" charset="2"/>
              </a:rPr>
              <a:t>/</a:t>
            </a:r>
            <a:r>
              <a:rPr lang="en-US" altLang="en-US" b="0"/>
              <a:t>|</a:t>
            </a:r>
            <a:r>
              <a:rPr lang="en-US" altLang="en-US" b="0" i="1"/>
              <a:t>S|  </a:t>
            </a:r>
            <a:r>
              <a:rPr lang="en-US" altLang="en-US" b="0">
                <a:solidFill>
                  <a:schemeClr val="accent1"/>
                </a:solidFill>
              </a:rPr>
              <a:t>(for some 0&lt;</a:t>
            </a:r>
            <a:r>
              <a:rPr lang="en-US" altLang="en-US" b="0">
                <a:solidFill>
                  <a:schemeClr val="accent1"/>
                </a:solidFill>
                <a:sym typeface="Symbol" panose="05050102010706020507" pitchFamily="18" charset="2"/>
              </a:rPr>
              <a:t>&lt;1</a:t>
            </a:r>
            <a:r>
              <a:rPr lang="en-US" altLang="en-US" b="0">
                <a:solidFill>
                  <a:schemeClr val="accent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altLang="en-US" b="0">
                <a:solidFill>
                  <a:schemeClr val="accent1"/>
                </a:solidFill>
                <a:sym typeface="Symbol" panose="05050102010706020507" pitchFamily="18" charset="2"/>
              </a:rPr>
              <a:t>e.g. 0.15</a:t>
            </a:r>
            <a:r>
              <a:rPr lang="en-US" altLang="en-US" b="0">
                <a:solidFill>
                  <a:schemeClr val="accent1"/>
                </a:solidFill>
                <a:latin typeface="Helvetica" panose="020B0604020202020204" pitchFamily="34" charset="0"/>
                <a:sym typeface="Symbol" panose="05050102010706020507" pitchFamily="18" charset="2"/>
              </a:rPr>
              <a:t>)</a:t>
            </a:r>
            <a:endParaRPr lang="en-US" altLang="en-US" b="0">
              <a:solidFill>
                <a:schemeClr val="accent1"/>
              </a:solidFill>
              <a:latin typeface="Helvetica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Tx/>
              <a:buNone/>
            </a:pPr>
            <a:r>
              <a:rPr lang="en-US" altLang="en-US" b="0">
                <a:latin typeface="Helvetica" panose="020B0604020202020204" pitchFamily="34" charset="0"/>
              </a:rPr>
              <a:t>Initialize </a:t>
            </a:r>
            <a:r>
              <a:rPr lang="en-US" altLang="en-US" b="0">
                <a:sym typeface="Symbol" panose="05050102010706020507" pitchFamily="18" charset="2"/>
              </a:rPr>
              <a:t></a:t>
            </a:r>
            <a:r>
              <a:rPr lang="en-US" altLang="en-US" b="0" i="1">
                <a:sym typeface="Symbol" panose="05050102010706020507" pitchFamily="18" charset="2"/>
              </a:rPr>
              <a:t>p</a:t>
            </a:r>
            <a:r>
              <a:rPr lang="en-US" altLang="en-US" b="0">
                <a:sym typeface="Symbol" panose="05050102010706020507" pitchFamily="18" charset="2"/>
              </a:rPr>
              <a:t></a:t>
            </a:r>
            <a:r>
              <a:rPr lang="en-US" altLang="en-US" b="0" i="1">
                <a:sym typeface="Symbol" panose="05050102010706020507" pitchFamily="18" charset="2"/>
              </a:rPr>
              <a:t>S: </a:t>
            </a:r>
            <a:r>
              <a:rPr lang="en-US" altLang="en-US" b="0" i="1"/>
              <a:t>R</a:t>
            </a:r>
            <a:r>
              <a:rPr lang="en-US" altLang="en-US" b="0"/>
              <a:t>(</a:t>
            </a:r>
            <a:r>
              <a:rPr lang="en-US" altLang="en-US" b="0" i="1"/>
              <a:t>p</a:t>
            </a:r>
            <a:r>
              <a:rPr lang="en-US" altLang="en-US" b="0"/>
              <a:t>) = 1/|</a:t>
            </a:r>
            <a:r>
              <a:rPr lang="en-US" altLang="en-US" b="0" i="1"/>
              <a:t>S| </a:t>
            </a:r>
          </a:p>
          <a:p>
            <a:pPr eaLnBrk="1" hangingPunct="1">
              <a:buClr>
                <a:srgbClr val="FF0000"/>
              </a:buClr>
              <a:buFontTx/>
              <a:buNone/>
            </a:pPr>
            <a:r>
              <a:rPr lang="en-US" altLang="en-US" b="0">
                <a:latin typeface="Helvetica" panose="020B0604020202020204" pitchFamily="34" charset="0"/>
              </a:rPr>
              <a:t>Until ranks do not change (much) </a:t>
            </a:r>
            <a:r>
              <a:rPr lang="en-US" altLang="en-US" b="0">
                <a:solidFill>
                  <a:schemeClr val="accent1"/>
                </a:solidFill>
                <a:latin typeface="Helvetica" panose="020B0604020202020204" pitchFamily="34" charset="0"/>
              </a:rPr>
              <a:t>(</a:t>
            </a:r>
            <a:r>
              <a:rPr lang="en-US" altLang="en-US" b="0" i="1">
                <a:solidFill>
                  <a:schemeClr val="accent1"/>
                </a:solidFill>
              </a:rPr>
              <a:t>convergence</a:t>
            </a:r>
            <a:r>
              <a:rPr lang="en-US" altLang="en-US" b="0">
                <a:solidFill>
                  <a:schemeClr val="accent1"/>
                </a:solidFill>
                <a:latin typeface="Helvetica" panose="020B0604020202020204" pitchFamily="34" charset="0"/>
              </a:rPr>
              <a:t>)</a:t>
            </a:r>
          </a:p>
          <a:p>
            <a:pPr eaLnBrk="1" hangingPunct="1">
              <a:buClr>
                <a:srgbClr val="FF0000"/>
              </a:buClr>
              <a:buFontTx/>
              <a:buNone/>
            </a:pPr>
            <a:r>
              <a:rPr lang="en-US" altLang="en-US" b="0">
                <a:latin typeface="Helvetica" panose="020B0604020202020204" pitchFamily="34" charset="0"/>
              </a:rPr>
              <a:t>               For each </a:t>
            </a:r>
            <a:r>
              <a:rPr lang="en-US" altLang="en-US" b="0" i="1">
                <a:sym typeface="Symbol" panose="05050102010706020507" pitchFamily="18" charset="2"/>
              </a:rPr>
              <a:t>p</a:t>
            </a:r>
            <a:r>
              <a:rPr lang="en-US" altLang="en-US" b="0">
                <a:sym typeface="Symbol" panose="05050102010706020507" pitchFamily="18" charset="2"/>
              </a:rPr>
              <a:t></a:t>
            </a:r>
            <a:r>
              <a:rPr lang="en-US" altLang="en-US" b="0" i="1">
                <a:sym typeface="Symbol" panose="05050102010706020507" pitchFamily="18" charset="2"/>
              </a:rPr>
              <a:t>S:</a:t>
            </a:r>
          </a:p>
          <a:p>
            <a:pPr eaLnBrk="1" hangingPunct="1">
              <a:buClr>
                <a:srgbClr val="FF0000"/>
              </a:buClr>
              <a:buFontTx/>
              <a:buNone/>
            </a:pPr>
            <a:endParaRPr lang="en-US" altLang="en-US" b="0" i="1">
              <a:sym typeface="Symbol" panose="05050102010706020507" pitchFamily="18" charset="2"/>
            </a:endParaRPr>
          </a:p>
          <a:p>
            <a:pPr eaLnBrk="1" hangingPunct="1">
              <a:buClr>
                <a:srgbClr val="FF0000"/>
              </a:buClr>
              <a:buFontTx/>
              <a:buNone/>
            </a:pPr>
            <a:endParaRPr lang="en-US" altLang="en-US" b="0" i="1">
              <a:sym typeface="Symbol" panose="05050102010706020507" pitchFamily="18" charset="2"/>
            </a:endParaRPr>
          </a:p>
          <a:p>
            <a:pPr eaLnBrk="1" hangingPunct="1">
              <a:buClr>
                <a:srgbClr val="FF0000"/>
              </a:buClr>
              <a:buFontTx/>
              <a:buNone/>
            </a:pPr>
            <a:endParaRPr lang="en-US" altLang="en-US" b="0">
              <a:latin typeface="Helvetica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Tx/>
              <a:buNone/>
            </a:pPr>
            <a:endParaRPr lang="en-US" altLang="en-US" b="0">
              <a:latin typeface="Helvetica" panose="020B0604020202020204" pitchFamily="34" charset="0"/>
            </a:endParaRPr>
          </a:p>
          <a:p>
            <a:pPr eaLnBrk="1" hangingPunct="1">
              <a:buClr>
                <a:srgbClr val="FF0000"/>
              </a:buClr>
              <a:buFontTx/>
              <a:buNone/>
            </a:pPr>
            <a:r>
              <a:rPr lang="en-US" altLang="en-US" b="0">
                <a:latin typeface="Helvetica" panose="020B0604020202020204" pitchFamily="34" charset="0"/>
              </a:rPr>
              <a:t>               For each </a:t>
            </a:r>
            <a:r>
              <a:rPr lang="en-US" altLang="en-US" b="0" i="1">
                <a:sym typeface="Symbol" panose="05050102010706020507" pitchFamily="18" charset="2"/>
              </a:rPr>
              <a:t>p</a:t>
            </a:r>
            <a:r>
              <a:rPr lang="en-US" altLang="en-US" b="0">
                <a:sym typeface="Symbol" panose="05050102010706020507" pitchFamily="18" charset="2"/>
              </a:rPr>
              <a:t></a:t>
            </a:r>
            <a:r>
              <a:rPr lang="en-US" altLang="en-US" b="0" i="1">
                <a:sym typeface="Symbol" panose="05050102010706020507" pitchFamily="18" charset="2"/>
              </a:rPr>
              <a:t>S: R</a:t>
            </a:r>
            <a:r>
              <a:rPr lang="en-US" altLang="en-US" b="0">
                <a:sym typeface="Symbol" panose="05050102010706020507" pitchFamily="18" charset="2"/>
              </a:rPr>
              <a:t>(</a:t>
            </a:r>
            <a:r>
              <a:rPr lang="en-US" altLang="en-US" b="0" i="1">
                <a:sym typeface="Symbol" panose="05050102010706020507" pitchFamily="18" charset="2"/>
              </a:rPr>
              <a:t>p</a:t>
            </a:r>
            <a:r>
              <a:rPr lang="en-US" altLang="en-US" b="0">
                <a:sym typeface="Symbol" panose="05050102010706020507" pitchFamily="18" charset="2"/>
              </a:rPr>
              <a:t>) =</a:t>
            </a:r>
            <a:r>
              <a:rPr lang="en-US" altLang="en-US" b="0" i="1">
                <a:sym typeface="Symbol" panose="05050102010706020507" pitchFamily="18" charset="2"/>
              </a:rPr>
              <a:t> cR</a:t>
            </a:r>
            <a:r>
              <a:rPr lang="en-US" altLang="en-US" b="0" i="1">
                <a:cs typeface="Times New Roman" panose="02020603050405020304" pitchFamily="18" charset="0"/>
                <a:sym typeface="Symbol" panose="05050102010706020507" pitchFamily="18" charset="2"/>
              </a:rPr>
              <a:t>´</a:t>
            </a:r>
            <a:r>
              <a:rPr lang="en-US" altLang="en-US" b="0">
                <a:sym typeface="Symbol" panose="05050102010706020507" pitchFamily="18" charset="2"/>
              </a:rPr>
              <a:t>(</a:t>
            </a:r>
            <a:r>
              <a:rPr lang="en-US" altLang="en-US" b="0" i="1">
                <a:sym typeface="Symbol" panose="05050102010706020507" pitchFamily="18" charset="2"/>
              </a:rPr>
              <a:t>p</a:t>
            </a:r>
            <a:r>
              <a:rPr lang="en-US" altLang="en-US" b="0">
                <a:sym typeface="Symbol" panose="05050102010706020507" pitchFamily="18" charset="2"/>
              </a:rPr>
              <a:t>)  </a:t>
            </a:r>
            <a:r>
              <a:rPr lang="en-US" altLang="en-US" b="0">
                <a:solidFill>
                  <a:schemeClr val="accent1"/>
                </a:solidFill>
                <a:sym typeface="Symbol" panose="05050102010706020507" pitchFamily="18" charset="2"/>
              </a:rPr>
              <a:t>(</a:t>
            </a:r>
            <a:r>
              <a:rPr lang="en-US" altLang="en-US" b="0" i="1">
                <a:solidFill>
                  <a:schemeClr val="accent1"/>
                </a:solidFill>
                <a:sym typeface="Symbol" panose="05050102010706020507" pitchFamily="18" charset="2"/>
              </a:rPr>
              <a:t>normalize</a:t>
            </a:r>
            <a:r>
              <a:rPr lang="en-US" altLang="en-US" b="0">
                <a:solidFill>
                  <a:schemeClr val="accent1"/>
                </a:solidFill>
                <a:sym typeface="Symbol" panose="05050102010706020507" pitchFamily="18" charset="2"/>
              </a:rPr>
              <a:t>)</a:t>
            </a:r>
          </a:p>
          <a:p>
            <a:pPr eaLnBrk="1" hangingPunct="1">
              <a:buClr>
                <a:srgbClr val="FF0000"/>
              </a:buClr>
              <a:buFontTx/>
              <a:buNone/>
            </a:pPr>
            <a:endParaRPr lang="en-US" altLang="en-US" b="0">
              <a:latin typeface="Helvetica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000" b="0"/>
          </a:p>
        </p:txBody>
      </p:sp>
      <p:graphicFrame>
        <p:nvGraphicFramePr>
          <p:cNvPr id="94214" name="Object 4">
            <a:extLst>
              <a:ext uri="{FF2B5EF4-FFF2-40B4-BE49-F238E27FC236}">
                <a16:creationId xmlns:a16="http://schemas.microsoft.com/office/drawing/2014/main" id="{313FF3E4-7825-4C56-8767-AE35988DBD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49600" y="3492500"/>
          <a:ext cx="327025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00200" imgH="444500" progId="Equation.3">
                  <p:embed/>
                </p:oleObj>
              </mc:Choice>
              <mc:Fallback>
                <p:oleObj name="Equation" r:id="rId3" imgW="1600200" imgH="444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492500"/>
                        <a:ext cx="3270250" cy="90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15" name="Object 5">
            <a:extLst>
              <a:ext uri="{FF2B5EF4-FFF2-40B4-BE49-F238E27FC236}">
                <a16:creationId xmlns:a16="http://schemas.microsoft.com/office/drawing/2014/main" id="{53EF9936-78F3-4D93-AD37-DC8E139F71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27300" y="4471988"/>
          <a:ext cx="199231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39392" imgH="355446" progId="Equation.3">
                  <p:embed/>
                </p:oleObj>
              </mc:Choice>
              <mc:Fallback>
                <p:oleObj name="Equation" r:id="rId5" imgW="939392" imgH="35544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7300" y="4471988"/>
                        <a:ext cx="199231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2">
            <a:extLst>
              <a:ext uri="{FF2B5EF4-FFF2-40B4-BE49-F238E27FC236}">
                <a16:creationId xmlns:a16="http://schemas.microsoft.com/office/drawing/2014/main" id="{F9130546-5AC4-4FE2-934E-F7D8CC4387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96259" name="Rectangle 2">
            <a:extLst>
              <a:ext uri="{FF2B5EF4-FFF2-40B4-BE49-F238E27FC236}">
                <a16:creationId xmlns:a16="http://schemas.microsoft.com/office/drawing/2014/main" id="{05C8B7DF-4E38-4431-83C1-862D01AA75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PageRank Example</a:t>
            </a:r>
          </a:p>
        </p:txBody>
      </p:sp>
      <p:sp>
        <p:nvSpPr>
          <p:cNvPr id="96260" name="Rectangle 21">
            <a:extLst>
              <a:ext uri="{FF2B5EF4-FFF2-40B4-BE49-F238E27FC236}">
                <a16:creationId xmlns:a16="http://schemas.microsoft.com/office/drawing/2014/main" id="{B828D733-D342-460E-9E91-7C4D469888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49375"/>
            <a:ext cx="542925" cy="576263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A</a:t>
            </a:r>
          </a:p>
        </p:txBody>
      </p:sp>
      <p:sp>
        <p:nvSpPr>
          <p:cNvPr id="96261" name="Rectangle 22">
            <a:extLst>
              <a:ext uri="{FF2B5EF4-FFF2-40B4-BE49-F238E27FC236}">
                <a16:creationId xmlns:a16="http://schemas.microsoft.com/office/drawing/2014/main" id="{8BA78FFC-A4BF-41DF-99DC-48A27E838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4888" y="1338263"/>
            <a:ext cx="542925" cy="5762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B</a:t>
            </a:r>
          </a:p>
        </p:txBody>
      </p:sp>
      <p:sp>
        <p:nvSpPr>
          <p:cNvPr id="96262" name="Rectangle 23">
            <a:extLst>
              <a:ext uri="{FF2B5EF4-FFF2-40B4-BE49-F238E27FC236}">
                <a16:creationId xmlns:a16="http://schemas.microsoft.com/office/drawing/2014/main" id="{8B0DC5BE-FD37-4332-B364-A54D0074E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4463" y="2557463"/>
            <a:ext cx="542925" cy="576262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C</a:t>
            </a:r>
          </a:p>
        </p:txBody>
      </p:sp>
      <p:cxnSp>
        <p:nvCxnSpPr>
          <p:cNvPr id="96263" name="AutoShape 24">
            <a:extLst>
              <a:ext uri="{FF2B5EF4-FFF2-40B4-BE49-F238E27FC236}">
                <a16:creationId xmlns:a16="http://schemas.microsoft.com/office/drawing/2014/main" id="{92276E03-76C8-4713-99E0-D2EAB2016F4B}"/>
              </a:ext>
            </a:extLst>
          </p:cNvPr>
          <p:cNvCxnSpPr>
            <a:cxnSpLocks noChangeShapeType="1"/>
            <a:stCxn id="96260" idx="3"/>
            <a:endCxn id="96261" idx="1"/>
          </p:cNvCxnSpPr>
          <p:nvPr/>
        </p:nvCxnSpPr>
        <p:spPr bwMode="auto">
          <a:xfrm flipV="1">
            <a:off x="1076325" y="1627188"/>
            <a:ext cx="1198563" cy="11112"/>
          </a:xfrm>
          <a:prstGeom prst="curvedConnector3">
            <a:avLst>
              <a:gd name="adj1" fmla="val 49935"/>
            </a:avLst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4" name="AutoShape 25">
            <a:extLst>
              <a:ext uri="{FF2B5EF4-FFF2-40B4-BE49-F238E27FC236}">
                <a16:creationId xmlns:a16="http://schemas.microsoft.com/office/drawing/2014/main" id="{E9811E65-F5AF-46FD-BAA5-AB6D74E47064}"/>
              </a:ext>
            </a:extLst>
          </p:cNvPr>
          <p:cNvCxnSpPr>
            <a:cxnSpLocks noChangeShapeType="1"/>
            <a:stCxn id="96261" idx="2"/>
            <a:endCxn id="96262" idx="3"/>
          </p:cNvCxnSpPr>
          <p:nvPr/>
        </p:nvCxnSpPr>
        <p:spPr bwMode="auto">
          <a:xfrm flipH="1">
            <a:off x="1957388" y="1914525"/>
            <a:ext cx="588962" cy="931863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65" name="AutoShape 26">
            <a:extLst>
              <a:ext uri="{FF2B5EF4-FFF2-40B4-BE49-F238E27FC236}">
                <a16:creationId xmlns:a16="http://schemas.microsoft.com/office/drawing/2014/main" id="{8D45F81A-2B9A-461B-B671-41AF550B11BC}"/>
              </a:ext>
            </a:extLst>
          </p:cNvPr>
          <p:cNvCxnSpPr>
            <a:cxnSpLocks noChangeShapeType="1"/>
            <a:stCxn id="96260" idx="2"/>
            <a:endCxn id="96262" idx="1"/>
          </p:cNvCxnSpPr>
          <p:nvPr/>
        </p:nvCxnSpPr>
        <p:spPr bwMode="auto">
          <a:xfrm>
            <a:off x="804863" y="1925638"/>
            <a:ext cx="609600" cy="920750"/>
          </a:xfrm>
          <a:prstGeom prst="straightConnector1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266" name="Text Box 27">
            <a:extLst>
              <a:ext uri="{FF2B5EF4-FFF2-40B4-BE49-F238E27FC236}">
                <a16:creationId xmlns:a16="http://schemas.microsoft.com/office/drawing/2014/main" id="{A4029B02-FF2B-4DCA-B6FE-908DBC603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3475" y="1863725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b="0">
                <a:latin typeface="Symbol" panose="05050102010706020507" pitchFamily="18" charset="2"/>
              </a:rPr>
              <a:t>a</a:t>
            </a:r>
            <a:r>
              <a:rPr lang="en-US" altLang="en-US" b="0"/>
              <a:t> = 0.3</a:t>
            </a:r>
          </a:p>
        </p:txBody>
      </p:sp>
      <p:sp>
        <p:nvSpPr>
          <p:cNvPr id="96267" name="Text Box 28">
            <a:extLst>
              <a:ext uri="{FF2B5EF4-FFF2-40B4-BE49-F238E27FC236}">
                <a16:creationId xmlns:a16="http://schemas.microsoft.com/office/drawing/2014/main" id="{E3647AF7-FE89-4647-8400-C376447EE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5525" y="1782763"/>
            <a:ext cx="4440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96268" name="Text Box 29">
            <a:extLst>
              <a:ext uri="{FF2B5EF4-FFF2-40B4-BE49-F238E27FC236}">
                <a16:creationId xmlns:a16="http://schemas.microsoft.com/office/drawing/2014/main" id="{5AAC8D8C-0901-4C0C-B8E9-1359C3FCC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1211263"/>
            <a:ext cx="4616450" cy="71437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       A     C     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Initial R: [0.33, 0.33, 0.33]</a:t>
            </a:r>
          </a:p>
        </p:txBody>
      </p:sp>
      <p:sp>
        <p:nvSpPr>
          <p:cNvPr id="96269" name="Text Box 30">
            <a:extLst>
              <a:ext uri="{FF2B5EF4-FFF2-40B4-BE49-F238E27FC236}">
                <a16:creationId xmlns:a16="http://schemas.microsoft.com/office/drawing/2014/main" id="{021E117A-0044-44A8-A697-9C8A2FF57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4238" y="2811463"/>
            <a:ext cx="47561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R’(C): R(A)/2 + R(B)/1 + 0.3/3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R’(B): R(A)/2 + 0.3/3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R’(A): 0.3/3</a:t>
            </a:r>
          </a:p>
        </p:txBody>
      </p:sp>
      <p:sp>
        <p:nvSpPr>
          <p:cNvPr id="96270" name="Text Box 31">
            <a:extLst>
              <a:ext uri="{FF2B5EF4-FFF2-40B4-BE49-F238E27FC236}">
                <a16:creationId xmlns:a16="http://schemas.microsoft.com/office/drawing/2014/main" id="{99DBD679-34D4-4E16-9BC1-3978D8B665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2650" y="3921125"/>
            <a:ext cx="3570288" cy="70802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A      C     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R’: [0.1, 0.595, 0.27]</a:t>
            </a:r>
          </a:p>
        </p:txBody>
      </p:sp>
      <p:sp>
        <p:nvSpPr>
          <p:cNvPr id="96271" name="Text Box 32">
            <a:extLst>
              <a:ext uri="{FF2B5EF4-FFF2-40B4-BE49-F238E27FC236}">
                <a16:creationId xmlns:a16="http://schemas.microsoft.com/office/drawing/2014/main" id="{825709DD-F8A1-4C9E-97FF-388EAB488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4225" y="5619750"/>
            <a:ext cx="3878263" cy="708025"/>
          </a:xfrm>
          <a:prstGeom prst="rect">
            <a:avLst/>
          </a:prstGeom>
          <a:noFill/>
          <a:ln w="1270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	 A      C      B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latin typeface="Courier New" panose="02070309020205020404" pitchFamily="49" charset="0"/>
              </a:rPr>
              <a:t>R:  [0.104, 0.617, 0.28]</a:t>
            </a:r>
          </a:p>
        </p:txBody>
      </p:sp>
      <p:sp>
        <p:nvSpPr>
          <p:cNvPr id="96272" name="Text Box 33">
            <a:extLst>
              <a:ext uri="{FF2B5EF4-FFF2-40B4-BE49-F238E27FC236}">
                <a16:creationId xmlns:a16="http://schemas.microsoft.com/office/drawing/2014/main" id="{E03FF196-AD6A-402D-99F6-587EC87BB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97200" y="4833938"/>
            <a:ext cx="445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    Normalization factor: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1/[R’(A)+R’(B)+R’(C)] = 1/0.965</a:t>
            </a:r>
          </a:p>
        </p:txBody>
      </p:sp>
      <p:sp>
        <p:nvSpPr>
          <p:cNvPr id="96273" name="Text Box 34">
            <a:extLst>
              <a:ext uri="{FF2B5EF4-FFF2-40B4-BE49-F238E27FC236}">
                <a16:creationId xmlns:a16="http://schemas.microsoft.com/office/drawing/2014/main" id="{7B0A6DA5-7D2D-493A-A148-D385226D7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0" y="2198688"/>
            <a:ext cx="2857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>
                <a:solidFill>
                  <a:srgbClr val="CC3300"/>
                </a:solidFill>
              </a:rPr>
              <a:t>First Iteration Only:</a:t>
            </a:r>
          </a:p>
        </p:txBody>
      </p:sp>
      <p:sp>
        <p:nvSpPr>
          <p:cNvPr id="96274" name="Text Box 35">
            <a:extLst>
              <a:ext uri="{FF2B5EF4-FFF2-40B4-BE49-F238E27FC236}">
                <a16:creationId xmlns:a16="http://schemas.microsoft.com/office/drawing/2014/main" id="{ECE9C226-756E-427F-AB49-6DBA8CDA05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57638"/>
            <a:ext cx="163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3300"/>
                </a:solidFill>
              </a:rPr>
              <a:t>before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3300"/>
                </a:solidFill>
              </a:rPr>
              <a:t>normalization:</a:t>
            </a:r>
          </a:p>
        </p:txBody>
      </p:sp>
      <p:sp>
        <p:nvSpPr>
          <p:cNvPr id="96275" name="Text Box 36">
            <a:extLst>
              <a:ext uri="{FF2B5EF4-FFF2-40B4-BE49-F238E27FC236}">
                <a16:creationId xmlns:a16="http://schemas.microsoft.com/office/drawing/2014/main" id="{9CA322BC-2F14-4009-9A3D-F4486BB53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5645150"/>
            <a:ext cx="1631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3300"/>
                </a:solidFill>
              </a:rPr>
              <a:t>after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CC3300"/>
                </a:solidFill>
              </a:rPr>
              <a:t>normalization:</a:t>
            </a:r>
          </a:p>
        </p:txBody>
      </p:sp>
      <p:cxnSp>
        <p:nvCxnSpPr>
          <p:cNvPr id="96276" name="AutoShape 37">
            <a:extLst>
              <a:ext uri="{FF2B5EF4-FFF2-40B4-BE49-F238E27FC236}">
                <a16:creationId xmlns:a16="http://schemas.microsoft.com/office/drawing/2014/main" id="{4E20A7F0-8B6F-432E-989F-A4722F2AE52A}"/>
              </a:ext>
            </a:extLst>
          </p:cNvPr>
          <p:cNvCxnSpPr>
            <a:cxnSpLocks noChangeShapeType="1"/>
            <a:stCxn id="96274" idx="3"/>
            <a:endCxn id="96270" idx="1"/>
          </p:cNvCxnSpPr>
          <p:nvPr/>
        </p:nvCxnSpPr>
        <p:spPr bwMode="auto">
          <a:xfrm flipV="1">
            <a:off x="2387600" y="4275138"/>
            <a:ext cx="1035050" cy="3175"/>
          </a:xfrm>
          <a:prstGeom prst="straightConnector1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6277" name="AutoShape 38">
            <a:extLst>
              <a:ext uri="{FF2B5EF4-FFF2-40B4-BE49-F238E27FC236}">
                <a16:creationId xmlns:a16="http://schemas.microsoft.com/office/drawing/2014/main" id="{797E7DBB-9E2B-435C-B957-1665B026922F}"/>
              </a:ext>
            </a:extLst>
          </p:cNvPr>
          <p:cNvCxnSpPr>
            <a:cxnSpLocks noChangeShapeType="1"/>
            <a:stCxn id="96275" idx="3"/>
            <a:endCxn id="96271" idx="1"/>
          </p:cNvCxnSpPr>
          <p:nvPr/>
        </p:nvCxnSpPr>
        <p:spPr bwMode="auto">
          <a:xfrm>
            <a:off x="2454275" y="5965825"/>
            <a:ext cx="869950" cy="7938"/>
          </a:xfrm>
          <a:prstGeom prst="straightConnector1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Footer Placeholder 3">
            <a:extLst>
              <a:ext uri="{FF2B5EF4-FFF2-40B4-BE49-F238E27FC236}">
                <a16:creationId xmlns:a16="http://schemas.microsoft.com/office/drawing/2014/main" id="{F4123D24-F46F-496F-869B-DF9B2721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98307" name="Slide Number Placeholder 4">
            <a:extLst>
              <a:ext uri="{FF2B5EF4-FFF2-40B4-BE49-F238E27FC236}">
                <a16:creationId xmlns:a16="http://schemas.microsoft.com/office/drawing/2014/main" id="{51A23228-5B91-41F2-BFA7-9FF93CC215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CF9CF25-123F-4F8A-BA30-AD8250664B11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en-US" sz="1400" b="0"/>
          </a:p>
        </p:txBody>
      </p:sp>
      <p:sp>
        <p:nvSpPr>
          <p:cNvPr id="98308" name="Rectangle 2">
            <a:extLst>
              <a:ext uri="{FF2B5EF4-FFF2-40B4-BE49-F238E27FC236}">
                <a16:creationId xmlns:a16="http://schemas.microsoft.com/office/drawing/2014/main" id="{A2A7CB0F-5E2B-44CD-9BA0-A7A629D51A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Speed of Convergence</a:t>
            </a:r>
          </a:p>
        </p:txBody>
      </p:sp>
      <p:sp>
        <p:nvSpPr>
          <p:cNvPr id="98309" name="Rectangle 3">
            <a:extLst>
              <a:ext uri="{FF2B5EF4-FFF2-40B4-BE49-F238E27FC236}">
                <a16:creationId xmlns:a16="http://schemas.microsoft.com/office/drawing/2014/main" id="{70D8987C-0755-4259-920B-CCA038E97A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Early experiments on Google used 322 million links.</a:t>
            </a:r>
          </a:p>
          <a:p>
            <a:r>
              <a:rPr lang="en-US" altLang="en-US"/>
              <a:t>PageRank algorithm converged (within small tolerance) in about 52 iterations.</a:t>
            </a:r>
          </a:p>
          <a:p>
            <a:r>
              <a:rPr lang="en-US" altLang="en-US"/>
              <a:t>Number of iterations required for convergence is empirically O(log </a:t>
            </a:r>
            <a:r>
              <a:rPr lang="en-US" altLang="en-US" i="1"/>
              <a:t>n</a:t>
            </a:r>
            <a:r>
              <a:rPr lang="en-US" altLang="en-US"/>
              <a:t>) (where </a:t>
            </a:r>
            <a:r>
              <a:rPr lang="en-US" altLang="en-US" i="1"/>
              <a:t>n</a:t>
            </a:r>
            <a:r>
              <a:rPr lang="en-US" altLang="en-US"/>
              <a:t> is the number of links).</a:t>
            </a:r>
          </a:p>
          <a:p>
            <a:r>
              <a:rPr lang="en-US" altLang="en-US"/>
              <a:t>Therefore calculation is quite efficient.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3">
            <a:extLst>
              <a:ext uri="{FF2B5EF4-FFF2-40B4-BE49-F238E27FC236}">
                <a16:creationId xmlns:a16="http://schemas.microsoft.com/office/drawing/2014/main" id="{DACA0317-1EE5-4022-9B60-267E814F6A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00355" name="Slide Number Placeholder 4">
            <a:extLst>
              <a:ext uri="{FF2B5EF4-FFF2-40B4-BE49-F238E27FC236}">
                <a16:creationId xmlns:a16="http://schemas.microsoft.com/office/drawing/2014/main" id="{BC8825E9-1586-4713-A313-9226D8E098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628EBAA-AA92-4681-ABEB-E69F7F761E1B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en-US" sz="1400" b="0"/>
          </a:p>
        </p:txBody>
      </p:sp>
      <p:sp>
        <p:nvSpPr>
          <p:cNvPr id="100356" name="Rectangle 2">
            <a:extLst>
              <a:ext uri="{FF2B5EF4-FFF2-40B4-BE49-F238E27FC236}">
                <a16:creationId xmlns:a16="http://schemas.microsoft.com/office/drawing/2014/main" id="{25387E18-B699-494B-BA49-5357C9E800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Google Ranking</a:t>
            </a:r>
          </a:p>
        </p:txBody>
      </p:sp>
      <p:sp>
        <p:nvSpPr>
          <p:cNvPr id="100357" name="Rectangle 3">
            <a:extLst>
              <a:ext uri="{FF2B5EF4-FFF2-40B4-BE49-F238E27FC236}">
                <a16:creationId xmlns:a16="http://schemas.microsoft.com/office/drawing/2014/main" id="{30E115AC-40B3-443B-BC6C-A1FFF37763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4687888"/>
          </a:xfrm>
        </p:spPr>
        <p:txBody>
          <a:bodyPr/>
          <a:lstStyle/>
          <a:p>
            <a:r>
              <a:rPr lang="en-US" altLang="en-US"/>
              <a:t>Complete Google ranking includes (based on university publications prior to commercialization).</a:t>
            </a:r>
          </a:p>
          <a:p>
            <a:pPr lvl="1"/>
            <a:r>
              <a:rPr lang="en-US" altLang="en-US"/>
              <a:t>Vector-space similarity component.</a:t>
            </a:r>
          </a:p>
          <a:p>
            <a:pPr lvl="1"/>
            <a:r>
              <a:rPr lang="en-US" altLang="en-US"/>
              <a:t>Keyword proximity component.</a:t>
            </a:r>
          </a:p>
          <a:p>
            <a:pPr lvl="1"/>
            <a:r>
              <a:rPr lang="en-US" altLang="en-US"/>
              <a:t>HTML-tag weight component (e.g. title preference).</a:t>
            </a:r>
          </a:p>
          <a:p>
            <a:pPr lvl="1"/>
            <a:r>
              <a:rPr lang="en-US" altLang="en-US"/>
              <a:t>PageRank component.</a:t>
            </a:r>
          </a:p>
          <a:p>
            <a:pPr lvl="1"/>
            <a:endParaRPr lang="en-US" altLang="en-US"/>
          </a:p>
          <a:p>
            <a:r>
              <a:rPr lang="en-US" altLang="en-US"/>
              <a:t>Details of current commercial ranking functions are trade secrets.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>
            <a:extLst>
              <a:ext uri="{FF2B5EF4-FFF2-40B4-BE49-F238E27FC236}">
                <a16:creationId xmlns:a16="http://schemas.microsoft.com/office/drawing/2014/main" id="{5D16AF07-C611-40D4-A665-947DC8DB4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0C681AE6-07C3-4112-A58D-A15F466D8E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3FDBD9-01F3-4034-88DF-E99135AD2BD8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b="0"/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B59682A9-B477-46FC-811B-40AC76078D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Search Strategy Trade-Off’s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6410F3BD-5811-4589-B71A-CDE7FB913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Breadth-first search strategy explores uniformly outward from the root page but requires memory of all nodes on the previous level (exponential in depth).  Standard spidering method.</a:t>
            </a:r>
          </a:p>
          <a:p>
            <a:r>
              <a:rPr lang="en-US" altLang="en-US"/>
              <a:t>Depth-first search requires memory of only depth times branching-factor (linear in depth) but gets “lost” pursuing a single thread.</a:t>
            </a:r>
          </a:p>
          <a:p>
            <a:r>
              <a:rPr lang="en-US" altLang="en-US"/>
              <a:t>Both strategies implementable using a queue of links (URL’s).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Footer Placeholder 3">
            <a:extLst>
              <a:ext uri="{FF2B5EF4-FFF2-40B4-BE49-F238E27FC236}">
                <a16:creationId xmlns:a16="http://schemas.microsoft.com/office/drawing/2014/main" id="{B934E179-4DDA-4578-9D34-EC999A81A8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02403" name="Slide Number Placeholder 4">
            <a:extLst>
              <a:ext uri="{FF2B5EF4-FFF2-40B4-BE49-F238E27FC236}">
                <a16:creationId xmlns:a16="http://schemas.microsoft.com/office/drawing/2014/main" id="{EB82F7EE-A133-4FC0-B2D6-19FB59706C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BEF6D72-1556-46AB-9EBF-EB1DE1314E7D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en-US" sz="1400" b="0"/>
          </a:p>
        </p:txBody>
      </p:sp>
      <p:sp>
        <p:nvSpPr>
          <p:cNvPr id="102404" name="Rectangle 2">
            <a:extLst>
              <a:ext uri="{FF2B5EF4-FFF2-40B4-BE49-F238E27FC236}">
                <a16:creationId xmlns:a16="http://schemas.microsoft.com/office/drawing/2014/main" id="{81BF14CD-EEB1-493A-BE0B-807B9FF160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Personalized PageRank</a:t>
            </a:r>
          </a:p>
        </p:txBody>
      </p:sp>
      <p:sp>
        <p:nvSpPr>
          <p:cNvPr id="102405" name="Rectangle 3">
            <a:extLst>
              <a:ext uri="{FF2B5EF4-FFF2-40B4-BE49-F238E27FC236}">
                <a16:creationId xmlns:a16="http://schemas.microsoft.com/office/drawing/2014/main" id="{87E5A49B-8996-4BC6-91B1-8C13D938C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PageRank can be biased (personalized) by changing </a:t>
            </a:r>
            <a:r>
              <a:rPr lang="en-US" altLang="en-US" b="0"/>
              <a:t>E</a:t>
            </a:r>
            <a:r>
              <a:rPr lang="en-US" altLang="en-US"/>
              <a:t> to a non-uniform distribution.</a:t>
            </a:r>
          </a:p>
          <a:p>
            <a:pPr>
              <a:lnSpc>
                <a:spcPct val="90000"/>
              </a:lnSpc>
            </a:pPr>
            <a:r>
              <a:rPr lang="en-US" altLang="en-US"/>
              <a:t>Restrict “random jumps” to a set of specified relevant pages.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 example, let </a:t>
            </a:r>
            <a:r>
              <a:rPr lang="en-US" altLang="en-US" i="1"/>
              <a:t>E</a:t>
            </a:r>
            <a:r>
              <a:rPr lang="en-US" altLang="en-US"/>
              <a:t>(</a:t>
            </a:r>
            <a:r>
              <a:rPr lang="en-US" altLang="en-US" i="1"/>
              <a:t>p</a:t>
            </a:r>
            <a:r>
              <a:rPr lang="en-US" altLang="en-US"/>
              <a:t>) = 0 except for one’s own home page, for which </a:t>
            </a:r>
            <a:r>
              <a:rPr lang="en-US" altLang="en-US" i="1"/>
              <a:t>E</a:t>
            </a:r>
            <a:r>
              <a:rPr lang="en-US" altLang="en-US"/>
              <a:t>(</a:t>
            </a:r>
            <a:r>
              <a:rPr lang="en-US" altLang="en-US" i="1"/>
              <a:t>p</a:t>
            </a:r>
            <a:r>
              <a:rPr lang="en-US" altLang="en-US"/>
              <a:t>) = </a:t>
            </a:r>
            <a:r>
              <a:rPr lang="en-US" altLang="en-US">
                <a:sym typeface="Symbol" panose="05050102010706020507" pitchFamily="18" charset="2"/>
              </a:rPr>
              <a:t></a:t>
            </a:r>
          </a:p>
          <a:p>
            <a:pPr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This results in a bias towards pages that are closer in the web graph to your own homepage. </a:t>
            </a:r>
          </a:p>
          <a:p>
            <a:pPr>
              <a:lnSpc>
                <a:spcPct val="90000"/>
              </a:lnSpc>
            </a:pPr>
            <a:r>
              <a:rPr lang="en-US" altLang="en-US">
                <a:sym typeface="Symbol" panose="05050102010706020507" pitchFamily="18" charset="2"/>
              </a:rPr>
              <a:t>Similar personalization can be achieved by setting </a:t>
            </a:r>
            <a:r>
              <a:rPr lang="en-US" altLang="en-US" i="1">
                <a:sym typeface="Symbol" panose="05050102010706020507" pitchFamily="18" charset="2"/>
              </a:rPr>
              <a:t>E</a:t>
            </a:r>
            <a:r>
              <a:rPr lang="en-US" altLang="en-US">
                <a:sym typeface="Symbol" panose="05050102010706020507" pitchFamily="18" charset="2"/>
              </a:rPr>
              <a:t>(</a:t>
            </a:r>
            <a:r>
              <a:rPr lang="en-US" altLang="en-US" i="1">
                <a:sym typeface="Symbol" panose="05050102010706020507" pitchFamily="18" charset="2"/>
              </a:rPr>
              <a:t>p</a:t>
            </a:r>
            <a:r>
              <a:rPr lang="en-US" altLang="en-US">
                <a:sym typeface="Symbol" panose="05050102010706020507" pitchFamily="18" charset="2"/>
              </a:rPr>
              <a:t>) for only pages p that are part of the user’s profile.</a:t>
            </a:r>
            <a:endParaRPr lang="en-US" alt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Footer Placeholder 3">
            <a:extLst>
              <a:ext uri="{FF2B5EF4-FFF2-40B4-BE49-F238E27FC236}">
                <a16:creationId xmlns:a16="http://schemas.microsoft.com/office/drawing/2014/main" id="{7FBA72BB-4AC3-4455-BECB-7A10BE9476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04451" name="Slide Number Placeholder 4">
            <a:extLst>
              <a:ext uri="{FF2B5EF4-FFF2-40B4-BE49-F238E27FC236}">
                <a16:creationId xmlns:a16="http://schemas.microsoft.com/office/drawing/2014/main" id="{4A2FA4A6-EBF2-4C36-A269-84D96E59B8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2493813-C03F-44FB-BF11-25483850BA31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en-US" sz="1400" b="0"/>
          </a:p>
        </p:txBody>
      </p:sp>
      <p:sp>
        <p:nvSpPr>
          <p:cNvPr id="104452" name="Rectangle 2">
            <a:extLst>
              <a:ext uri="{FF2B5EF4-FFF2-40B4-BE49-F238E27FC236}">
                <a16:creationId xmlns:a16="http://schemas.microsoft.com/office/drawing/2014/main" id="{9DD77E81-8D32-46EF-B77B-635C6BAB2A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PageRank-Biased Spidering</a:t>
            </a:r>
          </a:p>
        </p:txBody>
      </p:sp>
      <p:sp>
        <p:nvSpPr>
          <p:cNvPr id="104453" name="Rectangle 3">
            <a:extLst>
              <a:ext uri="{FF2B5EF4-FFF2-40B4-BE49-F238E27FC236}">
                <a16:creationId xmlns:a16="http://schemas.microsoft.com/office/drawing/2014/main" id="{8B5B061B-BCD8-4EC3-9167-91DDB9DE9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9313" y="1295400"/>
            <a:ext cx="7369175" cy="4876800"/>
          </a:xfrm>
        </p:spPr>
        <p:txBody>
          <a:bodyPr/>
          <a:lstStyle/>
          <a:p>
            <a:r>
              <a:rPr lang="en-US" altLang="en-US"/>
              <a:t>Use PageRank to direct (focus) a spider on “important” pages.</a:t>
            </a:r>
          </a:p>
          <a:p>
            <a:endParaRPr lang="en-US" altLang="en-US" sz="800"/>
          </a:p>
          <a:p>
            <a:r>
              <a:rPr lang="en-US" altLang="en-US"/>
              <a:t>Compute page-rank using the current set of crawled pages.</a:t>
            </a:r>
          </a:p>
          <a:p>
            <a:endParaRPr lang="en-US" altLang="en-US" sz="800"/>
          </a:p>
          <a:p>
            <a:r>
              <a:rPr lang="en-US" altLang="en-US"/>
              <a:t>Order the spider’s search queue based on current estimated PageRank.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Footer Placeholder 3">
            <a:extLst>
              <a:ext uri="{FF2B5EF4-FFF2-40B4-BE49-F238E27FC236}">
                <a16:creationId xmlns:a16="http://schemas.microsoft.com/office/drawing/2014/main" id="{44B2BC6D-7F06-4D36-9E33-81EB9E9594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06499" name="Slide Number Placeholder 4">
            <a:extLst>
              <a:ext uri="{FF2B5EF4-FFF2-40B4-BE49-F238E27FC236}">
                <a16:creationId xmlns:a16="http://schemas.microsoft.com/office/drawing/2014/main" id="{4B61C4A5-C02B-4AFF-98B8-E5FCB6ADF0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C5F8050-4E3D-458D-B96E-CF23DDB223A9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en-US" altLang="en-US" sz="1400" b="0"/>
          </a:p>
        </p:txBody>
      </p:sp>
      <p:sp>
        <p:nvSpPr>
          <p:cNvPr id="106500" name="Rectangle 2">
            <a:extLst>
              <a:ext uri="{FF2B5EF4-FFF2-40B4-BE49-F238E27FC236}">
                <a16:creationId xmlns:a16="http://schemas.microsoft.com/office/drawing/2014/main" id="{1BA8FE52-9714-4FA9-B68F-2A1D4D189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Link Analysis Conclusions</a:t>
            </a:r>
          </a:p>
        </p:txBody>
      </p:sp>
      <p:sp>
        <p:nvSpPr>
          <p:cNvPr id="106501" name="Rectangle 3">
            <a:extLst>
              <a:ext uri="{FF2B5EF4-FFF2-40B4-BE49-F238E27FC236}">
                <a16:creationId xmlns:a16="http://schemas.microsoft.com/office/drawing/2014/main" id="{D46E68F0-86C7-4DDA-9A92-181A086E56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8550" y="1295400"/>
            <a:ext cx="7023100" cy="4876800"/>
          </a:xfrm>
        </p:spPr>
        <p:txBody>
          <a:bodyPr/>
          <a:lstStyle/>
          <a:p>
            <a:r>
              <a:rPr lang="en-US" altLang="en-US"/>
              <a:t>Link analysis uses information about the structure of the web graph to aid search.</a:t>
            </a:r>
          </a:p>
          <a:p>
            <a:endParaRPr lang="en-US" altLang="en-US" sz="800"/>
          </a:p>
          <a:p>
            <a:r>
              <a:rPr lang="en-US" altLang="en-US"/>
              <a:t>It is one of the major innovations in web search.</a:t>
            </a:r>
          </a:p>
          <a:p>
            <a:endParaRPr lang="en-US" altLang="en-US" sz="800"/>
          </a:p>
          <a:p>
            <a:r>
              <a:rPr lang="en-US" altLang="en-US"/>
              <a:t>It is the primary reason for Google’s success.</a:t>
            </a:r>
          </a:p>
          <a:p>
            <a:pPr>
              <a:buFont typeface="Marlett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Footer Placeholder 3">
            <a:extLst>
              <a:ext uri="{FF2B5EF4-FFF2-40B4-BE49-F238E27FC236}">
                <a16:creationId xmlns:a16="http://schemas.microsoft.com/office/drawing/2014/main" id="{A2E953C3-0205-4ECC-B1A0-DD1FA3C09FE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08547" name="Slide Number Placeholder 4">
            <a:extLst>
              <a:ext uri="{FF2B5EF4-FFF2-40B4-BE49-F238E27FC236}">
                <a16:creationId xmlns:a16="http://schemas.microsoft.com/office/drawing/2014/main" id="{7C7D8485-11CC-4024-990C-16AF5FEA4A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622D5F-BE47-49EB-AF7A-3B427BF21C0C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en-US" altLang="en-US" sz="1400" b="0"/>
          </a:p>
        </p:txBody>
      </p:sp>
      <p:sp>
        <p:nvSpPr>
          <p:cNvPr id="108548" name="Rectangle 2">
            <a:extLst>
              <a:ext uri="{FF2B5EF4-FFF2-40B4-BE49-F238E27FC236}">
                <a16:creationId xmlns:a16="http://schemas.microsoft.com/office/drawing/2014/main" id="{36C41662-8B8B-451F-9B20-6D1DFA702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Anchor Text Indexing</a:t>
            </a:r>
          </a:p>
        </p:txBody>
      </p:sp>
      <p:sp>
        <p:nvSpPr>
          <p:cNvPr id="108549" name="Rectangle 3">
            <a:extLst>
              <a:ext uri="{FF2B5EF4-FFF2-40B4-BE49-F238E27FC236}">
                <a16:creationId xmlns:a16="http://schemas.microsoft.com/office/drawing/2014/main" id="{8049D6EE-D681-4226-B12B-7C123ECB2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0850" y="1087438"/>
            <a:ext cx="8256588" cy="5208587"/>
          </a:xfrm>
        </p:spPr>
        <p:txBody>
          <a:bodyPr/>
          <a:lstStyle/>
          <a:p>
            <a:r>
              <a:rPr lang="en-US" altLang="en-US"/>
              <a:t>Extract anchor text (between &lt;a&gt; and &lt;/a&gt;) of each link:</a:t>
            </a:r>
          </a:p>
          <a:p>
            <a:pPr lvl="1"/>
            <a:r>
              <a:rPr lang="en-US" altLang="en-US" sz="1800"/>
              <a:t>Anchor text is usually descriptive of the document to which it points.</a:t>
            </a:r>
          </a:p>
          <a:p>
            <a:pPr lvl="1"/>
            <a:r>
              <a:rPr lang="en-US" altLang="en-US" sz="1800"/>
              <a:t>Add anchor text to the content of the destination page to provide additional relevant keyword indices.</a:t>
            </a:r>
          </a:p>
          <a:p>
            <a:pPr lvl="1"/>
            <a:r>
              <a:rPr lang="en-US" altLang="en-US" sz="1800"/>
              <a:t>Used by Google:</a:t>
            </a:r>
          </a:p>
          <a:p>
            <a:pPr lvl="2"/>
            <a:r>
              <a:rPr lang="en-US" altLang="en-US" sz="1600"/>
              <a:t>&lt;a href=“http://www.microsoft.com”&gt;Evil Empire&lt;/a&gt;</a:t>
            </a:r>
          </a:p>
          <a:p>
            <a:pPr lvl="2"/>
            <a:r>
              <a:rPr lang="en-US" altLang="en-US" sz="1600"/>
              <a:t>&lt;a href=“http://www.ibm.com”&gt;IBM&lt;/a&gt; </a:t>
            </a:r>
          </a:p>
          <a:p>
            <a:r>
              <a:rPr lang="en-US" altLang="en-US"/>
              <a:t>Helps when descriptive text in destination page is embedded in image logos rather than in accessible text.</a:t>
            </a:r>
          </a:p>
          <a:p>
            <a:r>
              <a:rPr lang="en-US" altLang="en-US"/>
              <a:t>Many times anchor text is not useful:</a:t>
            </a:r>
          </a:p>
          <a:p>
            <a:pPr lvl="1"/>
            <a:r>
              <a:rPr lang="en-US" altLang="en-US" sz="1800"/>
              <a:t>“click here”</a:t>
            </a:r>
          </a:p>
          <a:p>
            <a:r>
              <a:rPr lang="en-US" altLang="en-US"/>
              <a:t>Increases content more for popular pages with many in-coming links, increasing recall of these pages.</a:t>
            </a:r>
          </a:p>
          <a:p>
            <a:r>
              <a:rPr lang="en-US" altLang="en-US"/>
              <a:t>May even give higher weights to tokens from anchor text.</a:t>
            </a:r>
            <a:endParaRPr lang="en-US" altLang="en-US" sz="3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Footer Placeholder 3">
            <a:extLst>
              <a:ext uri="{FF2B5EF4-FFF2-40B4-BE49-F238E27FC236}">
                <a16:creationId xmlns:a16="http://schemas.microsoft.com/office/drawing/2014/main" id="{2ED5E506-A6E2-4D94-8F9B-E632760A59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10595" name="Slide Number Placeholder 4">
            <a:extLst>
              <a:ext uri="{FF2B5EF4-FFF2-40B4-BE49-F238E27FC236}">
                <a16:creationId xmlns:a16="http://schemas.microsoft.com/office/drawing/2014/main" id="{EFFBF87D-67F2-4FAD-B992-E3EA21E13B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1E143B8-E2C8-4667-95B5-3BB5A17FD8D0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en-US" altLang="en-US" sz="1400" b="0"/>
          </a:p>
        </p:txBody>
      </p:sp>
      <p:sp>
        <p:nvSpPr>
          <p:cNvPr id="110596" name="Rectangle 2">
            <a:extLst>
              <a:ext uri="{FF2B5EF4-FFF2-40B4-BE49-F238E27FC236}">
                <a16:creationId xmlns:a16="http://schemas.microsoft.com/office/drawing/2014/main" id="{F30321C0-B071-440E-BD46-2616F1C4E6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Behavior-Based Ranking</a:t>
            </a:r>
          </a:p>
        </p:txBody>
      </p:sp>
      <p:sp>
        <p:nvSpPr>
          <p:cNvPr id="110597" name="Rectangle 3">
            <a:extLst>
              <a:ext uri="{FF2B5EF4-FFF2-40B4-BE49-F238E27FC236}">
                <a16:creationId xmlns:a16="http://schemas.microsoft.com/office/drawing/2014/main" id="{D8352087-5EC1-47ED-AC7C-E4D396FF2F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Emergence of large-scale search engines allow for mining aggregate user behavior to improving ranking.</a:t>
            </a:r>
          </a:p>
          <a:p>
            <a:endParaRPr lang="en-US" altLang="en-US" sz="1000"/>
          </a:p>
          <a:p>
            <a:r>
              <a:rPr lang="en-US" altLang="en-US"/>
              <a:t>Basic Idea:</a:t>
            </a:r>
          </a:p>
          <a:p>
            <a:pPr lvl="1"/>
            <a:r>
              <a:rPr lang="en-US" altLang="en-US"/>
              <a:t>For each query </a:t>
            </a:r>
            <a:r>
              <a:rPr lang="en-US" altLang="en-US" i="1"/>
              <a:t>Q</a:t>
            </a:r>
            <a:r>
              <a:rPr lang="en-US" altLang="en-US"/>
              <a:t>, keep track of which docs in the results are clicked on</a:t>
            </a:r>
          </a:p>
          <a:p>
            <a:pPr lvl="1"/>
            <a:r>
              <a:rPr lang="en-US" altLang="en-US"/>
              <a:t>On subsequent requests for </a:t>
            </a:r>
            <a:r>
              <a:rPr lang="en-US" altLang="en-US" i="1"/>
              <a:t>Q</a:t>
            </a:r>
            <a:r>
              <a:rPr lang="en-US" altLang="en-US"/>
              <a:t>, re-order docs in results based on click-throughs.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Relevance assessment based on</a:t>
            </a:r>
          </a:p>
          <a:p>
            <a:pPr lvl="2"/>
            <a:r>
              <a:rPr lang="en-US" altLang="en-US"/>
              <a:t>Behavior/usage</a:t>
            </a:r>
          </a:p>
          <a:p>
            <a:pPr lvl="2"/>
            <a:r>
              <a:rPr lang="en-US" altLang="en-US"/>
              <a:t>vs. content</a:t>
            </a:r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Footer Placeholder 2">
            <a:extLst>
              <a:ext uri="{FF2B5EF4-FFF2-40B4-BE49-F238E27FC236}">
                <a16:creationId xmlns:a16="http://schemas.microsoft.com/office/drawing/2014/main" id="{014A33D0-8F32-4A6C-9CFE-222C614EBA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12643" name="Slide Number Placeholder 3">
            <a:extLst>
              <a:ext uri="{FF2B5EF4-FFF2-40B4-BE49-F238E27FC236}">
                <a16:creationId xmlns:a16="http://schemas.microsoft.com/office/drawing/2014/main" id="{0390423D-7D2C-4CC0-AEAA-D6EC1E1EE1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2D191F-DD66-434E-B2FA-2A2301EB7717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en-US" altLang="en-US" sz="1400" b="0"/>
          </a:p>
        </p:txBody>
      </p:sp>
      <p:sp>
        <p:nvSpPr>
          <p:cNvPr id="112644" name="Rectangle 2">
            <a:extLst>
              <a:ext uri="{FF2B5EF4-FFF2-40B4-BE49-F238E27FC236}">
                <a16:creationId xmlns:a16="http://schemas.microsoft.com/office/drawing/2014/main" id="{E2C8176D-A7FB-4B45-B099-9792519453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Query-doc popularity matrix </a:t>
            </a:r>
            <a:r>
              <a:rPr lang="en-US" altLang="en-US" b="0"/>
              <a:t>B</a:t>
            </a:r>
            <a:endParaRPr lang="en-US" altLang="en-US"/>
          </a:p>
        </p:txBody>
      </p:sp>
      <p:sp>
        <p:nvSpPr>
          <p:cNvPr id="112645" name="AutoShape 3">
            <a:extLst>
              <a:ext uri="{FF2B5EF4-FFF2-40B4-BE49-F238E27FC236}">
                <a16:creationId xmlns:a16="http://schemas.microsoft.com/office/drawing/2014/main" id="{63F1ED33-86D2-4C9D-B810-AFCF8864A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1697038"/>
            <a:ext cx="4114800" cy="2133600"/>
          </a:xfrm>
          <a:prstGeom prst="flowChartProcess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12646" name="AutoShape 4">
            <a:extLst>
              <a:ext uri="{FF2B5EF4-FFF2-40B4-BE49-F238E27FC236}">
                <a16:creationId xmlns:a16="http://schemas.microsoft.com/office/drawing/2014/main" id="{B9DA6F16-F468-4BF9-A811-6697CF27F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1575" y="2535238"/>
            <a:ext cx="304800" cy="3048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endParaRPr lang="en-US" altLang="en-US" b="0"/>
          </a:p>
        </p:txBody>
      </p:sp>
      <p:sp>
        <p:nvSpPr>
          <p:cNvPr id="112647" name="Line 5">
            <a:extLst>
              <a:ext uri="{FF2B5EF4-FFF2-40B4-BE49-F238E27FC236}">
                <a16:creationId xmlns:a16="http://schemas.microsoft.com/office/drawing/2014/main" id="{1F4E68E3-9B27-4668-B242-4EBA6E364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4463" y="22304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Line 6">
            <a:extLst>
              <a:ext uri="{FF2B5EF4-FFF2-40B4-BE49-F238E27FC236}">
                <a16:creationId xmlns:a16="http://schemas.microsoft.com/office/drawing/2014/main" id="{3DF7C908-283E-4852-8DD0-7120A80912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73375" y="1316038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49" name="Text Box 7">
            <a:extLst>
              <a:ext uri="{FF2B5EF4-FFF2-40B4-BE49-F238E27FC236}">
                <a16:creationId xmlns:a16="http://schemas.microsoft.com/office/drawing/2014/main" id="{73639D25-FBC2-4E33-95C3-34B54ACD31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2992438"/>
            <a:ext cx="1304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b="0">
                <a:latin typeface="Rockwell" panose="02060603020205020403" pitchFamily="18" charset="0"/>
              </a:rPr>
              <a:t>Queries</a:t>
            </a:r>
          </a:p>
        </p:txBody>
      </p:sp>
      <p:sp>
        <p:nvSpPr>
          <p:cNvPr id="112650" name="Text Box 8">
            <a:extLst>
              <a:ext uri="{FF2B5EF4-FFF2-40B4-BE49-F238E27FC236}">
                <a16:creationId xmlns:a16="http://schemas.microsoft.com/office/drawing/2014/main" id="{A23CB267-69CF-4644-B750-4597BBF76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288" y="1087438"/>
            <a:ext cx="87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b="0">
                <a:latin typeface="Rockwell" panose="02060603020205020403" pitchFamily="18" charset="0"/>
              </a:rPr>
              <a:t>Docs</a:t>
            </a:r>
          </a:p>
        </p:txBody>
      </p:sp>
      <p:sp>
        <p:nvSpPr>
          <p:cNvPr id="112651" name="Text Box 9">
            <a:extLst>
              <a:ext uri="{FF2B5EF4-FFF2-40B4-BE49-F238E27FC236}">
                <a16:creationId xmlns:a16="http://schemas.microsoft.com/office/drawing/2014/main" id="{09FD6E66-7F14-4098-AE0C-9124C2223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2459038"/>
            <a:ext cx="368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b="0" i="1">
                <a:latin typeface="Rockwell" panose="02060603020205020403" pitchFamily="18" charset="0"/>
              </a:rPr>
              <a:t>q</a:t>
            </a:r>
          </a:p>
        </p:txBody>
      </p:sp>
      <p:sp>
        <p:nvSpPr>
          <p:cNvPr id="112652" name="Text Box 10">
            <a:extLst>
              <a:ext uri="{FF2B5EF4-FFF2-40B4-BE49-F238E27FC236}">
                <a16:creationId xmlns:a16="http://schemas.microsoft.com/office/drawing/2014/main" id="{F9AB2D1C-3EEB-4297-966F-23458EB751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1575" y="1239838"/>
            <a:ext cx="268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b="0" i="1">
                <a:latin typeface="Rockwell" panose="02060603020205020403" pitchFamily="18" charset="0"/>
              </a:rPr>
              <a:t>j</a:t>
            </a:r>
          </a:p>
        </p:txBody>
      </p:sp>
      <p:sp>
        <p:nvSpPr>
          <p:cNvPr id="112653" name="Text Box 11">
            <a:extLst>
              <a:ext uri="{FF2B5EF4-FFF2-40B4-BE49-F238E27FC236}">
                <a16:creationId xmlns:a16="http://schemas.microsoft.com/office/drawing/2014/main" id="{CED680D6-CFBA-407C-BF52-76F9AC858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5400" y="4211638"/>
            <a:ext cx="4035425" cy="904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b="0" i="1">
                <a:latin typeface="Rockwell" panose="02060603020205020403" pitchFamily="18" charset="0"/>
              </a:rPr>
              <a:t>B</a:t>
            </a:r>
            <a:r>
              <a:rPr lang="en-US" altLang="en-US" b="0" i="1" baseline="-25000">
                <a:latin typeface="Rockwell" panose="02060603020205020403" pitchFamily="18" charset="0"/>
              </a:rPr>
              <a:t>qj</a:t>
            </a:r>
            <a:r>
              <a:rPr lang="en-US" altLang="en-US" b="0">
                <a:latin typeface="Rockwell" panose="02060603020205020403" pitchFamily="18" charset="0"/>
              </a:rPr>
              <a:t> = number of times doc </a:t>
            </a:r>
            <a:r>
              <a:rPr lang="en-US" altLang="en-US" b="0" i="1">
                <a:latin typeface="Rockwell" panose="02060603020205020403" pitchFamily="18" charset="0"/>
              </a:rPr>
              <a:t>j</a:t>
            </a:r>
            <a:endParaRPr lang="en-US" altLang="en-US" b="0">
              <a:latin typeface="Rockwell" panose="02060603020205020403" pitchFamily="18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altLang="en-US" b="0">
                <a:latin typeface="Rockwell" panose="02060603020205020403" pitchFamily="18" charset="0"/>
              </a:rPr>
              <a:t>clicked-through on query </a:t>
            </a:r>
            <a:r>
              <a:rPr lang="en-US" altLang="en-US" b="0" i="1">
                <a:latin typeface="Rockwell" panose="02060603020205020403" pitchFamily="18" charset="0"/>
              </a:rPr>
              <a:t>q</a:t>
            </a:r>
            <a:endParaRPr lang="en-US" altLang="en-US" b="0">
              <a:latin typeface="Rockwell" panose="02060603020205020403" pitchFamily="18" charset="0"/>
            </a:endParaRPr>
          </a:p>
        </p:txBody>
      </p:sp>
      <p:sp>
        <p:nvSpPr>
          <p:cNvPr id="112654" name="Line 12">
            <a:extLst>
              <a:ext uri="{FF2B5EF4-FFF2-40B4-BE49-F238E27FC236}">
                <a16:creationId xmlns:a16="http://schemas.microsoft.com/office/drawing/2014/main" id="{0BD72369-619F-48B4-885C-269015CC539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63975" y="2763838"/>
            <a:ext cx="1752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4509" name="Text Box 13">
            <a:extLst>
              <a:ext uri="{FF2B5EF4-FFF2-40B4-BE49-F238E27FC236}">
                <a16:creationId xmlns:a16="http://schemas.microsoft.com/office/drawing/2014/main" id="{38104086-94A3-4B15-B6CF-27F23EC89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0" y="5465763"/>
            <a:ext cx="6526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en-US" sz="1800">
                <a:latin typeface="Comic Sans MS" panose="030F0702030302020204" pitchFamily="66" charset="0"/>
              </a:rPr>
              <a:t>When query q issued again, order docs by </a:t>
            </a:r>
            <a:r>
              <a:rPr lang="en-US" altLang="en-US" sz="1800" i="1">
                <a:latin typeface="Comic Sans MS" panose="030F0702030302020204" pitchFamily="66" charset="0"/>
              </a:rPr>
              <a:t>B</a:t>
            </a:r>
            <a:r>
              <a:rPr lang="en-US" altLang="en-US" sz="1800" i="1" baseline="-25000">
                <a:latin typeface="Comic Sans MS" panose="030F0702030302020204" pitchFamily="66" charset="0"/>
              </a:rPr>
              <a:t>qj </a:t>
            </a:r>
            <a:r>
              <a:rPr lang="en-US" altLang="en-US" sz="1800">
                <a:latin typeface="Comic Sans MS" panose="030F0702030302020204" pitchFamily="66" charset="0"/>
              </a:rPr>
              <a:t> values.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4509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Footer Placeholder 3">
            <a:extLst>
              <a:ext uri="{FF2B5EF4-FFF2-40B4-BE49-F238E27FC236}">
                <a16:creationId xmlns:a16="http://schemas.microsoft.com/office/drawing/2014/main" id="{B76A21D6-52FE-450D-AD25-DA9D77465D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14691" name="Slide Number Placeholder 4">
            <a:extLst>
              <a:ext uri="{FF2B5EF4-FFF2-40B4-BE49-F238E27FC236}">
                <a16:creationId xmlns:a16="http://schemas.microsoft.com/office/drawing/2014/main" id="{1284F4D2-84FA-4AAA-B95E-3525C5EB0D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F50F3D-B038-44CA-AE34-F43ACAC21984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en-US" altLang="en-US" sz="1400" b="0"/>
          </a:p>
        </p:txBody>
      </p:sp>
      <p:sp>
        <p:nvSpPr>
          <p:cNvPr id="114692" name="Rectangle 2">
            <a:extLst>
              <a:ext uri="{FF2B5EF4-FFF2-40B4-BE49-F238E27FC236}">
                <a16:creationId xmlns:a16="http://schemas.microsoft.com/office/drawing/2014/main" id="{E7D0CB3B-A822-4A31-A9AE-CB9259051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Vector space implementation</a:t>
            </a:r>
          </a:p>
        </p:txBody>
      </p:sp>
      <p:sp>
        <p:nvSpPr>
          <p:cNvPr id="114693" name="Rectangle 3">
            <a:extLst>
              <a:ext uri="{FF2B5EF4-FFF2-40B4-BE49-F238E27FC236}">
                <a16:creationId xmlns:a16="http://schemas.microsoft.com/office/drawing/2014/main" id="{6B42EEE2-5EF3-4DC1-B254-9CB0F8FAF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Maintain a term-doc popularity matrix </a:t>
            </a:r>
            <a:r>
              <a:rPr lang="en-US" altLang="en-US" b="0"/>
              <a:t>C</a:t>
            </a:r>
            <a:endParaRPr lang="en-US" altLang="en-US"/>
          </a:p>
          <a:p>
            <a:pPr lvl="1"/>
            <a:r>
              <a:rPr lang="en-US" altLang="en-US"/>
              <a:t>as opposed to query-doc popularity</a:t>
            </a:r>
          </a:p>
          <a:p>
            <a:pPr lvl="1"/>
            <a:r>
              <a:rPr lang="en-US" altLang="en-US"/>
              <a:t>initialized to all zeros</a:t>
            </a:r>
          </a:p>
          <a:p>
            <a:r>
              <a:rPr lang="en-US" altLang="en-US"/>
              <a:t>Each column represents a doc </a:t>
            </a:r>
            <a:r>
              <a:rPr lang="en-US" altLang="en-US" i="1"/>
              <a:t>j</a:t>
            </a:r>
            <a:endParaRPr lang="en-US" altLang="en-US"/>
          </a:p>
          <a:p>
            <a:pPr lvl="1"/>
            <a:r>
              <a:rPr lang="en-US" altLang="en-US"/>
              <a:t>If doc </a:t>
            </a:r>
            <a:r>
              <a:rPr lang="en-US" altLang="en-US" i="1"/>
              <a:t>j</a:t>
            </a:r>
            <a:r>
              <a:rPr lang="en-US" altLang="en-US"/>
              <a:t> clicked on for query </a:t>
            </a:r>
            <a:r>
              <a:rPr lang="en-US" altLang="en-US" b="1"/>
              <a:t>q</a:t>
            </a:r>
            <a:r>
              <a:rPr lang="en-US" altLang="en-US"/>
              <a:t>, update C</a:t>
            </a:r>
            <a:r>
              <a:rPr lang="en-US" altLang="en-US" baseline="-25000"/>
              <a:t>j</a:t>
            </a:r>
            <a:r>
              <a:rPr lang="en-US" altLang="en-US">
                <a:sym typeface="Symbol" panose="05050102010706020507" pitchFamily="18" charset="2"/>
              </a:rPr>
              <a:t> </a:t>
            </a:r>
            <a:r>
              <a:rPr lang="en-US" altLang="en-US"/>
              <a:t>C</a:t>
            </a:r>
            <a:r>
              <a:rPr lang="en-US" altLang="en-US" baseline="-25000"/>
              <a:t>j</a:t>
            </a:r>
            <a:r>
              <a:rPr lang="en-US" altLang="en-US">
                <a:sym typeface="Symbol" panose="05050102010706020507" pitchFamily="18" charset="2"/>
              </a:rPr>
              <a:t> + </a:t>
            </a:r>
            <a:r>
              <a:rPr lang="en-US" altLang="en-US" b="1"/>
              <a:t>q</a:t>
            </a:r>
            <a:r>
              <a:rPr lang="en-US" altLang="en-US"/>
              <a:t> (here </a:t>
            </a:r>
            <a:r>
              <a:rPr lang="en-US" altLang="en-US" b="1"/>
              <a:t>q</a:t>
            </a:r>
            <a:r>
              <a:rPr lang="en-US" altLang="en-US"/>
              <a:t> is viewed as a vector).</a:t>
            </a:r>
          </a:p>
          <a:p>
            <a:r>
              <a:rPr lang="en-US" altLang="en-US"/>
              <a:t>On a query </a:t>
            </a:r>
            <a:r>
              <a:rPr lang="en-US" altLang="en-US" b="0"/>
              <a:t>q’</a:t>
            </a:r>
            <a:r>
              <a:rPr lang="en-US" altLang="en-US"/>
              <a:t>, compute its cosine proximity to C</a:t>
            </a:r>
            <a:r>
              <a:rPr lang="en-US" altLang="en-US" baseline="-25000"/>
              <a:t>j </a:t>
            </a:r>
            <a:r>
              <a:rPr lang="en-US" altLang="en-US"/>
              <a:t>for all </a:t>
            </a:r>
            <a:r>
              <a:rPr lang="en-US" altLang="en-US" i="1"/>
              <a:t>j</a:t>
            </a:r>
            <a:r>
              <a:rPr lang="en-US" altLang="en-US"/>
              <a:t>. </a:t>
            </a:r>
          </a:p>
          <a:p>
            <a:r>
              <a:rPr lang="en-US" altLang="en-US"/>
              <a:t>Combine this with the regular text score.</a:t>
            </a:r>
          </a:p>
        </p:txBody>
      </p:sp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Footer Placeholder 3">
            <a:extLst>
              <a:ext uri="{FF2B5EF4-FFF2-40B4-BE49-F238E27FC236}">
                <a16:creationId xmlns:a16="http://schemas.microsoft.com/office/drawing/2014/main" id="{0D7741BA-A049-42BA-98F1-391ABC2848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16739" name="Slide Number Placeholder 4">
            <a:extLst>
              <a:ext uri="{FF2B5EF4-FFF2-40B4-BE49-F238E27FC236}">
                <a16:creationId xmlns:a16="http://schemas.microsoft.com/office/drawing/2014/main" id="{662ABE11-FB6C-475B-8518-CA3148BA08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841A06-EC7E-4151-A156-677C1CB6E6CC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en-US" altLang="en-US" sz="1400" b="0"/>
          </a:p>
        </p:txBody>
      </p:sp>
      <p:sp>
        <p:nvSpPr>
          <p:cNvPr id="116740" name="Rectangle 2">
            <a:extLst>
              <a:ext uri="{FF2B5EF4-FFF2-40B4-BE49-F238E27FC236}">
                <a16:creationId xmlns:a16="http://schemas.microsoft.com/office/drawing/2014/main" id="{5EF69182-999D-4593-8391-5D672E3E83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Issues</a:t>
            </a:r>
          </a:p>
        </p:txBody>
      </p:sp>
      <p:sp>
        <p:nvSpPr>
          <p:cNvPr id="116741" name="Rectangle 3">
            <a:extLst>
              <a:ext uri="{FF2B5EF4-FFF2-40B4-BE49-F238E27FC236}">
                <a16:creationId xmlns:a16="http://schemas.microsoft.com/office/drawing/2014/main" id="{B7C66307-9FF8-496E-B662-0725E0EB21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Normalization of </a:t>
            </a:r>
            <a:r>
              <a:rPr lang="en-US" altLang="en-US" i="1"/>
              <a:t>C</a:t>
            </a:r>
            <a:r>
              <a:rPr lang="en-US" altLang="en-US" i="1" baseline="-25000"/>
              <a:t>j</a:t>
            </a:r>
            <a:r>
              <a:rPr lang="en-US" altLang="en-US"/>
              <a:t> after updating</a:t>
            </a:r>
          </a:p>
          <a:p>
            <a:r>
              <a:rPr lang="en-US" altLang="en-US"/>
              <a:t>Assumption of query compositionality</a:t>
            </a:r>
          </a:p>
          <a:p>
            <a:pPr lvl="1"/>
            <a:r>
              <a:rPr lang="en-US" altLang="en-US"/>
              <a:t>“white house” document popularity derived from “white” and “house”</a:t>
            </a:r>
          </a:p>
          <a:p>
            <a:r>
              <a:rPr lang="en-US" altLang="en-US"/>
              <a:t>Updating - live or batch?</a:t>
            </a:r>
          </a:p>
          <a:p>
            <a:endParaRPr lang="en-US" altLang="en-US"/>
          </a:p>
          <a:p>
            <a:r>
              <a:rPr lang="en-US" altLang="en-US"/>
              <a:t>Basic assumption:</a:t>
            </a:r>
          </a:p>
          <a:p>
            <a:pPr lvl="1"/>
            <a:r>
              <a:rPr lang="en-US" altLang="en-US"/>
              <a:t>Relevance can be directly measured by number of click throughs</a:t>
            </a:r>
          </a:p>
          <a:p>
            <a:pPr lvl="1"/>
            <a:r>
              <a:rPr lang="en-US" altLang="en-US"/>
              <a:t>Valid?</a:t>
            </a:r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4">
            <a:extLst>
              <a:ext uri="{FF2B5EF4-FFF2-40B4-BE49-F238E27FC236}">
                <a16:creationId xmlns:a16="http://schemas.microsoft.com/office/drawing/2014/main" id="{591D5F5A-EA7D-4CFD-8BDC-70B24BBEFC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243013"/>
          </a:xfrm>
          <a:noFill/>
        </p:spPr>
        <p:txBody>
          <a:bodyPr/>
          <a:lstStyle/>
          <a:p>
            <a:r>
              <a:rPr lang="en-US" altLang="en-US"/>
              <a:t>IR on the World Wide Web;</a:t>
            </a:r>
            <a:br>
              <a:rPr lang="en-US" altLang="en-US"/>
            </a:br>
            <a:r>
              <a:rPr lang="en-US" altLang="en-US"/>
              <a:t>Hyperlink Analysis</a:t>
            </a:r>
          </a:p>
        </p:txBody>
      </p:sp>
      <p:sp>
        <p:nvSpPr>
          <p:cNvPr id="118787" name="Text Box 5">
            <a:extLst>
              <a:ext uri="{FF2B5EF4-FFF2-40B4-BE49-F238E27FC236}">
                <a16:creationId xmlns:a16="http://schemas.microsoft.com/office/drawing/2014/main" id="{249ADA6C-C0CE-4287-BB87-E27EA9E5B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743200"/>
            <a:ext cx="5638800" cy="1441450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400" b="0"/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/>
              <a:t>CSC 575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b="0"/>
              <a:t>Intelligent Information Retrieval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800"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>
            <a:extLst>
              <a:ext uri="{FF2B5EF4-FFF2-40B4-BE49-F238E27FC236}">
                <a16:creationId xmlns:a16="http://schemas.microsoft.com/office/drawing/2014/main" id="{0EEB796E-2AFC-49D2-AE04-69EC5F0287D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3315" name="Slide Number Placeholder 4">
            <a:extLst>
              <a:ext uri="{FF2B5EF4-FFF2-40B4-BE49-F238E27FC236}">
                <a16:creationId xmlns:a16="http://schemas.microsoft.com/office/drawing/2014/main" id="{B894B67C-F8CB-428E-8978-4A746D7C39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5BE038C-C972-4A13-BCB3-A20B90B69506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b="0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9964F7E-E68C-4428-81E1-B26429043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Avoiding Page Duplication</a:t>
            </a: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BB2CDCC4-9A02-4A8A-8990-FF7BBFE2B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Must detect when revisiting a page that has already been spidered (web is a graph not a tree).</a:t>
            </a:r>
          </a:p>
          <a:p>
            <a:r>
              <a:rPr lang="en-US" altLang="en-US"/>
              <a:t>Must efficiently index visited pages to allow rapid recognition test.</a:t>
            </a:r>
          </a:p>
          <a:p>
            <a:pPr lvl="1"/>
            <a:r>
              <a:rPr lang="en-US" altLang="en-US"/>
              <a:t>Tree indexing </a:t>
            </a:r>
          </a:p>
          <a:p>
            <a:pPr lvl="1"/>
            <a:r>
              <a:rPr lang="en-US" altLang="en-US"/>
              <a:t>Hashtable</a:t>
            </a:r>
          </a:p>
          <a:p>
            <a:r>
              <a:rPr lang="en-US" altLang="en-US"/>
              <a:t>Index page using URL as a key.</a:t>
            </a:r>
          </a:p>
          <a:p>
            <a:pPr lvl="1"/>
            <a:r>
              <a:rPr lang="en-US" altLang="en-US"/>
              <a:t>Must canonicalize URL’s (e.g. delete ending “/”) </a:t>
            </a:r>
          </a:p>
          <a:p>
            <a:pPr lvl="1"/>
            <a:r>
              <a:rPr lang="en-US" altLang="en-US"/>
              <a:t>Does not detect duplicated or mirrored pages.</a:t>
            </a:r>
          </a:p>
          <a:p>
            <a:r>
              <a:rPr lang="en-US" altLang="en-US"/>
              <a:t>Index page using textual content as a key.</a:t>
            </a:r>
          </a:p>
          <a:p>
            <a:pPr lvl="1"/>
            <a:r>
              <a:rPr lang="en-US" altLang="en-US"/>
              <a:t>Requires first downloading page.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>
            <a:extLst>
              <a:ext uri="{FF2B5EF4-FFF2-40B4-BE49-F238E27FC236}">
                <a16:creationId xmlns:a16="http://schemas.microsoft.com/office/drawing/2014/main" id="{9C312FCD-F3E6-4E53-A84D-49291AFE2A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940F9611-D446-4FEA-BBBB-C3436F8E83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542ECE6-1DA7-4102-B288-A485F0709E62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AEDB9201-4E04-44A3-9E2D-2A4264B13A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Spidering Algorithm</a:t>
            </a:r>
          </a:p>
        </p:txBody>
      </p:sp>
      <p:sp>
        <p:nvSpPr>
          <p:cNvPr id="15365" name="Text Box 3">
            <a:extLst>
              <a:ext uri="{FF2B5EF4-FFF2-40B4-BE49-F238E27FC236}">
                <a16:creationId xmlns:a16="http://schemas.microsoft.com/office/drawing/2014/main" id="{0353E191-096B-4C62-8D61-C587025E4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287463"/>
            <a:ext cx="7621588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Initialize queue (Q) with initial set of known URL’s.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Until Q empty or page or time limit exhausted: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Pop URL, L, from front of Q.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If L is not an HTML page (.gif, .jpeg, .ps, .pdf, .ppt…)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        continue loop.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If already visited L, continue loop.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Download page, P, for L.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If cannot download P (e.g. 404 error, robot excluded)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        continue loop.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Index P (e.g. add to inverted index or store cached copy).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Parse P to obtain list of new links N.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b="0"/>
              <a:t>      Append N to the end of Q.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>
            <a:extLst>
              <a:ext uri="{FF2B5EF4-FFF2-40B4-BE49-F238E27FC236}">
                <a16:creationId xmlns:a16="http://schemas.microsoft.com/office/drawing/2014/main" id="{201B010A-0937-406C-BFCC-1D6FA9FB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7411" name="Slide Number Placeholder 4">
            <a:extLst>
              <a:ext uri="{FF2B5EF4-FFF2-40B4-BE49-F238E27FC236}">
                <a16:creationId xmlns:a16="http://schemas.microsoft.com/office/drawing/2014/main" id="{4E4675D8-DA37-4AC8-84F0-E8871A14CD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2B36DE-5469-472B-B527-5809E881CF53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4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C3E129A4-C689-449B-BFEB-7C93B911A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Queueing Strategy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0572631C-AB03-4D43-ABF8-38CE90833E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How new links added to the queue determines search strategy.</a:t>
            </a:r>
          </a:p>
          <a:p>
            <a:pPr>
              <a:lnSpc>
                <a:spcPct val="90000"/>
              </a:lnSpc>
            </a:pP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/>
              <a:t>FIFO (append to end of Q)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gives breadth-first search.</a:t>
            </a:r>
          </a:p>
          <a:p>
            <a:pPr>
              <a:lnSpc>
                <a:spcPct val="90000"/>
              </a:lnSpc>
            </a:pPr>
            <a:r>
              <a:rPr lang="en-US" altLang="en-US"/>
              <a:t>LIFO (add to front of Q)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gives depth-first search.</a:t>
            </a:r>
          </a:p>
          <a:p>
            <a:pPr lvl="1">
              <a:lnSpc>
                <a:spcPct val="90000"/>
              </a:lnSpc>
            </a:pPr>
            <a:endParaRPr lang="en-US" altLang="en-US" sz="800"/>
          </a:p>
          <a:p>
            <a:pPr>
              <a:lnSpc>
                <a:spcPct val="90000"/>
              </a:lnSpc>
            </a:pPr>
            <a:r>
              <a:rPr lang="en-US" altLang="en-US"/>
              <a:t>Heuristically ordering the Q gives a “focused crawler” that directs its search towards “interesting” pages.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May be able to use standard AI search algorithms such as Best-first search, A*, etc.</a:t>
            </a:r>
          </a:p>
          <a:p>
            <a:pPr>
              <a:lnSpc>
                <a:spcPct val="90000"/>
              </a:lnSpc>
              <a:buFont typeface="Marlett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>
            <a:extLst>
              <a:ext uri="{FF2B5EF4-FFF2-40B4-BE49-F238E27FC236}">
                <a16:creationId xmlns:a16="http://schemas.microsoft.com/office/drawing/2014/main" id="{3872F8FB-FA6D-48B5-BA34-1CCA04D1DF4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000" b="0"/>
              <a:t>Intelligent Information Retrieval</a:t>
            </a:r>
            <a:endParaRPr lang="en-US" altLang="en-US" sz="1400" b="0"/>
          </a:p>
        </p:txBody>
      </p:sp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027A84C5-7009-4415-9369-D5F540C1B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Font typeface="Marlett" pitchFamily="2" charset="2"/>
              <a:buChar char="4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Marlett" pitchFamily="2" charset="2"/>
              <a:buChar char="i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F9900"/>
              </a:buClr>
              <a:buFont typeface="Marlett" pitchFamily="2" charset="2"/>
              <a:buChar char="4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83C427-01D3-4961-BE7A-873CE1B6A817}" type="slidenum">
              <a:rPr lang="en-US" altLang="en-US" sz="1400" b="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400" b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C67B9D50-A9F3-4A88-AD4F-F199B1B31A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Restricting Spidering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BC09AC16-CA00-4E60-8BEE-FDDFFF1A5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Restrict spider to a particular site.</a:t>
            </a:r>
          </a:p>
          <a:p>
            <a:pPr lvl="1"/>
            <a:r>
              <a:rPr lang="en-US" altLang="en-US"/>
              <a:t>Remove links to other sites from Q.</a:t>
            </a:r>
          </a:p>
          <a:p>
            <a:pPr lvl="1"/>
            <a:endParaRPr lang="en-US" altLang="en-US"/>
          </a:p>
          <a:p>
            <a:r>
              <a:rPr lang="en-US" altLang="en-US"/>
              <a:t>Restrict spider to a particular directory.</a:t>
            </a:r>
          </a:p>
          <a:p>
            <a:pPr lvl="1"/>
            <a:r>
              <a:rPr lang="en-US" altLang="en-US"/>
              <a:t>Remove links not in the specified directory.</a:t>
            </a:r>
          </a:p>
          <a:p>
            <a:pPr lvl="1"/>
            <a:endParaRPr lang="en-US" altLang="en-US"/>
          </a:p>
          <a:p>
            <a:r>
              <a:rPr lang="en-US" altLang="en-US"/>
              <a:t>Obey page-owner restrictions</a:t>
            </a:r>
          </a:p>
          <a:p>
            <a:pPr lvl="1"/>
            <a:r>
              <a:rPr lang="en-US" altLang="en-US"/>
              <a:t>robot exclusion protocol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9115</TotalTime>
  <Words>4108</Words>
  <Application>Microsoft Office PowerPoint</Application>
  <PresentationFormat>On-screen Show (4:3)</PresentationFormat>
  <Paragraphs>693</Paragraphs>
  <Slides>58</Slides>
  <Notes>56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9" baseType="lpstr">
      <vt:lpstr>Arial</vt:lpstr>
      <vt:lpstr>Comic Sans MS</vt:lpstr>
      <vt:lpstr>Courier New</vt:lpstr>
      <vt:lpstr>Helvetica</vt:lpstr>
      <vt:lpstr>Lucida Sans</vt:lpstr>
      <vt:lpstr>Marlett</vt:lpstr>
      <vt:lpstr>Rockwell</vt:lpstr>
      <vt:lpstr>Symbol</vt:lpstr>
      <vt:lpstr>Times New Roman</vt:lpstr>
      <vt:lpstr>Blank Presentation</vt:lpstr>
      <vt:lpstr>Equation</vt:lpstr>
      <vt:lpstr>IR on the World Wide Web; Hyperlink Analysis</vt:lpstr>
      <vt:lpstr>The Web as a Directed Graph</vt:lpstr>
      <vt:lpstr>Web Search</vt:lpstr>
      <vt:lpstr>Spiders (Robots/Bots/Crawlers)</vt:lpstr>
      <vt:lpstr>Search Strategy Trade-Off’s</vt:lpstr>
      <vt:lpstr>Avoiding Page Duplication</vt:lpstr>
      <vt:lpstr>Spidering Algorithm</vt:lpstr>
      <vt:lpstr>Queueing Strategy</vt:lpstr>
      <vt:lpstr>Restricting Spidering</vt:lpstr>
      <vt:lpstr>Multi-Threaded Spidering</vt:lpstr>
      <vt:lpstr>Directed/Focused Spidering</vt:lpstr>
      <vt:lpstr>Topic-Directed Spidering</vt:lpstr>
      <vt:lpstr>Link-Directed Spidering</vt:lpstr>
      <vt:lpstr>Keeping Spidered Pages Up to Date</vt:lpstr>
      <vt:lpstr>Quality and the WWW The Case for Connectivity Analysis</vt:lpstr>
      <vt:lpstr>Co-Citation Analysis</vt:lpstr>
      <vt:lpstr>Co-citation analysis (From Garfield 98)</vt:lpstr>
      <vt:lpstr>Co-citation analysis (From Garfield 98)</vt:lpstr>
      <vt:lpstr>Co-citation analysis (From Garfield 98)</vt:lpstr>
      <vt:lpstr>Citations vs. Links</vt:lpstr>
      <vt:lpstr>Hypertext Induced Topic Search</vt:lpstr>
      <vt:lpstr>Hypertext Induced Topic Search</vt:lpstr>
      <vt:lpstr>HITS Algorithm</vt:lpstr>
      <vt:lpstr>HITS Algorithm</vt:lpstr>
      <vt:lpstr>HITS: Algorithm Highlights</vt:lpstr>
      <vt:lpstr> Illustrated Update Rules</vt:lpstr>
      <vt:lpstr>HITS Iterative Algorithm</vt:lpstr>
      <vt:lpstr>HITS Example</vt:lpstr>
      <vt:lpstr>Convergence</vt:lpstr>
      <vt:lpstr>Proof of Convergence</vt:lpstr>
      <vt:lpstr>Hub/authority vectors</vt:lpstr>
      <vt:lpstr>Proof of Convergance</vt:lpstr>
      <vt:lpstr>HITS: Other Applications</vt:lpstr>
      <vt:lpstr>HITS: Other Applications</vt:lpstr>
      <vt:lpstr>HITS: Problems and Solutions</vt:lpstr>
      <vt:lpstr>Modified HITS Algorithm</vt:lpstr>
      <vt:lpstr>IR on the World Wide Web; Hyperlink Analysis  Part II </vt:lpstr>
      <vt:lpstr>PageRank</vt:lpstr>
      <vt:lpstr>Initial PageRank Idea</vt:lpstr>
      <vt:lpstr>Initial PageRank Idea</vt:lpstr>
      <vt:lpstr>Initial PageRank Algorithm</vt:lpstr>
      <vt:lpstr>Sample Stable Fixpoint</vt:lpstr>
      <vt:lpstr>Linear Algebra Version</vt:lpstr>
      <vt:lpstr>Problem with Initial Idea</vt:lpstr>
      <vt:lpstr>Random Surfer Model</vt:lpstr>
      <vt:lpstr>PageRank Algorithm</vt:lpstr>
      <vt:lpstr>PageRank Example</vt:lpstr>
      <vt:lpstr>Speed of Convergence</vt:lpstr>
      <vt:lpstr>Google Ranking</vt:lpstr>
      <vt:lpstr>Personalized PageRank</vt:lpstr>
      <vt:lpstr>PageRank-Biased Spidering</vt:lpstr>
      <vt:lpstr>Link Analysis Conclusions</vt:lpstr>
      <vt:lpstr>Anchor Text Indexing</vt:lpstr>
      <vt:lpstr>Behavior-Based Ranking</vt:lpstr>
      <vt:lpstr>Query-doc popularity matrix B</vt:lpstr>
      <vt:lpstr>Vector space implementation</vt:lpstr>
      <vt:lpstr>Issues</vt:lpstr>
      <vt:lpstr>IR on the World Wide Web; Hyperlink Analysis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</dc:title>
  <dc:creator>Bamshad Mobasher</dc:creator>
  <cp:lastModifiedBy>Bamshad Mobasher</cp:lastModifiedBy>
  <cp:revision>293</cp:revision>
  <cp:lastPrinted>2001-03-06T19:57:41Z</cp:lastPrinted>
  <dcterms:created xsi:type="dcterms:W3CDTF">1997-08-26T12:27:33Z</dcterms:created>
  <dcterms:modified xsi:type="dcterms:W3CDTF">2021-03-01T23:20:46Z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http://maya.cs.depaul.edu/~mobasher/classes/ds575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C:\Bamshad\CLASS\DS575\Lectures</vt:lpwstr>
  </property>
  <property fmtid="{D5CDD505-2E9C-101B-9397-08002B2CF9AE}" pid="22" name="Telephone number">
    <vt:bool>true</vt:bool>
  </property>
</Properties>
</file>