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1"/>
  </p:notesMasterIdLst>
  <p:handoutMasterIdLst>
    <p:handoutMasterId r:id="rId22"/>
  </p:handoutMasterIdLst>
  <p:sldIdLst>
    <p:sldId id="612" r:id="rId2"/>
    <p:sldId id="575" r:id="rId3"/>
    <p:sldId id="577" r:id="rId4"/>
    <p:sldId id="599" r:id="rId5"/>
    <p:sldId id="580" r:id="rId6"/>
    <p:sldId id="581" r:id="rId7"/>
    <p:sldId id="582" r:id="rId8"/>
    <p:sldId id="583" r:id="rId9"/>
    <p:sldId id="584" r:id="rId10"/>
    <p:sldId id="601" r:id="rId11"/>
    <p:sldId id="597" r:id="rId12"/>
    <p:sldId id="598" r:id="rId13"/>
    <p:sldId id="587" r:id="rId14"/>
    <p:sldId id="588" r:id="rId15"/>
    <p:sldId id="589" r:id="rId16"/>
    <p:sldId id="474" r:id="rId17"/>
    <p:sldId id="610" r:id="rId18"/>
    <p:sldId id="611" r:id="rId19"/>
    <p:sldId id="613" r:id="rId20"/>
  </p:sldIdLst>
  <p:sldSz cx="9144000" cy="6858000" type="screen4x3"/>
  <p:notesSz cx="6858000" cy="9180513"/>
  <p:defaultTextStyle>
    <a:defPPr>
      <a:defRPr lang="en-US"/>
    </a:defPPr>
    <a:lvl1pPr algn="r" rtl="0" eaLnBrk="0" fontAlgn="base" hangingPunct="0">
      <a:spcBef>
        <a:spcPct val="0"/>
      </a:spcBef>
      <a:spcAft>
        <a:spcPct val="0"/>
      </a:spcAft>
      <a:defRPr sz="1400" kern="1200">
        <a:solidFill>
          <a:schemeClr val="tx1"/>
        </a:solidFill>
        <a:latin typeface="Times New Roman" pitchFamily="18" charset="0"/>
        <a:ea typeface="+mn-ea"/>
        <a:cs typeface="+mn-cs"/>
      </a:defRPr>
    </a:lvl1pPr>
    <a:lvl2pPr marL="457200" algn="r" rtl="0" eaLnBrk="0" fontAlgn="base" hangingPunct="0">
      <a:spcBef>
        <a:spcPct val="0"/>
      </a:spcBef>
      <a:spcAft>
        <a:spcPct val="0"/>
      </a:spcAft>
      <a:defRPr sz="1400" kern="1200">
        <a:solidFill>
          <a:schemeClr val="tx1"/>
        </a:solidFill>
        <a:latin typeface="Times New Roman" pitchFamily="18" charset="0"/>
        <a:ea typeface="+mn-ea"/>
        <a:cs typeface="+mn-cs"/>
      </a:defRPr>
    </a:lvl2pPr>
    <a:lvl3pPr marL="914400" algn="r" rtl="0" eaLnBrk="0" fontAlgn="base" hangingPunct="0">
      <a:spcBef>
        <a:spcPct val="0"/>
      </a:spcBef>
      <a:spcAft>
        <a:spcPct val="0"/>
      </a:spcAft>
      <a:defRPr sz="1400" kern="1200">
        <a:solidFill>
          <a:schemeClr val="tx1"/>
        </a:solidFill>
        <a:latin typeface="Times New Roman" pitchFamily="18" charset="0"/>
        <a:ea typeface="+mn-ea"/>
        <a:cs typeface="+mn-cs"/>
      </a:defRPr>
    </a:lvl3pPr>
    <a:lvl4pPr marL="1371600" algn="r" rtl="0" eaLnBrk="0" fontAlgn="base" hangingPunct="0">
      <a:spcBef>
        <a:spcPct val="0"/>
      </a:spcBef>
      <a:spcAft>
        <a:spcPct val="0"/>
      </a:spcAft>
      <a:defRPr sz="1400" kern="1200">
        <a:solidFill>
          <a:schemeClr val="tx1"/>
        </a:solidFill>
        <a:latin typeface="Times New Roman" pitchFamily="18" charset="0"/>
        <a:ea typeface="+mn-ea"/>
        <a:cs typeface="+mn-cs"/>
      </a:defRPr>
    </a:lvl4pPr>
    <a:lvl5pPr marL="1828800" algn="r" rtl="0" eaLnBrk="0" fontAlgn="base" hangingPunct="0">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008000"/>
    <a:srgbClr val="CCFFFF"/>
    <a:srgbClr val="CCECFF"/>
    <a:srgbClr val="CCCCFF"/>
    <a:srgbClr val="FF66CC"/>
    <a:srgbClr val="FF99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05" d="100"/>
          <a:sy n="105" d="100"/>
        </p:scale>
        <p:origin x="840" y="10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Lst>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6" Type="http://schemas.openxmlformats.org/officeDocument/2006/relationships/slide" Target="slides/slide19.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5" Type="http://schemas.openxmlformats.org/officeDocument/2006/relationships/slide" Target="slides/slide1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algn="l" defTabSz="915988">
              <a:defRPr sz="1200" smtClean="0"/>
            </a:lvl1pPr>
          </a:lstStyle>
          <a:p>
            <a:pPr>
              <a:defRPr/>
            </a:pPr>
            <a:endParaRPr lang="en-US"/>
          </a:p>
        </p:txBody>
      </p:sp>
      <p:sp>
        <p:nvSpPr>
          <p:cNvPr id="26627" name="Rectangle 3"/>
          <p:cNvSpPr>
            <a:spLocks noGrp="1" noChangeArrowheads="1"/>
          </p:cNvSpPr>
          <p:nvPr>
            <p:ph type="dt" sz="quarter" idx="1"/>
          </p:nvPr>
        </p:nvSpPr>
        <p:spPr bwMode="auto">
          <a:xfrm>
            <a:off x="3886200" y="0"/>
            <a:ext cx="2971800" cy="458788"/>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defTabSz="915988">
              <a:defRPr sz="1200" smtClean="0"/>
            </a:lvl1pPr>
          </a:lstStyle>
          <a:p>
            <a:pPr>
              <a:defRPr/>
            </a:pPr>
            <a:endParaRPr lang="en-US"/>
          </a:p>
        </p:txBody>
      </p:sp>
      <p:sp>
        <p:nvSpPr>
          <p:cNvPr id="26628" name="Rectangle 4"/>
          <p:cNvSpPr>
            <a:spLocks noGrp="1" noChangeArrowheads="1"/>
          </p:cNvSpPr>
          <p:nvPr>
            <p:ph type="ftr" sz="quarter" idx="2"/>
          </p:nvPr>
        </p:nvSpPr>
        <p:spPr bwMode="auto">
          <a:xfrm>
            <a:off x="0" y="8721725"/>
            <a:ext cx="2971800" cy="458788"/>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algn="l" defTabSz="915988">
              <a:defRPr sz="1200" smtClean="0"/>
            </a:lvl1pPr>
          </a:lstStyle>
          <a:p>
            <a:pPr>
              <a:defRPr/>
            </a:pPr>
            <a:endParaRPr lang="en-US"/>
          </a:p>
        </p:txBody>
      </p:sp>
      <p:sp>
        <p:nvSpPr>
          <p:cNvPr id="26629" name="Rectangle 5"/>
          <p:cNvSpPr>
            <a:spLocks noGrp="1" noChangeArrowheads="1"/>
          </p:cNvSpPr>
          <p:nvPr>
            <p:ph type="sldNum" sz="quarter" idx="3"/>
          </p:nvPr>
        </p:nvSpPr>
        <p:spPr bwMode="auto">
          <a:xfrm>
            <a:off x="3886200" y="8721725"/>
            <a:ext cx="2971800" cy="458788"/>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defTabSz="915988">
              <a:defRPr sz="1200" smtClean="0"/>
            </a:lvl1pPr>
          </a:lstStyle>
          <a:p>
            <a:pPr>
              <a:defRPr/>
            </a:pPr>
            <a:fld id="{9ED35A9A-452B-4BB7-9175-6B6AD3DD8B60}" type="slidenum">
              <a:rPr lang="en-US"/>
              <a:pPr>
                <a:defRPr/>
              </a:pPr>
              <a:t>‹#›</a:t>
            </a:fld>
            <a:endParaRPr lang="en-US"/>
          </a:p>
        </p:txBody>
      </p:sp>
    </p:spTree>
    <p:extLst>
      <p:ext uri="{BB962C8B-B14F-4D97-AF65-F5344CB8AC3E}">
        <p14:creationId xmlns:p14="http://schemas.microsoft.com/office/powerpoint/2010/main" val="1762205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4786" name="Rectangle 1026"/>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algn="l" defTabSz="915988">
              <a:defRPr sz="1200" smtClean="0"/>
            </a:lvl1pPr>
          </a:lstStyle>
          <a:p>
            <a:pPr>
              <a:defRPr/>
            </a:pPr>
            <a:endParaRPr lang="en-US"/>
          </a:p>
        </p:txBody>
      </p:sp>
      <p:sp>
        <p:nvSpPr>
          <p:cNvPr id="374787" name="Rectangle 1027"/>
          <p:cNvSpPr>
            <a:spLocks noGrp="1" noChangeArrowheads="1"/>
          </p:cNvSpPr>
          <p:nvPr>
            <p:ph type="dt" idx="1"/>
          </p:nvPr>
        </p:nvSpPr>
        <p:spPr bwMode="auto">
          <a:xfrm>
            <a:off x="3886200" y="0"/>
            <a:ext cx="2971800" cy="458788"/>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defTabSz="915988">
              <a:defRPr sz="1200" smtClean="0"/>
            </a:lvl1pPr>
          </a:lstStyle>
          <a:p>
            <a:pPr>
              <a:defRPr/>
            </a:pPr>
            <a:endParaRPr lang="en-US"/>
          </a:p>
        </p:txBody>
      </p:sp>
      <p:sp>
        <p:nvSpPr>
          <p:cNvPr id="47108" name="Rectangle 1028"/>
          <p:cNvSpPr>
            <a:spLocks noGrp="1" noRot="1" noChangeAspect="1" noChangeArrowheads="1" noTextEdit="1"/>
          </p:cNvSpPr>
          <p:nvPr>
            <p:ph type="sldImg" idx="2"/>
          </p:nvPr>
        </p:nvSpPr>
        <p:spPr bwMode="auto">
          <a:xfrm>
            <a:off x="1133475" y="688975"/>
            <a:ext cx="4589463" cy="3441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4789" name="Rectangle 1029"/>
          <p:cNvSpPr>
            <a:spLocks noGrp="1" noChangeArrowheads="1"/>
          </p:cNvSpPr>
          <p:nvPr>
            <p:ph type="body" sz="quarter" idx="3"/>
          </p:nvPr>
        </p:nvSpPr>
        <p:spPr bwMode="auto">
          <a:xfrm>
            <a:off x="914400" y="4360863"/>
            <a:ext cx="5029200" cy="4130675"/>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74790" name="Rectangle 1030"/>
          <p:cNvSpPr>
            <a:spLocks noGrp="1" noChangeArrowheads="1"/>
          </p:cNvSpPr>
          <p:nvPr>
            <p:ph type="ftr" sz="quarter" idx="4"/>
          </p:nvPr>
        </p:nvSpPr>
        <p:spPr bwMode="auto">
          <a:xfrm>
            <a:off x="0" y="8721725"/>
            <a:ext cx="2971800" cy="458788"/>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algn="l" defTabSz="915988">
              <a:defRPr sz="1200" smtClean="0"/>
            </a:lvl1pPr>
          </a:lstStyle>
          <a:p>
            <a:pPr>
              <a:defRPr/>
            </a:pPr>
            <a:endParaRPr lang="en-US"/>
          </a:p>
        </p:txBody>
      </p:sp>
      <p:sp>
        <p:nvSpPr>
          <p:cNvPr id="374791" name="Rectangle 1031"/>
          <p:cNvSpPr>
            <a:spLocks noGrp="1" noChangeArrowheads="1"/>
          </p:cNvSpPr>
          <p:nvPr>
            <p:ph type="sldNum" sz="quarter" idx="5"/>
          </p:nvPr>
        </p:nvSpPr>
        <p:spPr bwMode="auto">
          <a:xfrm>
            <a:off x="3886200" y="8721725"/>
            <a:ext cx="2971800" cy="458788"/>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defTabSz="915988">
              <a:defRPr sz="1200" smtClean="0"/>
            </a:lvl1pPr>
          </a:lstStyle>
          <a:p>
            <a:pPr>
              <a:defRPr/>
            </a:pPr>
            <a:fld id="{1A31045B-BD25-4067-B91C-7AE83B2FC6E2}" type="slidenum">
              <a:rPr lang="en-US"/>
              <a:pPr>
                <a:defRPr/>
              </a:pPr>
              <a:t>‹#›</a:t>
            </a:fld>
            <a:endParaRPr lang="en-US"/>
          </a:p>
        </p:txBody>
      </p:sp>
    </p:spTree>
    <p:extLst>
      <p:ext uri="{BB962C8B-B14F-4D97-AF65-F5344CB8AC3E}">
        <p14:creationId xmlns:p14="http://schemas.microsoft.com/office/powerpoint/2010/main" val="25774710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8AD0BBBB-0123-4A78-9233-458D16497BAD}" type="slidenum">
              <a:rPr lang="en-US" altLang="en-US" sz="1200"/>
              <a:pPr/>
              <a:t>1</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953205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E09C324C-FF81-4B84-88F8-27EE04143545}" type="slidenum">
              <a:rPr lang="en-US" altLang="en-US" sz="1200"/>
              <a:pPr/>
              <a:t>10</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031"/>
          <p:cNvSpPr>
            <a:spLocks noGrp="1" noChangeArrowheads="1"/>
          </p:cNvSpPr>
          <p:nvPr>
            <p:ph type="sldNum" sz="quarter" idx="5"/>
          </p:nvPr>
        </p:nvSpPr>
        <p:spPr>
          <a:noFill/>
        </p:spPr>
        <p:txBody>
          <a:bodyPr/>
          <a:lstStyle/>
          <a:p>
            <a:fld id="{323EA34A-8CAD-4CC5-AB7A-CE78E7361EE3}" type="slidenum">
              <a:rPr lang="en-US" altLang="en-US" smtClean="0"/>
              <a:pPr/>
              <a:t>11</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1031"/>
          <p:cNvSpPr>
            <a:spLocks noGrp="1" noChangeArrowheads="1"/>
          </p:cNvSpPr>
          <p:nvPr>
            <p:ph type="sldNum" sz="quarter" idx="5"/>
          </p:nvPr>
        </p:nvSpPr>
        <p:spPr>
          <a:noFill/>
        </p:spPr>
        <p:txBody>
          <a:bodyPr/>
          <a:lstStyle/>
          <a:p>
            <a:fld id="{85C98BEA-5021-4F23-85EB-7301F9BFFA07}" type="slidenum">
              <a:rPr lang="en-US" altLang="en-US" smtClean="0"/>
              <a:pPr/>
              <a:t>12</a:t>
            </a:fld>
            <a:endParaRPr lang="en-US" alt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E0A94034-3B8E-454C-B44A-0E1CBDCD1D0D}" type="slidenum">
              <a:rPr lang="en-US" altLang="en-US" sz="1200"/>
              <a:pPr/>
              <a:t>13</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C0F34AD7-F413-49D0-B2A0-2044B558358C}" type="slidenum">
              <a:rPr lang="en-US" altLang="en-US" sz="1200"/>
              <a:pPr/>
              <a:t>14</a:t>
            </a:fld>
            <a:endParaRPr lang="en-US" alt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70A95827-9FC5-4E6E-A056-D3C3019A34AE}" type="slidenum">
              <a:rPr lang="en-US" altLang="en-US" sz="1200"/>
              <a:pPr/>
              <a:t>15</a:t>
            </a:fld>
            <a:endParaRPr lang="en-US" alt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52A1B1-EC1A-4F8B-AA1F-25AD86B3B90A}" type="slidenum">
              <a:rPr lang="en-US" smtClean="0"/>
              <a:t>16</a:t>
            </a:fld>
            <a:endParaRPr lang="en-US"/>
          </a:p>
        </p:txBody>
      </p:sp>
    </p:spTree>
    <p:extLst>
      <p:ext uri="{BB962C8B-B14F-4D97-AF65-F5344CB8AC3E}">
        <p14:creationId xmlns:p14="http://schemas.microsoft.com/office/powerpoint/2010/main" val="32006722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E03B795B-56A0-4DBE-9E41-5262BD489626}" type="slidenum">
              <a:rPr lang="en-US" altLang="en-US" sz="1200"/>
              <a:pPr/>
              <a:t>17</a:t>
            </a:fld>
            <a:endParaRPr lang="en-US" altLang="en-US" sz="1200"/>
          </a:p>
        </p:txBody>
      </p:sp>
      <p:sp>
        <p:nvSpPr>
          <p:cNvPr id="78851" name="Rectangle 2"/>
          <p:cNvSpPr>
            <a:spLocks noGrp="1" noRot="1" noChangeAspect="1" noChangeArrowheads="1" noTextEdit="1"/>
          </p:cNvSpPr>
          <p:nvPr>
            <p:ph type="sldImg"/>
          </p:nvPr>
        </p:nvSpPr>
        <p:spPr>
          <a:xfrm>
            <a:off x="1135063" y="688975"/>
            <a:ext cx="4589462" cy="3441700"/>
          </a:xfrm>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1652020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2D2A821B-1801-4946-9ECE-1D1BF5D68F3D}" type="slidenum">
              <a:rPr lang="en-US" altLang="en-US" sz="1200"/>
              <a:pPr/>
              <a:t>18</a:t>
            </a:fld>
            <a:endParaRPr lang="en-US" altLang="en-US" sz="1200"/>
          </a:p>
        </p:txBody>
      </p:sp>
      <p:sp>
        <p:nvSpPr>
          <p:cNvPr id="79875" name="Rectangle 2"/>
          <p:cNvSpPr>
            <a:spLocks noGrp="1" noRot="1" noChangeAspect="1" noChangeArrowheads="1" noTextEdit="1"/>
          </p:cNvSpPr>
          <p:nvPr>
            <p:ph type="sldImg"/>
          </p:nvPr>
        </p:nvSpPr>
        <p:spPr>
          <a:xfrm>
            <a:off x="1135063" y="688975"/>
            <a:ext cx="4589462" cy="3441700"/>
          </a:xfrm>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8AD0BBBB-0123-4A78-9233-458D16497BAD}" type="slidenum">
              <a:rPr lang="en-US" altLang="en-US" sz="1200"/>
              <a:pPr/>
              <a:t>19</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202876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03382498-0C3C-4723-A07F-E480E9BEC50E}" type="slidenum">
              <a:rPr lang="en-US" altLang="en-US" sz="1200"/>
              <a:pPr/>
              <a:t>2</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AA96FCB6-87FA-4877-AA0E-031879D08B3F}" type="slidenum">
              <a:rPr lang="en-US" altLang="en-US" sz="1200"/>
              <a:pPr/>
              <a:t>3</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031"/>
          <p:cNvSpPr>
            <a:spLocks noGrp="1" noChangeArrowheads="1"/>
          </p:cNvSpPr>
          <p:nvPr>
            <p:ph type="sldNum" sz="quarter" idx="5"/>
          </p:nvPr>
        </p:nvSpPr>
        <p:spPr>
          <a:noFill/>
        </p:spPr>
        <p:txBody>
          <a:bodyPr/>
          <a:lstStyle/>
          <a:p>
            <a:fld id="{972840B6-71D2-45C1-BC9E-7EF21B4393E2}" type="slidenum">
              <a:rPr lang="en-US" altLang="en-US" smtClean="0"/>
              <a:pPr/>
              <a:t>4</a:t>
            </a:fld>
            <a:endParaRPr lang="en-US" alt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315F33F2-B42A-4CD0-BBDE-20F19201C4B8}" type="slidenum">
              <a:rPr lang="en-US" altLang="en-US" sz="1200"/>
              <a:pPr/>
              <a:t>5</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743C89CB-389E-4C69-8637-C638B0D43438}" type="slidenum">
              <a:rPr lang="en-US" altLang="en-US" sz="1200"/>
              <a:pPr/>
              <a:t>6</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1D287644-5633-410F-848A-13B6F211E286}" type="slidenum">
              <a:rPr lang="en-US" altLang="en-US" sz="1200"/>
              <a:pPr/>
              <a:t>7</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0DC67CE0-3E3B-4C52-A2F7-80B27D5E265A}" type="slidenum">
              <a:rPr lang="en-US" altLang="en-US" sz="1200"/>
              <a:pPr/>
              <a:t>8</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a:defRPr sz="1400">
                <a:solidFill>
                  <a:schemeClr val="tx1"/>
                </a:solidFill>
                <a:latin typeface="Times New Roman" pitchFamily="18" charset="0"/>
              </a:defRPr>
            </a:lvl1pPr>
            <a:lvl2pPr marL="742950" indent="-285750" defTabSz="915988">
              <a:defRPr sz="1400">
                <a:solidFill>
                  <a:schemeClr val="tx1"/>
                </a:solidFill>
                <a:latin typeface="Times New Roman" pitchFamily="18" charset="0"/>
              </a:defRPr>
            </a:lvl2pPr>
            <a:lvl3pPr marL="1143000" indent="-228600" defTabSz="915988">
              <a:defRPr sz="1400">
                <a:solidFill>
                  <a:schemeClr val="tx1"/>
                </a:solidFill>
                <a:latin typeface="Times New Roman" pitchFamily="18" charset="0"/>
              </a:defRPr>
            </a:lvl3pPr>
            <a:lvl4pPr marL="1600200" indent="-228600" defTabSz="915988">
              <a:defRPr sz="1400">
                <a:solidFill>
                  <a:schemeClr val="tx1"/>
                </a:solidFill>
                <a:latin typeface="Times New Roman" pitchFamily="18" charset="0"/>
              </a:defRPr>
            </a:lvl4pPr>
            <a:lvl5pPr marL="2057400" indent="-228600" defTabSz="915988">
              <a:defRPr sz="1400">
                <a:solidFill>
                  <a:schemeClr val="tx1"/>
                </a:solidFill>
                <a:latin typeface="Times New Roman" pitchFamily="18" charset="0"/>
              </a:defRPr>
            </a:lvl5pPr>
            <a:lvl6pPr marL="2514600" indent="-228600" algn="r" defTabSz="915988" eaLnBrk="0" fontAlgn="base" hangingPunct="0">
              <a:spcBef>
                <a:spcPct val="0"/>
              </a:spcBef>
              <a:spcAft>
                <a:spcPct val="0"/>
              </a:spcAft>
              <a:defRPr sz="1400">
                <a:solidFill>
                  <a:schemeClr val="tx1"/>
                </a:solidFill>
                <a:latin typeface="Times New Roman" pitchFamily="18" charset="0"/>
              </a:defRPr>
            </a:lvl6pPr>
            <a:lvl7pPr marL="2971800" indent="-228600" algn="r" defTabSz="915988" eaLnBrk="0" fontAlgn="base" hangingPunct="0">
              <a:spcBef>
                <a:spcPct val="0"/>
              </a:spcBef>
              <a:spcAft>
                <a:spcPct val="0"/>
              </a:spcAft>
              <a:defRPr sz="1400">
                <a:solidFill>
                  <a:schemeClr val="tx1"/>
                </a:solidFill>
                <a:latin typeface="Times New Roman" pitchFamily="18" charset="0"/>
              </a:defRPr>
            </a:lvl7pPr>
            <a:lvl8pPr marL="3429000" indent="-228600" algn="r" defTabSz="915988" eaLnBrk="0" fontAlgn="base" hangingPunct="0">
              <a:spcBef>
                <a:spcPct val="0"/>
              </a:spcBef>
              <a:spcAft>
                <a:spcPct val="0"/>
              </a:spcAft>
              <a:defRPr sz="1400">
                <a:solidFill>
                  <a:schemeClr val="tx1"/>
                </a:solidFill>
                <a:latin typeface="Times New Roman" pitchFamily="18" charset="0"/>
              </a:defRPr>
            </a:lvl8pPr>
            <a:lvl9pPr marL="3886200" indent="-228600" algn="r" defTabSz="915988" eaLnBrk="0" fontAlgn="base" hangingPunct="0">
              <a:spcBef>
                <a:spcPct val="0"/>
              </a:spcBef>
              <a:spcAft>
                <a:spcPct val="0"/>
              </a:spcAft>
              <a:defRPr sz="1400">
                <a:solidFill>
                  <a:schemeClr val="tx1"/>
                </a:solidFill>
                <a:latin typeface="Times New Roman" pitchFamily="18" charset="0"/>
              </a:defRPr>
            </a:lvl9pPr>
          </a:lstStyle>
          <a:p>
            <a:fld id="{E09C324C-FF81-4B84-88F8-27EE04143545}" type="slidenum">
              <a:rPr lang="en-US" altLang="en-US" sz="1200"/>
              <a:pPr/>
              <a:t>9</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smtClean="0"/>
            </a:lvl1pPr>
          </a:lstStyle>
          <a:p>
            <a:pPr>
              <a:defRPr/>
            </a:pPr>
            <a:fld id="{53060E60-0EC9-4333-8C1F-6210B834EEFC}" type="slidenum">
              <a:rPr lang="en-US"/>
              <a:pPr>
                <a:defRPr/>
              </a:pPr>
              <a:t>‹#›</a:t>
            </a:fld>
            <a:endParaRPr lang="en-US"/>
          </a:p>
        </p:txBody>
      </p:sp>
    </p:spTree>
    <p:extLst>
      <p:ext uri="{BB962C8B-B14F-4D97-AF65-F5344CB8AC3E}">
        <p14:creationId xmlns:p14="http://schemas.microsoft.com/office/powerpoint/2010/main" val="3591176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smtClean="0"/>
            </a:lvl1pPr>
          </a:lstStyle>
          <a:p>
            <a:pPr>
              <a:defRPr/>
            </a:pPr>
            <a:fld id="{2862FD22-3231-4801-BCFD-D67CF443F717}" type="slidenum">
              <a:rPr lang="en-US"/>
              <a:pPr>
                <a:defRPr/>
              </a:pPr>
              <a:t>‹#›</a:t>
            </a:fld>
            <a:endParaRPr lang="en-US"/>
          </a:p>
        </p:txBody>
      </p:sp>
    </p:spTree>
    <p:extLst>
      <p:ext uri="{BB962C8B-B14F-4D97-AF65-F5344CB8AC3E}">
        <p14:creationId xmlns:p14="http://schemas.microsoft.com/office/powerpoint/2010/main" val="3450827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smtClean="0"/>
            </a:lvl1pPr>
          </a:lstStyle>
          <a:p>
            <a:pPr>
              <a:defRPr/>
            </a:pPr>
            <a:fld id="{2ABD0A0A-765D-4B92-8059-3E22E893363C}" type="slidenum">
              <a:rPr lang="en-US"/>
              <a:pPr>
                <a:defRPr/>
              </a:pPr>
              <a:t>‹#›</a:t>
            </a:fld>
            <a:endParaRPr lang="en-US"/>
          </a:p>
        </p:txBody>
      </p:sp>
    </p:spTree>
    <p:extLst>
      <p:ext uri="{BB962C8B-B14F-4D97-AF65-F5344CB8AC3E}">
        <p14:creationId xmlns:p14="http://schemas.microsoft.com/office/powerpoint/2010/main" val="4203605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304800"/>
            <a:ext cx="7772400" cy="762000"/>
          </a:xfrm>
        </p:spPr>
        <p:txBody>
          <a:bodyPr/>
          <a:lstStyle/>
          <a:p>
            <a:r>
              <a:rPr lang="en-US"/>
              <a:t>Click to edit Master title style</a:t>
            </a:r>
          </a:p>
        </p:txBody>
      </p:sp>
      <p:sp>
        <p:nvSpPr>
          <p:cNvPr id="3" name="Content Placeholder 2"/>
          <p:cNvSpPr>
            <a:spLocks noGrp="1"/>
          </p:cNvSpPr>
          <p:nvPr>
            <p:ph sz="quarter" idx="1"/>
          </p:nvPr>
        </p:nvSpPr>
        <p:spPr>
          <a:xfrm>
            <a:off x="685800" y="1295400"/>
            <a:ext cx="38100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295400"/>
            <a:ext cx="38100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3810000"/>
            <a:ext cx="38100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810000"/>
            <a:ext cx="38100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8" name="Slide Number Placeholder 7"/>
          <p:cNvSpPr>
            <a:spLocks noGrp="1"/>
          </p:cNvSpPr>
          <p:nvPr>
            <p:ph type="sldNum" sz="quarter" idx="11"/>
          </p:nvPr>
        </p:nvSpPr>
        <p:spPr/>
        <p:txBody>
          <a:bodyPr/>
          <a:lstStyle>
            <a:lvl1pPr>
              <a:defRPr smtClean="0"/>
            </a:lvl1pPr>
          </a:lstStyle>
          <a:p>
            <a:pPr>
              <a:defRPr/>
            </a:pPr>
            <a:fld id="{724A6509-FECE-4A89-9622-AF1008A390C3}" type="slidenum">
              <a:rPr lang="en-US"/>
              <a:pPr>
                <a:defRPr/>
              </a:pPr>
              <a:t>‹#›</a:t>
            </a:fld>
            <a:endParaRPr lang="en-US"/>
          </a:p>
        </p:txBody>
      </p:sp>
    </p:spTree>
    <p:extLst>
      <p:ext uri="{BB962C8B-B14F-4D97-AF65-F5344CB8AC3E}">
        <p14:creationId xmlns:p14="http://schemas.microsoft.com/office/powerpoint/2010/main" val="267361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smtClean="0"/>
            </a:lvl1pPr>
          </a:lstStyle>
          <a:p>
            <a:pPr>
              <a:defRPr/>
            </a:pPr>
            <a:fld id="{1F9E6BDC-BFE6-4E13-A7AD-1C4F2F28F97D}" type="slidenum">
              <a:rPr lang="en-US"/>
              <a:pPr>
                <a:defRPr/>
              </a:pPr>
              <a:t>‹#›</a:t>
            </a:fld>
            <a:endParaRPr lang="en-US"/>
          </a:p>
        </p:txBody>
      </p:sp>
    </p:spTree>
    <p:extLst>
      <p:ext uri="{BB962C8B-B14F-4D97-AF65-F5344CB8AC3E}">
        <p14:creationId xmlns:p14="http://schemas.microsoft.com/office/powerpoint/2010/main" val="204458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smtClean="0"/>
            </a:lvl1pPr>
          </a:lstStyle>
          <a:p>
            <a:pPr>
              <a:defRPr/>
            </a:pPr>
            <a:fld id="{8CA1E061-1BF2-4F3B-A3E8-5FA5D7D00F9D}" type="slidenum">
              <a:rPr lang="en-US"/>
              <a:pPr>
                <a:defRPr/>
              </a:pPr>
              <a:t>‹#›</a:t>
            </a:fld>
            <a:endParaRPr lang="en-US"/>
          </a:p>
        </p:txBody>
      </p:sp>
    </p:spTree>
    <p:extLst>
      <p:ext uri="{BB962C8B-B14F-4D97-AF65-F5344CB8AC3E}">
        <p14:creationId xmlns:p14="http://schemas.microsoft.com/office/powerpoint/2010/main" val="3187136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6" name="Slide Number Placeholder 5"/>
          <p:cNvSpPr>
            <a:spLocks noGrp="1"/>
          </p:cNvSpPr>
          <p:nvPr>
            <p:ph type="sldNum" sz="quarter" idx="11"/>
          </p:nvPr>
        </p:nvSpPr>
        <p:spPr/>
        <p:txBody>
          <a:bodyPr/>
          <a:lstStyle>
            <a:lvl1pPr>
              <a:defRPr smtClean="0"/>
            </a:lvl1pPr>
          </a:lstStyle>
          <a:p>
            <a:pPr>
              <a:defRPr/>
            </a:pPr>
            <a:fld id="{205F4969-9F06-4214-9A15-A1F37E18900F}" type="slidenum">
              <a:rPr lang="en-US"/>
              <a:pPr>
                <a:defRPr/>
              </a:pPr>
              <a:t>‹#›</a:t>
            </a:fld>
            <a:endParaRPr lang="en-US"/>
          </a:p>
        </p:txBody>
      </p:sp>
    </p:spTree>
    <p:extLst>
      <p:ext uri="{BB962C8B-B14F-4D97-AF65-F5344CB8AC3E}">
        <p14:creationId xmlns:p14="http://schemas.microsoft.com/office/powerpoint/2010/main" val="2668830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8" name="Slide Number Placeholder 7"/>
          <p:cNvSpPr>
            <a:spLocks noGrp="1"/>
          </p:cNvSpPr>
          <p:nvPr>
            <p:ph type="sldNum" sz="quarter" idx="11"/>
          </p:nvPr>
        </p:nvSpPr>
        <p:spPr/>
        <p:txBody>
          <a:bodyPr/>
          <a:lstStyle>
            <a:lvl1pPr>
              <a:defRPr smtClean="0"/>
            </a:lvl1pPr>
          </a:lstStyle>
          <a:p>
            <a:pPr>
              <a:defRPr/>
            </a:pPr>
            <a:fld id="{385E0952-5B88-4E89-9C0E-D643D472CF1F}" type="slidenum">
              <a:rPr lang="en-US"/>
              <a:pPr>
                <a:defRPr/>
              </a:pPr>
              <a:t>‹#›</a:t>
            </a:fld>
            <a:endParaRPr lang="en-US"/>
          </a:p>
        </p:txBody>
      </p:sp>
    </p:spTree>
    <p:extLst>
      <p:ext uri="{BB962C8B-B14F-4D97-AF65-F5344CB8AC3E}">
        <p14:creationId xmlns:p14="http://schemas.microsoft.com/office/powerpoint/2010/main" val="2447449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4" name="Slide Number Placeholder 3"/>
          <p:cNvSpPr>
            <a:spLocks noGrp="1"/>
          </p:cNvSpPr>
          <p:nvPr>
            <p:ph type="sldNum" sz="quarter" idx="11"/>
          </p:nvPr>
        </p:nvSpPr>
        <p:spPr/>
        <p:txBody>
          <a:bodyPr/>
          <a:lstStyle>
            <a:lvl1pPr>
              <a:defRPr smtClean="0"/>
            </a:lvl1pPr>
          </a:lstStyle>
          <a:p>
            <a:pPr>
              <a:defRPr/>
            </a:pPr>
            <a:fld id="{DF6BD59F-9AC5-4B4B-AB2E-C9AC6EE38EC7}" type="slidenum">
              <a:rPr lang="en-US"/>
              <a:pPr>
                <a:defRPr/>
              </a:pPr>
              <a:t>‹#›</a:t>
            </a:fld>
            <a:endParaRPr lang="en-US"/>
          </a:p>
        </p:txBody>
      </p:sp>
    </p:spTree>
    <p:extLst>
      <p:ext uri="{BB962C8B-B14F-4D97-AF65-F5344CB8AC3E}">
        <p14:creationId xmlns:p14="http://schemas.microsoft.com/office/powerpoint/2010/main" val="208382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3" name="Slide Number Placeholder 2"/>
          <p:cNvSpPr>
            <a:spLocks noGrp="1"/>
          </p:cNvSpPr>
          <p:nvPr>
            <p:ph type="sldNum" sz="quarter" idx="11"/>
          </p:nvPr>
        </p:nvSpPr>
        <p:spPr/>
        <p:txBody>
          <a:bodyPr/>
          <a:lstStyle>
            <a:lvl1pPr>
              <a:defRPr smtClean="0"/>
            </a:lvl1pPr>
          </a:lstStyle>
          <a:p>
            <a:pPr>
              <a:defRPr/>
            </a:pPr>
            <a:fld id="{9C02868B-9213-4B0B-973F-D74352A3424E}" type="slidenum">
              <a:rPr lang="en-US"/>
              <a:pPr>
                <a:defRPr/>
              </a:pPr>
              <a:t>‹#›</a:t>
            </a:fld>
            <a:endParaRPr lang="en-US"/>
          </a:p>
        </p:txBody>
      </p:sp>
    </p:spTree>
    <p:extLst>
      <p:ext uri="{BB962C8B-B14F-4D97-AF65-F5344CB8AC3E}">
        <p14:creationId xmlns:p14="http://schemas.microsoft.com/office/powerpoint/2010/main" val="334980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6" name="Slide Number Placeholder 5"/>
          <p:cNvSpPr>
            <a:spLocks noGrp="1"/>
          </p:cNvSpPr>
          <p:nvPr>
            <p:ph type="sldNum" sz="quarter" idx="11"/>
          </p:nvPr>
        </p:nvSpPr>
        <p:spPr/>
        <p:txBody>
          <a:bodyPr/>
          <a:lstStyle>
            <a:lvl1pPr>
              <a:defRPr smtClean="0"/>
            </a:lvl1pPr>
          </a:lstStyle>
          <a:p>
            <a:pPr>
              <a:defRPr/>
            </a:pPr>
            <a:fld id="{341C8FD8-EC46-47C4-811E-E8D1BF47B745}" type="slidenum">
              <a:rPr lang="en-US"/>
              <a:pPr>
                <a:defRPr/>
              </a:pPr>
              <a:t>‹#›</a:t>
            </a:fld>
            <a:endParaRPr lang="en-US"/>
          </a:p>
        </p:txBody>
      </p:sp>
    </p:spTree>
    <p:extLst>
      <p:ext uri="{BB962C8B-B14F-4D97-AF65-F5344CB8AC3E}">
        <p14:creationId xmlns:p14="http://schemas.microsoft.com/office/powerpoint/2010/main" val="15207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Intelligent Information Retrieval</a:t>
            </a:r>
            <a:endParaRPr lang="en-US" sz="1400"/>
          </a:p>
        </p:txBody>
      </p:sp>
      <p:sp>
        <p:nvSpPr>
          <p:cNvPr id="6" name="Slide Number Placeholder 5"/>
          <p:cNvSpPr>
            <a:spLocks noGrp="1"/>
          </p:cNvSpPr>
          <p:nvPr>
            <p:ph type="sldNum" sz="quarter" idx="11"/>
          </p:nvPr>
        </p:nvSpPr>
        <p:spPr/>
        <p:txBody>
          <a:bodyPr/>
          <a:lstStyle>
            <a:lvl1pPr>
              <a:defRPr smtClean="0"/>
            </a:lvl1pPr>
          </a:lstStyle>
          <a:p>
            <a:pPr>
              <a:defRPr/>
            </a:pPr>
            <a:fld id="{11937B2D-59C8-4F1B-A404-148825376ADC}" type="slidenum">
              <a:rPr lang="en-US"/>
              <a:pPr>
                <a:defRPr/>
              </a:pPr>
              <a:t>‹#›</a:t>
            </a:fld>
            <a:endParaRPr lang="en-US"/>
          </a:p>
        </p:txBody>
      </p:sp>
    </p:spTree>
    <p:extLst>
      <p:ext uri="{BB962C8B-B14F-4D97-AF65-F5344CB8AC3E}">
        <p14:creationId xmlns:p14="http://schemas.microsoft.com/office/powerpoint/2010/main" val="1465257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685800" y="304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2291" name="Rectangle 3"/>
          <p:cNvSpPr>
            <a:spLocks noGrp="1" noChangeArrowheads="1"/>
          </p:cNvSpPr>
          <p:nvPr>
            <p:ph type="body" idx="1"/>
          </p:nvPr>
        </p:nvSpPr>
        <p:spPr bwMode="auto">
          <a:xfrm>
            <a:off x="685800" y="12954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029" name="Rectangle 5"/>
          <p:cNvSpPr>
            <a:spLocks noGrp="1" noChangeArrowheads="1"/>
          </p:cNvSpPr>
          <p:nvPr>
            <p:ph type="ftr" sz="quarter" idx="3"/>
          </p:nvPr>
        </p:nvSpPr>
        <p:spPr bwMode="auto">
          <a:xfrm>
            <a:off x="642938" y="6335713"/>
            <a:ext cx="3429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mtClean="0"/>
            </a:lvl1pPr>
          </a:lstStyle>
          <a:p>
            <a:pPr>
              <a:defRPr/>
            </a:pPr>
            <a:r>
              <a:rPr lang="en-US"/>
              <a:t>Intelligent Information Retrieval</a:t>
            </a:r>
          </a:p>
        </p:txBody>
      </p:sp>
      <p:sp>
        <p:nvSpPr>
          <p:cNvPr id="1032" name="Rectangle 8"/>
          <p:cNvSpPr>
            <a:spLocks noGrp="1" noChangeArrowheads="1"/>
          </p:cNvSpPr>
          <p:nvPr>
            <p:ph type="sldNum" sz="quarter" idx="4"/>
          </p:nvPr>
        </p:nvSpPr>
        <p:spPr bwMode="auto">
          <a:xfrm>
            <a:off x="6781800" y="63246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lvl1pPr>
          </a:lstStyle>
          <a:p>
            <a:pPr>
              <a:defRPr/>
            </a:pPr>
            <a:fld id="{5B8287F5-E339-43AF-B004-2D64819015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itchFamily="18" charset="0"/>
        </a:defRPr>
      </a:lvl2pPr>
      <a:lvl3pPr algn="ctr" rtl="0" eaLnBrk="0" fontAlgn="base" hangingPunct="0">
        <a:spcBef>
          <a:spcPct val="0"/>
        </a:spcBef>
        <a:spcAft>
          <a:spcPct val="0"/>
        </a:spcAft>
        <a:defRPr sz="3600" b="1">
          <a:solidFill>
            <a:schemeClr val="accent2"/>
          </a:solidFill>
          <a:latin typeface="Times New Roman" pitchFamily="18" charset="0"/>
        </a:defRPr>
      </a:lvl3pPr>
      <a:lvl4pPr algn="ctr" rtl="0" eaLnBrk="0" fontAlgn="base" hangingPunct="0">
        <a:spcBef>
          <a:spcPct val="0"/>
        </a:spcBef>
        <a:spcAft>
          <a:spcPct val="0"/>
        </a:spcAft>
        <a:defRPr sz="3600" b="1">
          <a:solidFill>
            <a:schemeClr val="accent2"/>
          </a:solidFill>
          <a:latin typeface="Times New Roman" pitchFamily="18" charset="0"/>
        </a:defRPr>
      </a:lvl4pPr>
      <a:lvl5pPr algn="ctr" rtl="0" eaLnBrk="0" fontAlgn="base" hangingPunct="0">
        <a:spcBef>
          <a:spcPct val="0"/>
        </a:spcBef>
        <a:spcAft>
          <a:spcPct val="0"/>
        </a:spcAft>
        <a:defRPr sz="3600" b="1">
          <a:solidFill>
            <a:schemeClr val="accent2"/>
          </a:solidFill>
          <a:latin typeface="Times New Roman" pitchFamily="18" charset="0"/>
        </a:defRPr>
      </a:lvl5pPr>
      <a:lvl6pPr marL="457200" algn="ctr" rtl="0" eaLnBrk="0" fontAlgn="base" hangingPunct="0">
        <a:spcBef>
          <a:spcPct val="0"/>
        </a:spcBef>
        <a:spcAft>
          <a:spcPct val="0"/>
        </a:spcAft>
        <a:defRPr sz="3600" b="1">
          <a:solidFill>
            <a:schemeClr val="accent2"/>
          </a:solidFill>
          <a:latin typeface="Times New Roman" pitchFamily="18" charset="0"/>
        </a:defRPr>
      </a:lvl6pPr>
      <a:lvl7pPr marL="914400" algn="ctr" rtl="0" eaLnBrk="0" fontAlgn="base" hangingPunct="0">
        <a:spcBef>
          <a:spcPct val="0"/>
        </a:spcBef>
        <a:spcAft>
          <a:spcPct val="0"/>
        </a:spcAft>
        <a:defRPr sz="3600" b="1">
          <a:solidFill>
            <a:schemeClr val="accent2"/>
          </a:solidFill>
          <a:latin typeface="Times New Roman" pitchFamily="18" charset="0"/>
        </a:defRPr>
      </a:lvl7pPr>
      <a:lvl8pPr marL="1371600" algn="ctr" rtl="0" eaLnBrk="0" fontAlgn="base" hangingPunct="0">
        <a:spcBef>
          <a:spcPct val="0"/>
        </a:spcBef>
        <a:spcAft>
          <a:spcPct val="0"/>
        </a:spcAft>
        <a:defRPr sz="3600" b="1">
          <a:solidFill>
            <a:schemeClr val="accent2"/>
          </a:solidFill>
          <a:latin typeface="Times New Roman" pitchFamily="18" charset="0"/>
        </a:defRPr>
      </a:lvl8pPr>
      <a:lvl9pPr marL="1828800" algn="ctr" rtl="0" eaLnBrk="0" fontAlgn="base" hangingPunct="0">
        <a:spcBef>
          <a:spcPct val="0"/>
        </a:spcBef>
        <a:spcAft>
          <a:spcPct val="0"/>
        </a:spcAft>
        <a:defRPr sz="3600" b="1">
          <a:solidFill>
            <a:schemeClr val="accent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Marlett" pitchFamily="2" charset="2"/>
        <a:buChar char="i"/>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rgbClr val="FF3300"/>
        </a:buClr>
        <a:buFont typeface="Marlett" pitchFamily="2" charset="2"/>
        <a:buChar char="4"/>
        <a:defRPr sz="2000">
          <a:solidFill>
            <a:schemeClr val="tx1"/>
          </a:solidFill>
          <a:latin typeface="+mn-lt"/>
        </a:defRPr>
      </a:lvl2pPr>
      <a:lvl3pPr marL="1143000" indent="-228600" algn="l" rtl="0" eaLnBrk="0" fontAlgn="base" hangingPunct="0">
        <a:spcBef>
          <a:spcPct val="20000"/>
        </a:spcBef>
        <a:spcAft>
          <a:spcPct val="0"/>
        </a:spcAft>
        <a:buClr>
          <a:schemeClr val="accent1"/>
        </a:buClr>
        <a:buFont typeface="Marlett" pitchFamily="2" charset="2"/>
        <a:buChar char="i"/>
        <a:defRPr>
          <a:solidFill>
            <a:schemeClr val="tx1"/>
          </a:solidFill>
          <a:latin typeface="+mn-lt"/>
        </a:defRPr>
      </a:lvl3pPr>
      <a:lvl4pPr marL="1600200" indent="-228600" algn="l" rtl="0" eaLnBrk="0" fontAlgn="base" hangingPunct="0">
        <a:spcBef>
          <a:spcPct val="20000"/>
        </a:spcBef>
        <a:spcAft>
          <a:spcPct val="0"/>
        </a:spcAft>
        <a:buClr>
          <a:srgbClr val="FF9900"/>
        </a:buClr>
        <a:buFont typeface="Marlett" pitchFamily="2" charset="2"/>
        <a:buChar char="4"/>
        <a:defRPr sz="16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16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sz="16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sz="16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sz="16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3.wmf"/><Relationship Id="rId5" Type="http://schemas.openxmlformats.org/officeDocument/2006/relationships/oleObject" Target="../embeddings/oleObject13.bin"/><Relationship Id="rId4" Type="http://schemas.openxmlformats.org/officeDocument/2006/relationships/image" Target="../media/image12.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19.png"/><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8.emf"/><Relationship Id="rId5" Type="http://schemas.openxmlformats.org/officeDocument/2006/relationships/oleObject" Target="../embeddings/oleObject18.bin"/><Relationship Id="rId4" Type="http://schemas.openxmlformats.org/officeDocument/2006/relationships/image" Target="../media/image17.emf"/><Relationship Id="rId9" Type="http://schemas.openxmlformats.org/officeDocument/2006/relationships/oleObject" Target="../embeddings/oleObject20.bin"/></Relationships>
</file>

<file path=ppt/slides/_rels/slide17.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21.emf"/><Relationship Id="rId5" Type="http://schemas.openxmlformats.org/officeDocument/2006/relationships/oleObject" Target="../embeddings/oleObject22.bin"/><Relationship Id="rId4" Type="http://schemas.openxmlformats.org/officeDocument/2006/relationships/image" Target="../media/image20.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image" Target="../media/image19.wmf"/><Relationship Id="rId5" Type="http://schemas.openxmlformats.org/officeDocument/2006/relationships/oleObject" Target="../embeddings/oleObject19.bin"/><Relationship Id="rId4" Type="http://schemas.openxmlformats.org/officeDocument/2006/relationships/image" Target="../media/image21.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wmf"/><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oleObject" Target="../embeddings/oleObject9.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ctrTitle"/>
          </p:nvPr>
        </p:nvSpPr>
        <p:spPr>
          <a:xfrm>
            <a:off x="685800" y="987552"/>
            <a:ext cx="7772400" cy="1755648"/>
          </a:xfrm>
          <a:noFill/>
        </p:spPr>
        <p:txBody>
          <a:bodyPr/>
          <a:lstStyle/>
          <a:p>
            <a:r>
              <a:rPr lang="en-US" altLang="en-US" dirty="0"/>
              <a:t>Text/Document Categorization</a:t>
            </a:r>
            <a:br>
              <a:rPr lang="en-US" altLang="en-US" dirty="0"/>
            </a:br>
            <a:r>
              <a:rPr lang="en-US" altLang="en-US" dirty="0"/>
              <a:t>Part II</a:t>
            </a:r>
            <a:br>
              <a:rPr lang="en-US" altLang="en-US" dirty="0"/>
            </a:br>
            <a:br>
              <a:rPr lang="en-US" altLang="en-US" sz="1400" dirty="0"/>
            </a:br>
            <a:r>
              <a:rPr lang="en-US" altLang="en-US" sz="3200" i="1" dirty="0"/>
              <a:t>Bayesian Classification</a:t>
            </a:r>
            <a:endParaRPr lang="en-US" altLang="en-US" dirty="0"/>
          </a:p>
        </p:txBody>
      </p:sp>
      <p:sp>
        <p:nvSpPr>
          <p:cNvPr id="25603" name="Text Box 5"/>
          <p:cNvSpPr txBox="1">
            <a:spLocks noChangeArrowheads="1"/>
          </p:cNvSpPr>
          <p:nvPr/>
        </p:nvSpPr>
        <p:spPr bwMode="auto">
          <a:xfrm>
            <a:off x="1816608" y="3685032"/>
            <a:ext cx="5638800" cy="1441450"/>
          </a:xfrm>
          <a:prstGeom prst="rect">
            <a:avLst/>
          </a:prstGeom>
          <a:solidFill>
            <a:srgbClr val="99CCFF"/>
          </a:solidFill>
          <a:ln w="9525">
            <a:solidFill>
              <a:srgbClr val="FF0000"/>
            </a:solidFill>
            <a:miter lim="800000"/>
            <a:headEnd/>
            <a:tailEnd/>
          </a:ln>
        </p:spPr>
        <p:txBody>
          <a:bodyPr>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spcBef>
                <a:spcPct val="50000"/>
              </a:spcBef>
            </a:pPr>
            <a:endParaRPr lang="en-US" altLang="en-US" sz="400"/>
          </a:p>
          <a:p>
            <a:pPr algn="ctr">
              <a:spcBef>
                <a:spcPct val="50000"/>
              </a:spcBef>
            </a:pPr>
            <a:r>
              <a:rPr lang="en-US" altLang="en-US" sz="2400"/>
              <a:t>CSC 575</a:t>
            </a:r>
          </a:p>
          <a:p>
            <a:pPr algn="ctr">
              <a:spcBef>
                <a:spcPct val="50000"/>
              </a:spcBef>
            </a:pPr>
            <a:r>
              <a:rPr lang="en-US" altLang="en-US" sz="2400"/>
              <a:t>Intelligent Information Retrieval</a:t>
            </a:r>
          </a:p>
          <a:p>
            <a:pPr algn="ctr">
              <a:spcBef>
                <a:spcPct val="50000"/>
              </a:spcBef>
            </a:pPr>
            <a:endParaRPr lang="en-US" altLang="en-US" sz="800"/>
          </a:p>
        </p:txBody>
      </p:sp>
    </p:spTree>
    <p:extLst>
      <p:ext uri="{BB962C8B-B14F-4D97-AF65-F5344CB8AC3E}">
        <p14:creationId xmlns:p14="http://schemas.microsoft.com/office/powerpoint/2010/main" val="642523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403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8DCC9F75-16B6-4306-9036-3AEBF0BC9F65}" type="slidenum">
              <a:rPr lang="en-US" altLang="en-US"/>
              <a:pPr/>
              <a:t>10</a:t>
            </a:fld>
            <a:endParaRPr lang="en-US" altLang="en-US"/>
          </a:p>
        </p:txBody>
      </p:sp>
      <p:sp>
        <p:nvSpPr>
          <p:cNvPr id="44036" name="Rectangle 2"/>
          <p:cNvSpPr>
            <a:spLocks noGrp="1" noChangeArrowheads="1"/>
          </p:cNvSpPr>
          <p:nvPr>
            <p:ph type="title"/>
          </p:nvPr>
        </p:nvSpPr>
        <p:spPr/>
        <p:txBody>
          <a:bodyPr/>
          <a:lstStyle/>
          <a:p>
            <a:r>
              <a:rPr lang="en-US" altLang="en-US" dirty="0"/>
              <a:t>Naïve Bayes Example (cont.)</a:t>
            </a:r>
          </a:p>
        </p:txBody>
      </p:sp>
      <p:sp>
        <p:nvSpPr>
          <p:cNvPr id="44037" name="Rectangle 3"/>
          <p:cNvSpPr>
            <a:spLocks noGrp="1" noChangeArrowheads="1"/>
          </p:cNvSpPr>
          <p:nvPr>
            <p:ph type="body" idx="1"/>
          </p:nvPr>
        </p:nvSpPr>
        <p:spPr>
          <a:xfrm>
            <a:off x="2084832" y="3341730"/>
            <a:ext cx="4851428" cy="2894478"/>
          </a:xfrm>
          <a:ln>
            <a:solidFill>
              <a:srgbClr val="CC0000"/>
            </a:solidFill>
            <a:miter lim="800000"/>
            <a:headEnd/>
            <a:tailEnd/>
          </a:ln>
        </p:spPr>
        <p:txBody>
          <a:bodyPr/>
          <a:lstStyle/>
          <a:p>
            <a:pPr>
              <a:lnSpc>
                <a:spcPct val="90000"/>
              </a:lnSpc>
              <a:buFont typeface="Marlett" pitchFamily="2" charset="2"/>
              <a:buNone/>
            </a:pPr>
            <a:r>
              <a:rPr lang="en-US" altLang="en-US" sz="1600" dirty="0"/>
              <a:t>P(well | E) = (0.9)(0.1)(0.1)(0.99)/P(E)=0.0089/P(E)</a:t>
            </a:r>
          </a:p>
          <a:p>
            <a:pPr>
              <a:lnSpc>
                <a:spcPct val="90000"/>
              </a:lnSpc>
              <a:buFont typeface="Marlett" pitchFamily="2" charset="2"/>
              <a:buNone/>
            </a:pPr>
            <a:r>
              <a:rPr lang="en-US" altLang="en-US" sz="1600" dirty="0"/>
              <a:t>P(cold | E) = (0.05)(0.9)(0.8)(0.3)/P(E)=0.01/P(E)</a:t>
            </a:r>
          </a:p>
          <a:p>
            <a:pPr>
              <a:lnSpc>
                <a:spcPct val="90000"/>
              </a:lnSpc>
              <a:buFont typeface="Marlett" pitchFamily="2" charset="2"/>
              <a:buNone/>
            </a:pPr>
            <a:r>
              <a:rPr lang="en-US" altLang="en-US" sz="1600" dirty="0"/>
              <a:t>P(allergy | E) = (0.05)(0.9)(0.7)(0.6)/P(E)=0.019/P(E)</a:t>
            </a:r>
          </a:p>
          <a:p>
            <a:pPr>
              <a:lnSpc>
                <a:spcPct val="90000"/>
              </a:lnSpc>
              <a:buFont typeface="Marlett" pitchFamily="2" charset="2"/>
              <a:buNone/>
            </a:pPr>
            <a:endParaRPr lang="en-US" altLang="en-US" sz="1600" dirty="0"/>
          </a:p>
          <a:p>
            <a:pPr>
              <a:lnSpc>
                <a:spcPct val="90000"/>
              </a:lnSpc>
              <a:buFont typeface="Marlett" pitchFamily="2" charset="2"/>
              <a:buNone/>
            </a:pPr>
            <a:r>
              <a:rPr lang="en-US" altLang="en-US" sz="1600" dirty="0"/>
              <a:t>Now we can obtain P(E):</a:t>
            </a:r>
          </a:p>
          <a:p>
            <a:pPr>
              <a:lnSpc>
                <a:spcPct val="90000"/>
              </a:lnSpc>
              <a:buFont typeface="Marlett" pitchFamily="2" charset="2"/>
              <a:buNone/>
            </a:pPr>
            <a:r>
              <a:rPr lang="en-US" altLang="en-US" sz="1600" dirty="0"/>
              <a:t>P(E) = 0.089 + 0.01 + 0.019 = 0.0379</a:t>
            </a:r>
          </a:p>
          <a:p>
            <a:pPr>
              <a:lnSpc>
                <a:spcPct val="90000"/>
              </a:lnSpc>
              <a:buFont typeface="Marlett" pitchFamily="2" charset="2"/>
              <a:buNone/>
            </a:pPr>
            <a:endParaRPr lang="en-US" altLang="en-US" sz="1600" dirty="0"/>
          </a:p>
          <a:p>
            <a:pPr>
              <a:lnSpc>
                <a:spcPct val="90000"/>
              </a:lnSpc>
              <a:buFont typeface="Marlett" pitchFamily="2" charset="2"/>
              <a:buNone/>
            </a:pPr>
            <a:r>
              <a:rPr lang="en-US" altLang="en-US" sz="1600" dirty="0"/>
              <a:t>P(well | E) = 0.24</a:t>
            </a:r>
          </a:p>
          <a:p>
            <a:pPr>
              <a:lnSpc>
                <a:spcPct val="90000"/>
              </a:lnSpc>
              <a:buFont typeface="Marlett" pitchFamily="2" charset="2"/>
              <a:buNone/>
            </a:pPr>
            <a:r>
              <a:rPr lang="en-US" altLang="en-US" sz="1600" dirty="0"/>
              <a:t>P(cold | E) = 0.26</a:t>
            </a:r>
          </a:p>
          <a:p>
            <a:pPr>
              <a:lnSpc>
                <a:spcPct val="90000"/>
              </a:lnSpc>
              <a:buFont typeface="Marlett" pitchFamily="2" charset="2"/>
              <a:buNone/>
            </a:pPr>
            <a:r>
              <a:rPr lang="en-US" altLang="en-US" sz="1600" dirty="0"/>
              <a:t>P(allergy | E) = 0.50</a:t>
            </a:r>
          </a:p>
        </p:txBody>
      </p:sp>
      <p:graphicFrame>
        <p:nvGraphicFramePr>
          <p:cNvPr id="581675" name="Group 43"/>
          <p:cNvGraphicFramePr>
            <a:graphicFrameLocks noGrp="1"/>
          </p:cNvGraphicFramePr>
          <p:nvPr/>
        </p:nvGraphicFramePr>
        <p:xfrm>
          <a:off x="898525" y="1292225"/>
          <a:ext cx="5029200" cy="1811338"/>
        </p:xfrm>
        <a:graphic>
          <a:graphicData uri="http://schemas.openxmlformats.org/drawingml/2006/table">
            <a:tbl>
              <a:tblPr/>
              <a:tblGrid>
                <a:gridCol w="1676400">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gridCol w="11811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tblGrid>
              <a:tr h="4064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rgbClr val="CC0000"/>
                          </a:solidFill>
                          <a:effectLst/>
                          <a:latin typeface="Times New Roman" pitchFamily="18" charset="0"/>
                        </a:rPr>
                        <a:t>Probability</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rgbClr val="CC0000"/>
                          </a:solidFill>
                          <a:effectLst/>
                          <a:latin typeface="Times New Roman" pitchFamily="18" charset="0"/>
                        </a:rPr>
                        <a:t>Well</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rgbClr val="CC0000"/>
                          </a:solidFill>
                          <a:effectLst/>
                          <a:latin typeface="Times New Roman" pitchFamily="18" charset="0"/>
                        </a:rPr>
                        <a:t>Cold</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rgbClr val="CC0000"/>
                          </a:solidFill>
                          <a:effectLst/>
                          <a:latin typeface="Times New Roman" pitchFamily="18" charset="0"/>
                        </a:rPr>
                        <a:t>Allergy</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60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P(</a:t>
                      </a:r>
                      <a:r>
                        <a:rPr kumimoji="0" lang="en-US" sz="1600" b="1" i="1" u="none" strike="noStrike" cap="none" normalizeH="0" baseline="0">
                          <a:ln>
                            <a:noFill/>
                          </a:ln>
                          <a:solidFill>
                            <a:schemeClr val="tx1"/>
                          </a:solidFill>
                          <a:effectLst/>
                          <a:latin typeface="Times New Roman" pitchFamily="18" charset="0"/>
                        </a:rPr>
                        <a:t>c</a:t>
                      </a:r>
                      <a:r>
                        <a:rPr kumimoji="0" lang="en-US" sz="1600" b="1" i="1" u="none" strike="noStrike" cap="none" normalizeH="0" baseline="-25000">
                          <a:ln>
                            <a:noFill/>
                          </a:ln>
                          <a:solidFill>
                            <a:schemeClr val="tx1"/>
                          </a:solidFill>
                          <a:effectLst/>
                          <a:latin typeface="Times New Roman" pitchFamily="18" charset="0"/>
                        </a:rPr>
                        <a:t>i</a:t>
                      </a:r>
                      <a:r>
                        <a:rPr kumimoji="0" lang="en-US" sz="16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0.9</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0.05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0.05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92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P(sneeze | </a:t>
                      </a:r>
                      <a:r>
                        <a:rPr kumimoji="0" lang="en-US" sz="1600" b="1" i="1" u="none" strike="noStrike" cap="none" normalizeH="0" baseline="0">
                          <a:ln>
                            <a:noFill/>
                          </a:ln>
                          <a:solidFill>
                            <a:schemeClr val="tx1"/>
                          </a:solidFill>
                          <a:effectLst/>
                          <a:latin typeface="Times New Roman" pitchFamily="18" charset="0"/>
                        </a:rPr>
                        <a:t>c</a:t>
                      </a:r>
                      <a:r>
                        <a:rPr kumimoji="0" lang="en-US" sz="1600" b="1" i="1" u="none" strike="noStrike" cap="none" normalizeH="0" baseline="-25000">
                          <a:ln>
                            <a:noFill/>
                          </a:ln>
                          <a:solidFill>
                            <a:schemeClr val="tx1"/>
                          </a:solidFill>
                          <a:effectLst/>
                          <a:latin typeface="Times New Roman" pitchFamily="18" charset="0"/>
                        </a:rPr>
                        <a:t>i</a:t>
                      </a:r>
                      <a:r>
                        <a:rPr kumimoji="0" lang="en-US" sz="16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0.1</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0.9</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0.9</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92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P(cough | </a:t>
                      </a:r>
                      <a:r>
                        <a:rPr kumimoji="0" lang="en-US" sz="1600" b="1" i="1" u="none" strike="noStrike" cap="none" normalizeH="0" baseline="0">
                          <a:ln>
                            <a:noFill/>
                          </a:ln>
                          <a:solidFill>
                            <a:schemeClr val="tx1"/>
                          </a:solidFill>
                          <a:effectLst/>
                          <a:latin typeface="Times New Roman" pitchFamily="18" charset="0"/>
                        </a:rPr>
                        <a:t>c</a:t>
                      </a:r>
                      <a:r>
                        <a:rPr kumimoji="0" lang="en-US" sz="1600" b="1" i="1" u="none" strike="noStrike" cap="none" normalizeH="0" baseline="-25000">
                          <a:ln>
                            <a:noFill/>
                          </a:ln>
                          <a:solidFill>
                            <a:schemeClr val="tx1"/>
                          </a:solidFill>
                          <a:effectLst/>
                          <a:latin typeface="Times New Roman" pitchFamily="18" charset="0"/>
                        </a:rPr>
                        <a:t>i</a:t>
                      </a:r>
                      <a:r>
                        <a:rPr kumimoji="0" lang="en-US" sz="16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0.1</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0.8</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0.7</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03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P(fever | </a:t>
                      </a:r>
                      <a:r>
                        <a:rPr kumimoji="0" lang="en-US" sz="1600" b="1" i="1" u="none" strike="noStrike" cap="none" normalizeH="0" baseline="0">
                          <a:ln>
                            <a:noFill/>
                          </a:ln>
                          <a:solidFill>
                            <a:schemeClr val="tx1"/>
                          </a:solidFill>
                          <a:effectLst/>
                          <a:latin typeface="Times New Roman" pitchFamily="18" charset="0"/>
                        </a:rPr>
                        <a:t>c</a:t>
                      </a:r>
                      <a:r>
                        <a:rPr kumimoji="0" lang="en-US" sz="1600" b="1" i="1" u="none" strike="noStrike" cap="none" normalizeH="0" baseline="-25000">
                          <a:ln>
                            <a:noFill/>
                          </a:ln>
                          <a:solidFill>
                            <a:schemeClr val="tx1"/>
                          </a:solidFill>
                          <a:effectLst/>
                          <a:latin typeface="Times New Roman" pitchFamily="18" charset="0"/>
                        </a:rPr>
                        <a:t>i</a:t>
                      </a:r>
                      <a:r>
                        <a:rPr kumimoji="0" lang="en-US" sz="16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0.01</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0.7</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0.4</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4071" name="Rectangle 37"/>
          <p:cNvSpPr>
            <a:spLocks noChangeArrowheads="1"/>
          </p:cNvSpPr>
          <p:nvPr/>
        </p:nvSpPr>
        <p:spPr bwMode="auto">
          <a:xfrm>
            <a:off x="6045200" y="2066925"/>
            <a:ext cx="2698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eaLnBrk="1" hangingPunct="1"/>
            <a:r>
              <a:rPr lang="en-US" altLang="en-US" sz="1800"/>
              <a:t>E={sneeze, cough, </a:t>
            </a:r>
            <a:r>
              <a:rPr lang="en-US" altLang="en-US" sz="1800">
                <a:sym typeface="Symbol" pitchFamily="18" charset="2"/>
              </a:rPr>
              <a:t>fever}</a:t>
            </a:r>
          </a:p>
        </p:txBody>
      </p:sp>
    </p:spTree>
    <p:extLst>
      <p:ext uri="{BB962C8B-B14F-4D97-AF65-F5344CB8AC3E}">
        <p14:creationId xmlns:p14="http://schemas.microsoft.com/office/powerpoint/2010/main" val="1830354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Estimating Probabilities</a:t>
            </a:r>
          </a:p>
        </p:txBody>
      </p:sp>
      <p:sp>
        <p:nvSpPr>
          <p:cNvPr id="47107" name="Rectangle 3"/>
          <p:cNvSpPr>
            <a:spLocks noGrp="1" noChangeArrowheads="1"/>
          </p:cNvSpPr>
          <p:nvPr>
            <p:ph idx="1"/>
          </p:nvPr>
        </p:nvSpPr>
        <p:spPr>
          <a:xfrm>
            <a:off x="466725" y="1171574"/>
            <a:ext cx="8229600" cy="5133975"/>
          </a:xfrm>
        </p:spPr>
        <p:txBody>
          <a:bodyPr/>
          <a:lstStyle/>
          <a:p>
            <a:r>
              <a:rPr lang="en-US" altLang="en-US" dirty="0"/>
              <a:t>Normally, probabilities are estimated based on observed frequencies in the training data.</a:t>
            </a:r>
          </a:p>
          <a:p>
            <a:r>
              <a:rPr lang="en-US" altLang="en-US" dirty="0"/>
              <a:t>If </a:t>
            </a:r>
            <a:r>
              <a:rPr lang="en-US" altLang="en-US" i="1" dirty="0"/>
              <a:t>D</a:t>
            </a:r>
            <a:r>
              <a:rPr lang="en-US" altLang="en-US" dirty="0"/>
              <a:t> contains </a:t>
            </a:r>
            <a:r>
              <a:rPr lang="en-US" altLang="en-US" i="1" dirty="0" err="1"/>
              <a:t>n</a:t>
            </a:r>
            <a:r>
              <a:rPr lang="en-US" altLang="en-US" i="1" baseline="-25000" dirty="0" err="1"/>
              <a:t>i</a:t>
            </a:r>
            <a:r>
              <a:rPr lang="en-US" altLang="en-US" i="1" dirty="0"/>
              <a:t> </a:t>
            </a:r>
            <a:r>
              <a:rPr lang="en-US" altLang="en-US" dirty="0"/>
              <a:t>examples in class </a:t>
            </a:r>
            <a:r>
              <a:rPr lang="en-US" altLang="en-US" i="1" dirty="0"/>
              <a:t>c</a:t>
            </a:r>
            <a:r>
              <a:rPr lang="en-US" altLang="en-US" i="1" baseline="-25000" dirty="0"/>
              <a:t>i</a:t>
            </a:r>
            <a:r>
              <a:rPr lang="en-US" altLang="en-US" dirty="0"/>
              <a:t>, and </a:t>
            </a:r>
            <a:r>
              <a:rPr lang="en-US" altLang="en-US" i="1" dirty="0" err="1"/>
              <a:t>n</a:t>
            </a:r>
            <a:r>
              <a:rPr lang="en-US" altLang="en-US" i="1" baseline="-25000" dirty="0" err="1"/>
              <a:t>ij</a:t>
            </a:r>
            <a:r>
              <a:rPr lang="en-US" altLang="en-US" dirty="0"/>
              <a:t> of these </a:t>
            </a:r>
            <a:r>
              <a:rPr lang="en-US" altLang="en-US" i="1" dirty="0" err="1"/>
              <a:t>n</a:t>
            </a:r>
            <a:r>
              <a:rPr lang="en-US" altLang="en-US" i="1" baseline="-25000" dirty="0" err="1"/>
              <a:t>i</a:t>
            </a:r>
            <a:r>
              <a:rPr lang="en-US" altLang="en-US" dirty="0"/>
              <a:t> examples contains feature/attribute </a:t>
            </a:r>
            <a:r>
              <a:rPr lang="en-US" altLang="en-US" i="1" dirty="0" err="1"/>
              <a:t>e</a:t>
            </a:r>
            <a:r>
              <a:rPr lang="en-US" altLang="en-US" i="1" baseline="-25000" dirty="0" err="1"/>
              <a:t>j</a:t>
            </a:r>
            <a:r>
              <a:rPr lang="en-US" altLang="en-US" dirty="0"/>
              <a:t>, then:</a:t>
            </a:r>
          </a:p>
          <a:p>
            <a:endParaRPr lang="en-US" altLang="en-US" sz="1400" dirty="0"/>
          </a:p>
          <a:p>
            <a:pPr eaLnBrk="1" hangingPunct="1">
              <a:lnSpc>
                <a:spcPct val="90000"/>
              </a:lnSpc>
            </a:pPr>
            <a:endParaRPr lang="en-US" altLang="en-US" sz="1400" dirty="0"/>
          </a:p>
          <a:p>
            <a:pPr eaLnBrk="1" hangingPunct="1">
              <a:lnSpc>
                <a:spcPct val="90000"/>
              </a:lnSpc>
            </a:pPr>
            <a:endParaRPr lang="en-US" altLang="en-US" sz="1400" dirty="0"/>
          </a:p>
          <a:p>
            <a:pPr eaLnBrk="1" hangingPunct="1">
              <a:lnSpc>
                <a:spcPct val="90000"/>
              </a:lnSpc>
            </a:pPr>
            <a:endParaRPr lang="en-US" altLang="en-US" sz="1400" dirty="0"/>
          </a:p>
          <a:p>
            <a:pPr eaLnBrk="1" hangingPunct="1">
              <a:lnSpc>
                <a:spcPct val="90000"/>
              </a:lnSpc>
            </a:pPr>
            <a:endParaRPr lang="en-US" altLang="en-US" sz="1400" dirty="0"/>
          </a:p>
          <a:p>
            <a:pPr eaLnBrk="1" hangingPunct="1">
              <a:lnSpc>
                <a:spcPct val="90000"/>
              </a:lnSpc>
            </a:pPr>
            <a:r>
              <a:rPr lang="en-US" altLang="en-US" sz="2000" dirty="0"/>
              <a:t>If the feature is continuous-valued, P(</a:t>
            </a:r>
            <a:r>
              <a:rPr lang="en-US" altLang="en-US" sz="2000" i="1" dirty="0" err="1"/>
              <a:t>e</a:t>
            </a:r>
            <a:r>
              <a:rPr lang="en-US" altLang="en-US" sz="2000" i="1" baseline="-25000" dirty="0" err="1"/>
              <a:t>j</a:t>
            </a:r>
            <a:r>
              <a:rPr lang="en-US" altLang="en-US" sz="2000" dirty="0" err="1"/>
              <a:t>|</a:t>
            </a:r>
            <a:r>
              <a:rPr lang="en-US" altLang="en-US" sz="2000" i="1" dirty="0" err="1"/>
              <a:t>c</a:t>
            </a:r>
            <a:r>
              <a:rPr lang="en-US" altLang="en-US" sz="2000" i="1" baseline="-25000" dirty="0" err="1"/>
              <a:t>i</a:t>
            </a:r>
            <a:r>
              <a:rPr lang="en-US" altLang="en-US" sz="2000" dirty="0"/>
              <a:t>) is usually computed based on Gaussian distribution with a mean </a:t>
            </a:r>
            <a:r>
              <a:rPr lang="el-GR" altLang="en-US" sz="2000" i="1" dirty="0"/>
              <a:t>μ</a:t>
            </a:r>
            <a:r>
              <a:rPr lang="en-US" altLang="en-US" sz="2000" dirty="0"/>
              <a:t> and standard deviation </a:t>
            </a:r>
            <a:r>
              <a:rPr lang="el-GR" altLang="en-US" sz="2000" i="1" dirty="0"/>
              <a:t>σ</a:t>
            </a:r>
          </a:p>
          <a:p>
            <a:pPr eaLnBrk="1" hangingPunct="1">
              <a:lnSpc>
                <a:spcPct val="90000"/>
              </a:lnSpc>
            </a:pPr>
            <a:endParaRPr lang="en-US" altLang="en-US" sz="2000" dirty="0"/>
          </a:p>
          <a:p>
            <a:pPr eaLnBrk="1" hangingPunct="1">
              <a:lnSpc>
                <a:spcPct val="90000"/>
              </a:lnSpc>
            </a:pPr>
            <a:endParaRPr lang="en-US" altLang="en-US" sz="2000" dirty="0"/>
          </a:p>
          <a:p>
            <a:pPr eaLnBrk="1" hangingPunct="1">
              <a:lnSpc>
                <a:spcPct val="90000"/>
              </a:lnSpc>
            </a:pPr>
            <a:endParaRPr lang="en-US" altLang="en-US" sz="2000" dirty="0"/>
          </a:p>
          <a:p>
            <a:pPr lvl="1" eaLnBrk="1" hangingPunct="1">
              <a:lnSpc>
                <a:spcPct val="90000"/>
              </a:lnSpc>
              <a:buFont typeface="Wingdings" pitchFamily="2" charset="2"/>
              <a:buNone/>
            </a:pPr>
            <a:r>
              <a:rPr lang="en-US" altLang="en-US" sz="2000" dirty="0"/>
              <a:t>and P(</a:t>
            </a:r>
            <a:r>
              <a:rPr lang="en-US" altLang="en-US" sz="2000" i="1" dirty="0" err="1"/>
              <a:t>e</a:t>
            </a:r>
            <a:r>
              <a:rPr lang="en-US" altLang="en-US" sz="2000" i="1" baseline="-25000" dirty="0" err="1"/>
              <a:t>j</a:t>
            </a:r>
            <a:r>
              <a:rPr lang="en-US" altLang="en-US" sz="2000" dirty="0" err="1"/>
              <a:t>|</a:t>
            </a:r>
            <a:r>
              <a:rPr lang="en-US" altLang="en-US" sz="2000" i="1" dirty="0" err="1"/>
              <a:t>c</a:t>
            </a:r>
            <a:r>
              <a:rPr lang="en-US" altLang="en-US" sz="2000" i="1" baseline="-25000" dirty="0" err="1"/>
              <a:t>i</a:t>
            </a:r>
            <a:r>
              <a:rPr lang="en-US" altLang="en-US" sz="2000" dirty="0"/>
              <a:t>) is </a:t>
            </a:r>
          </a:p>
          <a:p>
            <a:pPr eaLnBrk="1" hangingPunct="1">
              <a:lnSpc>
                <a:spcPct val="90000"/>
              </a:lnSpc>
            </a:pPr>
            <a:endParaRPr lang="en-US" altLang="en-US" sz="2400" dirty="0"/>
          </a:p>
          <a:p>
            <a:endParaRPr lang="en-US" altLang="en-US" dirty="0"/>
          </a:p>
        </p:txBody>
      </p:sp>
      <p:sp>
        <p:nvSpPr>
          <p:cNvPr id="47108" name="Slide Number Placeholder 4"/>
          <p:cNvSpPr>
            <a:spLocks noGrp="1"/>
          </p:cNvSpPr>
          <p:nvPr>
            <p:ph type="sldNum" sz="quarter" idx="10"/>
          </p:nvPr>
        </p:nvSpPr>
        <p:spPr>
          <a:noFill/>
        </p:spPr>
        <p:txBody>
          <a:bodyPr/>
          <a:lstStyle/>
          <a:p>
            <a:fld id="{03D36EE4-D695-4B2D-AE4E-C19904944633}" type="slidenum">
              <a:rPr lang="en-US" altLang="en-US" smtClean="0"/>
              <a:pPr/>
              <a:t>11</a:t>
            </a:fld>
            <a:endParaRPr lang="en-US" altLang="en-US"/>
          </a:p>
        </p:txBody>
      </p:sp>
      <p:graphicFrame>
        <p:nvGraphicFramePr>
          <p:cNvPr id="47109" name="Object 4"/>
          <p:cNvGraphicFramePr>
            <a:graphicFrameLocks noChangeAspect="1"/>
          </p:cNvGraphicFramePr>
          <p:nvPr>
            <p:extLst>
              <p:ext uri="{D42A27DB-BD31-4B8C-83A1-F6EECF244321}">
                <p14:modId xmlns:p14="http://schemas.microsoft.com/office/powerpoint/2010/main" val="676100285"/>
              </p:ext>
            </p:extLst>
          </p:nvPr>
        </p:nvGraphicFramePr>
        <p:xfrm>
          <a:off x="3690938" y="2855913"/>
          <a:ext cx="1679575" cy="850900"/>
        </p:xfrm>
        <a:graphic>
          <a:graphicData uri="http://schemas.openxmlformats.org/presentationml/2006/ole">
            <mc:AlternateContent xmlns:mc="http://schemas.openxmlformats.org/markup-compatibility/2006">
              <mc:Choice xmlns:v="urn:schemas-microsoft-com:vml" Requires="v">
                <p:oleObj name="Equation" r:id="rId3" imgW="901700" imgH="457200" progId="Equation.3">
                  <p:embed/>
                </p:oleObj>
              </mc:Choice>
              <mc:Fallback>
                <p:oleObj name="Equation" r:id="rId3" imgW="9017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0938" y="2855913"/>
                        <a:ext cx="1679575" cy="8509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1"/>
          <p:cNvGraphicFramePr>
            <a:graphicFrameLocks noGrp="1"/>
          </p:cNvGraphicFramePr>
          <p:nvPr>
            <p:extLst>
              <p:ext uri="{D42A27DB-BD31-4B8C-83A1-F6EECF244321}">
                <p14:modId xmlns:p14="http://schemas.microsoft.com/office/powerpoint/2010/main" val="697831071"/>
              </p:ext>
            </p:extLst>
          </p:nvPr>
        </p:nvGraphicFramePr>
        <p:xfrm>
          <a:off x="2876550" y="4640870"/>
          <a:ext cx="3276600" cy="838200"/>
        </p:xfrm>
        <a:graphic>
          <a:graphicData uri="http://schemas.openxmlformats.org/presentationml/2006/ole">
            <mc:AlternateContent xmlns:mc="http://schemas.openxmlformats.org/markup-compatibility/2006">
              <mc:Choice xmlns:v="urn:schemas-microsoft-com:vml" Requires="v">
                <p:oleObj name="Equation" r:id="rId5" imgW="1663700" imgH="482600" progId="Equation.3">
                  <p:embed/>
                </p:oleObj>
              </mc:Choice>
              <mc:Fallback>
                <p:oleObj name="Equation" r:id="rId5" imgW="1663700" imgH="482600" progId="Equation.3">
                  <p:embed/>
                  <p:pic>
                    <p:nvPicPr>
                      <p:cNvPr id="0" name=""/>
                      <p:cNvPicPr>
                        <a:picLocks noGrp="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6550" y="4640870"/>
                        <a:ext cx="3276600" cy="8382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p:cNvGraphicFramePr>
          <p:nvPr>
            <p:extLst>
              <p:ext uri="{D42A27DB-BD31-4B8C-83A1-F6EECF244321}">
                <p14:modId xmlns:p14="http://schemas.microsoft.com/office/powerpoint/2010/main" val="201969859"/>
              </p:ext>
            </p:extLst>
          </p:nvPr>
        </p:nvGraphicFramePr>
        <p:xfrm>
          <a:off x="3248025" y="5769218"/>
          <a:ext cx="2665413" cy="533400"/>
        </p:xfrm>
        <a:graphic>
          <a:graphicData uri="http://schemas.openxmlformats.org/presentationml/2006/ole">
            <mc:AlternateContent xmlns:mc="http://schemas.openxmlformats.org/markup-compatibility/2006">
              <mc:Choice xmlns:v="urn:schemas-microsoft-com:vml" Requires="v">
                <p:oleObj name="Equation" r:id="rId7" imgW="1536480" imgH="241200" progId="Equation.3">
                  <p:embed/>
                </p:oleObj>
              </mc:Choice>
              <mc:Fallback>
                <p:oleObj name="Equation" r:id="rId7" imgW="1536480" imgH="241200" progId="Equation.3">
                  <p:embed/>
                  <p:pic>
                    <p:nvPicPr>
                      <p:cNvPr id="0" name=""/>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48025" y="5769218"/>
                        <a:ext cx="2665413" cy="5334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98644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304800"/>
            <a:ext cx="8229600" cy="609600"/>
          </a:xfrm>
        </p:spPr>
        <p:txBody>
          <a:bodyPr/>
          <a:lstStyle/>
          <a:p>
            <a:r>
              <a:rPr lang="en-US" altLang="en-US" sz="3200" dirty="0"/>
              <a:t>Smoothing</a:t>
            </a:r>
          </a:p>
        </p:txBody>
      </p:sp>
      <p:sp>
        <p:nvSpPr>
          <p:cNvPr id="48131" name="Rectangle 3"/>
          <p:cNvSpPr>
            <a:spLocks noGrp="1" noChangeArrowheads="1"/>
          </p:cNvSpPr>
          <p:nvPr>
            <p:ph idx="1"/>
          </p:nvPr>
        </p:nvSpPr>
        <p:spPr>
          <a:xfrm>
            <a:off x="457200" y="1085850"/>
            <a:ext cx="8229600" cy="5162550"/>
          </a:xfrm>
        </p:spPr>
        <p:txBody>
          <a:bodyPr/>
          <a:lstStyle/>
          <a:p>
            <a:r>
              <a:rPr lang="en-US" altLang="en-US" sz="2000" dirty="0"/>
              <a:t>Estimating probabilities from small training sets is error-prone:</a:t>
            </a:r>
          </a:p>
          <a:p>
            <a:pPr lvl="1"/>
            <a:r>
              <a:rPr lang="en-US" altLang="en-US" sz="1800" dirty="0"/>
              <a:t>If due only to chance, a rare feature, </a:t>
            </a:r>
            <a:r>
              <a:rPr lang="en-US" altLang="en-US" sz="1800" i="1" dirty="0" err="1"/>
              <a:t>e</a:t>
            </a:r>
            <a:r>
              <a:rPr lang="en-US" altLang="en-US" sz="1800" i="1" baseline="-25000" dirty="0" err="1"/>
              <a:t>k</a:t>
            </a:r>
            <a:r>
              <a:rPr lang="en-US" altLang="en-US" sz="1800" dirty="0"/>
              <a:t>, is always false in the training data, </a:t>
            </a:r>
            <a:br>
              <a:rPr lang="en-US" altLang="en-US" sz="1800" dirty="0"/>
            </a:br>
            <a:r>
              <a:rPr lang="en-US" altLang="en-US" sz="1800" dirty="0">
                <a:sym typeface="Symbol" pitchFamily="18" charset="2"/>
              </a:rPr>
              <a:t></a:t>
            </a:r>
            <a:r>
              <a:rPr lang="en-US" altLang="en-US" sz="1800" i="1" dirty="0"/>
              <a:t>c</a:t>
            </a:r>
            <a:r>
              <a:rPr lang="en-US" altLang="en-US" sz="1800" i="1" baseline="-25000" dirty="0"/>
              <a:t>i</a:t>
            </a:r>
            <a:r>
              <a:rPr lang="en-US" altLang="en-US" sz="1800" dirty="0"/>
              <a:t> :P(</a:t>
            </a:r>
            <a:r>
              <a:rPr lang="en-US" altLang="en-US" sz="1800" i="1" dirty="0" err="1"/>
              <a:t>e</a:t>
            </a:r>
            <a:r>
              <a:rPr lang="en-US" altLang="en-US" sz="1800" i="1" baseline="-25000" dirty="0" err="1"/>
              <a:t>k</a:t>
            </a:r>
            <a:r>
              <a:rPr lang="en-US" altLang="en-US" sz="1800" dirty="0"/>
              <a:t> | </a:t>
            </a:r>
            <a:r>
              <a:rPr lang="en-US" altLang="en-US" sz="1800" i="1" dirty="0"/>
              <a:t>c</a:t>
            </a:r>
            <a:r>
              <a:rPr lang="en-US" altLang="en-US" sz="1800" i="1" baseline="-25000" dirty="0"/>
              <a:t>i</a:t>
            </a:r>
            <a:r>
              <a:rPr lang="en-US" altLang="en-US" sz="1800" dirty="0"/>
              <a:t>) = 0.</a:t>
            </a:r>
          </a:p>
          <a:p>
            <a:pPr lvl="1"/>
            <a:r>
              <a:rPr lang="en-US" altLang="en-US" sz="1800" dirty="0"/>
              <a:t>If </a:t>
            </a:r>
            <a:r>
              <a:rPr lang="en-US" altLang="en-US" sz="1800" i="1" dirty="0" err="1"/>
              <a:t>e</a:t>
            </a:r>
            <a:r>
              <a:rPr lang="en-US" altLang="en-US" sz="1800" i="1" baseline="-25000" dirty="0" err="1"/>
              <a:t>k</a:t>
            </a:r>
            <a:r>
              <a:rPr lang="en-US" altLang="en-US" sz="1800" dirty="0"/>
              <a:t> then occurs in a test example, </a:t>
            </a:r>
            <a:r>
              <a:rPr lang="en-US" altLang="en-US" sz="1800" i="1" dirty="0"/>
              <a:t>E</a:t>
            </a:r>
            <a:r>
              <a:rPr lang="en-US" altLang="en-US" sz="1800" dirty="0"/>
              <a:t>, the result is that </a:t>
            </a:r>
            <a:r>
              <a:rPr lang="en-US" altLang="en-US" sz="1800" dirty="0">
                <a:sym typeface="Symbol" pitchFamily="18" charset="2"/>
              </a:rPr>
              <a:t></a:t>
            </a:r>
            <a:r>
              <a:rPr lang="en-US" altLang="en-US" sz="1800" i="1" dirty="0"/>
              <a:t>c</a:t>
            </a:r>
            <a:r>
              <a:rPr lang="en-US" altLang="en-US" sz="1800" i="1" baseline="-25000" dirty="0"/>
              <a:t>i</a:t>
            </a:r>
            <a:r>
              <a:rPr lang="en-US" altLang="en-US" sz="1800" dirty="0"/>
              <a:t>: P(</a:t>
            </a:r>
            <a:r>
              <a:rPr lang="en-US" altLang="en-US" sz="1800" i="1" dirty="0"/>
              <a:t>E </a:t>
            </a:r>
            <a:r>
              <a:rPr lang="en-US" altLang="en-US" sz="1800" dirty="0"/>
              <a:t>| </a:t>
            </a:r>
            <a:r>
              <a:rPr lang="en-US" altLang="en-US" sz="1800" i="1" dirty="0"/>
              <a:t>c</a:t>
            </a:r>
            <a:r>
              <a:rPr lang="en-US" altLang="en-US" sz="1800" i="1" baseline="-25000" dirty="0"/>
              <a:t>i</a:t>
            </a:r>
            <a:r>
              <a:rPr lang="en-US" altLang="en-US" sz="1800" dirty="0"/>
              <a:t>) = 0 and </a:t>
            </a:r>
            <a:br>
              <a:rPr lang="en-US" altLang="en-US" sz="1800" dirty="0"/>
            </a:br>
            <a:r>
              <a:rPr lang="en-US" altLang="en-US" sz="1800" dirty="0">
                <a:sym typeface="Symbol" pitchFamily="18" charset="2"/>
              </a:rPr>
              <a:t></a:t>
            </a:r>
            <a:r>
              <a:rPr lang="en-US" altLang="en-US" sz="1800" i="1" dirty="0"/>
              <a:t>c</a:t>
            </a:r>
            <a:r>
              <a:rPr lang="en-US" altLang="en-US" sz="1800" i="1" baseline="-25000" dirty="0"/>
              <a:t>i</a:t>
            </a:r>
            <a:r>
              <a:rPr lang="en-US" altLang="en-US" sz="1800" dirty="0"/>
              <a:t>: P(</a:t>
            </a:r>
            <a:r>
              <a:rPr lang="en-US" altLang="en-US" sz="1800" i="1" dirty="0"/>
              <a:t>c</a:t>
            </a:r>
            <a:r>
              <a:rPr lang="en-US" altLang="en-US" sz="1800" i="1" baseline="-25000" dirty="0"/>
              <a:t>i </a:t>
            </a:r>
            <a:r>
              <a:rPr lang="en-US" altLang="en-US" sz="1800" dirty="0"/>
              <a:t>| </a:t>
            </a:r>
            <a:r>
              <a:rPr lang="en-US" altLang="en-US" sz="1800" i="1" dirty="0"/>
              <a:t>E</a:t>
            </a:r>
            <a:r>
              <a:rPr lang="en-US" altLang="en-US" sz="1800" dirty="0"/>
              <a:t>) = 0</a:t>
            </a:r>
          </a:p>
          <a:p>
            <a:r>
              <a:rPr lang="en-US" altLang="en-US" sz="2000" dirty="0"/>
              <a:t>To account for estimation from small samples, probability estimates are adjusted or smoothed</a:t>
            </a:r>
          </a:p>
          <a:p>
            <a:r>
              <a:rPr lang="en-US" altLang="en-US" sz="2000" dirty="0"/>
              <a:t>Laplace smoothing using an m-estimate assumes that each feature is given a prior probability,</a:t>
            </a:r>
            <a:r>
              <a:rPr lang="en-US" altLang="en-US" sz="2000" i="1" dirty="0"/>
              <a:t> p</a:t>
            </a:r>
            <a:r>
              <a:rPr lang="en-US" altLang="en-US" sz="2000" dirty="0"/>
              <a:t>, that is assumed to have been previously observed in a “virtual” sample of size </a:t>
            </a:r>
            <a:r>
              <a:rPr lang="en-US" altLang="en-US" sz="2000" i="1" dirty="0"/>
              <a:t>m</a:t>
            </a:r>
            <a:r>
              <a:rPr lang="en-US" altLang="en-US" sz="2000" dirty="0"/>
              <a:t>.</a:t>
            </a:r>
          </a:p>
          <a:p>
            <a:endParaRPr lang="en-US" altLang="en-US" sz="2000" dirty="0"/>
          </a:p>
          <a:p>
            <a:endParaRPr lang="en-US" altLang="en-US" sz="2800" dirty="0"/>
          </a:p>
          <a:p>
            <a:pPr marL="0" indent="0">
              <a:buNone/>
            </a:pPr>
            <a:endParaRPr lang="en-US" altLang="en-US" sz="2000" dirty="0"/>
          </a:p>
          <a:p>
            <a:r>
              <a:rPr lang="en-US" altLang="en-US" sz="2000" dirty="0"/>
              <a:t>For binary features, </a:t>
            </a:r>
            <a:r>
              <a:rPr lang="en-US" altLang="en-US" sz="2000" i="1" dirty="0"/>
              <a:t>p</a:t>
            </a:r>
            <a:r>
              <a:rPr lang="en-US" altLang="en-US" sz="2000" dirty="0"/>
              <a:t> is simply assumed to be 0.5.</a:t>
            </a:r>
          </a:p>
          <a:p>
            <a:pPr marL="0" indent="0">
              <a:buNone/>
            </a:pPr>
            <a:endParaRPr lang="en-US" altLang="en-US" sz="2000" dirty="0"/>
          </a:p>
        </p:txBody>
      </p:sp>
      <p:sp>
        <p:nvSpPr>
          <p:cNvPr id="48132" name="Slide Number Placeholder 4"/>
          <p:cNvSpPr>
            <a:spLocks noGrp="1"/>
          </p:cNvSpPr>
          <p:nvPr>
            <p:ph type="sldNum" sz="quarter" idx="10"/>
          </p:nvPr>
        </p:nvSpPr>
        <p:spPr>
          <a:xfrm>
            <a:off x="660523" y="6379675"/>
            <a:ext cx="3429000" cy="228600"/>
          </a:xfrm>
          <a:noFill/>
        </p:spPr>
        <p:txBody>
          <a:bodyPr/>
          <a:lstStyle/>
          <a:p>
            <a:fld id="{7ADE7F9C-5C36-4564-B461-B1CA165B5A31}" type="slidenum">
              <a:rPr lang="en-US" altLang="en-US" smtClean="0"/>
              <a:pPr/>
              <a:t>12</a:t>
            </a:fld>
            <a:endParaRPr lang="en-US" altLang="en-US"/>
          </a:p>
        </p:txBody>
      </p:sp>
      <p:graphicFrame>
        <p:nvGraphicFramePr>
          <p:cNvPr id="48133" name="Object 4"/>
          <p:cNvGraphicFramePr>
            <a:graphicFrameLocks noChangeAspect="1"/>
          </p:cNvGraphicFramePr>
          <p:nvPr>
            <p:extLst>
              <p:ext uri="{D42A27DB-BD31-4B8C-83A1-F6EECF244321}">
                <p14:modId xmlns:p14="http://schemas.microsoft.com/office/powerpoint/2010/main" val="138145432"/>
              </p:ext>
            </p:extLst>
          </p:nvPr>
        </p:nvGraphicFramePr>
        <p:xfrm>
          <a:off x="3329598" y="4477849"/>
          <a:ext cx="2571750" cy="963612"/>
        </p:xfrm>
        <a:graphic>
          <a:graphicData uri="http://schemas.openxmlformats.org/presentationml/2006/ole">
            <mc:AlternateContent xmlns:mc="http://schemas.openxmlformats.org/markup-compatibility/2006">
              <mc:Choice xmlns:v="urn:schemas-microsoft-com:vml" Requires="v">
                <p:oleObj name="Equation" r:id="rId3" imgW="1219200" imgH="457200" progId="Equation.3">
                  <p:embed/>
                </p:oleObj>
              </mc:Choice>
              <mc:Fallback>
                <p:oleObj name="Equation" r:id="rId3" imgW="12192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9598" y="4477849"/>
                        <a:ext cx="2571750" cy="963612"/>
                      </a:xfrm>
                      <a:prstGeom prst="rect">
                        <a:avLst/>
                      </a:prstGeom>
                      <a:noFill/>
                      <a:ln w="9525">
                        <a:solidFill>
                          <a:srgbClr val="CC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97474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505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C124307B-A0BF-432B-A64E-16164F57290A}" type="slidenum">
              <a:rPr lang="en-US" altLang="en-US"/>
              <a:pPr/>
              <a:t>13</a:t>
            </a:fld>
            <a:endParaRPr lang="en-US" altLang="en-US"/>
          </a:p>
        </p:txBody>
      </p:sp>
      <p:sp>
        <p:nvSpPr>
          <p:cNvPr id="45060" name="Rectangle 2"/>
          <p:cNvSpPr>
            <a:spLocks noGrp="1" noChangeArrowheads="1"/>
          </p:cNvSpPr>
          <p:nvPr>
            <p:ph type="title"/>
          </p:nvPr>
        </p:nvSpPr>
        <p:spPr/>
        <p:txBody>
          <a:bodyPr/>
          <a:lstStyle/>
          <a:p>
            <a:r>
              <a:rPr lang="en-US" altLang="en-US"/>
              <a:t>Naïve Bayes Classification for Text</a:t>
            </a:r>
          </a:p>
        </p:txBody>
      </p:sp>
      <p:sp>
        <p:nvSpPr>
          <p:cNvPr id="45061" name="Rectangle 3"/>
          <p:cNvSpPr>
            <a:spLocks noGrp="1" noChangeArrowheads="1"/>
          </p:cNvSpPr>
          <p:nvPr>
            <p:ph type="body" idx="1"/>
          </p:nvPr>
        </p:nvSpPr>
        <p:spPr>
          <a:xfrm>
            <a:off x="685800" y="1371600"/>
            <a:ext cx="7839075" cy="4687888"/>
          </a:xfrm>
        </p:spPr>
        <p:txBody>
          <a:bodyPr/>
          <a:lstStyle/>
          <a:p>
            <a:r>
              <a:rPr lang="en-US" altLang="en-US"/>
              <a:t>Modeled as generating a bag of words for a document in a given category by repeatedly sampling with replacement from a vocabulary </a:t>
            </a:r>
            <a:r>
              <a:rPr lang="en-US" altLang="en-US" i="1"/>
              <a:t>V</a:t>
            </a:r>
            <a:r>
              <a:rPr lang="en-US" altLang="en-US"/>
              <a:t> = </a:t>
            </a:r>
            <a:r>
              <a:rPr lang="en-US" altLang="en-US" sz="2000">
                <a:sym typeface="Symbol" pitchFamily="18" charset="2"/>
              </a:rPr>
              <a:t>{</a:t>
            </a:r>
            <a:r>
              <a:rPr lang="en-US" altLang="en-US" sz="2000" i="1">
                <a:sym typeface="Symbol" pitchFamily="18" charset="2"/>
              </a:rPr>
              <a:t>w</a:t>
            </a:r>
            <a:r>
              <a:rPr lang="en-US" altLang="en-US" sz="2000" baseline="-25000">
                <a:sym typeface="Symbol" pitchFamily="18" charset="2"/>
              </a:rPr>
              <a:t>1</a:t>
            </a:r>
            <a:r>
              <a:rPr lang="en-US" altLang="en-US" sz="2000">
                <a:sym typeface="Symbol" pitchFamily="18" charset="2"/>
              </a:rPr>
              <a:t>, </a:t>
            </a:r>
            <a:r>
              <a:rPr lang="en-US" altLang="en-US" sz="2000" i="1">
                <a:sym typeface="Symbol" pitchFamily="18" charset="2"/>
              </a:rPr>
              <a:t>w</a:t>
            </a:r>
            <a:r>
              <a:rPr lang="en-US" altLang="en-US" sz="2000" baseline="-25000">
                <a:sym typeface="Symbol" pitchFamily="18" charset="2"/>
              </a:rPr>
              <a:t>2</a:t>
            </a:r>
            <a:r>
              <a:rPr lang="en-US" altLang="en-US" sz="2000">
                <a:sym typeface="Symbol" pitchFamily="18" charset="2"/>
              </a:rPr>
              <a:t>,…</a:t>
            </a:r>
            <a:r>
              <a:rPr lang="en-US" altLang="en-US" sz="2000" i="1">
                <a:sym typeface="Symbol" pitchFamily="18" charset="2"/>
              </a:rPr>
              <a:t>w</a:t>
            </a:r>
            <a:r>
              <a:rPr lang="en-US" altLang="en-US" sz="2000" baseline="-25000">
                <a:sym typeface="Symbol" pitchFamily="18" charset="2"/>
              </a:rPr>
              <a:t>m</a:t>
            </a:r>
            <a:r>
              <a:rPr lang="en-US" altLang="en-US" sz="2000">
                <a:sym typeface="Symbol" pitchFamily="18" charset="2"/>
              </a:rPr>
              <a:t>}</a:t>
            </a:r>
            <a:r>
              <a:rPr lang="en-US" altLang="en-US"/>
              <a:t> based on the probabilities P(</a:t>
            </a:r>
            <a:r>
              <a:rPr lang="en-US" altLang="en-US" i="1"/>
              <a:t>w</a:t>
            </a:r>
            <a:r>
              <a:rPr lang="en-US" altLang="en-US" i="1" baseline="-25000"/>
              <a:t>j</a:t>
            </a:r>
            <a:r>
              <a:rPr lang="en-US" altLang="en-US" i="1"/>
              <a:t> </a:t>
            </a:r>
            <a:r>
              <a:rPr lang="en-US" altLang="en-US"/>
              <a:t>| </a:t>
            </a:r>
            <a:r>
              <a:rPr lang="en-US" altLang="en-US" i="1"/>
              <a:t>c</a:t>
            </a:r>
            <a:r>
              <a:rPr lang="en-US" altLang="en-US" i="1" baseline="-25000"/>
              <a:t>i</a:t>
            </a:r>
            <a:r>
              <a:rPr lang="en-US" altLang="en-US"/>
              <a:t>).</a:t>
            </a:r>
          </a:p>
          <a:p>
            <a:endParaRPr lang="en-US" altLang="en-US"/>
          </a:p>
          <a:p>
            <a:r>
              <a:rPr lang="en-US" altLang="en-US"/>
              <a:t>Smooth probability estimates with Laplace  </a:t>
            </a:r>
            <a:r>
              <a:rPr lang="en-US" altLang="en-US" i="1"/>
              <a:t>m</a:t>
            </a:r>
            <a:r>
              <a:rPr lang="en-US" altLang="en-US"/>
              <a:t>-estimates assuming a uniform distribution over all words </a:t>
            </a:r>
          </a:p>
          <a:p>
            <a:pPr lvl="1"/>
            <a:r>
              <a:rPr lang="en-US" altLang="en-US" i="1"/>
              <a:t>p </a:t>
            </a:r>
            <a:r>
              <a:rPr lang="en-US" altLang="en-US"/>
              <a:t>= 1/|</a:t>
            </a:r>
            <a:r>
              <a:rPr lang="en-US" altLang="en-US" i="1"/>
              <a:t>V</a:t>
            </a:r>
            <a:r>
              <a:rPr lang="en-US" altLang="en-US"/>
              <a:t>|) and </a:t>
            </a:r>
            <a:r>
              <a:rPr lang="en-US" altLang="en-US" i="1"/>
              <a:t>m </a:t>
            </a:r>
            <a:r>
              <a:rPr lang="en-US" altLang="en-US"/>
              <a:t>= |</a:t>
            </a:r>
            <a:r>
              <a:rPr lang="en-US" altLang="en-US" i="1"/>
              <a:t>V</a:t>
            </a:r>
            <a:r>
              <a:rPr lang="en-US" altLang="en-US"/>
              <a:t>|</a:t>
            </a:r>
          </a:p>
          <a:p>
            <a:pPr lvl="1"/>
            <a:r>
              <a:rPr lang="en-US" altLang="en-US" sz="1800">
                <a:sym typeface="Symbol" pitchFamily="18" charset="2"/>
              </a:rPr>
              <a:t>Equivalent to a virtual sample of seeing each word in each category exactly once.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60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A7D7E6F9-57D2-4CEE-B8E7-AD6A88B3FED3}" type="slidenum">
              <a:rPr lang="en-US" altLang="en-US"/>
              <a:pPr/>
              <a:t>14</a:t>
            </a:fld>
            <a:endParaRPr lang="en-US" altLang="en-US"/>
          </a:p>
        </p:txBody>
      </p:sp>
      <p:sp>
        <p:nvSpPr>
          <p:cNvPr id="46084" name="Rectangle 2"/>
          <p:cNvSpPr>
            <a:spLocks noGrp="1" noChangeArrowheads="1"/>
          </p:cNvSpPr>
          <p:nvPr>
            <p:ph type="title"/>
          </p:nvPr>
        </p:nvSpPr>
        <p:spPr>
          <a:xfrm>
            <a:off x="685800" y="304800"/>
            <a:ext cx="7772400" cy="966788"/>
          </a:xfrm>
        </p:spPr>
        <p:txBody>
          <a:bodyPr/>
          <a:lstStyle/>
          <a:p>
            <a:r>
              <a:rPr lang="en-US" altLang="en-US"/>
              <a:t>Text Naïve Bayes Algorithm</a:t>
            </a:r>
            <a:br>
              <a:rPr lang="en-US" altLang="en-US"/>
            </a:br>
            <a:r>
              <a:rPr lang="en-US" altLang="en-US"/>
              <a:t>(Train)</a:t>
            </a:r>
          </a:p>
        </p:txBody>
      </p:sp>
      <p:sp>
        <p:nvSpPr>
          <p:cNvPr id="46085" name="Text Box 3"/>
          <p:cNvSpPr txBox="1">
            <a:spLocks noChangeArrowheads="1"/>
          </p:cNvSpPr>
          <p:nvPr/>
        </p:nvSpPr>
        <p:spPr bwMode="auto">
          <a:xfrm>
            <a:off x="833438" y="1795463"/>
            <a:ext cx="738505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eaLnBrk="1" hangingPunct="1"/>
            <a:r>
              <a:rPr lang="en-US" altLang="en-US" sz="2400"/>
              <a:t>Let </a:t>
            </a:r>
            <a:r>
              <a:rPr lang="en-US" altLang="en-US" sz="2400" i="1"/>
              <a:t>V</a:t>
            </a:r>
            <a:r>
              <a:rPr lang="en-US" altLang="en-US" sz="2400"/>
              <a:t> be the vocabulary of all words in the documents in </a:t>
            </a:r>
            <a:r>
              <a:rPr lang="en-US" altLang="en-US" sz="2400" i="1"/>
              <a:t>D</a:t>
            </a:r>
          </a:p>
          <a:p>
            <a:pPr algn="l" eaLnBrk="1" hangingPunct="1"/>
            <a:r>
              <a:rPr lang="en-US" altLang="en-US" sz="2400"/>
              <a:t>For each category </a:t>
            </a:r>
            <a:r>
              <a:rPr lang="en-US" altLang="en-US" sz="2400" i="1"/>
              <a:t>c</a:t>
            </a:r>
            <a:r>
              <a:rPr lang="en-US" altLang="en-US" sz="2400" i="1" baseline="-25000"/>
              <a:t>i  </a:t>
            </a:r>
            <a:r>
              <a:rPr lang="en-US" altLang="en-US" sz="2400">
                <a:sym typeface="Symbol" pitchFamily="18" charset="2"/>
              </a:rPr>
              <a:t> </a:t>
            </a:r>
            <a:r>
              <a:rPr lang="en-US" altLang="en-US" sz="2400" i="1">
                <a:sym typeface="Symbol" pitchFamily="18" charset="2"/>
              </a:rPr>
              <a:t>C</a:t>
            </a:r>
            <a:endParaRPr lang="en-US" altLang="en-US" sz="2400" i="1" baseline="-25000"/>
          </a:p>
          <a:p>
            <a:pPr algn="l" eaLnBrk="1" hangingPunct="1"/>
            <a:r>
              <a:rPr lang="en-US" altLang="en-US" sz="2400" i="1" baseline="-25000"/>
              <a:t>        </a:t>
            </a:r>
            <a:r>
              <a:rPr lang="en-US" altLang="en-US" sz="2400"/>
              <a:t>Let</a:t>
            </a:r>
            <a:r>
              <a:rPr lang="en-US" altLang="en-US" sz="2400" i="1"/>
              <a:t> D</a:t>
            </a:r>
            <a:r>
              <a:rPr lang="en-US" altLang="en-US" sz="2400" i="1" baseline="-25000"/>
              <a:t>i</a:t>
            </a:r>
            <a:r>
              <a:rPr lang="en-US" altLang="en-US" sz="2400" i="1"/>
              <a:t> </a:t>
            </a:r>
            <a:r>
              <a:rPr lang="en-US" altLang="en-US" sz="2400"/>
              <a:t>be the subset of documents in </a:t>
            </a:r>
            <a:r>
              <a:rPr lang="en-US" altLang="en-US" sz="2400" i="1"/>
              <a:t>D</a:t>
            </a:r>
            <a:r>
              <a:rPr lang="en-US" altLang="en-US" sz="2400"/>
              <a:t> in category </a:t>
            </a:r>
            <a:r>
              <a:rPr lang="en-US" altLang="en-US" sz="2400" i="1"/>
              <a:t>c</a:t>
            </a:r>
            <a:r>
              <a:rPr lang="en-US" altLang="en-US" sz="2400" i="1" baseline="-25000"/>
              <a:t>i</a:t>
            </a:r>
          </a:p>
          <a:p>
            <a:pPr algn="l" eaLnBrk="1" hangingPunct="1"/>
            <a:r>
              <a:rPr lang="en-US" altLang="en-US" sz="2400" i="1" baseline="-25000"/>
              <a:t>        </a:t>
            </a:r>
            <a:r>
              <a:rPr lang="en-US" altLang="en-US" sz="2400"/>
              <a:t>P(</a:t>
            </a:r>
            <a:r>
              <a:rPr lang="en-US" altLang="en-US" sz="2400" i="1"/>
              <a:t>c</a:t>
            </a:r>
            <a:r>
              <a:rPr lang="en-US" altLang="en-US" sz="2400" i="1" baseline="-25000"/>
              <a:t>i</a:t>
            </a:r>
            <a:r>
              <a:rPr lang="en-US" altLang="en-US" sz="2400"/>
              <a:t>) = |</a:t>
            </a:r>
            <a:r>
              <a:rPr lang="en-US" altLang="en-US" sz="2400" i="1"/>
              <a:t>D</a:t>
            </a:r>
            <a:r>
              <a:rPr lang="en-US" altLang="en-US" sz="2400" i="1" baseline="-25000"/>
              <a:t>i</a:t>
            </a:r>
            <a:r>
              <a:rPr lang="en-US" altLang="en-US" sz="2400"/>
              <a:t>| / |</a:t>
            </a:r>
            <a:r>
              <a:rPr lang="en-US" altLang="en-US" sz="2400" i="1"/>
              <a:t>D</a:t>
            </a:r>
            <a:r>
              <a:rPr lang="en-US" altLang="en-US" sz="2400"/>
              <a:t>|</a:t>
            </a:r>
          </a:p>
          <a:p>
            <a:pPr algn="l" eaLnBrk="1" hangingPunct="1"/>
            <a:r>
              <a:rPr lang="en-US" altLang="en-US" sz="2400"/>
              <a:t>      Let </a:t>
            </a:r>
            <a:r>
              <a:rPr lang="en-US" altLang="en-US" sz="2400" i="1"/>
              <a:t>T</a:t>
            </a:r>
            <a:r>
              <a:rPr lang="en-US" altLang="en-US" sz="2400" i="1" baseline="-25000"/>
              <a:t>i</a:t>
            </a:r>
            <a:r>
              <a:rPr lang="en-US" altLang="en-US" sz="2400"/>
              <a:t> be the concatenation of all the documents in </a:t>
            </a:r>
            <a:r>
              <a:rPr lang="en-US" altLang="en-US" sz="2400" i="1"/>
              <a:t>D</a:t>
            </a:r>
            <a:r>
              <a:rPr lang="en-US" altLang="en-US" sz="2400" i="1" baseline="-25000"/>
              <a:t>i</a:t>
            </a:r>
          </a:p>
          <a:p>
            <a:pPr algn="l" eaLnBrk="1" hangingPunct="1"/>
            <a:r>
              <a:rPr lang="en-US" altLang="en-US" sz="2400" i="1" baseline="-25000"/>
              <a:t>         </a:t>
            </a:r>
            <a:r>
              <a:rPr lang="en-US" altLang="en-US" sz="2400"/>
              <a:t>Let </a:t>
            </a:r>
            <a:r>
              <a:rPr lang="en-US" altLang="en-US" sz="2400" i="1"/>
              <a:t>n</a:t>
            </a:r>
            <a:r>
              <a:rPr lang="en-US" altLang="en-US" sz="2400" i="1" baseline="-25000"/>
              <a:t>i </a:t>
            </a:r>
            <a:r>
              <a:rPr lang="en-US" altLang="en-US" sz="2400"/>
              <a:t>be the total number of word occurrences in </a:t>
            </a:r>
            <a:r>
              <a:rPr lang="en-US" altLang="en-US" sz="2400" i="1"/>
              <a:t>T</a:t>
            </a:r>
            <a:r>
              <a:rPr lang="en-US" altLang="en-US" sz="2400" i="1" baseline="-25000"/>
              <a:t>i</a:t>
            </a:r>
          </a:p>
          <a:p>
            <a:pPr algn="l" eaLnBrk="1" hangingPunct="1"/>
            <a:r>
              <a:rPr lang="en-US" altLang="en-US" sz="2400" i="1" baseline="-25000"/>
              <a:t>         </a:t>
            </a:r>
            <a:r>
              <a:rPr lang="en-US" altLang="en-US" sz="2400"/>
              <a:t>For each word </a:t>
            </a:r>
            <a:r>
              <a:rPr lang="en-US" altLang="en-US" sz="2400" i="1"/>
              <a:t>w</a:t>
            </a:r>
            <a:r>
              <a:rPr lang="en-US" altLang="en-US" sz="2400" i="1" baseline="-25000"/>
              <a:t>j </a:t>
            </a:r>
            <a:r>
              <a:rPr lang="en-US" altLang="en-US" sz="2400">
                <a:sym typeface="Symbol" pitchFamily="18" charset="2"/>
              </a:rPr>
              <a:t> </a:t>
            </a:r>
            <a:r>
              <a:rPr lang="en-US" altLang="en-US" sz="2400" i="1"/>
              <a:t>V</a:t>
            </a:r>
          </a:p>
          <a:p>
            <a:pPr algn="l" eaLnBrk="1" hangingPunct="1"/>
            <a:r>
              <a:rPr lang="en-US" altLang="en-US" sz="2400" i="1"/>
              <a:t>             </a:t>
            </a:r>
            <a:r>
              <a:rPr lang="en-US" altLang="en-US" sz="2400"/>
              <a:t>Let</a:t>
            </a:r>
            <a:r>
              <a:rPr lang="en-US" altLang="en-US" sz="2400" i="1"/>
              <a:t> n</a:t>
            </a:r>
            <a:r>
              <a:rPr lang="en-US" altLang="en-US" sz="2400" i="1" baseline="-25000"/>
              <a:t>ij </a:t>
            </a:r>
            <a:r>
              <a:rPr lang="en-US" altLang="en-US" sz="2400"/>
              <a:t>be the number of occurrences of </a:t>
            </a:r>
            <a:r>
              <a:rPr lang="en-US" altLang="en-US" sz="2400" i="1"/>
              <a:t>w</a:t>
            </a:r>
            <a:r>
              <a:rPr lang="en-US" altLang="en-US" sz="2400" i="1" baseline="-25000"/>
              <a:t>j </a:t>
            </a:r>
            <a:r>
              <a:rPr lang="en-US" altLang="en-US" sz="2400"/>
              <a:t>in </a:t>
            </a:r>
            <a:r>
              <a:rPr lang="en-US" altLang="en-US" sz="2400" i="1"/>
              <a:t>T</a:t>
            </a:r>
            <a:r>
              <a:rPr lang="en-US" altLang="en-US" sz="2400" i="1" baseline="-25000"/>
              <a:t>i</a:t>
            </a:r>
          </a:p>
          <a:p>
            <a:pPr algn="l" eaLnBrk="1" hangingPunct="1"/>
            <a:r>
              <a:rPr lang="en-US" altLang="en-US" sz="2400" i="1" baseline="-25000"/>
              <a:t>                    </a:t>
            </a:r>
            <a:r>
              <a:rPr lang="en-US" altLang="en-US" sz="2400"/>
              <a:t>Let P(</a:t>
            </a:r>
            <a:r>
              <a:rPr lang="en-US" altLang="en-US" sz="2400" i="1"/>
              <a:t>w</a:t>
            </a:r>
            <a:r>
              <a:rPr lang="en-US" altLang="en-US" sz="2400" i="1" baseline="-25000"/>
              <a:t>i</a:t>
            </a:r>
            <a:r>
              <a:rPr lang="en-US" altLang="en-US" sz="2400" i="1"/>
              <a:t> </a:t>
            </a:r>
            <a:r>
              <a:rPr lang="en-US" altLang="en-US" sz="2400"/>
              <a:t>| </a:t>
            </a:r>
            <a:r>
              <a:rPr lang="en-US" altLang="en-US" sz="2400" i="1"/>
              <a:t>c</a:t>
            </a:r>
            <a:r>
              <a:rPr lang="en-US" altLang="en-US" sz="2400" i="1" baseline="-25000"/>
              <a:t>i</a:t>
            </a:r>
            <a:r>
              <a:rPr lang="en-US" altLang="en-US" sz="2400"/>
              <a:t>) = (</a:t>
            </a:r>
            <a:r>
              <a:rPr lang="en-US" altLang="en-US" sz="2400" i="1"/>
              <a:t>n</a:t>
            </a:r>
            <a:r>
              <a:rPr lang="en-US" altLang="en-US" sz="2400" i="1" baseline="-25000"/>
              <a:t>ij </a:t>
            </a:r>
            <a:r>
              <a:rPr lang="en-US" altLang="en-US" sz="2400"/>
              <a:t>+ 1) / (</a:t>
            </a:r>
            <a:r>
              <a:rPr lang="en-US" altLang="en-US" sz="2400" i="1"/>
              <a:t>n</a:t>
            </a:r>
            <a:r>
              <a:rPr lang="en-US" altLang="en-US" sz="2400" i="1" baseline="-25000"/>
              <a:t>i </a:t>
            </a:r>
            <a:r>
              <a:rPr lang="en-US" altLang="en-US" sz="2400"/>
              <a:t>+ |</a:t>
            </a:r>
            <a:r>
              <a:rPr lang="en-US" altLang="en-US" sz="2400" i="1"/>
              <a:t>V</a:t>
            </a:r>
            <a:r>
              <a:rPr lang="en-US" altLang="en-US" sz="2400"/>
              <a:t>|)  </a:t>
            </a:r>
            <a:endParaRPr lang="en-US" altLang="en-US" sz="2400" i="1" baseline="-25000"/>
          </a:p>
          <a:p>
            <a:pPr algn="l" eaLnBrk="1" hangingPunct="1"/>
            <a:endParaRPr lang="en-US" altLang="en-US" sz="2400" i="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9220"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D3EFCBD4-4D0C-4594-AB4E-2B7DE0F24FDD}" type="slidenum">
              <a:rPr lang="en-US" altLang="en-US"/>
              <a:pPr/>
              <a:t>15</a:t>
            </a:fld>
            <a:endParaRPr lang="en-US" altLang="en-US"/>
          </a:p>
        </p:txBody>
      </p:sp>
      <p:sp>
        <p:nvSpPr>
          <p:cNvPr id="9221" name="Rectangle 2"/>
          <p:cNvSpPr>
            <a:spLocks noGrp="1" noChangeArrowheads="1"/>
          </p:cNvSpPr>
          <p:nvPr>
            <p:ph type="title"/>
          </p:nvPr>
        </p:nvSpPr>
        <p:spPr>
          <a:xfrm>
            <a:off x="685800" y="304800"/>
            <a:ext cx="7772400" cy="1001713"/>
          </a:xfrm>
        </p:spPr>
        <p:txBody>
          <a:bodyPr/>
          <a:lstStyle/>
          <a:p>
            <a:r>
              <a:rPr lang="en-US" altLang="en-US"/>
              <a:t>Text Naïve Bayes Algorithm</a:t>
            </a:r>
            <a:br>
              <a:rPr lang="en-US" altLang="en-US"/>
            </a:br>
            <a:r>
              <a:rPr lang="en-US" altLang="en-US"/>
              <a:t>(Test)</a:t>
            </a:r>
          </a:p>
        </p:txBody>
      </p:sp>
      <p:sp>
        <p:nvSpPr>
          <p:cNvPr id="9222" name="Text Box 3"/>
          <p:cNvSpPr txBox="1">
            <a:spLocks noChangeArrowheads="1"/>
          </p:cNvSpPr>
          <p:nvPr/>
        </p:nvSpPr>
        <p:spPr bwMode="auto">
          <a:xfrm>
            <a:off x="795528" y="1599481"/>
            <a:ext cx="7351776" cy="2741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000" tIns="46800" rIns="90000" bIns="46800">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eaLnBrk="1" hangingPunct="1"/>
            <a:r>
              <a:rPr lang="en-US" altLang="en-US" sz="2000" dirty="0"/>
              <a:t>Given a test document </a:t>
            </a:r>
            <a:r>
              <a:rPr lang="en-US" altLang="en-US" sz="2000" i="1" dirty="0"/>
              <a:t>X</a:t>
            </a:r>
          </a:p>
          <a:p>
            <a:pPr algn="l" eaLnBrk="1" hangingPunct="1"/>
            <a:r>
              <a:rPr lang="en-US" altLang="en-US" sz="2000" dirty="0"/>
              <a:t>Let </a:t>
            </a:r>
            <a:r>
              <a:rPr lang="en-US" altLang="en-US" sz="2000" i="1" dirty="0"/>
              <a:t>n</a:t>
            </a:r>
            <a:r>
              <a:rPr lang="en-US" altLang="en-US" sz="2000" dirty="0"/>
              <a:t> be the number of word occurrences in </a:t>
            </a:r>
            <a:r>
              <a:rPr lang="en-US" altLang="en-US" sz="2000" i="1" dirty="0"/>
              <a:t>X</a:t>
            </a:r>
          </a:p>
          <a:p>
            <a:pPr algn="l" eaLnBrk="1" hangingPunct="1"/>
            <a:r>
              <a:rPr lang="en-US" altLang="en-US" sz="2000" dirty="0"/>
              <a:t>Return the category:</a:t>
            </a:r>
          </a:p>
          <a:p>
            <a:pPr algn="l" eaLnBrk="1" hangingPunct="1"/>
            <a:endParaRPr lang="en-US" altLang="en-US" sz="2000" dirty="0"/>
          </a:p>
          <a:p>
            <a:pPr algn="l" eaLnBrk="1" hangingPunct="1"/>
            <a:endParaRPr lang="en-US" altLang="en-US" sz="2000" dirty="0"/>
          </a:p>
          <a:p>
            <a:pPr algn="l" eaLnBrk="1" hangingPunct="1"/>
            <a:endParaRPr lang="en-US" altLang="en-US" sz="1600" dirty="0"/>
          </a:p>
          <a:p>
            <a:pPr algn="l" eaLnBrk="1" hangingPunct="1"/>
            <a:endParaRPr lang="en-US" altLang="en-US" sz="1600" dirty="0"/>
          </a:p>
          <a:p>
            <a:pPr algn="l" eaLnBrk="1" hangingPunct="1"/>
            <a:r>
              <a:rPr lang="en-US" altLang="en-US" sz="2000" dirty="0"/>
              <a:t>     where </a:t>
            </a:r>
            <a:r>
              <a:rPr lang="en-US" altLang="en-US" sz="2000" i="1" dirty="0"/>
              <a:t>a</a:t>
            </a:r>
            <a:r>
              <a:rPr lang="en-US" altLang="en-US" sz="2000" i="1" baseline="-25000" dirty="0"/>
              <a:t>i</a:t>
            </a:r>
            <a:r>
              <a:rPr lang="en-US" altLang="en-US" sz="2000" dirty="0"/>
              <a:t> is the word occurring the </a:t>
            </a:r>
            <a:r>
              <a:rPr lang="en-US" altLang="en-US" sz="2000" i="1" dirty="0" err="1"/>
              <a:t>i</a:t>
            </a:r>
            <a:r>
              <a:rPr lang="en-US" altLang="en-US" sz="2000" dirty="0" err="1"/>
              <a:t>th</a:t>
            </a:r>
            <a:r>
              <a:rPr lang="en-US" altLang="en-US" sz="2000" dirty="0"/>
              <a:t> position in </a:t>
            </a:r>
            <a:r>
              <a:rPr lang="en-US" altLang="en-US" sz="2000" i="1" dirty="0"/>
              <a:t>X</a:t>
            </a:r>
          </a:p>
          <a:p>
            <a:pPr algn="l" eaLnBrk="1" hangingPunct="1"/>
            <a:r>
              <a:rPr lang="en-US" altLang="en-US" sz="2000" dirty="0"/>
              <a:t> </a:t>
            </a:r>
          </a:p>
        </p:txBody>
      </p:sp>
      <p:graphicFrame>
        <p:nvGraphicFramePr>
          <p:cNvPr id="9218" name="Object 4"/>
          <p:cNvGraphicFramePr>
            <a:graphicFrameLocks noChangeAspect="1"/>
          </p:cNvGraphicFramePr>
          <p:nvPr>
            <p:extLst>
              <p:ext uri="{D42A27DB-BD31-4B8C-83A1-F6EECF244321}">
                <p14:modId xmlns:p14="http://schemas.microsoft.com/office/powerpoint/2010/main" val="4011127587"/>
              </p:ext>
            </p:extLst>
          </p:nvPr>
        </p:nvGraphicFramePr>
        <p:xfrm>
          <a:off x="3236976" y="2717489"/>
          <a:ext cx="2464879" cy="711511"/>
        </p:xfrm>
        <a:graphic>
          <a:graphicData uri="http://schemas.openxmlformats.org/presentationml/2006/ole">
            <mc:AlternateContent xmlns:mc="http://schemas.openxmlformats.org/markup-compatibility/2006">
              <mc:Choice xmlns:v="urn:schemas-microsoft-com:vml" Requires="v">
                <p:oleObj name="Equation" r:id="rId3" imgW="1981080" imgH="571320" progId="Equation.DSMT4">
                  <p:embed/>
                </p:oleObj>
              </mc:Choice>
              <mc:Fallback>
                <p:oleObj name="Equation" r:id="rId3" imgW="1981080" imgH="57132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6976" y="2717489"/>
                        <a:ext cx="2464879" cy="711511"/>
                      </a:xfrm>
                      <a:prstGeom prst="rect">
                        <a:avLst/>
                      </a:prstGeom>
                      <a:noFill/>
                      <a:ln w="9525">
                        <a:solidFill>
                          <a:srgbClr val="CC0000"/>
                        </a:solidFill>
                        <a:miter lim="800000"/>
                        <a:headEnd/>
                        <a:tailEnd/>
                      </a:ln>
                      <a:effectLst/>
                    </p:spPr>
                  </p:pic>
                </p:oleObj>
              </mc:Fallback>
            </mc:AlternateContent>
          </a:graphicData>
        </a:graphic>
      </p:graphicFrame>
      <mc:AlternateContent xmlns:mc="http://schemas.openxmlformats.org/markup-compatibility/2006" xmlns:a14="http://schemas.microsoft.com/office/drawing/2010/main">
        <mc:Choice Requires="a14">
          <p:sp>
            <p:nvSpPr>
              <p:cNvPr id="7" name="Object 4">
                <a:extLst>
                  <a:ext uri="{FF2B5EF4-FFF2-40B4-BE49-F238E27FC236}">
                    <a16:creationId xmlns:a16="http://schemas.microsoft.com/office/drawing/2014/main" id="{1C5CCAA5-DA3D-4724-8A3F-BE9E349E4629}"/>
                  </a:ext>
                </a:extLst>
              </p:cNvPr>
              <p:cNvSpPr txBox="1"/>
              <p:nvPr/>
            </p:nvSpPr>
            <p:spPr bwMode="auto">
              <a:xfrm>
                <a:off x="685800" y="5130971"/>
                <a:ext cx="7248333" cy="1024984"/>
              </a:xfrm>
              <a:prstGeom prst="rect">
                <a:avLst/>
              </a:prstGeom>
              <a:noFill/>
              <a:ln w="9525">
                <a:solidFill>
                  <a:srgbClr val="CC0000"/>
                </a:solidFill>
                <a:miter lim="800000"/>
                <a:headEnd/>
                <a:tailEnd/>
              </a:ln>
              <a:effectLst/>
            </p:spPr>
            <p:txBody>
              <a:bodyPr>
                <a:noAutofit/>
              </a:bodyPr>
              <a:lstStyle/>
              <a:p>
                <a:pPr algn="ctr">
                  <a:spcBef>
                    <a:spcPts val="1350"/>
                  </a:spcBef>
                </a:pPr>
                <a:br>
                  <a:rPr lang="en-US" sz="1600" i="1" dirty="0">
                    <a:solidFill>
                      <a:srgbClr val="000000"/>
                    </a:solidFill>
                    <a:latin typeface="Cambria Math" panose="02040503050406030204" pitchFamily="18" charset="0"/>
                  </a:rPr>
                </a:br>
                <a14:m>
                  <m:oMath xmlns:m="http://schemas.openxmlformats.org/officeDocument/2006/math">
                    <m:limLow>
                      <m:limLowPr>
                        <m:ctrlPr>
                          <a:rPr lang="en-US" sz="1600" i="1">
                            <a:solidFill>
                              <a:srgbClr val="000000"/>
                            </a:solidFill>
                            <a:latin typeface="Cambria Math" panose="02040503050406030204" pitchFamily="18" charset="0"/>
                          </a:rPr>
                        </m:ctrlPr>
                      </m:limLowPr>
                      <m:e>
                        <m:limLow>
                          <m:limLowPr>
                            <m:ctrlPr>
                              <a:rPr lang="en-US" sz="1600" i="1">
                                <a:solidFill>
                                  <a:srgbClr val="000000"/>
                                </a:solidFill>
                                <a:latin typeface="Cambria Math" panose="02040503050406030204" pitchFamily="18" charset="0"/>
                              </a:rPr>
                            </m:ctrlPr>
                          </m:limLowPr>
                          <m:e>
                            <m:r>
                              <m:rPr>
                                <m:nor/>
                              </m:rPr>
                              <a:rPr lang="en-US" sz="1600">
                                <a:solidFill>
                                  <a:srgbClr val="000000"/>
                                </a:solidFill>
                                <a:latin typeface="Cambria Math" panose="02040503050406030204" pitchFamily="18" charset="0"/>
                              </a:rPr>
                              <m:t>max</m:t>
                            </m:r>
                          </m:e>
                          <m:lim>
                            <m:sSub>
                              <m:sSubPr>
                                <m:ctrlPr>
                                  <a:rPr lang="en-US" sz="1600" i="1">
                                    <a:solidFill>
                                      <a:srgbClr val="000000"/>
                                    </a:solidFill>
                                    <a:latin typeface="Cambria Math" panose="02040503050406030204" pitchFamily="18" charset="0"/>
                                  </a:rPr>
                                </m:ctrlPr>
                              </m:sSubPr>
                              <m:e>
                                <m:r>
                                  <a:rPr lang="en-US" sz="1600" i="1">
                                    <a:solidFill>
                                      <a:srgbClr val="000000"/>
                                    </a:solidFill>
                                    <a:latin typeface="Cambria Math" panose="02040503050406030204" pitchFamily="18" charset="0"/>
                                  </a:rPr>
                                  <m:t>𝑐</m:t>
                                </m:r>
                              </m:e>
                              <m:sub>
                                <m:r>
                                  <a:rPr lang="en-US" sz="1600" i="1">
                                    <a:solidFill>
                                      <a:srgbClr val="000000"/>
                                    </a:solidFill>
                                    <a:latin typeface="Cambria Math" panose="02040503050406030204" pitchFamily="18" charset="0"/>
                                  </a:rPr>
                                  <m:t>𝑗</m:t>
                                </m:r>
                              </m:sub>
                            </m:sSub>
                            <m:r>
                              <a:rPr lang="en-US" sz="1600" i="1">
                                <a:solidFill>
                                  <a:srgbClr val="000000"/>
                                </a:solidFill>
                                <a:latin typeface="Cambria Math" panose="02040503050406030204" pitchFamily="18" charset="0"/>
                              </a:rPr>
                              <m:t>∈</m:t>
                            </m:r>
                            <m:r>
                              <a:rPr lang="en-US" sz="1600" i="1">
                                <a:solidFill>
                                  <a:srgbClr val="000000"/>
                                </a:solidFill>
                                <a:latin typeface="Cambria Math" panose="02040503050406030204" pitchFamily="18" charset="0"/>
                              </a:rPr>
                              <m:t>𝐶</m:t>
                            </m:r>
                          </m:lim>
                        </m:limLow>
                        <m:r>
                          <a:rPr lang="en-US" sz="1600" i="1">
                            <a:solidFill>
                              <a:srgbClr val="000000"/>
                            </a:solidFill>
                            <a:latin typeface="Cambria Math" panose="02040503050406030204" pitchFamily="18" charset="0"/>
                          </a:rPr>
                          <m:t> </m:t>
                        </m:r>
                        <m:func>
                          <m:funcPr>
                            <m:ctrlPr>
                              <a:rPr lang="en-US" sz="1600" i="1">
                                <a:solidFill>
                                  <a:srgbClr val="000000"/>
                                </a:solidFill>
                                <a:latin typeface="Cambria Math" panose="02040503050406030204" pitchFamily="18" charset="0"/>
                              </a:rPr>
                            </m:ctrlPr>
                          </m:funcPr>
                          <m:fName>
                            <m:r>
                              <m:rPr>
                                <m:sty m:val="p"/>
                              </m:rPr>
                              <a:rPr lang="en-US" sz="1600">
                                <a:solidFill>
                                  <a:srgbClr val="000000"/>
                                </a:solidFill>
                                <a:latin typeface="Cambria Math" panose="02040503050406030204" pitchFamily="18" charset="0"/>
                              </a:rPr>
                              <m:t>log</m:t>
                            </m:r>
                          </m:fName>
                          <m:e>
                            <m:d>
                              <m:dPr>
                                <m:begChr m:val="["/>
                                <m:ctrlPr>
                                  <a:rPr lang="en-US" sz="1600" i="1">
                                    <a:solidFill>
                                      <a:srgbClr val="000000"/>
                                    </a:solidFill>
                                    <a:latin typeface="Cambria Math" panose="02040503050406030204" pitchFamily="18" charset="0"/>
                                  </a:rPr>
                                </m:ctrlPr>
                              </m:dPr>
                              <m:e>
                                <m:r>
                                  <a:rPr lang="en-US" sz="1600" i="1">
                                    <a:solidFill>
                                      <a:srgbClr val="000000"/>
                                    </a:solidFill>
                                    <a:latin typeface="Cambria Math" panose="02040503050406030204" pitchFamily="18" charset="0"/>
                                  </a:rPr>
                                  <m:t> </m:t>
                                </m:r>
                                <m:r>
                                  <a:rPr lang="en-US" sz="1600" i="1">
                                    <a:solidFill>
                                      <a:srgbClr val="000000"/>
                                    </a:solidFill>
                                    <a:latin typeface="Cambria Math" panose="02040503050406030204" pitchFamily="18" charset="0"/>
                                  </a:rPr>
                                  <m:t>𝑃</m:t>
                                </m:r>
                                <m:d>
                                  <m:dPr>
                                    <m:ctrlPr>
                                      <a:rPr lang="en-US" sz="1600" i="1">
                                        <a:solidFill>
                                          <a:srgbClr val="000000"/>
                                        </a:solidFill>
                                        <a:latin typeface="Cambria Math" panose="02040503050406030204" pitchFamily="18" charset="0"/>
                                      </a:rPr>
                                    </m:ctrlPr>
                                  </m:dPr>
                                  <m:e>
                                    <m:sSub>
                                      <m:sSubPr>
                                        <m:ctrlPr>
                                          <a:rPr lang="en-US" sz="1600" i="1">
                                            <a:solidFill>
                                              <a:srgbClr val="000000"/>
                                            </a:solidFill>
                                            <a:latin typeface="Cambria Math" panose="02040503050406030204" pitchFamily="18" charset="0"/>
                                          </a:rPr>
                                        </m:ctrlPr>
                                      </m:sSubPr>
                                      <m:e>
                                        <m:r>
                                          <a:rPr lang="en-US" sz="1600" i="1">
                                            <a:solidFill>
                                              <a:srgbClr val="000000"/>
                                            </a:solidFill>
                                            <a:latin typeface="Cambria Math" panose="02040503050406030204" pitchFamily="18" charset="0"/>
                                          </a:rPr>
                                          <m:t>𝑐</m:t>
                                        </m:r>
                                      </m:e>
                                      <m:sub>
                                        <m:r>
                                          <a:rPr lang="en-US" sz="1600" i="1">
                                            <a:solidFill>
                                              <a:srgbClr val="000000"/>
                                            </a:solidFill>
                                            <a:latin typeface="Cambria Math" panose="02040503050406030204" pitchFamily="18" charset="0"/>
                                          </a:rPr>
                                          <m:t>𝑗</m:t>
                                        </m:r>
                                      </m:sub>
                                    </m:sSub>
                                  </m:e>
                                </m:d>
                                <m:nary>
                                  <m:naryPr>
                                    <m:chr m:val="∏"/>
                                    <m:ctrlPr>
                                      <a:rPr lang="en-US" sz="1600" i="1">
                                        <a:solidFill>
                                          <a:srgbClr val="000000"/>
                                        </a:solidFill>
                                        <a:latin typeface="Cambria Math" panose="02040503050406030204" pitchFamily="18" charset="0"/>
                                      </a:rPr>
                                    </m:ctrlPr>
                                  </m:naryPr>
                                  <m:sub>
                                    <m:r>
                                      <a:rPr lang="en-US" sz="1600" i="1">
                                        <a:solidFill>
                                          <a:srgbClr val="000000"/>
                                        </a:solidFill>
                                        <a:latin typeface="Cambria Math" panose="02040503050406030204" pitchFamily="18" charset="0"/>
                                      </a:rPr>
                                      <m:t>𝑖</m:t>
                                    </m:r>
                                    <m:r>
                                      <a:rPr lang="en-US" sz="1600" i="1">
                                        <a:solidFill>
                                          <a:srgbClr val="000000"/>
                                        </a:solidFill>
                                        <a:latin typeface="Cambria Math" panose="02040503050406030204" pitchFamily="18" charset="0"/>
                                      </a:rPr>
                                      <m:t>=1</m:t>
                                    </m:r>
                                  </m:sub>
                                  <m:sup>
                                    <m:r>
                                      <a:rPr lang="en-US" sz="1600" i="1">
                                        <a:solidFill>
                                          <a:srgbClr val="000000"/>
                                        </a:solidFill>
                                        <a:latin typeface="Cambria Math" panose="02040503050406030204" pitchFamily="18" charset="0"/>
                                      </a:rPr>
                                      <m:t>𝑛</m:t>
                                    </m:r>
                                  </m:sup>
                                  <m:e>
                                    <m:r>
                                      <a:rPr lang="en-US" sz="1600" i="1">
                                        <a:solidFill>
                                          <a:srgbClr val="000000"/>
                                        </a:solidFill>
                                        <a:latin typeface="Cambria Math" panose="02040503050406030204" pitchFamily="18" charset="0"/>
                                      </a:rPr>
                                      <m:t>𝑃</m:t>
                                    </m:r>
                                    <m:r>
                                      <a:rPr lang="en-US" sz="1600" i="1">
                                        <a:solidFill>
                                          <a:srgbClr val="000000"/>
                                        </a:solidFill>
                                        <a:latin typeface="Cambria Math" panose="02040503050406030204" pitchFamily="18" charset="0"/>
                                      </a:rPr>
                                      <m:t>(</m:t>
                                    </m:r>
                                    <m:sSub>
                                      <m:sSubPr>
                                        <m:ctrlPr>
                                          <a:rPr lang="en-US" sz="1600" i="1">
                                            <a:solidFill>
                                              <a:srgbClr val="000000"/>
                                            </a:solidFill>
                                            <a:latin typeface="Cambria Math" panose="02040503050406030204" pitchFamily="18" charset="0"/>
                                          </a:rPr>
                                        </m:ctrlPr>
                                      </m:sSubPr>
                                      <m:e>
                                        <m:r>
                                          <a:rPr lang="en-US" sz="1600" i="1">
                                            <a:solidFill>
                                              <a:srgbClr val="000000"/>
                                            </a:solidFill>
                                            <a:latin typeface="Cambria Math" panose="02040503050406030204" pitchFamily="18" charset="0"/>
                                          </a:rPr>
                                          <m:t>𝑎</m:t>
                                        </m:r>
                                      </m:e>
                                      <m:sub>
                                        <m:r>
                                          <a:rPr lang="en-US" sz="1600" i="1">
                                            <a:solidFill>
                                              <a:srgbClr val="000000"/>
                                            </a:solidFill>
                                            <a:latin typeface="Cambria Math" panose="02040503050406030204" pitchFamily="18" charset="0"/>
                                          </a:rPr>
                                          <m:t>𝑖</m:t>
                                        </m:r>
                                      </m:sub>
                                    </m:sSub>
                                    <m:r>
                                      <a:rPr lang="en-US" sz="1600" i="1">
                                        <a:solidFill>
                                          <a:srgbClr val="000000"/>
                                        </a:solidFill>
                                        <a:latin typeface="Cambria Math" panose="02040503050406030204" pitchFamily="18" charset="0"/>
                                      </a:rPr>
                                      <m:t>|</m:t>
                                    </m:r>
                                    <m:sSub>
                                      <m:sSubPr>
                                        <m:ctrlPr>
                                          <a:rPr lang="en-US" sz="1600" i="1">
                                            <a:solidFill>
                                              <a:srgbClr val="000000"/>
                                            </a:solidFill>
                                            <a:latin typeface="Cambria Math" panose="02040503050406030204" pitchFamily="18" charset="0"/>
                                          </a:rPr>
                                        </m:ctrlPr>
                                      </m:sSubPr>
                                      <m:e>
                                        <m:r>
                                          <a:rPr lang="en-US" sz="1600" i="1">
                                            <a:solidFill>
                                              <a:srgbClr val="000000"/>
                                            </a:solidFill>
                                            <a:latin typeface="Cambria Math" panose="02040503050406030204" pitchFamily="18" charset="0"/>
                                          </a:rPr>
                                          <m:t>𝑐</m:t>
                                        </m:r>
                                      </m:e>
                                      <m:sub>
                                        <m:r>
                                          <a:rPr lang="en-US" sz="1600" i="1">
                                            <a:solidFill>
                                              <a:srgbClr val="000000"/>
                                            </a:solidFill>
                                            <a:latin typeface="Cambria Math" panose="02040503050406030204" pitchFamily="18" charset="0"/>
                                          </a:rPr>
                                          <m:t>𝑗</m:t>
                                        </m:r>
                                      </m:sub>
                                    </m:sSub>
                                  </m:e>
                                </m:nary>
                              </m:e>
                            </m:d>
                            <m:r>
                              <a:rPr lang="en-US" sz="1600" i="1">
                                <a:solidFill>
                                  <a:srgbClr val="000000"/>
                                </a:solidFill>
                                <a:latin typeface="Cambria Math" panose="02040503050406030204" pitchFamily="18" charset="0"/>
                              </a:rPr>
                              <m:t> </m:t>
                            </m:r>
                          </m:e>
                        </m:func>
                        <m:r>
                          <a:rPr lang="en-US" sz="1600" i="1">
                            <a:solidFill>
                              <a:srgbClr val="000000"/>
                            </a:solidFill>
                            <a:latin typeface="Cambria Math" panose="02040503050406030204" pitchFamily="18" charset="0"/>
                          </a:rPr>
                          <m:t>]       =   </m:t>
                        </m:r>
                        <m:limLow>
                          <m:limLowPr>
                            <m:ctrlPr>
                              <a:rPr lang="en-US" sz="1600" i="1">
                                <a:solidFill>
                                  <a:srgbClr val="000000"/>
                                </a:solidFill>
                                <a:latin typeface="Cambria Math" panose="02040503050406030204" pitchFamily="18" charset="0"/>
                              </a:rPr>
                            </m:ctrlPr>
                          </m:limLowPr>
                          <m:e>
                            <m:r>
                              <m:rPr>
                                <m:nor/>
                              </m:rPr>
                              <a:rPr lang="en-US" sz="1600">
                                <a:solidFill>
                                  <a:srgbClr val="000000"/>
                                </a:solidFill>
                                <a:latin typeface="Cambria Math" panose="02040503050406030204" pitchFamily="18" charset="0"/>
                              </a:rPr>
                              <m:t>max</m:t>
                            </m:r>
                          </m:e>
                          <m:lim>
                            <m:sSub>
                              <m:sSubPr>
                                <m:ctrlPr>
                                  <a:rPr lang="en-US" sz="1600" i="1">
                                    <a:solidFill>
                                      <a:srgbClr val="000000"/>
                                    </a:solidFill>
                                    <a:latin typeface="Cambria Math" panose="02040503050406030204" pitchFamily="18" charset="0"/>
                                  </a:rPr>
                                </m:ctrlPr>
                              </m:sSubPr>
                              <m:e>
                                <m:r>
                                  <a:rPr lang="en-US" sz="1600" i="1">
                                    <a:solidFill>
                                      <a:srgbClr val="000000"/>
                                    </a:solidFill>
                                    <a:latin typeface="Cambria Math" panose="02040503050406030204" pitchFamily="18" charset="0"/>
                                  </a:rPr>
                                  <m:t>𝑐</m:t>
                                </m:r>
                              </m:e>
                              <m:sub>
                                <m:r>
                                  <a:rPr lang="en-US" sz="1600" i="1">
                                    <a:solidFill>
                                      <a:srgbClr val="000000"/>
                                    </a:solidFill>
                                    <a:latin typeface="Cambria Math" panose="02040503050406030204" pitchFamily="18" charset="0"/>
                                  </a:rPr>
                                  <m:t>𝑗</m:t>
                                </m:r>
                              </m:sub>
                            </m:sSub>
                            <m:r>
                              <a:rPr lang="en-US" sz="1600" i="1">
                                <a:solidFill>
                                  <a:srgbClr val="000000"/>
                                </a:solidFill>
                                <a:latin typeface="Cambria Math" panose="02040503050406030204" pitchFamily="18" charset="0"/>
                              </a:rPr>
                              <m:t>∈</m:t>
                            </m:r>
                            <m:r>
                              <a:rPr lang="en-US" sz="1600" i="1">
                                <a:solidFill>
                                  <a:srgbClr val="000000"/>
                                </a:solidFill>
                                <a:latin typeface="Cambria Math" panose="02040503050406030204" pitchFamily="18" charset="0"/>
                              </a:rPr>
                              <m:t>𝐶</m:t>
                            </m:r>
                          </m:lim>
                        </m:limLow>
                      </m:e>
                      <m:lim>
                        <m:r>
                          <a:rPr lang="en-US" sz="1600" i="1">
                            <a:solidFill>
                              <a:srgbClr val="000000"/>
                            </a:solidFill>
                            <a:latin typeface="Cambria Math" panose="02040503050406030204" pitchFamily="18" charset="0"/>
                          </a:rPr>
                          <m:t>                             </m:t>
                        </m:r>
                      </m:lim>
                    </m:limLow>
                    <m:r>
                      <a:rPr lang="en-US" sz="1600" i="1">
                        <a:solidFill>
                          <a:srgbClr val="000000"/>
                        </a:solidFill>
                        <a:latin typeface="Cambria Math" panose="02040503050406030204" pitchFamily="18" charset="0"/>
                      </a:rPr>
                      <m:t>  </m:t>
                    </m:r>
                    <m:func>
                      <m:funcPr>
                        <m:ctrlPr>
                          <a:rPr lang="en-US" sz="1600" i="1">
                            <a:solidFill>
                              <a:srgbClr val="000000"/>
                            </a:solidFill>
                            <a:latin typeface="Cambria Math" panose="02040503050406030204" pitchFamily="18" charset="0"/>
                          </a:rPr>
                        </m:ctrlPr>
                      </m:funcPr>
                      <m:fName>
                        <m:r>
                          <m:rPr>
                            <m:sty m:val="p"/>
                          </m:rPr>
                          <a:rPr lang="en-US" sz="1600">
                            <a:solidFill>
                              <a:srgbClr val="000000"/>
                            </a:solidFill>
                            <a:latin typeface="Cambria Math" panose="02040503050406030204" pitchFamily="18" charset="0"/>
                          </a:rPr>
                          <m:t>log</m:t>
                        </m:r>
                      </m:fName>
                      <m:e>
                        <m:d>
                          <m:dPr>
                            <m:ctrlPr>
                              <a:rPr lang="en-US" sz="1600" i="1">
                                <a:solidFill>
                                  <a:srgbClr val="000000"/>
                                </a:solidFill>
                                <a:latin typeface="Cambria Math" panose="02040503050406030204" pitchFamily="18" charset="0"/>
                              </a:rPr>
                            </m:ctrlPr>
                          </m:dPr>
                          <m:e>
                            <m:r>
                              <a:rPr lang="en-US" sz="1600" i="1">
                                <a:solidFill>
                                  <a:srgbClr val="000000"/>
                                </a:solidFill>
                                <a:latin typeface="Cambria Math" panose="02040503050406030204" pitchFamily="18" charset="0"/>
                              </a:rPr>
                              <m:t>𝑃</m:t>
                            </m:r>
                            <m:d>
                              <m:dPr>
                                <m:ctrlPr>
                                  <a:rPr lang="en-US" sz="1600" i="1">
                                    <a:solidFill>
                                      <a:srgbClr val="000000"/>
                                    </a:solidFill>
                                    <a:latin typeface="Cambria Math" panose="02040503050406030204" pitchFamily="18" charset="0"/>
                                  </a:rPr>
                                </m:ctrlPr>
                              </m:dPr>
                              <m:e>
                                <m:sSub>
                                  <m:sSubPr>
                                    <m:ctrlPr>
                                      <a:rPr lang="en-US" sz="1600" i="1">
                                        <a:solidFill>
                                          <a:srgbClr val="000000"/>
                                        </a:solidFill>
                                        <a:latin typeface="Cambria Math" panose="02040503050406030204" pitchFamily="18" charset="0"/>
                                      </a:rPr>
                                    </m:ctrlPr>
                                  </m:sSubPr>
                                  <m:e>
                                    <m:r>
                                      <a:rPr lang="en-US" sz="1600" i="1">
                                        <a:solidFill>
                                          <a:srgbClr val="000000"/>
                                        </a:solidFill>
                                        <a:latin typeface="Cambria Math" panose="02040503050406030204" pitchFamily="18" charset="0"/>
                                      </a:rPr>
                                      <m:t>𝑐</m:t>
                                    </m:r>
                                  </m:e>
                                  <m:sub>
                                    <m:r>
                                      <a:rPr lang="en-US" sz="1600" i="1">
                                        <a:solidFill>
                                          <a:srgbClr val="000000"/>
                                        </a:solidFill>
                                        <a:latin typeface="Cambria Math" panose="02040503050406030204" pitchFamily="18" charset="0"/>
                                      </a:rPr>
                                      <m:t>𝑗</m:t>
                                    </m:r>
                                  </m:sub>
                                </m:sSub>
                              </m:e>
                            </m:d>
                          </m:e>
                        </m:d>
                      </m:e>
                    </m:func>
                    <m:r>
                      <a:rPr lang="en-US" sz="1600" i="1">
                        <a:solidFill>
                          <a:srgbClr val="000000"/>
                        </a:solidFill>
                        <a:latin typeface="Cambria Math" panose="02040503050406030204" pitchFamily="18" charset="0"/>
                      </a:rPr>
                      <m:t>+</m:t>
                    </m:r>
                    <m:nary>
                      <m:naryPr>
                        <m:chr m:val="∑"/>
                        <m:ctrlPr>
                          <a:rPr lang="en-US" sz="1600" i="1">
                            <a:solidFill>
                              <a:srgbClr val="000000"/>
                            </a:solidFill>
                            <a:latin typeface="Cambria Math" panose="02040503050406030204" pitchFamily="18" charset="0"/>
                          </a:rPr>
                        </m:ctrlPr>
                      </m:naryPr>
                      <m:sub>
                        <m:r>
                          <m:rPr>
                            <m:brk m:alnAt="23"/>
                          </m:rPr>
                          <a:rPr lang="en-US" sz="1600" i="1">
                            <a:solidFill>
                              <a:srgbClr val="000000"/>
                            </a:solidFill>
                            <a:latin typeface="Cambria Math" panose="02040503050406030204" pitchFamily="18" charset="0"/>
                          </a:rPr>
                          <m:t>𝑖</m:t>
                        </m:r>
                        <m:r>
                          <a:rPr lang="en-US" sz="1600" i="1">
                            <a:solidFill>
                              <a:srgbClr val="000000"/>
                            </a:solidFill>
                            <a:latin typeface="Cambria Math" panose="02040503050406030204" pitchFamily="18" charset="0"/>
                          </a:rPr>
                          <m:t>=1</m:t>
                        </m:r>
                      </m:sub>
                      <m:sup>
                        <m:r>
                          <a:rPr lang="en-US" sz="1600" i="1">
                            <a:solidFill>
                              <a:srgbClr val="000000"/>
                            </a:solidFill>
                            <a:latin typeface="Cambria Math" panose="02040503050406030204" pitchFamily="18" charset="0"/>
                          </a:rPr>
                          <m:t>𝑛</m:t>
                        </m:r>
                      </m:sup>
                      <m:e>
                        <m:r>
                          <m:rPr>
                            <m:sty m:val="p"/>
                          </m:rPr>
                          <a:rPr lang="en-US" sz="1600">
                            <a:solidFill>
                              <a:srgbClr val="000000"/>
                            </a:solidFill>
                            <a:latin typeface="Cambria Math" panose="02040503050406030204" pitchFamily="18" charset="0"/>
                          </a:rPr>
                          <m:t>log</m:t>
                        </m:r>
                        <m:r>
                          <a:rPr lang="en-US" sz="1600" i="1">
                            <a:solidFill>
                              <a:srgbClr val="000000"/>
                            </a:solidFill>
                            <a:latin typeface="Cambria Math" panose="02040503050406030204" pitchFamily="18" charset="0"/>
                          </a:rPr>
                          <m:t>⁡(</m:t>
                        </m:r>
                        <m:r>
                          <a:rPr lang="en-US" sz="1600" i="1">
                            <a:solidFill>
                              <a:srgbClr val="000000"/>
                            </a:solidFill>
                            <a:latin typeface="Cambria Math" panose="02040503050406030204" pitchFamily="18" charset="0"/>
                          </a:rPr>
                          <m:t>𝑃</m:t>
                        </m:r>
                        <m:d>
                          <m:dPr>
                            <m:ctrlPr>
                              <a:rPr lang="en-US" sz="1600" i="1">
                                <a:solidFill>
                                  <a:srgbClr val="000000"/>
                                </a:solidFill>
                                <a:latin typeface="Cambria Math" panose="02040503050406030204" pitchFamily="18" charset="0"/>
                              </a:rPr>
                            </m:ctrlPr>
                          </m:dPr>
                          <m:e>
                            <m:sSub>
                              <m:sSubPr>
                                <m:ctrlPr>
                                  <a:rPr lang="en-US" sz="1600" i="1">
                                    <a:solidFill>
                                      <a:srgbClr val="000000"/>
                                    </a:solidFill>
                                    <a:latin typeface="Cambria Math" panose="02040503050406030204" pitchFamily="18" charset="0"/>
                                  </a:rPr>
                                </m:ctrlPr>
                              </m:sSubPr>
                              <m:e>
                                <m:r>
                                  <a:rPr lang="en-US" sz="1600" i="1">
                                    <a:solidFill>
                                      <a:srgbClr val="000000"/>
                                    </a:solidFill>
                                    <a:latin typeface="Cambria Math" panose="02040503050406030204" pitchFamily="18" charset="0"/>
                                  </a:rPr>
                                  <m:t>𝑎</m:t>
                                </m:r>
                              </m:e>
                              <m:sub>
                                <m:r>
                                  <a:rPr lang="en-US" sz="1600" i="1">
                                    <a:solidFill>
                                      <a:srgbClr val="000000"/>
                                    </a:solidFill>
                                    <a:latin typeface="Cambria Math" panose="02040503050406030204" pitchFamily="18" charset="0"/>
                                  </a:rPr>
                                  <m:t>𝑖</m:t>
                                </m:r>
                              </m:sub>
                            </m:sSub>
                          </m:e>
                          <m:e>
                            <m:sSub>
                              <m:sSubPr>
                                <m:ctrlPr>
                                  <a:rPr lang="en-US" sz="1600" i="1">
                                    <a:solidFill>
                                      <a:srgbClr val="000000"/>
                                    </a:solidFill>
                                    <a:latin typeface="Cambria Math" panose="02040503050406030204" pitchFamily="18" charset="0"/>
                                  </a:rPr>
                                </m:ctrlPr>
                              </m:sSubPr>
                              <m:e>
                                <m:r>
                                  <a:rPr lang="en-US" sz="1600" i="1">
                                    <a:solidFill>
                                      <a:srgbClr val="000000"/>
                                    </a:solidFill>
                                    <a:latin typeface="Cambria Math" panose="02040503050406030204" pitchFamily="18" charset="0"/>
                                  </a:rPr>
                                  <m:t>𝑐</m:t>
                                </m:r>
                              </m:e>
                              <m:sub>
                                <m:r>
                                  <a:rPr lang="en-US" sz="1600" i="1">
                                    <a:solidFill>
                                      <a:srgbClr val="000000"/>
                                    </a:solidFill>
                                    <a:latin typeface="Cambria Math" panose="02040503050406030204" pitchFamily="18" charset="0"/>
                                  </a:rPr>
                                  <m:t>𝑗</m:t>
                                </m:r>
                              </m:sub>
                            </m:sSub>
                          </m:e>
                        </m:d>
                        <m:r>
                          <a:rPr lang="en-US" sz="1600" i="1">
                            <a:solidFill>
                              <a:srgbClr val="000000"/>
                            </a:solidFill>
                            <a:latin typeface="Cambria Math" panose="02040503050406030204" pitchFamily="18" charset="0"/>
                          </a:rPr>
                          <m:t>)</m:t>
                        </m:r>
                      </m:e>
                    </m:nary>
                  </m:oMath>
                </a14:m>
                <a:r>
                  <a:rPr lang="en-US" sz="1100" dirty="0"/>
                  <a:t>)</a:t>
                </a:r>
              </a:p>
            </p:txBody>
          </p:sp>
        </mc:Choice>
        <mc:Fallback xmlns="">
          <p:sp>
            <p:nvSpPr>
              <p:cNvPr id="7" name="Object 4">
                <a:extLst>
                  <a:ext uri="{FF2B5EF4-FFF2-40B4-BE49-F238E27FC236}">
                    <a16:creationId xmlns:a16="http://schemas.microsoft.com/office/drawing/2014/main" id="{1C5CCAA5-DA3D-4724-8A3F-BE9E349E4629}"/>
                  </a:ext>
                </a:extLst>
              </p:cNvPr>
              <p:cNvSpPr txBox="1">
                <a:spLocks noRot="1" noChangeAspect="1" noMove="1" noResize="1" noEditPoints="1" noAdjustHandles="1" noChangeArrowheads="1" noChangeShapeType="1" noTextEdit="1"/>
              </p:cNvSpPr>
              <p:nvPr/>
            </p:nvSpPr>
            <p:spPr bwMode="auto">
              <a:xfrm>
                <a:off x="685800" y="5130971"/>
                <a:ext cx="7248333" cy="1024984"/>
              </a:xfrm>
              <a:prstGeom prst="rect">
                <a:avLst/>
              </a:prstGeom>
              <a:blipFill>
                <a:blip r:embed="rId5"/>
                <a:stretch>
                  <a:fillRect t="-5294" b="-18824"/>
                </a:stretch>
              </a:blipFill>
              <a:ln w="9525">
                <a:solidFill>
                  <a:srgbClr val="CC0000"/>
                </a:solidFill>
                <a:miter lim="800000"/>
                <a:headEnd/>
                <a:tailEnd/>
              </a:ln>
              <a:effectLst/>
            </p:spPr>
            <p:txBody>
              <a:bodyPr/>
              <a:lstStyle/>
              <a:p>
                <a:r>
                  <a:rPr lang="en-US">
                    <a:noFill/>
                  </a:rPr>
                  <a:t> </a:t>
                </a:r>
              </a:p>
            </p:txBody>
          </p:sp>
        </mc:Fallback>
      </mc:AlternateContent>
      <p:sp>
        <p:nvSpPr>
          <p:cNvPr id="9" name="Text Box 3">
            <a:extLst>
              <a:ext uri="{FF2B5EF4-FFF2-40B4-BE49-F238E27FC236}">
                <a16:creationId xmlns:a16="http://schemas.microsoft.com/office/drawing/2014/main" id="{D4BEC793-D1C9-4C79-9C84-7EE33FFD6A64}"/>
              </a:ext>
            </a:extLst>
          </p:cNvPr>
          <p:cNvSpPr txBox="1">
            <a:spLocks noChangeArrowheads="1"/>
          </p:cNvSpPr>
          <p:nvPr/>
        </p:nvSpPr>
        <p:spPr bwMode="auto">
          <a:xfrm>
            <a:off x="727378" y="4347852"/>
            <a:ext cx="7051307" cy="686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67500" tIns="35100" rIns="67500" bIns="35100">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eaLnBrk="1" hangingPunct="1"/>
            <a:r>
              <a:rPr lang="en-US" altLang="en-US" sz="2000" dirty="0">
                <a:latin typeface="+mj-lt"/>
              </a:rPr>
              <a:t>Alternative (log-based) approach to avoid underflow to very small probability values (take the log, resulting in a sum of logs):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5914890" y="3989360"/>
            <a:ext cx="2714206" cy="584775"/>
          </a:xfrm>
          <a:prstGeom prst="rect">
            <a:avLst/>
          </a:prstGeom>
          <a:noFill/>
        </p:spPr>
        <p:txBody>
          <a:bodyPr wrap="none" rtlCol="0">
            <a:spAutoFit/>
          </a:bodyPr>
          <a:lstStyle/>
          <a:p>
            <a:pPr lvl="1"/>
            <a:r>
              <a:rPr lang="en-US" altLang="zh-TW" sz="1600" dirty="0">
                <a:solidFill>
                  <a:schemeClr val="bg1"/>
                </a:solidFill>
                <a:latin typeface="Calibri" charset="0"/>
              </a:rPr>
              <a:t> </a:t>
            </a:r>
            <a:r>
              <a:rPr lang="en-US" altLang="zh-TW" sz="1600" dirty="0">
                <a:solidFill>
                  <a:schemeClr val="bg1"/>
                </a:solidFill>
                <a:latin typeface="Calibri" charset="0"/>
                <a:ea typeface="Arial" charset="0"/>
                <a:cs typeface="Arial" charset="0"/>
              </a:rPr>
              <a:t>1/4 * (2/9)</a:t>
            </a:r>
            <a:r>
              <a:rPr lang="en-US" altLang="zh-TW" sz="1600" baseline="30000" dirty="0">
                <a:solidFill>
                  <a:schemeClr val="bg1"/>
                </a:solidFill>
                <a:latin typeface="Calibri" charset="0"/>
                <a:ea typeface="Arial" charset="0"/>
                <a:cs typeface="Arial" charset="0"/>
              </a:rPr>
              <a:t>3</a:t>
            </a:r>
            <a:r>
              <a:rPr lang="en-US" altLang="zh-TW" sz="1600" dirty="0">
                <a:solidFill>
                  <a:schemeClr val="bg1"/>
                </a:solidFill>
                <a:latin typeface="Calibri" charset="0"/>
                <a:ea typeface="Arial" charset="0"/>
                <a:cs typeface="Arial" charset="0"/>
              </a:rPr>
              <a:t> * 2/9 * 2/9 </a:t>
            </a:r>
            <a:r>
              <a:rPr lang="en-US" altLang="zh-TW" sz="1600" dirty="0">
                <a:solidFill>
                  <a:schemeClr val="bg1"/>
                </a:solidFill>
                <a:latin typeface="Calibri" charset="0"/>
              </a:rPr>
              <a:t> </a:t>
            </a:r>
          </a:p>
          <a:p>
            <a:pPr lvl="1">
              <a:buFont typeface="Wingdings" charset="2"/>
              <a:buNone/>
            </a:pPr>
            <a:r>
              <a:rPr lang="en-US" altLang="zh-TW" sz="1600" dirty="0">
                <a:solidFill>
                  <a:schemeClr val="bg1"/>
                </a:solidFill>
                <a:latin typeface="Calibri" charset="0"/>
                <a:ea typeface="Arial" charset="0"/>
                <a:cs typeface="Arial" charset="0"/>
              </a:rPr>
              <a:t>	≈ 0.0001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57726437"/>
              </p:ext>
            </p:extLst>
          </p:nvPr>
        </p:nvGraphicFramePr>
        <p:xfrm>
          <a:off x="3168188" y="990012"/>
          <a:ext cx="5867400" cy="1676400"/>
        </p:xfrm>
        <a:graphic>
          <a:graphicData uri="http://schemas.openxmlformats.org/drawingml/2006/table">
            <a:tbl>
              <a:tblPr firstRow="1" bandRow="1">
                <a:tableStyleId>{5C22544A-7EE6-4342-B048-85BDC9FD1C3A}</a:tableStyleId>
              </a:tblPr>
              <a:tblGrid>
                <a:gridCol w="995363">
                  <a:extLst>
                    <a:ext uri="{9D8B030D-6E8A-4147-A177-3AD203B41FA5}">
                      <a16:colId xmlns:a16="http://schemas.microsoft.com/office/drawing/2014/main" val="20000"/>
                    </a:ext>
                  </a:extLst>
                </a:gridCol>
                <a:gridCol w="523874">
                  <a:extLst>
                    <a:ext uri="{9D8B030D-6E8A-4147-A177-3AD203B41FA5}">
                      <a16:colId xmlns:a16="http://schemas.microsoft.com/office/drawing/2014/main" val="20001"/>
                    </a:ext>
                  </a:extLst>
                </a:gridCol>
                <a:gridCol w="3586163">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tblGrid>
              <a:tr h="279400">
                <a:tc>
                  <a:txBody>
                    <a:bodyPr/>
                    <a:lstStyle/>
                    <a:p>
                      <a:pPr>
                        <a:lnSpc>
                          <a:spcPct val="70000"/>
                        </a:lnSpc>
                      </a:pPr>
                      <a:endParaRPr lang="en-US" sz="1600" dirty="0"/>
                    </a:p>
                  </a:txBody>
                  <a:tcPr/>
                </a:tc>
                <a:tc>
                  <a:txBody>
                    <a:bodyPr/>
                    <a:lstStyle/>
                    <a:p>
                      <a:pPr>
                        <a:lnSpc>
                          <a:spcPct val="70000"/>
                        </a:lnSpc>
                      </a:pPr>
                      <a:r>
                        <a:rPr lang="en-US" sz="1600" dirty="0"/>
                        <a:t>Doc</a:t>
                      </a:r>
                    </a:p>
                  </a:txBody>
                  <a:tcPr/>
                </a:tc>
                <a:tc>
                  <a:txBody>
                    <a:bodyPr/>
                    <a:lstStyle/>
                    <a:p>
                      <a:pPr>
                        <a:lnSpc>
                          <a:spcPct val="70000"/>
                        </a:lnSpc>
                      </a:pPr>
                      <a:r>
                        <a:rPr lang="en-US" sz="1600" dirty="0"/>
                        <a:t>Words</a:t>
                      </a:r>
                    </a:p>
                  </a:txBody>
                  <a:tcPr/>
                </a:tc>
                <a:tc>
                  <a:txBody>
                    <a:bodyPr/>
                    <a:lstStyle/>
                    <a:p>
                      <a:pPr>
                        <a:lnSpc>
                          <a:spcPct val="70000"/>
                        </a:lnSpc>
                      </a:pPr>
                      <a:r>
                        <a:rPr lang="en-US" sz="1600" dirty="0"/>
                        <a:t>Class</a:t>
                      </a:r>
                    </a:p>
                  </a:txBody>
                  <a:tcPr/>
                </a:tc>
                <a:extLst>
                  <a:ext uri="{0D108BD9-81ED-4DB2-BD59-A6C34878D82A}">
                    <a16:rowId xmlns:a16="http://schemas.microsoft.com/office/drawing/2014/main" val="10000"/>
                  </a:ext>
                </a:extLst>
              </a:tr>
              <a:tr h="279400">
                <a:tc>
                  <a:txBody>
                    <a:bodyPr/>
                    <a:lstStyle/>
                    <a:p>
                      <a:pPr>
                        <a:lnSpc>
                          <a:spcPct val="70000"/>
                        </a:lnSpc>
                      </a:pPr>
                      <a:r>
                        <a:rPr lang="en-US" sz="1600" dirty="0"/>
                        <a:t>Training</a:t>
                      </a:r>
                    </a:p>
                  </a:txBody>
                  <a:tcPr>
                    <a:solidFill>
                      <a:schemeClr val="accent6">
                        <a:lumMod val="20000"/>
                        <a:lumOff val="80000"/>
                      </a:schemeClr>
                    </a:solidFill>
                  </a:tcPr>
                </a:tc>
                <a:tc>
                  <a:txBody>
                    <a:bodyPr/>
                    <a:lstStyle/>
                    <a:p>
                      <a:pPr>
                        <a:lnSpc>
                          <a:spcPct val="70000"/>
                        </a:lnSpc>
                      </a:pPr>
                      <a:r>
                        <a:rPr lang="en-US" sz="1600" dirty="0"/>
                        <a:t>1</a:t>
                      </a:r>
                    </a:p>
                  </a:txBody>
                  <a:tcPr>
                    <a:solidFill>
                      <a:schemeClr val="accent6">
                        <a:lumMod val="20000"/>
                        <a:lumOff val="80000"/>
                      </a:schemeClr>
                    </a:solidFill>
                  </a:tcPr>
                </a:tc>
                <a:tc>
                  <a:txBody>
                    <a:bodyPr/>
                    <a:lstStyle/>
                    <a:p>
                      <a:pPr>
                        <a:lnSpc>
                          <a:spcPct val="70000"/>
                        </a:lnSpc>
                      </a:pPr>
                      <a:r>
                        <a:rPr lang="en-US" sz="1600" dirty="0"/>
                        <a:t>Chinese</a:t>
                      </a:r>
                      <a:r>
                        <a:rPr lang="en-US" sz="1600" baseline="0" dirty="0"/>
                        <a:t> Beijing Chinese</a:t>
                      </a:r>
                      <a:endParaRPr lang="en-US" sz="1600" dirty="0"/>
                    </a:p>
                  </a:txBody>
                  <a:tcPr>
                    <a:solidFill>
                      <a:schemeClr val="accent6">
                        <a:lumMod val="20000"/>
                        <a:lumOff val="80000"/>
                      </a:schemeClr>
                    </a:solidFill>
                  </a:tcPr>
                </a:tc>
                <a:tc>
                  <a:txBody>
                    <a:bodyPr/>
                    <a:lstStyle/>
                    <a:p>
                      <a:pPr>
                        <a:lnSpc>
                          <a:spcPct val="70000"/>
                        </a:lnSpc>
                      </a:pPr>
                      <a:r>
                        <a:rPr lang="en-US" sz="1600" dirty="0"/>
                        <a:t>c</a:t>
                      </a:r>
                    </a:p>
                  </a:txBody>
                  <a:tcPr>
                    <a:solidFill>
                      <a:schemeClr val="accent6">
                        <a:lumMod val="20000"/>
                        <a:lumOff val="80000"/>
                      </a:schemeClr>
                    </a:solidFill>
                  </a:tcPr>
                </a:tc>
                <a:extLst>
                  <a:ext uri="{0D108BD9-81ED-4DB2-BD59-A6C34878D82A}">
                    <a16:rowId xmlns:a16="http://schemas.microsoft.com/office/drawing/2014/main" val="10001"/>
                  </a:ext>
                </a:extLst>
              </a:tr>
              <a:tr h="279400">
                <a:tc>
                  <a:txBody>
                    <a:bodyPr/>
                    <a:lstStyle/>
                    <a:p>
                      <a:pPr>
                        <a:lnSpc>
                          <a:spcPct val="70000"/>
                        </a:lnSpc>
                      </a:pPr>
                      <a:endParaRPr lang="en-US" sz="1600" dirty="0"/>
                    </a:p>
                  </a:txBody>
                  <a:tcPr>
                    <a:solidFill>
                      <a:schemeClr val="accent6">
                        <a:lumMod val="20000"/>
                        <a:lumOff val="80000"/>
                      </a:schemeClr>
                    </a:solidFill>
                  </a:tcPr>
                </a:tc>
                <a:tc>
                  <a:txBody>
                    <a:bodyPr/>
                    <a:lstStyle/>
                    <a:p>
                      <a:pPr>
                        <a:lnSpc>
                          <a:spcPct val="70000"/>
                        </a:lnSpc>
                      </a:pPr>
                      <a:r>
                        <a:rPr lang="en-US" sz="1600" dirty="0"/>
                        <a:t>2</a:t>
                      </a:r>
                    </a:p>
                  </a:txBody>
                  <a:tcPr>
                    <a:solidFill>
                      <a:schemeClr val="accent6">
                        <a:lumMod val="20000"/>
                        <a:lumOff val="80000"/>
                      </a:schemeClr>
                    </a:solidFill>
                  </a:tcPr>
                </a:tc>
                <a:tc>
                  <a:txBody>
                    <a:bodyPr/>
                    <a:lstStyle/>
                    <a:p>
                      <a:pPr>
                        <a:lnSpc>
                          <a:spcPct val="70000"/>
                        </a:lnSpc>
                      </a:pPr>
                      <a:r>
                        <a:rPr lang="en-US" sz="1600" dirty="0"/>
                        <a:t>Chinese Chinese Shanghai</a:t>
                      </a:r>
                    </a:p>
                  </a:txBody>
                  <a:tcPr>
                    <a:solidFill>
                      <a:schemeClr val="accent6">
                        <a:lumMod val="20000"/>
                        <a:lumOff val="80000"/>
                      </a:schemeClr>
                    </a:solidFill>
                  </a:tcPr>
                </a:tc>
                <a:tc>
                  <a:txBody>
                    <a:bodyPr/>
                    <a:lstStyle/>
                    <a:p>
                      <a:pPr>
                        <a:lnSpc>
                          <a:spcPct val="70000"/>
                        </a:lnSpc>
                      </a:pPr>
                      <a:r>
                        <a:rPr lang="en-US" sz="1600" dirty="0"/>
                        <a:t>c</a:t>
                      </a:r>
                    </a:p>
                  </a:txBody>
                  <a:tcPr>
                    <a:solidFill>
                      <a:schemeClr val="accent6">
                        <a:lumMod val="20000"/>
                        <a:lumOff val="80000"/>
                      </a:schemeClr>
                    </a:solidFill>
                  </a:tcPr>
                </a:tc>
                <a:extLst>
                  <a:ext uri="{0D108BD9-81ED-4DB2-BD59-A6C34878D82A}">
                    <a16:rowId xmlns:a16="http://schemas.microsoft.com/office/drawing/2014/main" val="10002"/>
                  </a:ext>
                </a:extLst>
              </a:tr>
              <a:tr h="279400">
                <a:tc>
                  <a:txBody>
                    <a:bodyPr/>
                    <a:lstStyle/>
                    <a:p>
                      <a:pPr>
                        <a:lnSpc>
                          <a:spcPct val="70000"/>
                        </a:lnSpc>
                      </a:pPr>
                      <a:endParaRPr lang="en-US" sz="1600"/>
                    </a:p>
                  </a:txBody>
                  <a:tcPr>
                    <a:solidFill>
                      <a:schemeClr val="accent6">
                        <a:lumMod val="20000"/>
                        <a:lumOff val="80000"/>
                      </a:schemeClr>
                    </a:solidFill>
                  </a:tcPr>
                </a:tc>
                <a:tc>
                  <a:txBody>
                    <a:bodyPr/>
                    <a:lstStyle/>
                    <a:p>
                      <a:pPr>
                        <a:lnSpc>
                          <a:spcPct val="70000"/>
                        </a:lnSpc>
                      </a:pPr>
                      <a:r>
                        <a:rPr lang="en-US" sz="1600" dirty="0"/>
                        <a:t>3</a:t>
                      </a:r>
                    </a:p>
                  </a:txBody>
                  <a:tcPr>
                    <a:solidFill>
                      <a:schemeClr val="accent6">
                        <a:lumMod val="20000"/>
                        <a:lumOff val="80000"/>
                      </a:schemeClr>
                    </a:solidFill>
                  </a:tcPr>
                </a:tc>
                <a:tc>
                  <a:txBody>
                    <a:bodyPr/>
                    <a:lstStyle/>
                    <a:p>
                      <a:pPr>
                        <a:lnSpc>
                          <a:spcPct val="70000"/>
                        </a:lnSpc>
                      </a:pPr>
                      <a:r>
                        <a:rPr lang="en-US" sz="1600" dirty="0"/>
                        <a:t>Chinese Macao</a:t>
                      </a:r>
                    </a:p>
                  </a:txBody>
                  <a:tcPr>
                    <a:solidFill>
                      <a:schemeClr val="accent6">
                        <a:lumMod val="20000"/>
                        <a:lumOff val="80000"/>
                      </a:schemeClr>
                    </a:solidFill>
                  </a:tcPr>
                </a:tc>
                <a:tc>
                  <a:txBody>
                    <a:bodyPr/>
                    <a:lstStyle/>
                    <a:p>
                      <a:pPr>
                        <a:lnSpc>
                          <a:spcPct val="70000"/>
                        </a:lnSpc>
                      </a:pPr>
                      <a:r>
                        <a:rPr lang="en-US" sz="1600" dirty="0"/>
                        <a:t>c</a:t>
                      </a:r>
                    </a:p>
                  </a:txBody>
                  <a:tcPr>
                    <a:solidFill>
                      <a:schemeClr val="accent6">
                        <a:lumMod val="20000"/>
                        <a:lumOff val="80000"/>
                      </a:schemeClr>
                    </a:solidFill>
                  </a:tcPr>
                </a:tc>
                <a:extLst>
                  <a:ext uri="{0D108BD9-81ED-4DB2-BD59-A6C34878D82A}">
                    <a16:rowId xmlns:a16="http://schemas.microsoft.com/office/drawing/2014/main" val="10003"/>
                  </a:ext>
                </a:extLst>
              </a:tr>
              <a:tr h="279400">
                <a:tc>
                  <a:txBody>
                    <a:bodyPr/>
                    <a:lstStyle/>
                    <a:p>
                      <a:pPr>
                        <a:lnSpc>
                          <a:spcPct val="70000"/>
                        </a:lnSpc>
                      </a:pPr>
                      <a:endParaRPr lang="en-US" sz="1600"/>
                    </a:p>
                  </a:txBody>
                  <a:tcPr>
                    <a:solidFill>
                      <a:schemeClr val="accent6">
                        <a:lumMod val="20000"/>
                        <a:lumOff val="80000"/>
                      </a:schemeClr>
                    </a:solidFill>
                  </a:tcPr>
                </a:tc>
                <a:tc>
                  <a:txBody>
                    <a:bodyPr/>
                    <a:lstStyle/>
                    <a:p>
                      <a:pPr>
                        <a:lnSpc>
                          <a:spcPct val="70000"/>
                        </a:lnSpc>
                      </a:pPr>
                      <a:r>
                        <a:rPr lang="en-US" sz="1600" dirty="0"/>
                        <a:t>4</a:t>
                      </a:r>
                    </a:p>
                  </a:txBody>
                  <a:tcPr>
                    <a:solidFill>
                      <a:schemeClr val="accent6">
                        <a:lumMod val="20000"/>
                        <a:lumOff val="80000"/>
                      </a:schemeClr>
                    </a:solidFill>
                  </a:tcPr>
                </a:tc>
                <a:tc>
                  <a:txBody>
                    <a:bodyPr/>
                    <a:lstStyle/>
                    <a:p>
                      <a:pPr>
                        <a:lnSpc>
                          <a:spcPct val="70000"/>
                        </a:lnSpc>
                      </a:pPr>
                      <a:r>
                        <a:rPr lang="en-US" sz="1600" dirty="0"/>
                        <a:t>Tokyo Japan Chinese</a:t>
                      </a:r>
                    </a:p>
                  </a:txBody>
                  <a:tcPr>
                    <a:solidFill>
                      <a:schemeClr val="accent6">
                        <a:lumMod val="20000"/>
                        <a:lumOff val="80000"/>
                      </a:schemeClr>
                    </a:solidFill>
                  </a:tcPr>
                </a:tc>
                <a:tc>
                  <a:txBody>
                    <a:bodyPr/>
                    <a:lstStyle/>
                    <a:p>
                      <a:pPr>
                        <a:lnSpc>
                          <a:spcPct val="70000"/>
                        </a:lnSpc>
                      </a:pPr>
                      <a:r>
                        <a:rPr lang="en-US" sz="1600" dirty="0"/>
                        <a:t>j</a:t>
                      </a:r>
                    </a:p>
                  </a:txBody>
                  <a:tcPr>
                    <a:solidFill>
                      <a:schemeClr val="accent6">
                        <a:lumMod val="20000"/>
                        <a:lumOff val="80000"/>
                      </a:schemeClr>
                    </a:solidFill>
                  </a:tcPr>
                </a:tc>
                <a:extLst>
                  <a:ext uri="{0D108BD9-81ED-4DB2-BD59-A6C34878D82A}">
                    <a16:rowId xmlns:a16="http://schemas.microsoft.com/office/drawing/2014/main" val="10004"/>
                  </a:ext>
                </a:extLst>
              </a:tr>
              <a:tr h="279400">
                <a:tc>
                  <a:txBody>
                    <a:bodyPr/>
                    <a:lstStyle/>
                    <a:p>
                      <a:pPr>
                        <a:lnSpc>
                          <a:spcPct val="70000"/>
                        </a:lnSpc>
                      </a:pPr>
                      <a:r>
                        <a:rPr lang="en-US" sz="1600" dirty="0"/>
                        <a:t>Test</a:t>
                      </a:r>
                    </a:p>
                  </a:txBody>
                  <a:tcPr/>
                </a:tc>
                <a:tc>
                  <a:txBody>
                    <a:bodyPr/>
                    <a:lstStyle/>
                    <a:p>
                      <a:pPr>
                        <a:lnSpc>
                          <a:spcPct val="70000"/>
                        </a:lnSpc>
                      </a:pPr>
                      <a:r>
                        <a:rPr lang="en-US" sz="1600" dirty="0"/>
                        <a:t>5</a:t>
                      </a:r>
                    </a:p>
                  </a:txBody>
                  <a:tcPr/>
                </a:tc>
                <a:tc>
                  <a:txBody>
                    <a:bodyPr/>
                    <a:lstStyle/>
                    <a:p>
                      <a:pPr>
                        <a:lnSpc>
                          <a:spcPct val="70000"/>
                        </a:lnSpc>
                      </a:pPr>
                      <a:r>
                        <a:rPr lang="en-US" sz="1600" dirty="0"/>
                        <a:t>Chinese Chinese Chinese Tokyo</a:t>
                      </a:r>
                      <a:r>
                        <a:rPr lang="en-US" sz="1600" baseline="0" dirty="0"/>
                        <a:t> Japan</a:t>
                      </a:r>
                      <a:endParaRPr lang="en-US" sz="1600" dirty="0"/>
                    </a:p>
                  </a:txBody>
                  <a:tcPr/>
                </a:tc>
                <a:tc>
                  <a:txBody>
                    <a:bodyPr/>
                    <a:lstStyle/>
                    <a:p>
                      <a:pPr>
                        <a:lnSpc>
                          <a:spcPct val="70000"/>
                        </a:lnSpc>
                      </a:pPr>
                      <a:r>
                        <a:rPr lang="en-US" sz="1600" dirty="0"/>
                        <a:t>?</a:t>
                      </a:r>
                    </a:p>
                  </a:txBody>
                  <a:tcPr/>
                </a:tc>
                <a:extLst>
                  <a:ext uri="{0D108BD9-81ED-4DB2-BD59-A6C34878D82A}">
                    <a16:rowId xmlns:a16="http://schemas.microsoft.com/office/drawing/2014/main" val="10005"/>
                  </a:ext>
                </a:extLst>
              </a:tr>
            </a:tbl>
          </a:graphicData>
        </a:graphic>
      </p:graphicFrame>
      <p:sp>
        <p:nvSpPr>
          <p:cNvPr id="7" name="TextBox 6"/>
          <p:cNvSpPr txBox="1"/>
          <p:nvPr/>
        </p:nvSpPr>
        <p:spPr>
          <a:xfrm>
            <a:off x="375100" y="3755596"/>
            <a:ext cx="4044703" cy="2308324"/>
          </a:xfrm>
          <a:prstGeom prst="rect">
            <a:avLst/>
          </a:prstGeom>
          <a:noFill/>
        </p:spPr>
        <p:txBody>
          <a:bodyPr wrap="square" rtlCol="0">
            <a:spAutoFit/>
          </a:bodyPr>
          <a:lstStyle/>
          <a:p>
            <a:pPr algn="l"/>
            <a:r>
              <a:rPr lang="en-US" sz="1800" b="1" dirty="0"/>
              <a:t>Conditional Probabilities:</a:t>
            </a:r>
          </a:p>
          <a:p>
            <a:pPr algn="l"/>
            <a:r>
              <a:rPr lang="en-US" sz="1800" dirty="0"/>
              <a:t>P(</a:t>
            </a:r>
            <a:r>
              <a:rPr lang="en-US" sz="1800" dirty="0" err="1"/>
              <a:t>Chinese|</a:t>
            </a:r>
            <a:r>
              <a:rPr lang="en-US" sz="1800" i="1" dirty="0" err="1"/>
              <a:t>c</a:t>
            </a:r>
            <a:r>
              <a:rPr lang="en-US" sz="1800" dirty="0"/>
              <a:t>) = </a:t>
            </a:r>
            <a:r>
              <a:rPr lang="en-US" sz="1800" dirty="0">
                <a:latin typeface="Calibri" panose="020F0502020204030204" pitchFamily="34" charset="0"/>
                <a:cs typeface="Calibri" panose="020F0502020204030204" pitchFamily="34" charset="0"/>
              </a:rPr>
              <a:t>(5+1) / (8+6) = 3/7 </a:t>
            </a:r>
            <a:r>
              <a:rPr lang="en-US" sz="1800" dirty="0"/>
              <a:t>P(</a:t>
            </a:r>
            <a:r>
              <a:rPr lang="en-US" sz="1800" dirty="0" err="1"/>
              <a:t>Tokyo|</a:t>
            </a:r>
            <a:r>
              <a:rPr lang="en-US" sz="1800" i="1" dirty="0" err="1"/>
              <a:t>c</a:t>
            </a:r>
            <a:r>
              <a:rPr lang="en-US" sz="1800" dirty="0"/>
              <a:t>) = </a:t>
            </a:r>
            <a:r>
              <a:rPr lang="en-US" sz="1800" dirty="0">
                <a:latin typeface="Calibri" panose="020F0502020204030204" pitchFamily="34" charset="0"/>
                <a:cs typeface="Calibri" panose="020F0502020204030204" pitchFamily="34" charset="0"/>
              </a:rPr>
              <a:t>(0+1) / (8+6) = 1/14</a:t>
            </a:r>
            <a:endParaRPr lang="en-US" sz="1800" dirty="0"/>
          </a:p>
          <a:p>
            <a:pPr algn="l"/>
            <a:r>
              <a:rPr lang="en-US" sz="1800" dirty="0"/>
              <a:t>P(</a:t>
            </a:r>
            <a:r>
              <a:rPr lang="en-US" sz="1800" dirty="0" err="1"/>
              <a:t>Japan|</a:t>
            </a:r>
            <a:r>
              <a:rPr lang="en-US" sz="1800" i="1" dirty="0" err="1"/>
              <a:t>c</a:t>
            </a:r>
            <a:r>
              <a:rPr lang="en-US" sz="1800" dirty="0"/>
              <a:t>) = </a:t>
            </a:r>
            <a:r>
              <a:rPr lang="en-US" sz="1800" dirty="0">
                <a:latin typeface="Calibri" panose="020F0502020204030204" pitchFamily="34" charset="0"/>
                <a:cs typeface="Calibri" panose="020F0502020204030204" pitchFamily="34" charset="0"/>
              </a:rPr>
              <a:t>(0+1) / (8+6) = 1/14</a:t>
            </a:r>
            <a:endParaRPr lang="en-US" sz="1800" dirty="0"/>
          </a:p>
          <a:p>
            <a:pPr algn="l"/>
            <a:r>
              <a:rPr lang="en-US" sz="1800" dirty="0"/>
              <a:t>P(</a:t>
            </a:r>
            <a:r>
              <a:rPr lang="en-US" sz="1800" dirty="0" err="1"/>
              <a:t>Chinese|</a:t>
            </a:r>
            <a:r>
              <a:rPr lang="en-US" sz="1800" i="1" dirty="0" err="1"/>
              <a:t>j</a:t>
            </a:r>
            <a:r>
              <a:rPr lang="en-US" sz="1800" dirty="0"/>
              <a:t>) = </a:t>
            </a:r>
            <a:r>
              <a:rPr lang="en-US" altLang="zh-TW" sz="1800" dirty="0">
                <a:latin typeface="Calibri" charset="0"/>
              </a:rPr>
              <a:t>(1+1) / (3+6) = 2/9</a:t>
            </a:r>
            <a:endParaRPr lang="en-US" sz="1800" dirty="0"/>
          </a:p>
          <a:p>
            <a:pPr algn="l"/>
            <a:r>
              <a:rPr lang="en-US" sz="1800" dirty="0"/>
              <a:t>P(</a:t>
            </a:r>
            <a:r>
              <a:rPr lang="en-US" sz="1800" dirty="0" err="1"/>
              <a:t>Tokyo|</a:t>
            </a:r>
            <a:r>
              <a:rPr lang="en-US" sz="1800" i="1" dirty="0" err="1"/>
              <a:t>j</a:t>
            </a:r>
            <a:r>
              <a:rPr lang="en-US" sz="1800" dirty="0"/>
              <a:t>) = (</a:t>
            </a:r>
            <a:r>
              <a:rPr lang="en-US" altLang="zh-TW" sz="1800" dirty="0">
                <a:latin typeface="Calibri" charset="0"/>
              </a:rPr>
              <a:t>1+1) / (3+6) = 2/9 </a:t>
            </a:r>
            <a:endParaRPr lang="en-US" sz="1800" dirty="0"/>
          </a:p>
          <a:p>
            <a:pPr algn="l"/>
            <a:r>
              <a:rPr lang="en-US" sz="1800" dirty="0"/>
              <a:t>P(</a:t>
            </a:r>
            <a:r>
              <a:rPr lang="en-US" sz="1800" dirty="0" err="1"/>
              <a:t>Japan|</a:t>
            </a:r>
            <a:r>
              <a:rPr lang="en-US" sz="1800" i="1" dirty="0" err="1"/>
              <a:t>j</a:t>
            </a:r>
            <a:r>
              <a:rPr lang="en-US" sz="1800" dirty="0"/>
              <a:t>) = </a:t>
            </a:r>
            <a:r>
              <a:rPr lang="en-US" altLang="zh-TW" sz="1800" dirty="0">
                <a:latin typeface="Calibri" charset="0"/>
              </a:rPr>
              <a:t>(1+1) / (3+6) = 2/9 </a:t>
            </a:r>
            <a:endParaRPr lang="en-US" sz="1800" dirty="0"/>
          </a:p>
          <a:p>
            <a:pPr algn="l"/>
            <a:endParaRPr lang="en-US" sz="1800" dirty="0"/>
          </a:p>
        </p:txBody>
      </p:sp>
      <p:sp>
        <p:nvSpPr>
          <p:cNvPr id="8" name="TextBox 7"/>
          <p:cNvSpPr txBox="1"/>
          <p:nvPr/>
        </p:nvSpPr>
        <p:spPr>
          <a:xfrm>
            <a:off x="231142" y="2906190"/>
            <a:ext cx="2179378" cy="677108"/>
          </a:xfrm>
          <a:prstGeom prst="rect">
            <a:avLst/>
          </a:prstGeom>
          <a:noFill/>
        </p:spPr>
        <p:txBody>
          <a:bodyPr wrap="square" rtlCol="0">
            <a:spAutoFit/>
          </a:bodyPr>
          <a:lstStyle/>
          <a:p>
            <a:r>
              <a:rPr lang="en-US" sz="1800" b="1" dirty="0"/>
              <a:t>Priors:	</a:t>
            </a:r>
            <a:r>
              <a:rPr lang="en-US" sz="1800" i="1" dirty="0"/>
              <a:t>P</a:t>
            </a:r>
            <a:r>
              <a:rPr lang="en-US" sz="1800" dirty="0"/>
              <a:t>(</a:t>
            </a:r>
            <a:r>
              <a:rPr lang="en-US" sz="1800" i="1" dirty="0"/>
              <a:t>c</a:t>
            </a:r>
            <a:r>
              <a:rPr lang="en-US" sz="1800" dirty="0"/>
              <a:t>) = 3/4 </a:t>
            </a:r>
          </a:p>
          <a:p>
            <a:endParaRPr lang="en-US" sz="200" i="1" dirty="0"/>
          </a:p>
          <a:p>
            <a:r>
              <a:rPr lang="en-US" sz="1800" i="1" dirty="0"/>
              <a:t>P</a:t>
            </a:r>
            <a:r>
              <a:rPr lang="en-US" sz="1800" dirty="0"/>
              <a:t>(</a:t>
            </a:r>
            <a:r>
              <a:rPr lang="en-US" sz="1800" i="1" dirty="0"/>
              <a:t>j</a:t>
            </a:r>
            <a:r>
              <a:rPr lang="en-US" sz="1800" dirty="0"/>
              <a:t>) = 1/4 </a:t>
            </a:r>
          </a:p>
        </p:txBody>
      </p:sp>
      <p:graphicFrame>
        <p:nvGraphicFramePr>
          <p:cNvPr id="27" name="Object 2"/>
          <p:cNvGraphicFramePr>
            <a:graphicFrameLocks noChangeAspect="1"/>
          </p:cNvGraphicFramePr>
          <p:nvPr>
            <p:extLst>
              <p:ext uri="{D42A27DB-BD31-4B8C-83A1-F6EECF244321}">
                <p14:modId xmlns:p14="http://schemas.microsoft.com/office/powerpoint/2010/main" val="573681405"/>
              </p:ext>
            </p:extLst>
          </p:nvPr>
        </p:nvGraphicFramePr>
        <p:xfrm>
          <a:off x="375100" y="1873516"/>
          <a:ext cx="2493718" cy="685800"/>
        </p:xfrm>
        <a:graphic>
          <a:graphicData uri="http://schemas.openxmlformats.org/presentationml/2006/ole">
            <mc:AlternateContent xmlns:mc="http://schemas.openxmlformats.org/markup-compatibility/2006">
              <mc:Choice xmlns:v="urn:schemas-microsoft-com:vml" Requires="v">
                <p:oleObj name="Equation" r:id="rId3" imgW="1524000" imgH="419100" progId="Equation.3">
                  <p:embed/>
                </p:oleObj>
              </mc:Choice>
              <mc:Fallback>
                <p:oleObj name="Equation" r:id="rId3" imgW="1524000" imgH="419100" progId="Equation.3">
                  <p:embed/>
                  <p:pic>
                    <p:nvPicPr>
                      <p:cNvPr id="27" name="Object 2"/>
                      <p:cNvPicPr>
                        <a:picLocks noChangeAspect="1" noChangeArrowheads="1"/>
                      </p:cNvPicPr>
                      <p:nvPr/>
                    </p:nvPicPr>
                    <p:blipFill>
                      <a:blip r:embed="rId4"/>
                      <a:srcRect/>
                      <a:stretch>
                        <a:fillRect/>
                      </a:stretch>
                    </p:blipFill>
                    <p:spPr bwMode="auto">
                      <a:xfrm>
                        <a:off x="375100" y="1873516"/>
                        <a:ext cx="2493718" cy="685800"/>
                      </a:xfrm>
                      <a:prstGeom prst="rect">
                        <a:avLst/>
                      </a:prstGeom>
                      <a:noFill/>
                    </p:spPr>
                  </p:pic>
                </p:oleObj>
              </mc:Fallback>
            </mc:AlternateContent>
          </a:graphicData>
        </a:graphic>
      </p:graphicFrame>
      <p:graphicFrame>
        <p:nvGraphicFramePr>
          <p:cNvPr id="28" name="Object 2"/>
          <p:cNvGraphicFramePr>
            <a:graphicFrameLocks noChangeAspect="1"/>
          </p:cNvGraphicFramePr>
          <p:nvPr>
            <p:extLst>
              <p:ext uri="{D42A27DB-BD31-4B8C-83A1-F6EECF244321}">
                <p14:modId xmlns:p14="http://schemas.microsoft.com/office/powerpoint/2010/main" val="379998806"/>
              </p:ext>
            </p:extLst>
          </p:nvPr>
        </p:nvGraphicFramePr>
        <p:xfrm>
          <a:off x="1160510" y="1056693"/>
          <a:ext cx="1079500" cy="644525"/>
        </p:xfrm>
        <a:graphic>
          <a:graphicData uri="http://schemas.openxmlformats.org/presentationml/2006/ole">
            <mc:AlternateContent xmlns:mc="http://schemas.openxmlformats.org/markup-compatibility/2006">
              <mc:Choice xmlns:v="urn:schemas-microsoft-com:vml" Requires="v">
                <p:oleObj name="Equation" r:id="rId5" imgW="660400" imgH="393700" progId="Equation.3">
                  <p:embed/>
                </p:oleObj>
              </mc:Choice>
              <mc:Fallback>
                <p:oleObj name="Equation" r:id="rId5" imgW="660400" imgH="393700" progId="Equation.3">
                  <p:embed/>
                  <p:pic>
                    <p:nvPicPr>
                      <p:cNvPr id="28" name="Object 2"/>
                      <p:cNvPicPr>
                        <a:picLocks noChangeAspect="1" noChangeArrowheads="1"/>
                      </p:cNvPicPr>
                      <p:nvPr/>
                    </p:nvPicPr>
                    <p:blipFill>
                      <a:blip r:embed="rId6"/>
                      <a:srcRect/>
                      <a:stretch>
                        <a:fillRect/>
                      </a:stretch>
                    </p:blipFill>
                    <p:spPr bwMode="auto">
                      <a:xfrm>
                        <a:off x="1160510" y="1056693"/>
                        <a:ext cx="1079500" cy="644525"/>
                      </a:xfrm>
                      <a:prstGeom prst="rect">
                        <a:avLst/>
                      </a:prstGeom>
                      <a:noFill/>
                    </p:spPr>
                  </p:pic>
                </p:oleObj>
              </mc:Fallback>
            </mc:AlternateContent>
          </a:graphicData>
        </a:graphic>
      </p:graphicFrame>
      <p:grpSp>
        <p:nvGrpSpPr>
          <p:cNvPr id="25" name="Group 24">
            <a:extLst>
              <a:ext uri="{FF2B5EF4-FFF2-40B4-BE49-F238E27FC236}">
                <a16:creationId xmlns:a16="http://schemas.microsoft.com/office/drawing/2014/main" id="{D4ACB5B7-9668-405C-B8CA-F2D7F5181576}"/>
              </a:ext>
            </a:extLst>
          </p:cNvPr>
          <p:cNvGrpSpPr/>
          <p:nvPr/>
        </p:nvGrpSpPr>
        <p:grpSpPr>
          <a:xfrm>
            <a:off x="4206235" y="2740272"/>
            <a:ext cx="5208954" cy="2235198"/>
            <a:chOff x="6447742" y="2723497"/>
            <a:chExt cx="5208954" cy="2235198"/>
          </a:xfrm>
        </p:grpSpPr>
        <p:sp>
          <p:nvSpPr>
            <p:cNvPr id="42" name="Rectangle 41">
              <a:extLst>
                <a:ext uri="{FF2B5EF4-FFF2-40B4-BE49-F238E27FC236}">
                  <a16:creationId xmlns:a16="http://schemas.microsoft.com/office/drawing/2014/main" id="{C6785679-ED08-493E-AB4C-2C150E0B2974}"/>
                </a:ext>
              </a:extLst>
            </p:cNvPr>
            <p:cNvSpPr/>
            <p:nvPr/>
          </p:nvSpPr>
          <p:spPr>
            <a:xfrm>
              <a:off x="7179273" y="2723497"/>
              <a:ext cx="4477423" cy="2235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solidFill>
                  <a:schemeClr val="tx1"/>
                </a:solidFill>
              </a:endParaRPr>
            </a:p>
          </p:txBody>
        </p:sp>
        <p:sp>
          <p:nvSpPr>
            <p:cNvPr id="43" name="TextBox 42">
              <a:extLst>
                <a:ext uri="{FF2B5EF4-FFF2-40B4-BE49-F238E27FC236}">
                  <a16:creationId xmlns:a16="http://schemas.microsoft.com/office/drawing/2014/main" id="{810F6C8D-F1F1-4556-BCA4-AA2B866F34E2}"/>
                </a:ext>
              </a:extLst>
            </p:cNvPr>
            <p:cNvSpPr txBox="1"/>
            <p:nvPr/>
          </p:nvSpPr>
          <p:spPr>
            <a:xfrm>
              <a:off x="6447742" y="2844972"/>
              <a:ext cx="4411729" cy="1938992"/>
            </a:xfrm>
            <a:prstGeom prst="rect">
              <a:avLst/>
            </a:prstGeom>
            <a:noFill/>
          </p:spPr>
          <p:txBody>
            <a:bodyPr wrap="square" rtlCol="0">
              <a:spAutoFit/>
            </a:bodyPr>
            <a:lstStyle/>
            <a:p>
              <a:pPr algn="l"/>
              <a:r>
                <a:rPr lang="en-US" sz="2200" b="1" dirty="0"/>
                <a:t>Choosing a class:</a:t>
              </a:r>
            </a:p>
            <a:p>
              <a:pPr algn="l"/>
              <a:r>
                <a:rPr lang="en-US" sz="2400" dirty="0"/>
                <a:t> P(c|d5) </a:t>
              </a:r>
            </a:p>
            <a:p>
              <a:pPr algn="l"/>
              <a:endParaRPr lang="en-US" sz="2400" dirty="0"/>
            </a:p>
            <a:p>
              <a:pPr algn="l"/>
              <a:r>
                <a:rPr lang="en-US" sz="2400" dirty="0"/>
                <a:t> P(j|d5) </a:t>
              </a:r>
            </a:p>
            <a:p>
              <a:pPr algn="l"/>
              <a:endParaRPr lang="en-US" sz="2400" dirty="0"/>
            </a:p>
          </p:txBody>
        </p:sp>
        <p:sp>
          <p:nvSpPr>
            <p:cNvPr id="44" name="TextBox 43">
              <a:extLst>
                <a:ext uri="{FF2B5EF4-FFF2-40B4-BE49-F238E27FC236}">
                  <a16:creationId xmlns:a16="http://schemas.microsoft.com/office/drawing/2014/main" id="{A3075EAA-A2EF-4D8C-88E8-B9F243D0D4F8}"/>
                </a:ext>
              </a:extLst>
            </p:cNvPr>
            <p:cNvSpPr txBox="1"/>
            <p:nvPr/>
          </p:nvSpPr>
          <p:spPr>
            <a:xfrm>
              <a:off x="7208208" y="3958574"/>
              <a:ext cx="3230372" cy="707886"/>
            </a:xfrm>
            <a:prstGeom prst="rect">
              <a:avLst/>
            </a:prstGeom>
            <a:noFill/>
          </p:spPr>
          <p:txBody>
            <a:bodyPr wrap="none" rtlCol="0">
              <a:spAutoFit/>
            </a:bodyPr>
            <a:lstStyle/>
            <a:p>
              <a:pPr lvl="1" algn="l"/>
              <a:r>
                <a:rPr lang="en-US" altLang="zh-TW" sz="2000" dirty="0">
                  <a:latin typeface="Calibri" charset="0"/>
                </a:rPr>
                <a:t> </a:t>
              </a:r>
              <a:r>
                <a:rPr lang="en-US" altLang="zh-TW" sz="2000" dirty="0">
                  <a:latin typeface="Calibri" charset="0"/>
                  <a:ea typeface="Arial" charset="0"/>
                  <a:cs typeface="Arial" charset="0"/>
                </a:rPr>
                <a:t>1/4 * (2/9)</a:t>
              </a:r>
              <a:r>
                <a:rPr lang="en-US" altLang="zh-TW" sz="2000" baseline="30000" dirty="0">
                  <a:latin typeface="Calibri" charset="0"/>
                  <a:ea typeface="Arial" charset="0"/>
                  <a:cs typeface="Arial" charset="0"/>
                </a:rPr>
                <a:t>3</a:t>
              </a:r>
              <a:r>
                <a:rPr lang="en-US" altLang="zh-TW" sz="2000" dirty="0">
                  <a:latin typeface="Calibri" charset="0"/>
                  <a:ea typeface="Arial" charset="0"/>
                  <a:cs typeface="Arial" charset="0"/>
                </a:rPr>
                <a:t> * 2/9 * 2/9 </a:t>
              </a:r>
              <a:r>
                <a:rPr lang="en-US" altLang="zh-TW" sz="2000" dirty="0">
                  <a:latin typeface="Calibri" charset="0"/>
                </a:rPr>
                <a:t> </a:t>
              </a:r>
            </a:p>
            <a:p>
              <a:pPr lvl="1" algn="l">
                <a:buFont typeface="Wingdings" charset="2"/>
                <a:buNone/>
              </a:pPr>
              <a:r>
                <a:rPr lang="en-US" altLang="zh-TW" sz="2000" dirty="0">
                  <a:latin typeface="Calibri" charset="0"/>
                  <a:ea typeface="Arial" charset="0"/>
                  <a:cs typeface="Arial" charset="0"/>
                </a:rPr>
                <a:t>	≈ 0.0001</a:t>
              </a:r>
            </a:p>
          </p:txBody>
        </p:sp>
        <p:sp>
          <p:nvSpPr>
            <p:cNvPr id="45" name="TextBox 44">
              <a:extLst>
                <a:ext uri="{FF2B5EF4-FFF2-40B4-BE49-F238E27FC236}">
                  <a16:creationId xmlns:a16="http://schemas.microsoft.com/office/drawing/2014/main" id="{DDDC1716-FF5D-4448-95ED-8D215F2DA71E}"/>
                </a:ext>
              </a:extLst>
            </p:cNvPr>
            <p:cNvSpPr txBox="1"/>
            <p:nvPr/>
          </p:nvSpPr>
          <p:spPr>
            <a:xfrm>
              <a:off x="7208208" y="3212165"/>
              <a:ext cx="3432350" cy="707886"/>
            </a:xfrm>
            <a:prstGeom prst="rect">
              <a:avLst/>
            </a:prstGeom>
            <a:noFill/>
          </p:spPr>
          <p:txBody>
            <a:bodyPr wrap="none" rtlCol="0">
              <a:spAutoFit/>
            </a:bodyPr>
            <a:lstStyle/>
            <a:p>
              <a:pPr lvl="1" algn="l"/>
              <a:r>
                <a:rPr lang="en-US" altLang="zh-TW" sz="2000" dirty="0">
                  <a:latin typeface="Calibri" charset="0"/>
                </a:rPr>
                <a:t> 3/4 * (3/7)</a:t>
              </a:r>
              <a:r>
                <a:rPr lang="en-US" altLang="zh-TW" sz="2000" baseline="30000" dirty="0">
                  <a:latin typeface="Calibri" charset="0"/>
                </a:rPr>
                <a:t>3</a:t>
              </a:r>
              <a:r>
                <a:rPr lang="en-US" altLang="zh-TW" sz="2000" dirty="0">
                  <a:latin typeface="Calibri" charset="0"/>
                </a:rPr>
                <a:t> * 1/14 * 1/14 </a:t>
              </a:r>
            </a:p>
            <a:p>
              <a:pPr lvl="1" algn="l">
                <a:buFont typeface="Wingdings" charset="2"/>
                <a:buNone/>
              </a:pPr>
              <a:r>
                <a:rPr lang="en-US" altLang="zh-TW" sz="2000" dirty="0">
                  <a:latin typeface="Calibri" charset="0"/>
                  <a:ea typeface="Arial" charset="0"/>
                  <a:cs typeface="Arial" charset="0"/>
                </a:rPr>
                <a:t>	≈ 0.0003</a:t>
              </a:r>
            </a:p>
          </p:txBody>
        </p:sp>
        <p:graphicFrame>
          <p:nvGraphicFramePr>
            <p:cNvPr id="46" name="Object 2">
              <a:extLst>
                <a:ext uri="{FF2B5EF4-FFF2-40B4-BE49-F238E27FC236}">
                  <a16:creationId xmlns:a16="http://schemas.microsoft.com/office/drawing/2014/main" id="{101CF182-5257-4463-BBA6-0769D310E98F}"/>
                </a:ext>
              </a:extLst>
            </p:cNvPr>
            <p:cNvGraphicFramePr>
              <a:graphicFrameLocks noChangeAspect="1"/>
            </p:cNvGraphicFramePr>
            <p:nvPr>
              <p:extLst>
                <p:ext uri="{D42A27DB-BD31-4B8C-83A1-F6EECF244321}">
                  <p14:modId xmlns:p14="http://schemas.microsoft.com/office/powerpoint/2010/main" val="4001621882"/>
                </p:ext>
              </p:extLst>
            </p:nvPr>
          </p:nvGraphicFramePr>
          <p:xfrm>
            <a:off x="7487908" y="3308567"/>
            <a:ext cx="408548" cy="256428"/>
          </p:xfrm>
          <a:graphic>
            <a:graphicData uri="http://schemas.openxmlformats.org/presentationml/2006/ole">
              <mc:AlternateContent xmlns:mc="http://schemas.openxmlformats.org/markup-compatibility/2006">
                <mc:Choice xmlns:v="urn:schemas-microsoft-com:vml" Requires="v">
                  <p:oleObj name="Equation" r:id="rId7" imgW="152280" imgH="126720" progId="Equation.3">
                    <p:embed/>
                  </p:oleObj>
                </mc:Choice>
                <mc:Fallback>
                  <p:oleObj name="Equation" r:id="rId7" imgW="152280" imgH="126720" progId="Equation.3">
                    <p:embed/>
                    <p:pic>
                      <p:nvPicPr>
                        <p:cNvPr id="38"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87908" y="3308567"/>
                          <a:ext cx="408548" cy="256428"/>
                        </a:xfrm>
                        <a:prstGeom prst="rect">
                          <a:avLst/>
                        </a:prstGeom>
                        <a:noFill/>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808080">
                                    <a:alpha val="74998"/>
                                  </a:srgbClr>
                                </a:outerShdw>
                              </a:effectLst>
                            </a14:hiddenEffects>
                          </a:ext>
                        </a:extLst>
                      </p:spPr>
                    </p:pic>
                  </p:oleObj>
                </mc:Fallback>
              </mc:AlternateContent>
            </a:graphicData>
          </a:graphic>
        </p:graphicFrame>
        <p:graphicFrame>
          <p:nvGraphicFramePr>
            <p:cNvPr id="47" name="Object 2">
              <a:extLst>
                <a:ext uri="{FF2B5EF4-FFF2-40B4-BE49-F238E27FC236}">
                  <a16:creationId xmlns:a16="http://schemas.microsoft.com/office/drawing/2014/main" id="{EAE11759-98F4-4493-8D8E-9B7DDB573D69}"/>
                </a:ext>
              </a:extLst>
            </p:cNvPr>
            <p:cNvGraphicFramePr>
              <a:graphicFrameLocks noChangeAspect="1"/>
            </p:cNvGraphicFramePr>
            <p:nvPr>
              <p:extLst>
                <p:ext uri="{D42A27DB-BD31-4B8C-83A1-F6EECF244321}">
                  <p14:modId xmlns:p14="http://schemas.microsoft.com/office/powerpoint/2010/main" val="1431523604"/>
                </p:ext>
              </p:extLst>
            </p:nvPr>
          </p:nvGraphicFramePr>
          <p:xfrm>
            <a:off x="7440206" y="4024932"/>
            <a:ext cx="437396" cy="274535"/>
          </p:xfrm>
          <a:graphic>
            <a:graphicData uri="http://schemas.openxmlformats.org/presentationml/2006/ole">
              <mc:AlternateContent xmlns:mc="http://schemas.openxmlformats.org/markup-compatibility/2006">
                <mc:Choice xmlns:v="urn:schemas-microsoft-com:vml" Requires="v">
                  <p:oleObj name="Equation" r:id="rId9" imgW="152280" imgH="126720" progId="Equation.3">
                    <p:embed/>
                  </p:oleObj>
                </mc:Choice>
                <mc:Fallback>
                  <p:oleObj name="Equation" r:id="rId9" imgW="152280" imgH="126720" progId="Equation.3">
                    <p:embed/>
                    <p:pic>
                      <p:nvPicPr>
                        <p:cNvPr id="39"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40206" y="4024932"/>
                          <a:ext cx="437396" cy="274535"/>
                        </a:xfrm>
                        <a:prstGeom prst="rect">
                          <a:avLst/>
                        </a:prstGeom>
                        <a:noFill/>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808080">
                                    <a:alpha val="74998"/>
                                  </a:srgbClr>
                                </a:outerShdw>
                              </a:effectLst>
                            </a14:hiddenEffects>
                          </a:ext>
                        </a:extLst>
                      </p:spPr>
                    </p:pic>
                  </p:oleObj>
                </mc:Fallback>
              </mc:AlternateContent>
            </a:graphicData>
          </a:graphic>
        </p:graphicFrame>
      </p:grpSp>
      <p:grpSp>
        <p:nvGrpSpPr>
          <p:cNvPr id="48" name="Group 47">
            <a:extLst>
              <a:ext uri="{FF2B5EF4-FFF2-40B4-BE49-F238E27FC236}">
                <a16:creationId xmlns:a16="http://schemas.microsoft.com/office/drawing/2014/main" id="{F2C3953B-8929-4DC3-BBFC-9BC7D4F813DA}"/>
              </a:ext>
            </a:extLst>
          </p:cNvPr>
          <p:cNvGrpSpPr/>
          <p:nvPr/>
        </p:nvGrpSpPr>
        <p:grpSpPr>
          <a:xfrm>
            <a:off x="3889829" y="4769470"/>
            <a:ext cx="5525360" cy="1727473"/>
            <a:chOff x="6358759" y="5060189"/>
            <a:chExt cx="5525360" cy="1727473"/>
          </a:xfrm>
        </p:grpSpPr>
        <p:sp>
          <p:nvSpPr>
            <p:cNvPr id="49" name="Rectangle 48">
              <a:extLst>
                <a:ext uri="{FF2B5EF4-FFF2-40B4-BE49-F238E27FC236}">
                  <a16:creationId xmlns:a16="http://schemas.microsoft.com/office/drawing/2014/main" id="{0607D0F0-0DFA-44AC-9250-11F9304A3AE1}"/>
                </a:ext>
              </a:extLst>
            </p:cNvPr>
            <p:cNvSpPr/>
            <p:nvPr/>
          </p:nvSpPr>
          <p:spPr>
            <a:xfrm>
              <a:off x="6358759" y="5060189"/>
              <a:ext cx="5525360" cy="17274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p>
          </p:txBody>
        </p:sp>
        <p:sp>
          <p:nvSpPr>
            <p:cNvPr id="50" name="TextBox 49">
              <a:extLst>
                <a:ext uri="{FF2B5EF4-FFF2-40B4-BE49-F238E27FC236}">
                  <a16:creationId xmlns:a16="http://schemas.microsoft.com/office/drawing/2014/main" id="{EDA1FC74-07D0-40EE-8F92-695B540815F3}"/>
                </a:ext>
              </a:extLst>
            </p:cNvPr>
            <p:cNvSpPr txBox="1"/>
            <p:nvPr/>
          </p:nvSpPr>
          <p:spPr>
            <a:xfrm>
              <a:off x="6798639" y="5081523"/>
              <a:ext cx="4705880" cy="1384995"/>
            </a:xfrm>
            <a:prstGeom prst="rect">
              <a:avLst/>
            </a:prstGeom>
            <a:noFill/>
            <a:ln>
              <a:solidFill>
                <a:schemeClr val="tx2"/>
              </a:solidFill>
            </a:ln>
          </p:spPr>
          <p:txBody>
            <a:bodyPr wrap="square" rtlCol="0">
              <a:spAutoFit/>
            </a:bodyPr>
            <a:lstStyle/>
            <a:p>
              <a:pPr algn="l"/>
              <a:r>
                <a:rPr lang="en-US" sz="1800" dirty="0"/>
                <a:t>Can obtain actual probabilities via normalization (though, not needed for classification):</a:t>
              </a:r>
            </a:p>
            <a:p>
              <a:pPr algn="l"/>
              <a:endParaRPr lang="en-US" sz="800" dirty="0"/>
            </a:p>
            <a:p>
              <a:pPr algn="l"/>
              <a:r>
                <a:rPr lang="en-US" sz="2000" dirty="0"/>
                <a:t> P(c|d5) </a:t>
              </a:r>
            </a:p>
            <a:p>
              <a:pPr algn="l"/>
              <a:r>
                <a:rPr lang="en-US" sz="2000" dirty="0"/>
                <a:t> P(j|d5) </a:t>
              </a:r>
            </a:p>
          </p:txBody>
        </p:sp>
        <p:sp>
          <p:nvSpPr>
            <p:cNvPr id="51" name="TextBox 50">
              <a:extLst>
                <a:ext uri="{FF2B5EF4-FFF2-40B4-BE49-F238E27FC236}">
                  <a16:creationId xmlns:a16="http://schemas.microsoft.com/office/drawing/2014/main" id="{63917CFE-99E2-4940-9765-E38A07A7C124}"/>
                </a:ext>
              </a:extLst>
            </p:cNvPr>
            <p:cNvSpPr txBox="1"/>
            <p:nvPr/>
          </p:nvSpPr>
          <p:spPr>
            <a:xfrm>
              <a:off x="7130791" y="6059729"/>
              <a:ext cx="4100803" cy="400110"/>
            </a:xfrm>
            <a:prstGeom prst="rect">
              <a:avLst/>
            </a:prstGeom>
            <a:noFill/>
          </p:spPr>
          <p:txBody>
            <a:bodyPr wrap="none" rtlCol="0">
              <a:spAutoFit/>
            </a:bodyPr>
            <a:lstStyle/>
            <a:p>
              <a:pPr lvl="1" algn="l"/>
              <a:r>
                <a:rPr lang="en-US" altLang="zh-TW" sz="2000" dirty="0">
                  <a:latin typeface="Calibri" charset="0"/>
                  <a:ea typeface="Arial" charset="0"/>
                  <a:cs typeface="Arial" charset="0"/>
                </a:rPr>
                <a:t> = 0.0001/(0.0003+0.0001) = 75%</a:t>
              </a:r>
            </a:p>
          </p:txBody>
        </p:sp>
        <p:sp>
          <p:nvSpPr>
            <p:cNvPr id="52" name="TextBox 51">
              <a:extLst>
                <a:ext uri="{FF2B5EF4-FFF2-40B4-BE49-F238E27FC236}">
                  <a16:creationId xmlns:a16="http://schemas.microsoft.com/office/drawing/2014/main" id="{DBACC052-74A8-40F5-BA5D-5916BABF62A4}"/>
                </a:ext>
              </a:extLst>
            </p:cNvPr>
            <p:cNvSpPr txBox="1"/>
            <p:nvPr/>
          </p:nvSpPr>
          <p:spPr>
            <a:xfrm>
              <a:off x="7184654" y="5763504"/>
              <a:ext cx="4100804" cy="400110"/>
            </a:xfrm>
            <a:prstGeom prst="rect">
              <a:avLst/>
            </a:prstGeom>
            <a:noFill/>
          </p:spPr>
          <p:txBody>
            <a:bodyPr wrap="square" rtlCol="0">
              <a:spAutoFit/>
            </a:bodyPr>
            <a:lstStyle/>
            <a:p>
              <a:pPr lvl="1" algn="l"/>
              <a:r>
                <a:rPr lang="en-US" altLang="zh-TW" sz="2000" dirty="0">
                  <a:latin typeface="Calibri" charset="0"/>
                  <a:ea typeface="Arial" charset="0"/>
                  <a:cs typeface="Arial" charset="0"/>
                </a:rPr>
                <a:t>= 0.0003/(0.0003+0.0001) = 25%</a:t>
              </a:r>
            </a:p>
          </p:txBody>
        </p:sp>
      </p:grpSp>
      <p:sp>
        <p:nvSpPr>
          <p:cNvPr id="31" name="Rectangle 2">
            <a:extLst>
              <a:ext uri="{FF2B5EF4-FFF2-40B4-BE49-F238E27FC236}">
                <a16:creationId xmlns:a16="http://schemas.microsoft.com/office/drawing/2014/main" id="{394F7251-0088-4026-90D7-51CDCE975467}"/>
              </a:ext>
            </a:extLst>
          </p:cNvPr>
          <p:cNvSpPr>
            <a:spLocks noGrp="1" noChangeArrowheads="1"/>
          </p:cNvSpPr>
          <p:nvPr>
            <p:ph type="title" sz="quarter"/>
          </p:nvPr>
        </p:nvSpPr>
        <p:spPr>
          <a:xfrm>
            <a:off x="512064" y="112188"/>
            <a:ext cx="7772400" cy="762000"/>
          </a:xfrm>
          <a:noFill/>
        </p:spPr>
        <p:txBody>
          <a:bodyPr/>
          <a:lstStyle/>
          <a:p>
            <a:pPr algn="ctr"/>
            <a:r>
              <a:rPr lang="en-US" altLang="en-US" dirty="0"/>
              <a:t>Text Naïve Bayes – Example 1</a:t>
            </a:r>
          </a:p>
        </p:txBody>
      </p:sp>
      <p:sp>
        <p:nvSpPr>
          <p:cNvPr id="37" name="Rectangle 36">
            <a:extLst>
              <a:ext uri="{FF2B5EF4-FFF2-40B4-BE49-F238E27FC236}">
                <a16:creationId xmlns:a16="http://schemas.microsoft.com/office/drawing/2014/main" id="{DBF501C3-082F-41B0-BF7A-6BFC772EEBDA}"/>
              </a:ext>
            </a:extLst>
          </p:cNvPr>
          <p:cNvSpPr/>
          <p:nvPr/>
        </p:nvSpPr>
        <p:spPr>
          <a:xfrm>
            <a:off x="4937766" y="2749416"/>
            <a:ext cx="4477423" cy="2235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solidFill>
                <a:schemeClr val="tx1"/>
              </a:solidFill>
            </a:endParaRPr>
          </a:p>
        </p:txBody>
      </p:sp>
    </p:spTree>
    <p:extLst>
      <p:ext uri="{BB962C8B-B14F-4D97-AF65-F5344CB8AC3E}">
        <p14:creationId xmlns:p14="http://schemas.microsoft.com/office/powerpoint/2010/main" val="837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7" grpId="0"/>
      <p:bldP spid="8"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2"/>
          <p:cNvSpPr>
            <a:spLocks noGrp="1" noChangeArrowheads="1"/>
          </p:cNvSpPr>
          <p:nvPr>
            <p:ph type="title" sz="quarter"/>
          </p:nvPr>
        </p:nvSpPr>
        <p:spPr>
          <a:xfrm>
            <a:off x="443484" y="207674"/>
            <a:ext cx="8257032" cy="932110"/>
          </a:xfrm>
          <a:noFill/>
        </p:spPr>
        <p:txBody>
          <a:bodyPr/>
          <a:lstStyle/>
          <a:p>
            <a:pPr algn="ctr"/>
            <a:r>
              <a:rPr lang="en-US" altLang="en-US" dirty="0"/>
              <a:t>Naïve Bayes Example 2: Spam Filtering</a:t>
            </a:r>
          </a:p>
        </p:txBody>
      </p:sp>
      <p:graphicFrame>
        <p:nvGraphicFramePr>
          <p:cNvPr id="10242" name="Object 3"/>
          <p:cNvGraphicFramePr>
            <a:graphicFrameLocks noGrp="1" noChangeAspect="1"/>
          </p:cNvGraphicFramePr>
          <p:nvPr>
            <p:ph sz="quarter" idx="1"/>
            <p:extLst>
              <p:ext uri="{D42A27DB-BD31-4B8C-83A1-F6EECF244321}">
                <p14:modId xmlns:p14="http://schemas.microsoft.com/office/powerpoint/2010/main" val="2276933663"/>
              </p:ext>
            </p:extLst>
          </p:nvPr>
        </p:nvGraphicFramePr>
        <p:xfrm>
          <a:off x="1389460" y="1526761"/>
          <a:ext cx="3182540" cy="1708547"/>
        </p:xfrm>
        <a:graphic>
          <a:graphicData uri="http://schemas.openxmlformats.org/presentationml/2006/ole">
            <mc:AlternateContent xmlns:mc="http://schemas.openxmlformats.org/markup-compatibility/2006">
              <mc:Choice xmlns:v="urn:schemas-microsoft-com:vml" Requires="v">
                <p:oleObj name="Worksheet" r:id="rId3" imgW="3371965" imgH="1809716" progId="Excel.Sheet.8">
                  <p:embed/>
                </p:oleObj>
              </mc:Choice>
              <mc:Fallback>
                <p:oleObj name="Worksheet" r:id="rId3" imgW="3371965" imgH="1809716" progId="Excel.Sheet.8">
                  <p:embed/>
                  <p:pic>
                    <p:nvPicPr>
                      <p:cNvPr id="10242" name="Object 3"/>
                      <p:cNvPicPr>
                        <a:picLocks noChangeAspect="1" noChangeArrowheads="1"/>
                      </p:cNvPicPr>
                      <p:nvPr/>
                    </p:nvPicPr>
                    <p:blipFill>
                      <a:blip r:embed="rId4"/>
                      <a:srcRect/>
                      <a:stretch>
                        <a:fillRect/>
                      </a:stretch>
                    </p:blipFill>
                    <p:spPr bwMode="auto">
                      <a:xfrm>
                        <a:off x="1389460" y="1526761"/>
                        <a:ext cx="3182540" cy="1708547"/>
                      </a:xfrm>
                      <a:prstGeom prst="rect">
                        <a:avLst/>
                      </a:prstGeom>
                      <a:noFill/>
                      <a:ln>
                        <a:noFill/>
                      </a:ln>
                      <a:effectLst/>
                    </p:spPr>
                  </p:pic>
                </p:oleObj>
              </mc:Fallback>
            </mc:AlternateContent>
          </a:graphicData>
        </a:graphic>
      </p:graphicFrame>
      <p:graphicFrame>
        <p:nvGraphicFramePr>
          <p:cNvPr id="10243" name="Object 4"/>
          <p:cNvGraphicFramePr>
            <a:graphicFrameLocks noGrp="1" noChangeAspect="1"/>
          </p:cNvGraphicFramePr>
          <p:nvPr>
            <p:ph sz="quarter" idx="2"/>
            <p:extLst>
              <p:ext uri="{D42A27DB-BD31-4B8C-83A1-F6EECF244321}">
                <p14:modId xmlns:p14="http://schemas.microsoft.com/office/powerpoint/2010/main" val="465948458"/>
              </p:ext>
            </p:extLst>
          </p:nvPr>
        </p:nvGraphicFramePr>
        <p:xfrm>
          <a:off x="2180876" y="3855951"/>
          <a:ext cx="1969294" cy="1071563"/>
        </p:xfrm>
        <a:graphic>
          <a:graphicData uri="http://schemas.openxmlformats.org/presentationml/2006/ole">
            <mc:AlternateContent xmlns:mc="http://schemas.openxmlformats.org/markup-compatibility/2006">
              <mc:Choice xmlns:v="urn:schemas-microsoft-com:vml" Requires="v">
                <p:oleObj name="Worksheet" r:id="rId5" imgW="1838280" imgH="1000227" progId="Excel.Sheet.8">
                  <p:embed/>
                </p:oleObj>
              </mc:Choice>
              <mc:Fallback>
                <p:oleObj name="Worksheet" r:id="rId5" imgW="1838280" imgH="1000227" progId="Excel.Sheet.8">
                  <p:embed/>
                  <p:pic>
                    <p:nvPicPr>
                      <p:cNvPr id="10243" name="Object 4"/>
                      <p:cNvPicPr>
                        <a:picLocks noChangeAspect="1" noChangeArrowheads="1"/>
                      </p:cNvPicPr>
                      <p:nvPr/>
                    </p:nvPicPr>
                    <p:blipFill>
                      <a:blip r:embed="rId6"/>
                      <a:srcRect/>
                      <a:stretch>
                        <a:fillRect/>
                      </a:stretch>
                    </p:blipFill>
                    <p:spPr bwMode="auto">
                      <a:xfrm>
                        <a:off x="2180876" y="3855951"/>
                        <a:ext cx="1969294" cy="1071563"/>
                      </a:xfrm>
                      <a:prstGeom prst="rect">
                        <a:avLst/>
                      </a:prstGeom>
                      <a:noFill/>
                      <a:ln>
                        <a:noFill/>
                      </a:ln>
                      <a:effectLst/>
                    </p:spPr>
                  </p:pic>
                </p:oleObj>
              </mc:Fallback>
            </mc:AlternateContent>
          </a:graphicData>
        </a:graphic>
      </p:graphicFrame>
      <p:sp>
        <p:nvSpPr>
          <p:cNvPr id="10247" name="Text Box 10"/>
          <p:cNvSpPr txBox="1">
            <a:spLocks noChangeArrowheads="1"/>
          </p:cNvSpPr>
          <p:nvPr/>
        </p:nvSpPr>
        <p:spPr bwMode="auto">
          <a:xfrm>
            <a:off x="5711112" y="1505248"/>
            <a:ext cx="930063" cy="415498"/>
          </a:xfrm>
          <a:prstGeom prst="rect">
            <a:avLst/>
          </a:prstGeom>
          <a:noFill/>
          <a:ln w="1270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050" b="1" dirty="0">
                <a:latin typeface="Arial" charset="0"/>
              </a:rPr>
              <a:t>P(no) = 0.4</a:t>
            </a:r>
          </a:p>
          <a:p>
            <a:pPr algn="l"/>
            <a:r>
              <a:rPr lang="en-US" altLang="en-US" sz="1050" b="1" dirty="0">
                <a:latin typeface="Arial" charset="0"/>
              </a:rPr>
              <a:t>P(yes) = 0.6</a:t>
            </a:r>
          </a:p>
        </p:txBody>
      </p:sp>
      <p:sp>
        <p:nvSpPr>
          <p:cNvPr id="10248" name="AutoShape 11"/>
          <p:cNvSpPr>
            <a:spLocks/>
          </p:cNvSpPr>
          <p:nvPr/>
        </p:nvSpPr>
        <p:spPr bwMode="auto">
          <a:xfrm>
            <a:off x="1238250" y="1532489"/>
            <a:ext cx="66675" cy="1702594"/>
          </a:xfrm>
          <a:prstGeom prst="leftBrace">
            <a:avLst>
              <a:gd name="adj1" fmla="val 212798"/>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sz="1050"/>
          </a:p>
        </p:txBody>
      </p:sp>
      <p:sp>
        <p:nvSpPr>
          <p:cNvPr id="10249" name="Text Box 12"/>
          <p:cNvSpPr txBox="1">
            <a:spLocks noChangeArrowheads="1"/>
          </p:cNvSpPr>
          <p:nvPr/>
        </p:nvSpPr>
        <p:spPr bwMode="auto">
          <a:xfrm>
            <a:off x="510354" y="2103988"/>
            <a:ext cx="7853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sz="1200" b="1" dirty="0">
                <a:latin typeface="Arial" charset="0"/>
              </a:rPr>
              <a:t>Training</a:t>
            </a:r>
          </a:p>
          <a:p>
            <a:pPr algn="ctr"/>
            <a:r>
              <a:rPr lang="en-US" altLang="en-US" sz="1200" b="1" dirty="0">
                <a:latin typeface="Arial" charset="0"/>
              </a:rPr>
              <a:t>Data</a:t>
            </a:r>
          </a:p>
        </p:txBody>
      </p:sp>
      <p:sp>
        <p:nvSpPr>
          <p:cNvPr id="10250" name="Text Box 13"/>
          <p:cNvSpPr txBox="1">
            <a:spLocks noChangeArrowheads="1"/>
          </p:cNvSpPr>
          <p:nvPr/>
        </p:nvSpPr>
        <p:spPr bwMode="auto">
          <a:xfrm>
            <a:off x="643872" y="5329022"/>
            <a:ext cx="4889544" cy="75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350" b="1" dirty="0">
                <a:latin typeface="+mj-lt"/>
              </a:rPr>
              <a:t>Now consider a New email </a:t>
            </a:r>
            <a:r>
              <a:rPr lang="en-US" altLang="en-US" sz="1350" b="1" i="1" dirty="0">
                <a:latin typeface="+mj-lt"/>
              </a:rPr>
              <a:t>x</a:t>
            </a:r>
            <a:r>
              <a:rPr lang="en-US" altLang="en-US" sz="1350" b="1" dirty="0">
                <a:latin typeface="+mj-lt"/>
              </a:rPr>
              <a:t> containing t1, t4, t5, t4, t4, t2, t5, t4</a:t>
            </a:r>
          </a:p>
          <a:p>
            <a:pPr algn="l"/>
            <a:endParaRPr lang="en-US" altLang="en-US" sz="1000" b="1" dirty="0">
              <a:latin typeface="+mj-lt"/>
            </a:endParaRPr>
          </a:p>
          <a:p>
            <a:pPr algn="l"/>
            <a:r>
              <a:rPr lang="en-US" altLang="en-US" sz="1350" dirty="0">
                <a:latin typeface="+mj-lt"/>
              </a:rPr>
              <a:t>Should it be classified as spam = “yes” or spam = “no”?</a:t>
            </a:r>
            <a:endParaRPr lang="en-US" altLang="en-US" sz="1350" b="1" dirty="0">
              <a:latin typeface="+mj-lt"/>
            </a:endParaRPr>
          </a:p>
          <a:p>
            <a:pPr algn="l"/>
            <a:endParaRPr lang="en-US" altLang="en-US" sz="500" dirty="0">
              <a:latin typeface="+mj-lt"/>
            </a:endParaRPr>
          </a:p>
        </p:txBody>
      </p:sp>
      <p:sp>
        <p:nvSpPr>
          <p:cNvPr id="10251" name="Text Box 14"/>
          <p:cNvSpPr txBox="1">
            <a:spLocks noChangeArrowheads="1"/>
          </p:cNvSpPr>
          <p:nvPr/>
        </p:nvSpPr>
        <p:spPr bwMode="auto">
          <a:xfrm>
            <a:off x="5829217" y="5556007"/>
            <a:ext cx="2871299" cy="300082"/>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tabLst>
                <a:tab pos="914400" algn="l"/>
                <a:tab pos="1376363" algn="l"/>
              </a:tabLst>
              <a:defRPr sz="1400">
                <a:solidFill>
                  <a:schemeClr val="tx1"/>
                </a:solidFill>
                <a:latin typeface="Times New Roman" pitchFamily="18" charset="0"/>
              </a:defRPr>
            </a:lvl1pPr>
            <a:lvl2pPr marL="742950" indent="-285750">
              <a:tabLst>
                <a:tab pos="914400" algn="l"/>
                <a:tab pos="1376363" algn="l"/>
              </a:tabLst>
              <a:defRPr sz="1400">
                <a:solidFill>
                  <a:schemeClr val="tx1"/>
                </a:solidFill>
                <a:latin typeface="Times New Roman" pitchFamily="18" charset="0"/>
              </a:defRPr>
            </a:lvl2pPr>
            <a:lvl3pPr marL="1143000" indent="-228600">
              <a:tabLst>
                <a:tab pos="914400" algn="l"/>
                <a:tab pos="1376363" algn="l"/>
              </a:tabLst>
              <a:defRPr sz="1400">
                <a:solidFill>
                  <a:schemeClr val="tx1"/>
                </a:solidFill>
                <a:latin typeface="Times New Roman" pitchFamily="18" charset="0"/>
              </a:defRPr>
            </a:lvl3pPr>
            <a:lvl4pPr marL="1600200" indent="-228600">
              <a:tabLst>
                <a:tab pos="914400" algn="l"/>
                <a:tab pos="1376363" algn="l"/>
              </a:tabLst>
              <a:defRPr sz="1400">
                <a:solidFill>
                  <a:schemeClr val="tx1"/>
                </a:solidFill>
                <a:latin typeface="Times New Roman" pitchFamily="18" charset="0"/>
              </a:defRPr>
            </a:lvl4pPr>
            <a:lvl5pPr marL="2057400" indent="-228600">
              <a:tabLst>
                <a:tab pos="914400" algn="l"/>
                <a:tab pos="1376363" algn="l"/>
              </a:tabLst>
              <a:defRPr sz="1400">
                <a:solidFill>
                  <a:schemeClr val="tx1"/>
                </a:solidFill>
                <a:latin typeface="Times New Roman" pitchFamily="18" charset="0"/>
              </a:defRPr>
            </a:lvl5pPr>
            <a:lvl6pPr marL="25146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6pPr>
            <a:lvl7pPr marL="29718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7pPr>
            <a:lvl8pPr marL="34290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8pPr>
            <a:lvl9pPr marL="38862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9pPr>
          </a:lstStyle>
          <a:p>
            <a:pPr algn="l"/>
            <a:r>
              <a:rPr lang="en-US" altLang="en-US" sz="1350" dirty="0">
                <a:latin typeface="+mj-lt"/>
              </a:rPr>
              <a:t>Need to find P(yes | </a:t>
            </a:r>
            <a:r>
              <a:rPr lang="en-US" altLang="en-US" sz="1350" i="1" dirty="0">
                <a:latin typeface="+mj-lt"/>
              </a:rPr>
              <a:t>x</a:t>
            </a:r>
            <a:r>
              <a:rPr lang="en-US" altLang="en-US" sz="1350" dirty="0">
                <a:latin typeface="+mj-lt"/>
              </a:rPr>
              <a:t>) and P(no | </a:t>
            </a:r>
            <a:r>
              <a:rPr lang="en-US" altLang="en-US" sz="1350" i="1" dirty="0">
                <a:latin typeface="+mj-lt"/>
              </a:rPr>
              <a:t>x</a:t>
            </a:r>
            <a:r>
              <a:rPr lang="en-US" altLang="en-US" sz="1350" dirty="0">
                <a:latin typeface="+mj-lt"/>
              </a:rPr>
              <a:t>) …</a:t>
            </a:r>
          </a:p>
        </p:txBody>
      </p:sp>
      <p:sp>
        <p:nvSpPr>
          <p:cNvPr id="10" name="Text Box 12">
            <a:extLst>
              <a:ext uri="{FF2B5EF4-FFF2-40B4-BE49-F238E27FC236}">
                <a16:creationId xmlns:a16="http://schemas.microsoft.com/office/drawing/2014/main" id="{C54C8200-FF2B-4D7B-9572-D0966738B0A3}"/>
              </a:ext>
            </a:extLst>
          </p:cNvPr>
          <p:cNvSpPr txBox="1">
            <a:spLocks noChangeArrowheads="1"/>
          </p:cNvSpPr>
          <p:nvPr/>
        </p:nvSpPr>
        <p:spPr bwMode="auto">
          <a:xfrm>
            <a:off x="5053599" y="1568788"/>
            <a:ext cx="6799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sz="1200" b="1" dirty="0">
                <a:latin typeface="Arial" charset="0"/>
              </a:rPr>
              <a:t>Priors:</a:t>
            </a:r>
          </a:p>
        </p:txBody>
      </p:sp>
      <p:grpSp>
        <p:nvGrpSpPr>
          <p:cNvPr id="7" name="Group 6">
            <a:extLst>
              <a:ext uri="{FF2B5EF4-FFF2-40B4-BE49-F238E27FC236}">
                <a16:creationId xmlns:a16="http://schemas.microsoft.com/office/drawing/2014/main" id="{3AFFFCE2-774A-4537-9A89-A2F12141C71A}"/>
              </a:ext>
            </a:extLst>
          </p:cNvPr>
          <p:cNvGrpSpPr/>
          <p:nvPr/>
        </p:nvGrpSpPr>
        <p:grpSpPr>
          <a:xfrm>
            <a:off x="4928187" y="2753797"/>
            <a:ext cx="4003275" cy="559015"/>
            <a:chOff x="1852611" y="3903710"/>
            <a:chExt cx="5337700" cy="745353"/>
          </a:xfrm>
        </p:grpSpPr>
        <p:sp>
          <p:nvSpPr>
            <p:cNvPr id="11" name="Text Box 13">
              <a:extLst>
                <a:ext uri="{FF2B5EF4-FFF2-40B4-BE49-F238E27FC236}">
                  <a16:creationId xmlns:a16="http://schemas.microsoft.com/office/drawing/2014/main" id="{A83A3ACA-1626-4852-8BCC-7D73F30AC9F9}"/>
                </a:ext>
              </a:extLst>
            </p:cNvPr>
            <p:cNvSpPr txBox="1">
              <a:spLocks noChangeArrowheads="1"/>
            </p:cNvSpPr>
            <p:nvPr/>
          </p:nvSpPr>
          <p:spPr bwMode="auto">
            <a:xfrm>
              <a:off x="1852612" y="3903710"/>
              <a:ext cx="5331290" cy="400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350" b="1" dirty="0">
                  <a:latin typeface="+mj-lt"/>
                </a:rPr>
                <a:t>Total word occurrences for “no” + |V|  = 15 + 5 = 20</a:t>
              </a:r>
              <a:endParaRPr lang="en-US" altLang="en-US" sz="1350" dirty="0">
                <a:latin typeface="+mj-lt"/>
              </a:endParaRPr>
            </a:p>
          </p:txBody>
        </p:sp>
        <p:sp>
          <p:nvSpPr>
            <p:cNvPr id="12" name="Text Box 13">
              <a:extLst>
                <a:ext uri="{FF2B5EF4-FFF2-40B4-BE49-F238E27FC236}">
                  <a16:creationId xmlns:a16="http://schemas.microsoft.com/office/drawing/2014/main" id="{D48C2CE4-C157-4945-8BBB-71B44134CA45}"/>
                </a:ext>
              </a:extLst>
            </p:cNvPr>
            <p:cNvSpPr txBox="1">
              <a:spLocks noChangeArrowheads="1"/>
            </p:cNvSpPr>
            <p:nvPr/>
          </p:nvSpPr>
          <p:spPr bwMode="auto">
            <a:xfrm>
              <a:off x="1852611" y="4248954"/>
              <a:ext cx="5337700" cy="400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350" b="1" dirty="0">
                  <a:latin typeface="+mj-lt"/>
                </a:rPr>
                <a:t>Total word occurrences for “yes” + |V| = 30 + 5 = 35</a:t>
              </a:r>
              <a:endParaRPr lang="en-US" altLang="en-US" sz="1350" dirty="0">
                <a:latin typeface="+mj-lt"/>
              </a:endParaRPr>
            </a:p>
          </p:txBody>
        </p:sp>
      </p:grpSp>
      <p:sp>
        <p:nvSpPr>
          <p:cNvPr id="13" name="Text Box 10">
            <a:extLst>
              <a:ext uri="{FF2B5EF4-FFF2-40B4-BE49-F238E27FC236}">
                <a16:creationId xmlns:a16="http://schemas.microsoft.com/office/drawing/2014/main" id="{2157686B-F458-456A-8B6E-44B397FEC68A}"/>
              </a:ext>
            </a:extLst>
          </p:cNvPr>
          <p:cNvSpPr txBox="1">
            <a:spLocks noChangeArrowheads="1"/>
          </p:cNvSpPr>
          <p:nvPr/>
        </p:nvSpPr>
        <p:spPr bwMode="auto">
          <a:xfrm>
            <a:off x="5126929" y="4053368"/>
            <a:ext cx="1800493" cy="577081"/>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050" b="1" dirty="0">
                <a:latin typeface="Arial" charset="0"/>
              </a:rPr>
              <a:t>E.g., P(t1|no)</a:t>
            </a:r>
          </a:p>
          <a:p>
            <a:pPr algn="l"/>
            <a:r>
              <a:rPr lang="en-US" altLang="en-US" sz="1050" b="1" dirty="0">
                <a:latin typeface="Arial" charset="0"/>
              </a:rPr>
              <a:t>         = [(2+0+1+0) +1] / 20</a:t>
            </a:r>
          </a:p>
          <a:p>
            <a:pPr algn="l"/>
            <a:r>
              <a:rPr lang="en-US" altLang="en-US" sz="1050" b="1" dirty="0">
                <a:latin typeface="Arial" charset="0"/>
              </a:rPr>
              <a:t>         = 4/20</a:t>
            </a:r>
          </a:p>
        </p:txBody>
      </p:sp>
      <p:cxnSp>
        <p:nvCxnSpPr>
          <p:cNvPr id="9" name="Straight Arrow Connector 8">
            <a:extLst>
              <a:ext uri="{FF2B5EF4-FFF2-40B4-BE49-F238E27FC236}">
                <a16:creationId xmlns:a16="http://schemas.microsoft.com/office/drawing/2014/main" id="{47C956EB-205F-417A-83BA-054D4FA67853}"/>
              </a:ext>
            </a:extLst>
          </p:cNvPr>
          <p:cNvCxnSpPr>
            <a:cxnSpLocks/>
          </p:cNvCxnSpPr>
          <p:nvPr/>
        </p:nvCxnSpPr>
        <p:spPr>
          <a:xfrm flipH="1">
            <a:off x="4342559" y="3455387"/>
            <a:ext cx="585628" cy="506502"/>
          </a:xfrm>
          <a:prstGeom prst="straightConnector1">
            <a:avLst/>
          </a:prstGeom>
          <a:ln w="57150">
            <a:solidFill>
              <a:schemeClr val="tx2"/>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6" name="Object 2">
            <a:extLst>
              <a:ext uri="{FF2B5EF4-FFF2-40B4-BE49-F238E27FC236}">
                <a16:creationId xmlns:a16="http://schemas.microsoft.com/office/drawing/2014/main" id="{51E957CD-D929-43BD-8D14-A98EA280B4C7}"/>
              </a:ext>
            </a:extLst>
          </p:cNvPr>
          <p:cNvGraphicFramePr>
            <a:graphicFrameLocks noChangeAspect="1"/>
          </p:cNvGraphicFramePr>
          <p:nvPr>
            <p:extLst>
              <p:ext uri="{D42A27DB-BD31-4B8C-83A1-F6EECF244321}">
                <p14:modId xmlns:p14="http://schemas.microsoft.com/office/powerpoint/2010/main" val="4261879056"/>
              </p:ext>
            </p:extLst>
          </p:nvPr>
        </p:nvGraphicFramePr>
        <p:xfrm>
          <a:off x="5053599" y="2128034"/>
          <a:ext cx="1789711" cy="492058"/>
        </p:xfrm>
        <a:graphic>
          <a:graphicData uri="http://schemas.openxmlformats.org/presentationml/2006/ole">
            <mc:AlternateContent xmlns:mc="http://schemas.openxmlformats.org/markup-compatibility/2006">
              <mc:Choice xmlns:v="urn:schemas-microsoft-com:vml" Requires="v">
                <p:oleObj name="Equation" r:id="rId7" imgW="1524000" imgH="419100" progId="Equation.3">
                  <p:embed/>
                </p:oleObj>
              </mc:Choice>
              <mc:Fallback>
                <p:oleObj name="Equation" r:id="rId7" imgW="1524000" imgH="419100" progId="Equation.3">
                  <p:embed/>
                  <p:pic>
                    <p:nvPicPr>
                      <p:cNvPr id="16" name="Object 2">
                        <a:extLst>
                          <a:ext uri="{FF2B5EF4-FFF2-40B4-BE49-F238E27FC236}">
                            <a16:creationId xmlns:a16="http://schemas.microsoft.com/office/drawing/2014/main" id="{51E957CD-D929-43BD-8D14-A98EA280B4C7}"/>
                          </a:ext>
                        </a:extLst>
                      </p:cNvPr>
                      <p:cNvPicPr>
                        <a:picLocks noChangeAspect="1" noChangeArrowheads="1"/>
                      </p:cNvPicPr>
                      <p:nvPr/>
                    </p:nvPicPr>
                    <p:blipFill>
                      <a:blip r:embed="rId8"/>
                      <a:srcRect/>
                      <a:stretch>
                        <a:fillRect/>
                      </a:stretch>
                    </p:blipFill>
                    <p:spPr bwMode="auto">
                      <a:xfrm>
                        <a:off x="5053599" y="2128034"/>
                        <a:ext cx="1789711" cy="492058"/>
                      </a:xfrm>
                      <a:prstGeom prst="rect">
                        <a:avLst/>
                      </a:prstGeom>
                      <a:noFill/>
                    </p:spPr>
                  </p:pic>
                </p:oleObj>
              </mc:Fallback>
            </mc:AlternateContent>
          </a:graphicData>
        </a:graphic>
      </p:graphicFrame>
      <p:sp>
        <p:nvSpPr>
          <p:cNvPr id="17" name="Text Box 12">
            <a:extLst>
              <a:ext uri="{FF2B5EF4-FFF2-40B4-BE49-F238E27FC236}">
                <a16:creationId xmlns:a16="http://schemas.microsoft.com/office/drawing/2014/main" id="{2A9E231B-49C4-497A-94D3-0EDE30F19424}"/>
              </a:ext>
            </a:extLst>
          </p:cNvPr>
          <p:cNvSpPr txBox="1">
            <a:spLocks noChangeArrowheads="1"/>
          </p:cNvSpPr>
          <p:nvPr/>
        </p:nvSpPr>
        <p:spPr bwMode="auto">
          <a:xfrm>
            <a:off x="2344625" y="3578952"/>
            <a:ext cx="16417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sz="1200" b="1" dirty="0">
                <a:latin typeface="Arial" charset="0"/>
              </a:rPr>
              <a:t>Cond. Probabilities:</a:t>
            </a:r>
          </a:p>
        </p:txBody>
      </p:sp>
    </p:spTree>
    <p:extLst>
      <p:ext uri="{BB962C8B-B14F-4D97-AF65-F5344CB8AC3E}">
        <p14:creationId xmlns:p14="http://schemas.microsoft.com/office/powerpoint/2010/main" val="2040947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25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2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p:bldP spid="10250" grpId="0"/>
      <p:bldP spid="10251" grpId="0" animBg="1"/>
      <p:bldP spid="10" grpId="0"/>
      <p:bldP spid="13" grpId="0" animBg="1"/>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sz="quarter"/>
          </p:nvPr>
        </p:nvSpPr>
        <p:spPr>
          <a:noFill/>
        </p:spPr>
        <p:txBody>
          <a:bodyPr/>
          <a:lstStyle/>
          <a:p>
            <a:pPr algn="ctr"/>
            <a:r>
              <a:rPr lang="en-US" altLang="en-US" dirty="0"/>
              <a:t>Text Naïve Bayes - Example</a:t>
            </a:r>
          </a:p>
        </p:txBody>
      </p:sp>
      <p:sp>
        <p:nvSpPr>
          <p:cNvPr id="11270" name="Text Box 5"/>
          <p:cNvSpPr txBox="1">
            <a:spLocks noChangeArrowheads="1"/>
          </p:cNvSpPr>
          <p:nvPr/>
        </p:nvSpPr>
        <p:spPr bwMode="auto">
          <a:xfrm>
            <a:off x="4572000" y="1572158"/>
            <a:ext cx="930063" cy="415498"/>
          </a:xfrm>
          <a:prstGeom prst="rect">
            <a:avLst/>
          </a:prstGeom>
          <a:noFill/>
          <a:ln w="1270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050" b="1" dirty="0">
                <a:latin typeface="Arial" charset="0"/>
              </a:rPr>
              <a:t>P(no) = 0.4</a:t>
            </a:r>
          </a:p>
          <a:p>
            <a:pPr algn="l"/>
            <a:r>
              <a:rPr lang="en-US" altLang="en-US" sz="1050" b="1" dirty="0">
                <a:latin typeface="Arial" charset="0"/>
              </a:rPr>
              <a:t>P(yes) = 0.6</a:t>
            </a:r>
          </a:p>
        </p:txBody>
      </p:sp>
      <p:sp>
        <p:nvSpPr>
          <p:cNvPr id="11272" name="Text Box 9"/>
          <p:cNvSpPr txBox="1">
            <a:spLocks noChangeArrowheads="1"/>
          </p:cNvSpPr>
          <p:nvPr/>
        </p:nvSpPr>
        <p:spPr bwMode="auto">
          <a:xfrm>
            <a:off x="377520" y="3012454"/>
            <a:ext cx="4273029" cy="46166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tabLst>
                <a:tab pos="914400" algn="l"/>
                <a:tab pos="1376363" algn="l"/>
              </a:tabLst>
              <a:defRPr sz="1400">
                <a:solidFill>
                  <a:schemeClr val="tx1"/>
                </a:solidFill>
                <a:latin typeface="Times New Roman" pitchFamily="18" charset="0"/>
              </a:defRPr>
            </a:lvl1pPr>
            <a:lvl2pPr marL="742950" indent="-285750">
              <a:tabLst>
                <a:tab pos="914400" algn="l"/>
                <a:tab pos="1376363" algn="l"/>
              </a:tabLst>
              <a:defRPr sz="1400">
                <a:solidFill>
                  <a:schemeClr val="tx1"/>
                </a:solidFill>
                <a:latin typeface="Times New Roman" pitchFamily="18" charset="0"/>
              </a:defRPr>
            </a:lvl2pPr>
            <a:lvl3pPr marL="1143000" indent="-228600">
              <a:tabLst>
                <a:tab pos="914400" algn="l"/>
                <a:tab pos="1376363" algn="l"/>
              </a:tabLst>
              <a:defRPr sz="1400">
                <a:solidFill>
                  <a:schemeClr val="tx1"/>
                </a:solidFill>
                <a:latin typeface="Times New Roman" pitchFamily="18" charset="0"/>
              </a:defRPr>
            </a:lvl3pPr>
            <a:lvl4pPr marL="1600200" indent="-228600">
              <a:tabLst>
                <a:tab pos="914400" algn="l"/>
                <a:tab pos="1376363" algn="l"/>
              </a:tabLst>
              <a:defRPr sz="1400">
                <a:solidFill>
                  <a:schemeClr val="tx1"/>
                </a:solidFill>
                <a:latin typeface="Times New Roman" pitchFamily="18" charset="0"/>
              </a:defRPr>
            </a:lvl4pPr>
            <a:lvl5pPr marL="2057400" indent="-228600">
              <a:tabLst>
                <a:tab pos="914400" algn="l"/>
                <a:tab pos="1376363" algn="l"/>
              </a:tabLst>
              <a:defRPr sz="1400">
                <a:solidFill>
                  <a:schemeClr val="tx1"/>
                </a:solidFill>
                <a:latin typeface="Times New Roman" pitchFamily="18" charset="0"/>
              </a:defRPr>
            </a:lvl5pPr>
            <a:lvl6pPr marL="25146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6pPr>
            <a:lvl7pPr marL="29718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7pPr>
            <a:lvl8pPr marL="34290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8pPr>
            <a:lvl9pPr marL="38862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9pPr>
          </a:lstStyle>
          <a:p>
            <a:pPr algn="l"/>
            <a:r>
              <a:rPr lang="en-US" altLang="en-US" sz="1200" dirty="0">
                <a:latin typeface="+mj-lt"/>
              </a:rPr>
              <a:t>P(yes | </a:t>
            </a:r>
            <a:r>
              <a:rPr lang="en-US" altLang="en-US" sz="1200" i="1" dirty="0">
                <a:latin typeface="+mj-lt"/>
              </a:rPr>
              <a:t>x</a:t>
            </a:r>
            <a:r>
              <a:rPr lang="en-US" altLang="en-US" sz="1200" dirty="0">
                <a:latin typeface="+mj-lt"/>
              </a:rPr>
              <a:t>) 	=   [6/35 * 11/35 * (4/35)</a:t>
            </a:r>
            <a:r>
              <a:rPr lang="en-US" altLang="en-US" sz="1200" baseline="30000" dirty="0">
                <a:latin typeface="+mj-lt"/>
              </a:rPr>
              <a:t>4</a:t>
            </a:r>
            <a:r>
              <a:rPr lang="en-US" altLang="en-US" sz="1200" dirty="0">
                <a:latin typeface="+mj-lt"/>
              </a:rPr>
              <a:t> * (6/35)</a:t>
            </a:r>
            <a:r>
              <a:rPr lang="en-US" altLang="en-US" sz="1200" baseline="30000" dirty="0">
                <a:latin typeface="+mj-lt"/>
              </a:rPr>
              <a:t>2</a:t>
            </a:r>
            <a:r>
              <a:rPr lang="en-US" altLang="en-US" sz="1200" dirty="0">
                <a:latin typeface="+mj-lt"/>
              </a:rPr>
              <a:t>] * P(yes) / P(</a:t>
            </a:r>
            <a:r>
              <a:rPr lang="en-US" altLang="en-US" sz="1200" i="1" dirty="0">
                <a:latin typeface="+mj-lt"/>
              </a:rPr>
              <a:t>x</a:t>
            </a:r>
            <a:r>
              <a:rPr lang="en-US" altLang="en-US" sz="1200" dirty="0">
                <a:latin typeface="+mj-lt"/>
              </a:rPr>
              <a:t>)</a:t>
            </a:r>
          </a:p>
          <a:p>
            <a:pPr algn="l"/>
            <a:r>
              <a:rPr lang="en-US" altLang="en-US" sz="1200" dirty="0">
                <a:latin typeface="+mj-lt"/>
              </a:rPr>
              <a:t>	=   2.70e-07 * 0.6/ P(</a:t>
            </a:r>
            <a:r>
              <a:rPr lang="en-US" altLang="en-US" sz="1200" i="1" dirty="0">
                <a:latin typeface="+mj-lt"/>
              </a:rPr>
              <a:t>x</a:t>
            </a:r>
            <a:r>
              <a:rPr lang="en-US" altLang="en-US" sz="1200" dirty="0">
                <a:latin typeface="+mj-lt"/>
              </a:rPr>
              <a:t>) = </a:t>
            </a:r>
            <a:r>
              <a:rPr lang="en-US" altLang="en-US" sz="1200" b="1" dirty="0">
                <a:solidFill>
                  <a:srgbClr val="C00000"/>
                </a:solidFill>
                <a:latin typeface="+mj-lt"/>
              </a:rPr>
              <a:t>0.000000162 / P(x)</a:t>
            </a:r>
          </a:p>
        </p:txBody>
      </p:sp>
      <p:sp>
        <p:nvSpPr>
          <p:cNvPr id="11273" name="Text Box 10"/>
          <p:cNvSpPr txBox="1">
            <a:spLocks noChangeArrowheads="1"/>
          </p:cNvSpPr>
          <p:nvPr/>
        </p:nvSpPr>
        <p:spPr bwMode="auto">
          <a:xfrm>
            <a:off x="4755506" y="3017004"/>
            <a:ext cx="4211057" cy="46166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tabLst>
                <a:tab pos="914400" algn="l"/>
                <a:tab pos="1376363" algn="l"/>
              </a:tabLst>
              <a:defRPr sz="1400">
                <a:solidFill>
                  <a:schemeClr val="tx1"/>
                </a:solidFill>
                <a:latin typeface="Times New Roman" pitchFamily="18" charset="0"/>
              </a:defRPr>
            </a:lvl1pPr>
            <a:lvl2pPr marL="742950" indent="-285750">
              <a:tabLst>
                <a:tab pos="914400" algn="l"/>
                <a:tab pos="1376363" algn="l"/>
              </a:tabLst>
              <a:defRPr sz="1400">
                <a:solidFill>
                  <a:schemeClr val="tx1"/>
                </a:solidFill>
                <a:latin typeface="Times New Roman" pitchFamily="18" charset="0"/>
              </a:defRPr>
            </a:lvl2pPr>
            <a:lvl3pPr marL="1143000" indent="-228600">
              <a:tabLst>
                <a:tab pos="914400" algn="l"/>
                <a:tab pos="1376363" algn="l"/>
              </a:tabLst>
              <a:defRPr sz="1400">
                <a:solidFill>
                  <a:schemeClr val="tx1"/>
                </a:solidFill>
                <a:latin typeface="Times New Roman" pitchFamily="18" charset="0"/>
              </a:defRPr>
            </a:lvl3pPr>
            <a:lvl4pPr marL="1600200" indent="-228600">
              <a:tabLst>
                <a:tab pos="914400" algn="l"/>
                <a:tab pos="1376363" algn="l"/>
              </a:tabLst>
              <a:defRPr sz="1400">
                <a:solidFill>
                  <a:schemeClr val="tx1"/>
                </a:solidFill>
                <a:latin typeface="Times New Roman" pitchFamily="18" charset="0"/>
              </a:defRPr>
            </a:lvl4pPr>
            <a:lvl5pPr marL="2057400" indent="-228600">
              <a:tabLst>
                <a:tab pos="914400" algn="l"/>
                <a:tab pos="1376363" algn="l"/>
              </a:tabLst>
              <a:defRPr sz="1400">
                <a:solidFill>
                  <a:schemeClr val="tx1"/>
                </a:solidFill>
                <a:latin typeface="Times New Roman" pitchFamily="18" charset="0"/>
              </a:defRPr>
            </a:lvl5pPr>
            <a:lvl6pPr marL="25146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6pPr>
            <a:lvl7pPr marL="29718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7pPr>
            <a:lvl8pPr marL="34290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8pPr>
            <a:lvl9pPr marL="38862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9pPr>
          </a:lstStyle>
          <a:p>
            <a:pPr algn="l"/>
            <a:r>
              <a:rPr lang="en-US" altLang="en-US" sz="1200" dirty="0">
                <a:latin typeface="+mj-lt"/>
              </a:rPr>
              <a:t>P(no | </a:t>
            </a:r>
            <a:r>
              <a:rPr lang="en-US" altLang="en-US" sz="1200" i="1" dirty="0">
                <a:latin typeface="+mj-lt"/>
              </a:rPr>
              <a:t>x</a:t>
            </a:r>
            <a:r>
              <a:rPr lang="en-US" altLang="en-US" sz="1200" dirty="0">
                <a:latin typeface="+mj-lt"/>
              </a:rPr>
              <a:t>) 	=   [4/20 * 3/20 * </a:t>
            </a:r>
            <a:r>
              <a:rPr lang="en-US" altLang="en-US" sz="1200" dirty="0"/>
              <a:t>(6/20)</a:t>
            </a:r>
            <a:r>
              <a:rPr lang="en-US" altLang="en-US" sz="1200" baseline="30000" dirty="0"/>
              <a:t>4</a:t>
            </a:r>
            <a:r>
              <a:rPr lang="en-US" altLang="en-US" sz="1200" dirty="0"/>
              <a:t> </a:t>
            </a:r>
            <a:r>
              <a:rPr lang="en-US" altLang="en-US" sz="1200" dirty="0">
                <a:latin typeface="+mj-lt"/>
              </a:rPr>
              <a:t>* </a:t>
            </a:r>
            <a:r>
              <a:rPr lang="en-US" altLang="en-US" sz="1200" dirty="0"/>
              <a:t>(4/20)</a:t>
            </a:r>
            <a:r>
              <a:rPr lang="en-US" altLang="en-US" sz="1200" baseline="30000" dirty="0"/>
              <a:t>2</a:t>
            </a:r>
            <a:r>
              <a:rPr lang="en-US" altLang="en-US" sz="1200" dirty="0">
                <a:latin typeface="+mj-lt"/>
              </a:rPr>
              <a:t>] * P(no) / P(</a:t>
            </a:r>
            <a:r>
              <a:rPr lang="en-US" altLang="en-US" sz="1200" i="1" dirty="0">
                <a:latin typeface="+mj-lt"/>
              </a:rPr>
              <a:t>x</a:t>
            </a:r>
            <a:r>
              <a:rPr lang="en-US" altLang="en-US" sz="1200" dirty="0">
                <a:latin typeface="+mj-lt"/>
              </a:rPr>
              <a:t>)</a:t>
            </a:r>
            <a:br>
              <a:rPr lang="en-US" altLang="en-US" sz="1200" dirty="0">
                <a:latin typeface="+mj-lt"/>
              </a:rPr>
            </a:br>
            <a:r>
              <a:rPr lang="en-US" altLang="en-US" sz="1200" dirty="0">
                <a:latin typeface="+mj-lt"/>
              </a:rPr>
              <a:t>	=   0.00000972 * 0.4 / P(</a:t>
            </a:r>
            <a:r>
              <a:rPr lang="en-US" altLang="en-US" sz="1200" i="1" dirty="0">
                <a:latin typeface="+mj-lt"/>
              </a:rPr>
              <a:t>x</a:t>
            </a:r>
            <a:r>
              <a:rPr lang="en-US" altLang="en-US" sz="1200" dirty="0">
                <a:latin typeface="+mj-lt"/>
              </a:rPr>
              <a:t>) = </a:t>
            </a:r>
            <a:r>
              <a:rPr lang="en-US" altLang="en-US" sz="1200" b="1" dirty="0">
                <a:solidFill>
                  <a:srgbClr val="C00000"/>
                </a:solidFill>
                <a:latin typeface="+mj-lt"/>
              </a:rPr>
              <a:t>0.00000389 / P(x)</a:t>
            </a:r>
          </a:p>
        </p:txBody>
      </p:sp>
      <p:sp>
        <p:nvSpPr>
          <p:cNvPr id="11274" name="Text Box 12"/>
          <p:cNvSpPr txBox="1">
            <a:spLocks noChangeArrowheads="1"/>
          </p:cNvSpPr>
          <p:nvPr/>
        </p:nvSpPr>
        <p:spPr bwMode="auto">
          <a:xfrm>
            <a:off x="685800" y="4077137"/>
            <a:ext cx="713720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350" dirty="0">
                <a:latin typeface="+mj-lt"/>
              </a:rPr>
              <a:t>Note that we don’t actually need to compute complete probabilities (so, we don’t need to use normalization to compute p(x) in the denominators) because we are only interested in the relative probabilities. In this case, clearly the probability P(no | x) will be much higher than P(yes |x) based on the two numerators in above expressions. </a:t>
            </a:r>
            <a:endParaRPr lang="en-US" altLang="en-US" sz="1350" dirty="0"/>
          </a:p>
        </p:txBody>
      </p:sp>
      <p:sp>
        <p:nvSpPr>
          <p:cNvPr id="12" name="Text Box 13">
            <a:extLst>
              <a:ext uri="{FF2B5EF4-FFF2-40B4-BE49-F238E27FC236}">
                <a16:creationId xmlns:a16="http://schemas.microsoft.com/office/drawing/2014/main" id="{BE3366F1-F86B-4C7E-A81D-B78D94CCC2A7}"/>
              </a:ext>
            </a:extLst>
          </p:cNvPr>
          <p:cNvSpPr txBox="1">
            <a:spLocks noChangeArrowheads="1"/>
          </p:cNvSpPr>
          <p:nvPr/>
        </p:nvSpPr>
        <p:spPr bwMode="auto">
          <a:xfrm>
            <a:off x="567444" y="1438381"/>
            <a:ext cx="299312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350" b="1" dirty="0">
                <a:latin typeface="+mj-lt"/>
              </a:rPr>
              <a:t>New email </a:t>
            </a:r>
            <a:r>
              <a:rPr lang="en-US" altLang="en-US" sz="1350" b="1" i="1" dirty="0">
                <a:latin typeface="+mj-lt"/>
              </a:rPr>
              <a:t>x</a:t>
            </a:r>
            <a:r>
              <a:rPr lang="en-US" altLang="en-US" sz="1350" b="1" dirty="0">
                <a:latin typeface="+mj-lt"/>
              </a:rPr>
              <a:t>:  t1, t4, t5, t4, t4, t2, t5, t4</a:t>
            </a:r>
          </a:p>
          <a:p>
            <a:pPr algn="l"/>
            <a:endParaRPr lang="en-US" altLang="en-US" sz="900" b="1" dirty="0">
              <a:latin typeface="+mj-lt"/>
            </a:endParaRPr>
          </a:p>
          <a:p>
            <a:pPr algn="l"/>
            <a:r>
              <a:rPr lang="en-US" altLang="en-US" sz="1350" b="1" dirty="0">
                <a:latin typeface="+mj-lt"/>
              </a:rPr>
              <a:t>i.e., the vector: [1, 1, 0, 4, 2]</a:t>
            </a:r>
          </a:p>
        </p:txBody>
      </p:sp>
      <p:graphicFrame>
        <p:nvGraphicFramePr>
          <p:cNvPr id="15" name="Object 4">
            <a:extLst>
              <a:ext uri="{FF2B5EF4-FFF2-40B4-BE49-F238E27FC236}">
                <a16:creationId xmlns:a16="http://schemas.microsoft.com/office/drawing/2014/main" id="{7CCF2722-B5C6-4601-B966-BFD73173F2F6}"/>
              </a:ext>
            </a:extLst>
          </p:cNvPr>
          <p:cNvGraphicFramePr>
            <a:graphicFrameLocks noChangeAspect="1"/>
          </p:cNvGraphicFramePr>
          <p:nvPr>
            <p:extLst>
              <p:ext uri="{D42A27DB-BD31-4B8C-83A1-F6EECF244321}">
                <p14:modId xmlns:p14="http://schemas.microsoft.com/office/powerpoint/2010/main" val="2810992081"/>
              </p:ext>
            </p:extLst>
          </p:nvPr>
        </p:nvGraphicFramePr>
        <p:xfrm>
          <a:off x="5684744" y="1560728"/>
          <a:ext cx="1969294" cy="1071563"/>
        </p:xfrm>
        <a:graphic>
          <a:graphicData uri="http://schemas.openxmlformats.org/presentationml/2006/ole">
            <mc:AlternateContent xmlns:mc="http://schemas.openxmlformats.org/markup-compatibility/2006">
              <mc:Choice xmlns:v="urn:schemas-microsoft-com:vml" Requires="v">
                <p:oleObj name="Worksheet" r:id="rId3" imgW="1838280" imgH="1000227" progId="Excel.Sheet.8">
                  <p:embed/>
                </p:oleObj>
              </mc:Choice>
              <mc:Fallback>
                <p:oleObj name="Worksheet" r:id="rId3" imgW="1838280" imgH="1000227" progId="Excel.Sheet.8">
                  <p:embed/>
                  <p:pic>
                    <p:nvPicPr>
                      <p:cNvPr id="15" name="Object 4">
                        <a:extLst>
                          <a:ext uri="{FF2B5EF4-FFF2-40B4-BE49-F238E27FC236}">
                            <a16:creationId xmlns:a16="http://schemas.microsoft.com/office/drawing/2014/main" id="{7CCF2722-B5C6-4601-B966-BFD73173F2F6}"/>
                          </a:ext>
                        </a:extLst>
                      </p:cNvPr>
                      <p:cNvPicPr>
                        <a:picLocks noChangeAspect="1" noChangeArrowheads="1"/>
                      </p:cNvPicPr>
                      <p:nvPr/>
                    </p:nvPicPr>
                    <p:blipFill>
                      <a:blip r:embed="rId4"/>
                      <a:srcRect/>
                      <a:stretch>
                        <a:fillRect/>
                      </a:stretch>
                    </p:blipFill>
                    <p:spPr bwMode="auto">
                      <a:xfrm>
                        <a:off x="5684744" y="1560728"/>
                        <a:ext cx="1969294" cy="1071563"/>
                      </a:xfrm>
                      <a:prstGeom prst="rect">
                        <a:avLst/>
                      </a:prstGeom>
                      <a:noFill/>
                      <a:ln>
                        <a:noFill/>
                      </a:ln>
                      <a:effectLst/>
                    </p:spPr>
                  </p:pic>
                </p:oleObj>
              </mc:Fallback>
            </mc:AlternateContent>
          </a:graphicData>
        </a:graphic>
      </p:graphicFrame>
      <p:sp>
        <p:nvSpPr>
          <p:cNvPr id="16" name="Text Box 12">
            <a:extLst>
              <a:ext uri="{FF2B5EF4-FFF2-40B4-BE49-F238E27FC236}">
                <a16:creationId xmlns:a16="http://schemas.microsoft.com/office/drawing/2014/main" id="{94C7C276-7D94-4FAC-ADCE-ED84DB938BE6}"/>
              </a:ext>
            </a:extLst>
          </p:cNvPr>
          <p:cNvSpPr txBox="1">
            <a:spLocks noChangeArrowheads="1"/>
          </p:cNvSpPr>
          <p:nvPr/>
        </p:nvSpPr>
        <p:spPr bwMode="auto">
          <a:xfrm>
            <a:off x="4535315" y="1329984"/>
            <a:ext cx="6799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sz="1200" b="1" dirty="0">
                <a:latin typeface="Arial" charset="0"/>
              </a:rPr>
              <a:t>Priors:</a:t>
            </a:r>
          </a:p>
        </p:txBody>
      </p:sp>
      <p:sp>
        <p:nvSpPr>
          <p:cNvPr id="17" name="Text Box 12">
            <a:extLst>
              <a:ext uri="{FF2B5EF4-FFF2-40B4-BE49-F238E27FC236}">
                <a16:creationId xmlns:a16="http://schemas.microsoft.com/office/drawing/2014/main" id="{F930B35B-0340-4D88-98F0-ED2728DEE25A}"/>
              </a:ext>
            </a:extLst>
          </p:cNvPr>
          <p:cNvSpPr txBox="1">
            <a:spLocks noChangeArrowheads="1"/>
          </p:cNvSpPr>
          <p:nvPr/>
        </p:nvSpPr>
        <p:spPr bwMode="auto">
          <a:xfrm>
            <a:off x="5617706" y="1295159"/>
            <a:ext cx="16417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sz="1200" b="1" dirty="0">
                <a:latin typeface="Arial" charset="0"/>
              </a:rPr>
              <a:t>Cond. Probabilities:</a:t>
            </a:r>
          </a:p>
        </p:txBody>
      </p:sp>
      <p:sp>
        <p:nvSpPr>
          <p:cNvPr id="11" name="Text Box 9">
            <a:extLst>
              <a:ext uri="{FF2B5EF4-FFF2-40B4-BE49-F238E27FC236}">
                <a16:creationId xmlns:a16="http://schemas.microsoft.com/office/drawing/2014/main" id="{F1C42DAD-D3A6-4EE5-A264-7968D9C1455A}"/>
              </a:ext>
            </a:extLst>
          </p:cNvPr>
          <p:cNvSpPr txBox="1">
            <a:spLocks noChangeArrowheads="1"/>
          </p:cNvSpPr>
          <p:nvPr/>
        </p:nvSpPr>
        <p:spPr bwMode="auto">
          <a:xfrm>
            <a:off x="377520" y="3612462"/>
            <a:ext cx="4201791" cy="276999"/>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tabLst>
                <a:tab pos="914400" algn="l"/>
                <a:tab pos="1376363" algn="l"/>
              </a:tabLst>
              <a:defRPr sz="1400">
                <a:solidFill>
                  <a:schemeClr val="tx1"/>
                </a:solidFill>
                <a:latin typeface="Times New Roman" pitchFamily="18" charset="0"/>
              </a:defRPr>
            </a:lvl1pPr>
            <a:lvl2pPr marL="742950" indent="-285750">
              <a:tabLst>
                <a:tab pos="914400" algn="l"/>
                <a:tab pos="1376363" algn="l"/>
              </a:tabLst>
              <a:defRPr sz="1400">
                <a:solidFill>
                  <a:schemeClr val="tx1"/>
                </a:solidFill>
                <a:latin typeface="Times New Roman" pitchFamily="18" charset="0"/>
              </a:defRPr>
            </a:lvl2pPr>
            <a:lvl3pPr marL="1143000" indent="-228600">
              <a:tabLst>
                <a:tab pos="914400" algn="l"/>
                <a:tab pos="1376363" algn="l"/>
              </a:tabLst>
              <a:defRPr sz="1400">
                <a:solidFill>
                  <a:schemeClr val="tx1"/>
                </a:solidFill>
                <a:latin typeface="Times New Roman" pitchFamily="18" charset="0"/>
              </a:defRPr>
            </a:lvl3pPr>
            <a:lvl4pPr marL="1600200" indent="-228600">
              <a:tabLst>
                <a:tab pos="914400" algn="l"/>
                <a:tab pos="1376363" algn="l"/>
              </a:tabLst>
              <a:defRPr sz="1400">
                <a:solidFill>
                  <a:schemeClr val="tx1"/>
                </a:solidFill>
                <a:latin typeface="Times New Roman" pitchFamily="18" charset="0"/>
              </a:defRPr>
            </a:lvl4pPr>
            <a:lvl5pPr marL="2057400" indent="-228600">
              <a:tabLst>
                <a:tab pos="914400" algn="l"/>
                <a:tab pos="1376363" algn="l"/>
              </a:tabLst>
              <a:defRPr sz="1400">
                <a:solidFill>
                  <a:schemeClr val="tx1"/>
                </a:solidFill>
                <a:latin typeface="Times New Roman" pitchFamily="18" charset="0"/>
              </a:defRPr>
            </a:lvl5pPr>
            <a:lvl6pPr marL="25146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6pPr>
            <a:lvl7pPr marL="29718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7pPr>
            <a:lvl8pPr marL="34290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8pPr>
            <a:lvl9pPr marL="38862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9pPr>
          </a:lstStyle>
          <a:p>
            <a:pPr algn="l"/>
            <a:r>
              <a:rPr lang="en-US" altLang="en-US" sz="1200" dirty="0">
                <a:latin typeface="+mj-lt"/>
              </a:rPr>
              <a:t>P(yes | </a:t>
            </a:r>
            <a:r>
              <a:rPr lang="en-US" altLang="en-US" sz="1200" i="1" dirty="0">
                <a:latin typeface="+mj-lt"/>
              </a:rPr>
              <a:t>x</a:t>
            </a:r>
            <a:r>
              <a:rPr lang="en-US" altLang="en-US" sz="1200" dirty="0">
                <a:latin typeface="+mj-lt"/>
              </a:rPr>
              <a:t>)  =  </a:t>
            </a:r>
            <a:r>
              <a:rPr lang="en-US" altLang="en-US" sz="1200" b="1" dirty="0">
                <a:solidFill>
                  <a:srgbClr val="C00000"/>
                </a:solidFill>
                <a:latin typeface="+mj-lt"/>
              </a:rPr>
              <a:t>0.000000162 / (0.000000162 + 0.00000389) = 0.04 </a:t>
            </a:r>
          </a:p>
        </p:txBody>
      </p:sp>
      <p:sp>
        <p:nvSpPr>
          <p:cNvPr id="13" name="Text Box 10">
            <a:extLst>
              <a:ext uri="{FF2B5EF4-FFF2-40B4-BE49-F238E27FC236}">
                <a16:creationId xmlns:a16="http://schemas.microsoft.com/office/drawing/2014/main" id="{D2B6512D-FA3E-429C-BEB9-862956DA6969}"/>
              </a:ext>
            </a:extLst>
          </p:cNvPr>
          <p:cNvSpPr txBox="1">
            <a:spLocks noChangeArrowheads="1"/>
          </p:cNvSpPr>
          <p:nvPr/>
        </p:nvSpPr>
        <p:spPr bwMode="auto">
          <a:xfrm>
            <a:off x="4773794" y="3604671"/>
            <a:ext cx="4034196" cy="276999"/>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tabLst>
                <a:tab pos="914400" algn="l"/>
                <a:tab pos="1376363" algn="l"/>
              </a:tabLst>
              <a:defRPr sz="1400">
                <a:solidFill>
                  <a:schemeClr val="tx1"/>
                </a:solidFill>
                <a:latin typeface="Times New Roman" pitchFamily="18" charset="0"/>
              </a:defRPr>
            </a:lvl1pPr>
            <a:lvl2pPr marL="742950" indent="-285750">
              <a:tabLst>
                <a:tab pos="914400" algn="l"/>
                <a:tab pos="1376363" algn="l"/>
              </a:tabLst>
              <a:defRPr sz="1400">
                <a:solidFill>
                  <a:schemeClr val="tx1"/>
                </a:solidFill>
                <a:latin typeface="Times New Roman" pitchFamily="18" charset="0"/>
              </a:defRPr>
            </a:lvl2pPr>
            <a:lvl3pPr marL="1143000" indent="-228600">
              <a:tabLst>
                <a:tab pos="914400" algn="l"/>
                <a:tab pos="1376363" algn="l"/>
              </a:tabLst>
              <a:defRPr sz="1400">
                <a:solidFill>
                  <a:schemeClr val="tx1"/>
                </a:solidFill>
                <a:latin typeface="Times New Roman" pitchFamily="18" charset="0"/>
              </a:defRPr>
            </a:lvl3pPr>
            <a:lvl4pPr marL="1600200" indent="-228600">
              <a:tabLst>
                <a:tab pos="914400" algn="l"/>
                <a:tab pos="1376363" algn="l"/>
              </a:tabLst>
              <a:defRPr sz="1400">
                <a:solidFill>
                  <a:schemeClr val="tx1"/>
                </a:solidFill>
                <a:latin typeface="Times New Roman" pitchFamily="18" charset="0"/>
              </a:defRPr>
            </a:lvl4pPr>
            <a:lvl5pPr marL="2057400" indent="-228600">
              <a:tabLst>
                <a:tab pos="914400" algn="l"/>
                <a:tab pos="1376363" algn="l"/>
              </a:tabLst>
              <a:defRPr sz="1400">
                <a:solidFill>
                  <a:schemeClr val="tx1"/>
                </a:solidFill>
                <a:latin typeface="Times New Roman" pitchFamily="18" charset="0"/>
              </a:defRPr>
            </a:lvl5pPr>
            <a:lvl6pPr marL="25146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6pPr>
            <a:lvl7pPr marL="29718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7pPr>
            <a:lvl8pPr marL="34290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8pPr>
            <a:lvl9pPr marL="3886200" indent="-228600" algn="r" eaLnBrk="0" fontAlgn="base" hangingPunct="0">
              <a:spcBef>
                <a:spcPct val="0"/>
              </a:spcBef>
              <a:spcAft>
                <a:spcPct val="0"/>
              </a:spcAft>
              <a:tabLst>
                <a:tab pos="914400" algn="l"/>
                <a:tab pos="1376363" algn="l"/>
              </a:tabLst>
              <a:defRPr sz="1400">
                <a:solidFill>
                  <a:schemeClr val="tx1"/>
                </a:solidFill>
                <a:latin typeface="Times New Roman" pitchFamily="18" charset="0"/>
              </a:defRPr>
            </a:lvl9pPr>
          </a:lstStyle>
          <a:p>
            <a:pPr algn="l"/>
            <a:r>
              <a:rPr lang="en-US" altLang="en-US" sz="1200" dirty="0">
                <a:latin typeface="+mj-lt"/>
              </a:rPr>
              <a:t>P(no | </a:t>
            </a:r>
            <a:r>
              <a:rPr lang="en-US" altLang="en-US" sz="1200" i="1" dirty="0">
                <a:latin typeface="+mj-lt"/>
              </a:rPr>
              <a:t>x</a:t>
            </a:r>
            <a:r>
              <a:rPr lang="en-US" altLang="en-US" sz="1200" dirty="0">
                <a:latin typeface="+mj-lt"/>
              </a:rPr>
              <a:t>)  =  </a:t>
            </a:r>
            <a:r>
              <a:rPr lang="en-US" altLang="en-US" sz="1200" b="1" dirty="0">
                <a:solidFill>
                  <a:srgbClr val="C00000"/>
                </a:solidFill>
                <a:latin typeface="+mj-lt"/>
              </a:rPr>
              <a:t>0.00000389 / (0.000000162 + 0.00000389) = 0.96 </a:t>
            </a:r>
          </a:p>
        </p:txBody>
      </p:sp>
      <p:sp>
        <p:nvSpPr>
          <p:cNvPr id="18" name="Text Box 12">
            <a:extLst>
              <a:ext uri="{FF2B5EF4-FFF2-40B4-BE49-F238E27FC236}">
                <a16:creationId xmlns:a16="http://schemas.microsoft.com/office/drawing/2014/main" id="{700A1CC1-23CC-4076-B2BE-DBEB63A1C06C}"/>
              </a:ext>
            </a:extLst>
          </p:cNvPr>
          <p:cNvSpPr txBox="1">
            <a:spLocks noChangeArrowheads="1"/>
          </p:cNvSpPr>
          <p:nvPr/>
        </p:nvSpPr>
        <p:spPr bwMode="auto">
          <a:xfrm>
            <a:off x="706473" y="5119537"/>
            <a:ext cx="738596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350" dirty="0">
                <a:latin typeface="+mj-lt"/>
              </a:rPr>
              <a:t>To avoid underflow in cases of very small numbers, we could instead use the sum of logs method, e.g., </a:t>
            </a:r>
            <a:endParaRPr lang="en-US" altLang="en-US" sz="1350" dirty="0"/>
          </a:p>
        </p:txBody>
      </p:sp>
      <p:grpSp>
        <p:nvGrpSpPr>
          <p:cNvPr id="4" name="Group 3">
            <a:extLst>
              <a:ext uri="{FF2B5EF4-FFF2-40B4-BE49-F238E27FC236}">
                <a16:creationId xmlns:a16="http://schemas.microsoft.com/office/drawing/2014/main" id="{13060BB2-72A5-46C2-B973-7D9EF6C48BC2}"/>
              </a:ext>
            </a:extLst>
          </p:cNvPr>
          <p:cNvGrpSpPr/>
          <p:nvPr/>
        </p:nvGrpSpPr>
        <p:grpSpPr>
          <a:xfrm>
            <a:off x="783362" y="5539967"/>
            <a:ext cx="6888964" cy="307777"/>
            <a:chOff x="540011" y="4042011"/>
            <a:chExt cx="7565109" cy="307777"/>
          </a:xfrm>
        </p:grpSpPr>
        <p:sp>
          <p:nvSpPr>
            <p:cNvPr id="14" name="TextBox 13">
              <a:extLst>
                <a:ext uri="{FF2B5EF4-FFF2-40B4-BE49-F238E27FC236}">
                  <a16:creationId xmlns:a16="http://schemas.microsoft.com/office/drawing/2014/main" id="{1AC67B3C-0C41-4A6C-B524-5C5E95AEA677}"/>
                </a:ext>
              </a:extLst>
            </p:cNvPr>
            <p:cNvSpPr txBox="1"/>
            <p:nvPr/>
          </p:nvSpPr>
          <p:spPr>
            <a:xfrm>
              <a:off x="540011" y="4042011"/>
              <a:ext cx="7565109" cy="307777"/>
            </a:xfrm>
            <a:prstGeom prst="rect">
              <a:avLst/>
            </a:prstGeom>
            <a:noFill/>
            <a:ln>
              <a:solidFill>
                <a:schemeClr val="tx1"/>
              </a:solidFill>
            </a:ln>
          </p:spPr>
          <p:txBody>
            <a:bodyPr wrap="square">
              <a:spAutoFit/>
            </a:bodyPr>
            <a:lstStyle/>
            <a:p>
              <a:pPr algn="l"/>
              <a:r>
                <a:rPr lang="en-US" altLang="en-US" sz="1400" dirty="0">
                  <a:latin typeface="+mj-lt"/>
                </a:rPr>
                <a:t>P(yes | </a:t>
              </a:r>
              <a:r>
                <a:rPr lang="en-US" altLang="en-US" sz="1400" i="1" dirty="0">
                  <a:latin typeface="+mj-lt"/>
                </a:rPr>
                <a:t>x</a:t>
              </a:r>
              <a:r>
                <a:rPr lang="en-US" altLang="en-US" sz="1400" dirty="0">
                  <a:latin typeface="+mj-lt"/>
                </a:rPr>
                <a:t>)    </a:t>
              </a:r>
              <a:r>
                <a:rPr lang="en-US" dirty="0"/>
                <a:t>  [ Log(6/35) + Log(11/35) + Log(4/35)*4 + Log(6/35)*2 ] + LOG(6/10)  =  </a:t>
              </a:r>
              <a:r>
                <a:rPr lang="en-US" b="0" i="0" u="none" strike="noStrike" dirty="0">
                  <a:solidFill>
                    <a:srgbClr val="000000"/>
                  </a:solidFill>
                  <a:effectLst/>
                  <a:latin typeface="+mn-lt"/>
                </a:rPr>
                <a:t>-6.79</a:t>
              </a:r>
              <a:endParaRPr lang="en-US" dirty="0">
                <a:latin typeface="+mn-lt"/>
              </a:endParaRPr>
            </a:p>
          </p:txBody>
        </p:sp>
        <p:graphicFrame>
          <p:nvGraphicFramePr>
            <p:cNvPr id="19" name="Object 2">
              <a:extLst>
                <a:ext uri="{FF2B5EF4-FFF2-40B4-BE49-F238E27FC236}">
                  <a16:creationId xmlns:a16="http://schemas.microsoft.com/office/drawing/2014/main" id="{8626704E-C2D9-4547-9394-53D233522F57}"/>
                </a:ext>
              </a:extLst>
            </p:cNvPr>
            <p:cNvGraphicFramePr>
              <a:graphicFrameLocks noChangeAspect="1"/>
            </p:cNvGraphicFramePr>
            <p:nvPr>
              <p:extLst>
                <p:ext uri="{D42A27DB-BD31-4B8C-83A1-F6EECF244321}">
                  <p14:modId xmlns:p14="http://schemas.microsoft.com/office/powerpoint/2010/main" val="4284272061"/>
                </p:ext>
              </p:extLst>
            </p:nvPr>
          </p:nvGraphicFramePr>
          <p:xfrm>
            <a:off x="1328387" y="4140047"/>
            <a:ext cx="214142" cy="149574"/>
          </p:xfrm>
          <a:graphic>
            <a:graphicData uri="http://schemas.openxmlformats.org/presentationml/2006/ole">
              <mc:AlternateContent xmlns:mc="http://schemas.openxmlformats.org/markup-compatibility/2006">
                <mc:Choice xmlns:v="urn:schemas-microsoft-com:vml" Requires="v">
                  <p:oleObj name="Equation" r:id="rId5" imgW="152280" imgH="126720" progId="Equation.3">
                    <p:embed/>
                  </p:oleObj>
                </mc:Choice>
                <mc:Fallback>
                  <p:oleObj name="Equation" r:id="rId5" imgW="152280" imgH="126720" progId="Equation.3">
                    <p:embed/>
                    <p:pic>
                      <p:nvPicPr>
                        <p:cNvPr id="53" name="Object 2">
                          <a:extLst>
                            <a:ext uri="{FF2B5EF4-FFF2-40B4-BE49-F238E27FC236}">
                              <a16:creationId xmlns:a16="http://schemas.microsoft.com/office/drawing/2014/main" id="{C9231291-4C78-4976-915C-34F46C1C37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8387" y="4140047"/>
                          <a:ext cx="214142" cy="149574"/>
                        </a:xfrm>
                        <a:prstGeom prst="rect">
                          <a:avLst/>
                        </a:prstGeom>
                        <a:noFill/>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808080">
                                    <a:alpha val="74998"/>
                                  </a:srgbClr>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7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7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7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27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nimBg="1"/>
      <p:bldP spid="11272" grpId="0" animBg="1"/>
      <p:bldP spid="11273" grpId="0" animBg="1"/>
      <p:bldP spid="11274" grpId="0"/>
      <p:bldP spid="12" grpId="0"/>
      <p:bldP spid="16" grpId="0"/>
      <p:bldP spid="17" grpId="0"/>
      <p:bldP spid="11" grpId="0" animBg="1"/>
      <p:bldP spid="13" grpId="0" animBg="1"/>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ctrTitle"/>
          </p:nvPr>
        </p:nvSpPr>
        <p:spPr>
          <a:xfrm>
            <a:off x="685800" y="987552"/>
            <a:ext cx="7772400" cy="1755648"/>
          </a:xfrm>
          <a:noFill/>
        </p:spPr>
        <p:txBody>
          <a:bodyPr/>
          <a:lstStyle/>
          <a:p>
            <a:r>
              <a:rPr lang="en-US" altLang="en-US" dirty="0"/>
              <a:t>Text/Document Categorization</a:t>
            </a:r>
          </a:p>
        </p:txBody>
      </p:sp>
      <p:sp>
        <p:nvSpPr>
          <p:cNvPr id="25603" name="Text Box 5"/>
          <p:cNvSpPr txBox="1">
            <a:spLocks noChangeArrowheads="1"/>
          </p:cNvSpPr>
          <p:nvPr/>
        </p:nvSpPr>
        <p:spPr bwMode="auto">
          <a:xfrm>
            <a:off x="1816608" y="3685032"/>
            <a:ext cx="5638800" cy="1441450"/>
          </a:xfrm>
          <a:prstGeom prst="rect">
            <a:avLst/>
          </a:prstGeom>
          <a:solidFill>
            <a:srgbClr val="99CCFF"/>
          </a:solidFill>
          <a:ln w="9525">
            <a:solidFill>
              <a:srgbClr val="FF0000"/>
            </a:solidFill>
            <a:miter lim="800000"/>
            <a:headEnd/>
            <a:tailEnd/>
          </a:ln>
        </p:spPr>
        <p:txBody>
          <a:bodyPr>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spcBef>
                <a:spcPct val="50000"/>
              </a:spcBef>
            </a:pPr>
            <a:endParaRPr lang="en-US" altLang="en-US" sz="400"/>
          </a:p>
          <a:p>
            <a:pPr algn="ctr">
              <a:spcBef>
                <a:spcPct val="50000"/>
              </a:spcBef>
            </a:pPr>
            <a:r>
              <a:rPr lang="en-US" altLang="en-US" sz="2400"/>
              <a:t>CSC 575</a:t>
            </a:r>
          </a:p>
          <a:p>
            <a:pPr algn="ctr">
              <a:spcBef>
                <a:spcPct val="50000"/>
              </a:spcBef>
            </a:pPr>
            <a:r>
              <a:rPr lang="en-US" altLang="en-US" sz="2400"/>
              <a:t>Intelligent Information Retrieval</a:t>
            </a:r>
          </a:p>
          <a:p>
            <a:pPr algn="ctr">
              <a:spcBef>
                <a:spcPct val="50000"/>
              </a:spcBef>
            </a:pPr>
            <a:endParaRPr lang="en-US" altLang="en-US" sz="800"/>
          </a:p>
        </p:txBody>
      </p:sp>
    </p:spTree>
    <p:extLst>
      <p:ext uri="{BB962C8B-B14F-4D97-AF65-F5344CB8AC3E}">
        <p14:creationId xmlns:p14="http://schemas.microsoft.com/office/powerpoint/2010/main" val="583139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198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9FE816A5-06B2-40A1-BB3C-8FADDBC4165A}" type="slidenum">
              <a:rPr lang="en-US" altLang="en-US"/>
              <a:pPr/>
              <a:t>2</a:t>
            </a:fld>
            <a:endParaRPr lang="en-US" altLang="en-US"/>
          </a:p>
        </p:txBody>
      </p:sp>
      <p:sp>
        <p:nvSpPr>
          <p:cNvPr id="41988" name="Rectangle 2"/>
          <p:cNvSpPr>
            <a:spLocks noGrp="1" noChangeArrowheads="1"/>
          </p:cNvSpPr>
          <p:nvPr>
            <p:ph type="title"/>
          </p:nvPr>
        </p:nvSpPr>
        <p:spPr/>
        <p:txBody>
          <a:bodyPr/>
          <a:lstStyle/>
          <a:p>
            <a:r>
              <a:rPr lang="en-US" altLang="en-US" dirty="0"/>
              <a:t>Bayesian Methods for Classification</a:t>
            </a:r>
          </a:p>
        </p:txBody>
      </p:sp>
      <p:sp>
        <p:nvSpPr>
          <p:cNvPr id="41989" name="Rectangle 3"/>
          <p:cNvSpPr>
            <a:spLocks noGrp="1" noChangeArrowheads="1"/>
          </p:cNvSpPr>
          <p:nvPr>
            <p:ph type="body" idx="1"/>
          </p:nvPr>
        </p:nvSpPr>
        <p:spPr>
          <a:xfrm>
            <a:off x="685800" y="1447800"/>
            <a:ext cx="7772400" cy="4687888"/>
          </a:xfrm>
        </p:spPr>
        <p:txBody>
          <a:bodyPr/>
          <a:lstStyle/>
          <a:p>
            <a:r>
              <a:rPr lang="en-US" altLang="en-US"/>
              <a:t>Learning and classification methods based on probability theory.</a:t>
            </a:r>
          </a:p>
          <a:p>
            <a:r>
              <a:rPr lang="en-US" altLang="en-US"/>
              <a:t>Bayes theorem plays a critical role in probabilistic learning and classification.</a:t>
            </a:r>
          </a:p>
          <a:p>
            <a:r>
              <a:rPr lang="en-US" altLang="en-US"/>
              <a:t>Uses </a:t>
            </a:r>
            <a:r>
              <a:rPr lang="en-US" altLang="en-US" i="1"/>
              <a:t>prior</a:t>
            </a:r>
            <a:r>
              <a:rPr lang="en-US" altLang="en-US"/>
              <a:t> probability of each category given no information about an item.</a:t>
            </a:r>
          </a:p>
          <a:p>
            <a:r>
              <a:rPr lang="en-US" altLang="en-US"/>
              <a:t>Categorization produces a </a:t>
            </a:r>
            <a:r>
              <a:rPr lang="en-US" altLang="en-US" i="1"/>
              <a:t>posterior</a:t>
            </a:r>
            <a:r>
              <a:rPr lang="en-US" altLang="en-US"/>
              <a:t> probability distribution over the possible categories given a description of an item.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205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E28D8FED-D6B4-4878-B596-21728428C746}" type="slidenum">
              <a:rPr lang="en-US" altLang="en-US"/>
              <a:pPr/>
              <a:t>3</a:t>
            </a:fld>
            <a:endParaRPr lang="en-US" altLang="en-US"/>
          </a:p>
        </p:txBody>
      </p:sp>
      <p:sp>
        <p:nvSpPr>
          <p:cNvPr id="2054" name="Rectangle 2"/>
          <p:cNvSpPr>
            <a:spLocks noGrp="1" noChangeArrowheads="1"/>
          </p:cNvSpPr>
          <p:nvPr>
            <p:ph type="title"/>
          </p:nvPr>
        </p:nvSpPr>
        <p:spPr>
          <a:xfrm>
            <a:off x="356050" y="304800"/>
            <a:ext cx="8359072" cy="762000"/>
          </a:xfrm>
        </p:spPr>
        <p:txBody>
          <a:bodyPr/>
          <a:lstStyle/>
          <a:p>
            <a:r>
              <a:rPr lang="en-US" altLang="en-US" dirty="0"/>
              <a:t>Conditional Probability &amp; Independence </a:t>
            </a:r>
          </a:p>
        </p:txBody>
      </p:sp>
      <p:sp>
        <p:nvSpPr>
          <p:cNvPr id="2055" name="Rectangle 3"/>
          <p:cNvSpPr>
            <a:spLocks noGrp="1" noChangeArrowheads="1"/>
          </p:cNvSpPr>
          <p:nvPr>
            <p:ph type="body" idx="1"/>
          </p:nvPr>
        </p:nvSpPr>
        <p:spPr/>
        <p:txBody>
          <a:bodyPr/>
          <a:lstStyle/>
          <a:p>
            <a:r>
              <a:rPr lang="en-US" altLang="en-US" dirty="0"/>
              <a:t>P(</a:t>
            </a:r>
            <a:r>
              <a:rPr lang="en-US" altLang="en-US" i="1" dirty="0"/>
              <a:t>A</a:t>
            </a:r>
            <a:r>
              <a:rPr lang="en-US" altLang="en-US" dirty="0"/>
              <a:t> | </a:t>
            </a:r>
            <a:r>
              <a:rPr lang="en-US" altLang="en-US" i="1" dirty="0"/>
              <a:t>B</a:t>
            </a:r>
            <a:r>
              <a:rPr lang="en-US" altLang="en-US" dirty="0"/>
              <a:t>) is the probability of </a:t>
            </a:r>
            <a:r>
              <a:rPr lang="en-US" altLang="en-US" i="1" dirty="0"/>
              <a:t>A</a:t>
            </a:r>
            <a:r>
              <a:rPr lang="en-US" altLang="en-US" dirty="0"/>
              <a:t> given </a:t>
            </a:r>
            <a:r>
              <a:rPr lang="en-US" altLang="en-US" i="1" dirty="0"/>
              <a:t>B</a:t>
            </a:r>
          </a:p>
          <a:p>
            <a:r>
              <a:rPr lang="en-US" altLang="en-US" dirty="0"/>
              <a:t>Assumes that </a:t>
            </a:r>
            <a:r>
              <a:rPr lang="en-US" altLang="en-US" i="1" dirty="0"/>
              <a:t>B</a:t>
            </a:r>
            <a:r>
              <a:rPr lang="en-US" altLang="en-US" dirty="0"/>
              <a:t> is all and only information known.</a:t>
            </a:r>
          </a:p>
          <a:p>
            <a:endParaRPr lang="en-US" altLang="en-US" sz="1800" dirty="0"/>
          </a:p>
          <a:p>
            <a:r>
              <a:rPr lang="en-US" altLang="en-US" dirty="0"/>
              <a:t>Note that in general:</a:t>
            </a:r>
          </a:p>
          <a:p>
            <a:endParaRPr lang="en-US" altLang="en-US" dirty="0"/>
          </a:p>
          <a:p>
            <a:endParaRPr lang="en-US" altLang="en-US" dirty="0"/>
          </a:p>
          <a:p>
            <a:r>
              <a:rPr lang="en-US" altLang="en-US" dirty="0"/>
              <a:t>But, if A and B are independent, then</a:t>
            </a:r>
          </a:p>
          <a:p>
            <a:endParaRPr lang="en-US" altLang="en-US" dirty="0"/>
          </a:p>
          <a:p>
            <a:endParaRPr lang="en-US" altLang="en-US" dirty="0"/>
          </a:p>
          <a:p>
            <a:r>
              <a:rPr lang="en-US" altLang="en-US" dirty="0"/>
              <a:t>and so: </a:t>
            </a:r>
          </a:p>
        </p:txBody>
      </p:sp>
      <p:graphicFrame>
        <p:nvGraphicFramePr>
          <p:cNvPr id="2050" name="Object 4"/>
          <p:cNvGraphicFramePr>
            <a:graphicFrameLocks noChangeAspect="1"/>
          </p:cNvGraphicFramePr>
          <p:nvPr>
            <p:extLst>
              <p:ext uri="{D42A27DB-BD31-4B8C-83A1-F6EECF244321}">
                <p14:modId xmlns:p14="http://schemas.microsoft.com/office/powerpoint/2010/main" val="2466645441"/>
              </p:ext>
            </p:extLst>
          </p:nvPr>
        </p:nvGraphicFramePr>
        <p:xfrm>
          <a:off x="1125439" y="3041818"/>
          <a:ext cx="3516313" cy="446088"/>
        </p:xfrm>
        <a:graphic>
          <a:graphicData uri="http://schemas.openxmlformats.org/presentationml/2006/ole">
            <mc:AlternateContent xmlns:mc="http://schemas.openxmlformats.org/markup-compatibility/2006">
              <mc:Choice xmlns:v="urn:schemas-microsoft-com:vml" Requires="v">
                <p:oleObj name="Equation" r:id="rId3" imgW="1600200" imgH="203040" progId="Equation.3">
                  <p:embed/>
                </p:oleObj>
              </mc:Choice>
              <mc:Fallback>
                <p:oleObj name="Equation" r:id="rId3" imgW="1600200" imgH="203040" progId="Equation.3">
                  <p:embed/>
                  <p:pic>
                    <p:nvPicPr>
                      <p:cNvPr id="0" name="Object 4"/>
                      <p:cNvPicPr>
                        <a:picLocks noChangeAspect="1" noChangeArrowheads="1"/>
                      </p:cNvPicPr>
                      <p:nvPr/>
                    </p:nvPicPr>
                    <p:blipFill>
                      <a:blip r:embed="rId4"/>
                      <a:srcRect/>
                      <a:stretch>
                        <a:fillRect/>
                      </a:stretch>
                    </p:blipFill>
                    <p:spPr bwMode="auto">
                      <a:xfrm>
                        <a:off x="1125439" y="3041818"/>
                        <a:ext cx="3516313" cy="446088"/>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3100061860"/>
              </p:ext>
            </p:extLst>
          </p:nvPr>
        </p:nvGraphicFramePr>
        <p:xfrm>
          <a:off x="1201555" y="4393709"/>
          <a:ext cx="2057400" cy="415925"/>
        </p:xfrm>
        <a:graphic>
          <a:graphicData uri="http://schemas.openxmlformats.org/presentationml/2006/ole">
            <mc:AlternateContent xmlns:mc="http://schemas.openxmlformats.org/markup-compatibility/2006">
              <mc:Choice xmlns:v="urn:schemas-microsoft-com:vml" Requires="v">
                <p:oleObj name="Equation" r:id="rId5" imgW="1002865" imgH="203112" progId="Equation.3">
                  <p:embed/>
                </p:oleObj>
              </mc:Choice>
              <mc:Fallback>
                <p:oleObj name="Equation" r:id="rId5" imgW="1002865" imgH="203112"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01555" y="4393709"/>
                        <a:ext cx="2057400" cy="415925"/>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2725676"/>
              </p:ext>
            </p:extLst>
          </p:nvPr>
        </p:nvGraphicFramePr>
        <p:xfrm>
          <a:off x="3782914" y="4409218"/>
          <a:ext cx="2057400" cy="415925"/>
        </p:xfrm>
        <a:graphic>
          <a:graphicData uri="http://schemas.openxmlformats.org/presentationml/2006/ole">
            <mc:AlternateContent xmlns:mc="http://schemas.openxmlformats.org/markup-compatibility/2006">
              <mc:Choice xmlns:v="urn:schemas-microsoft-com:vml" Requires="v">
                <p:oleObj name="Equation" r:id="rId7" imgW="1002865" imgH="203112" progId="Equation.3">
                  <p:embed/>
                </p:oleObj>
              </mc:Choice>
              <mc:Fallback>
                <p:oleObj name="Equation" r:id="rId7" imgW="1002865" imgH="203112"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82914" y="4409218"/>
                        <a:ext cx="2057400" cy="415925"/>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698279131"/>
              </p:ext>
            </p:extLst>
          </p:nvPr>
        </p:nvGraphicFramePr>
        <p:xfrm>
          <a:off x="2317933" y="5198810"/>
          <a:ext cx="2565400" cy="376237"/>
        </p:xfrm>
        <a:graphic>
          <a:graphicData uri="http://schemas.openxmlformats.org/presentationml/2006/ole">
            <mc:AlternateContent xmlns:mc="http://schemas.openxmlformats.org/markup-compatibility/2006">
              <mc:Choice xmlns:v="urn:schemas-microsoft-com:vml" Requires="v">
                <p:oleObj name="Equation" r:id="rId9" imgW="1384300" imgH="203200" progId="Equation.3">
                  <p:embed/>
                </p:oleObj>
              </mc:Choice>
              <mc:Fallback>
                <p:oleObj name="Equation" r:id="rId9" imgW="1384300" imgH="2032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17933" y="5198810"/>
                        <a:ext cx="2565400" cy="376237"/>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512978"/>
            <a:ext cx="8229600" cy="609600"/>
          </a:xfrm>
        </p:spPr>
        <p:txBody>
          <a:bodyPr/>
          <a:lstStyle/>
          <a:p>
            <a:r>
              <a:rPr lang="en-US" altLang="en-US" dirty="0" err="1"/>
              <a:t>Bayes’s</a:t>
            </a:r>
            <a:r>
              <a:rPr lang="en-US" altLang="en-US" dirty="0"/>
              <a:t> Rule</a:t>
            </a:r>
          </a:p>
        </p:txBody>
      </p:sp>
      <p:sp>
        <p:nvSpPr>
          <p:cNvPr id="41987" name="Rectangle 3"/>
          <p:cNvSpPr>
            <a:spLocks noGrp="1" noChangeArrowheads="1"/>
          </p:cNvSpPr>
          <p:nvPr>
            <p:ph idx="1"/>
          </p:nvPr>
        </p:nvSpPr>
        <p:spPr>
          <a:xfrm>
            <a:off x="479425" y="1291466"/>
            <a:ext cx="8229600" cy="5062200"/>
          </a:xfrm>
        </p:spPr>
        <p:txBody>
          <a:bodyPr/>
          <a:lstStyle/>
          <a:p>
            <a:r>
              <a:rPr lang="en-US" altLang="en-US" dirty="0"/>
              <a:t>Let’s again consider the definition:</a:t>
            </a:r>
          </a:p>
          <a:p>
            <a:endParaRPr lang="en-US" altLang="en-US" sz="1100" dirty="0"/>
          </a:p>
          <a:p>
            <a:pPr marL="0" indent="0">
              <a:buNone/>
            </a:pPr>
            <a:endParaRPr lang="en-US" altLang="en-US" dirty="0"/>
          </a:p>
          <a:p>
            <a:endParaRPr lang="en-US" altLang="en-US" sz="1600" dirty="0"/>
          </a:p>
          <a:p>
            <a:r>
              <a:rPr lang="en-US" altLang="en-US" dirty="0" err="1"/>
              <a:t>Bayes’s</a:t>
            </a:r>
            <a:r>
              <a:rPr lang="en-US" altLang="en-US" dirty="0"/>
              <a:t> Rule:</a:t>
            </a:r>
            <a:br>
              <a:rPr lang="en-US" altLang="en-US" dirty="0"/>
            </a:br>
            <a:r>
              <a:rPr lang="en-US" altLang="en-US" sz="1800" dirty="0"/>
              <a:t>Direct corollary of</a:t>
            </a:r>
            <a:br>
              <a:rPr lang="en-US" altLang="en-US" sz="1800" dirty="0"/>
            </a:br>
            <a:r>
              <a:rPr lang="en-US" altLang="en-US" sz="1800" dirty="0"/>
              <a:t>above definition</a:t>
            </a:r>
          </a:p>
          <a:p>
            <a:endParaRPr lang="en-US" altLang="en-US" sz="1800" dirty="0"/>
          </a:p>
          <a:p>
            <a:endParaRPr lang="en-US" altLang="en-US" sz="1800" dirty="0"/>
          </a:p>
          <a:p>
            <a:endParaRPr lang="en-US" altLang="en-US" sz="1800" dirty="0"/>
          </a:p>
          <a:p>
            <a:endParaRPr lang="en-US" altLang="en-US" dirty="0"/>
          </a:p>
          <a:p>
            <a:endParaRPr lang="en-US" altLang="en-US" sz="1800" dirty="0"/>
          </a:p>
          <a:p>
            <a:r>
              <a:rPr lang="en-US" altLang="en-US" sz="1800" dirty="0"/>
              <a:t>Often written in terms of</a:t>
            </a:r>
            <a:br>
              <a:rPr lang="en-US" altLang="en-US" sz="1800" dirty="0"/>
            </a:br>
            <a:r>
              <a:rPr lang="en-US" altLang="en-US" sz="1800" dirty="0"/>
              <a:t>hypothesis and evidence:</a:t>
            </a:r>
            <a:endParaRPr lang="en-US" altLang="en-US" dirty="0"/>
          </a:p>
          <a:p>
            <a:endParaRPr lang="en-US" altLang="en-US" dirty="0"/>
          </a:p>
        </p:txBody>
      </p:sp>
      <p:sp>
        <p:nvSpPr>
          <p:cNvPr id="41988" name="Slide Number Placeholder 4"/>
          <p:cNvSpPr>
            <a:spLocks noGrp="1"/>
          </p:cNvSpPr>
          <p:nvPr>
            <p:ph type="sldNum" sz="quarter" idx="10"/>
          </p:nvPr>
        </p:nvSpPr>
        <p:spPr>
          <a:noFill/>
        </p:spPr>
        <p:txBody>
          <a:bodyPr/>
          <a:lstStyle/>
          <a:p>
            <a:fld id="{2FC42B84-C19E-4425-BF99-F6CFB86884FE}" type="slidenum">
              <a:rPr lang="en-US" altLang="en-US" smtClean="0"/>
              <a:pPr/>
              <a:t>4</a:t>
            </a:fld>
            <a:endParaRPr lang="en-US" altLang="en-US"/>
          </a:p>
        </p:txBody>
      </p:sp>
      <p:graphicFrame>
        <p:nvGraphicFramePr>
          <p:cNvPr id="41989" name="Object 4"/>
          <p:cNvGraphicFramePr>
            <a:graphicFrameLocks noChangeAspect="1"/>
          </p:cNvGraphicFramePr>
          <p:nvPr>
            <p:extLst>
              <p:ext uri="{D42A27DB-BD31-4B8C-83A1-F6EECF244321}">
                <p14:modId xmlns:p14="http://schemas.microsoft.com/office/powerpoint/2010/main" val="1969974401"/>
              </p:ext>
            </p:extLst>
          </p:nvPr>
        </p:nvGraphicFramePr>
        <p:xfrm>
          <a:off x="2993446" y="1903070"/>
          <a:ext cx="2952750" cy="374650"/>
        </p:xfrm>
        <a:graphic>
          <a:graphicData uri="http://schemas.openxmlformats.org/presentationml/2006/ole">
            <mc:AlternateContent xmlns:mc="http://schemas.openxmlformats.org/markup-compatibility/2006">
              <mc:Choice xmlns:v="urn:schemas-microsoft-com:vml" Requires="v">
                <p:oleObj name="Equation" r:id="rId3" imgW="1600200" imgH="203040" progId="Equation.3">
                  <p:embed/>
                </p:oleObj>
              </mc:Choice>
              <mc:Fallback>
                <p:oleObj name="Equation" r:id="rId3" imgW="1600200" imgH="203040" progId="Equation.3">
                  <p:embed/>
                  <p:pic>
                    <p:nvPicPr>
                      <p:cNvPr id="0" name=""/>
                      <p:cNvPicPr>
                        <a:picLocks noChangeAspect="1" noChangeArrowheads="1"/>
                      </p:cNvPicPr>
                      <p:nvPr/>
                    </p:nvPicPr>
                    <p:blipFill>
                      <a:blip r:embed="rId4"/>
                      <a:srcRect/>
                      <a:stretch>
                        <a:fillRect/>
                      </a:stretch>
                    </p:blipFill>
                    <p:spPr bwMode="auto">
                      <a:xfrm>
                        <a:off x="2993446" y="1903070"/>
                        <a:ext cx="2952750" cy="374650"/>
                      </a:xfrm>
                      <a:prstGeom prst="rect">
                        <a:avLst/>
                      </a:prstGeom>
                      <a:noFill/>
                      <a:ln w="9525">
                        <a:solidFill>
                          <a:srgbClr val="CC0000"/>
                        </a:solidFill>
                        <a:miter lim="800000"/>
                        <a:headEnd/>
                        <a:tailEnd/>
                      </a:ln>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816591585"/>
              </p:ext>
            </p:extLst>
          </p:nvPr>
        </p:nvGraphicFramePr>
        <p:xfrm>
          <a:off x="3538629" y="5374160"/>
          <a:ext cx="3257550" cy="831850"/>
        </p:xfrm>
        <a:graphic>
          <a:graphicData uri="http://schemas.openxmlformats.org/presentationml/2006/ole">
            <mc:AlternateContent xmlns:mc="http://schemas.openxmlformats.org/markup-compatibility/2006">
              <mc:Choice xmlns:v="urn:schemas-microsoft-com:vml" Requires="v">
                <p:oleObj name="Equation" r:id="rId5" imgW="1638300" imgH="419100" progId="Equation.3">
                  <p:embed/>
                </p:oleObj>
              </mc:Choice>
              <mc:Fallback>
                <p:oleObj name="Equation" r:id="rId5" imgW="16383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38629" y="5374160"/>
                        <a:ext cx="3257550" cy="831850"/>
                      </a:xfrm>
                      <a:prstGeom prst="rect">
                        <a:avLst/>
                      </a:prstGeom>
                      <a:noFill/>
                      <a:ln w="9525">
                        <a:solidFill>
                          <a:srgbClr val="CC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706430935"/>
              </p:ext>
            </p:extLst>
          </p:nvPr>
        </p:nvGraphicFramePr>
        <p:xfrm>
          <a:off x="3026317" y="2641906"/>
          <a:ext cx="3663950" cy="2435225"/>
        </p:xfrm>
        <a:graphic>
          <a:graphicData uri="http://schemas.openxmlformats.org/presentationml/2006/ole">
            <mc:AlternateContent xmlns:mc="http://schemas.openxmlformats.org/markup-compatibility/2006">
              <mc:Choice xmlns:v="urn:schemas-microsoft-com:vml" Requires="v">
                <p:oleObj name="Equation" r:id="rId7" imgW="2006280" imgH="1333440" progId="Equation.3">
                  <p:embed/>
                </p:oleObj>
              </mc:Choice>
              <mc:Fallback>
                <p:oleObj name="Equation" r:id="rId7" imgW="2006280" imgH="1333440" progId="Equation.3">
                  <p:embed/>
                  <p:pic>
                    <p:nvPicPr>
                      <p:cNvPr id="0" name=""/>
                      <p:cNvPicPr>
                        <a:picLocks noChangeAspect="1" noChangeArrowheads="1"/>
                      </p:cNvPicPr>
                      <p:nvPr/>
                    </p:nvPicPr>
                    <p:blipFill>
                      <a:blip r:embed="rId8"/>
                      <a:srcRect/>
                      <a:stretch>
                        <a:fillRect/>
                      </a:stretch>
                    </p:blipFill>
                    <p:spPr bwMode="auto">
                      <a:xfrm>
                        <a:off x="3026317" y="2641906"/>
                        <a:ext cx="3663950" cy="2435225"/>
                      </a:xfrm>
                      <a:prstGeom prst="rect">
                        <a:avLst/>
                      </a:prstGeom>
                      <a:noFill/>
                      <a:ln w="9525">
                        <a:solidFill>
                          <a:srgbClr val="CC0000"/>
                        </a:solidFill>
                        <a:miter lim="800000"/>
                        <a:headEnd/>
                        <a:tailEnd/>
                      </a:ln>
                    </p:spPr>
                  </p:pic>
                </p:oleObj>
              </mc:Fallback>
            </mc:AlternateContent>
          </a:graphicData>
        </a:graphic>
      </p:graphicFrame>
    </p:spTree>
    <p:extLst>
      <p:ext uri="{BB962C8B-B14F-4D97-AF65-F5344CB8AC3E}">
        <p14:creationId xmlns:p14="http://schemas.microsoft.com/office/powerpoint/2010/main" val="2831995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10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D6FEE618-1F31-42B8-90C6-CD00496F94F1}" type="slidenum">
              <a:rPr lang="en-US" altLang="en-US"/>
              <a:pPr/>
              <a:t>5</a:t>
            </a:fld>
            <a:endParaRPr lang="en-US" altLang="en-US"/>
          </a:p>
        </p:txBody>
      </p:sp>
      <p:sp>
        <p:nvSpPr>
          <p:cNvPr id="4104" name="Rectangle 2"/>
          <p:cNvSpPr>
            <a:spLocks noGrp="1" noChangeArrowheads="1"/>
          </p:cNvSpPr>
          <p:nvPr>
            <p:ph type="title"/>
          </p:nvPr>
        </p:nvSpPr>
        <p:spPr/>
        <p:txBody>
          <a:bodyPr/>
          <a:lstStyle/>
          <a:p>
            <a:r>
              <a:rPr lang="en-US" altLang="en-US"/>
              <a:t>Bayesian Categorization</a:t>
            </a:r>
          </a:p>
        </p:txBody>
      </p:sp>
      <p:sp>
        <p:nvSpPr>
          <p:cNvPr id="4105" name="Rectangle 3"/>
          <p:cNvSpPr>
            <a:spLocks noGrp="1" noChangeArrowheads="1"/>
          </p:cNvSpPr>
          <p:nvPr>
            <p:ph type="body" idx="1"/>
          </p:nvPr>
        </p:nvSpPr>
        <p:spPr>
          <a:xfrm>
            <a:off x="638175" y="1250950"/>
            <a:ext cx="7924800" cy="4687888"/>
          </a:xfrm>
        </p:spPr>
        <p:txBody>
          <a:bodyPr/>
          <a:lstStyle/>
          <a:p>
            <a:r>
              <a:rPr lang="en-US" altLang="en-US" sz="2000" dirty="0"/>
              <a:t>Let</a:t>
            </a:r>
            <a:r>
              <a:rPr lang="en-US" altLang="en-US" dirty="0"/>
              <a:t> </a:t>
            </a:r>
            <a:r>
              <a:rPr lang="en-US" altLang="en-US" sz="2000" dirty="0"/>
              <a:t>set of categories be </a:t>
            </a:r>
            <a:r>
              <a:rPr lang="en-US" altLang="en-US" sz="2000" dirty="0">
                <a:sym typeface="Symbol" pitchFamily="18" charset="2"/>
              </a:rPr>
              <a:t>{</a:t>
            </a:r>
            <a:r>
              <a:rPr lang="en-US" altLang="en-US" sz="2000" i="1" dirty="0">
                <a:sym typeface="Symbol" pitchFamily="18" charset="2"/>
              </a:rPr>
              <a:t>c</a:t>
            </a:r>
            <a:r>
              <a:rPr lang="en-US" altLang="en-US" sz="2000" baseline="-25000" dirty="0">
                <a:sym typeface="Symbol" pitchFamily="18" charset="2"/>
              </a:rPr>
              <a:t>1</a:t>
            </a:r>
            <a:r>
              <a:rPr lang="en-US" altLang="en-US" sz="2000" dirty="0">
                <a:sym typeface="Symbol" pitchFamily="18" charset="2"/>
              </a:rPr>
              <a:t>, </a:t>
            </a:r>
            <a:r>
              <a:rPr lang="en-US" altLang="en-US" sz="2000" i="1" dirty="0">
                <a:sym typeface="Symbol" pitchFamily="18" charset="2"/>
              </a:rPr>
              <a:t>c</a:t>
            </a:r>
            <a:r>
              <a:rPr lang="en-US" altLang="en-US" sz="2000" baseline="-25000" dirty="0">
                <a:sym typeface="Symbol" pitchFamily="18" charset="2"/>
              </a:rPr>
              <a:t>2</a:t>
            </a:r>
            <a:r>
              <a:rPr lang="en-US" altLang="en-US" sz="2000" dirty="0">
                <a:sym typeface="Symbol" pitchFamily="18" charset="2"/>
              </a:rPr>
              <a:t>,…</a:t>
            </a:r>
            <a:r>
              <a:rPr lang="en-US" altLang="en-US" sz="2000" i="1" dirty="0" err="1">
                <a:sym typeface="Symbol" pitchFamily="18" charset="2"/>
              </a:rPr>
              <a:t>c</a:t>
            </a:r>
            <a:r>
              <a:rPr lang="en-US" altLang="en-US" sz="2000" baseline="-25000" dirty="0" err="1">
                <a:sym typeface="Symbol" pitchFamily="18" charset="2"/>
              </a:rPr>
              <a:t>n</a:t>
            </a:r>
            <a:r>
              <a:rPr lang="en-US" altLang="en-US" sz="2000" dirty="0">
                <a:sym typeface="Symbol" pitchFamily="18" charset="2"/>
              </a:rPr>
              <a:t>}</a:t>
            </a:r>
          </a:p>
          <a:p>
            <a:r>
              <a:rPr lang="en-US" altLang="en-US" sz="2000" dirty="0">
                <a:sym typeface="Symbol" pitchFamily="18" charset="2"/>
              </a:rPr>
              <a:t>Let </a:t>
            </a:r>
            <a:r>
              <a:rPr lang="en-US" altLang="en-US" sz="2000" i="1" dirty="0">
                <a:sym typeface="Symbol" pitchFamily="18" charset="2"/>
              </a:rPr>
              <a:t>E</a:t>
            </a:r>
            <a:r>
              <a:rPr lang="en-US" altLang="en-US" sz="2000" dirty="0">
                <a:sym typeface="Symbol" pitchFamily="18" charset="2"/>
              </a:rPr>
              <a:t> be description of an instance</a:t>
            </a:r>
          </a:p>
          <a:p>
            <a:r>
              <a:rPr lang="en-US" altLang="en-US" sz="2000" dirty="0">
                <a:sym typeface="Symbol" pitchFamily="18" charset="2"/>
              </a:rPr>
              <a:t>Determine category of </a:t>
            </a:r>
            <a:r>
              <a:rPr lang="en-US" altLang="en-US" sz="2000" i="1" dirty="0">
                <a:sym typeface="Symbol" pitchFamily="18" charset="2"/>
              </a:rPr>
              <a:t>E</a:t>
            </a:r>
            <a:r>
              <a:rPr lang="en-US" altLang="en-US" sz="2000" dirty="0">
                <a:sym typeface="Symbol" pitchFamily="18" charset="2"/>
              </a:rPr>
              <a:t> by determining for each </a:t>
            </a:r>
            <a:r>
              <a:rPr lang="en-US" altLang="en-US" sz="2000" i="1" dirty="0">
                <a:sym typeface="Symbol" pitchFamily="18" charset="2"/>
              </a:rPr>
              <a:t>c</a:t>
            </a:r>
            <a:r>
              <a:rPr lang="en-US" altLang="en-US" sz="2000" i="1" baseline="-25000" dirty="0">
                <a:sym typeface="Symbol" pitchFamily="18" charset="2"/>
              </a:rPr>
              <a:t>i</a:t>
            </a:r>
            <a:endParaRPr lang="en-US" altLang="en-US" sz="2000" i="1" dirty="0">
              <a:sym typeface="Symbol" pitchFamily="18" charset="2"/>
            </a:endParaRPr>
          </a:p>
          <a:p>
            <a:endParaRPr lang="en-US" altLang="en-US" sz="2800" dirty="0"/>
          </a:p>
          <a:p>
            <a:endParaRPr lang="en-US" altLang="en-US" sz="2000" dirty="0"/>
          </a:p>
          <a:p>
            <a:endParaRPr lang="en-US" altLang="en-US" sz="2000" dirty="0"/>
          </a:p>
          <a:p>
            <a:r>
              <a:rPr lang="en-US" altLang="en-US" sz="2000" dirty="0"/>
              <a:t>P(</a:t>
            </a:r>
            <a:r>
              <a:rPr lang="en-US" altLang="en-US" sz="2000" i="1" dirty="0"/>
              <a:t>E</a:t>
            </a:r>
            <a:r>
              <a:rPr lang="en-US" altLang="en-US" sz="2000" dirty="0"/>
              <a:t>) can be determined since categories are complete and disjoint.</a:t>
            </a:r>
            <a:endParaRPr lang="en-US" altLang="en-US" sz="2800" dirty="0"/>
          </a:p>
          <a:p>
            <a:endParaRPr lang="en-US" altLang="en-US" sz="2800" dirty="0"/>
          </a:p>
        </p:txBody>
      </p:sp>
      <p:graphicFrame>
        <p:nvGraphicFramePr>
          <p:cNvPr id="4098" name="Object 4"/>
          <p:cNvGraphicFramePr>
            <a:graphicFrameLocks noChangeAspect="1"/>
          </p:cNvGraphicFramePr>
          <p:nvPr/>
        </p:nvGraphicFramePr>
        <p:xfrm>
          <a:off x="3068638" y="2659063"/>
          <a:ext cx="2914650" cy="782637"/>
        </p:xfrm>
        <a:graphic>
          <a:graphicData uri="http://schemas.openxmlformats.org/presentationml/2006/ole">
            <mc:AlternateContent xmlns:mc="http://schemas.openxmlformats.org/markup-compatibility/2006">
              <mc:Choice xmlns:v="urn:schemas-microsoft-com:vml" Requires="v">
                <p:oleObj name="Equation" r:id="rId3" imgW="1562040" imgH="419040" progId="Equation.3">
                  <p:embed/>
                </p:oleObj>
              </mc:Choice>
              <mc:Fallback>
                <p:oleObj name="Equation" r:id="rId3" imgW="1562040" imgH="419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8638" y="2659063"/>
                        <a:ext cx="2914650" cy="782637"/>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9" name="Object 5"/>
          <p:cNvGraphicFramePr>
            <a:graphicFrameLocks noChangeAspect="1"/>
          </p:cNvGraphicFramePr>
          <p:nvPr/>
        </p:nvGraphicFramePr>
        <p:xfrm>
          <a:off x="2265363" y="4379913"/>
          <a:ext cx="212725" cy="403225"/>
        </p:xfrm>
        <a:graphic>
          <a:graphicData uri="http://schemas.openxmlformats.org/presentationml/2006/ole">
            <mc:AlternateContent xmlns:mc="http://schemas.openxmlformats.org/markup-compatibility/2006">
              <mc:Choice xmlns:v="urn:schemas-microsoft-com:vml" Requires="v">
                <p:oleObj name="Equation" r:id="rId5" imgW="114120" imgH="215640" progId="Equation.3">
                  <p:embed/>
                </p:oleObj>
              </mc:Choice>
              <mc:Fallback>
                <p:oleObj name="Equation" r:id="rId5" imgW="114120" imgH="21564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5363" y="4379913"/>
                        <a:ext cx="21272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0" name="Object 6"/>
          <p:cNvGraphicFramePr>
            <a:graphicFrameLocks noChangeAspect="1"/>
          </p:cNvGraphicFramePr>
          <p:nvPr/>
        </p:nvGraphicFramePr>
        <p:xfrm>
          <a:off x="2616200" y="4275138"/>
          <a:ext cx="3959225" cy="804862"/>
        </p:xfrm>
        <a:graphic>
          <a:graphicData uri="http://schemas.openxmlformats.org/presentationml/2006/ole">
            <mc:AlternateContent xmlns:mc="http://schemas.openxmlformats.org/markup-compatibility/2006">
              <mc:Choice xmlns:v="urn:schemas-microsoft-com:vml" Requires="v">
                <p:oleObj name="Equation" r:id="rId7" imgW="2120760" imgH="431640" progId="Equation.3">
                  <p:embed/>
                </p:oleObj>
              </mc:Choice>
              <mc:Fallback>
                <p:oleObj name="Equation" r:id="rId7" imgW="2120760" imgH="43164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16200" y="4275138"/>
                        <a:ext cx="3959225" cy="804862"/>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1" name="Object 7"/>
          <p:cNvGraphicFramePr>
            <a:graphicFrameLocks noChangeAspect="1"/>
          </p:cNvGraphicFramePr>
          <p:nvPr/>
        </p:nvGraphicFramePr>
        <p:xfrm>
          <a:off x="2614613" y="5167313"/>
          <a:ext cx="2843212" cy="804862"/>
        </p:xfrm>
        <a:graphic>
          <a:graphicData uri="http://schemas.openxmlformats.org/presentationml/2006/ole">
            <mc:AlternateContent xmlns:mc="http://schemas.openxmlformats.org/markup-compatibility/2006">
              <mc:Choice xmlns:v="urn:schemas-microsoft-com:vml" Requires="v">
                <p:oleObj name="Equation" r:id="rId9" imgW="1523880" imgH="431640" progId="Equation.3">
                  <p:embed/>
                </p:oleObj>
              </mc:Choice>
              <mc:Fallback>
                <p:oleObj name="Equation" r:id="rId9" imgW="1523880" imgH="43164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14613" y="5167313"/>
                        <a:ext cx="2843212" cy="804862"/>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512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40E249DA-D24B-469E-BD84-CC82113A77B0}" type="slidenum">
              <a:rPr lang="en-US" altLang="en-US"/>
              <a:pPr/>
              <a:t>6</a:t>
            </a:fld>
            <a:endParaRPr lang="en-US" altLang="en-US"/>
          </a:p>
        </p:txBody>
      </p:sp>
      <p:sp>
        <p:nvSpPr>
          <p:cNvPr id="5125" name="Rectangle 2"/>
          <p:cNvSpPr>
            <a:spLocks noGrp="1" noChangeArrowheads="1"/>
          </p:cNvSpPr>
          <p:nvPr>
            <p:ph type="title"/>
          </p:nvPr>
        </p:nvSpPr>
        <p:spPr/>
        <p:txBody>
          <a:bodyPr/>
          <a:lstStyle/>
          <a:p>
            <a:r>
              <a:rPr lang="en-US" altLang="en-US"/>
              <a:t>Bayesian Categorization (cont.)</a:t>
            </a:r>
          </a:p>
        </p:txBody>
      </p:sp>
      <p:sp>
        <p:nvSpPr>
          <p:cNvPr id="5126" name="Rectangle 3"/>
          <p:cNvSpPr>
            <a:spLocks noGrp="1" noChangeArrowheads="1"/>
          </p:cNvSpPr>
          <p:nvPr>
            <p:ph type="body" idx="1"/>
          </p:nvPr>
        </p:nvSpPr>
        <p:spPr>
          <a:xfrm>
            <a:off x="685800" y="1371600"/>
            <a:ext cx="8001000" cy="4687888"/>
          </a:xfrm>
        </p:spPr>
        <p:txBody>
          <a:bodyPr/>
          <a:lstStyle/>
          <a:p>
            <a:r>
              <a:rPr lang="en-US" altLang="en-US" dirty="0"/>
              <a:t>Need to know:</a:t>
            </a:r>
          </a:p>
          <a:p>
            <a:pPr lvl="1"/>
            <a:r>
              <a:rPr lang="en-US" altLang="en-US" dirty="0"/>
              <a:t>Priors: P(</a:t>
            </a:r>
            <a:r>
              <a:rPr lang="en-US" altLang="en-US" i="1" dirty="0"/>
              <a:t>c</a:t>
            </a:r>
            <a:r>
              <a:rPr lang="en-US" altLang="en-US" i="1" baseline="-25000" dirty="0"/>
              <a:t>i</a:t>
            </a:r>
            <a:r>
              <a:rPr lang="en-US" altLang="en-US" dirty="0"/>
              <a:t>) </a:t>
            </a:r>
          </a:p>
          <a:p>
            <a:pPr lvl="1"/>
            <a:r>
              <a:rPr lang="en-US" altLang="en-US" dirty="0"/>
              <a:t>Conditionals: P(</a:t>
            </a:r>
            <a:r>
              <a:rPr lang="en-US" altLang="en-US" i="1" dirty="0"/>
              <a:t>E </a:t>
            </a:r>
            <a:r>
              <a:rPr lang="en-US" altLang="en-US" dirty="0"/>
              <a:t>| </a:t>
            </a:r>
            <a:r>
              <a:rPr lang="en-US" altLang="en-US" i="1" dirty="0"/>
              <a:t>c</a:t>
            </a:r>
            <a:r>
              <a:rPr lang="en-US" altLang="en-US" i="1" baseline="-25000" dirty="0"/>
              <a:t>i</a:t>
            </a:r>
            <a:r>
              <a:rPr lang="en-US" altLang="en-US" dirty="0"/>
              <a:t>)</a:t>
            </a:r>
          </a:p>
          <a:p>
            <a:pPr lvl="1"/>
            <a:endParaRPr lang="en-US" altLang="en-US" sz="1000" dirty="0"/>
          </a:p>
          <a:p>
            <a:r>
              <a:rPr lang="en-US" altLang="en-US" dirty="0"/>
              <a:t>P(</a:t>
            </a:r>
            <a:r>
              <a:rPr lang="en-US" altLang="en-US" i="1" dirty="0"/>
              <a:t>c</a:t>
            </a:r>
            <a:r>
              <a:rPr lang="en-US" altLang="en-US" i="1" baseline="-25000" dirty="0"/>
              <a:t>i</a:t>
            </a:r>
            <a:r>
              <a:rPr lang="en-US" altLang="en-US" dirty="0"/>
              <a:t>) are easily estimated from data. </a:t>
            </a:r>
          </a:p>
          <a:p>
            <a:pPr lvl="1"/>
            <a:r>
              <a:rPr lang="en-US" altLang="en-US" dirty="0"/>
              <a:t>If </a:t>
            </a:r>
            <a:r>
              <a:rPr lang="en-US" altLang="en-US" i="1" dirty="0" err="1"/>
              <a:t>n</a:t>
            </a:r>
            <a:r>
              <a:rPr lang="en-US" altLang="en-US" i="1" baseline="-25000" dirty="0" err="1"/>
              <a:t>i</a:t>
            </a:r>
            <a:r>
              <a:rPr lang="en-US" altLang="en-US" dirty="0"/>
              <a:t> of the examples in </a:t>
            </a:r>
            <a:r>
              <a:rPr lang="en-US" altLang="en-US" i="1" dirty="0"/>
              <a:t>D</a:t>
            </a:r>
            <a:r>
              <a:rPr lang="en-US" altLang="en-US" dirty="0"/>
              <a:t> are in </a:t>
            </a:r>
            <a:r>
              <a:rPr lang="en-US" altLang="en-US" i="1" dirty="0" err="1"/>
              <a:t>c</a:t>
            </a:r>
            <a:r>
              <a:rPr lang="en-US" altLang="en-US" i="1" baseline="-25000" dirty="0" err="1"/>
              <a:t>i</a:t>
            </a:r>
            <a:r>
              <a:rPr lang="en-US" altLang="en-US" i="1" dirty="0" err="1"/>
              <a:t>,</a:t>
            </a:r>
            <a:r>
              <a:rPr lang="en-US" altLang="en-US" dirty="0" err="1"/>
              <a:t>then</a:t>
            </a:r>
            <a:r>
              <a:rPr lang="en-US" altLang="en-US" dirty="0"/>
              <a:t>  </a:t>
            </a:r>
            <a:r>
              <a:rPr lang="en-US" altLang="en-US" dirty="0">
                <a:solidFill>
                  <a:srgbClr val="CC0000"/>
                </a:solidFill>
              </a:rPr>
              <a:t>P(</a:t>
            </a:r>
            <a:r>
              <a:rPr lang="en-US" altLang="en-US" i="1" dirty="0">
                <a:solidFill>
                  <a:srgbClr val="CC0000"/>
                </a:solidFill>
              </a:rPr>
              <a:t>c</a:t>
            </a:r>
            <a:r>
              <a:rPr lang="en-US" altLang="en-US" i="1" baseline="-25000" dirty="0">
                <a:solidFill>
                  <a:srgbClr val="CC0000"/>
                </a:solidFill>
              </a:rPr>
              <a:t>i</a:t>
            </a:r>
            <a:r>
              <a:rPr lang="en-US" altLang="en-US" dirty="0">
                <a:solidFill>
                  <a:srgbClr val="CC0000"/>
                </a:solidFill>
              </a:rPr>
              <a:t>) =  </a:t>
            </a:r>
            <a:r>
              <a:rPr lang="en-US" altLang="en-US" i="1" dirty="0" err="1">
                <a:solidFill>
                  <a:srgbClr val="CC0000"/>
                </a:solidFill>
              </a:rPr>
              <a:t>n</a:t>
            </a:r>
            <a:r>
              <a:rPr lang="en-US" altLang="en-US" i="1" baseline="-25000" dirty="0" err="1">
                <a:solidFill>
                  <a:srgbClr val="CC0000"/>
                </a:solidFill>
              </a:rPr>
              <a:t>i</a:t>
            </a:r>
            <a:r>
              <a:rPr lang="en-US" altLang="en-US" i="1" baseline="-25000" dirty="0">
                <a:solidFill>
                  <a:srgbClr val="CC0000"/>
                </a:solidFill>
              </a:rPr>
              <a:t> </a:t>
            </a:r>
            <a:r>
              <a:rPr lang="en-US" altLang="en-US" dirty="0">
                <a:solidFill>
                  <a:srgbClr val="CC0000"/>
                </a:solidFill>
              </a:rPr>
              <a:t>/ |</a:t>
            </a:r>
            <a:r>
              <a:rPr lang="en-US" altLang="en-US" i="1" dirty="0">
                <a:solidFill>
                  <a:srgbClr val="CC0000"/>
                </a:solidFill>
              </a:rPr>
              <a:t>D|</a:t>
            </a:r>
          </a:p>
          <a:p>
            <a:pPr lvl="1"/>
            <a:endParaRPr lang="en-US" altLang="en-US" sz="1000" dirty="0">
              <a:solidFill>
                <a:srgbClr val="CC0000"/>
              </a:solidFill>
            </a:endParaRPr>
          </a:p>
          <a:p>
            <a:r>
              <a:rPr lang="en-US" altLang="en-US" dirty="0"/>
              <a:t>For we need to consider the feature representation of the instance E to be classified:</a:t>
            </a:r>
          </a:p>
        </p:txBody>
      </p:sp>
      <mc:AlternateContent xmlns:mc="http://schemas.openxmlformats.org/markup-compatibility/2006" xmlns:a14="http://schemas.microsoft.com/office/drawing/2010/main">
        <mc:Choice Requires="a14">
          <p:sp>
            <p:nvSpPr>
              <p:cNvPr id="5122" name="Object 4"/>
              <p:cNvSpPr txBox="1"/>
              <p:nvPr/>
            </p:nvSpPr>
            <p:spPr bwMode="auto">
              <a:xfrm>
                <a:off x="3148584" y="4851718"/>
                <a:ext cx="3532632" cy="634682"/>
              </a:xfrm>
              <a:prstGeom prst="rect">
                <a:avLst/>
              </a:prstGeom>
              <a:noFill/>
              <a:ln w="9525">
                <a:solidFill>
                  <a:srgbClr val="CC0000"/>
                </a:solidFill>
                <a:miter lim="800000"/>
                <a:headEnd/>
                <a:tailEnd/>
              </a:ln>
              <a:effectLst/>
            </p:spPr>
            <p:txBody>
              <a:bodyPr>
                <a:noAutofit/>
              </a:bodyPr>
              <a:lstStyle/>
              <a:p>
                <a:pPr algn="ctr"/>
                <a14:m>
                  <m:oMath xmlns:m="http://schemas.openxmlformats.org/officeDocument/2006/math">
                    <m:r>
                      <a:rPr lang="en-US" sz="3200" i="1" smtClean="0">
                        <a:solidFill>
                          <a:srgbClr val="000000"/>
                        </a:solidFill>
                        <a:latin typeface="Cambria Math" panose="02040503050406030204" pitchFamily="18" charset="0"/>
                      </a:rPr>
                      <m:t>𝐸</m:t>
                    </m:r>
                    <m:r>
                      <a:rPr lang="en-US" sz="3200" i="1" smtClean="0">
                        <a:solidFill>
                          <a:srgbClr val="000000"/>
                        </a:solidFill>
                        <a:latin typeface="Cambria Math" panose="02040503050406030204" pitchFamily="18" charset="0"/>
                      </a:rPr>
                      <m:t>=</m:t>
                    </m:r>
                  </m:oMath>
                </a14:m>
                <a:r>
                  <a:rPr lang="en-US" sz="3200" dirty="0">
                    <a:solidFill>
                      <a:srgbClr val="000000"/>
                    </a:solidFill>
                  </a:rPr>
                  <a:t> </a:t>
                </a:r>
                <a14:m>
                  <m:oMath xmlns:m="http://schemas.openxmlformats.org/officeDocument/2006/math">
                    <m:d>
                      <m:dPr>
                        <m:begChr m:val="⟨"/>
                        <m:endChr m:val="⟩"/>
                        <m:ctrlPr>
                          <a:rPr lang="en-US" sz="3200" i="1">
                            <a:solidFill>
                              <a:srgbClr val="000000"/>
                            </a:solidFill>
                            <a:latin typeface="Cambria Math" panose="02040503050406030204" pitchFamily="18" charset="0"/>
                          </a:rPr>
                        </m:ctrlPr>
                      </m:dPr>
                      <m:e>
                        <m:sSub>
                          <m:sSubPr>
                            <m:ctrlPr>
                              <a:rPr lang="en-US" sz="3200" i="1">
                                <a:solidFill>
                                  <a:srgbClr val="000000"/>
                                </a:solidFill>
                                <a:latin typeface="Cambria Math" panose="02040503050406030204" pitchFamily="18" charset="0"/>
                              </a:rPr>
                            </m:ctrlPr>
                          </m:sSubPr>
                          <m:e>
                            <m:r>
                              <a:rPr lang="en-US" sz="3200" i="1">
                                <a:solidFill>
                                  <a:srgbClr val="000000"/>
                                </a:solidFill>
                                <a:latin typeface="Cambria Math" panose="02040503050406030204" pitchFamily="18" charset="0"/>
                              </a:rPr>
                              <m:t>𝑒</m:t>
                            </m:r>
                          </m:e>
                          <m:sub>
                            <m:r>
                              <a:rPr lang="en-US" sz="3200" i="1">
                                <a:solidFill>
                                  <a:srgbClr val="000000"/>
                                </a:solidFill>
                                <a:latin typeface="Cambria Math" panose="02040503050406030204" pitchFamily="18" charset="0"/>
                              </a:rPr>
                              <m:t>1</m:t>
                            </m:r>
                          </m:sub>
                        </m:sSub>
                        <m:r>
                          <a:rPr lang="en-US" sz="3200" i="1">
                            <a:solidFill>
                              <a:srgbClr val="000000"/>
                            </a:solidFill>
                            <a:latin typeface="Cambria Math" panose="02040503050406030204" pitchFamily="18" charset="0"/>
                          </a:rPr>
                          <m:t>,</m:t>
                        </m:r>
                        <m:sSub>
                          <m:sSubPr>
                            <m:ctrlPr>
                              <a:rPr lang="en-US" sz="3200" i="1">
                                <a:solidFill>
                                  <a:srgbClr val="000000"/>
                                </a:solidFill>
                                <a:latin typeface="Cambria Math" panose="02040503050406030204" pitchFamily="18" charset="0"/>
                              </a:rPr>
                            </m:ctrlPr>
                          </m:sSubPr>
                          <m:e>
                            <m:r>
                              <a:rPr lang="en-US" sz="3200" i="1">
                                <a:solidFill>
                                  <a:srgbClr val="000000"/>
                                </a:solidFill>
                                <a:latin typeface="Cambria Math" panose="02040503050406030204" pitchFamily="18" charset="0"/>
                              </a:rPr>
                              <m:t>𝑒</m:t>
                            </m:r>
                          </m:e>
                          <m:sub>
                            <m:r>
                              <a:rPr lang="en-US" sz="3200" i="1">
                                <a:solidFill>
                                  <a:srgbClr val="000000"/>
                                </a:solidFill>
                                <a:latin typeface="Cambria Math" panose="02040503050406030204" pitchFamily="18" charset="0"/>
                              </a:rPr>
                              <m:t>2</m:t>
                            </m:r>
                          </m:sub>
                        </m:sSub>
                        <m:r>
                          <a:rPr lang="en-US" sz="3200" i="1">
                            <a:solidFill>
                              <a:srgbClr val="000000"/>
                            </a:solidFill>
                            <a:latin typeface="Cambria Math" panose="02040503050406030204" pitchFamily="18" charset="0"/>
                          </a:rPr>
                          <m:t>,…,</m:t>
                        </m:r>
                        <m:sSub>
                          <m:sSubPr>
                            <m:ctrlPr>
                              <a:rPr lang="en-US" sz="3200" i="1">
                                <a:solidFill>
                                  <a:srgbClr val="000000"/>
                                </a:solidFill>
                                <a:latin typeface="Cambria Math" panose="02040503050406030204" pitchFamily="18" charset="0"/>
                              </a:rPr>
                            </m:ctrlPr>
                          </m:sSubPr>
                          <m:e>
                            <m:r>
                              <a:rPr lang="en-US" sz="3200" i="1">
                                <a:solidFill>
                                  <a:srgbClr val="000000"/>
                                </a:solidFill>
                                <a:latin typeface="Cambria Math" panose="02040503050406030204" pitchFamily="18" charset="0"/>
                              </a:rPr>
                              <m:t>𝑒</m:t>
                            </m:r>
                          </m:e>
                          <m:sub>
                            <m:r>
                              <a:rPr lang="en-US" sz="3200" i="1">
                                <a:solidFill>
                                  <a:srgbClr val="000000"/>
                                </a:solidFill>
                                <a:latin typeface="Cambria Math" panose="02040503050406030204" pitchFamily="18" charset="0"/>
                              </a:rPr>
                              <m:t>𝑚</m:t>
                            </m:r>
                          </m:sub>
                        </m:sSub>
                      </m:e>
                    </m:d>
                    <m:r>
                      <a:rPr lang="en-US" sz="3200" i="1">
                        <a:solidFill>
                          <a:srgbClr val="000000"/>
                        </a:solidFill>
                        <a:latin typeface="Cambria Math" panose="02040503050406030204" pitchFamily="18" charset="0"/>
                      </a:rPr>
                      <m:t> </m:t>
                    </m:r>
                  </m:oMath>
                </a14:m>
                <a:endParaRPr lang="en-US" sz="3200" dirty="0"/>
              </a:p>
            </p:txBody>
          </p:sp>
        </mc:Choice>
        <mc:Fallback xmlns="">
          <p:sp>
            <p:nvSpPr>
              <p:cNvPr id="5122" name="Object 4"/>
              <p:cNvSpPr txBox="1">
                <a:spLocks noRot="1" noChangeAspect="1" noMove="1" noResize="1" noEditPoints="1" noAdjustHandles="1" noChangeArrowheads="1" noChangeShapeType="1" noTextEdit="1"/>
              </p:cNvSpPr>
              <p:nvPr/>
            </p:nvSpPr>
            <p:spPr bwMode="auto">
              <a:xfrm>
                <a:off x="3148584" y="4851718"/>
                <a:ext cx="3532632" cy="634682"/>
              </a:xfrm>
              <a:prstGeom prst="rect">
                <a:avLst/>
              </a:prstGeom>
              <a:blipFill>
                <a:blip r:embed="rId3"/>
                <a:stretch>
                  <a:fillRect/>
                </a:stretch>
              </a:blipFill>
              <a:ln w="9525">
                <a:solidFill>
                  <a:srgbClr val="CC0000"/>
                </a:solidFill>
                <a:miter lim="800000"/>
                <a:headEnd/>
                <a:tailEnd/>
              </a:ln>
              <a:effectLst/>
            </p:spPr>
            <p:txBody>
              <a:bodyPr/>
              <a:lstStyle/>
              <a:p>
                <a:r>
                  <a:rPr lang="en-US">
                    <a:noFill/>
                  </a:rPr>
                  <a:t> </a:t>
                </a:r>
              </a:p>
            </p:txBody>
          </p:sp>
        </mc:Fallback>
      </mc:AlternateContent>
      <p:graphicFrame>
        <p:nvGraphicFramePr>
          <p:cNvPr id="7" name="Object 4">
            <a:extLst>
              <a:ext uri="{FF2B5EF4-FFF2-40B4-BE49-F238E27FC236}">
                <a16:creationId xmlns:a16="http://schemas.microsoft.com/office/drawing/2014/main" id="{E169B09F-18A8-41DF-8C42-29DD3541D95A}"/>
              </a:ext>
            </a:extLst>
          </p:cNvPr>
          <p:cNvGraphicFramePr>
            <a:graphicFrameLocks noChangeAspect="1"/>
          </p:cNvGraphicFramePr>
          <p:nvPr>
            <p:extLst>
              <p:ext uri="{D42A27DB-BD31-4B8C-83A1-F6EECF244321}">
                <p14:modId xmlns:p14="http://schemas.microsoft.com/office/powerpoint/2010/main" val="1345175512"/>
              </p:ext>
            </p:extLst>
          </p:nvPr>
        </p:nvGraphicFramePr>
        <p:xfrm>
          <a:off x="4370832" y="1594104"/>
          <a:ext cx="2914650" cy="782637"/>
        </p:xfrm>
        <a:graphic>
          <a:graphicData uri="http://schemas.openxmlformats.org/presentationml/2006/ole">
            <mc:AlternateContent xmlns:mc="http://schemas.openxmlformats.org/markup-compatibility/2006">
              <mc:Choice xmlns:v="urn:schemas-microsoft-com:vml" Requires="v">
                <p:oleObj name="Equation" r:id="rId4" imgW="1562040" imgH="419040" progId="Equation.3">
                  <p:embed/>
                </p:oleObj>
              </mc:Choice>
              <mc:Fallback>
                <p:oleObj name="Equation" r:id="rId4" imgW="1562040" imgH="419040" progId="Equation.3">
                  <p:embed/>
                  <p:pic>
                    <p:nvPicPr>
                      <p:cNvPr id="409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70832" y="1594104"/>
                        <a:ext cx="2914650" cy="782637"/>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614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3C648EDE-CBFF-40C2-960B-E4478141A789}" type="slidenum">
              <a:rPr lang="en-US" altLang="en-US"/>
              <a:pPr/>
              <a:t>7</a:t>
            </a:fld>
            <a:endParaRPr lang="en-US" altLang="en-US"/>
          </a:p>
        </p:txBody>
      </p:sp>
      <p:sp>
        <p:nvSpPr>
          <p:cNvPr id="6149" name="Rectangle 2"/>
          <p:cNvSpPr>
            <a:spLocks noGrp="1" noChangeArrowheads="1"/>
          </p:cNvSpPr>
          <p:nvPr>
            <p:ph type="title"/>
          </p:nvPr>
        </p:nvSpPr>
        <p:spPr/>
        <p:txBody>
          <a:bodyPr/>
          <a:lstStyle/>
          <a:p>
            <a:r>
              <a:rPr lang="en-US" altLang="en-US"/>
              <a:t>Naïve Bayesian Categorization</a:t>
            </a:r>
          </a:p>
        </p:txBody>
      </p:sp>
      <p:sp>
        <p:nvSpPr>
          <p:cNvPr id="6150" name="Rectangle 3"/>
          <p:cNvSpPr>
            <a:spLocks noGrp="1" noChangeArrowheads="1"/>
          </p:cNvSpPr>
          <p:nvPr>
            <p:ph type="body" idx="1"/>
          </p:nvPr>
        </p:nvSpPr>
        <p:spPr>
          <a:xfrm>
            <a:off x="685800" y="2020824"/>
            <a:ext cx="7772400" cy="4151376"/>
          </a:xfrm>
        </p:spPr>
        <p:txBody>
          <a:bodyPr/>
          <a:lstStyle/>
          <a:p>
            <a:r>
              <a:rPr lang="en-US" altLang="en-US" dirty="0"/>
              <a:t>Too many possible instances (exponential in </a:t>
            </a:r>
            <a:r>
              <a:rPr lang="en-US" altLang="en-US" i="1" dirty="0"/>
              <a:t>m</a:t>
            </a:r>
            <a:r>
              <a:rPr lang="en-US" altLang="en-US" dirty="0"/>
              <a:t>) to estimate all P(</a:t>
            </a:r>
            <a:r>
              <a:rPr lang="en-US" altLang="en-US" i="1" dirty="0"/>
              <a:t>E </a:t>
            </a:r>
            <a:r>
              <a:rPr lang="en-US" altLang="en-US" dirty="0"/>
              <a:t>| </a:t>
            </a:r>
            <a:r>
              <a:rPr lang="en-US" altLang="en-US" i="1" dirty="0"/>
              <a:t>c</a:t>
            </a:r>
            <a:r>
              <a:rPr lang="en-US" altLang="en-US" i="1" baseline="-25000" dirty="0"/>
              <a:t>i</a:t>
            </a:r>
            <a:r>
              <a:rPr lang="en-US" altLang="en-US" dirty="0"/>
              <a:t>)</a:t>
            </a:r>
          </a:p>
          <a:p>
            <a:r>
              <a:rPr lang="en-US" altLang="en-US" dirty="0"/>
              <a:t>But, if we assume features of instance E are conditionally independent given the category (</a:t>
            </a:r>
            <a:r>
              <a:rPr lang="en-US" altLang="en-US" i="1" dirty="0"/>
              <a:t>c</a:t>
            </a:r>
            <a:r>
              <a:rPr lang="en-US" altLang="en-US" i="1" baseline="-25000" dirty="0"/>
              <a:t>i</a:t>
            </a:r>
            <a:r>
              <a:rPr lang="en-US" altLang="en-US" dirty="0"/>
              <a:t>), then</a:t>
            </a:r>
          </a:p>
          <a:p>
            <a:endParaRPr lang="en-US" altLang="en-US" dirty="0"/>
          </a:p>
          <a:p>
            <a:endParaRPr lang="en-US" altLang="en-US" dirty="0"/>
          </a:p>
          <a:p>
            <a:endParaRPr lang="en-US" altLang="en-US" sz="1200" dirty="0"/>
          </a:p>
          <a:p>
            <a:endParaRPr lang="en-US" altLang="en-US" dirty="0"/>
          </a:p>
          <a:p>
            <a:r>
              <a:rPr lang="en-US" altLang="en-US" dirty="0"/>
              <a:t>Therefore, we then only need to know   </a:t>
            </a:r>
            <a:r>
              <a:rPr lang="en-US" altLang="en-US" dirty="0">
                <a:solidFill>
                  <a:srgbClr val="CC0000"/>
                </a:solidFill>
              </a:rPr>
              <a:t>P(</a:t>
            </a:r>
            <a:r>
              <a:rPr lang="en-US" altLang="en-US" i="1" dirty="0" err="1">
                <a:solidFill>
                  <a:srgbClr val="CC0000"/>
                </a:solidFill>
              </a:rPr>
              <a:t>e</a:t>
            </a:r>
            <a:r>
              <a:rPr lang="en-US" altLang="en-US" i="1" baseline="-25000" dirty="0" err="1">
                <a:solidFill>
                  <a:srgbClr val="CC0000"/>
                </a:solidFill>
              </a:rPr>
              <a:t>j</a:t>
            </a:r>
            <a:r>
              <a:rPr lang="en-US" altLang="en-US" i="1" baseline="-25000" dirty="0">
                <a:solidFill>
                  <a:srgbClr val="CC0000"/>
                </a:solidFill>
              </a:rPr>
              <a:t> </a:t>
            </a:r>
            <a:r>
              <a:rPr lang="en-US" altLang="en-US" dirty="0">
                <a:solidFill>
                  <a:srgbClr val="CC0000"/>
                </a:solidFill>
              </a:rPr>
              <a:t>| </a:t>
            </a:r>
            <a:r>
              <a:rPr lang="en-US" altLang="en-US" i="1" dirty="0">
                <a:solidFill>
                  <a:srgbClr val="CC0000"/>
                </a:solidFill>
              </a:rPr>
              <a:t>c</a:t>
            </a:r>
            <a:r>
              <a:rPr lang="en-US" altLang="en-US" i="1" baseline="-25000" dirty="0">
                <a:solidFill>
                  <a:srgbClr val="CC0000"/>
                </a:solidFill>
              </a:rPr>
              <a:t>i</a:t>
            </a:r>
            <a:r>
              <a:rPr lang="en-US" altLang="en-US" dirty="0">
                <a:solidFill>
                  <a:srgbClr val="CC0000"/>
                </a:solidFill>
              </a:rPr>
              <a:t>)</a:t>
            </a:r>
            <a:r>
              <a:rPr lang="en-US" altLang="en-US" dirty="0"/>
              <a:t>  for each feature and category.</a:t>
            </a:r>
          </a:p>
        </p:txBody>
      </p:sp>
      <mc:AlternateContent xmlns:mc="http://schemas.openxmlformats.org/markup-compatibility/2006" xmlns:a14="http://schemas.microsoft.com/office/drawing/2010/main">
        <mc:Choice Requires="a14">
          <p:sp>
            <p:nvSpPr>
              <p:cNvPr id="6146" name="Object 4"/>
              <p:cNvSpPr txBox="1"/>
              <p:nvPr/>
            </p:nvSpPr>
            <p:spPr bwMode="auto">
              <a:xfrm>
                <a:off x="1495044" y="3869246"/>
                <a:ext cx="6400800" cy="1159954"/>
              </a:xfrm>
              <a:prstGeom prst="rect">
                <a:avLst/>
              </a:prstGeom>
              <a:noFill/>
              <a:ln w="9525">
                <a:solidFill>
                  <a:srgbClr val="CC0000"/>
                </a:solidFill>
                <a:miter lim="800000"/>
                <a:headEnd/>
                <a:tailEnd/>
              </a:ln>
              <a:effectLst/>
            </p:spPr>
            <p:txBody>
              <a:bodyPr>
                <a:noAutofit/>
              </a:bodyPr>
              <a:lstStyle/>
              <a:p>
                <a:pPr/>
                <a14:m>
                  <m:oMathPara xmlns:m="http://schemas.openxmlformats.org/officeDocument/2006/math">
                    <m:oMathParaPr>
                      <m:jc m:val="center"/>
                    </m:oMathParaPr>
                    <m:oMath xmlns:m="http://schemas.openxmlformats.org/officeDocument/2006/math">
                      <m:r>
                        <a:rPr lang="en-US" sz="2400" i="1">
                          <a:solidFill>
                            <a:srgbClr val="000000"/>
                          </a:solidFill>
                          <a:latin typeface="Cambria Math" panose="02040503050406030204" pitchFamily="18" charset="0"/>
                        </a:rPr>
                        <m:t>𝑃</m:t>
                      </m:r>
                      <m:r>
                        <a:rPr lang="en-US" sz="2400" i="1">
                          <a:solidFill>
                            <a:srgbClr val="000000"/>
                          </a:solidFill>
                          <a:latin typeface="Cambria Math" panose="02040503050406030204" pitchFamily="18" charset="0"/>
                        </a:rPr>
                        <m:t>(</m:t>
                      </m:r>
                      <m:r>
                        <a:rPr lang="en-US" sz="2400" i="1">
                          <a:solidFill>
                            <a:srgbClr val="000000"/>
                          </a:solidFill>
                          <a:latin typeface="Cambria Math" panose="02040503050406030204" pitchFamily="18" charset="0"/>
                        </a:rPr>
                        <m:t>𝐸</m:t>
                      </m:r>
                      <m:r>
                        <a:rPr lang="en-US"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𝑐</m:t>
                          </m:r>
                        </m:e>
                        <m:sub>
                          <m:r>
                            <a:rPr lang="en-US" sz="2400" i="1">
                              <a:solidFill>
                                <a:srgbClr val="000000"/>
                              </a:solidFill>
                              <a:latin typeface="Cambria Math" panose="02040503050406030204" pitchFamily="18" charset="0"/>
                            </a:rPr>
                            <m:t>𝑖</m:t>
                          </m:r>
                        </m:sub>
                      </m:sSub>
                      <m:r>
                        <a:rPr lang="en-US" sz="2400" i="1">
                          <a:solidFill>
                            <a:srgbClr val="000000"/>
                          </a:solidFill>
                          <a:latin typeface="Cambria Math" panose="02040503050406030204" pitchFamily="18" charset="0"/>
                        </a:rPr>
                        <m:t>)=</m:t>
                      </m:r>
                      <m:r>
                        <a:rPr lang="en-US" sz="2400" i="1">
                          <a:solidFill>
                            <a:srgbClr val="000000"/>
                          </a:solidFill>
                          <a:latin typeface="Cambria Math" panose="02040503050406030204" pitchFamily="18" charset="0"/>
                        </a:rPr>
                        <m:t>𝑃</m:t>
                      </m:r>
                      <m:r>
                        <a:rPr lang="en-US"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𝑒</m:t>
                          </m:r>
                        </m:e>
                        <m:sub>
                          <m:r>
                            <a:rPr lang="en-US" sz="2400" i="1">
                              <a:solidFill>
                                <a:srgbClr val="000000"/>
                              </a:solidFill>
                              <a:latin typeface="Cambria Math" panose="02040503050406030204" pitchFamily="18" charset="0"/>
                            </a:rPr>
                            <m:t>1</m:t>
                          </m:r>
                        </m:sub>
                      </m:sSub>
                      <m:r>
                        <a:rPr lang="en-US"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𝑒</m:t>
                          </m:r>
                        </m:e>
                        <m:sub>
                          <m:r>
                            <a:rPr lang="en-US" sz="2400" i="1">
                              <a:solidFill>
                                <a:srgbClr val="000000"/>
                              </a:solidFill>
                              <a:latin typeface="Cambria Math" panose="02040503050406030204" pitchFamily="18" charset="0"/>
                            </a:rPr>
                            <m:t>2</m:t>
                          </m:r>
                        </m:sub>
                      </m:sSub>
                      <m:r>
                        <a:rPr lang="en-US"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𝑒</m:t>
                          </m:r>
                        </m:e>
                        <m:sub>
                          <m:r>
                            <a:rPr lang="en-US" sz="2400" i="1">
                              <a:solidFill>
                                <a:srgbClr val="000000"/>
                              </a:solidFill>
                              <a:latin typeface="Cambria Math" panose="02040503050406030204" pitchFamily="18" charset="0"/>
                            </a:rPr>
                            <m:t>𝑚</m:t>
                          </m:r>
                        </m:sub>
                      </m:sSub>
                      <m:r>
                        <a:rPr lang="en-US"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𝑐</m:t>
                          </m:r>
                        </m:e>
                        <m:sub>
                          <m:r>
                            <a:rPr lang="en-US" sz="2400" i="1">
                              <a:solidFill>
                                <a:srgbClr val="000000"/>
                              </a:solidFill>
                              <a:latin typeface="Cambria Math" panose="02040503050406030204" pitchFamily="18" charset="0"/>
                            </a:rPr>
                            <m:t>𝑖</m:t>
                          </m:r>
                        </m:sub>
                      </m:sSub>
                      <m:r>
                        <a:rPr lang="en-US" sz="2400" i="1">
                          <a:solidFill>
                            <a:srgbClr val="000000"/>
                          </a:solidFill>
                          <a:latin typeface="Cambria Math" panose="02040503050406030204" pitchFamily="18" charset="0"/>
                        </a:rPr>
                        <m:t>)=</m:t>
                      </m:r>
                      <m:nary>
                        <m:naryPr>
                          <m:chr m:val="∏"/>
                          <m:ctrlPr>
                            <a:rPr lang="en-US" sz="2400" i="1">
                              <a:solidFill>
                                <a:srgbClr val="000000"/>
                              </a:solidFill>
                              <a:latin typeface="Cambria Math" panose="02040503050406030204" pitchFamily="18" charset="0"/>
                            </a:rPr>
                          </m:ctrlPr>
                        </m:naryPr>
                        <m:sub>
                          <m:r>
                            <a:rPr lang="en-US" sz="2400" i="1">
                              <a:solidFill>
                                <a:srgbClr val="000000"/>
                              </a:solidFill>
                              <a:latin typeface="Cambria Math" panose="02040503050406030204" pitchFamily="18" charset="0"/>
                            </a:rPr>
                            <m:t>𝑗</m:t>
                          </m:r>
                          <m:r>
                            <a:rPr lang="en-US" sz="2400" i="1">
                              <a:solidFill>
                                <a:srgbClr val="000000"/>
                              </a:solidFill>
                              <a:latin typeface="Cambria Math" panose="02040503050406030204" pitchFamily="18" charset="0"/>
                            </a:rPr>
                            <m:t>=1</m:t>
                          </m:r>
                        </m:sub>
                        <m:sup>
                          <m:r>
                            <a:rPr lang="en-US" sz="2400" i="1">
                              <a:solidFill>
                                <a:srgbClr val="000000"/>
                              </a:solidFill>
                              <a:latin typeface="Cambria Math" panose="02040503050406030204" pitchFamily="18" charset="0"/>
                            </a:rPr>
                            <m:t>𝑚</m:t>
                          </m:r>
                        </m:sup>
                        <m:e>
                          <m:r>
                            <a:rPr lang="en-US" sz="2400" i="1">
                              <a:solidFill>
                                <a:srgbClr val="000000"/>
                              </a:solidFill>
                              <a:latin typeface="Cambria Math" panose="02040503050406030204" pitchFamily="18" charset="0"/>
                            </a:rPr>
                            <m:t>𝑃</m:t>
                          </m:r>
                          <m:r>
                            <a:rPr lang="en-US"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𝑒</m:t>
                              </m:r>
                            </m:e>
                            <m:sub>
                              <m:r>
                                <a:rPr lang="en-US" sz="2400" i="1">
                                  <a:solidFill>
                                    <a:srgbClr val="000000"/>
                                  </a:solidFill>
                                  <a:latin typeface="Cambria Math" panose="02040503050406030204" pitchFamily="18" charset="0"/>
                                </a:rPr>
                                <m:t>𝑗</m:t>
                              </m:r>
                            </m:sub>
                          </m:sSub>
                          <m:r>
                            <a:rPr lang="en-US"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𝑐</m:t>
                              </m:r>
                            </m:e>
                            <m:sub>
                              <m:r>
                                <a:rPr lang="en-US" sz="2400" i="1">
                                  <a:solidFill>
                                    <a:srgbClr val="000000"/>
                                  </a:solidFill>
                                  <a:latin typeface="Cambria Math" panose="02040503050406030204" pitchFamily="18" charset="0"/>
                                </a:rPr>
                                <m:t>𝑖</m:t>
                              </m:r>
                            </m:sub>
                          </m:sSub>
                        </m:e>
                      </m:nary>
                      <m:r>
                        <a:rPr lang="en-US" sz="2400" i="1">
                          <a:solidFill>
                            <a:srgbClr val="000000"/>
                          </a:solidFill>
                          <a:latin typeface="Cambria Math" panose="02040503050406030204" pitchFamily="18" charset="0"/>
                        </a:rPr>
                        <m:t>)</m:t>
                      </m:r>
                    </m:oMath>
                  </m:oMathPara>
                </a14:m>
                <a:endParaRPr lang="en-US" sz="2400" dirty="0"/>
              </a:p>
            </p:txBody>
          </p:sp>
        </mc:Choice>
        <mc:Fallback xmlns="">
          <p:sp>
            <p:nvSpPr>
              <p:cNvPr id="6146" name="Object 4"/>
              <p:cNvSpPr txBox="1">
                <a:spLocks noRot="1" noChangeAspect="1" noMove="1" noResize="1" noEditPoints="1" noAdjustHandles="1" noChangeArrowheads="1" noChangeShapeType="1" noTextEdit="1"/>
              </p:cNvSpPr>
              <p:nvPr/>
            </p:nvSpPr>
            <p:spPr bwMode="auto">
              <a:xfrm>
                <a:off x="1495044" y="3869246"/>
                <a:ext cx="6400800" cy="1159954"/>
              </a:xfrm>
              <a:prstGeom prst="rect">
                <a:avLst/>
              </a:prstGeom>
              <a:blipFill>
                <a:blip r:embed="rId3"/>
                <a:stretch>
                  <a:fillRect/>
                </a:stretch>
              </a:blipFill>
              <a:ln w="9525">
                <a:solidFill>
                  <a:srgbClr val="CC0000"/>
                </a:solid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Object 4">
                <a:extLst>
                  <a:ext uri="{FF2B5EF4-FFF2-40B4-BE49-F238E27FC236}">
                    <a16:creationId xmlns:a16="http://schemas.microsoft.com/office/drawing/2014/main" id="{BD138F2B-87DD-42AE-B301-61C56AC98347}"/>
                  </a:ext>
                </a:extLst>
              </p:cNvPr>
              <p:cNvSpPr txBox="1"/>
              <p:nvPr/>
            </p:nvSpPr>
            <p:spPr bwMode="auto">
              <a:xfrm>
                <a:off x="2929128" y="1295400"/>
                <a:ext cx="3532632" cy="634682"/>
              </a:xfrm>
              <a:prstGeom prst="rect">
                <a:avLst/>
              </a:prstGeom>
              <a:noFill/>
              <a:ln w="9525">
                <a:solidFill>
                  <a:srgbClr val="CC0000"/>
                </a:solidFill>
                <a:miter lim="800000"/>
                <a:headEnd/>
                <a:tailEnd/>
              </a:ln>
              <a:effectLst/>
            </p:spPr>
            <p:txBody>
              <a:bodyPr>
                <a:noAutofit/>
              </a:bodyPr>
              <a:lstStyle/>
              <a:p>
                <a:pPr algn="ctr"/>
                <a14:m>
                  <m:oMath xmlns:m="http://schemas.openxmlformats.org/officeDocument/2006/math">
                    <m:r>
                      <a:rPr lang="en-US" sz="3200" i="1" smtClean="0">
                        <a:solidFill>
                          <a:srgbClr val="000000"/>
                        </a:solidFill>
                        <a:latin typeface="Cambria Math" panose="02040503050406030204" pitchFamily="18" charset="0"/>
                      </a:rPr>
                      <m:t>𝐸</m:t>
                    </m:r>
                    <m:r>
                      <a:rPr lang="en-US" sz="3200" i="1" smtClean="0">
                        <a:solidFill>
                          <a:srgbClr val="000000"/>
                        </a:solidFill>
                        <a:latin typeface="Cambria Math" panose="02040503050406030204" pitchFamily="18" charset="0"/>
                      </a:rPr>
                      <m:t>=</m:t>
                    </m:r>
                  </m:oMath>
                </a14:m>
                <a:r>
                  <a:rPr lang="en-US" sz="3200" dirty="0">
                    <a:solidFill>
                      <a:srgbClr val="000000"/>
                    </a:solidFill>
                  </a:rPr>
                  <a:t> </a:t>
                </a:r>
                <a14:m>
                  <m:oMath xmlns:m="http://schemas.openxmlformats.org/officeDocument/2006/math">
                    <m:d>
                      <m:dPr>
                        <m:begChr m:val="⟨"/>
                        <m:endChr m:val="⟩"/>
                        <m:ctrlPr>
                          <a:rPr lang="en-US" sz="3200" i="1">
                            <a:solidFill>
                              <a:srgbClr val="000000"/>
                            </a:solidFill>
                            <a:latin typeface="Cambria Math" panose="02040503050406030204" pitchFamily="18" charset="0"/>
                          </a:rPr>
                        </m:ctrlPr>
                      </m:dPr>
                      <m:e>
                        <m:sSub>
                          <m:sSubPr>
                            <m:ctrlPr>
                              <a:rPr lang="en-US" sz="3200" i="1">
                                <a:solidFill>
                                  <a:srgbClr val="000000"/>
                                </a:solidFill>
                                <a:latin typeface="Cambria Math" panose="02040503050406030204" pitchFamily="18" charset="0"/>
                              </a:rPr>
                            </m:ctrlPr>
                          </m:sSubPr>
                          <m:e>
                            <m:r>
                              <a:rPr lang="en-US" sz="3200" i="1">
                                <a:solidFill>
                                  <a:srgbClr val="000000"/>
                                </a:solidFill>
                                <a:latin typeface="Cambria Math" panose="02040503050406030204" pitchFamily="18" charset="0"/>
                              </a:rPr>
                              <m:t>𝑒</m:t>
                            </m:r>
                          </m:e>
                          <m:sub>
                            <m:r>
                              <a:rPr lang="en-US" sz="3200" i="1">
                                <a:solidFill>
                                  <a:srgbClr val="000000"/>
                                </a:solidFill>
                                <a:latin typeface="Cambria Math" panose="02040503050406030204" pitchFamily="18" charset="0"/>
                              </a:rPr>
                              <m:t>1</m:t>
                            </m:r>
                          </m:sub>
                        </m:sSub>
                        <m:r>
                          <a:rPr lang="en-US" sz="3200" i="1">
                            <a:solidFill>
                              <a:srgbClr val="000000"/>
                            </a:solidFill>
                            <a:latin typeface="Cambria Math" panose="02040503050406030204" pitchFamily="18" charset="0"/>
                          </a:rPr>
                          <m:t>,</m:t>
                        </m:r>
                        <m:sSub>
                          <m:sSubPr>
                            <m:ctrlPr>
                              <a:rPr lang="en-US" sz="3200" i="1">
                                <a:solidFill>
                                  <a:srgbClr val="000000"/>
                                </a:solidFill>
                                <a:latin typeface="Cambria Math" panose="02040503050406030204" pitchFamily="18" charset="0"/>
                              </a:rPr>
                            </m:ctrlPr>
                          </m:sSubPr>
                          <m:e>
                            <m:r>
                              <a:rPr lang="en-US" sz="3200" i="1">
                                <a:solidFill>
                                  <a:srgbClr val="000000"/>
                                </a:solidFill>
                                <a:latin typeface="Cambria Math" panose="02040503050406030204" pitchFamily="18" charset="0"/>
                              </a:rPr>
                              <m:t>𝑒</m:t>
                            </m:r>
                          </m:e>
                          <m:sub>
                            <m:r>
                              <a:rPr lang="en-US" sz="3200" i="1">
                                <a:solidFill>
                                  <a:srgbClr val="000000"/>
                                </a:solidFill>
                                <a:latin typeface="Cambria Math" panose="02040503050406030204" pitchFamily="18" charset="0"/>
                              </a:rPr>
                              <m:t>2</m:t>
                            </m:r>
                          </m:sub>
                        </m:sSub>
                        <m:r>
                          <a:rPr lang="en-US" sz="3200" i="1">
                            <a:solidFill>
                              <a:srgbClr val="000000"/>
                            </a:solidFill>
                            <a:latin typeface="Cambria Math" panose="02040503050406030204" pitchFamily="18" charset="0"/>
                          </a:rPr>
                          <m:t>,…,</m:t>
                        </m:r>
                        <m:sSub>
                          <m:sSubPr>
                            <m:ctrlPr>
                              <a:rPr lang="en-US" sz="3200" i="1">
                                <a:solidFill>
                                  <a:srgbClr val="000000"/>
                                </a:solidFill>
                                <a:latin typeface="Cambria Math" panose="02040503050406030204" pitchFamily="18" charset="0"/>
                              </a:rPr>
                            </m:ctrlPr>
                          </m:sSubPr>
                          <m:e>
                            <m:r>
                              <a:rPr lang="en-US" sz="3200" i="1">
                                <a:solidFill>
                                  <a:srgbClr val="000000"/>
                                </a:solidFill>
                                <a:latin typeface="Cambria Math" panose="02040503050406030204" pitchFamily="18" charset="0"/>
                              </a:rPr>
                              <m:t>𝑒</m:t>
                            </m:r>
                          </m:e>
                          <m:sub>
                            <m:r>
                              <a:rPr lang="en-US" sz="3200" i="1">
                                <a:solidFill>
                                  <a:srgbClr val="000000"/>
                                </a:solidFill>
                                <a:latin typeface="Cambria Math" panose="02040503050406030204" pitchFamily="18" charset="0"/>
                              </a:rPr>
                              <m:t>𝑚</m:t>
                            </m:r>
                          </m:sub>
                        </m:sSub>
                      </m:e>
                    </m:d>
                    <m:r>
                      <a:rPr lang="en-US" sz="3200" i="1">
                        <a:solidFill>
                          <a:srgbClr val="000000"/>
                        </a:solidFill>
                        <a:latin typeface="Cambria Math" panose="02040503050406030204" pitchFamily="18" charset="0"/>
                      </a:rPr>
                      <m:t> </m:t>
                    </m:r>
                  </m:oMath>
                </a14:m>
                <a:endParaRPr lang="en-US" sz="3200" dirty="0"/>
              </a:p>
            </p:txBody>
          </p:sp>
        </mc:Choice>
        <mc:Fallback xmlns="">
          <p:sp>
            <p:nvSpPr>
              <p:cNvPr id="7" name="Object 4">
                <a:extLst>
                  <a:ext uri="{FF2B5EF4-FFF2-40B4-BE49-F238E27FC236}">
                    <a16:creationId xmlns:a16="http://schemas.microsoft.com/office/drawing/2014/main" id="{BD138F2B-87DD-42AE-B301-61C56AC98347}"/>
                  </a:ext>
                </a:extLst>
              </p:cNvPr>
              <p:cNvSpPr txBox="1">
                <a:spLocks noRot="1" noChangeAspect="1" noMove="1" noResize="1" noEditPoints="1" noAdjustHandles="1" noChangeArrowheads="1" noChangeShapeType="1" noTextEdit="1"/>
              </p:cNvSpPr>
              <p:nvPr/>
            </p:nvSpPr>
            <p:spPr bwMode="auto">
              <a:xfrm>
                <a:off x="2929128" y="1295400"/>
                <a:ext cx="3532632" cy="634682"/>
              </a:xfrm>
              <a:prstGeom prst="rect">
                <a:avLst/>
              </a:prstGeom>
              <a:blipFill>
                <a:blip r:embed="rId4"/>
                <a:stretch>
                  <a:fillRect/>
                </a:stretch>
              </a:blipFill>
              <a:ln w="9525">
                <a:solidFill>
                  <a:srgbClr val="CC0000"/>
                </a:solidFill>
                <a:miter lim="800000"/>
                <a:headEnd/>
                <a:tailEnd/>
              </a:ln>
              <a:effectLst/>
            </p:spPr>
            <p:txBody>
              <a:bodyPr/>
              <a:lstStyle/>
              <a:p>
                <a:r>
                  <a:rPr lang="en-US">
                    <a:noFill/>
                  </a:rPr>
                  <a:t> </a:t>
                </a:r>
              </a:p>
            </p:txBody>
          </p:sp>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301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6BD7DC7E-9C5E-4302-86C6-D91B3696536D}" type="slidenum">
              <a:rPr lang="en-US" altLang="en-US"/>
              <a:pPr/>
              <a:t>8</a:t>
            </a:fld>
            <a:endParaRPr lang="en-US" altLang="en-US"/>
          </a:p>
        </p:txBody>
      </p:sp>
      <p:sp>
        <p:nvSpPr>
          <p:cNvPr id="43012" name="Rectangle 2"/>
          <p:cNvSpPr>
            <a:spLocks noGrp="1" noChangeArrowheads="1"/>
          </p:cNvSpPr>
          <p:nvPr>
            <p:ph type="title"/>
          </p:nvPr>
        </p:nvSpPr>
        <p:spPr/>
        <p:txBody>
          <a:bodyPr/>
          <a:lstStyle/>
          <a:p>
            <a:r>
              <a:rPr lang="en-US" altLang="en-US"/>
              <a:t>Naïve Bayes Example</a:t>
            </a:r>
          </a:p>
        </p:txBody>
      </p:sp>
      <p:sp>
        <p:nvSpPr>
          <p:cNvPr id="43013" name="Rectangle 3"/>
          <p:cNvSpPr>
            <a:spLocks noGrp="1" noChangeArrowheads="1"/>
          </p:cNvSpPr>
          <p:nvPr>
            <p:ph type="body" idx="1"/>
          </p:nvPr>
        </p:nvSpPr>
        <p:spPr/>
        <p:txBody>
          <a:bodyPr/>
          <a:lstStyle/>
          <a:p>
            <a:r>
              <a:rPr lang="en-US" altLang="en-US"/>
              <a:t>C = {allergy, cold, well}</a:t>
            </a:r>
          </a:p>
          <a:p>
            <a:r>
              <a:rPr lang="en-US" altLang="en-US" i="1"/>
              <a:t>e</a:t>
            </a:r>
            <a:r>
              <a:rPr lang="en-US" altLang="en-US" baseline="-25000"/>
              <a:t>1</a:t>
            </a:r>
            <a:r>
              <a:rPr lang="en-US" altLang="en-US"/>
              <a:t> = sneeze; </a:t>
            </a:r>
            <a:r>
              <a:rPr lang="en-US" altLang="en-US" i="1"/>
              <a:t>e</a:t>
            </a:r>
            <a:r>
              <a:rPr lang="en-US" altLang="en-US" baseline="-25000"/>
              <a:t>2</a:t>
            </a:r>
            <a:r>
              <a:rPr lang="en-US" altLang="en-US"/>
              <a:t> = cough; </a:t>
            </a:r>
            <a:r>
              <a:rPr lang="en-US" altLang="en-US" i="1"/>
              <a:t>e</a:t>
            </a:r>
            <a:r>
              <a:rPr lang="en-US" altLang="en-US" baseline="-25000"/>
              <a:t>3</a:t>
            </a:r>
            <a:r>
              <a:rPr lang="en-US" altLang="en-US"/>
              <a:t> = fever</a:t>
            </a:r>
          </a:p>
          <a:p>
            <a:r>
              <a:rPr lang="en-US" altLang="en-US"/>
              <a:t>E = {sneeze, cough, </a:t>
            </a:r>
            <a:r>
              <a:rPr lang="en-US" altLang="en-US">
                <a:sym typeface="Symbol" pitchFamily="18" charset="2"/>
              </a:rPr>
              <a:t>fever}</a:t>
            </a:r>
            <a:endParaRPr lang="en-US" altLang="en-US"/>
          </a:p>
        </p:txBody>
      </p:sp>
      <p:graphicFrame>
        <p:nvGraphicFramePr>
          <p:cNvPr id="580645" name="Group 37"/>
          <p:cNvGraphicFramePr>
            <a:graphicFrameLocks noGrp="1"/>
          </p:cNvGraphicFramePr>
          <p:nvPr>
            <p:extLst>
              <p:ext uri="{D42A27DB-BD31-4B8C-83A1-F6EECF244321}">
                <p14:modId xmlns:p14="http://schemas.microsoft.com/office/powerpoint/2010/main" val="523577528"/>
              </p:ext>
            </p:extLst>
          </p:nvPr>
        </p:nvGraphicFramePr>
        <p:xfrm>
          <a:off x="1644650" y="3036888"/>
          <a:ext cx="5181600" cy="2054225"/>
        </p:xfrm>
        <a:graphic>
          <a:graphicData uri="http://schemas.openxmlformats.org/drawingml/2006/table">
            <a:tbl>
              <a:tblPr/>
              <a:tblGrid>
                <a:gridCol w="1676400">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gridCol w="11811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tblGrid>
              <a:tr h="4064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0" i="0" u="none" strike="noStrike" cap="none" normalizeH="0" baseline="0">
                          <a:ln>
                            <a:noFill/>
                          </a:ln>
                          <a:solidFill>
                            <a:schemeClr val="tx1"/>
                          </a:solidFill>
                          <a:effectLst/>
                          <a:latin typeface="Times New Roman" pitchFamily="18" charset="0"/>
                        </a:rPr>
                        <a:t>Prob</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0" i="0" u="none" strike="noStrike" cap="none" normalizeH="0" baseline="0" dirty="0">
                          <a:ln>
                            <a:noFill/>
                          </a:ln>
                          <a:solidFill>
                            <a:schemeClr val="tx1"/>
                          </a:solidFill>
                          <a:effectLst/>
                          <a:latin typeface="Times New Roman" pitchFamily="18" charset="0"/>
                        </a:rPr>
                        <a:t>Well</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0" i="0" u="none" strike="noStrike" cap="none" normalizeH="0" baseline="0" dirty="0">
                          <a:ln>
                            <a:noFill/>
                          </a:ln>
                          <a:solidFill>
                            <a:schemeClr val="tx1"/>
                          </a:solidFill>
                          <a:effectLst/>
                          <a:latin typeface="Times New Roman" pitchFamily="18" charset="0"/>
                        </a:rPr>
                        <a:t>Cold</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0" i="0" u="none" strike="noStrike" cap="none" normalizeH="0" baseline="0" dirty="0">
                          <a:ln>
                            <a:noFill/>
                          </a:ln>
                          <a:solidFill>
                            <a:schemeClr val="tx1"/>
                          </a:solidFill>
                          <a:effectLst/>
                          <a:latin typeface="Times New Roman" pitchFamily="18" charset="0"/>
                        </a:rPr>
                        <a:t>Allergy</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862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P(</a:t>
                      </a:r>
                      <a:r>
                        <a:rPr kumimoji="0" lang="en-US" sz="1800" b="1" i="1" u="none" strike="noStrike" cap="none" normalizeH="0" baseline="0">
                          <a:ln>
                            <a:noFill/>
                          </a:ln>
                          <a:solidFill>
                            <a:schemeClr val="tx1"/>
                          </a:solidFill>
                          <a:effectLst/>
                          <a:latin typeface="Times New Roman" pitchFamily="18" charset="0"/>
                        </a:rPr>
                        <a:t>c</a:t>
                      </a:r>
                      <a:r>
                        <a:rPr kumimoji="0" lang="en-US" sz="1800" b="1" i="1" u="none" strike="noStrike" cap="none" normalizeH="0" baseline="-25000">
                          <a:ln>
                            <a:noFill/>
                          </a:ln>
                          <a:solidFill>
                            <a:schemeClr val="tx1"/>
                          </a:solidFill>
                          <a:effectLst/>
                          <a:latin typeface="Times New Roman" pitchFamily="18" charset="0"/>
                        </a:rPr>
                        <a:t>i</a:t>
                      </a:r>
                      <a:r>
                        <a:rPr kumimoji="0" lang="en-US" sz="18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0.9</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0.05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0.05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P(sneeze|</a:t>
                      </a:r>
                      <a:r>
                        <a:rPr kumimoji="0" lang="en-US" sz="1800" b="1" i="1" u="none" strike="noStrike" cap="none" normalizeH="0" baseline="0">
                          <a:ln>
                            <a:noFill/>
                          </a:ln>
                          <a:solidFill>
                            <a:schemeClr val="tx1"/>
                          </a:solidFill>
                          <a:effectLst/>
                          <a:latin typeface="Times New Roman" pitchFamily="18" charset="0"/>
                        </a:rPr>
                        <a:t>c</a:t>
                      </a:r>
                      <a:r>
                        <a:rPr kumimoji="0" lang="en-US" sz="1800" b="1" i="1" u="none" strike="noStrike" cap="none" normalizeH="0" baseline="-25000">
                          <a:ln>
                            <a:noFill/>
                          </a:ln>
                          <a:solidFill>
                            <a:schemeClr val="tx1"/>
                          </a:solidFill>
                          <a:effectLst/>
                          <a:latin typeface="Times New Roman" pitchFamily="18" charset="0"/>
                        </a:rPr>
                        <a:t>i</a:t>
                      </a:r>
                      <a:r>
                        <a:rPr kumimoji="0" lang="en-US" sz="18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0.1</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0.9</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0.9</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4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P(cough|</a:t>
                      </a:r>
                      <a:r>
                        <a:rPr kumimoji="0" lang="en-US" sz="1800" b="1" i="1" u="none" strike="noStrike" cap="none" normalizeH="0" baseline="0">
                          <a:ln>
                            <a:noFill/>
                          </a:ln>
                          <a:solidFill>
                            <a:schemeClr val="tx1"/>
                          </a:solidFill>
                          <a:effectLst/>
                          <a:latin typeface="Times New Roman" pitchFamily="18" charset="0"/>
                        </a:rPr>
                        <a:t>c</a:t>
                      </a:r>
                      <a:r>
                        <a:rPr kumimoji="0" lang="en-US" sz="1800" b="1" i="1" u="none" strike="noStrike" cap="none" normalizeH="0" baseline="-25000">
                          <a:ln>
                            <a:noFill/>
                          </a:ln>
                          <a:solidFill>
                            <a:schemeClr val="tx1"/>
                          </a:solidFill>
                          <a:effectLst/>
                          <a:latin typeface="Times New Roman" pitchFamily="18" charset="0"/>
                        </a:rPr>
                        <a:t>i</a:t>
                      </a:r>
                      <a:r>
                        <a:rPr kumimoji="0" lang="en-US" sz="18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0.1</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0.8</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0.7</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P(fever|</a:t>
                      </a:r>
                      <a:r>
                        <a:rPr kumimoji="0" lang="en-US" sz="1800" b="1" i="1" u="none" strike="noStrike" cap="none" normalizeH="0" baseline="0">
                          <a:ln>
                            <a:noFill/>
                          </a:ln>
                          <a:solidFill>
                            <a:schemeClr val="tx1"/>
                          </a:solidFill>
                          <a:effectLst/>
                          <a:latin typeface="Times New Roman" pitchFamily="18" charset="0"/>
                        </a:rPr>
                        <a:t>c</a:t>
                      </a:r>
                      <a:r>
                        <a:rPr kumimoji="0" lang="en-US" sz="1800" b="1" i="1" u="none" strike="noStrike" cap="none" normalizeH="0" baseline="-25000">
                          <a:ln>
                            <a:noFill/>
                          </a:ln>
                          <a:solidFill>
                            <a:schemeClr val="tx1"/>
                          </a:solidFill>
                          <a:effectLst/>
                          <a:latin typeface="Times New Roman" pitchFamily="18" charset="0"/>
                        </a:rPr>
                        <a:t>i</a:t>
                      </a:r>
                      <a:r>
                        <a:rPr kumimoji="0" lang="en-US" sz="18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0.01</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a:ln>
                            <a:noFill/>
                          </a:ln>
                          <a:solidFill>
                            <a:schemeClr val="tx1"/>
                          </a:solidFill>
                          <a:effectLst/>
                          <a:latin typeface="Times New Roman" pitchFamily="18" charset="0"/>
                        </a:rPr>
                        <a:t>      0.7</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800" b="1" i="0" u="none" strike="noStrike" cap="none" normalizeH="0" baseline="0" dirty="0">
                          <a:ln>
                            <a:noFill/>
                          </a:ln>
                          <a:solidFill>
                            <a:schemeClr val="tx1"/>
                          </a:solidFill>
                          <a:effectLst/>
                          <a:latin typeface="Times New Roman" pitchFamily="18" charset="0"/>
                        </a:rPr>
                        <a:t>      0.4</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403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8DCC9F75-16B6-4306-9036-3AEBF0BC9F65}" type="slidenum">
              <a:rPr lang="en-US" altLang="en-US"/>
              <a:pPr/>
              <a:t>9</a:t>
            </a:fld>
            <a:endParaRPr lang="en-US" altLang="en-US"/>
          </a:p>
        </p:txBody>
      </p:sp>
      <p:sp>
        <p:nvSpPr>
          <p:cNvPr id="44036" name="Rectangle 2"/>
          <p:cNvSpPr>
            <a:spLocks noGrp="1" noChangeArrowheads="1"/>
          </p:cNvSpPr>
          <p:nvPr>
            <p:ph type="title"/>
          </p:nvPr>
        </p:nvSpPr>
        <p:spPr/>
        <p:txBody>
          <a:bodyPr/>
          <a:lstStyle/>
          <a:p>
            <a:r>
              <a:rPr lang="en-US" altLang="en-US" dirty="0"/>
              <a:t>Naïve Bayes Example (cont.)</a:t>
            </a:r>
          </a:p>
        </p:txBody>
      </p:sp>
      <p:graphicFrame>
        <p:nvGraphicFramePr>
          <p:cNvPr id="581675" name="Group 43"/>
          <p:cNvGraphicFramePr>
            <a:graphicFrameLocks noGrp="1"/>
          </p:cNvGraphicFramePr>
          <p:nvPr>
            <p:extLst>
              <p:ext uri="{D42A27DB-BD31-4B8C-83A1-F6EECF244321}">
                <p14:modId xmlns:p14="http://schemas.microsoft.com/office/powerpoint/2010/main" val="2819762108"/>
              </p:ext>
            </p:extLst>
          </p:nvPr>
        </p:nvGraphicFramePr>
        <p:xfrm>
          <a:off x="898525" y="1292225"/>
          <a:ext cx="5029200" cy="1811338"/>
        </p:xfrm>
        <a:graphic>
          <a:graphicData uri="http://schemas.openxmlformats.org/drawingml/2006/table">
            <a:tbl>
              <a:tblPr/>
              <a:tblGrid>
                <a:gridCol w="1676400">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gridCol w="11811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tblGrid>
              <a:tr h="4064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rgbClr val="CC0000"/>
                          </a:solidFill>
                          <a:effectLst/>
                          <a:latin typeface="Times New Roman" pitchFamily="18" charset="0"/>
                        </a:rPr>
                        <a:t>Probability</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dirty="0">
                          <a:ln>
                            <a:noFill/>
                          </a:ln>
                          <a:solidFill>
                            <a:srgbClr val="CC0000"/>
                          </a:solidFill>
                          <a:effectLst/>
                          <a:latin typeface="Times New Roman" pitchFamily="18" charset="0"/>
                        </a:rPr>
                        <a:t>Well</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dirty="0">
                          <a:ln>
                            <a:noFill/>
                          </a:ln>
                          <a:solidFill>
                            <a:srgbClr val="CC0000"/>
                          </a:solidFill>
                          <a:effectLst/>
                          <a:latin typeface="Times New Roman" pitchFamily="18" charset="0"/>
                        </a:rPr>
                        <a:t>Cold</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dirty="0">
                          <a:ln>
                            <a:noFill/>
                          </a:ln>
                          <a:solidFill>
                            <a:srgbClr val="CC0000"/>
                          </a:solidFill>
                          <a:effectLst/>
                          <a:latin typeface="Times New Roman" pitchFamily="18" charset="0"/>
                        </a:rPr>
                        <a:t>Allergy</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60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P(</a:t>
                      </a:r>
                      <a:r>
                        <a:rPr kumimoji="0" lang="en-US" sz="1600" b="1" i="1" u="none" strike="noStrike" cap="none" normalizeH="0" baseline="0">
                          <a:ln>
                            <a:noFill/>
                          </a:ln>
                          <a:solidFill>
                            <a:schemeClr val="tx1"/>
                          </a:solidFill>
                          <a:effectLst/>
                          <a:latin typeface="Times New Roman" pitchFamily="18" charset="0"/>
                        </a:rPr>
                        <a:t>c</a:t>
                      </a:r>
                      <a:r>
                        <a:rPr kumimoji="0" lang="en-US" sz="1600" b="1" i="1" u="none" strike="noStrike" cap="none" normalizeH="0" baseline="-25000">
                          <a:ln>
                            <a:noFill/>
                          </a:ln>
                          <a:solidFill>
                            <a:schemeClr val="tx1"/>
                          </a:solidFill>
                          <a:effectLst/>
                          <a:latin typeface="Times New Roman" pitchFamily="18" charset="0"/>
                        </a:rPr>
                        <a:t>i</a:t>
                      </a:r>
                      <a:r>
                        <a:rPr kumimoji="0" lang="en-US" sz="16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0.9</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0.05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0.05</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92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P(sneeze | </a:t>
                      </a:r>
                      <a:r>
                        <a:rPr kumimoji="0" lang="en-US" sz="1600" b="1" i="1" u="none" strike="noStrike" cap="none" normalizeH="0" baseline="0">
                          <a:ln>
                            <a:noFill/>
                          </a:ln>
                          <a:solidFill>
                            <a:schemeClr val="tx1"/>
                          </a:solidFill>
                          <a:effectLst/>
                          <a:latin typeface="Times New Roman" pitchFamily="18" charset="0"/>
                        </a:rPr>
                        <a:t>c</a:t>
                      </a:r>
                      <a:r>
                        <a:rPr kumimoji="0" lang="en-US" sz="1600" b="1" i="1" u="none" strike="noStrike" cap="none" normalizeH="0" baseline="-25000">
                          <a:ln>
                            <a:noFill/>
                          </a:ln>
                          <a:solidFill>
                            <a:schemeClr val="tx1"/>
                          </a:solidFill>
                          <a:effectLst/>
                          <a:latin typeface="Times New Roman" pitchFamily="18" charset="0"/>
                        </a:rPr>
                        <a:t>i</a:t>
                      </a:r>
                      <a:r>
                        <a:rPr kumimoji="0" lang="en-US" sz="16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0.1</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0.9</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0.9</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92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P(cough | </a:t>
                      </a:r>
                      <a:r>
                        <a:rPr kumimoji="0" lang="en-US" sz="1600" b="1" i="1" u="none" strike="noStrike" cap="none" normalizeH="0" baseline="0">
                          <a:ln>
                            <a:noFill/>
                          </a:ln>
                          <a:solidFill>
                            <a:schemeClr val="tx1"/>
                          </a:solidFill>
                          <a:effectLst/>
                          <a:latin typeface="Times New Roman" pitchFamily="18" charset="0"/>
                        </a:rPr>
                        <a:t>c</a:t>
                      </a:r>
                      <a:r>
                        <a:rPr kumimoji="0" lang="en-US" sz="1600" b="1" i="1" u="none" strike="noStrike" cap="none" normalizeH="0" baseline="-25000">
                          <a:ln>
                            <a:noFill/>
                          </a:ln>
                          <a:solidFill>
                            <a:schemeClr val="tx1"/>
                          </a:solidFill>
                          <a:effectLst/>
                          <a:latin typeface="Times New Roman" pitchFamily="18" charset="0"/>
                        </a:rPr>
                        <a:t>i</a:t>
                      </a:r>
                      <a:r>
                        <a:rPr kumimoji="0" lang="en-US" sz="16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0.1</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0.8</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0.7</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03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P(fever | </a:t>
                      </a:r>
                      <a:r>
                        <a:rPr kumimoji="0" lang="en-US" sz="1600" b="1" i="1" u="none" strike="noStrike" cap="none" normalizeH="0" baseline="0">
                          <a:ln>
                            <a:noFill/>
                          </a:ln>
                          <a:solidFill>
                            <a:schemeClr val="tx1"/>
                          </a:solidFill>
                          <a:effectLst/>
                          <a:latin typeface="Times New Roman" pitchFamily="18" charset="0"/>
                        </a:rPr>
                        <a:t>c</a:t>
                      </a:r>
                      <a:r>
                        <a:rPr kumimoji="0" lang="en-US" sz="1600" b="1" i="1" u="none" strike="noStrike" cap="none" normalizeH="0" baseline="-25000">
                          <a:ln>
                            <a:noFill/>
                          </a:ln>
                          <a:solidFill>
                            <a:schemeClr val="tx1"/>
                          </a:solidFill>
                          <a:effectLst/>
                          <a:latin typeface="Times New Roman" pitchFamily="18" charset="0"/>
                        </a:rPr>
                        <a:t>i</a:t>
                      </a:r>
                      <a:r>
                        <a:rPr kumimoji="0" lang="en-US" sz="1600" b="1" i="0" u="none" strike="noStrike" cap="none" normalizeH="0" baseline="0">
                          <a:ln>
                            <a:noFill/>
                          </a:ln>
                          <a:solidFill>
                            <a:schemeClr val="tx1"/>
                          </a:solidFill>
                          <a:effectLst/>
                          <a:latin typeface="Times New Roman" pitchFamily="18" charset="0"/>
                        </a:rPr>
                        <a: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0.01</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a:ln>
                            <a:noFill/>
                          </a:ln>
                          <a:solidFill>
                            <a:schemeClr val="tx1"/>
                          </a:solidFill>
                          <a:effectLst/>
                          <a:latin typeface="Times New Roman" pitchFamily="18" charset="0"/>
                        </a:rPr>
                        <a:t>      0.7</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Marlett" pitchFamily="2" charset="2"/>
                        <a:buNone/>
                        <a:tabLst/>
                      </a:pPr>
                      <a:r>
                        <a:rPr kumimoji="0" lang="en-US" sz="1600" b="1" i="0" u="none" strike="noStrike" cap="none" normalizeH="0" baseline="0" dirty="0">
                          <a:ln>
                            <a:noFill/>
                          </a:ln>
                          <a:solidFill>
                            <a:schemeClr val="tx1"/>
                          </a:solidFill>
                          <a:effectLst/>
                          <a:latin typeface="Times New Roman" pitchFamily="18" charset="0"/>
                        </a:rPr>
                        <a:t>      0.4</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4071" name="Rectangle 37"/>
          <p:cNvSpPr>
            <a:spLocks noChangeArrowheads="1"/>
          </p:cNvSpPr>
          <p:nvPr/>
        </p:nvSpPr>
        <p:spPr bwMode="auto">
          <a:xfrm>
            <a:off x="6045200" y="2066925"/>
            <a:ext cx="2698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eaLnBrk="1" hangingPunct="1"/>
            <a:r>
              <a:rPr lang="en-US" altLang="en-US" sz="1800"/>
              <a:t>E={sneeze, cough, </a:t>
            </a:r>
            <a:r>
              <a:rPr lang="en-US" altLang="en-US" sz="1800">
                <a:sym typeface="Symbol" pitchFamily="18" charset="2"/>
              </a:rPr>
              <a:t>fever}</a:t>
            </a:r>
          </a:p>
        </p:txBody>
      </p:sp>
      <p:sp>
        <p:nvSpPr>
          <p:cNvPr id="8" name="Rectangle 3"/>
          <p:cNvSpPr txBox="1">
            <a:spLocks noChangeArrowheads="1"/>
          </p:cNvSpPr>
          <p:nvPr/>
        </p:nvSpPr>
        <p:spPr bwMode="auto">
          <a:xfrm>
            <a:off x="602179" y="3439555"/>
            <a:ext cx="7627422" cy="2590800"/>
          </a:xfrm>
          <a:prstGeom prst="rect">
            <a:avLst/>
          </a:prstGeom>
          <a:noFill/>
          <a:ln>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Marlett" pitchFamily="2" charset="2"/>
              <a:buChar char="i"/>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rgbClr val="FF3300"/>
              </a:buClr>
              <a:buFont typeface="Marlett" pitchFamily="2" charset="2"/>
              <a:buChar char="4"/>
              <a:defRPr sz="2000">
                <a:solidFill>
                  <a:schemeClr val="tx1"/>
                </a:solidFill>
                <a:latin typeface="+mn-lt"/>
              </a:defRPr>
            </a:lvl2pPr>
            <a:lvl3pPr marL="1143000" indent="-228600" algn="l" rtl="0" eaLnBrk="0" fontAlgn="base" hangingPunct="0">
              <a:spcBef>
                <a:spcPct val="20000"/>
              </a:spcBef>
              <a:spcAft>
                <a:spcPct val="0"/>
              </a:spcAft>
              <a:buClr>
                <a:schemeClr val="accent1"/>
              </a:buClr>
              <a:buFont typeface="Marlett" pitchFamily="2" charset="2"/>
              <a:buChar char="i"/>
              <a:defRPr>
                <a:solidFill>
                  <a:schemeClr val="tx1"/>
                </a:solidFill>
                <a:latin typeface="+mn-lt"/>
              </a:defRPr>
            </a:lvl3pPr>
            <a:lvl4pPr marL="1600200" indent="-228600" algn="l" rtl="0" eaLnBrk="0" fontAlgn="base" hangingPunct="0">
              <a:spcBef>
                <a:spcPct val="20000"/>
              </a:spcBef>
              <a:spcAft>
                <a:spcPct val="0"/>
              </a:spcAft>
              <a:buClr>
                <a:srgbClr val="FF9900"/>
              </a:buClr>
              <a:buFont typeface="Marlett" pitchFamily="2" charset="2"/>
              <a:buChar char="4"/>
              <a:defRPr sz="16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16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sz="16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sz="16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sz="16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sz="1600">
                <a:solidFill>
                  <a:schemeClr val="tx1"/>
                </a:solidFill>
                <a:latin typeface="+mn-lt"/>
              </a:defRPr>
            </a:lvl9pPr>
          </a:lstStyle>
          <a:p>
            <a:pPr>
              <a:lnSpc>
                <a:spcPct val="90000"/>
              </a:lnSpc>
              <a:buFont typeface="Marlett" pitchFamily="2" charset="2"/>
              <a:buNone/>
            </a:pPr>
            <a:r>
              <a:rPr lang="en-US" altLang="en-US" sz="1600" kern="0" dirty="0"/>
              <a:t>P(well | E) = P(well) P(E | well) / P(E)</a:t>
            </a:r>
          </a:p>
          <a:p>
            <a:pPr>
              <a:lnSpc>
                <a:spcPct val="90000"/>
              </a:lnSpc>
              <a:buFont typeface="Marlett" pitchFamily="2" charset="2"/>
              <a:buNone/>
            </a:pPr>
            <a:endParaRPr lang="en-US" altLang="en-US" sz="1600" kern="0" dirty="0"/>
          </a:p>
          <a:p>
            <a:pPr>
              <a:lnSpc>
                <a:spcPct val="90000"/>
              </a:lnSpc>
              <a:buNone/>
            </a:pPr>
            <a:r>
              <a:rPr lang="en-US" altLang="en-US" sz="1600" kern="0" dirty="0"/>
              <a:t>But, P(E | well)  = P(sneeze | well)*P(cough | well)*(1- P(fever | well)</a:t>
            </a:r>
          </a:p>
          <a:p>
            <a:pPr>
              <a:lnSpc>
                <a:spcPct val="90000"/>
              </a:lnSpc>
              <a:buNone/>
            </a:pPr>
            <a:r>
              <a:rPr lang="en-US" altLang="en-US" sz="1600" kern="0" dirty="0"/>
              <a:t>		          = </a:t>
            </a:r>
            <a:r>
              <a:rPr lang="en-US" altLang="en-US" sz="1600" dirty="0"/>
              <a:t>(0.1)(0.1)(0.99)</a:t>
            </a:r>
          </a:p>
          <a:p>
            <a:pPr>
              <a:lnSpc>
                <a:spcPct val="90000"/>
              </a:lnSpc>
              <a:buNone/>
            </a:pPr>
            <a:r>
              <a:rPr lang="en-US" altLang="en-US" sz="1600" kern="0" dirty="0"/>
              <a:t>And, P(well) = 0.9</a:t>
            </a:r>
          </a:p>
          <a:p>
            <a:pPr>
              <a:lnSpc>
                <a:spcPct val="90000"/>
              </a:lnSpc>
              <a:buNone/>
            </a:pPr>
            <a:endParaRPr lang="en-US" altLang="en-US" sz="1600" kern="0" dirty="0"/>
          </a:p>
          <a:p>
            <a:pPr>
              <a:lnSpc>
                <a:spcPct val="90000"/>
              </a:lnSpc>
              <a:buNone/>
            </a:pPr>
            <a:r>
              <a:rPr lang="en-US" altLang="en-US" sz="1600" kern="0" dirty="0"/>
              <a:t>So: </a:t>
            </a:r>
            <a:r>
              <a:rPr lang="en-US" altLang="en-US" sz="1600" dirty="0"/>
              <a:t>P(well | E) = (0.9)(0.1)(0.1)(0.99)/P(E)=0.0089/P(E)</a:t>
            </a:r>
          </a:p>
          <a:p>
            <a:pPr>
              <a:lnSpc>
                <a:spcPct val="90000"/>
              </a:lnSpc>
              <a:buNone/>
            </a:pPr>
            <a:endParaRPr lang="en-US" altLang="en-US" sz="1600" kern="0" dirty="0"/>
          </a:p>
          <a:p>
            <a:pPr>
              <a:lnSpc>
                <a:spcPct val="90000"/>
              </a:lnSpc>
              <a:buNone/>
            </a:pPr>
            <a:r>
              <a:rPr lang="en-US" altLang="en-US" sz="1600" kern="0" dirty="0"/>
              <a:t>Similarly, we must compute P(Cold |E) and P(Allergy | E)</a:t>
            </a:r>
          </a:p>
          <a:p>
            <a:pPr>
              <a:lnSpc>
                <a:spcPct val="90000"/>
              </a:lnSpc>
              <a:buFont typeface="Marlett" pitchFamily="2" charset="2"/>
              <a:buNone/>
            </a:pPr>
            <a:endParaRPr lang="en-US" altLang="en-US" sz="1600" kern="0" dirty="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8074</TotalTime>
  <Words>2066</Words>
  <Application>Microsoft Office PowerPoint</Application>
  <PresentationFormat>On-screen Show (4:3)</PresentationFormat>
  <Paragraphs>324</Paragraphs>
  <Slides>19</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8" baseType="lpstr">
      <vt:lpstr>Arial</vt:lpstr>
      <vt:lpstr>Calibri</vt:lpstr>
      <vt:lpstr>Cambria Math</vt:lpstr>
      <vt:lpstr>Marlett</vt:lpstr>
      <vt:lpstr>Times New Roman</vt:lpstr>
      <vt:lpstr>Wingdings</vt:lpstr>
      <vt:lpstr>Blank Presentation</vt:lpstr>
      <vt:lpstr>Equation</vt:lpstr>
      <vt:lpstr>Worksheet</vt:lpstr>
      <vt:lpstr>Text/Document Categorization Part II  Bayesian Classification</vt:lpstr>
      <vt:lpstr>Bayesian Methods for Classification</vt:lpstr>
      <vt:lpstr>Conditional Probability &amp; Independence </vt:lpstr>
      <vt:lpstr>Bayes’s Rule</vt:lpstr>
      <vt:lpstr>Bayesian Categorization</vt:lpstr>
      <vt:lpstr>Bayesian Categorization (cont.)</vt:lpstr>
      <vt:lpstr>Naïve Bayesian Categorization</vt:lpstr>
      <vt:lpstr>Naïve Bayes Example</vt:lpstr>
      <vt:lpstr>Naïve Bayes Example (cont.)</vt:lpstr>
      <vt:lpstr>Naïve Bayes Example (cont.)</vt:lpstr>
      <vt:lpstr>Estimating Probabilities</vt:lpstr>
      <vt:lpstr>Smoothing</vt:lpstr>
      <vt:lpstr>Naïve Bayes Classification for Text</vt:lpstr>
      <vt:lpstr>Text Naïve Bayes Algorithm (Train)</vt:lpstr>
      <vt:lpstr>Text Naïve Bayes Algorithm (Test)</vt:lpstr>
      <vt:lpstr>Text Naïve Bayes – Example 1</vt:lpstr>
      <vt:lpstr>Naïve Bayes Example 2: Spam Filtering</vt:lpstr>
      <vt:lpstr>Text Naïve Bayes - Example</vt:lpstr>
      <vt:lpstr>Text/Document Categorization</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Intelligent Information Retrieval</dc:title>
  <dc:creator>Bamshad Mobasher</dc:creator>
  <cp:lastModifiedBy>Bamshad Mobasher</cp:lastModifiedBy>
  <cp:revision>285</cp:revision>
  <cp:lastPrinted>2001-02-21T18:13:42Z</cp:lastPrinted>
  <dcterms:created xsi:type="dcterms:W3CDTF">1997-08-26T12:27:33Z</dcterms:created>
  <dcterms:modified xsi:type="dcterms:W3CDTF">2021-02-14T20:54:09Z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mobasher@cs.depaul.edu</vt:lpwstr>
  </property>
  <property fmtid="{D5CDD505-2E9C-101B-9397-08002B2CF9AE}" pid="8" name="HomePage">
    <vt:lpwstr>http://maya.cs.depaul.edu/~mobasher/classes/ds575</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3</vt:i4>
  </property>
  <property fmtid="{D5CDD505-2E9C-101B-9397-08002B2CF9AE}" pid="21" name="OutputDir">
    <vt:lpwstr>C:\Bamshad\CLASS\DS575\Lectures</vt:lpwstr>
  </property>
  <property fmtid="{D5CDD505-2E9C-101B-9397-08002B2CF9AE}" pid="22" name="Telephone number">
    <vt:bool>true</vt:bool>
  </property>
</Properties>
</file>