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57" r:id="rId2"/>
    <p:sldId id="564" r:id="rId3"/>
    <p:sldId id="593" r:id="rId4"/>
    <p:sldId id="594" r:id="rId5"/>
    <p:sldId id="595" r:id="rId6"/>
    <p:sldId id="596" r:id="rId7"/>
    <p:sldId id="565" r:id="rId8"/>
    <p:sldId id="570" r:id="rId9"/>
    <p:sldId id="572" r:id="rId10"/>
    <p:sldId id="573" r:id="rId11"/>
    <p:sldId id="574" r:id="rId12"/>
    <p:sldId id="602" r:id="rId13"/>
    <p:sldId id="603" r:id="rId14"/>
    <p:sldId id="604" r:id="rId15"/>
    <p:sldId id="605" r:id="rId16"/>
    <p:sldId id="606" r:id="rId17"/>
    <p:sldId id="607" r:id="rId18"/>
    <p:sldId id="608" r:id="rId19"/>
    <p:sldId id="609" r:id="rId20"/>
    <p:sldId id="612" r:id="rId21"/>
  </p:sldIdLst>
  <p:sldSz cx="9144000" cy="6858000" type="screen4x3"/>
  <p:notesSz cx="6858000" cy="9180513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008000"/>
    <a:srgbClr val="CCFFFF"/>
    <a:srgbClr val="CCECFF"/>
    <a:srgbClr val="CCCCFF"/>
    <a:srgbClr val="FF66CC"/>
    <a:srgbClr val="FF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4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6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5.xml"/><Relationship Id="rId2" Type="http://schemas.openxmlformats.org/officeDocument/2006/relationships/slide" Target="slides/slide2.xml"/><Relationship Id="rId16" Type="http://schemas.openxmlformats.org/officeDocument/2006/relationships/slide" Target="slides/slide20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8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fld id="{9ED35A9A-452B-4BB7-9175-6B6AD3DD8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05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47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8975"/>
            <a:ext cx="4589463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47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47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47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fld id="{1A31045B-BD25-4067-B91C-7AE83B2FC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AD0BBBB-0123-4A78-9233-458D16497BA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B102BA-ECB8-4E25-9F81-9DF2143FD75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F02335D-BE21-40A8-8C86-EBF097F9036F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94E3C8C-36C6-49F1-BA96-AF67B50C46B0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6009916-460E-4D76-B02B-BCA33B62CAB5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C2388E0-15D2-4D80-BC67-4F362F86D7DC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E39D2FE-A015-40E1-8602-90EE484618A7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3B795B-56A0-4DBE-9E41-5262BD489626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9462" cy="344170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AD0BBBB-0123-4A78-9233-458D16497BAD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205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EA643DE-06B4-4067-A30F-63F65891BCA1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7010D0D-C0DE-4530-BD70-59AED63ECDD7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3A8507-4ECC-4500-87BF-A1CAD555334E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AD963F-1561-4D1D-BB2D-63272477735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B6BC009-F2E9-4D1C-A3BE-47F21558AD87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0A07C8C-59BD-46C9-9186-4C0F0BF7E30E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E40B62-88C1-4810-8DC1-229CA612E73F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15988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defTabSz="9159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2B94C4E-AC22-411F-BEBA-532E5EA807D5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060E60-0EC9-4333-8C1F-6210B834E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7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62FD22-3231-4801-BCFD-D67CF443F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2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BD0A0A-765D-4B92-8059-3E22E8933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05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3810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810000"/>
            <a:ext cx="3810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10000"/>
            <a:ext cx="3810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4A6509-FECE-4A89-9622-AF1008A39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1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9E6BDC-BFE6-4E13-A7AD-1C4F2F28F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A1E061-1BF2-4F3B-A3E8-5FA5D7D00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3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5F4969-9F06-4214-9A15-A1F37E189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3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5E0952-5B88-4E89-9C0E-D643D472C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4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6BD59F-9AC5-4B4B-AB2E-C9AC6EE38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2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02868B-9213-4B0B-973F-D74352A34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0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1C8FD8-EC46-47C4-811E-E8D1BF47B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937B2D-59C8-4F1B-A404-148825376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5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938" y="6335713"/>
            <a:ext cx="342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/>
            </a:lvl1pPr>
          </a:lstStyle>
          <a:p>
            <a:pPr>
              <a:defRPr/>
            </a:pPr>
            <a:r>
              <a:rPr lang="en-US"/>
              <a:t>Intelligent Information Retrieval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5B8287F5-E339-43AF-B004-2D6481901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arlett" pitchFamily="2" charset="2"/>
        <a:buChar char="i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Marlett" pitchFamily="2" charset="2"/>
        <a:buChar char="4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Marlett" pitchFamily="2" charset="2"/>
        <a:buChar char="i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Marlett" pitchFamily="2" charset="2"/>
        <a:buChar char="4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033272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Text/Document Categorization</a:t>
            </a:r>
            <a:br>
              <a:rPr lang="en-US" altLang="en-US" dirty="0"/>
            </a:br>
            <a:r>
              <a:rPr lang="en-US" altLang="en-US" dirty="0"/>
              <a:t>Part I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1752600" y="2944368"/>
            <a:ext cx="5638800" cy="1441450"/>
          </a:xfrm>
          <a:prstGeom prst="rect">
            <a:avLst/>
          </a:prstGeom>
          <a:solidFill>
            <a:srgbClr val="99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 sz="400"/>
          </a:p>
          <a:p>
            <a:pPr algn="ctr">
              <a:spcBef>
                <a:spcPct val="50000"/>
              </a:spcBef>
            </a:pPr>
            <a:r>
              <a:rPr lang="en-US" altLang="en-US" sz="2400"/>
              <a:t>CSC 575</a:t>
            </a:r>
          </a:p>
          <a:p>
            <a:pPr algn="ctr">
              <a:spcBef>
                <a:spcPct val="50000"/>
              </a:spcBef>
            </a:pPr>
            <a:r>
              <a:rPr lang="en-US" altLang="en-US" sz="2400"/>
              <a:t>Intelligent Information Retrieval</a:t>
            </a:r>
          </a:p>
          <a:p>
            <a:pPr algn="ctr">
              <a:spcBef>
                <a:spcPct val="50000"/>
              </a:spcBef>
            </a:pPr>
            <a:endParaRPr lang="en-US" altLang="en-US" sz="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477E783-78FF-473B-82AC-5AE944E41E3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 Nearest Neighbor for Text</a:t>
            </a: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889000" y="1412875"/>
            <a:ext cx="6943725" cy="423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2400" b="1"/>
              <a:t>Training:</a:t>
            </a:r>
          </a:p>
          <a:p>
            <a:pPr algn="l" eaLnBrk="1" hangingPunct="1"/>
            <a:r>
              <a:rPr lang="en-US" altLang="en-US" sz="2000"/>
              <a:t>For each each training example &lt;</a:t>
            </a:r>
            <a:r>
              <a:rPr lang="en-US" altLang="en-US" sz="2000" i="1"/>
              <a:t>x</a:t>
            </a:r>
            <a:r>
              <a:rPr lang="en-US" altLang="en-US" sz="2000"/>
              <a:t>, </a:t>
            </a:r>
            <a:r>
              <a:rPr lang="en-US" altLang="en-US" sz="2000" i="1"/>
              <a:t>c</a:t>
            </a:r>
            <a:r>
              <a:rPr lang="en-US" altLang="en-US" sz="2000"/>
              <a:t>(</a:t>
            </a:r>
            <a:r>
              <a:rPr lang="en-US" altLang="en-US" sz="2000" i="1"/>
              <a:t>x</a:t>
            </a:r>
            <a:r>
              <a:rPr lang="en-US" altLang="en-US" sz="2000"/>
              <a:t>)&gt; </a:t>
            </a:r>
            <a:r>
              <a:rPr lang="en-US" altLang="en-US" sz="2000">
                <a:sym typeface="Symbol" pitchFamily="18" charset="2"/>
              </a:rPr>
              <a:t></a:t>
            </a:r>
            <a:r>
              <a:rPr lang="en-US" altLang="en-US" sz="2000"/>
              <a:t> </a:t>
            </a:r>
            <a:r>
              <a:rPr lang="en-US" altLang="en-US" sz="2000" i="1"/>
              <a:t>D</a:t>
            </a:r>
          </a:p>
          <a:p>
            <a:pPr algn="l" eaLnBrk="1" hangingPunct="1"/>
            <a:r>
              <a:rPr lang="en-US" altLang="en-US" sz="2000" i="1"/>
              <a:t>      </a:t>
            </a:r>
            <a:r>
              <a:rPr lang="en-US" altLang="en-US" sz="2000"/>
              <a:t>Compute the corresponding TF-IDF vector, </a:t>
            </a:r>
            <a:r>
              <a:rPr lang="en-US" altLang="en-US" sz="2000" b="1"/>
              <a:t>d</a:t>
            </a:r>
            <a:r>
              <a:rPr lang="en-US" altLang="en-US" sz="2000" b="1" i="1" baseline="-25000"/>
              <a:t>x</a:t>
            </a:r>
            <a:r>
              <a:rPr lang="en-US" altLang="en-US" sz="2000"/>
              <a:t>, for document </a:t>
            </a:r>
            <a:r>
              <a:rPr lang="en-US" altLang="en-US" sz="2000" i="1"/>
              <a:t>x</a:t>
            </a:r>
          </a:p>
          <a:p>
            <a:pPr algn="l" eaLnBrk="1" hangingPunct="1"/>
            <a:endParaRPr lang="en-US" altLang="en-US" sz="2000" i="1"/>
          </a:p>
          <a:p>
            <a:pPr algn="l" eaLnBrk="1" hangingPunct="1"/>
            <a:r>
              <a:rPr lang="en-US" altLang="en-US" sz="2400" b="1"/>
              <a:t>Test instance </a:t>
            </a:r>
            <a:r>
              <a:rPr lang="en-US" altLang="en-US" sz="2400" b="1" i="1"/>
              <a:t>y</a:t>
            </a:r>
            <a:r>
              <a:rPr lang="en-US" altLang="en-US" sz="2400" b="1"/>
              <a:t>:</a:t>
            </a:r>
            <a:endParaRPr lang="en-US" altLang="en-US" sz="2400"/>
          </a:p>
          <a:p>
            <a:pPr algn="l" eaLnBrk="1" hangingPunct="1"/>
            <a:r>
              <a:rPr lang="en-US" altLang="en-US" sz="2000"/>
              <a:t>Compute TF-IDF vector </a:t>
            </a:r>
            <a:r>
              <a:rPr lang="en-US" altLang="en-US" sz="2000" b="1"/>
              <a:t>d</a:t>
            </a:r>
            <a:r>
              <a:rPr lang="en-US" altLang="en-US" sz="2000"/>
              <a:t> for document </a:t>
            </a:r>
            <a:r>
              <a:rPr lang="en-US" altLang="en-US" sz="2000" i="1"/>
              <a:t>y</a:t>
            </a:r>
            <a:endParaRPr lang="en-US" altLang="en-US" sz="2000">
              <a:cs typeface="Times New Roman" pitchFamily="18" charset="0"/>
              <a:sym typeface="Symbol" pitchFamily="18" charset="2"/>
            </a:endParaRPr>
          </a:p>
          <a:p>
            <a:pPr algn="l" eaLnBrk="1" hangingPunct="1"/>
            <a:r>
              <a:rPr lang="en-US" altLang="en-US" sz="2000">
                <a:cs typeface="Times New Roman" pitchFamily="18" charset="0"/>
                <a:sym typeface="Symbol" pitchFamily="18" charset="2"/>
              </a:rPr>
              <a:t>For each </a:t>
            </a:r>
            <a:r>
              <a:rPr lang="en-US" altLang="en-US" sz="2000"/>
              <a:t>&lt;</a:t>
            </a:r>
            <a:r>
              <a:rPr lang="en-US" altLang="en-US" sz="2000" i="1"/>
              <a:t>x</a:t>
            </a:r>
            <a:r>
              <a:rPr lang="en-US" altLang="en-US" sz="2000"/>
              <a:t>, </a:t>
            </a:r>
            <a:r>
              <a:rPr lang="en-US" altLang="en-US" sz="2000" i="1"/>
              <a:t>c</a:t>
            </a:r>
            <a:r>
              <a:rPr lang="en-US" altLang="en-US" sz="2000"/>
              <a:t>(</a:t>
            </a:r>
            <a:r>
              <a:rPr lang="en-US" altLang="en-US" sz="2000" i="1"/>
              <a:t>x</a:t>
            </a:r>
            <a:r>
              <a:rPr lang="en-US" altLang="en-US" sz="2000"/>
              <a:t>)&gt; </a:t>
            </a:r>
            <a:r>
              <a:rPr lang="en-US" altLang="en-US" sz="2000">
                <a:sym typeface="Symbol" pitchFamily="18" charset="2"/>
              </a:rPr>
              <a:t></a:t>
            </a:r>
            <a:r>
              <a:rPr lang="en-US" altLang="en-US" sz="2000"/>
              <a:t> </a:t>
            </a:r>
            <a:r>
              <a:rPr lang="en-US" altLang="en-US" sz="2000" i="1"/>
              <a:t>D</a:t>
            </a:r>
          </a:p>
          <a:p>
            <a:pPr algn="l" eaLnBrk="1" hangingPunct="1"/>
            <a:r>
              <a:rPr lang="en-US" altLang="en-US" sz="2000"/>
              <a:t>      Let </a:t>
            </a:r>
            <a:r>
              <a:rPr lang="en-US" altLang="en-US" sz="2000" i="1"/>
              <a:t>s</a:t>
            </a:r>
            <a:r>
              <a:rPr lang="en-US" altLang="en-US" sz="2000" i="1" baseline="-25000"/>
              <a:t>x</a:t>
            </a:r>
            <a:r>
              <a:rPr lang="en-US" altLang="en-US" sz="2000"/>
              <a:t> = cosSim(</a:t>
            </a:r>
            <a:r>
              <a:rPr lang="en-US" altLang="en-US" sz="2000" b="1"/>
              <a:t>d</a:t>
            </a:r>
            <a:r>
              <a:rPr lang="en-US" altLang="en-US" sz="2000"/>
              <a:t>, </a:t>
            </a:r>
            <a:r>
              <a:rPr lang="en-US" altLang="en-US" sz="2000" b="1"/>
              <a:t>d</a:t>
            </a:r>
            <a:r>
              <a:rPr lang="en-US" altLang="en-US" sz="2000" i="1" baseline="-25000"/>
              <a:t>x</a:t>
            </a:r>
            <a:r>
              <a:rPr lang="en-US" altLang="en-US" sz="2000"/>
              <a:t>)</a:t>
            </a:r>
          </a:p>
          <a:p>
            <a:pPr algn="l" eaLnBrk="1" hangingPunct="1"/>
            <a:r>
              <a:rPr lang="en-US" altLang="en-US" sz="2000"/>
              <a:t>Sort examples, </a:t>
            </a:r>
            <a:r>
              <a:rPr lang="en-US" altLang="en-US" sz="2000" i="1"/>
              <a:t>x</a:t>
            </a:r>
            <a:r>
              <a:rPr lang="en-US" altLang="en-US" sz="2000"/>
              <a:t>, in </a:t>
            </a:r>
            <a:r>
              <a:rPr lang="en-US" altLang="en-US" sz="2000" i="1"/>
              <a:t>D</a:t>
            </a:r>
            <a:r>
              <a:rPr lang="en-US" altLang="en-US" sz="2000"/>
              <a:t> by decreasing value of </a:t>
            </a:r>
            <a:r>
              <a:rPr lang="en-US" altLang="en-US" sz="2000" i="1"/>
              <a:t>s</a:t>
            </a:r>
            <a:r>
              <a:rPr lang="en-US" altLang="en-US" sz="2000" i="1" baseline="-25000"/>
              <a:t>x</a:t>
            </a:r>
          </a:p>
          <a:p>
            <a:pPr algn="l" eaLnBrk="1" hangingPunct="1"/>
            <a:r>
              <a:rPr lang="en-US" altLang="en-US" sz="2000"/>
              <a:t>Let </a:t>
            </a:r>
            <a:r>
              <a:rPr lang="en-US" altLang="en-US" sz="2000" i="1"/>
              <a:t>N</a:t>
            </a:r>
            <a:r>
              <a:rPr lang="en-US" altLang="en-US" sz="2000"/>
              <a:t> be the first </a:t>
            </a:r>
            <a:r>
              <a:rPr lang="en-US" altLang="en-US" sz="2000" i="1"/>
              <a:t>k </a:t>
            </a:r>
            <a:r>
              <a:rPr lang="en-US" altLang="en-US" sz="2000"/>
              <a:t>examples in D.     </a:t>
            </a:r>
            <a:r>
              <a:rPr lang="en-US" altLang="en-US" sz="2000">
                <a:solidFill>
                  <a:srgbClr val="CC0000"/>
                </a:solidFill>
              </a:rPr>
              <a:t>(</a:t>
            </a:r>
            <a:r>
              <a:rPr lang="en-US" altLang="en-US" sz="2000" i="1">
                <a:solidFill>
                  <a:srgbClr val="CC0000"/>
                </a:solidFill>
              </a:rPr>
              <a:t>get most similar neighbors</a:t>
            </a:r>
            <a:r>
              <a:rPr lang="en-US" altLang="en-US" sz="2000">
                <a:solidFill>
                  <a:srgbClr val="CC0000"/>
                </a:solidFill>
              </a:rPr>
              <a:t>)</a:t>
            </a:r>
          </a:p>
          <a:p>
            <a:pPr algn="l" eaLnBrk="1" hangingPunct="1"/>
            <a:r>
              <a:rPr lang="en-US" altLang="en-US" sz="2000"/>
              <a:t>Return the majority class of examples in </a:t>
            </a:r>
            <a:r>
              <a:rPr lang="en-US" altLang="en-US" sz="2000" i="1"/>
              <a:t>N</a:t>
            </a:r>
          </a:p>
          <a:p>
            <a:pPr algn="l" eaLnBrk="1" hangingPunct="1"/>
            <a:r>
              <a:rPr lang="en-US" altLang="en-US" sz="2400" i="1"/>
              <a:t>     </a:t>
            </a:r>
            <a:endParaRPr lang="en-US" altLang="en-US" sz="2400"/>
          </a:p>
          <a:p>
            <a:pPr algn="l" eaLnBrk="1" hangingPunct="1"/>
            <a:r>
              <a:rPr lang="en-US" altLang="en-US" sz="200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409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F81EF74-58AB-476E-AACE-CD2E98C2714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Nearest Neighbor with Inverted Index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Determining </a:t>
            </a:r>
            <a:r>
              <a:rPr lang="en-US" altLang="en-US" i="1"/>
              <a:t>k</a:t>
            </a:r>
            <a:r>
              <a:rPr lang="en-US" altLang="en-US"/>
              <a:t> nearest neighbors is the same as determining the </a:t>
            </a:r>
            <a:r>
              <a:rPr lang="en-US" altLang="en-US" i="1"/>
              <a:t>k </a:t>
            </a:r>
            <a:r>
              <a:rPr lang="en-US" altLang="en-US"/>
              <a:t>best retrievals using the test document as a query to a database of training documents.</a:t>
            </a:r>
          </a:p>
          <a:p>
            <a:r>
              <a:rPr lang="en-US" altLang="en-US"/>
              <a:t>Use standard VSR inverted index methods to find the </a:t>
            </a:r>
            <a:r>
              <a:rPr lang="en-US" altLang="en-US" i="1"/>
              <a:t>k</a:t>
            </a:r>
            <a:r>
              <a:rPr lang="en-US" altLang="en-US"/>
              <a:t> nearest neighbors.</a:t>
            </a:r>
          </a:p>
          <a:p>
            <a:r>
              <a:rPr lang="en-US" altLang="en-US">
                <a:solidFill>
                  <a:srgbClr val="FF0000"/>
                </a:solidFill>
              </a:rPr>
              <a:t>Testing Time</a:t>
            </a:r>
            <a:r>
              <a:rPr lang="en-US" altLang="en-US"/>
              <a:t>: O(</a:t>
            </a:r>
            <a:r>
              <a:rPr lang="en-US" altLang="en-US" i="1"/>
              <a:t>B|V</a:t>
            </a:r>
            <a:r>
              <a:rPr lang="en-US" altLang="en-US" i="1" baseline="-25000"/>
              <a:t>t</a:t>
            </a:r>
            <a:r>
              <a:rPr lang="en-US" altLang="en-US" i="1"/>
              <a:t>|</a:t>
            </a:r>
            <a:r>
              <a:rPr lang="en-US" altLang="en-US"/>
              <a:t>), </a:t>
            </a:r>
            <a:r>
              <a:rPr lang="en-US" altLang="en-US" sz="2000"/>
              <a:t>where </a:t>
            </a:r>
            <a:r>
              <a:rPr lang="en-US" altLang="en-US" sz="2000" i="1"/>
              <a:t>B</a:t>
            </a:r>
            <a:r>
              <a:rPr lang="en-US" altLang="en-US" sz="2000"/>
              <a:t> is the average number of training documents in which a test-document word appears.</a:t>
            </a:r>
          </a:p>
          <a:p>
            <a:r>
              <a:rPr lang="en-US" altLang="en-US"/>
              <a:t>Therefore, overall classification is O(</a:t>
            </a:r>
            <a:r>
              <a:rPr lang="en-US" altLang="en-US" i="1"/>
              <a:t>L</a:t>
            </a:r>
            <a:r>
              <a:rPr lang="en-US" altLang="en-US" i="1" baseline="-25000"/>
              <a:t>t </a:t>
            </a:r>
            <a:r>
              <a:rPr lang="en-US" altLang="en-US" i="1"/>
              <a:t>+ B|V</a:t>
            </a:r>
            <a:r>
              <a:rPr lang="en-US" altLang="en-US" i="1" baseline="-25000"/>
              <a:t>t</a:t>
            </a:r>
            <a:r>
              <a:rPr lang="en-US" altLang="en-US" i="1"/>
              <a:t>|</a:t>
            </a:r>
            <a:r>
              <a:rPr lang="en-US" altLang="en-US"/>
              <a:t>) </a:t>
            </a:r>
          </a:p>
          <a:p>
            <a:pPr lvl="1"/>
            <a:r>
              <a:rPr lang="en-US" altLang="en-US"/>
              <a:t>Typically </a:t>
            </a:r>
            <a:r>
              <a:rPr lang="en-US" altLang="en-US" i="1"/>
              <a:t>B </a:t>
            </a:r>
            <a:r>
              <a:rPr lang="en-US" altLang="en-US"/>
              <a:t>&lt;&lt; |</a:t>
            </a:r>
            <a:r>
              <a:rPr lang="en-US" altLang="en-US" i="1"/>
              <a:t>D</a:t>
            </a:r>
            <a:r>
              <a:rPr lang="en-US" altLang="en-US"/>
              <a:t>|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KNN for Document Categorization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8E35-1C61-4A25-94FA-2E9AE213A321}" type="slidenum">
              <a:rPr lang="en-US" altLang="en-US" smtClean="0"/>
              <a:pPr>
                <a:defRPr/>
              </a:pPr>
              <a:t>12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812990"/>
              </p:ext>
            </p:extLst>
          </p:nvPr>
        </p:nvGraphicFramePr>
        <p:xfrm>
          <a:off x="1098311" y="1613139"/>
          <a:ext cx="6464302" cy="2554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7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T1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T2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T3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T4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T5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T6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T7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T8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Cat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Cat1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Cat1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DOC3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Cat2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DOC4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Cat1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DOC5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Cat1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DOC6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Cat2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DOC7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Cat2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DOC8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?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932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KNN for Document Categorization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8E35-1C61-4A25-94FA-2E9AE213A321}" type="slidenum">
              <a:rPr lang="en-US" altLang="en-US" smtClean="0"/>
              <a:pPr>
                <a:defRPr/>
              </a:pPr>
              <a:t>13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507143"/>
              </p:ext>
            </p:extLst>
          </p:nvPr>
        </p:nvGraphicFramePr>
        <p:xfrm>
          <a:off x="438507" y="2192187"/>
          <a:ext cx="8239666" cy="20059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07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7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07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07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07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16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Norm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Sim(D8,Di)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DOC1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5.83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DOC2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5.74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DOC3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5.29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DOC4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2.45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DOC5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4.47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DOC6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4.12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DOC7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6.16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0.72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DOC8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5.66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88854" y="1296043"/>
            <a:ext cx="6442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Using Cosine Similarity to find K=3 neighbors: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056" y="4631589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E.g.: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01305" y="4641987"/>
            <a:ext cx="4888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914400" algn="l"/>
                <a:tab pos="1371600" algn="l"/>
              </a:tabLst>
            </a:pPr>
            <a:r>
              <a:rPr lang="en-US" dirty="0">
                <a:latin typeface="+mj-lt"/>
              </a:rPr>
              <a:t>Sim(D8,D7) 	= (D8 </a:t>
            </a:r>
            <a:r>
              <a:rPr lang="en-US" dirty="0">
                <a:latin typeface="+mj-lt"/>
                <a:sym typeface="Symbol"/>
              </a:rPr>
              <a:t></a:t>
            </a:r>
            <a:r>
              <a:rPr lang="en-US" dirty="0">
                <a:latin typeface="+mj-lt"/>
              </a:rPr>
              <a:t> D7) / (Norm(D8).Norm(D7)</a:t>
            </a:r>
          </a:p>
          <a:p>
            <a:pPr algn="l">
              <a:tabLst>
                <a:tab pos="914400" algn="l"/>
                <a:tab pos="1371600" algn="l"/>
              </a:tabLst>
            </a:pPr>
            <a:r>
              <a:rPr lang="en-US" dirty="0">
                <a:latin typeface="+mj-lt"/>
              </a:rPr>
              <a:t>		= (3x2+1x1+0x3+4x4+1x0+0x2+2x0+1x2) /</a:t>
            </a:r>
          </a:p>
          <a:p>
            <a:pPr algn="l">
              <a:tabLst>
                <a:tab pos="914400" algn="l"/>
                <a:tab pos="1371600" algn="l"/>
              </a:tabLst>
            </a:pPr>
            <a:r>
              <a:rPr lang="en-US" dirty="0">
                <a:latin typeface="+mj-lt"/>
              </a:rPr>
              <a:t>		   (5.66 x 6.16)</a:t>
            </a:r>
          </a:p>
          <a:p>
            <a:pPr algn="l">
              <a:tabLst>
                <a:tab pos="914400" algn="l"/>
                <a:tab pos="1371600" algn="l"/>
              </a:tabLst>
            </a:pPr>
            <a:r>
              <a:rPr lang="en-US" dirty="0">
                <a:latin typeface="+mj-lt"/>
              </a:rPr>
              <a:t>		= 25 / 34.87 = 0.72</a:t>
            </a:r>
          </a:p>
        </p:txBody>
      </p:sp>
    </p:spTree>
    <p:extLst>
      <p:ext uri="{BB962C8B-B14F-4D97-AF65-F5344CB8AC3E}">
        <p14:creationId xmlns:p14="http://schemas.microsoft.com/office/powerpoint/2010/main" val="1283736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KNN for Document Categorization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821502"/>
            <a:ext cx="8229600" cy="2274498"/>
          </a:xfrm>
        </p:spPr>
        <p:txBody>
          <a:bodyPr/>
          <a:lstStyle/>
          <a:p>
            <a:r>
              <a:rPr lang="en-US" dirty="0"/>
              <a:t>Simple voting:  </a:t>
            </a:r>
          </a:p>
          <a:p>
            <a:pPr lvl="1"/>
            <a:r>
              <a:rPr lang="en-US" dirty="0"/>
              <a:t>Cat for DOC 8 = Cat2 with confidence 2/3 = 0.67</a:t>
            </a:r>
          </a:p>
          <a:p>
            <a:r>
              <a:rPr lang="en-US" dirty="0"/>
              <a:t>Weighted voting:</a:t>
            </a:r>
          </a:p>
          <a:p>
            <a:pPr lvl="1"/>
            <a:r>
              <a:rPr lang="en-US" dirty="0"/>
              <a:t>Cat for DOC 8 = Cat2</a:t>
            </a:r>
          </a:p>
          <a:p>
            <a:pPr lvl="1"/>
            <a:r>
              <a:rPr lang="en-US" dirty="0"/>
              <a:t>Confidence: (0.84 + 0.73) / (0.84 + 0.79 + 0.73) = 0.66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8E35-1C61-4A25-94FA-2E9AE213A321}" type="slidenum">
              <a:rPr lang="en-US" altLang="en-US" smtClean="0"/>
              <a:pPr>
                <a:defRPr/>
              </a:pPr>
              <a:t>14</a:t>
            </a:fld>
            <a:endParaRPr lang="en-US" altLang="en-US" sz="1400" b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05283"/>
              </p:ext>
            </p:extLst>
          </p:nvPr>
        </p:nvGraphicFramePr>
        <p:xfrm>
          <a:off x="1896521" y="1260536"/>
          <a:ext cx="4750496" cy="2280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07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429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T1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T2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T3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T4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T5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T6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T7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T8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Cat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Sim(D8,Di)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DOC1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Cat1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0.61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DOC2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Cat1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0.12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DOC3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Cat2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0.84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DOC4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Cat1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0.79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DOC5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Cat1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DOC6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Cat2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0.73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DOC7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Cat2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0.72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DOC8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5.66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468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6D9C26-616C-4532-B693-95FFF1723C1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Relevance Feedback (Rocchio)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616952" cy="4876800"/>
          </a:xfrm>
        </p:spPr>
        <p:txBody>
          <a:bodyPr/>
          <a:lstStyle/>
          <a:p>
            <a:r>
              <a:rPr lang="en-US" altLang="en-US" dirty="0"/>
              <a:t>Relevance feedback methods can be adapted for text categorization.</a:t>
            </a:r>
          </a:p>
          <a:p>
            <a:r>
              <a:rPr lang="en-US" altLang="en-US" dirty="0"/>
              <a:t>Use standard TF/IDF weighted vectors to represent text documents (</a:t>
            </a:r>
            <a:r>
              <a:rPr lang="en-US" altLang="en-US" dirty="0" err="1"/>
              <a:t>typicaly</a:t>
            </a:r>
            <a:r>
              <a:rPr lang="en-US" altLang="en-US" dirty="0"/>
              <a:t> normalized by maximum term frequency).</a:t>
            </a:r>
          </a:p>
          <a:p>
            <a:r>
              <a:rPr lang="en-US" altLang="en-US" dirty="0"/>
              <a:t>For each category, compute a </a:t>
            </a:r>
            <a:r>
              <a:rPr lang="en-US" altLang="en-US" i="1" dirty="0"/>
              <a:t>prototype</a:t>
            </a:r>
            <a:r>
              <a:rPr lang="en-US" altLang="en-US" dirty="0"/>
              <a:t> vector by summing the vectors of the training documents in the category.</a:t>
            </a:r>
          </a:p>
          <a:p>
            <a:r>
              <a:rPr lang="en-US" altLang="en-US" dirty="0"/>
              <a:t>Assign test documents to the category with the closest prototype vector based on cosine similarity.</a:t>
            </a:r>
          </a:p>
        </p:txBody>
      </p:sp>
    </p:spTree>
    <p:extLst>
      <p:ext uri="{BB962C8B-B14F-4D97-AF65-F5344CB8AC3E}">
        <p14:creationId xmlns:p14="http://schemas.microsoft.com/office/powerpoint/2010/main" val="2135872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172BAB4-348C-4870-BCAF-123C85AB6A2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252413" y="304800"/>
            <a:ext cx="8543925" cy="990600"/>
          </a:xfrm>
        </p:spPr>
        <p:txBody>
          <a:bodyPr/>
          <a:lstStyle/>
          <a:p>
            <a:r>
              <a:rPr lang="en-US" altLang="en-US"/>
              <a:t>Rocchio Text Categorization Algorithm</a:t>
            </a:r>
            <a:br>
              <a:rPr lang="en-US" altLang="en-US"/>
            </a:br>
            <a:r>
              <a:rPr lang="en-US" altLang="en-US"/>
              <a:t>(Training)</a:t>
            </a:r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730250" y="1639888"/>
            <a:ext cx="7699375" cy="3480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2400" dirty="0"/>
              <a:t>Assume the set of categories is </a:t>
            </a:r>
            <a:r>
              <a:rPr lang="en-US" altLang="en-US" sz="2400" dirty="0">
                <a:sym typeface="Symbol" pitchFamily="18" charset="2"/>
              </a:rPr>
              <a:t>{</a:t>
            </a:r>
            <a:r>
              <a:rPr lang="en-US" altLang="en-US" sz="2400" i="1" dirty="0">
                <a:sym typeface="Symbol" pitchFamily="18" charset="2"/>
              </a:rPr>
              <a:t>c</a:t>
            </a:r>
            <a:r>
              <a:rPr lang="en-US" altLang="en-US" sz="2400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, </a:t>
            </a:r>
            <a:r>
              <a:rPr lang="en-US" altLang="en-US" sz="2400" i="1" dirty="0">
                <a:sym typeface="Symbol" pitchFamily="18" charset="2"/>
              </a:rPr>
              <a:t>c</a:t>
            </a:r>
            <a:r>
              <a:rPr lang="en-US" altLang="en-US" sz="2400" baseline="-25000" dirty="0">
                <a:sym typeface="Symbol" pitchFamily="18" charset="2"/>
              </a:rPr>
              <a:t>2</a:t>
            </a:r>
            <a:r>
              <a:rPr lang="en-US" altLang="en-US" sz="2400" dirty="0">
                <a:sym typeface="Symbol" pitchFamily="18" charset="2"/>
              </a:rPr>
              <a:t>,…</a:t>
            </a:r>
            <a:r>
              <a:rPr lang="en-US" altLang="en-US" sz="2400" i="1" dirty="0" err="1">
                <a:sym typeface="Symbol" pitchFamily="18" charset="2"/>
              </a:rPr>
              <a:t>c</a:t>
            </a:r>
            <a:r>
              <a:rPr lang="en-US" altLang="en-US" sz="2400" baseline="-25000" dirty="0" err="1">
                <a:sym typeface="Symbol" pitchFamily="18" charset="2"/>
              </a:rPr>
              <a:t>n</a:t>
            </a:r>
            <a:r>
              <a:rPr lang="en-US" altLang="en-US" sz="2400" dirty="0">
                <a:sym typeface="Symbol" pitchFamily="18" charset="2"/>
              </a:rPr>
              <a:t>}</a:t>
            </a:r>
          </a:p>
          <a:p>
            <a:pPr algn="l" eaLnBrk="1" hangingPunct="1"/>
            <a:endParaRPr lang="en-US" altLang="en-US" sz="2400" dirty="0"/>
          </a:p>
          <a:p>
            <a:pPr algn="l" eaLnBrk="1" hangingPunct="1"/>
            <a:r>
              <a:rPr lang="en-US" altLang="en-US" sz="2400" dirty="0"/>
              <a:t>For 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 from 1 to </a:t>
            </a:r>
            <a:r>
              <a:rPr lang="en-US" altLang="en-US" sz="2400" i="1" dirty="0"/>
              <a:t>n</a:t>
            </a:r>
            <a:r>
              <a:rPr lang="en-US" altLang="en-US" sz="2400" dirty="0"/>
              <a:t> let </a:t>
            </a:r>
            <a:r>
              <a:rPr lang="en-US" altLang="en-US" sz="2400" b="1" dirty="0"/>
              <a:t>p</a:t>
            </a:r>
            <a:r>
              <a:rPr lang="en-US" altLang="en-US" sz="2400" i="1" baseline="-25000" dirty="0"/>
              <a:t>i</a:t>
            </a:r>
            <a:r>
              <a:rPr lang="en-US" altLang="en-US" sz="2400" dirty="0"/>
              <a:t> = &lt;0, 0,…,0&gt;  </a:t>
            </a:r>
            <a:r>
              <a:rPr lang="en-US" altLang="en-US" sz="2400" dirty="0">
                <a:solidFill>
                  <a:srgbClr val="CC0000"/>
                </a:solidFill>
              </a:rPr>
              <a:t>(</a:t>
            </a:r>
            <a:r>
              <a:rPr lang="en-US" altLang="en-US" sz="2400" i="1" dirty="0" err="1">
                <a:solidFill>
                  <a:srgbClr val="CC0000"/>
                </a:solidFill>
              </a:rPr>
              <a:t>init.</a:t>
            </a:r>
            <a:r>
              <a:rPr lang="en-US" altLang="en-US" sz="2400" i="1" dirty="0">
                <a:solidFill>
                  <a:srgbClr val="CC0000"/>
                </a:solidFill>
              </a:rPr>
              <a:t> prototype vectors</a:t>
            </a:r>
            <a:r>
              <a:rPr lang="en-US" altLang="en-US" sz="2400" dirty="0">
                <a:solidFill>
                  <a:srgbClr val="CC0000"/>
                </a:solidFill>
              </a:rPr>
              <a:t>)</a:t>
            </a:r>
          </a:p>
          <a:p>
            <a:pPr algn="l" eaLnBrk="1" hangingPunct="1"/>
            <a:endParaRPr lang="en-US" altLang="en-US" sz="2400" dirty="0">
              <a:solidFill>
                <a:schemeClr val="accent1"/>
              </a:solidFill>
            </a:endParaRPr>
          </a:p>
          <a:p>
            <a:pPr algn="l" eaLnBrk="1" hangingPunct="1"/>
            <a:r>
              <a:rPr lang="en-US" altLang="en-US" sz="2400" dirty="0"/>
              <a:t>For each training example &lt;</a:t>
            </a:r>
            <a:r>
              <a:rPr lang="en-US" altLang="en-US" sz="2400" i="1" dirty="0"/>
              <a:t>x</a:t>
            </a:r>
            <a:r>
              <a:rPr lang="en-US" altLang="en-US" sz="2400" dirty="0"/>
              <a:t>, </a:t>
            </a:r>
            <a:r>
              <a:rPr lang="en-US" altLang="en-US" sz="2400" i="1" dirty="0"/>
              <a:t>c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)&gt; </a:t>
            </a:r>
            <a:r>
              <a:rPr lang="en-US" altLang="en-US" sz="2800" dirty="0">
                <a:sym typeface="Symbol" pitchFamily="18" charset="2"/>
              </a:rPr>
              <a:t></a:t>
            </a:r>
            <a:r>
              <a:rPr lang="en-US" altLang="en-US" sz="2400" dirty="0"/>
              <a:t> </a:t>
            </a:r>
            <a:r>
              <a:rPr lang="en-US" altLang="en-US" sz="2400" i="1" dirty="0"/>
              <a:t>D</a:t>
            </a:r>
          </a:p>
          <a:p>
            <a:pPr algn="l" eaLnBrk="1" hangingPunct="1"/>
            <a:r>
              <a:rPr lang="en-US" altLang="en-US" sz="2400" i="1" dirty="0"/>
              <a:t>    </a:t>
            </a:r>
            <a:r>
              <a:rPr lang="en-US" altLang="en-US" sz="2400" dirty="0"/>
              <a:t>Let </a:t>
            </a:r>
            <a:r>
              <a:rPr lang="en-US" altLang="en-US" sz="2400" b="1" dirty="0"/>
              <a:t>d </a:t>
            </a:r>
            <a:r>
              <a:rPr lang="en-US" altLang="en-US" sz="2400" dirty="0"/>
              <a:t>be the TF/IDF term vector for doc </a:t>
            </a:r>
            <a:r>
              <a:rPr lang="en-US" altLang="en-US" sz="2400" i="1" dirty="0"/>
              <a:t>x</a:t>
            </a:r>
          </a:p>
          <a:p>
            <a:pPr algn="l" eaLnBrk="1" hangingPunct="1"/>
            <a:r>
              <a:rPr lang="en-US" altLang="en-US" sz="2400" i="1" dirty="0"/>
              <a:t>    </a:t>
            </a:r>
            <a:r>
              <a:rPr lang="en-US" altLang="en-US" sz="2400" dirty="0"/>
              <a:t>Let 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 =  </a:t>
            </a:r>
            <a:r>
              <a:rPr lang="en-US" altLang="en-US" sz="2400" i="1" dirty="0"/>
              <a:t>j</a:t>
            </a:r>
            <a:r>
              <a:rPr lang="en-US" altLang="en-US" sz="2400" dirty="0"/>
              <a:t>: (</a:t>
            </a:r>
            <a:r>
              <a:rPr lang="en-US" altLang="en-US" sz="2400" i="1" dirty="0" err="1"/>
              <a:t>c</a:t>
            </a:r>
            <a:r>
              <a:rPr lang="en-US" altLang="en-US" sz="2400" i="1" baseline="-25000" dirty="0" err="1"/>
              <a:t>j</a:t>
            </a:r>
            <a:r>
              <a:rPr lang="en-US" altLang="en-US" sz="2400" dirty="0"/>
              <a:t> = </a:t>
            </a:r>
            <a:r>
              <a:rPr lang="en-US" altLang="en-US" sz="2400" i="1" dirty="0"/>
              <a:t>c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))</a:t>
            </a:r>
            <a:endParaRPr lang="en-US" altLang="en-US" sz="2400" baseline="-25000" dirty="0"/>
          </a:p>
          <a:p>
            <a:pPr algn="l" eaLnBrk="1" hangingPunct="1"/>
            <a:r>
              <a:rPr lang="en-US" altLang="en-US" sz="2400" i="1" baseline="-25000" dirty="0"/>
              <a:t>       </a:t>
            </a:r>
            <a:r>
              <a:rPr lang="en-US" altLang="en-US" sz="2400" dirty="0">
                <a:solidFill>
                  <a:srgbClr val="CC0000"/>
                </a:solidFill>
              </a:rPr>
              <a:t>(</a:t>
            </a:r>
            <a:r>
              <a:rPr lang="en-US" altLang="en-US" sz="2400" i="1" dirty="0">
                <a:solidFill>
                  <a:srgbClr val="CC0000"/>
                </a:solidFill>
              </a:rPr>
              <a:t>sum all the document vectors in c</a:t>
            </a:r>
            <a:r>
              <a:rPr lang="en-US" altLang="en-US" sz="2400" i="1" baseline="-25000" dirty="0">
                <a:solidFill>
                  <a:srgbClr val="CC0000"/>
                </a:solidFill>
              </a:rPr>
              <a:t>i</a:t>
            </a:r>
            <a:r>
              <a:rPr lang="en-US" altLang="en-US" sz="2400" i="1" dirty="0">
                <a:solidFill>
                  <a:srgbClr val="CC0000"/>
                </a:solidFill>
              </a:rPr>
              <a:t> to get </a:t>
            </a:r>
            <a:r>
              <a:rPr lang="en-US" altLang="en-US" sz="2400" b="1" i="1" dirty="0">
                <a:solidFill>
                  <a:srgbClr val="CC0000"/>
                </a:solidFill>
              </a:rPr>
              <a:t>p</a:t>
            </a:r>
            <a:r>
              <a:rPr lang="en-US" altLang="en-US" sz="2400" i="1" baseline="-25000" dirty="0">
                <a:solidFill>
                  <a:srgbClr val="CC0000"/>
                </a:solidFill>
              </a:rPr>
              <a:t>i</a:t>
            </a:r>
            <a:r>
              <a:rPr lang="en-US" altLang="en-US" sz="2400" dirty="0">
                <a:solidFill>
                  <a:srgbClr val="CC0000"/>
                </a:solidFill>
              </a:rPr>
              <a:t>)</a:t>
            </a:r>
            <a:endParaRPr lang="en-US" altLang="en-US" sz="2400" baseline="-25000" dirty="0">
              <a:solidFill>
                <a:srgbClr val="CC0000"/>
              </a:solidFill>
            </a:endParaRPr>
          </a:p>
          <a:p>
            <a:pPr algn="l" eaLnBrk="1" hangingPunct="1"/>
            <a:r>
              <a:rPr lang="en-US" altLang="en-US" sz="2400" i="1" baseline="-25000" dirty="0"/>
              <a:t>       </a:t>
            </a:r>
            <a:r>
              <a:rPr lang="en-US" altLang="en-US" sz="2400" dirty="0"/>
              <a:t>Let </a:t>
            </a:r>
            <a:r>
              <a:rPr lang="en-US" altLang="en-US" sz="2400" b="1" dirty="0"/>
              <a:t>p</a:t>
            </a:r>
            <a:r>
              <a:rPr lang="en-US" altLang="en-US" sz="2400" i="1" baseline="-25000" dirty="0"/>
              <a:t>i</a:t>
            </a:r>
            <a:r>
              <a:rPr lang="en-US" altLang="en-US" sz="2400" dirty="0"/>
              <a:t> = </a:t>
            </a:r>
            <a:r>
              <a:rPr lang="en-US" altLang="en-US" sz="2400" b="1" dirty="0"/>
              <a:t>p</a:t>
            </a:r>
            <a:r>
              <a:rPr lang="en-US" altLang="en-US" sz="2400" i="1" baseline="-25000" dirty="0"/>
              <a:t>i</a:t>
            </a:r>
            <a:r>
              <a:rPr lang="en-US" altLang="en-US" sz="2400" dirty="0"/>
              <a:t> + </a:t>
            </a:r>
            <a:r>
              <a:rPr lang="en-US" altLang="en-US" sz="2400" b="1" dirty="0"/>
              <a:t>d     </a:t>
            </a:r>
          </a:p>
        </p:txBody>
      </p:sp>
    </p:spTree>
    <p:extLst>
      <p:ext uri="{BB962C8B-B14F-4D97-AF65-F5344CB8AC3E}">
        <p14:creationId xmlns:p14="http://schemas.microsoft.com/office/powerpoint/2010/main" val="4237805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784F8D0-1B60-4EEB-A3FB-522EDF13C8D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304800"/>
            <a:ext cx="8374062" cy="1074738"/>
          </a:xfrm>
        </p:spPr>
        <p:txBody>
          <a:bodyPr/>
          <a:lstStyle/>
          <a:p>
            <a:r>
              <a:rPr lang="en-US" altLang="en-US"/>
              <a:t>Rocchio Text Categorization Algorithm</a:t>
            </a:r>
            <a:br>
              <a:rPr lang="en-US" altLang="en-US"/>
            </a:br>
            <a:r>
              <a:rPr lang="en-US" altLang="en-US"/>
              <a:t>(Test)</a:t>
            </a: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519113" y="1260475"/>
            <a:ext cx="180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6646863" cy="452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2400" dirty="0"/>
              <a:t>Given test document </a:t>
            </a:r>
            <a:r>
              <a:rPr lang="en-US" altLang="en-US" sz="2400" i="1" dirty="0"/>
              <a:t>x</a:t>
            </a:r>
          </a:p>
          <a:p>
            <a:pPr algn="l" eaLnBrk="1" hangingPunct="1"/>
            <a:endParaRPr lang="en-US" altLang="en-US" sz="2400" i="1" dirty="0"/>
          </a:p>
          <a:p>
            <a:pPr algn="l" eaLnBrk="1" hangingPunct="1"/>
            <a:r>
              <a:rPr lang="en-US" altLang="en-US" sz="2400" dirty="0"/>
              <a:t>Let </a:t>
            </a:r>
            <a:r>
              <a:rPr lang="en-US" altLang="en-US" sz="2400" b="1" dirty="0"/>
              <a:t>d </a:t>
            </a:r>
            <a:r>
              <a:rPr lang="en-US" altLang="en-US" sz="2400" dirty="0"/>
              <a:t>be the TF/IDF term vector for </a:t>
            </a:r>
            <a:r>
              <a:rPr lang="en-US" altLang="en-US" sz="2400" i="1" dirty="0"/>
              <a:t>x</a:t>
            </a:r>
          </a:p>
          <a:p>
            <a:pPr algn="l" eaLnBrk="1" hangingPunct="1"/>
            <a:r>
              <a:rPr lang="en-US" altLang="en-US" sz="2400" dirty="0"/>
              <a:t>Let </a:t>
            </a:r>
            <a:r>
              <a:rPr lang="en-US" altLang="en-US" sz="2400" i="1" dirty="0"/>
              <a:t>m</a:t>
            </a:r>
            <a:r>
              <a:rPr lang="en-US" altLang="en-US" sz="2400" dirty="0"/>
              <a:t> = </a:t>
            </a:r>
            <a:r>
              <a:rPr lang="en-US" altLang="en-US" sz="2400" dirty="0">
                <a:cs typeface="Times New Roman" pitchFamily="18" charset="0"/>
                <a:sym typeface="Symbol" pitchFamily="18" charset="2"/>
              </a:rPr>
              <a:t>–2      </a:t>
            </a:r>
            <a:r>
              <a:rPr lang="en-US" altLang="en-US" sz="2400" dirty="0">
                <a:solidFill>
                  <a:srgbClr val="CC0000"/>
                </a:solidFill>
                <a:cs typeface="Times New Roman" pitchFamily="18" charset="0"/>
                <a:sym typeface="Symbol" pitchFamily="18" charset="2"/>
              </a:rPr>
              <a:t>(</a:t>
            </a:r>
            <a:r>
              <a:rPr lang="en-US" altLang="en-US" sz="2400" i="1" dirty="0" err="1">
                <a:solidFill>
                  <a:srgbClr val="CC0000"/>
                </a:solidFill>
                <a:cs typeface="Times New Roman" pitchFamily="18" charset="0"/>
                <a:sym typeface="Symbol" pitchFamily="18" charset="2"/>
              </a:rPr>
              <a:t>init.</a:t>
            </a:r>
            <a:r>
              <a:rPr lang="en-US" altLang="en-US" sz="2400" dirty="0">
                <a:solidFill>
                  <a:srgbClr val="CC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400" i="1" dirty="0">
                <a:solidFill>
                  <a:srgbClr val="CC0000"/>
                </a:solidFill>
                <a:cs typeface="Times New Roman" pitchFamily="18" charset="0"/>
                <a:sym typeface="Symbol" pitchFamily="18" charset="2"/>
              </a:rPr>
              <a:t>maximum </a:t>
            </a:r>
            <a:r>
              <a:rPr lang="en-US" altLang="en-US" sz="2400" i="1" dirty="0" err="1">
                <a:solidFill>
                  <a:srgbClr val="CC0000"/>
                </a:solidFill>
                <a:cs typeface="Times New Roman" pitchFamily="18" charset="0"/>
                <a:sym typeface="Symbol" pitchFamily="18" charset="2"/>
              </a:rPr>
              <a:t>cosSim</a:t>
            </a:r>
            <a:r>
              <a:rPr lang="en-US" altLang="en-US" sz="2400" dirty="0">
                <a:solidFill>
                  <a:srgbClr val="CC0000"/>
                </a:solidFill>
                <a:cs typeface="Times New Roman" pitchFamily="18" charset="0"/>
                <a:sym typeface="Symbol" pitchFamily="18" charset="2"/>
              </a:rPr>
              <a:t>)</a:t>
            </a:r>
            <a:endParaRPr lang="en-US" altLang="en-US" sz="2400" dirty="0">
              <a:solidFill>
                <a:srgbClr val="CC0000"/>
              </a:solidFill>
            </a:endParaRPr>
          </a:p>
          <a:p>
            <a:pPr algn="l" eaLnBrk="1" hangingPunct="1"/>
            <a:r>
              <a:rPr lang="en-US" altLang="en-US" sz="2400" dirty="0"/>
              <a:t>For 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 from 1 to </a:t>
            </a:r>
            <a:r>
              <a:rPr lang="en-US" altLang="en-US" sz="2400" i="1" dirty="0"/>
              <a:t>n</a:t>
            </a:r>
            <a:r>
              <a:rPr lang="en-US" altLang="en-US" sz="2400" dirty="0"/>
              <a:t>:</a:t>
            </a:r>
          </a:p>
          <a:p>
            <a:pPr algn="l" eaLnBrk="1" hangingPunct="1"/>
            <a:r>
              <a:rPr lang="en-US" altLang="en-US" sz="2400" dirty="0"/>
              <a:t>     </a:t>
            </a:r>
            <a:r>
              <a:rPr lang="en-US" altLang="en-US" sz="2400" dirty="0">
                <a:solidFill>
                  <a:srgbClr val="CC0000"/>
                </a:solidFill>
              </a:rPr>
              <a:t>(</a:t>
            </a:r>
            <a:r>
              <a:rPr lang="en-US" altLang="en-US" sz="2400" i="1" dirty="0">
                <a:solidFill>
                  <a:srgbClr val="CC0000"/>
                </a:solidFill>
              </a:rPr>
              <a:t>compute similarity to prototype vector</a:t>
            </a:r>
            <a:r>
              <a:rPr lang="en-US" altLang="en-US" sz="2400" dirty="0">
                <a:solidFill>
                  <a:srgbClr val="CC0000"/>
                </a:solidFill>
              </a:rPr>
              <a:t>)</a:t>
            </a:r>
          </a:p>
          <a:p>
            <a:pPr algn="l" eaLnBrk="1" hangingPunct="1"/>
            <a:r>
              <a:rPr lang="en-US" altLang="en-US" sz="2400" dirty="0"/>
              <a:t>     Let </a:t>
            </a:r>
            <a:r>
              <a:rPr lang="en-US" altLang="en-US" sz="2400" i="1" dirty="0"/>
              <a:t>s</a:t>
            </a:r>
            <a:r>
              <a:rPr lang="en-US" altLang="en-US" sz="2400" dirty="0"/>
              <a:t> = </a:t>
            </a:r>
            <a:r>
              <a:rPr lang="en-US" altLang="en-US" sz="2400" dirty="0" err="1"/>
              <a:t>cosSim</a:t>
            </a:r>
            <a:r>
              <a:rPr lang="en-US" altLang="en-US" sz="2400" dirty="0"/>
              <a:t>(</a:t>
            </a:r>
            <a:r>
              <a:rPr lang="en-US" altLang="en-US" sz="2400" b="1" dirty="0"/>
              <a:t>d</a:t>
            </a:r>
            <a:r>
              <a:rPr lang="en-US" altLang="en-US" sz="2400" dirty="0"/>
              <a:t>, </a:t>
            </a:r>
            <a:r>
              <a:rPr lang="en-US" altLang="en-US" sz="2400" b="1" dirty="0"/>
              <a:t>p</a:t>
            </a:r>
            <a:r>
              <a:rPr lang="en-US" altLang="en-US" sz="2400" i="1" baseline="-25000" dirty="0"/>
              <a:t>i</a:t>
            </a:r>
            <a:r>
              <a:rPr lang="en-US" altLang="en-US" sz="2400" dirty="0"/>
              <a:t>)</a:t>
            </a:r>
          </a:p>
          <a:p>
            <a:pPr algn="l" eaLnBrk="1" hangingPunct="1"/>
            <a:r>
              <a:rPr lang="en-US" altLang="en-US" sz="2400" dirty="0"/>
              <a:t>     if </a:t>
            </a:r>
            <a:r>
              <a:rPr lang="en-US" altLang="en-US" sz="2400" i="1" dirty="0"/>
              <a:t>s</a:t>
            </a:r>
            <a:r>
              <a:rPr lang="en-US" altLang="en-US" sz="2400" dirty="0"/>
              <a:t> &gt; </a:t>
            </a:r>
            <a:r>
              <a:rPr lang="en-US" altLang="en-US" sz="2400" i="1" dirty="0"/>
              <a:t>m</a:t>
            </a:r>
          </a:p>
          <a:p>
            <a:pPr algn="l" eaLnBrk="1" hangingPunct="1"/>
            <a:r>
              <a:rPr lang="en-US" altLang="en-US" sz="2400" i="1" dirty="0"/>
              <a:t>          </a:t>
            </a:r>
            <a:r>
              <a:rPr lang="en-US" altLang="en-US" sz="2400" dirty="0"/>
              <a:t>let </a:t>
            </a:r>
            <a:r>
              <a:rPr lang="en-US" altLang="en-US" sz="2400" i="1" dirty="0"/>
              <a:t>m</a:t>
            </a:r>
            <a:r>
              <a:rPr lang="en-US" altLang="en-US" sz="2400" dirty="0"/>
              <a:t> = </a:t>
            </a:r>
            <a:r>
              <a:rPr lang="en-US" altLang="en-US" sz="2400" i="1" dirty="0"/>
              <a:t>s</a:t>
            </a:r>
          </a:p>
          <a:p>
            <a:pPr algn="l" eaLnBrk="1" hangingPunct="1"/>
            <a:r>
              <a:rPr lang="en-US" altLang="en-US" sz="2400" i="1" dirty="0"/>
              <a:t>          </a:t>
            </a:r>
            <a:r>
              <a:rPr lang="en-US" altLang="en-US" sz="2400" dirty="0"/>
              <a:t>let </a:t>
            </a:r>
            <a:r>
              <a:rPr lang="en-US" altLang="en-US" sz="2400" i="1" dirty="0"/>
              <a:t>r = c</a:t>
            </a:r>
            <a:r>
              <a:rPr lang="en-US" altLang="en-US" sz="2400" i="1" baseline="-25000" dirty="0"/>
              <a:t>i  </a:t>
            </a:r>
            <a:r>
              <a:rPr lang="en-US" altLang="en-US" sz="2400" dirty="0">
                <a:solidFill>
                  <a:srgbClr val="CC0000"/>
                </a:solidFill>
              </a:rPr>
              <a:t>(</a:t>
            </a:r>
            <a:r>
              <a:rPr lang="en-US" altLang="en-US" sz="2400" i="1" dirty="0">
                <a:solidFill>
                  <a:srgbClr val="CC0000"/>
                </a:solidFill>
              </a:rPr>
              <a:t>update most similar class prototype</a:t>
            </a:r>
            <a:r>
              <a:rPr lang="en-US" altLang="en-US" sz="2400" dirty="0">
                <a:solidFill>
                  <a:srgbClr val="CC0000"/>
                </a:solidFill>
              </a:rPr>
              <a:t>)</a:t>
            </a:r>
          </a:p>
          <a:p>
            <a:pPr algn="l" eaLnBrk="1" hangingPunct="1"/>
            <a:r>
              <a:rPr lang="en-US" altLang="en-US" sz="2400" dirty="0"/>
              <a:t>Return class </a:t>
            </a:r>
            <a:r>
              <a:rPr lang="en-US" altLang="en-US" sz="2400" i="1" dirty="0"/>
              <a:t>r</a:t>
            </a:r>
            <a:endParaRPr lang="en-US" altLang="en-US" sz="2400" baseline="-25000" dirty="0"/>
          </a:p>
          <a:p>
            <a:pPr algn="l" eaLnBrk="1" hangingPunct="1"/>
            <a:endParaRPr lang="en-US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497063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257ECD6-7BE7-4833-AFC9-0BCAFC94B13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Rocchio Properties 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Does not guarantee a consistent hypothesis.</a:t>
            </a:r>
          </a:p>
          <a:p>
            <a:r>
              <a:rPr lang="en-US" altLang="en-US"/>
              <a:t>Forms a simple generalization of the examples in each class (a </a:t>
            </a:r>
            <a:r>
              <a:rPr lang="en-US" altLang="en-US" i="1"/>
              <a:t>prototype</a:t>
            </a:r>
            <a:r>
              <a:rPr lang="en-US" altLang="en-US"/>
              <a:t>).</a:t>
            </a:r>
          </a:p>
          <a:p>
            <a:r>
              <a:rPr lang="en-US" altLang="en-US"/>
              <a:t>Prototype vector does not need to be averaged or otherwise normalized for length since cosine similarity is insensitive to vector length.</a:t>
            </a:r>
          </a:p>
          <a:p>
            <a:r>
              <a:rPr lang="en-US" altLang="en-US"/>
              <a:t>Classification is based on similarity to class prototypes.</a:t>
            </a:r>
          </a:p>
        </p:txBody>
      </p:sp>
    </p:spTree>
    <p:extLst>
      <p:ext uri="{BB962C8B-B14F-4D97-AF65-F5344CB8AC3E}">
        <p14:creationId xmlns:p14="http://schemas.microsoft.com/office/powerpoint/2010/main" val="963919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ooter Placeholder 6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 dirty="0"/>
              <a:t>Intelligent Information Retrieval</a:t>
            </a:r>
            <a:endParaRPr lang="en-US" altLang="en-US" dirty="0"/>
          </a:p>
        </p:txBody>
      </p:sp>
      <p:sp>
        <p:nvSpPr>
          <p:cNvPr id="10245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429272-8D9A-4DD0-B05F-36A22516403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 sz="quarter"/>
          </p:nvPr>
        </p:nvSpPr>
        <p:spPr>
          <a:noFill/>
        </p:spPr>
        <p:txBody>
          <a:bodyPr/>
          <a:lstStyle/>
          <a:p>
            <a:r>
              <a:rPr lang="en-US" altLang="en-US" sz="3200" dirty="0" err="1"/>
              <a:t>Rocchio</a:t>
            </a:r>
            <a:r>
              <a:rPr lang="en-US" altLang="en-US" sz="3200" dirty="0"/>
              <a:t>-Based Categorization - Example</a:t>
            </a:r>
          </a:p>
        </p:txBody>
      </p:sp>
      <p:sp>
        <p:nvSpPr>
          <p:cNvPr id="10251" name="Text Box 14"/>
          <p:cNvSpPr txBox="1">
            <a:spLocks noChangeArrowheads="1"/>
          </p:cNvSpPr>
          <p:nvPr/>
        </p:nvSpPr>
        <p:spPr bwMode="auto">
          <a:xfrm>
            <a:off x="1893468" y="5049868"/>
            <a:ext cx="5361347" cy="523220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914400" algn="l"/>
                <a:tab pos="1376363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tabLst>
                <a:tab pos="914400" algn="l"/>
                <a:tab pos="1376363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tabLst>
                <a:tab pos="914400" algn="l"/>
                <a:tab pos="1376363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tabLst>
                <a:tab pos="914400" algn="l"/>
                <a:tab pos="1376363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tabLst>
                <a:tab pos="914400" algn="l"/>
                <a:tab pos="1376363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6363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6363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6363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6363" algn="l"/>
              </a:tabLs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dirty="0"/>
              <a:t>So, the new document/email should it be classified as spam = “yes” because it is more similar to the prototype for the “yes” category.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8437"/>
              </p:ext>
            </p:extLst>
          </p:nvPr>
        </p:nvGraphicFramePr>
        <p:xfrm>
          <a:off x="496378" y="1353358"/>
          <a:ext cx="6667500" cy="3314700"/>
        </p:xfrm>
        <a:graphic>
          <a:graphicData uri="http://schemas.openxmlformats.org/drawingml/2006/table">
            <a:tbl>
              <a:tblPr/>
              <a:tblGrid>
                <a:gridCol w="909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t1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 Sim with New Doc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Prototype: "no"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Prototype: "yes"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Doc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73512" y="1536751"/>
            <a:ext cx="3085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For simplicity, in this example we will use raw term frequencies (normally full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TFxIDF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weights should be used).</a:t>
            </a:r>
          </a:p>
        </p:txBody>
      </p:sp>
    </p:spTree>
    <p:extLst>
      <p:ext uri="{BB962C8B-B14F-4D97-AF65-F5344CB8AC3E}">
        <p14:creationId xmlns:p14="http://schemas.microsoft.com/office/powerpoint/2010/main" val="1096211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C1D98E7-676E-45F3-A862-6E430B30AB8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Text Categorization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1190625"/>
            <a:ext cx="7270750" cy="5009007"/>
          </a:xfrm>
        </p:spPr>
        <p:txBody>
          <a:bodyPr/>
          <a:lstStyle/>
          <a:p>
            <a:r>
              <a:rPr lang="en-US" altLang="en-US" dirty="0"/>
              <a:t>Assigning documents to a fixed set of categories</a:t>
            </a:r>
          </a:p>
          <a:p>
            <a:pPr lvl="1"/>
            <a:r>
              <a:rPr lang="en-US" altLang="en-US" dirty="0"/>
              <a:t>Special case of classification in machine learning</a:t>
            </a:r>
          </a:p>
          <a:p>
            <a:r>
              <a:rPr lang="en-US" altLang="en-US" dirty="0"/>
              <a:t>Applications:</a:t>
            </a:r>
          </a:p>
          <a:p>
            <a:pPr lvl="1"/>
            <a:r>
              <a:rPr lang="en-US" altLang="en-US" sz="1800" dirty="0"/>
              <a:t>Web pages / documents</a:t>
            </a:r>
          </a:p>
          <a:p>
            <a:pPr lvl="2"/>
            <a:r>
              <a:rPr lang="en-US" altLang="en-US" sz="1600" dirty="0"/>
              <a:t>Recommending</a:t>
            </a:r>
          </a:p>
          <a:p>
            <a:pPr lvl="2"/>
            <a:r>
              <a:rPr lang="en-US" altLang="en-US" sz="1600" dirty="0"/>
              <a:t>Automatic bookmarking</a:t>
            </a:r>
          </a:p>
          <a:p>
            <a:pPr lvl="2"/>
            <a:r>
              <a:rPr lang="en-US" altLang="en-US" sz="1600" dirty="0"/>
              <a:t>Yahoo-like directories </a:t>
            </a:r>
          </a:p>
          <a:p>
            <a:pPr lvl="1"/>
            <a:r>
              <a:rPr lang="en-US" altLang="en-US" sz="2000" dirty="0"/>
              <a:t>Micro-blogs / Social Media</a:t>
            </a:r>
          </a:p>
          <a:p>
            <a:pPr lvl="2"/>
            <a:r>
              <a:rPr lang="en-US" altLang="en-US" sz="1600" dirty="0"/>
              <a:t>Recommending posts</a:t>
            </a:r>
          </a:p>
          <a:p>
            <a:pPr lvl="2"/>
            <a:r>
              <a:rPr lang="en-US" altLang="en-US" sz="1600" dirty="0"/>
              <a:t>Categorizing items based on social tags</a:t>
            </a:r>
          </a:p>
          <a:p>
            <a:pPr lvl="1"/>
            <a:r>
              <a:rPr lang="en-US" altLang="en-US" sz="1800" dirty="0"/>
              <a:t>News articles </a:t>
            </a:r>
          </a:p>
          <a:p>
            <a:pPr lvl="2"/>
            <a:r>
              <a:rPr lang="en-US" altLang="en-US" sz="1600" dirty="0"/>
              <a:t>Personalized news recommendation</a:t>
            </a:r>
          </a:p>
          <a:p>
            <a:pPr lvl="1"/>
            <a:r>
              <a:rPr lang="en-US" altLang="en-US" sz="1800" dirty="0"/>
              <a:t>Email messages </a:t>
            </a:r>
          </a:p>
          <a:p>
            <a:pPr lvl="2"/>
            <a:r>
              <a:rPr lang="en-US" altLang="en-US" sz="1600" dirty="0"/>
              <a:t>Routing / </a:t>
            </a:r>
            <a:r>
              <a:rPr lang="en-US" altLang="en-US" sz="1600" dirty="0" err="1"/>
              <a:t>Folderizing</a:t>
            </a:r>
            <a:endParaRPr lang="en-US" altLang="en-US" sz="1600" dirty="0"/>
          </a:p>
          <a:p>
            <a:pPr lvl="2"/>
            <a:r>
              <a:rPr lang="en-US" altLang="en-US" sz="1600" dirty="0"/>
              <a:t>Spam filtering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87552"/>
            <a:ext cx="7772400" cy="1143000"/>
          </a:xfrm>
          <a:noFill/>
        </p:spPr>
        <p:txBody>
          <a:bodyPr/>
          <a:lstStyle/>
          <a:p>
            <a:r>
              <a:rPr lang="en-US" altLang="en-US" dirty="0"/>
              <a:t>Next: Part II</a:t>
            </a:r>
            <a:br>
              <a:rPr lang="en-US" altLang="en-US" dirty="0"/>
            </a:br>
            <a:r>
              <a:rPr lang="en-US" altLang="en-US" sz="3600" i="1" dirty="0"/>
              <a:t>Bayesian Classification</a:t>
            </a:r>
            <a:endParaRPr lang="en-US" altLang="en-US" dirty="0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1752600" y="2935224"/>
            <a:ext cx="5638800" cy="1441450"/>
          </a:xfrm>
          <a:prstGeom prst="rect">
            <a:avLst/>
          </a:prstGeom>
          <a:solidFill>
            <a:srgbClr val="99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 sz="400"/>
          </a:p>
          <a:p>
            <a:pPr algn="ctr">
              <a:spcBef>
                <a:spcPct val="50000"/>
              </a:spcBef>
            </a:pPr>
            <a:r>
              <a:rPr lang="en-US" altLang="en-US" sz="2400"/>
              <a:t>CSC 575</a:t>
            </a:r>
          </a:p>
          <a:p>
            <a:pPr algn="ctr">
              <a:spcBef>
                <a:spcPct val="50000"/>
              </a:spcBef>
            </a:pPr>
            <a:r>
              <a:rPr lang="en-US" altLang="en-US" sz="2400"/>
              <a:t>Intelligent Information Retrieval</a:t>
            </a:r>
          </a:p>
          <a:p>
            <a:pPr algn="ctr">
              <a:spcBef>
                <a:spcPct val="50000"/>
              </a:spcBef>
            </a:pPr>
            <a:endParaRPr lang="en-US" altLang="en-US" sz="800"/>
          </a:p>
        </p:txBody>
      </p:sp>
    </p:spTree>
    <p:extLst>
      <p:ext uri="{BB962C8B-B14F-4D97-AF65-F5344CB8AC3E}">
        <p14:creationId xmlns:p14="http://schemas.microsoft.com/office/powerpoint/2010/main" val="64252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31495" y="6414051"/>
            <a:ext cx="19050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AB06C572-87CB-4A4C-BFE9-6D2F2E8B8727}" type="slidenum">
              <a:rPr lang="en-US" altLang="en-US" sz="1200" smtClean="0"/>
              <a:pPr algn="r"/>
              <a:t>3</a:t>
            </a:fld>
            <a:endParaRPr lang="en-US" altLang="en-US" sz="1200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Classification Task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Given:</a:t>
            </a:r>
          </a:p>
          <a:p>
            <a:pPr lvl="1"/>
            <a:r>
              <a:rPr lang="en-US" altLang="en-US" sz="2000" dirty="0"/>
              <a:t>A description of an instance, </a:t>
            </a:r>
            <a:r>
              <a:rPr lang="en-US" altLang="en-US" sz="2000" i="1" dirty="0"/>
              <a:t>x </a:t>
            </a:r>
            <a:r>
              <a:rPr lang="en-US" altLang="en-US" sz="2000" dirty="0">
                <a:sym typeface="Symbol" pitchFamily="18" charset="2"/>
              </a:rPr>
              <a:t> </a:t>
            </a:r>
            <a:r>
              <a:rPr lang="en-US" altLang="en-US" sz="2000" i="1" dirty="0">
                <a:sym typeface="Symbol" pitchFamily="18" charset="2"/>
              </a:rPr>
              <a:t>X</a:t>
            </a:r>
            <a:r>
              <a:rPr lang="en-US" altLang="en-US" sz="2000" dirty="0"/>
              <a:t>, where </a:t>
            </a:r>
            <a:r>
              <a:rPr lang="en-US" altLang="en-US" sz="2000" i="1" dirty="0"/>
              <a:t>X </a:t>
            </a:r>
            <a:r>
              <a:rPr lang="en-US" altLang="en-US" sz="2000" dirty="0"/>
              <a:t>is the </a:t>
            </a:r>
            <a:r>
              <a:rPr lang="en-US" altLang="en-US" sz="2000" i="1" dirty="0"/>
              <a:t>instance language</a:t>
            </a:r>
            <a:r>
              <a:rPr lang="en-US" altLang="en-US" sz="2000" dirty="0"/>
              <a:t> or</a:t>
            </a:r>
            <a:r>
              <a:rPr lang="en-US" altLang="en-US" sz="2000" i="1" dirty="0"/>
              <a:t> feature space</a:t>
            </a:r>
            <a:r>
              <a:rPr lang="en-US" altLang="en-US" sz="2000" dirty="0"/>
              <a:t>.</a:t>
            </a:r>
          </a:p>
          <a:p>
            <a:pPr lvl="2"/>
            <a:r>
              <a:rPr lang="en-US" altLang="en-US" sz="1800" dirty="0"/>
              <a:t>Typically, </a:t>
            </a:r>
            <a:r>
              <a:rPr lang="en-US" altLang="en-US" sz="1800" i="1" dirty="0"/>
              <a:t>x</a:t>
            </a:r>
            <a:r>
              <a:rPr lang="en-US" altLang="en-US" sz="1800" dirty="0"/>
              <a:t> is a row in a table with the instance/feature space described in terms of features or attributes.</a:t>
            </a:r>
          </a:p>
          <a:p>
            <a:pPr lvl="1"/>
            <a:r>
              <a:rPr lang="en-US" altLang="en-US" sz="2000" dirty="0"/>
              <a:t>A fixed set of class or category labels:  </a:t>
            </a:r>
            <a:r>
              <a:rPr lang="en-US" altLang="en-US" sz="2000" i="1" dirty="0"/>
              <a:t>C=</a:t>
            </a:r>
            <a:r>
              <a:rPr lang="en-US" altLang="en-US" sz="2000" dirty="0">
                <a:sym typeface="Symbol" pitchFamily="18" charset="2"/>
              </a:rPr>
              <a:t>{</a:t>
            </a:r>
            <a:r>
              <a:rPr lang="en-US" altLang="en-US" sz="2000" i="1" dirty="0">
                <a:sym typeface="Symbol" pitchFamily="18" charset="2"/>
              </a:rPr>
              <a:t>c</a:t>
            </a:r>
            <a:r>
              <a:rPr lang="en-US" altLang="en-US" sz="2000" baseline="-25000" dirty="0">
                <a:sym typeface="Symbol" pitchFamily="18" charset="2"/>
              </a:rPr>
              <a:t>1</a:t>
            </a:r>
            <a:r>
              <a:rPr lang="en-US" altLang="en-US" sz="2000" dirty="0">
                <a:sym typeface="Symbol" pitchFamily="18" charset="2"/>
              </a:rPr>
              <a:t>, </a:t>
            </a:r>
            <a:r>
              <a:rPr lang="en-US" altLang="en-US" sz="2000" i="1" dirty="0">
                <a:sym typeface="Symbol" pitchFamily="18" charset="2"/>
              </a:rPr>
              <a:t>c</a:t>
            </a:r>
            <a:r>
              <a:rPr lang="en-US" altLang="en-US" sz="2000" baseline="-25000" dirty="0">
                <a:sym typeface="Symbol" pitchFamily="18" charset="2"/>
              </a:rPr>
              <a:t>2</a:t>
            </a:r>
            <a:r>
              <a:rPr lang="en-US" altLang="en-US" sz="2000" dirty="0">
                <a:sym typeface="Symbol" pitchFamily="18" charset="2"/>
              </a:rPr>
              <a:t>,…</a:t>
            </a:r>
            <a:r>
              <a:rPr lang="en-US" altLang="en-US" sz="2000" i="1" dirty="0" err="1">
                <a:sym typeface="Symbol" pitchFamily="18" charset="2"/>
              </a:rPr>
              <a:t>c</a:t>
            </a:r>
            <a:r>
              <a:rPr lang="en-US" altLang="en-US" sz="2000" i="1" baseline="-25000" dirty="0" err="1">
                <a:sym typeface="Symbol" pitchFamily="18" charset="2"/>
              </a:rPr>
              <a:t>n</a:t>
            </a:r>
            <a:r>
              <a:rPr lang="en-US" altLang="en-US" sz="2000" dirty="0">
                <a:sym typeface="Symbol" pitchFamily="18" charset="2"/>
              </a:rPr>
              <a:t>}</a:t>
            </a:r>
          </a:p>
          <a:p>
            <a:pPr lvl="1"/>
            <a:endParaRPr lang="en-US" altLang="en-US" sz="2000" dirty="0">
              <a:sym typeface="Symbol" pitchFamily="18" charset="2"/>
            </a:endParaRPr>
          </a:p>
          <a:p>
            <a:r>
              <a:rPr lang="en-US" altLang="en-US" sz="2400" dirty="0">
                <a:sym typeface="Symbol" pitchFamily="18" charset="2"/>
              </a:rPr>
              <a:t>Classification task is to determine:</a:t>
            </a:r>
          </a:p>
          <a:p>
            <a:pPr lvl="1"/>
            <a:r>
              <a:rPr lang="en-US" altLang="en-US" sz="2000" dirty="0">
                <a:sym typeface="Symbol" pitchFamily="18" charset="2"/>
              </a:rPr>
              <a:t>The class/category of </a:t>
            </a:r>
            <a:r>
              <a:rPr lang="en-US" altLang="en-US" sz="2000" i="1" dirty="0">
                <a:sym typeface="Symbol" pitchFamily="18" charset="2"/>
              </a:rPr>
              <a:t>x</a:t>
            </a:r>
            <a:r>
              <a:rPr lang="en-US" altLang="en-US" sz="2000" dirty="0">
                <a:sym typeface="Symbol" pitchFamily="18" charset="2"/>
              </a:rPr>
              <a:t>: </a:t>
            </a:r>
            <a:r>
              <a:rPr lang="en-US" altLang="en-US" sz="2000" i="1" dirty="0">
                <a:sym typeface="Symbol" pitchFamily="18" charset="2"/>
              </a:rPr>
              <a:t>c</a:t>
            </a:r>
            <a:r>
              <a:rPr lang="en-US" altLang="en-US" sz="2000" dirty="0">
                <a:sym typeface="Symbol" pitchFamily="18" charset="2"/>
              </a:rPr>
              <a:t>(</a:t>
            </a:r>
            <a:r>
              <a:rPr lang="en-US" altLang="en-US" sz="2000" i="1" dirty="0">
                <a:sym typeface="Symbol" pitchFamily="18" charset="2"/>
              </a:rPr>
              <a:t>x</a:t>
            </a:r>
            <a:r>
              <a:rPr lang="en-US" altLang="en-US" sz="2000" dirty="0">
                <a:sym typeface="Symbol" pitchFamily="18" charset="2"/>
              </a:rPr>
              <a:t>)  </a:t>
            </a:r>
            <a:r>
              <a:rPr lang="en-US" altLang="en-US" sz="2000" i="1" dirty="0">
                <a:sym typeface="Symbol" pitchFamily="18" charset="2"/>
              </a:rPr>
              <a:t>C, </a:t>
            </a:r>
            <a:r>
              <a:rPr lang="en-US" altLang="en-US" sz="2000" dirty="0">
                <a:sym typeface="Symbol" pitchFamily="18" charset="2"/>
              </a:rPr>
              <a:t>where </a:t>
            </a:r>
            <a:r>
              <a:rPr lang="en-US" altLang="en-US" sz="2000" i="1" dirty="0">
                <a:sym typeface="Symbol" pitchFamily="18" charset="2"/>
              </a:rPr>
              <a:t>c</a:t>
            </a:r>
            <a:r>
              <a:rPr lang="en-US" altLang="en-US" sz="2000" dirty="0">
                <a:sym typeface="Symbol" pitchFamily="18" charset="2"/>
              </a:rPr>
              <a:t>(</a:t>
            </a:r>
            <a:r>
              <a:rPr lang="en-US" altLang="en-US" sz="2000" i="1" dirty="0">
                <a:sym typeface="Symbol" pitchFamily="18" charset="2"/>
              </a:rPr>
              <a:t>x</a:t>
            </a:r>
            <a:r>
              <a:rPr lang="en-US" altLang="en-US" sz="2000" dirty="0">
                <a:sym typeface="Symbol" pitchFamily="18" charset="2"/>
              </a:rPr>
              <a:t>) is a function whose domain is </a:t>
            </a:r>
            <a:r>
              <a:rPr lang="en-US" altLang="en-US" sz="2000" i="1" dirty="0">
                <a:sym typeface="Symbol" pitchFamily="18" charset="2"/>
              </a:rPr>
              <a:t>X</a:t>
            </a:r>
            <a:r>
              <a:rPr lang="en-US" altLang="en-US" sz="2000" dirty="0">
                <a:sym typeface="Symbol" pitchFamily="18" charset="2"/>
              </a:rPr>
              <a:t> and whose range is </a:t>
            </a:r>
            <a:r>
              <a:rPr lang="en-US" altLang="en-US" sz="2000" i="1" dirty="0">
                <a:sym typeface="Symbol" pitchFamily="18" charset="2"/>
              </a:rPr>
              <a:t>C</a:t>
            </a:r>
            <a:r>
              <a:rPr lang="en-US" altLang="en-US" sz="2000" dirty="0">
                <a:sym typeface="Symbol" pitchFamily="18" charset="2"/>
              </a:rPr>
              <a:t>.</a:t>
            </a:r>
            <a:endParaRPr lang="en-US" altLang="en-US" sz="2000" i="1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33252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41434" y="6453807"/>
            <a:ext cx="19050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D56BD24B-31EE-4B71-9766-ADEF9E87780E}" type="slidenum">
              <a:rPr lang="en-US" altLang="en-US" sz="1200" smtClean="0"/>
              <a:pPr algn="r"/>
              <a:t>4</a:t>
            </a:fld>
            <a:endParaRPr lang="en-US" altLang="en-US" sz="1200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for Classification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33525"/>
            <a:ext cx="7772400" cy="4638675"/>
          </a:xfrm>
        </p:spPr>
        <p:txBody>
          <a:bodyPr/>
          <a:lstStyle/>
          <a:p>
            <a:r>
              <a:rPr lang="en-US" altLang="en-US" dirty="0"/>
              <a:t>T</a:t>
            </a:r>
            <a:r>
              <a:rPr lang="en-US" altLang="en-US" sz="2400" dirty="0"/>
              <a:t>raining examples: </a:t>
            </a:r>
          </a:p>
          <a:p>
            <a:pPr lvl="1"/>
            <a:r>
              <a:rPr lang="en-US" altLang="en-US" dirty="0"/>
              <a:t>Instance </a:t>
            </a:r>
            <a:r>
              <a:rPr lang="en-US" altLang="en-US" i="1" dirty="0" err="1"/>
              <a:t>x</a:t>
            </a:r>
            <a:r>
              <a:rPr lang="en-US" altLang="en-US" dirty="0" err="1">
                <a:sym typeface="Symbol" pitchFamily="18" charset="2"/>
              </a:rPr>
              <a:t></a:t>
            </a:r>
            <a:r>
              <a:rPr lang="en-US" altLang="en-US" i="1" dirty="0" err="1">
                <a:sym typeface="Symbol" pitchFamily="18" charset="2"/>
              </a:rPr>
              <a:t>X</a:t>
            </a:r>
            <a:r>
              <a:rPr lang="en-US" altLang="en-US" i="1" dirty="0">
                <a:sym typeface="Symbol" pitchFamily="18" charset="2"/>
              </a:rPr>
              <a:t>, </a:t>
            </a:r>
            <a:r>
              <a:rPr lang="en-US" altLang="en-US" dirty="0">
                <a:sym typeface="Symbol" pitchFamily="18" charset="2"/>
              </a:rPr>
              <a:t>paired with its correct class label </a:t>
            </a:r>
            <a:r>
              <a:rPr lang="en-US" altLang="en-US" i="1" dirty="0">
                <a:sym typeface="Symbol" pitchFamily="18" charset="2"/>
              </a:rPr>
              <a:t>c</a:t>
            </a:r>
            <a:r>
              <a:rPr lang="en-US" altLang="en-US" dirty="0">
                <a:sym typeface="Symbol" pitchFamily="18" charset="2"/>
              </a:rPr>
              <a:t>(</a:t>
            </a:r>
            <a:r>
              <a:rPr lang="en-US" altLang="en-US" i="1" dirty="0">
                <a:sym typeface="Symbol" pitchFamily="18" charset="2"/>
              </a:rPr>
              <a:t>x</a:t>
            </a:r>
            <a:r>
              <a:rPr lang="en-US" altLang="en-US" dirty="0">
                <a:sym typeface="Symbol" pitchFamily="18" charset="2"/>
              </a:rPr>
              <a:t>): &lt;</a:t>
            </a:r>
            <a:r>
              <a:rPr lang="en-US" altLang="en-US" i="1" dirty="0">
                <a:sym typeface="Symbol" pitchFamily="18" charset="2"/>
              </a:rPr>
              <a:t>x</a:t>
            </a:r>
            <a:r>
              <a:rPr lang="en-US" altLang="en-US" dirty="0">
                <a:sym typeface="Symbol" pitchFamily="18" charset="2"/>
              </a:rPr>
              <a:t>, </a:t>
            </a:r>
            <a:r>
              <a:rPr lang="en-US" altLang="en-US" i="1" dirty="0">
                <a:sym typeface="Symbol" pitchFamily="18" charset="2"/>
              </a:rPr>
              <a:t>c</a:t>
            </a:r>
            <a:r>
              <a:rPr lang="en-US" altLang="en-US" dirty="0">
                <a:sym typeface="Symbol" pitchFamily="18" charset="2"/>
              </a:rPr>
              <a:t>(</a:t>
            </a:r>
            <a:r>
              <a:rPr lang="en-US" altLang="en-US" i="1" dirty="0">
                <a:sym typeface="Symbol" pitchFamily="18" charset="2"/>
              </a:rPr>
              <a:t>x</a:t>
            </a:r>
            <a:r>
              <a:rPr lang="en-US" altLang="en-US" dirty="0">
                <a:sym typeface="Symbol" pitchFamily="18" charset="2"/>
              </a:rPr>
              <a:t>)&gt; for an unknown classification function, </a:t>
            </a:r>
            <a:r>
              <a:rPr lang="en-US" altLang="en-US" i="1" dirty="0">
                <a:sym typeface="Symbol" pitchFamily="18" charset="2"/>
              </a:rPr>
              <a:t>c</a:t>
            </a:r>
            <a:r>
              <a:rPr lang="en-US" altLang="en-US" dirty="0">
                <a:sym typeface="Symbol" pitchFamily="18" charset="2"/>
              </a:rPr>
              <a:t>. </a:t>
            </a:r>
          </a:p>
          <a:p>
            <a:endParaRPr lang="en-US" altLang="en-US" sz="2400" dirty="0">
              <a:sym typeface="Symbol" pitchFamily="18" charset="2"/>
            </a:endParaRPr>
          </a:p>
          <a:p>
            <a:r>
              <a:rPr lang="en-US" altLang="en-US" sz="2400" dirty="0">
                <a:sym typeface="Symbol" pitchFamily="18" charset="2"/>
              </a:rPr>
              <a:t>Given a set of training examples, </a:t>
            </a:r>
            <a:r>
              <a:rPr lang="en-US" altLang="en-US" sz="2400" i="1" dirty="0">
                <a:sym typeface="Symbol" pitchFamily="18" charset="2"/>
              </a:rPr>
              <a:t>D</a:t>
            </a:r>
            <a:r>
              <a:rPr lang="en-US" altLang="en-US" i="1" dirty="0">
                <a:sym typeface="Symbol" pitchFamily="18" charset="2"/>
              </a:rPr>
              <a:t>:</a:t>
            </a:r>
            <a:endParaRPr lang="en-US" altLang="en-US" sz="2400" dirty="0">
              <a:sym typeface="Symbol" pitchFamily="18" charset="2"/>
            </a:endParaRPr>
          </a:p>
          <a:p>
            <a:pPr lvl="1"/>
            <a:r>
              <a:rPr lang="en-US" altLang="en-US" sz="2000" dirty="0">
                <a:sym typeface="Symbol" pitchFamily="18" charset="2"/>
              </a:rPr>
              <a:t>Find a hypothesized classification function, </a:t>
            </a:r>
            <a:r>
              <a:rPr lang="en-US" altLang="en-US" sz="2000" i="1" dirty="0">
                <a:sym typeface="Symbol" pitchFamily="18" charset="2"/>
              </a:rPr>
              <a:t>h</a:t>
            </a:r>
            <a:r>
              <a:rPr lang="en-US" altLang="en-US" sz="2000" dirty="0">
                <a:sym typeface="Symbol" pitchFamily="18" charset="2"/>
              </a:rPr>
              <a:t>(</a:t>
            </a:r>
            <a:r>
              <a:rPr lang="en-US" altLang="en-US" sz="2000" i="1" dirty="0">
                <a:sym typeface="Symbol" pitchFamily="18" charset="2"/>
              </a:rPr>
              <a:t>x</a:t>
            </a:r>
            <a:r>
              <a:rPr lang="en-US" altLang="en-US" sz="2000" dirty="0">
                <a:sym typeface="Symbol" pitchFamily="18" charset="2"/>
              </a:rPr>
              <a:t>), such that: </a:t>
            </a:r>
            <a:r>
              <a:rPr lang="en-US" altLang="en-US" sz="2000" i="1" dirty="0">
                <a:sym typeface="Symbol" pitchFamily="18" charset="2"/>
              </a:rPr>
              <a:t>h</a:t>
            </a:r>
            <a:r>
              <a:rPr lang="en-US" altLang="en-US" sz="2000" dirty="0">
                <a:sym typeface="Symbol" pitchFamily="18" charset="2"/>
              </a:rPr>
              <a:t>(</a:t>
            </a:r>
            <a:r>
              <a:rPr lang="en-US" altLang="en-US" sz="2000" i="1" dirty="0">
                <a:sym typeface="Symbol" pitchFamily="18" charset="2"/>
              </a:rPr>
              <a:t>x</a:t>
            </a:r>
            <a:r>
              <a:rPr lang="en-US" altLang="en-US" sz="2000" dirty="0">
                <a:sym typeface="Symbol" pitchFamily="18" charset="2"/>
              </a:rPr>
              <a:t>) = </a:t>
            </a:r>
            <a:r>
              <a:rPr lang="en-US" altLang="en-US" sz="2000" i="1" dirty="0">
                <a:sym typeface="Symbol" pitchFamily="18" charset="2"/>
              </a:rPr>
              <a:t>c</a:t>
            </a:r>
            <a:r>
              <a:rPr lang="en-US" altLang="en-US" sz="2000" dirty="0">
                <a:sym typeface="Symbol" pitchFamily="18" charset="2"/>
              </a:rPr>
              <a:t>(</a:t>
            </a:r>
            <a:r>
              <a:rPr lang="en-US" altLang="en-US" sz="2000" i="1" dirty="0">
                <a:sym typeface="Symbol" pitchFamily="18" charset="2"/>
              </a:rPr>
              <a:t>x</a:t>
            </a:r>
            <a:r>
              <a:rPr lang="en-US" altLang="en-US" sz="2000" dirty="0">
                <a:sym typeface="Symbol" pitchFamily="18" charset="2"/>
              </a:rPr>
              <a:t>), for all training instances (i.e., for all &lt;</a:t>
            </a:r>
            <a:r>
              <a:rPr lang="en-US" altLang="en-US" sz="2000" i="1" dirty="0">
                <a:sym typeface="Symbol" pitchFamily="18" charset="2"/>
              </a:rPr>
              <a:t>x</a:t>
            </a:r>
            <a:r>
              <a:rPr lang="en-US" altLang="en-US" sz="2000" dirty="0">
                <a:sym typeface="Symbol" pitchFamily="18" charset="2"/>
              </a:rPr>
              <a:t>, </a:t>
            </a:r>
            <a:r>
              <a:rPr lang="en-US" altLang="en-US" sz="2000" i="1" dirty="0">
                <a:sym typeface="Symbol" pitchFamily="18" charset="2"/>
              </a:rPr>
              <a:t>c</a:t>
            </a:r>
            <a:r>
              <a:rPr lang="en-US" altLang="en-US" sz="2000" dirty="0">
                <a:sym typeface="Symbol" pitchFamily="18" charset="2"/>
              </a:rPr>
              <a:t>(</a:t>
            </a:r>
            <a:r>
              <a:rPr lang="en-US" altLang="en-US" sz="2000" i="1" dirty="0">
                <a:sym typeface="Symbol" pitchFamily="18" charset="2"/>
              </a:rPr>
              <a:t>x</a:t>
            </a:r>
            <a:r>
              <a:rPr lang="en-US" altLang="en-US" sz="2000" dirty="0">
                <a:sym typeface="Symbol" pitchFamily="18" charset="2"/>
              </a:rPr>
              <a:t>)&gt; in </a:t>
            </a:r>
            <a:r>
              <a:rPr lang="en-US" altLang="en-US" sz="2000" i="1" dirty="0">
                <a:sym typeface="Symbol" pitchFamily="18" charset="2"/>
              </a:rPr>
              <a:t>D</a:t>
            </a:r>
            <a:r>
              <a:rPr lang="en-US" altLang="en-US" sz="2000" dirty="0">
                <a:sym typeface="Symbol" pitchFamily="18" charset="2"/>
              </a:rPr>
              <a:t>). This is called </a:t>
            </a:r>
            <a:r>
              <a:rPr lang="en-US" altLang="en-US" sz="2000" dirty="0">
                <a:solidFill>
                  <a:srgbClr val="FF0000"/>
                </a:solidFill>
                <a:sym typeface="Symbol" pitchFamily="18" charset="2"/>
              </a:rPr>
              <a:t>consistency</a:t>
            </a:r>
            <a:r>
              <a:rPr lang="en-US" altLang="en-US" dirty="0">
                <a:solidFill>
                  <a:srgbClr val="FF0000"/>
                </a:solidFill>
                <a:sym typeface="Symbol" pitchFamily="18" charset="2"/>
              </a:rPr>
              <a:t>. </a:t>
            </a:r>
            <a:endParaRPr lang="en-US" altLang="en-US" sz="20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6143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61312" y="6423990"/>
            <a:ext cx="19050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708AE90C-7297-49FD-8115-AF763FAB9EB8}" type="slidenum">
              <a:rPr lang="en-US" altLang="en-US" sz="1200" smtClean="0"/>
              <a:pPr algn="r"/>
              <a:t>5</a:t>
            </a:fld>
            <a:endParaRPr lang="en-US" altLang="en-US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Example of Classification Learning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48470"/>
          </a:xfrm>
        </p:spPr>
        <p:txBody>
          <a:bodyPr/>
          <a:lstStyle/>
          <a:p>
            <a:r>
              <a:rPr lang="en-US" altLang="en-US" sz="2400" dirty="0"/>
              <a:t>Instance language: &lt;size, color, shape&gt;</a:t>
            </a:r>
          </a:p>
          <a:p>
            <a:pPr lvl="1"/>
            <a:r>
              <a:rPr lang="en-US" altLang="en-US" sz="2000" dirty="0"/>
              <a:t>size </a:t>
            </a:r>
            <a:r>
              <a:rPr lang="en-US" altLang="en-US" sz="2000" dirty="0">
                <a:sym typeface="Symbol" pitchFamily="18" charset="2"/>
              </a:rPr>
              <a:t> {small, medium, large}</a:t>
            </a:r>
          </a:p>
          <a:p>
            <a:pPr lvl="1"/>
            <a:r>
              <a:rPr lang="en-US" altLang="en-US" sz="2000" dirty="0">
                <a:sym typeface="Symbol" pitchFamily="18" charset="2"/>
              </a:rPr>
              <a:t>color  {red, blue, green}</a:t>
            </a:r>
          </a:p>
          <a:p>
            <a:pPr lvl="1"/>
            <a:r>
              <a:rPr lang="en-US" altLang="en-US" sz="2000" dirty="0"/>
              <a:t>shape </a:t>
            </a:r>
            <a:r>
              <a:rPr lang="en-US" altLang="en-US" sz="2000" dirty="0">
                <a:sym typeface="Symbol" pitchFamily="18" charset="2"/>
              </a:rPr>
              <a:t> {square, circle, triangle}</a:t>
            </a:r>
          </a:p>
          <a:p>
            <a:r>
              <a:rPr lang="en-US" altLang="en-US" sz="2400" i="1" dirty="0">
                <a:sym typeface="Symbol" pitchFamily="18" charset="2"/>
              </a:rPr>
              <a:t>C </a:t>
            </a:r>
            <a:r>
              <a:rPr lang="en-US" altLang="en-US" sz="2400" dirty="0">
                <a:sym typeface="Symbol" pitchFamily="18" charset="2"/>
              </a:rPr>
              <a:t>= {positive, negative}</a:t>
            </a:r>
          </a:p>
          <a:p>
            <a:endParaRPr lang="en-US" altLang="en-US" sz="1400" dirty="0">
              <a:sym typeface="Symbol" pitchFamily="18" charset="2"/>
            </a:endParaRPr>
          </a:p>
          <a:p>
            <a:r>
              <a:rPr lang="en-US" altLang="en-US" sz="2400" i="1" dirty="0">
                <a:sym typeface="Symbol" pitchFamily="18" charset="2"/>
              </a:rPr>
              <a:t>D</a:t>
            </a:r>
            <a:r>
              <a:rPr lang="en-US" altLang="en-US" sz="2400" dirty="0">
                <a:sym typeface="Symbol" pitchFamily="18" charset="2"/>
              </a:rPr>
              <a:t>:</a:t>
            </a:r>
          </a:p>
          <a:p>
            <a:endParaRPr lang="en-US" altLang="en-US" sz="2400" dirty="0">
              <a:sym typeface="Symbol" pitchFamily="18" charset="2"/>
            </a:endParaRPr>
          </a:p>
          <a:p>
            <a:endParaRPr lang="en-US" altLang="en-US" sz="2400" dirty="0">
              <a:sym typeface="Symbol" pitchFamily="18" charset="2"/>
            </a:endParaRPr>
          </a:p>
          <a:p>
            <a:endParaRPr lang="en-US" altLang="en-US" sz="2400" dirty="0">
              <a:sym typeface="Symbol" pitchFamily="18" charset="2"/>
            </a:endParaRPr>
          </a:p>
          <a:p>
            <a:endParaRPr lang="en-US" altLang="en-US" sz="3200" dirty="0">
              <a:sym typeface="Symbol" pitchFamily="18" charset="2"/>
            </a:endParaRPr>
          </a:p>
          <a:p>
            <a:r>
              <a:rPr lang="en-US" altLang="en-US" sz="2400" dirty="0">
                <a:sym typeface="Symbol" pitchFamily="18" charset="2"/>
              </a:rPr>
              <a:t>Hypotheses?  circle </a:t>
            </a:r>
            <a:r>
              <a:rPr lang="en-US" altLang="en-US" sz="2400" dirty="0">
                <a:sym typeface="Wingdings" pitchFamily="2" charset="2"/>
              </a:rPr>
              <a:t> positive?     red  positive?</a:t>
            </a:r>
            <a:endParaRPr lang="en-US" altLang="en-US" sz="2400" dirty="0">
              <a:sym typeface="Symbol" pitchFamily="18" charset="2"/>
            </a:endParaRPr>
          </a:p>
        </p:txBody>
      </p:sp>
      <p:graphicFrame>
        <p:nvGraphicFramePr>
          <p:cNvPr id="558126" name="Group 46"/>
          <p:cNvGraphicFramePr>
            <a:graphicFrameLocks noGrp="1"/>
          </p:cNvGraphicFramePr>
          <p:nvPr/>
        </p:nvGraphicFramePr>
        <p:xfrm>
          <a:off x="1454430" y="3558898"/>
          <a:ext cx="5218113" cy="1941513"/>
        </p:xfrm>
        <a:graphic>
          <a:graphicData uri="http://schemas.openxmlformats.org/drawingml/2006/table">
            <a:tbl>
              <a:tblPr/>
              <a:tblGrid>
                <a:gridCol w="1103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6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Example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Size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Color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Shape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small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circle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positive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large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circle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positive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small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triangle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negative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large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blue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circle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Marlett" pitchFamily="2" charset="2"/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Font typeface="Marlett" pitchFamily="2" charset="2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Marlett" pitchFamily="2" charset="2"/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FF9900"/>
                        </a:buClr>
                        <a:buFont typeface="Marlett" pitchFamily="2" charset="2"/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itchFamily="18" charset="0"/>
                        </a:rPr>
                        <a:t>negative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36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41434" y="6414051"/>
            <a:ext cx="19050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fld id="{528C41D9-0DD1-4A77-B82F-2D3D43EFA939}" type="slidenum">
              <a:rPr lang="en-US" altLang="en-US" sz="1200" smtClean="0"/>
              <a:pPr algn="r"/>
              <a:t>6</a:t>
            </a:fld>
            <a:endParaRPr lang="en-US" altLang="en-US" sz="1200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8297"/>
            <a:ext cx="8229600" cy="964094"/>
          </a:xfrm>
        </p:spPr>
        <p:txBody>
          <a:bodyPr/>
          <a:lstStyle/>
          <a:p>
            <a:r>
              <a:rPr lang="en-US" altLang="en-US" sz="3200" dirty="0"/>
              <a:t>Issues to Consider in Supervised Learning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42391"/>
            <a:ext cx="8229600" cy="51716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Many hypotheses can be consistent with the training data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Classification accuracy (% of instances classified correctly).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Measured on independent test data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Efficiency Issues: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Training time (efficiency of training algorithm)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Testing time (efficiency of subsequent classification)</a:t>
            </a:r>
          </a:p>
          <a:p>
            <a:pPr>
              <a:lnSpc>
                <a:spcPct val="90000"/>
              </a:lnSpc>
            </a:pPr>
            <a:r>
              <a:rPr lang="en-US" altLang="en-US" sz="2200" dirty="0"/>
              <a:t>Bias-Variance Trade-Off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High-bias/low-variance means model is too simple to fit the training data (under-fitting)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High-variance/low-bias (model too complex; fits nuances of training data well, but won’t generalize well on test data (over-fitting)</a:t>
            </a:r>
          </a:p>
        </p:txBody>
      </p:sp>
      <p:pic>
        <p:nvPicPr>
          <p:cNvPr id="1026" name="Picture 2" descr="Image result for example of under-fitting">
            <a:extLst>
              <a:ext uri="{FF2B5EF4-FFF2-40B4-BE49-F238E27FC236}">
                <a16:creationId xmlns:a16="http://schemas.microsoft.com/office/drawing/2014/main" id="{B4301232-C1A5-4E77-987D-04A328C4A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11" y="4607076"/>
            <a:ext cx="7118025" cy="215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79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B641E3-E4D8-47D5-A926-B628DCD241F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for Text Categorization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Common algorithms for text/document categorization:</a:t>
            </a:r>
          </a:p>
          <a:p>
            <a:pPr lvl="1"/>
            <a:r>
              <a:rPr lang="en-US" altLang="en-US" b="1" dirty="0"/>
              <a:t>Nearest Neighbor (case based)</a:t>
            </a:r>
          </a:p>
          <a:p>
            <a:pPr lvl="1"/>
            <a:r>
              <a:rPr lang="en-US" altLang="en-US" b="1" dirty="0"/>
              <a:t>Relevance Feedback (</a:t>
            </a:r>
            <a:r>
              <a:rPr lang="en-US" altLang="en-US" b="1" dirty="0" err="1"/>
              <a:t>Rocchio</a:t>
            </a:r>
            <a:r>
              <a:rPr lang="en-US" altLang="en-US" b="1" dirty="0"/>
              <a:t>)</a:t>
            </a:r>
          </a:p>
          <a:p>
            <a:pPr lvl="1"/>
            <a:r>
              <a:rPr lang="en-US" altLang="en-US" b="1" dirty="0"/>
              <a:t>Bayesian (naïve)</a:t>
            </a:r>
          </a:p>
          <a:p>
            <a:pPr lvl="1"/>
            <a:r>
              <a:rPr lang="en-US" altLang="en-US" dirty="0"/>
              <a:t>Neural networks</a:t>
            </a:r>
          </a:p>
          <a:p>
            <a:pPr lvl="1"/>
            <a:r>
              <a:rPr lang="en-US" altLang="en-US" dirty="0"/>
              <a:t>Support Vector Machines (SVM)</a:t>
            </a:r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59486A8-E4B7-43DD-987A-BE90B9FEA37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Nearest-Neighbor Learning Algorithm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498080" cy="4876800"/>
          </a:xfrm>
        </p:spPr>
        <p:txBody>
          <a:bodyPr/>
          <a:lstStyle/>
          <a:p>
            <a:r>
              <a:rPr lang="en-US" altLang="en-US" sz="2800" dirty="0"/>
              <a:t>Learning is just storing the representations of the training examples in </a:t>
            </a:r>
            <a:r>
              <a:rPr lang="en-US" altLang="en-US" sz="2800" i="1" dirty="0"/>
              <a:t>D</a:t>
            </a:r>
            <a:r>
              <a:rPr lang="en-US" altLang="en-US" sz="2800" dirty="0"/>
              <a:t>.</a:t>
            </a:r>
          </a:p>
          <a:p>
            <a:r>
              <a:rPr lang="en-US" altLang="en-US" sz="2800" dirty="0"/>
              <a:t>Testing instance </a:t>
            </a:r>
            <a:r>
              <a:rPr lang="en-US" altLang="en-US" sz="2800" i="1" dirty="0"/>
              <a:t>x</a:t>
            </a:r>
            <a:r>
              <a:rPr lang="en-US" altLang="en-US" sz="2800" dirty="0"/>
              <a:t>:</a:t>
            </a:r>
          </a:p>
          <a:p>
            <a:pPr lvl="1"/>
            <a:r>
              <a:rPr lang="en-US" altLang="en-US" sz="2400" dirty="0"/>
              <a:t>Compute similarity between </a:t>
            </a:r>
            <a:r>
              <a:rPr lang="en-US" altLang="en-US" sz="2400" i="1" dirty="0"/>
              <a:t>x</a:t>
            </a:r>
            <a:r>
              <a:rPr lang="en-US" altLang="en-US" sz="2400" dirty="0"/>
              <a:t> and all examples in </a:t>
            </a:r>
            <a:r>
              <a:rPr lang="en-US" altLang="en-US" sz="2400" i="1" dirty="0"/>
              <a:t>D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400" dirty="0"/>
              <a:t>Assign </a:t>
            </a:r>
            <a:r>
              <a:rPr lang="en-US" altLang="en-US" sz="2400" i="1" dirty="0"/>
              <a:t>x</a:t>
            </a:r>
            <a:r>
              <a:rPr lang="en-US" altLang="en-US" sz="2400" dirty="0"/>
              <a:t> the category of the </a:t>
            </a:r>
            <a:r>
              <a:rPr lang="en-US" altLang="en-US" sz="2400" b="1" i="1" dirty="0"/>
              <a:t>k</a:t>
            </a:r>
            <a:r>
              <a:rPr lang="en-US" altLang="en-US" sz="2400" dirty="0"/>
              <a:t> most similar example in </a:t>
            </a:r>
            <a:r>
              <a:rPr lang="en-US" altLang="en-US" sz="2400" i="1" dirty="0"/>
              <a:t>D</a:t>
            </a:r>
            <a:r>
              <a:rPr lang="en-US" altLang="en-US" sz="2400" dirty="0"/>
              <a:t>.</a:t>
            </a:r>
          </a:p>
          <a:p>
            <a:r>
              <a:rPr lang="en-US" altLang="en-US" sz="2800" dirty="0"/>
              <a:t>Also called:</a:t>
            </a:r>
          </a:p>
          <a:p>
            <a:pPr lvl="1"/>
            <a:r>
              <a:rPr lang="en-US" altLang="en-US" sz="2400" dirty="0"/>
              <a:t>Memory-based reasoning</a:t>
            </a:r>
          </a:p>
          <a:p>
            <a:pPr lvl="1"/>
            <a:r>
              <a:rPr lang="en-US" altLang="en-US" sz="2400" dirty="0"/>
              <a:t>Lazy learning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/>
              <a:t>Intelligent Information Retrieval</a:t>
            </a:r>
            <a:endParaRPr lang="en-US" altLang="en-US"/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513BC25-DD4B-4F4E-82C3-E85F9CFF1F9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Similarity Metrics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Nearest neighbor method depends on a similarity (or distance) metric.</a:t>
            </a:r>
          </a:p>
          <a:p>
            <a:r>
              <a:rPr lang="en-US" altLang="en-US" dirty="0"/>
              <a:t>Simplest for continuous </a:t>
            </a:r>
            <a:r>
              <a:rPr lang="en-US" altLang="en-US" i="1" dirty="0"/>
              <a:t>m</a:t>
            </a:r>
            <a:r>
              <a:rPr lang="en-US" altLang="en-US" dirty="0"/>
              <a:t>-dimensional instance space is </a:t>
            </a:r>
            <a:r>
              <a:rPr lang="en-US" altLang="en-US" i="1" dirty="0"/>
              <a:t>Euclidean distance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Simplest for </a:t>
            </a:r>
            <a:r>
              <a:rPr lang="en-US" altLang="en-US" i="1" dirty="0"/>
              <a:t>m</a:t>
            </a:r>
            <a:r>
              <a:rPr lang="en-US" altLang="en-US" dirty="0"/>
              <a:t>-dimensional binary instance space is </a:t>
            </a:r>
            <a:r>
              <a:rPr lang="en-US" altLang="en-US" i="1" dirty="0"/>
              <a:t>Hamming distance</a:t>
            </a:r>
            <a:r>
              <a:rPr lang="en-US" altLang="en-US" dirty="0"/>
              <a:t> (number of feature values that differ).</a:t>
            </a:r>
          </a:p>
          <a:p>
            <a:r>
              <a:rPr lang="en-US" altLang="en-US" dirty="0"/>
              <a:t>For text, cosine similarity of TF-IDF weighted vectors is typically most effective.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7897</TotalTime>
  <Words>1774</Words>
  <Application>Microsoft Office PowerPoint</Application>
  <PresentationFormat>On-screen Show (4:3)</PresentationFormat>
  <Paragraphs>645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Marlett</vt:lpstr>
      <vt:lpstr>Times New Roman</vt:lpstr>
      <vt:lpstr>Blank Presentation</vt:lpstr>
      <vt:lpstr>Text/Document Categorization Part I</vt:lpstr>
      <vt:lpstr>Text Categorization</vt:lpstr>
      <vt:lpstr>Classification Task</vt:lpstr>
      <vt:lpstr>Learning for Classification</vt:lpstr>
      <vt:lpstr>Example of Classification Learning</vt:lpstr>
      <vt:lpstr>Issues to Consider in Supervised Learning</vt:lpstr>
      <vt:lpstr>Learning for Text Categorization</vt:lpstr>
      <vt:lpstr>Nearest-Neighbor Learning Algorithm</vt:lpstr>
      <vt:lpstr>Similarity Metrics</vt:lpstr>
      <vt:lpstr>K Nearest Neighbor for Text</vt:lpstr>
      <vt:lpstr>Nearest Neighbor with Inverted Index</vt:lpstr>
      <vt:lpstr>KNN for Document Categorization</vt:lpstr>
      <vt:lpstr>KNN for Document Categorization</vt:lpstr>
      <vt:lpstr>KNN for Document Categorization</vt:lpstr>
      <vt:lpstr>Using Relevance Feedback (Rocchio)</vt:lpstr>
      <vt:lpstr>Rocchio Text Categorization Algorithm (Training)</vt:lpstr>
      <vt:lpstr>Rocchio Text Categorization Algorithm (Test)</vt:lpstr>
      <vt:lpstr>Rocchio Properties </vt:lpstr>
      <vt:lpstr>Rocchio-Based Categorization - Example</vt:lpstr>
      <vt:lpstr>Next: Part II Bayesian Classification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</dc:title>
  <dc:creator>Bamshad Mobasher</dc:creator>
  <cp:lastModifiedBy>Bamshad Mobasher</cp:lastModifiedBy>
  <cp:revision>269</cp:revision>
  <cp:lastPrinted>2001-02-21T18:13:42Z</cp:lastPrinted>
  <dcterms:created xsi:type="dcterms:W3CDTF">1997-08-26T12:27:33Z</dcterms:created>
  <dcterms:modified xsi:type="dcterms:W3CDTF">2021-02-14T20:51:04Z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mobasher@cs.depaul.edu</vt:lpwstr>
  </property>
  <property fmtid="{D5CDD505-2E9C-101B-9397-08002B2CF9AE}" pid="8" name="HomePage">
    <vt:lpwstr>http://maya.cs.depaul.edu/~mobasher/classes/ds575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C:\Bamshad\CLASS\DS575\Lectures</vt:lpwstr>
  </property>
  <property fmtid="{D5CDD505-2E9C-101B-9397-08002B2CF9AE}" pid="22" name="Telephone number">
    <vt:bool>true</vt:bool>
  </property>
</Properties>
</file>