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786" r:id="rId2"/>
    <p:sldId id="723" r:id="rId3"/>
    <p:sldId id="439" r:id="rId4"/>
    <p:sldId id="731" r:id="rId5"/>
    <p:sldId id="711" r:id="rId6"/>
    <p:sldId id="602" r:id="rId7"/>
    <p:sldId id="604" r:id="rId8"/>
    <p:sldId id="783" r:id="rId9"/>
    <p:sldId id="782" r:id="rId10"/>
    <p:sldId id="784" r:id="rId11"/>
    <p:sldId id="785" r:id="rId12"/>
    <p:sldId id="788" r:id="rId13"/>
    <p:sldId id="712" r:id="rId14"/>
    <p:sldId id="713" r:id="rId15"/>
    <p:sldId id="714" r:id="rId16"/>
    <p:sldId id="725" r:id="rId17"/>
    <p:sldId id="726" r:id="rId18"/>
    <p:sldId id="727" r:id="rId19"/>
    <p:sldId id="728" r:id="rId20"/>
    <p:sldId id="730" r:id="rId21"/>
    <p:sldId id="729" r:id="rId22"/>
  </p:sldIdLst>
  <p:sldSz cx="9144000" cy="6858000" type="screen4x3"/>
  <p:notesSz cx="6980238" cy="9210675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mshad Mobasher" initials="BM" lastIdx="1" clrIdx="0">
    <p:extLst>
      <p:ext uri="{19B8F6BF-5375-455C-9EA6-DF929625EA0E}">
        <p15:presenceInfo xmlns:p15="http://schemas.microsoft.com/office/powerpoint/2012/main" userId="f59526aef3992a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00FF"/>
    <a:srgbClr val="000000"/>
    <a:srgbClr val="EAEAEA"/>
    <a:srgbClr val="008000"/>
    <a:srgbClr val="CCFFFF"/>
    <a:srgbClr val="CCECFF"/>
    <a:srgbClr val="FF66CC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0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63C396EE-34C6-48A8-A9CB-9E6CF83BC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4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6050" y="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0563"/>
            <a:ext cx="4605338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375150"/>
            <a:ext cx="5119688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l" defTabSz="925513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6050" y="8750300"/>
            <a:ext cx="3024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pPr>
              <a:defRPr/>
            </a:pPr>
            <a:fld id="{CE18EA16-A7CC-4232-B456-31F063FAA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9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E0C530-7062-4947-BAAF-D1EBC5453260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143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91D4E99-B737-4121-88E8-B0ED7973D26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375150"/>
            <a:ext cx="5583238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B1A52E-78C3-4364-A38E-568EC507CC0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BD9B94-6E22-4102-9BDD-B46BA8793691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315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692150"/>
            <a:ext cx="4605338" cy="345281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5863" y="708025"/>
            <a:ext cx="4714875" cy="3535363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Intersection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11710-6318-4617-9CDC-41D645B51453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D1D517-8444-4718-B946-44F4FFC41E7B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54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446A941-6062-4A71-AB6F-7E935F040C69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BA0F06-2F7D-4484-B434-2B37E4176B3E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6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BD1D517-8444-4718-B946-44F4FFC41E7B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922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19F2FA1-8CCF-4436-A451-7175FDCB5106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25513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defTabSz="925513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6D2E50B-07F4-407E-9638-B3D41B53A127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913" y="4375150"/>
            <a:ext cx="5586412" cy="4144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B3CE8-4E44-4AA9-B05C-8F9BECFB3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EE8D3-6C70-4CA4-BD05-AEEDD25BC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7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6F19E-7F6B-4FEB-AF00-0C40CB575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11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739C7-9D80-4A46-8A1B-6985F947D0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947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17662-9915-49E3-8A78-E00E9346B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26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7089-5A32-422F-B575-01D7D07665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75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C238-2CD8-4E14-B574-0DC8C588F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4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10F0-A1AA-4CE6-ACCF-DFA4361BA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479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CE437-BA7D-41F2-AFC3-ABAA25BFB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15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3DE48-31B0-4C1C-B3C1-3C7FB4C4A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46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66CD1-C76B-4A79-9232-F9FC9DCF1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25EB3-5EE0-49FD-A891-4C51CC8A55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Intelligent Information Retrieval</a:t>
            </a:r>
            <a:endParaRPr lang="en-US" sz="1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A05F3-9B6C-4391-8C13-75D8F39C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68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335713"/>
            <a:ext cx="342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pPr>
              <a:defRPr/>
            </a:pPr>
            <a:r>
              <a:rPr lang="en-US"/>
              <a:t>Intelligent Information Retrieval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902E2B1-D222-4DBB-9D49-A41A98112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arlett" pitchFamily="2" charset="2"/>
        <a:buChar char="i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Marlett" pitchFamily="2" charset="2"/>
        <a:buChar char="4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Marlett" pitchFamily="2" charset="2"/>
        <a:buChar char="i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Marlett" pitchFamily="2" charset="2"/>
        <a:buChar char="4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ndor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www.imdb.com/title/tt0114746/photogallery" TargetMode="External"/><Relationship Id="rId3" Type="http://schemas.openxmlformats.org/officeDocument/2006/relationships/hyperlink" Target="http://www.imdb.com/title/tt0167404/photogallery" TargetMode="External"/><Relationship Id="rId7" Type="http://schemas.openxmlformats.org/officeDocument/2006/relationships/hyperlink" Target="http://www.imdb.com/title/tt0119395/photogallery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imdb.com/title/tt0286106/photogallery" TargetMode="External"/><Relationship Id="rId5" Type="http://schemas.openxmlformats.org/officeDocument/2006/relationships/hyperlink" Target="http://www.imdb.com/title/tt0112864/photogallery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2.jpeg"/><Relationship Id="rId9" Type="http://schemas.openxmlformats.org/officeDocument/2006/relationships/hyperlink" Target="http://www.imdb.com/title/tt0340163/photogallery" TargetMode="External"/><Relationship Id="rId1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734568"/>
            <a:ext cx="7772400" cy="1752600"/>
          </a:xfrm>
          <a:noFill/>
        </p:spPr>
        <p:txBody>
          <a:bodyPr/>
          <a:lstStyle/>
          <a:p>
            <a:r>
              <a:rPr lang="en-US" altLang="en-US" dirty="0"/>
              <a:t>Relevance Feedback and Personalization</a:t>
            </a:r>
            <a:br>
              <a:rPr lang="en-US" altLang="en-US" dirty="0"/>
            </a:br>
            <a:br>
              <a:rPr lang="en-US" altLang="en-US" sz="1800" dirty="0"/>
            </a:br>
            <a:r>
              <a:rPr lang="en-US" altLang="en-US" dirty="0"/>
              <a:t>Part II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1752600" y="3130551"/>
            <a:ext cx="5638800" cy="1441450"/>
          </a:xfrm>
          <a:prstGeom prst="rect">
            <a:avLst/>
          </a:prstGeom>
          <a:solidFill>
            <a:srgbClr val="99CC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400"/>
          </a:p>
          <a:p>
            <a:pPr algn="ctr">
              <a:spcBef>
                <a:spcPct val="50000"/>
              </a:spcBef>
            </a:pPr>
            <a:r>
              <a:rPr lang="en-US" altLang="en-US" sz="2400"/>
              <a:t>CSC 575</a:t>
            </a:r>
          </a:p>
          <a:p>
            <a:pPr algn="ctr">
              <a:spcBef>
                <a:spcPct val="50000"/>
              </a:spcBef>
            </a:pPr>
            <a:r>
              <a:rPr lang="en-US" altLang="en-US" sz="2400"/>
              <a:t>Intelligent Information Retrieval</a:t>
            </a:r>
          </a:p>
          <a:p>
            <a:pPr algn="ctr">
              <a:spcBef>
                <a:spcPct val="50000"/>
              </a:spcBef>
            </a:pPr>
            <a:endParaRPr lang="en-US" altLang="en-US" sz="800"/>
          </a:p>
        </p:txBody>
      </p:sp>
    </p:spTree>
    <p:extLst>
      <p:ext uri="{BB962C8B-B14F-4D97-AF65-F5344CB8AC3E}">
        <p14:creationId xmlns:p14="http://schemas.microsoft.com/office/powerpoint/2010/main" val="2762964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93687"/>
            <a:ext cx="8339328" cy="762000"/>
          </a:xfrm>
        </p:spPr>
        <p:txBody>
          <a:bodyPr/>
          <a:lstStyle/>
          <a:p>
            <a:r>
              <a:rPr lang="en-US" sz="3200" dirty="0"/>
              <a:t>Personalized Content-Based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18E35-1C61-4A25-94FA-2E9AE213A321}" type="slidenum">
              <a:rPr lang="en-US" altLang="en-US" smtClean="0"/>
              <a:pPr>
                <a:defRPr/>
              </a:pPr>
              <a:t>10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717863"/>
              </p:ext>
            </p:extLst>
          </p:nvPr>
        </p:nvGraphicFramePr>
        <p:xfrm>
          <a:off x="1144437" y="3266863"/>
          <a:ext cx="7185961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Sim(u, </a:t>
                      </a:r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Item_i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0.46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BFF565-3FAE-4231-9DA3-3A6017E70BFB}"/>
              </a:ext>
            </a:extLst>
          </p:cNvPr>
          <p:cNvSpPr txBox="1"/>
          <p:nvPr/>
        </p:nvSpPr>
        <p:spPr>
          <a:xfrm>
            <a:off x="1072897" y="1225505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Now given </a:t>
            </a:r>
            <a:r>
              <a:rPr lang="en-US" sz="1600" b="1" i="1" dirty="0"/>
              <a:t>u</a:t>
            </a:r>
            <a:r>
              <a:rPr lang="en-US" sz="1600" b="1" dirty="0"/>
              <a:t>’s profile, we can recommend k most similar items not already rated by </a:t>
            </a:r>
            <a:r>
              <a:rPr lang="en-US" sz="1600" b="1" i="1" dirty="0"/>
              <a:t>u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E2A6402-8DC8-4246-9A1D-BDE30575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6364577"/>
              </p:ext>
            </p:extLst>
          </p:nvPr>
        </p:nvGraphicFramePr>
        <p:xfrm>
          <a:off x="1144437" y="1981093"/>
          <a:ext cx="5855001" cy="445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U’s Profile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2090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277CD7B-4C2F-4718-A9D7-B3CED8944FC9}"/>
              </a:ext>
            </a:extLst>
          </p:cNvPr>
          <p:cNvSpPr txBox="1"/>
          <p:nvPr/>
        </p:nvSpPr>
        <p:spPr>
          <a:xfrm>
            <a:off x="1144437" y="2818537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Using Cosine similarity:</a:t>
            </a:r>
            <a:endParaRPr lang="en-US" sz="16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C5F6900-F41A-4A55-90F6-D0DF28920AE1}"/>
              </a:ext>
            </a:extLst>
          </p:cNvPr>
          <p:cNvSpPr txBox="1"/>
          <p:nvPr/>
        </p:nvSpPr>
        <p:spPr>
          <a:xfrm>
            <a:off x="1144437" y="4807404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E.g., with k = 2, Items 3 and 4 should be recommended to user </a:t>
            </a:r>
            <a:r>
              <a:rPr lang="en-US" sz="1600" b="1" i="1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4110297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9E9DC-4393-46A4-80C1-8A23869B15D0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46100"/>
          </a:xfrm>
        </p:spPr>
        <p:txBody>
          <a:bodyPr/>
          <a:lstStyle/>
          <a:p>
            <a:r>
              <a:rPr lang="en-US" altLang="en-US" dirty="0"/>
              <a:t>Content-Based Filtering and IR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61288"/>
            <a:ext cx="8216900" cy="5049012"/>
          </a:xfrm>
        </p:spPr>
        <p:txBody>
          <a:bodyPr/>
          <a:lstStyle/>
          <a:p>
            <a:r>
              <a:rPr lang="en-US" dirty="0"/>
              <a:t>Content-based recommendation is analogous to Information Retrieval</a:t>
            </a:r>
          </a:p>
          <a:p>
            <a:pPr lvl="1"/>
            <a:r>
              <a:rPr lang="en-US" dirty="0"/>
              <a:t>Items are represented as vectors in n-dimensional space of features</a:t>
            </a:r>
          </a:p>
          <a:p>
            <a:pPr lvl="1"/>
            <a:r>
              <a:rPr lang="en-US" dirty="0"/>
              <a:t>Inverted index could be used to store the sparse matrix representation of items</a:t>
            </a:r>
          </a:p>
          <a:p>
            <a:pPr lvl="1"/>
            <a:r>
              <a:rPr lang="en-US" dirty="0"/>
              <a:t>Recommending the top n items amounts to computing similarities between a query and the items</a:t>
            </a:r>
          </a:p>
          <a:p>
            <a:r>
              <a:rPr lang="en-US" dirty="0"/>
              <a:t>Non-personalized content-based recommendation</a:t>
            </a:r>
          </a:p>
          <a:p>
            <a:pPr lvl="1"/>
            <a:r>
              <a:rPr lang="en-US" dirty="0"/>
              <a:t>Query = vector representation of an item (or a pseudo item representing preferences on different features)</a:t>
            </a:r>
          </a:p>
          <a:p>
            <a:r>
              <a:rPr lang="en-US" dirty="0"/>
              <a:t>Personalized content-based recommendation</a:t>
            </a:r>
          </a:p>
          <a:p>
            <a:pPr lvl="1"/>
            <a:r>
              <a:rPr lang="en-US" dirty="0"/>
              <a:t>Query = aggregate representation of feature vectors for items rated by the user (with ratings used as weights)</a:t>
            </a:r>
          </a:p>
          <a:p>
            <a:endParaRPr lang="en-US" dirty="0"/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65887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29C5-92F2-4E10-9017-41140BBA9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975360"/>
          </a:xfrm>
        </p:spPr>
        <p:txBody>
          <a:bodyPr/>
          <a:lstStyle/>
          <a:p>
            <a:r>
              <a:rPr lang="en-US" dirty="0"/>
              <a:t>Content-Based Recommendation: </a:t>
            </a:r>
            <a:r>
              <a:rPr lang="en-US" sz="3200" dirty="0"/>
              <a:t>Other Common Approaches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23FEF-59D9-45F9-A0C6-3290C4F37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22120"/>
            <a:ext cx="7772400" cy="4526280"/>
          </a:xfrm>
        </p:spPr>
        <p:txBody>
          <a:bodyPr/>
          <a:lstStyle/>
          <a:p>
            <a:r>
              <a:rPr lang="en-US" dirty="0"/>
              <a:t>Bayesian Models</a:t>
            </a:r>
          </a:p>
          <a:p>
            <a:pPr lvl="1"/>
            <a:r>
              <a:rPr lang="en-US" sz="1800" dirty="0"/>
              <a:t>Based on past liked items (with features </a:t>
            </a:r>
            <a:r>
              <a:rPr lang="en-US" dirty="0"/>
              <a:t>x</a:t>
            </a:r>
            <a:r>
              <a:rPr lang="en-US" sz="1600" baseline="-25000" dirty="0"/>
              <a:t>1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sz="1800" dirty="0"/>
              <a:t>), find probability </a:t>
            </a:r>
            <a:r>
              <a:rPr lang="en-US" sz="1800"/>
              <a:t>that user </a:t>
            </a:r>
            <a:r>
              <a:rPr lang="en-US" sz="1800" dirty="0"/>
              <a:t>will like the item:  </a:t>
            </a:r>
            <a:r>
              <a:rPr lang="en-US" dirty="0"/>
              <a:t>p(c(X)=1|x</a:t>
            </a:r>
            <a:r>
              <a:rPr lang="en-US" sz="1800" baseline="-25000" dirty="0"/>
              <a:t>1</a:t>
            </a:r>
            <a:r>
              <a:rPr lang="en-US" dirty="0"/>
              <a:t>, x</a:t>
            </a:r>
            <a:r>
              <a:rPr lang="en-US" sz="1800" baseline="-25000" dirty="0"/>
              <a:t>2</a:t>
            </a:r>
            <a:r>
              <a:rPr lang="en-US" dirty="0"/>
              <a:t>, ... , </a:t>
            </a:r>
            <a:r>
              <a:rPr lang="en-US" dirty="0" err="1"/>
              <a:t>x</a:t>
            </a:r>
            <a:r>
              <a:rPr lang="en-US" baseline="-25000" dirty="0" err="1"/>
              <a:t>d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Essentially Bayesian classification – will look at this in more detail later</a:t>
            </a:r>
          </a:p>
          <a:p>
            <a:r>
              <a:rPr lang="en-US" dirty="0"/>
              <a:t>Regression-Based Models</a:t>
            </a:r>
          </a:p>
          <a:p>
            <a:pPr lvl="1"/>
            <a:r>
              <a:rPr lang="en-US" sz="1800" dirty="0"/>
              <a:t>Learn weights for each feature by </a:t>
            </a:r>
            <a:br>
              <a:rPr lang="en-US" sz="1800" dirty="0"/>
            </a:br>
            <a:r>
              <a:rPr lang="en-US" sz="1800" dirty="0"/>
              <a:t>minimizing sum of squared errors</a:t>
            </a:r>
          </a:p>
          <a:p>
            <a:pPr lvl="1"/>
            <a:r>
              <a:rPr lang="en-US" sz="1800" dirty="0"/>
              <a:t>w</a:t>
            </a:r>
            <a:r>
              <a:rPr lang="en-US" sz="1800" baseline="-25000" dirty="0"/>
              <a:t>1 </a:t>
            </a:r>
            <a:r>
              <a:rPr lang="en-US" sz="1800" dirty="0"/>
              <a:t>x</a:t>
            </a:r>
            <a:r>
              <a:rPr lang="en-US" sz="1800" baseline="-25000" dirty="0"/>
              <a:t>1</a:t>
            </a:r>
            <a:r>
              <a:rPr lang="en-US" sz="1800" dirty="0"/>
              <a:t>+w</a:t>
            </a:r>
            <a:r>
              <a:rPr lang="en-US" sz="1800" baseline="-25000" dirty="0"/>
              <a:t>2 </a:t>
            </a:r>
            <a:r>
              <a:rPr lang="en-US" sz="1800" dirty="0"/>
              <a:t>x</a:t>
            </a:r>
            <a:r>
              <a:rPr lang="en-US" sz="1800" baseline="-25000" dirty="0"/>
              <a:t>2</a:t>
            </a:r>
            <a:r>
              <a:rPr lang="en-US" sz="1800" dirty="0"/>
              <a:t>+ ...+ w</a:t>
            </a:r>
            <a:r>
              <a:rPr lang="en-US" sz="1800" baseline="-25000" dirty="0"/>
              <a:t>d </a:t>
            </a:r>
            <a:r>
              <a:rPr lang="en-US" sz="1800" dirty="0" err="1"/>
              <a:t>x</a:t>
            </a:r>
            <a:r>
              <a:rPr lang="en-US" sz="1800" baseline="-25000" dirty="0" err="1"/>
              <a:t>d</a:t>
            </a:r>
            <a:r>
              <a:rPr lang="en-US" sz="1800" baseline="-25000" dirty="0"/>
              <a:t> </a:t>
            </a:r>
            <a:r>
              <a:rPr lang="en-US" sz="1800" dirty="0"/>
              <a:t>= b</a:t>
            </a:r>
          </a:p>
          <a:p>
            <a:pPr lvl="1"/>
            <a:endParaRPr lang="en-US" sz="1050" dirty="0"/>
          </a:p>
          <a:p>
            <a:r>
              <a:rPr lang="en-US" sz="2200" dirty="0"/>
              <a:t>Many Others</a:t>
            </a:r>
          </a:p>
          <a:p>
            <a:pPr lvl="1"/>
            <a:r>
              <a:rPr lang="en-US" sz="1800" dirty="0"/>
              <a:t>Latent Variable Models</a:t>
            </a:r>
          </a:p>
          <a:p>
            <a:pPr lvl="1"/>
            <a:r>
              <a:rPr lang="en-US" sz="1800" dirty="0"/>
              <a:t>Clustering-Based Models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9659E-2329-4E8B-A9D7-F7523CE4D6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Intelligent Information Retrieval</a:t>
            </a:r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B60FA-261F-477B-B035-82F7DE3750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4247089-5A32-422F-B575-01D7D07665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CD020D-07DF-4BEE-B5DD-69387CF65E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742" y="3344125"/>
            <a:ext cx="3527458" cy="294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0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32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A82415A-7071-47D9-A1FB-613F4A49F445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0" t="15071" r="7578" b="5373"/>
          <a:stretch>
            <a:fillRect/>
          </a:stretch>
        </p:blipFill>
        <p:spPr bwMode="auto">
          <a:xfrm>
            <a:off x="2732088" y="379413"/>
            <a:ext cx="5851525" cy="6097587"/>
          </a:xfrm>
          <a:prstGeom prst="rect">
            <a:avLst/>
          </a:prstGeom>
          <a:noFill/>
          <a:ln w="9525" algn="ctr">
            <a:solidFill>
              <a:srgbClr val="1B559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3" name="Oval 3"/>
          <p:cNvSpPr>
            <a:spLocks noChangeArrowheads="1"/>
          </p:cNvSpPr>
          <p:nvPr/>
        </p:nvSpPr>
        <p:spPr bwMode="auto">
          <a:xfrm>
            <a:off x="2579688" y="5259388"/>
            <a:ext cx="2752725" cy="574675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4" name="Oval 4"/>
          <p:cNvSpPr>
            <a:spLocks noChangeArrowheads="1"/>
          </p:cNvSpPr>
          <p:nvPr/>
        </p:nvSpPr>
        <p:spPr bwMode="auto">
          <a:xfrm>
            <a:off x="6832600" y="242888"/>
            <a:ext cx="852488" cy="450850"/>
          </a:xfrm>
          <a:prstGeom prst="ellipse">
            <a:avLst/>
          </a:prstGeom>
          <a:noFill/>
          <a:ln w="28575" algn="ctr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3255" name="Rectangle 5"/>
          <p:cNvSpPr>
            <a:spLocks noChangeArrowheads="1"/>
          </p:cNvSpPr>
          <p:nvPr/>
        </p:nvSpPr>
        <p:spPr bwMode="auto">
          <a:xfrm>
            <a:off x="174625" y="2201863"/>
            <a:ext cx="252253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2400" b="1">
                <a:solidFill>
                  <a:schemeClr val="tx2"/>
                </a:solidFill>
                <a:latin typeface="Arial" charset="0"/>
              </a:rPr>
              <a:t>Content-Based Recommender Systems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5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8F2F60F-55B6-4652-A271-7092F635AE9C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0"/>
            <a:ext cx="8366125" cy="1317625"/>
          </a:xfrm>
        </p:spPr>
        <p:txBody>
          <a:bodyPr/>
          <a:lstStyle/>
          <a:p>
            <a:r>
              <a:rPr lang="en-US" altLang="en-US" sz="2800"/>
              <a:t>Content-Based Recommenders: </a:t>
            </a:r>
            <a:br>
              <a:rPr lang="en-US" altLang="en-US" sz="2800"/>
            </a:br>
            <a:r>
              <a:rPr lang="en-US" altLang="en-US" sz="2000"/>
              <a:t>Personalized Search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46250"/>
            <a:ext cx="4102100" cy="823913"/>
          </a:xfrm>
        </p:spPr>
        <p:txBody>
          <a:bodyPr/>
          <a:lstStyle/>
          <a:p>
            <a:r>
              <a:rPr lang="en-US" altLang="en-US" b="0" dirty="0"/>
              <a:t>How can the search engine determine the “user’s context”?</a:t>
            </a:r>
          </a:p>
        </p:txBody>
      </p:sp>
      <p:pic>
        <p:nvPicPr>
          <p:cNvPr id="623620" name="Picture 4" descr="Raphael.  Madonna and Child.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0088" y="1692275"/>
            <a:ext cx="1387475" cy="2060575"/>
          </a:xfrm>
          <a:noFill/>
        </p:spPr>
      </p:pic>
      <p:pic>
        <p:nvPicPr>
          <p:cNvPr id="62362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25" y="3608388"/>
            <a:ext cx="2039938" cy="2552700"/>
          </a:xfrm>
          <a:noFill/>
        </p:spPr>
      </p:pic>
      <p:sp>
        <p:nvSpPr>
          <p:cNvPr id="623622" name="Text Box 6"/>
          <p:cNvSpPr txBox="1">
            <a:spLocks noChangeArrowheads="1"/>
          </p:cNvSpPr>
          <p:nvPr/>
        </p:nvSpPr>
        <p:spPr bwMode="auto">
          <a:xfrm>
            <a:off x="715963" y="3300413"/>
            <a:ext cx="3432175" cy="376237"/>
          </a:xfrm>
          <a:prstGeom prst="rect">
            <a:avLst/>
          </a:prstGeom>
          <a:solidFill>
            <a:srgbClr val="FFEDC9"/>
          </a:solidFill>
          <a:ln w="9525" algn="ctr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altLang="en-US" sz="1800" b="1">
                <a:solidFill>
                  <a:srgbClr val="3333CC"/>
                </a:solidFill>
                <a:latin typeface="Arial" charset="0"/>
              </a:rPr>
              <a:t>Query: “Madonna and Child”</a:t>
            </a:r>
          </a:p>
        </p:txBody>
      </p:sp>
      <p:cxnSp>
        <p:nvCxnSpPr>
          <p:cNvPr id="623623" name="AutoShape 7"/>
          <p:cNvCxnSpPr>
            <a:cxnSpLocks noChangeShapeType="1"/>
            <a:stCxn id="623622" idx="3"/>
          </p:cNvCxnSpPr>
          <p:nvPr/>
        </p:nvCxnSpPr>
        <p:spPr bwMode="auto">
          <a:xfrm flipV="1">
            <a:off x="4148138" y="2592388"/>
            <a:ext cx="1703387" cy="896937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3624" name="AutoShape 8"/>
          <p:cNvCxnSpPr>
            <a:cxnSpLocks noChangeShapeType="1"/>
            <a:stCxn id="623622" idx="3"/>
          </p:cNvCxnSpPr>
          <p:nvPr/>
        </p:nvCxnSpPr>
        <p:spPr bwMode="auto">
          <a:xfrm>
            <a:off x="4148138" y="3489325"/>
            <a:ext cx="1660525" cy="1446213"/>
          </a:xfrm>
          <a:prstGeom prst="straightConnector1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3625" name="Text Box 9"/>
          <p:cNvSpPr txBox="1">
            <a:spLocks noChangeArrowheads="1"/>
          </p:cNvSpPr>
          <p:nvPr/>
        </p:nvSpPr>
        <p:spPr bwMode="auto">
          <a:xfrm>
            <a:off x="4845050" y="2533650"/>
            <a:ext cx="36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Arial" charset="0"/>
              </a:rPr>
              <a:t>?</a:t>
            </a:r>
          </a:p>
        </p:txBody>
      </p:sp>
      <p:sp>
        <p:nvSpPr>
          <p:cNvPr id="623626" name="Text Box 10"/>
          <p:cNvSpPr txBox="1">
            <a:spLocks noChangeArrowheads="1"/>
          </p:cNvSpPr>
          <p:nvPr/>
        </p:nvSpPr>
        <p:spPr bwMode="auto">
          <a:xfrm>
            <a:off x="4910138" y="3752850"/>
            <a:ext cx="369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400" b="1">
                <a:latin typeface="Arial" charset="0"/>
              </a:rPr>
              <a:t>?</a:t>
            </a:r>
          </a:p>
        </p:txBody>
      </p:sp>
      <p:sp>
        <p:nvSpPr>
          <p:cNvPr id="623627" name="Rectangle 11"/>
          <p:cNvSpPr>
            <a:spLocks noChangeArrowheads="1"/>
          </p:cNvSpPr>
          <p:nvPr/>
        </p:nvSpPr>
        <p:spPr bwMode="auto">
          <a:xfrm>
            <a:off x="423863" y="4541838"/>
            <a:ext cx="487680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Font typeface="Marlett" pitchFamily="2" charset="2"/>
              <a:buChar char="i"/>
            </a:pPr>
            <a:r>
              <a:rPr lang="en-US" altLang="en-US" sz="2400" b="1" dirty="0"/>
              <a:t>Need to “learn” the user profile:</a:t>
            </a:r>
          </a:p>
          <a:p>
            <a:pPr lvl="1" algn="l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2000" dirty="0"/>
              <a:t>User is an art historian?</a:t>
            </a:r>
          </a:p>
          <a:p>
            <a:pPr lvl="1" algn="l">
              <a:spcBef>
                <a:spcPct val="20000"/>
              </a:spcBef>
              <a:buClr>
                <a:srgbClr val="FF3300"/>
              </a:buClr>
              <a:buFont typeface="Marlett" pitchFamily="2" charset="2"/>
              <a:buChar char="4"/>
            </a:pPr>
            <a:r>
              <a:rPr lang="en-US" altLang="en-US" sz="2000" dirty="0"/>
              <a:t>User is a pop music fan?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23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3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23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23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3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23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3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23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23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3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3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3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622" grpId="0" animBg="1"/>
      <p:bldP spid="623625" grpId="0"/>
      <p:bldP spid="623626" grpId="0"/>
      <p:bldP spid="6236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0978A11-65FB-4F0C-BD5C-5076688B5784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60375"/>
            <a:ext cx="8229600" cy="609600"/>
          </a:xfrm>
        </p:spPr>
        <p:txBody>
          <a:bodyPr/>
          <a:lstStyle/>
          <a:p>
            <a:r>
              <a:rPr lang="en-US" altLang="en-US"/>
              <a:t>Content-Based Recommenders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33538"/>
            <a:ext cx="7529513" cy="1200150"/>
          </a:xfrm>
        </p:spPr>
        <p:txBody>
          <a:bodyPr/>
          <a:lstStyle/>
          <a:p>
            <a:r>
              <a:rPr lang="en-US" altLang="en-US" sz="2000"/>
              <a:t>Music recommendations</a:t>
            </a:r>
          </a:p>
          <a:p>
            <a:r>
              <a:rPr lang="en-US" altLang="en-US" sz="2000"/>
              <a:t>Play list generation</a:t>
            </a:r>
          </a:p>
        </p:txBody>
      </p:sp>
      <p:pic>
        <p:nvPicPr>
          <p:cNvPr id="55302" name="Picture 4">
            <a:hlinkClick r:id="rId3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16038" y="2544763"/>
            <a:ext cx="6264275" cy="3063875"/>
          </a:xfrm>
          <a:ln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079750" y="5802313"/>
            <a:ext cx="2693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en-US" altLang="en-US" sz="2400">
                <a:latin typeface="Arial" charset="0"/>
              </a:rPr>
              <a:t>Example: </a:t>
            </a:r>
            <a:r>
              <a:rPr lang="en-US" altLang="en-US" sz="2400">
                <a:latin typeface="Arial" charset="0"/>
                <a:hlinkClick r:id="rId3"/>
              </a:rPr>
              <a:t>Pandora</a:t>
            </a:r>
            <a:endParaRPr lang="en-US" altLang="en-US" sz="2400"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98E52-9468-4782-9E6D-88F4C9E13DD2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63525" y="223838"/>
            <a:ext cx="8366125" cy="1143000"/>
          </a:xfrm>
        </p:spPr>
        <p:txBody>
          <a:bodyPr/>
          <a:lstStyle/>
          <a:p>
            <a:r>
              <a:rPr lang="en-US" altLang="en-US"/>
              <a:t>Social / Collaborative Tags</a:t>
            </a:r>
          </a:p>
        </p:txBody>
      </p:sp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0" t="33058" r="12500" b="18962"/>
          <a:stretch>
            <a:fillRect/>
          </a:stretch>
        </p:blipFill>
        <p:spPr bwMode="auto">
          <a:xfrm>
            <a:off x="284163" y="1447800"/>
            <a:ext cx="850265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441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599" y="1485900"/>
            <a:ext cx="7922747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457200"/>
            <a:ext cx="8610600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Example: Tags describe the Resource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4001" y="3556000"/>
            <a:ext cx="1876708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3581400"/>
            <a:ext cx="8229600" cy="2993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Tags can describe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/>
              <a:t>The resource (genre, actors, etc)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/>
              <a:t>Organizational (</a:t>
            </a:r>
            <a:r>
              <a:rPr lang="en-US" sz="2400" dirty="0" err="1"/>
              <a:t>toRead</a:t>
            </a:r>
            <a:r>
              <a:rPr lang="en-US" sz="2400" dirty="0"/>
              <a:t>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dirty="0"/>
              <a:t>Subjective (awesome)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Ownership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822960" lvl="1" indent="-256032" algn="l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lang="en-US" sz="2400" baseline="0" dirty="0"/>
              <a:t>etc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2998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676400"/>
            <a:ext cx="8534400" cy="451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/>
              <a:t>Tag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417568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918200" cy="4477512"/>
          </a:xfrm>
        </p:spPr>
        <p:txBody>
          <a:bodyPr/>
          <a:lstStyle/>
          <a:p>
            <a:r>
              <a:rPr lang="en-US" sz="2400" dirty="0"/>
              <a:t>These systems are “collaborative.”</a:t>
            </a:r>
          </a:p>
          <a:p>
            <a:pPr lvl="1"/>
            <a:r>
              <a:rPr lang="en-US" sz="2000" dirty="0"/>
              <a:t>Recommendation / Analytics based on the “wisdom of crowds.”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1066800"/>
          </a:xfrm>
        </p:spPr>
        <p:txBody>
          <a:bodyPr/>
          <a:lstStyle/>
          <a:p>
            <a:r>
              <a:rPr lang="en-US" dirty="0"/>
              <a:t>Tags describe the user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24200"/>
            <a:ext cx="1796288" cy="2384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8100" y="1435099"/>
            <a:ext cx="2438400" cy="4676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3276600" y="2781300"/>
            <a:ext cx="2438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Rai</a:t>
            </a:r>
            <a:r>
              <a:rPr lang="en-US" dirty="0"/>
              <a:t> </a:t>
            </a:r>
            <a:r>
              <a:rPr lang="en-US" dirty="0" err="1"/>
              <a:t>Aren's</a:t>
            </a:r>
            <a:r>
              <a:rPr lang="en-US" dirty="0"/>
              <a:t> profile</a:t>
            </a:r>
          </a:p>
          <a:p>
            <a:r>
              <a:rPr lang="en-US" dirty="0"/>
              <a:t>co-author</a:t>
            </a:r>
          </a:p>
          <a:p>
            <a:r>
              <a:rPr lang="en-US" dirty="0"/>
              <a:t>“Secret of the Sands"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3400" y="3251200"/>
            <a:ext cx="22860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6817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940933"/>
          </a:xfrm>
        </p:spPr>
        <p:txBody>
          <a:bodyPr/>
          <a:lstStyle/>
          <a:p>
            <a:r>
              <a:rPr lang="en-US" dirty="0"/>
              <a:t>Content-based recommendation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27584"/>
            <a:ext cx="8507288" cy="4698579"/>
          </a:xfrm>
        </p:spPr>
        <p:txBody>
          <a:bodyPr/>
          <a:lstStyle/>
          <a:p>
            <a:r>
              <a:rPr lang="en-US" sz="2400" dirty="0"/>
              <a:t>Collaborative filtering does </a:t>
            </a:r>
            <a:r>
              <a:rPr lang="en-US" sz="2400" dirty="0">
                <a:solidFill>
                  <a:srgbClr val="0070C0"/>
                </a:solidFill>
              </a:rPr>
              <a:t>NOT</a:t>
            </a:r>
            <a:r>
              <a:rPr lang="en-US" sz="2400" dirty="0"/>
              <a:t> require any information about the items,</a:t>
            </a:r>
          </a:p>
          <a:p>
            <a:pPr lvl="2"/>
            <a:r>
              <a:rPr lang="en-US" sz="1800" dirty="0"/>
              <a:t>However, it might be reasonable to exploit such information</a:t>
            </a:r>
          </a:p>
          <a:p>
            <a:pPr lvl="2"/>
            <a:r>
              <a:rPr lang="en-US" sz="1800" dirty="0"/>
              <a:t>E.g. recommend fantasy novels to people who liked fantasy novels in the past</a:t>
            </a:r>
          </a:p>
          <a:p>
            <a:r>
              <a:rPr lang="en-US" sz="2400" dirty="0"/>
              <a:t>What do we need:</a:t>
            </a:r>
          </a:p>
          <a:p>
            <a:pPr lvl="2"/>
            <a:r>
              <a:rPr lang="en-US" sz="1800" dirty="0"/>
              <a:t>Some information about the available items such as the genre/category, keywords, tags, or other features</a:t>
            </a:r>
          </a:p>
          <a:p>
            <a:pPr lvl="2"/>
            <a:r>
              <a:rPr lang="en-US" sz="1800" dirty="0"/>
              <a:t>Some sort of </a:t>
            </a:r>
            <a:r>
              <a:rPr lang="en-US" sz="1800" i="1" dirty="0"/>
              <a:t>user profile</a:t>
            </a:r>
            <a:r>
              <a:rPr lang="en-US" sz="1800" dirty="0"/>
              <a:t> describing what the user likes (the preferences)</a:t>
            </a:r>
          </a:p>
          <a:p>
            <a:r>
              <a:rPr lang="en-US" sz="2400" dirty="0"/>
              <a:t>The task:</a:t>
            </a:r>
          </a:p>
          <a:p>
            <a:pPr lvl="2"/>
            <a:r>
              <a:rPr lang="en-US" sz="1800" dirty="0"/>
              <a:t>Learn user preferences</a:t>
            </a:r>
          </a:p>
          <a:p>
            <a:pPr lvl="2"/>
            <a:r>
              <a:rPr lang="en-US" sz="1800" dirty="0"/>
              <a:t>Locate/recommend items that are "similar" to the 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2435425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6B4ED-00A1-4935-87D8-884A0E270D0D}" type="slidenum">
              <a:rPr lang="en-US" altLang="en-US"/>
              <a:pPr/>
              <a:t>20</a:t>
            </a:fld>
            <a:endParaRPr lang="en-US" altLang="en-US"/>
          </a:p>
        </p:txBody>
      </p:sp>
      <p:pic>
        <p:nvPicPr>
          <p:cNvPr id="314372" name="Picture 4"/>
          <p:cNvPicPr>
            <a:picLocks noChangeAspect="1" noChangeArrowheads="1"/>
          </p:cNvPicPr>
          <p:nvPr/>
        </p:nvPicPr>
        <p:blipFill>
          <a:blip r:embed="rId3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1376363"/>
            <a:ext cx="8362950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3" name="Rectangle 5"/>
          <p:cNvSpPr>
            <a:spLocks noGrp="1" noChangeArrowheads="1"/>
          </p:cNvSpPr>
          <p:nvPr>
            <p:ph type="title"/>
          </p:nvPr>
        </p:nvSpPr>
        <p:spPr>
          <a:xfrm>
            <a:off x="263525" y="188913"/>
            <a:ext cx="8532813" cy="1143000"/>
          </a:xfrm>
        </p:spPr>
        <p:txBody>
          <a:bodyPr/>
          <a:lstStyle/>
          <a:p>
            <a:r>
              <a:rPr lang="en-US" altLang="en-US" dirty="0"/>
              <a:t>Example: Using Tags for Recommendation</a:t>
            </a:r>
          </a:p>
        </p:txBody>
      </p:sp>
    </p:spTree>
    <p:extLst>
      <p:ext uri="{BB962C8B-B14F-4D97-AF65-F5344CB8AC3E}">
        <p14:creationId xmlns:p14="http://schemas.microsoft.com/office/powerpoint/2010/main" val="11311784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" y="300038"/>
            <a:ext cx="8366125" cy="817562"/>
          </a:xfrm>
        </p:spPr>
        <p:txBody>
          <a:bodyPr/>
          <a:lstStyle/>
          <a:p>
            <a:r>
              <a:rPr lang="en-US" dirty="0"/>
              <a:t>Social 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920" y="1417955"/>
            <a:ext cx="4399280" cy="4540250"/>
          </a:xfrm>
        </p:spPr>
        <p:txBody>
          <a:bodyPr/>
          <a:lstStyle/>
          <a:p>
            <a:r>
              <a:rPr lang="en-US" dirty="0"/>
              <a:t>A form of collaborative filtering using social network data</a:t>
            </a:r>
          </a:p>
          <a:p>
            <a:pPr lvl="1"/>
            <a:r>
              <a:rPr lang="en-US" dirty="0"/>
              <a:t>Users profiles represented as sets of links to other nodes (users or items) in the network</a:t>
            </a:r>
          </a:p>
          <a:p>
            <a:pPr lvl="1"/>
            <a:r>
              <a:rPr lang="en-US" dirty="0"/>
              <a:t>Prediction problem: infer a currently non-existent link in the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457E7-0AF0-40ED-BD94-EE5EAE4A3B96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32563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383" y="1202054"/>
            <a:ext cx="1367734" cy="45148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pic>
        <p:nvPicPr>
          <p:cNvPr id="11" name="Picture 10" descr="FB1.jpg"/>
          <p:cNvPicPr>
            <a:picLocks noChangeAspect="1"/>
          </p:cNvPicPr>
          <p:nvPr/>
        </p:nvPicPr>
        <p:blipFill>
          <a:blip r:embed="rId4" cstate="print"/>
          <a:srcRect b="2960"/>
          <a:stretch>
            <a:fillRect/>
          </a:stretch>
        </p:blipFill>
        <p:spPr>
          <a:xfrm>
            <a:off x="5370512" y="1612582"/>
            <a:ext cx="2850451" cy="449611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364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auto">
          <a:xfrm>
            <a:off x="285720" y="935619"/>
            <a:ext cx="8429684" cy="42862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92673"/>
            <a:ext cx="8587692" cy="1143000"/>
          </a:xfrm>
        </p:spPr>
        <p:txBody>
          <a:bodyPr/>
          <a:lstStyle/>
          <a:p>
            <a:r>
              <a:rPr lang="en-US" dirty="0"/>
              <a:t>Content representation &amp; item similarities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5804" y="3666930"/>
            <a:ext cx="8229600" cy="2770446"/>
          </a:xfrm>
        </p:spPr>
        <p:txBody>
          <a:bodyPr/>
          <a:lstStyle/>
          <a:p>
            <a:r>
              <a:rPr lang="en-US" sz="2000" dirty="0"/>
              <a:t>Represent items as vectors over features</a:t>
            </a:r>
          </a:p>
          <a:p>
            <a:pPr lvl="1"/>
            <a:r>
              <a:rPr lang="en-US" sz="1800" dirty="0"/>
              <a:t>Features may be items attributes, keywords, tags, etc.</a:t>
            </a:r>
          </a:p>
          <a:p>
            <a:pPr lvl="1"/>
            <a:r>
              <a:rPr lang="en-US" sz="1800" dirty="0"/>
              <a:t>Often items are represented as keyword vectors based on textual descriptions with </a:t>
            </a:r>
            <a:r>
              <a:rPr lang="en-US" sz="1800" dirty="0" err="1"/>
              <a:t>TFxIDF</a:t>
            </a:r>
            <a:r>
              <a:rPr lang="en-US" sz="1800" dirty="0"/>
              <a:t> or other weighting approaches</a:t>
            </a:r>
          </a:p>
          <a:p>
            <a:pPr lvl="2"/>
            <a:r>
              <a:rPr lang="en-US" sz="1800" dirty="0"/>
              <a:t>applicable to any type of item (images, products, news stories) as long as a textual description is available or can be constructed</a:t>
            </a:r>
          </a:p>
          <a:p>
            <a:pPr lvl="1"/>
            <a:r>
              <a:rPr lang="en-US" sz="2000" dirty="0"/>
              <a:t>Important consideration: feature selection</a:t>
            </a:r>
          </a:p>
          <a:p>
            <a:endParaRPr lang="en-US" sz="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7579" y="1019594"/>
            <a:ext cx="5626668" cy="256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0945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0E9E9DC-4393-46A4-80C1-8A23869B15D0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46100"/>
          </a:xfrm>
        </p:spPr>
        <p:txBody>
          <a:bodyPr/>
          <a:lstStyle/>
          <a:p>
            <a:r>
              <a:rPr lang="en-US" altLang="en-US" dirty="0"/>
              <a:t>User Profiles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161288"/>
            <a:ext cx="8216900" cy="5049012"/>
          </a:xfrm>
        </p:spPr>
        <p:txBody>
          <a:bodyPr/>
          <a:lstStyle/>
          <a:p>
            <a:r>
              <a:rPr lang="en-US" dirty="0"/>
              <a:t>Represent items as vectors over features</a:t>
            </a:r>
          </a:p>
          <a:p>
            <a:r>
              <a:rPr lang="en-US" dirty="0"/>
              <a:t>User profiles are also represented as aggregate feature vectors</a:t>
            </a:r>
          </a:p>
          <a:p>
            <a:pPr lvl="1"/>
            <a:r>
              <a:rPr lang="en-US" dirty="0"/>
              <a:t>Based on items  in the user profile (e.g., items liked, purchased, viewed, clicked on, etc.)</a:t>
            </a:r>
          </a:p>
          <a:p>
            <a:pPr lvl="1"/>
            <a:r>
              <a:rPr lang="en-US" dirty="0"/>
              <a:t>Ex: profile could be the sum or average of feature vectors for all items previously liked/selected by the user</a:t>
            </a:r>
          </a:p>
          <a:p>
            <a:pPr lvl="1"/>
            <a:r>
              <a:rPr lang="en-US" dirty="0"/>
              <a:t>Or, it could be a vector representation based on the values of a specific feature or attribute (e.g., genre, category, etc.)</a:t>
            </a:r>
          </a:p>
          <a:p>
            <a:pPr lvl="2"/>
            <a:r>
              <a:rPr lang="en-US" dirty="0"/>
              <a:t>If the user has liked star wars movies and Indiana Jones movies, then a vector representation with genres as dimensions will have high values for “sci-fi” and “action-adventure”, but low values for “drama” and “documentary”</a:t>
            </a:r>
          </a:p>
          <a:p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7091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000"/>
              <a:t>Intelligent Information Retrieval</a:t>
            </a:r>
            <a:endParaRPr lang="en-US" altLang="en-US"/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7FE3BE8-AFF1-4CF9-8462-3D7A0D000E50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15938"/>
          </a:xfrm>
        </p:spPr>
        <p:txBody>
          <a:bodyPr/>
          <a:lstStyle/>
          <a:p>
            <a:r>
              <a:rPr lang="en-US" altLang="en-US" sz="3200"/>
              <a:t>Content-Based Recommenders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36625"/>
            <a:ext cx="7772400" cy="5235575"/>
          </a:xfrm>
        </p:spPr>
        <p:txBody>
          <a:bodyPr/>
          <a:lstStyle/>
          <a:p>
            <a:r>
              <a:rPr lang="en-US" altLang="en-US" sz="2000"/>
              <a:t>Predictions for unseen (target) items are computed based on their similarity (in terms of content) to items in the user profile.</a:t>
            </a:r>
          </a:p>
          <a:p>
            <a:r>
              <a:rPr lang="en-US" altLang="en-US" sz="2000"/>
              <a:t>E.g., user profile </a:t>
            </a:r>
            <a:r>
              <a:rPr lang="en-US" altLang="en-US" sz="2000" b="0" i="1"/>
              <a:t>P</a:t>
            </a:r>
            <a:r>
              <a:rPr lang="en-US" altLang="en-US" sz="2000" b="0" i="1" baseline="-25000"/>
              <a:t>u</a:t>
            </a:r>
            <a:r>
              <a:rPr lang="en-US" altLang="en-US" sz="2000"/>
              <a:t> contains</a:t>
            </a:r>
          </a:p>
          <a:p>
            <a:endParaRPr lang="en-US" altLang="en-US" sz="26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800"/>
          </a:p>
          <a:p>
            <a:endParaRPr lang="en-US" altLang="en-US" sz="1600"/>
          </a:p>
          <a:p>
            <a:pPr>
              <a:buFont typeface="Marlett" pitchFamily="2" charset="2"/>
              <a:buNone/>
            </a:pPr>
            <a:r>
              <a:rPr lang="en-US" altLang="en-US" sz="2000"/>
              <a:t>	</a:t>
            </a:r>
            <a:r>
              <a:rPr lang="en-US" altLang="en-US" sz="1800"/>
              <a:t>recommend highly:                          and recommend “mildly”:</a:t>
            </a:r>
            <a:r>
              <a:rPr lang="en-US" altLang="en-US" sz="2000"/>
              <a:t>  </a:t>
            </a:r>
          </a:p>
        </p:txBody>
      </p:sp>
      <p:pic>
        <p:nvPicPr>
          <p:cNvPr id="52230" name="Picture 4" descr="The Sixth Sense">
            <a:hlinkClick r:id="rId3" tooltip="The Sixth Sense"/>
          </p:cNvPr>
          <p:cNvPicPr>
            <a:picLocks noChangeAspect="1" noChangeArrowheads="1"/>
          </p:cNvPicPr>
          <p:nvPr/>
        </p:nvPicPr>
        <p:blipFill>
          <a:blip r:embed="rId4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189163"/>
            <a:ext cx="1187450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5" descr="Die Hard: With a Vengeance">
            <a:hlinkClick r:id="rId5" tooltip="Die Hard: With a Vengeanc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182813"/>
            <a:ext cx="11525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6" descr="The Jackal">
            <a:hlinkClick r:id="rId7" tooltip="The Jackal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5" y="2227263"/>
            <a:ext cx="12080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7" descr="Hostage">
            <a:hlinkClick r:id="rId9" tooltip="Hostage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4359275"/>
            <a:ext cx="1046162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8" descr="Signs">
            <a:hlinkClick r:id="rId11" tooltip="Signs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4433888"/>
            <a:ext cx="1282700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9" descr="Twelve Monkeys">
            <a:hlinkClick r:id="rId13" tooltip="Twelve Monkeys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212975"/>
            <a:ext cx="12017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3439"/>
            <a:ext cx="7772400" cy="762000"/>
          </a:xfrm>
        </p:spPr>
        <p:txBody>
          <a:bodyPr/>
          <a:lstStyle/>
          <a:p>
            <a:r>
              <a:rPr lang="en-US" dirty="0"/>
              <a:t>Non-Personalized Content-Based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18E35-1C61-4A25-94FA-2E9AE213A321}" type="slidenum">
              <a:rPr lang="en-US" altLang="en-US" smtClean="0"/>
              <a:pPr>
                <a:defRPr/>
              </a:pPr>
              <a:t>6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446755"/>
              </p:ext>
            </p:extLst>
          </p:nvPr>
        </p:nvGraphicFramePr>
        <p:xfrm>
          <a:off x="1354343" y="3781108"/>
          <a:ext cx="5855001" cy="2270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Item7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52344DE-F0C5-4AAC-88B9-67B4743C8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413466"/>
              </p:ext>
            </p:extLst>
          </p:nvPr>
        </p:nvGraphicFramePr>
        <p:xfrm>
          <a:off x="1354343" y="2243138"/>
          <a:ext cx="5855001" cy="5676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F2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F3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F6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F7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F8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target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A292BE-7008-4B5E-B2DF-2C34E001832C}"/>
              </a:ext>
            </a:extLst>
          </p:cNvPr>
          <p:cNvSpPr txBox="1"/>
          <p:nvPr/>
        </p:nvSpPr>
        <p:spPr>
          <a:xfrm>
            <a:off x="642938" y="1645920"/>
            <a:ext cx="7420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Given a target item (represented as a feature vector over a feature set for all items)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FC8DDD-C38A-432A-927C-92A8470CD35B}"/>
              </a:ext>
            </a:extLst>
          </p:cNvPr>
          <p:cNvSpPr txBox="1"/>
          <p:nvPr/>
        </p:nvSpPr>
        <p:spPr>
          <a:xfrm>
            <a:off x="709190" y="3126691"/>
            <a:ext cx="67254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Find the top k most similar items to the target item from the item database</a:t>
            </a:r>
          </a:p>
        </p:txBody>
      </p:sp>
    </p:spTree>
    <p:extLst>
      <p:ext uri="{BB962C8B-B14F-4D97-AF65-F5344CB8AC3E}">
        <p14:creationId xmlns:p14="http://schemas.microsoft.com/office/powerpoint/2010/main" val="3450932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18E35-1C61-4A25-94FA-2E9AE213A321}" type="slidenum">
              <a:rPr lang="en-US" altLang="en-US" smtClean="0"/>
              <a:pPr>
                <a:defRPr/>
              </a:pPr>
              <a:t>7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963956"/>
              </p:ext>
            </p:extLst>
          </p:nvPr>
        </p:nvGraphicFramePr>
        <p:xfrm>
          <a:off x="1896803" y="2288857"/>
          <a:ext cx="4684386" cy="22802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56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1484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185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Sim(Target, Di)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0.00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target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35A1BA8C-E268-48E5-BF3B-6CBE5FAEC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98" y="202874"/>
            <a:ext cx="8201318" cy="917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Times New Roman" pitchFamily="18" charset="0"/>
              </a:defRPr>
            </a:lvl9pPr>
          </a:lstStyle>
          <a:p>
            <a:r>
              <a:rPr lang="en-US" sz="2800" kern="0" dirty="0"/>
              <a:t>Non-Personalized Content-Based Recommendation</a:t>
            </a:r>
            <a:endParaRPr lang="en-US" altLang="en-US" sz="28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0D8D0D-3373-4336-90DB-780E146526C2}"/>
              </a:ext>
            </a:extLst>
          </p:cNvPr>
          <p:cNvSpPr txBox="1"/>
          <p:nvPr/>
        </p:nvSpPr>
        <p:spPr>
          <a:xfrm>
            <a:off x="1297193" y="1357149"/>
            <a:ext cx="654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/>
              <a:t>We can use standard KNN with Cosine Similarity </a:t>
            </a:r>
            <a:br>
              <a:rPr lang="en-US" sz="1800" b="1" dirty="0"/>
            </a:br>
            <a:r>
              <a:rPr lang="en-US" sz="1800" b="1" dirty="0"/>
              <a:t>(Dice or Jaccard could be used if feature weights are binary)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BE11C0-A6B3-470B-BDE2-700637F19A76}"/>
              </a:ext>
            </a:extLst>
          </p:cNvPr>
          <p:cNvSpPr txBox="1"/>
          <p:nvPr/>
        </p:nvSpPr>
        <p:spPr>
          <a:xfrm>
            <a:off x="1393033" y="5083095"/>
            <a:ext cx="6549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/>
              <a:t>With K = 3, Items 3, 4, and 6 will be recommended</a:t>
            </a:r>
          </a:p>
        </p:txBody>
      </p:sp>
    </p:spTree>
    <p:extLst>
      <p:ext uri="{BB962C8B-B14F-4D97-AF65-F5344CB8AC3E}">
        <p14:creationId xmlns:p14="http://schemas.microsoft.com/office/powerpoint/2010/main" val="2963468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AD9F5A4-CBB7-4FD2-886F-50750CDA23F1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471341" y="210262"/>
            <a:ext cx="8201318" cy="917321"/>
          </a:xfrm>
        </p:spPr>
        <p:txBody>
          <a:bodyPr/>
          <a:lstStyle/>
          <a:p>
            <a:r>
              <a:rPr lang="en-US" sz="2800" dirty="0"/>
              <a:t>Non-Personalized Content-Based Recommendation</a:t>
            </a:r>
            <a:endParaRPr lang="en-US" altLang="en-US" sz="2800" dirty="0"/>
          </a:p>
        </p:txBody>
      </p:sp>
      <p:sp>
        <p:nvSpPr>
          <p:cNvPr id="40966" name="AutoShape 4"/>
          <p:cNvSpPr>
            <a:spLocks noChangeArrowheads="1"/>
          </p:cNvSpPr>
          <p:nvPr/>
        </p:nvSpPr>
        <p:spPr bwMode="auto">
          <a:xfrm>
            <a:off x="1312504" y="4333774"/>
            <a:ext cx="674687" cy="179387"/>
          </a:xfrm>
          <a:prstGeom prst="rightArrow">
            <a:avLst>
              <a:gd name="adj1" fmla="val 50000"/>
              <a:gd name="adj2" fmla="val 94027"/>
            </a:avLst>
          </a:prstGeom>
          <a:solidFill>
            <a:srgbClr val="CC33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0AA550-BCF0-4FCC-A7FE-C0973BD40513}"/>
              </a:ext>
            </a:extLst>
          </p:cNvPr>
          <p:cNvSpPr txBox="1"/>
          <p:nvPr/>
        </p:nvSpPr>
        <p:spPr>
          <a:xfrm>
            <a:off x="67549" y="2263897"/>
            <a:ext cx="17640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Could be used to give “more like this” type recommendations </a:t>
            </a:r>
          </a:p>
        </p:txBody>
      </p:sp>
      <p:pic>
        <p:nvPicPr>
          <p:cNvPr id="149506" name="Picture 2">
            <a:extLst>
              <a:ext uri="{FF2B5EF4-FFF2-40B4-BE49-F238E27FC236}">
                <a16:creationId xmlns:a16="http://schemas.microsoft.com/office/drawing/2014/main" id="{77C79AA1-9445-47F3-8697-87236AA8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84" y="1612232"/>
            <a:ext cx="5828633" cy="504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Oval 5"/>
          <p:cNvSpPr>
            <a:spLocks noChangeArrowheads="1"/>
          </p:cNvSpPr>
          <p:nvPr/>
        </p:nvSpPr>
        <p:spPr bwMode="auto">
          <a:xfrm>
            <a:off x="2007199" y="3884859"/>
            <a:ext cx="5788768" cy="1077218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D7233-0F5B-48BE-8FAD-FE1BEEC0AC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79"/>
          <a:stretch/>
        </p:blipFill>
        <p:spPr>
          <a:xfrm>
            <a:off x="3969689" y="1147848"/>
            <a:ext cx="4365128" cy="4337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8A8834-A7FD-4D63-9CEC-F32470D77A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3223"/>
          <a:stretch/>
        </p:blipFill>
        <p:spPr>
          <a:xfrm>
            <a:off x="2506184" y="1147848"/>
            <a:ext cx="1383872" cy="43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8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93687"/>
            <a:ext cx="8339328" cy="762000"/>
          </a:xfrm>
        </p:spPr>
        <p:txBody>
          <a:bodyPr/>
          <a:lstStyle/>
          <a:p>
            <a:r>
              <a:rPr lang="en-US" sz="3200" dirty="0"/>
              <a:t>Personalized Content-Based Recommendation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18E35-1C61-4A25-94FA-2E9AE213A321}" type="slidenum">
              <a:rPr lang="en-US" altLang="en-US" smtClean="0"/>
              <a:pPr>
                <a:defRPr/>
              </a:pPr>
              <a:t>9</a:t>
            </a:fld>
            <a:endParaRPr lang="en-US" altLang="en-US" sz="1400" b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8468862"/>
              </p:ext>
            </p:extLst>
          </p:nvPr>
        </p:nvGraphicFramePr>
        <p:xfrm>
          <a:off x="588265" y="1897215"/>
          <a:ext cx="7185961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3309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User u’s Rating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9BFF565-3FAE-4231-9DA3-3A6017E70BFB}"/>
              </a:ext>
            </a:extLst>
          </p:cNvPr>
          <p:cNvSpPr txBox="1"/>
          <p:nvPr/>
        </p:nvSpPr>
        <p:spPr>
          <a:xfrm>
            <a:off x="524066" y="1120348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There is no target (or query) item. But suppose we have preference information (e.g., ratings) from user </a:t>
            </a:r>
            <a:r>
              <a:rPr lang="en-US" sz="1600" b="1" i="1" dirty="0"/>
              <a:t>u</a:t>
            </a:r>
            <a:r>
              <a:rPr lang="en-US" sz="1600" b="1" dirty="0"/>
              <a:t> on some items </a:t>
            </a:r>
          </a:p>
        </p:txBody>
      </p:sp>
      <p:pic>
        <p:nvPicPr>
          <p:cNvPr id="8" name="Graphic 7" descr="Thumbs up sign outline">
            <a:extLst>
              <a:ext uri="{FF2B5EF4-FFF2-40B4-BE49-F238E27FC236}">
                <a16:creationId xmlns:a16="http://schemas.microsoft.com/office/drawing/2014/main" id="{7B72C965-1B88-4D85-BB0B-5CACB6D52C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13448" y="2104577"/>
            <a:ext cx="224826" cy="224826"/>
          </a:xfrm>
          <a:prstGeom prst="rect">
            <a:avLst/>
          </a:prstGeom>
        </p:spPr>
      </p:pic>
      <p:pic>
        <p:nvPicPr>
          <p:cNvPr id="9" name="Graphic 8" descr="Thumbs up sign outline">
            <a:extLst>
              <a:ext uri="{FF2B5EF4-FFF2-40B4-BE49-F238E27FC236}">
                <a16:creationId xmlns:a16="http://schemas.microsoft.com/office/drawing/2014/main" id="{3B899C49-53E4-42D7-87C6-E413B09E5D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06989" y="3448969"/>
            <a:ext cx="224826" cy="224826"/>
          </a:xfrm>
          <a:prstGeom prst="rect">
            <a:avLst/>
          </a:prstGeom>
        </p:spPr>
      </p:pic>
      <p:pic>
        <p:nvPicPr>
          <p:cNvPr id="10" name="Graphic 9" descr="Thumbs up sign outline">
            <a:extLst>
              <a:ext uri="{FF2B5EF4-FFF2-40B4-BE49-F238E27FC236}">
                <a16:creationId xmlns:a16="http://schemas.microsoft.com/office/drawing/2014/main" id="{A1F5C216-51C1-4281-880D-07ADC7170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7006989" y="3007454"/>
            <a:ext cx="224826" cy="2248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76ABBE-0043-47CF-AE92-AA5973B50B54}"/>
              </a:ext>
            </a:extLst>
          </p:cNvPr>
          <p:cNvSpPr txBox="1"/>
          <p:nvPr/>
        </p:nvSpPr>
        <p:spPr>
          <a:xfrm>
            <a:off x="588265" y="3872679"/>
            <a:ext cx="6315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User u’s profile could be the mean vector representing the rated documents, or simply the sum of those vectors (weighted by the rating)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CBFCAB-7FCC-4594-987D-630CCF0711E0}"/>
              </a:ext>
            </a:extLst>
          </p:cNvPr>
          <p:cNvSpPr txBox="1"/>
          <p:nvPr/>
        </p:nvSpPr>
        <p:spPr>
          <a:xfrm>
            <a:off x="588265" y="4572229"/>
            <a:ext cx="6315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/>
              <a:t>Item1 + Item7 + (-Item5) 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E2A6402-8DC8-4246-9A1D-BDE305750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808263"/>
              </p:ext>
            </p:extLst>
          </p:nvPr>
        </p:nvGraphicFramePr>
        <p:xfrm>
          <a:off x="588265" y="4914634"/>
          <a:ext cx="5855001" cy="11144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05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3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78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F4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F6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F8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Item7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U’s Profile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820901"/>
                  </a:ext>
                </a:extLst>
              </a:tr>
            </a:tbl>
          </a:graphicData>
        </a:graphic>
      </p:graphicFrame>
      <p:pic>
        <p:nvPicPr>
          <p:cNvPr id="16" name="Picture 4" descr="Q2">
            <a:extLst>
              <a:ext uri="{FF2B5EF4-FFF2-40B4-BE49-F238E27FC236}">
                <a16:creationId xmlns:a16="http://schemas.microsoft.com/office/drawing/2014/main" id="{A4C00BA3-328F-4F24-A158-BBDEF46A5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1" t="-1" b="-16965"/>
          <a:stretch/>
        </p:blipFill>
        <p:spPr bwMode="auto">
          <a:xfrm>
            <a:off x="6671849" y="5917119"/>
            <a:ext cx="2204754" cy="338554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FBBE66-1280-496D-9FA7-19E612053F3B}"/>
              </a:ext>
            </a:extLst>
          </p:cNvPr>
          <p:cNvSpPr txBox="1"/>
          <p:nvPr/>
        </p:nvSpPr>
        <p:spPr>
          <a:xfrm>
            <a:off x="6671849" y="4628999"/>
            <a:ext cx="2204754" cy="116955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Note that this is basically </a:t>
            </a:r>
            <a:r>
              <a:rPr lang="en-US" b="1" dirty="0" err="1"/>
              <a:t>Rocchio’s</a:t>
            </a:r>
            <a:r>
              <a:rPr lang="en-US" dirty="0"/>
              <a:t> method with positive and negative feedback based on rated items</a:t>
            </a:r>
          </a:p>
        </p:txBody>
      </p:sp>
    </p:spTree>
    <p:extLst>
      <p:ext uri="{BB962C8B-B14F-4D97-AF65-F5344CB8AC3E}">
        <p14:creationId xmlns:p14="http://schemas.microsoft.com/office/powerpoint/2010/main" val="19005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9132</TotalTime>
  <Words>1373</Words>
  <Application>Microsoft Office PowerPoint</Application>
  <PresentationFormat>On-screen Show (4:3)</PresentationFormat>
  <Paragraphs>515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Georgia</vt:lpstr>
      <vt:lpstr>Marlett</vt:lpstr>
      <vt:lpstr>Times New Roman</vt:lpstr>
      <vt:lpstr>Verdana</vt:lpstr>
      <vt:lpstr>Blank Presentation</vt:lpstr>
      <vt:lpstr>Relevance Feedback and Personalization  Part II</vt:lpstr>
      <vt:lpstr>Content-based recommendation</vt:lpstr>
      <vt:lpstr>Content representation &amp; item similarities</vt:lpstr>
      <vt:lpstr>User Profiles</vt:lpstr>
      <vt:lpstr>Content-Based Recommenders</vt:lpstr>
      <vt:lpstr>Non-Personalized Content-Based Recommendation</vt:lpstr>
      <vt:lpstr>PowerPoint Presentation</vt:lpstr>
      <vt:lpstr>Non-Personalized Content-Based Recommendation</vt:lpstr>
      <vt:lpstr>Personalized Content-Based Recommendation</vt:lpstr>
      <vt:lpstr>Personalized Content-Based Recommendation</vt:lpstr>
      <vt:lpstr>Content-Based Filtering and IR</vt:lpstr>
      <vt:lpstr>Content-Based Recommendation: Other Common Approaches</vt:lpstr>
      <vt:lpstr>PowerPoint Presentation</vt:lpstr>
      <vt:lpstr>Content-Based Recommenders:  Personalized Search</vt:lpstr>
      <vt:lpstr>Content-Based Recommenders</vt:lpstr>
      <vt:lpstr>Social / Collaborative Tags</vt:lpstr>
      <vt:lpstr>PowerPoint Presentation</vt:lpstr>
      <vt:lpstr>Tag Recommendation</vt:lpstr>
      <vt:lpstr>Tags describe the user</vt:lpstr>
      <vt:lpstr>Example: Using Tags for Recommendation</vt:lpstr>
      <vt:lpstr>Social Recommendation</vt:lpstr>
    </vt:vector>
  </TitlesOfParts>
  <Company>DePaul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Information Retrieval</dc:title>
  <dc:creator>Bamshad Mobasher</dc:creator>
  <cp:lastModifiedBy>Bamshad Mobasher</cp:lastModifiedBy>
  <cp:revision>330</cp:revision>
  <cp:lastPrinted>2001-02-14T08:04:25Z</cp:lastPrinted>
  <dcterms:created xsi:type="dcterms:W3CDTF">1997-08-26T12:27:33Z</dcterms:created>
  <dcterms:modified xsi:type="dcterms:W3CDTF">2021-02-03T22:54:58Z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mobasher@cs.depaul.edu</vt:lpwstr>
  </property>
  <property fmtid="{D5CDD505-2E9C-101B-9397-08002B2CF9AE}" pid="8" name="HomePage">
    <vt:lpwstr>http://maya.cs.depaul.edu/~mobasher/classes/ds575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C:\Bamshad\CLASS\DS575\Lectures</vt:lpwstr>
  </property>
  <property fmtid="{D5CDD505-2E9C-101B-9397-08002B2CF9AE}" pid="22" name="Telephone number">
    <vt:bool>true</vt:bool>
  </property>
</Properties>
</file>