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57" r:id="rId2"/>
    <p:sldId id="781" r:id="rId3"/>
    <p:sldId id="627" r:id="rId4"/>
    <p:sldId id="637" r:id="rId5"/>
    <p:sldId id="672" r:id="rId6"/>
    <p:sldId id="629" r:id="rId7"/>
    <p:sldId id="630" r:id="rId8"/>
    <p:sldId id="631" r:id="rId9"/>
    <p:sldId id="632" r:id="rId10"/>
    <p:sldId id="673" r:id="rId11"/>
    <p:sldId id="640" r:id="rId12"/>
    <p:sldId id="258" r:id="rId13"/>
    <p:sldId id="259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641" r:id="rId25"/>
    <p:sldId id="702" r:id="rId26"/>
    <p:sldId id="703" r:id="rId27"/>
    <p:sldId id="305" r:id="rId28"/>
    <p:sldId id="707" r:id="rId29"/>
    <p:sldId id="705" r:id="rId30"/>
    <p:sldId id="273" r:id="rId31"/>
    <p:sldId id="277" r:id="rId32"/>
    <p:sldId id="304" r:id="rId33"/>
    <p:sldId id="774" r:id="rId34"/>
    <p:sldId id="775" r:id="rId35"/>
    <p:sldId id="776" r:id="rId36"/>
    <p:sldId id="777" r:id="rId37"/>
    <p:sldId id="778" r:id="rId38"/>
    <p:sldId id="779" r:id="rId39"/>
    <p:sldId id="787" r:id="rId40"/>
    <p:sldId id="780" r:id="rId41"/>
  </p:sldIdLst>
  <p:sldSz cx="9144000" cy="6858000" type="screen4x3"/>
  <p:notesSz cx="6980238" cy="921067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mshad Mobasher" initials="BM" lastIdx="1" clrIdx="0">
    <p:extLst>
      <p:ext uri="{19B8F6BF-5375-455C-9EA6-DF929625EA0E}">
        <p15:presenceInfo xmlns:p15="http://schemas.microsoft.com/office/powerpoint/2012/main" userId="f59526aef3992a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FF"/>
    <a:srgbClr val="000000"/>
    <a:srgbClr val="EAEAEA"/>
    <a:srgbClr val="008000"/>
    <a:srgbClr val="CCFFFF"/>
    <a:srgbClr val="CCECFF"/>
    <a:srgbClr val="FF66CC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fld id="{63C396EE-34C6-48A8-A9CB-9E6CF83BC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94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0563"/>
            <a:ext cx="4605338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4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375150"/>
            <a:ext cx="511968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fld id="{CE18EA16-A7CC-4232-B456-31F063FAA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9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E0C530-7062-4947-BAAF-D1EBC5453260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9D132F-F10F-4343-8B81-DD730087275B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AEEDA2-F7BC-4F2A-B188-4DE9D12E1F10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5B02A2E8-17DF-4A07-B469-E94634FF3B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C32D4581-55D0-4CB9-AA98-1561079D2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9167A1BE-0755-4047-BD62-C31CC5F75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302B72F-2919-4E43-B655-DA5A0064FB09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EDD2DEFA-6561-4AD6-AEEF-3D1DA81EA2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B004036C-5802-4362-96EC-C24C8426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33C90347-9094-4CF1-B896-93AE1DAF7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2304098-BD03-4CFF-9311-43524A4FA753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FD840-915F-4D94-AC23-FBABED4F2D9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0563"/>
            <a:ext cx="4606925" cy="34559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388" y="4375847"/>
            <a:ext cx="5119466" cy="414480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7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55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70205-505C-4143-AD5B-D8D59A274CE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6E44E-B911-451D-9813-BDFAB5C4E7D8}" type="slidenum">
              <a:rPr lang="en-US"/>
              <a:pPr/>
              <a:t>19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0563"/>
            <a:ext cx="4606925" cy="34544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387" y="4375846"/>
            <a:ext cx="5119467" cy="414480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A6EC84-BBBD-4C23-9946-F3D9A565DDD3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4375150"/>
            <a:ext cx="5586412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52A00A-B71F-4C5C-817D-CBF4B8F117D1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BA0F06-2F7D-4484-B434-2B37E4176B3E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4375150"/>
            <a:ext cx="5586412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DD32F-5F70-4957-B182-FFD225FBF21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DD32F-5F70-4957-B182-FFD225FBF21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5623DE-3AEC-469E-9CBF-E3471F784C41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A29C35-E577-4D7A-8CF0-A4633B876EA7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0563"/>
            <a:ext cx="4605337" cy="34544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B86246-1066-452C-B2F5-D020C47A7CCE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0563"/>
            <a:ext cx="4605337" cy="34544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E8A70-30D4-4D30-A5D8-A0F0E67EAF7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381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FDF72-C589-4159-A281-791710737E56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B62730-7CEC-4639-8DFA-0E98625973BF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375150"/>
            <a:ext cx="5583238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1930-DECB-4A96-BAD8-D1D219B82CD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26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692EBD-80A9-40A6-8651-78864BD8B99C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0563"/>
            <a:ext cx="4605338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714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37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81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55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89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0563"/>
            <a:ext cx="4605338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986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07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0C453F-70C3-402E-BA6F-213FAF4F9F97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CD719E-CA00-42C3-89D6-E3D2D81148E5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DADCBC-EB76-48B8-AC5E-81C7843D0181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DA8B9A-268C-4149-8486-3C3CC382B4D7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BE38F2-06FA-4FB3-A568-659F36990272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F505E2-8E63-445E-8265-6B42D8DC3697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3CE8-4E44-4AA9-B05C-8F9BECFB3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E8D3-6C70-4CA4-BD05-AEEDD25B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7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F19E-7F6B-4FEB-AF00-0C40CB57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1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39C7-9D80-4A46-8A1B-6985F947D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4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7662-9915-49E3-8A78-E00E9346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2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7089-5A32-422F-B575-01D7D0766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C238-2CD8-4E14-B574-0DC8C588F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4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10F0-A1AA-4CE6-ACCF-DFA4361BA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E437-BA7D-41F2-AFC3-ABAA25BFB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1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DE48-31B0-4C1C-B3C1-3C7FB4C4A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6CD1-C76B-4A79-9232-F9FC9DCF1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1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5EB3-5EE0-49FD-A891-4C51CC8A5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05F3-9B6C-4391-8C13-75D8F39C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2938" y="6335713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en-US"/>
              <a:t>Intelligent Information Retrieval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02E2B1-D222-4DBB-9D49-A41A98112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i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arlett" pitchFamily="2" charset="2"/>
        <a:buChar char="4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arlett" pitchFamily="2" charset="2"/>
        <a:buChar char="i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arlett" pitchFamily="2" charset="2"/>
        <a:buChar char="4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34568"/>
            <a:ext cx="7772400" cy="1752600"/>
          </a:xfrm>
          <a:noFill/>
        </p:spPr>
        <p:txBody>
          <a:bodyPr/>
          <a:lstStyle/>
          <a:p>
            <a:r>
              <a:rPr lang="en-US" altLang="en-US" dirty="0"/>
              <a:t>Relevance Feedback and Personalization</a:t>
            </a:r>
            <a:br>
              <a:rPr lang="en-US" altLang="en-US" dirty="0"/>
            </a:br>
            <a:br>
              <a:rPr lang="en-US" altLang="en-US" sz="1800" dirty="0"/>
            </a:br>
            <a:r>
              <a:rPr lang="en-US" altLang="en-US" dirty="0"/>
              <a:t>Part I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752600" y="3130551"/>
            <a:ext cx="5638800" cy="1441450"/>
          </a:xfrm>
          <a:prstGeom prst="rect">
            <a:avLst/>
          </a:prstGeom>
          <a:solidFill>
            <a:srgbClr val="99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"/>
          </a:p>
          <a:p>
            <a:pPr algn="ctr">
              <a:spcBef>
                <a:spcPct val="50000"/>
              </a:spcBef>
            </a:pPr>
            <a:r>
              <a:rPr lang="en-US" altLang="en-US" sz="2400"/>
              <a:t>CSC 575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Intelligent Information Retrieval</a:t>
            </a:r>
          </a:p>
          <a:p>
            <a:pPr algn="ctr">
              <a:spcBef>
                <a:spcPct val="50000"/>
              </a:spcBef>
            </a:pPr>
            <a:endParaRPr lang="en-US" altLang="en-US"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7E2B76-C9DC-49BC-94BC-1CB57351AF64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Pseudo Relevance Feedback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 dirty="0"/>
              <a:t>Use relevance feedback methods without explicit user input.</a:t>
            </a:r>
          </a:p>
          <a:p>
            <a:r>
              <a:rPr lang="en-US" altLang="en-US" b="0" dirty="0"/>
              <a:t>Just assume the top </a:t>
            </a:r>
            <a:r>
              <a:rPr lang="en-US" altLang="en-US" b="0" i="1" dirty="0"/>
              <a:t>m </a:t>
            </a:r>
            <a:r>
              <a:rPr lang="en-US" altLang="en-US" b="0" dirty="0"/>
              <a:t>retrieved documents are relevant and use them to reformulate the query.</a:t>
            </a:r>
          </a:p>
          <a:p>
            <a:r>
              <a:rPr lang="en-US" altLang="en-US" b="0" dirty="0"/>
              <a:t>Allows for query expansion that includes terms that are correlated with the query terms.</a:t>
            </a:r>
          </a:p>
          <a:p>
            <a:r>
              <a:rPr lang="en-US" altLang="en-US" b="0" dirty="0"/>
              <a:t>Found to improve performance on TREC competition ad-hoc retrieval task.</a:t>
            </a:r>
          </a:p>
          <a:p>
            <a:r>
              <a:rPr lang="en-US" altLang="en-US" b="0" dirty="0"/>
              <a:t>Works even better if top documents must also satisfy additional Boolean constraints in order to be used in feedback.</a:t>
            </a:r>
          </a:p>
          <a:p>
            <a:pPr>
              <a:buFont typeface="Marlett" pitchFamily="2" charset="2"/>
              <a:buNone/>
            </a:pPr>
            <a:endParaRPr lang="en-US" altLang="en-US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98D995-0D85-40E2-8A8B-68B5510A9CC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304800"/>
            <a:ext cx="8204200" cy="584200"/>
          </a:xfrm>
        </p:spPr>
        <p:txBody>
          <a:bodyPr/>
          <a:lstStyle/>
          <a:p>
            <a:r>
              <a:rPr lang="en-US" altLang="en-US" sz="3200"/>
              <a:t>Alternative Notions of Relevance Feedback</a:t>
            </a:r>
            <a:endParaRPr lang="en-US" altLang="en-US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168400"/>
            <a:ext cx="8420100" cy="4953000"/>
          </a:xfrm>
        </p:spPr>
        <p:txBody>
          <a:bodyPr/>
          <a:lstStyle/>
          <a:p>
            <a:r>
              <a:rPr lang="en-US" altLang="en-US" dirty="0"/>
              <a:t>With advent of WWW, many alternate notions have been proposed for information filtering</a:t>
            </a:r>
          </a:p>
          <a:p>
            <a:pPr lvl="1"/>
            <a:r>
              <a:rPr lang="en-US" altLang="en-US" dirty="0"/>
              <a:t>Find people “similar” to you; return documents/items they found relevant</a:t>
            </a:r>
          </a:p>
          <a:p>
            <a:pPr lvl="1"/>
            <a:r>
              <a:rPr lang="en-US" altLang="en-US" dirty="0"/>
              <a:t>Follow user’s activities (click-throughs, prior search queries, documents viewed, items liked/selected, etc.); then use their features/topics to find similar documents/items</a:t>
            </a:r>
          </a:p>
          <a:p>
            <a:r>
              <a:rPr lang="en-US" altLang="en-US" dirty="0"/>
              <a:t>Several different criteria to consider:</a:t>
            </a:r>
          </a:p>
          <a:p>
            <a:pPr lvl="1"/>
            <a:r>
              <a:rPr lang="en-US" altLang="en-US" dirty="0"/>
              <a:t>Implicit vs. explicit judgements by users on items</a:t>
            </a:r>
          </a:p>
          <a:p>
            <a:pPr lvl="1"/>
            <a:r>
              <a:rPr lang="en-US" altLang="en-US" dirty="0"/>
              <a:t>Individual vs. group judgements</a:t>
            </a:r>
          </a:p>
          <a:p>
            <a:pPr lvl="1"/>
            <a:r>
              <a:rPr lang="en-US" altLang="en-US" dirty="0"/>
              <a:t>Standing vs. dynamic profiles</a:t>
            </a:r>
          </a:p>
          <a:p>
            <a:pPr lvl="1"/>
            <a:r>
              <a:rPr lang="en-US" altLang="en-US" dirty="0"/>
              <a:t>Similarity of the items vs. similarity of users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AD19BC8D-091C-4A5E-9D27-1F3F666E0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FB59613-018C-4AE3-8362-25CEBB8354AD}" type="slidenum">
              <a:rPr lang="en-US" altLang="en-US" sz="1200"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6F4891F-EAE5-4895-B9C9-273C0A822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Personalization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09948A2-4525-4E5F-84AE-2E10818CC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687888"/>
          </a:xfrm>
        </p:spPr>
        <p:txBody>
          <a:bodyPr/>
          <a:lstStyle/>
          <a:p>
            <a:pPr eaLnBrk="1" hangingPunct="1"/>
            <a:r>
              <a:rPr lang="en-US" altLang="en-US" sz="2800" b="0" dirty="0"/>
              <a:t>Alternative notions of relevance feedback have one thing in common - personalization</a:t>
            </a:r>
          </a:p>
          <a:p>
            <a:pPr eaLnBrk="1" hangingPunct="1"/>
            <a:r>
              <a:rPr lang="en-US" altLang="en-US" sz="2800" b="0" dirty="0"/>
              <a:t>Personalization concerns adapting to the individual needs, interests, and preferences of each user</a:t>
            </a:r>
          </a:p>
          <a:p>
            <a:pPr eaLnBrk="1" hangingPunct="1"/>
            <a:r>
              <a:rPr lang="en-US" altLang="en-US" sz="2800" b="0" dirty="0"/>
              <a:t>Includes:</a:t>
            </a:r>
          </a:p>
          <a:p>
            <a:pPr lvl="1" eaLnBrk="1" hangingPunct="1"/>
            <a:r>
              <a:rPr lang="en-US" altLang="en-US" sz="2400" dirty="0"/>
              <a:t>Recommending items</a:t>
            </a:r>
          </a:p>
          <a:p>
            <a:pPr lvl="1" eaLnBrk="1" hangingPunct="1"/>
            <a:r>
              <a:rPr lang="en-US" altLang="en-US" sz="2400" dirty="0"/>
              <a:t>Information filtering</a:t>
            </a:r>
          </a:p>
          <a:p>
            <a:pPr lvl="1" eaLnBrk="1" hangingPunct="1"/>
            <a:r>
              <a:rPr lang="en-US" altLang="en-US" sz="2400" dirty="0"/>
              <a:t>Predicting </a:t>
            </a:r>
            <a:r>
              <a:rPr lang="en-US" altLang="en-US" sz="2000" dirty="0">
                <a:solidFill>
                  <a:schemeClr val="accent1"/>
                </a:solidFill>
              </a:rPr>
              <a:t>(e.g. form or sentence completion)</a:t>
            </a:r>
          </a:p>
          <a:p>
            <a:pPr eaLnBrk="1" hangingPunct="1"/>
            <a:r>
              <a:rPr lang="en-US" altLang="en-US" sz="2800" b="0" dirty="0"/>
              <a:t>From a business perspective, it is viewed as part of Customer Relationship Management (CRM).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9AB2E5A0-DD9C-4A66-8CE6-19DE1E16D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49680"/>
          </a:xfrm>
        </p:spPr>
        <p:txBody>
          <a:bodyPr/>
          <a:lstStyle/>
          <a:p>
            <a:r>
              <a:rPr lang="en-US" altLang="en-US" dirty="0"/>
              <a:t>Machine Learning and Personalization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F2C8BDA-FF15-40CB-A236-7982FA0D05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74520"/>
            <a:ext cx="7772400" cy="4361688"/>
          </a:xfrm>
        </p:spPr>
        <p:txBody>
          <a:bodyPr/>
          <a:lstStyle/>
          <a:p>
            <a:r>
              <a:rPr lang="en-US" altLang="en-US" dirty="0"/>
              <a:t>Machine Learning can allow learning a user model or profile of a particular user based on:</a:t>
            </a:r>
          </a:p>
          <a:p>
            <a:pPr lvl="1"/>
            <a:r>
              <a:rPr lang="en-US" altLang="en-US" dirty="0"/>
              <a:t>History of interactions</a:t>
            </a:r>
          </a:p>
          <a:p>
            <a:pPr lvl="1"/>
            <a:r>
              <a:rPr lang="en-US" altLang="en-US" dirty="0"/>
              <a:t>Rated examples</a:t>
            </a:r>
          </a:p>
          <a:p>
            <a:r>
              <a:rPr lang="en-US" altLang="en-US" dirty="0"/>
              <a:t>This model or profile can then be used to:</a:t>
            </a:r>
          </a:p>
          <a:p>
            <a:pPr lvl="1"/>
            <a:r>
              <a:rPr lang="en-US" altLang="en-US" dirty="0"/>
              <a:t>Recommend items</a:t>
            </a:r>
          </a:p>
          <a:p>
            <a:pPr lvl="1"/>
            <a:r>
              <a:rPr lang="en-US" altLang="en-US" dirty="0"/>
              <a:t>Filter information</a:t>
            </a:r>
          </a:p>
          <a:p>
            <a:pPr lvl="1"/>
            <a:r>
              <a:rPr lang="en-US" altLang="en-US" dirty="0"/>
              <a:t>Predict behavior</a:t>
            </a:r>
          </a:p>
        </p:txBody>
      </p:sp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5AAC8B82-7A9D-4384-8650-A55AC4F40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81800" y="63246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60A9B3-2267-4D5D-B282-06F884FAE825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Recommendation Task</a:t>
            </a:r>
            <a:endParaRPr lang="en-US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formulation as a prediction problem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Typically, the profile</a:t>
            </a:r>
            <a:r>
              <a:rPr lang="en-US" sz="2400" b="1" i="1" dirty="0"/>
              <a:t> P</a:t>
            </a:r>
            <a:r>
              <a:rPr lang="en-US" sz="2400" b="1" i="1" baseline="-25000" dirty="0"/>
              <a:t>u </a:t>
            </a:r>
            <a:r>
              <a:rPr lang="en-US" dirty="0"/>
              <a:t>contains preference scores by </a:t>
            </a:r>
            <a:r>
              <a:rPr lang="en-US" i="1" dirty="0"/>
              <a:t>u</a:t>
            </a:r>
            <a:r>
              <a:rPr lang="en-US" dirty="0"/>
              <a:t> on some other items, {</a:t>
            </a:r>
            <a:r>
              <a:rPr lang="en-US" i="1" dirty="0"/>
              <a:t>i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i</a:t>
            </a:r>
            <a:r>
              <a:rPr lang="en-US" i="1" baseline="-25000" dirty="0" err="1"/>
              <a:t>k</a:t>
            </a:r>
            <a:r>
              <a:rPr lang="en-US" dirty="0"/>
              <a:t>} different from it</a:t>
            </a:r>
          </a:p>
          <a:p>
            <a:pPr lvl="1"/>
            <a:r>
              <a:rPr lang="en-US" dirty="0"/>
              <a:t>preference scores on </a:t>
            </a:r>
            <a:r>
              <a:rPr lang="en-US" i="1" dirty="0"/>
              <a:t>i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i</a:t>
            </a:r>
            <a:r>
              <a:rPr lang="en-US" i="1" baseline="-25000" dirty="0" err="1"/>
              <a:t>k</a:t>
            </a:r>
            <a:r>
              <a:rPr lang="en-US" dirty="0"/>
              <a:t> may have been obtained explicitly (e.g., movie ratings) or implicitly (e.g., time spent on a product page, news article, etc.)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1033463" y="2239963"/>
            <a:ext cx="7021512" cy="8318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/>
              <a:t>Given a </a:t>
            </a:r>
            <a:r>
              <a:rPr lang="en-US" sz="2400" dirty="0">
                <a:solidFill>
                  <a:srgbClr val="CC0000"/>
                </a:solidFill>
              </a:rPr>
              <a:t>profile</a:t>
            </a:r>
            <a:r>
              <a:rPr lang="en-US" sz="2400" dirty="0"/>
              <a:t> </a:t>
            </a:r>
            <a:r>
              <a:rPr lang="en-US" sz="2400" b="1" i="1" dirty="0"/>
              <a:t>P</a:t>
            </a:r>
            <a:r>
              <a:rPr lang="en-US" sz="2400" b="1" i="1" baseline="-25000" dirty="0"/>
              <a:t>u</a:t>
            </a:r>
            <a:r>
              <a:rPr lang="en-US" sz="2400" dirty="0"/>
              <a:t> for a user </a:t>
            </a:r>
            <a:r>
              <a:rPr lang="en-US" sz="2400" b="1" i="1" dirty="0"/>
              <a:t>u</a:t>
            </a:r>
            <a:r>
              <a:rPr lang="en-US" sz="2400" dirty="0"/>
              <a:t>, and a </a:t>
            </a:r>
            <a:r>
              <a:rPr lang="en-US" sz="2400" dirty="0">
                <a:solidFill>
                  <a:srgbClr val="CC0000"/>
                </a:solidFill>
              </a:rPr>
              <a:t>target item</a:t>
            </a:r>
            <a:r>
              <a:rPr lang="en-US" sz="2400" dirty="0"/>
              <a:t> </a:t>
            </a:r>
            <a:r>
              <a:rPr lang="en-US" sz="2400" b="1" i="1" dirty="0"/>
              <a:t>i</a:t>
            </a:r>
            <a:r>
              <a:rPr lang="en-US" sz="2400" b="1" i="1" baseline="-25000" dirty="0"/>
              <a:t>t</a:t>
            </a:r>
            <a:r>
              <a:rPr lang="en-US" sz="2400" dirty="0"/>
              <a:t>, predict the </a:t>
            </a:r>
            <a:r>
              <a:rPr lang="en-US" sz="2400" dirty="0">
                <a:solidFill>
                  <a:srgbClr val="CC0000"/>
                </a:solidFill>
              </a:rPr>
              <a:t>preference score</a:t>
            </a:r>
            <a:r>
              <a:rPr lang="en-US" sz="2400" dirty="0"/>
              <a:t> of user </a:t>
            </a:r>
            <a:r>
              <a:rPr lang="en-US" sz="2400" b="1" i="1" dirty="0"/>
              <a:t>u</a:t>
            </a:r>
            <a:r>
              <a:rPr lang="en-US" sz="2400" dirty="0"/>
              <a:t> on item </a:t>
            </a:r>
            <a:r>
              <a:rPr lang="en-US" sz="2400" b="1" i="1" dirty="0"/>
              <a:t>i</a:t>
            </a:r>
            <a:r>
              <a:rPr lang="en-US" sz="2400" b="1" i="1" baseline="-25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175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Preferences</a:t>
            </a:r>
          </a:p>
        </p:txBody>
      </p:sp>
      <p:pic>
        <p:nvPicPr>
          <p:cNvPr id="6" name="Picture 2" descr="C:\Users\iSocial\Desktop\rat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4" y="2236481"/>
            <a:ext cx="1399531" cy="14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iSocial\Desktop\binary_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34" y="2456177"/>
            <a:ext cx="1978809" cy="12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iSocial\Desktop\comments_副本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32" y="2559407"/>
            <a:ext cx="1288130" cy="10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iSocial\Desktop\browser_副本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51" y="2504196"/>
            <a:ext cx="1915525" cy="12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04490" y="3959104"/>
            <a:ext cx="2090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Binary Feedback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127" y="3959104"/>
            <a:ext cx="134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Ratings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3061" y="3959104"/>
            <a:ext cx="1377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Reviews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0155" y="3959104"/>
            <a:ext cx="15701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Behaviors</a:t>
            </a:r>
          </a:p>
        </p:txBody>
      </p:sp>
      <p:sp>
        <p:nvSpPr>
          <p:cNvPr id="18" name="Left Brace 17"/>
          <p:cNvSpPr/>
          <p:nvPr/>
        </p:nvSpPr>
        <p:spPr>
          <a:xfrm rot="16200000">
            <a:off x="2148329" y="3310437"/>
            <a:ext cx="396210" cy="27326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6474446" y="3330033"/>
            <a:ext cx="396210" cy="27326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75151" y="4978947"/>
            <a:ext cx="125867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/>
              <a:t>Explicit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00642" y="4931120"/>
            <a:ext cx="130676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/>
              <a:t>Implicit</a:t>
            </a:r>
          </a:p>
        </p:txBody>
      </p:sp>
    </p:spTree>
    <p:extLst>
      <p:ext uri="{BB962C8B-B14F-4D97-AF65-F5344CB8AC3E}">
        <p14:creationId xmlns:p14="http://schemas.microsoft.com/office/powerpoint/2010/main" val="30579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11"/>
    </mc:Choice>
    <mc:Fallback xmlns="">
      <p:transition spd="slow" advTm="10281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as Ratings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81939"/>
              </p:ext>
            </p:extLst>
          </p:nvPr>
        </p:nvGraphicFramePr>
        <p:xfrm>
          <a:off x="406338" y="1524000"/>
          <a:ext cx="8242659" cy="324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58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07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11"/>
    </mc:Choice>
    <mc:Fallback xmlns="">
      <p:transition spd="slow" advTm="10281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 as Rating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types of entities: </a:t>
            </a:r>
            <a:r>
              <a:rPr lang="en-US" i="1" dirty="0"/>
              <a:t>Users</a:t>
            </a:r>
            <a:r>
              <a:rPr lang="en-US" dirty="0"/>
              <a:t> and </a:t>
            </a:r>
            <a:r>
              <a:rPr lang="en-US" i="1" dirty="0"/>
              <a:t>Items</a:t>
            </a:r>
          </a:p>
          <a:p>
            <a:r>
              <a:rPr lang="en-US" dirty="0"/>
              <a:t>Utility of item </a:t>
            </a:r>
            <a:r>
              <a:rPr lang="en-US" i="1" dirty="0" err="1"/>
              <a:t>i</a:t>
            </a:r>
            <a:r>
              <a:rPr lang="en-US" dirty="0"/>
              <a:t> for user </a:t>
            </a:r>
            <a:r>
              <a:rPr lang="en-US" i="1" dirty="0"/>
              <a:t>u</a:t>
            </a:r>
            <a:r>
              <a:rPr lang="en-US" dirty="0"/>
              <a:t> is represented by some rating </a:t>
            </a:r>
            <a:r>
              <a:rPr lang="en-US" i="1" dirty="0"/>
              <a:t>r</a:t>
            </a:r>
            <a:r>
              <a:rPr lang="en-US" dirty="0"/>
              <a:t> (where </a:t>
            </a:r>
            <a:r>
              <a:rPr lang="en-US" i="1" dirty="0"/>
              <a:t>r ∈ Rating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could be explicit or implicit</a:t>
            </a:r>
            <a:endParaRPr lang="en-US" dirty="0"/>
          </a:p>
          <a:p>
            <a:r>
              <a:rPr lang="en-US" dirty="0"/>
              <a:t>Each user typically rates a subset of items</a:t>
            </a:r>
          </a:p>
          <a:p>
            <a:r>
              <a:rPr lang="en-US" dirty="0"/>
              <a:t>Recommender system then tries to estimate the unknown ratings, i.e., to extrapolate rating function </a:t>
            </a:r>
            <a:r>
              <a:rPr lang="en-US" i="1" dirty="0"/>
              <a:t>R</a:t>
            </a:r>
            <a:r>
              <a:rPr lang="en-US" dirty="0"/>
              <a:t> based on the known ratings:</a:t>
            </a:r>
          </a:p>
          <a:p>
            <a:pPr lvl="1"/>
            <a:r>
              <a:rPr lang="en-US" i="1" dirty="0"/>
              <a:t>R: Users × Items → Rating</a:t>
            </a:r>
          </a:p>
          <a:p>
            <a:r>
              <a:rPr lang="en-US" dirty="0"/>
              <a:t>The recommendations to each user are made by offering items with highest predicted 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AD7CA-AE24-4266-BE78-B3DABD3EBC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1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Traditional Recommendation Approaches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Collaborative Filtering</a:t>
            </a:r>
          </a:p>
          <a:p>
            <a:pPr lvl="1"/>
            <a:r>
              <a:rPr lang="en-US" sz="2000" dirty="0"/>
              <a:t>Give recommendations to a user based on preferences of “similar” users</a:t>
            </a:r>
          </a:p>
          <a:p>
            <a:r>
              <a:rPr lang="en-US" sz="2400" dirty="0"/>
              <a:t>Content-Based Filtering</a:t>
            </a:r>
          </a:p>
          <a:p>
            <a:pPr lvl="1"/>
            <a:r>
              <a:rPr lang="en-US" sz="2000" dirty="0"/>
              <a:t>Give recommendations to a user based on items with “similar” content in the user’s profile</a:t>
            </a:r>
          </a:p>
          <a:p>
            <a:r>
              <a:rPr lang="en-US" sz="2400" dirty="0"/>
              <a:t>Rule-Based (Knowledge-Based) Filtering</a:t>
            </a:r>
          </a:p>
          <a:p>
            <a:pPr lvl="1"/>
            <a:r>
              <a:rPr lang="en-US" sz="2000" dirty="0"/>
              <a:t>Provide recommendations to users based on predefined (or learned) rules</a:t>
            </a:r>
          </a:p>
          <a:p>
            <a:pPr lvl="1"/>
            <a:r>
              <a:rPr lang="en-US" sz="2000" dirty="0"/>
              <a:t>age(x, 25-35) and income(x, 70-100K) and children(x, &gt;=3) </a:t>
            </a:r>
            <a:r>
              <a:rPr lang="en-US" sz="2000" dirty="0">
                <a:sym typeface="Wingdings" pitchFamily="2" charset="2"/>
              </a:rPr>
              <a:t> recommend(x, Minivan)</a:t>
            </a:r>
          </a:p>
          <a:p>
            <a:r>
              <a:rPr lang="en-US" sz="2400" dirty="0">
                <a:sym typeface="Wingdings" pitchFamily="2" charset="2"/>
              </a:rPr>
              <a:t>Combined or Hybrid Approaches</a:t>
            </a:r>
            <a:endParaRPr lang="en-US" sz="2400" dirty="0"/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C1536-295C-4402-997C-44BB5B9AC07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39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0038"/>
            <a:ext cx="6953250" cy="690562"/>
          </a:xfrm>
        </p:spPr>
        <p:txBody>
          <a:bodyPr/>
          <a:lstStyle/>
          <a:p>
            <a:r>
              <a:rPr lang="en-US" dirty="0"/>
              <a:t>Collaborative Recommenders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6152"/>
            <a:ext cx="8229600" cy="503224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Neighborhood-Based Models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User-Based:</a:t>
            </a:r>
          </a:p>
          <a:p>
            <a:pPr lvl="1"/>
            <a:r>
              <a:rPr lang="en-US" sz="2000" dirty="0"/>
              <a:t>For a target user </a:t>
            </a:r>
            <a:r>
              <a:rPr lang="en-US" sz="2000" i="1" dirty="0"/>
              <a:t>u</a:t>
            </a:r>
            <a:r>
              <a:rPr lang="en-US" sz="2000" dirty="0"/>
              <a:t>, find the top </a:t>
            </a:r>
            <a:r>
              <a:rPr lang="en-US" sz="2000" i="1" dirty="0"/>
              <a:t>k</a:t>
            </a:r>
            <a:r>
              <a:rPr lang="en-US" sz="2000" dirty="0"/>
              <a:t> most similar users (based on their rating profiles) who have rated the target item </a:t>
            </a:r>
          </a:p>
          <a:p>
            <a:pPr lvl="1"/>
            <a:r>
              <a:rPr lang="en-US" sz="2000" i="1" dirty="0"/>
              <a:t>k</a:t>
            </a:r>
            <a:r>
              <a:rPr lang="en-US" sz="2000" dirty="0"/>
              <a:t>-nearest-neighbor (</a:t>
            </a:r>
            <a:r>
              <a:rPr lang="en-US" sz="2000" i="1" dirty="0" err="1"/>
              <a:t>k</a:t>
            </a:r>
            <a:r>
              <a:rPr lang="en-US" sz="2000" dirty="0" err="1"/>
              <a:t>nn</a:t>
            </a:r>
            <a:r>
              <a:rPr lang="en-US" sz="2000" dirty="0"/>
              <a:t>) strategy</a:t>
            </a:r>
          </a:p>
          <a:p>
            <a:pPr lvl="1"/>
            <a:r>
              <a:rPr lang="en-US" sz="2000" dirty="0"/>
              <a:t>Predicted rating on target item is weighted average of ratings by the neighbors. </a:t>
            </a:r>
          </a:p>
          <a:p>
            <a:r>
              <a:rPr lang="en-US" sz="2400" dirty="0"/>
              <a:t>Item-based Collaborative Filtering</a:t>
            </a:r>
          </a:p>
          <a:p>
            <a:pPr lvl="1"/>
            <a:r>
              <a:rPr lang="en-US" sz="2000" dirty="0"/>
              <a:t>item-item similarities are computed in space of ratings</a:t>
            </a:r>
          </a:p>
          <a:p>
            <a:pPr lvl="2"/>
            <a:r>
              <a:rPr lang="en-US" sz="2000" dirty="0"/>
              <a:t>two items are similar if they are rated similarly by users</a:t>
            </a:r>
          </a:p>
          <a:p>
            <a:pPr lvl="1"/>
            <a:r>
              <a:rPr lang="en-US" sz="2000" dirty="0"/>
              <a:t>prediction for target item is computed based on user </a:t>
            </a:r>
            <a:r>
              <a:rPr lang="en-US" sz="2000" i="1" dirty="0"/>
              <a:t>u</a:t>
            </a:r>
            <a:r>
              <a:rPr lang="en-US" sz="2000" dirty="0"/>
              <a:t>’s own ratings on the </a:t>
            </a:r>
            <a:r>
              <a:rPr lang="en-US" sz="2000" i="1" dirty="0"/>
              <a:t>k</a:t>
            </a:r>
            <a:r>
              <a:rPr lang="en-US" sz="2000" dirty="0"/>
              <a:t> most similar items</a:t>
            </a:r>
          </a:p>
        </p:txBody>
      </p:sp>
    </p:spTree>
    <p:extLst>
      <p:ext uri="{BB962C8B-B14F-4D97-AF65-F5344CB8AC3E}">
        <p14:creationId xmlns:p14="http://schemas.microsoft.com/office/powerpoint/2010/main" val="164043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624DF9-B755-40AC-A0E9-C67EACF1AD03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355" y="905709"/>
            <a:ext cx="8201381" cy="5157338"/>
          </a:xfrm>
        </p:spPr>
        <p:txBody>
          <a:bodyPr/>
          <a:lstStyle/>
          <a:p>
            <a:r>
              <a:rPr lang="en-US" altLang="en-US" sz="3200" dirty="0"/>
              <a:t>Topics</a:t>
            </a:r>
          </a:p>
          <a:p>
            <a:pPr lvl="1"/>
            <a:r>
              <a:rPr lang="en-US" altLang="en-US" sz="2800" dirty="0"/>
              <a:t>Last Lecture: Query Expansion </a:t>
            </a:r>
          </a:p>
          <a:p>
            <a:pPr lvl="2"/>
            <a:r>
              <a:rPr lang="en-US" altLang="en-US" sz="2400" dirty="0"/>
              <a:t>Thesaurus based</a:t>
            </a:r>
          </a:p>
          <a:p>
            <a:pPr lvl="2"/>
            <a:r>
              <a:rPr lang="en-US" altLang="en-US" sz="2400" dirty="0"/>
              <a:t>Automatic global and local analysis</a:t>
            </a:r>
          </a:p>
          <a:p>
            <a:pPr lvl="2"/>
            <a:r>
              <a:rPr lang="en-US" altLang="en-US" sz="2400" dirty="0"/>
              <a:t>Word Embeddings</a:t>
            </a:r>
          </a:p>
          <a:p>
            <a:pPr lvl="1"/>
            <a:r>
              <a:rPr lang="en-US" altLang="en-US" sz="2800" dirty="0"/>
              <a:t>This Lecture: </a:t>
            </a:r>
          </a:p>
          <a:p>
            <a:pPr lvl="2"/>
            <a:r>
              <a:rPr lang="en-US" altLang="en-US" sz="2400" dirty="0"/>
              <a:t>Relevance Feedback &amp; Query modification</a:t>
            </a:r>
          </a:p>
          <a:p>
            <a:pPr lvl="3"/>
            <a:r>
              <a:rPr lang="en-US" altLang="en-US" sz="2200" dirty="0" err="1"/>
              <a:t>Rocchio</a:t>
            </a:r>
            <a:r>
              <a:rPr lang="en-US" altLang="en-US" sz="2200" dirty="0"/>
              <a:t> Method</a:t>
            </a:r>
          </a:p>
          <a:p>
            <a:pPr lvl="2"/>
            <a:r>
              <a:rPr lang="en-US" altLang="en-US" sz="2400" dirty="0"/>
              <a:t>Personalization &amp; Recommendation</a:t>
            </a:r>
          </a:p>
          <a:p>
            <a:pPr lvl="3"/>
            <a:r>
              <a:rPr lang="en-US" altLang="en-US" sz="2200" dirty="0"/>
              <a:t>Collaborative &amp; Content-Based Filtering</a:t>
            </a:r>
          </a:p>
        </p:txBody>
      </p:sp>
    </p:spTree>
    <p:extLst>
      <p:ext uri="{BB962C8B-B14F-4D97-AF65-F5344CB8AC3E}">
        <p14:creationId xmlns:p14="http://schemas.microsoft.com/office/powerpoint/2010/main" val="305440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25C929-8935-4FD0-8147-5CC24876A2D7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2688" y="269875"/>
            <a:ext cx="6405562" cy="6391275"/>
          </a:xfrm>
          <a:noFill/>
        </p:spPr>
      </p:pic>
      <p:sp>
        <p:nvSpPr>
          <p:cNvPr id="3994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190750"/>
            <a:ext cx="2382838" cy="1143000"/>
          </a:xfrm>
        </p:spPr>
        <p:txBody>
          <a:bodyPr/>
          <a:lstStyle/>
          <a:p>
            <a:r>
              <a:rPr lang="en-US" altLang="en-US" sz="1800"/>
              <a:t>Collaborative Recommender Systems</a:t>
            </a:r>
          </a:p>
        </p:txBody>
      </p:sp>
      <p:sp>
        <p:nvSpPr>
          <p:cNvPr id="39942" name="Oval 4"/>
          <p:cNvSpPr>
            <a:spLocks noChangeArrowheads="1"/>
          </p:cNvSpPr>
          <p:nvPr/>
        </p:nvSpPr>
        <p:spPr bwMode="auto">
          <a:xfrm>
            <a:off x="3736975" y="1452563"/>
            <a:ext cx="4024313" cy="339725"/>
          </a:xfrm>
          <a:prstGeom prst="ellipse">
            <a:avLst/>
          </a:prstGeom>
          <a:noFill/>
          <a:ln w="952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3" name="Oval 5"/>
          <p:cNvSpPr>
            <a:spLocks noChangeArrowheads="1"/>
          </p:cNvSpPr>
          <p:nvPr/>
        </p:nvSpPr>
        <p:spPr bwMode="auto">
          <a:xfrm>
            <a:off x="4392613" y="211138"/>
            <a:ext cx="960437" cy="466725"/>
          </a:xfrm>
          <a:prstGeom prst="ellipse">
            <a:avLst/>
          </a:prstGeom>
          <a:noFill/>
          <a:ln w="952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47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D9F5A4-CBB7-4FD2-886F-50750CDA23F1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11150"/>
            <a:ext cx="7413625" cy="312738"/>
          </a:xfrm>
        </p:spPr>
        <p:txBody>
          <a:bodyPr/>
          <a:lstStyle/>
          <a:p>
            <a:r>
              <a:rPr lang="en-US" altLang="en-US" sz="2400"/>
              <a:t>Collaborative Recommender Systems</a:t>
            </a:r>
          </a:p>
        </p:txBody>
      </p:sp>
      <p:pic>
        <p:nvPicPr>
          <p:cNvPr id="4096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1031875"/>
            <a:ext cx="7346950" cy="5421313"/>
          </a:xfrm>
          <a:noFill/>
        </p:spPr>
      </p:pic>
      <p:sp>
        <p:nvSpPr>
          <p:cNvPr id="40966" name="AutoShape 4"/>
          <p:cNvSpPr>
            <a:spLocks noChangeArrowheads="1"/>
          </p:cNvSpPr>
          <p:nvPr/>
        </p:nvSpPr>
        <p:spPr bwMode="auto">
          <a:xfrm>
            <a:off x="360363" y="5824538"/>
            <a:ext cx="674687" cy="179387"/>
          </a:xfrm>
          <a:prstGeom prst="rightArrow">
            <a:avLst>
              <a:gd name="adj1" fmla="val 50000"/>
              <a:gd name="adj2" fmla="val 94027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7" name="Oval 5"/>
          <p:cNvSpPr>
            <a:spLocks noChangeArrowheads="1"/>
          </p:cNvSpPr>
          <p:nvPr/>
        </p:nvSpPr>
        <p:spPr bwMode="auto">
          <a:xfrm>
            <a:off x="1133475" y="5280025"/>
            <a:ext cx="4835525" cy="13811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548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7940"/>
            <a:ext cx="7772400" cy="762000"/>
          </a:xfrm>
        </p:spPr>
        <p:txBody>
          <a:bodyPr/>
          <a:lstStyle/>
          <a:p>
            <a:r>
              <a:rPr lang="en-US" altLang="en-US" sz="3200" dirty="0"/>
              <a:t>Collaborative Recommender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38900"/>
            <a:ext cx="2133600" cy="365125"/>
          </a:xfrm>
          <a:prstGeom prst="rect">
            <a:avLst/>
          </a:prstGeom>
        </p:spPr>
        <p:txBody>
          <a:bodyPr/>
          <a:lstStyle/>
          <a:p>
            <a:fld id="{774CC1A4-DE3A-4C6A-92B3-D6BEA7AFBF64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19251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6" y="1028699"/>
            <a:ext cx="8993820" cy="50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70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90504"/>
            <a:ext cx="7772400" cy="762000"/>
          </a:xfrm>
        </p:spPr>
        <p:txBody>
          <a:bodyPr/>
          <a:lstStyle/>
          <a:p>
            <a:r>
              <a:rPr lang="en-US" altLang="en-US" sz="3200" dirty="0"/>
              <a:t>Collaborative Recommender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38900"/>
            <a:ext cx="2133600" cy="365125"/>
          </a:xfrm>
          <a:prstGeom prst="rect">
            <a:avLst/>
          </a:prstGeom>
        </p:spPr>
        <p:txBody>
          <a:bodyPr/>
          <a:lstStyle/>
          <a:p>
            <a:fld id="{774CC1A4-DE3A-4C6A-92B3-D6BEA7AFBF64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01" t="2933" r="3051" b="7586"/>
          <a:stretch/>
        </p:blipFill>
        <p:spPr>
          <a:xfrm>
            <a:off x="48928" y="905199"/>
            <a:ext cx="8954394" cy="55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8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38E887-6FE1-4FBD-A8E6-1EFC4C9A559D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Collaborative Filtering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152525"/>
            <a:ext cx="8229600" cy="5019675"/>
          </a:xfrm>
        </p:spPr>
        <p:txBody>
          <a:bodyPr/>
          <a:lstStyle/>
          <a:p>
            <a:r>
              <a:rPr lang="en-US" altLang="en-US" sz="2000"/>
              <a:t>“Social Learning”</a:t>
            </a:r>
          </a:p>
          <a:p>
            <a:pPr lvl="1"/>
            <a:r>
              <a:rPr lang="en-US" altLang="en-US" sz="1600"/>
              <a:t>idea is to give recommendations to a user based on the “ratings” of objects by other users</a:t>
            </a:r>
          </a:p>
          <a:p>
            <a:pPr lvl="1"/>
            <a:r>
              <a:rPr lang="en-US" altLang="en-US" sz="1600"/>
              <a:t>usually assumes that features in the data are similar objects (e.g., Web pages, music, movies, etc.)</a:t>
            </a:r>
          </a:p>
          <a:p>
            <a:pPr lvl="1"/>
            <a:r>
              <a:rPr lang="en-US" altLang="en-US" sz="1600"/>
              <a:t>usually requires “explicit” ratings of objects by users based on a rating scale</a:t>
            </a:r>
          </a:p>
          <a:p>
            <a:pPr lvl="1"/>
            <a:r>
              <a:rPr lang="en-US" altLang="en-US" sz="1600"/>
              <a:t>there have been some attempts to obtain ratings implicitly based on user behavior (mixed results; problem is that implicit ratings are often binary)</a:t>
            </a:r>
            <a:endParaRPr lang="en-US" altLang="en-US" sz="1800"/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2605088" y="5849938"/>
            <a:ext cx="4068762" cy="406400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/>
              <a:t>Will Karen like “Independence Day?”</a:t>
            </a:r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720850" y="3373438"/>
          <a:ext cx="566102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14720" imgH="1964880" progId="Excel.Sheet.8">
                  <p:embed/>
                </p:oleObj>
              </mc:Choice>
              <mc:Fallback>
                <p:oleObj name="Worksheet" r:id="rId3" imgW="4914720" imgH="1964880" progId="Excel.Sheet.8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073" b="39592"/>
                      <a:stretch>
                        <a:fillRect/>
                      </a:stretch>
                    </p:blipFill>
                    <p:spPr bwMode="auto">
                      <a:xfrm>
                        <a:off x="1720850" y="3373438"/>
                        <a:ext cx="566102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92E118-A433-4973-980D-5CDEF0853E0E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81000"/>
            <a:ext cx="8339137" cy="698500"/>
          </a:xfrm>
        </p:spPr>
        <p:txBody>
          <a:bodyPr/>
          <a:lstStyle/>
          <a:p>
            <a:r>
              <a:rPr lang="en-US" altLang="en-US" sz="2800"/>
              <a:t>Collaborative Filtering: Nearest-Neighbor Strategy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446213"/>
            <a:ext cx="8172450" cy="4725987"/>
          </a:xfrm>
        </p:spPr>
        <p:txBody>
          <a:bodyPr/>
          <a:lstStyle/>
          <a:p>
            <a:r>
              <a:rPr lang="en-US" altLang="en-US" sz="2100" dirty="0"/>
              <a:t>Basic Idea: </a:t>
            </a:r>
          </a:p>
          <a:p>
            <a:pPr lvl="1"/>
            <a:r>
              <a:rPr lang="en-US" altLang="en-US" sz="1900" dirty="0"/>
              <a:t>find other users that are most similar preferences or tastes to the target user </a:t>
            </a:r>
          </a:p>
          <a:p>
            <a:pPr lvl="1"/>
            <a:r>
              <a:rPr lang="en-US" altLang="en-US" sz="1900" dirty="0"/>
              <a:t>Need a metric to compute similarities among users (usually based on their ratings of items)</a:t>
            </a:r>
          </a:p>
          <a:p>
            <a:r>
              <a:rPr lang="en-US" altLang="en-US" sz="2100" dirty="0"/>
              <a:t>Pearson Correlation</a:t>
            </a:r>
          </a:p>
          <a:p>
            <a:pPr lvl="1"/>
            <a:r>
              <a:rPr lang="en-US" altLang="en-US" sz="1600" dirty="0"/>
              <a:t>Similarity based on the degree of correlation between user U and user J</a:t>
            </a:r>
          </a:p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r>
              <a:rPr lang="en-US" altLang="en-US" sz="1600" dirty="0"/>
              <a:t>1 means very similar, 0 means no correlation, -1 means</a:t>
            </a:r>
            <a:r>
              <a:rPr lang="en-US" altLang="en-US" sz="1400" dirty="0"/>
              <a:t> </a:t>
            </a:r>
            <a:r>
              <a:rPr lang="en-US" altLang="en-US" sz="1600" dirty="0"/>
              <a:t>dissimilar</a:t>
            </a:r>
          </a:p>
          <a:p>
            <a:pPr lvl="1"/>
            <a:endParaRPr lang="en-US" altLang="en-US" sz="900" dirty="0"/>
          </a:p>
        </p:txBody>
      </p:sp>
      <p:sp>
        <p:nvSpPr>
          <p:cNvPr id="43014" name="Oval 4"/>
          <p:cNvSpPr>
            <a:spLocks noChangeArrowheads="1"/>
          </p:cNvSpPr>
          <p:nvPr/>
        </p:nvSpPr>
        <p:spPr bwMode="auto">
          <a:xfrm>
            <a:off x="4456113" y="3756025"/>
            <a:ext cx="481012" cy="4826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6310313" y="4110038"/>
            <a:ext cx="2035175" cy="53022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b="1"/>
              <a:t>Average rating of user J</a:t>
            </a:r>
          </a:p>
          <a:p>
            <a:pPr algn="l"/>
            <a:r>
              <a:rPr lang="en-US" altLang="en-US" b="1"/>
              <a:t>on all items.</a:t>
            </a:r>
          </a:p>
        </p:txBody>
      </p:sp>
      <p:cxnSp>
        <p:nvCxnSpPr>
          <p:cNvPr id="43016" name="AutoShape 6"/>
          <p:cNvCxnSpPr>
            <a:cxnSpLocks noChangeShapeType="1"/>
            <a:stCxn id="43015" idx="1"/>
            <a:endCxn id="43014" idx="6"/>
          </p:cNvCxnSpPr>
          <p:nvPr/>
        </p:nvCxnSpPr>
        <p:spPr bwMode="auto">
          <a:xfrm rot="10800000">
            <a:off x="4937125" y="3997325"/>
            <a:ext cx="1373188" cy="377825"/>
          </a:xfrm>
          <a:prstGeom prst="bentConnector3">
            <a:avLst>
              <a:gd name="adj1" fmla="val 49944"/>
            </a:avLst>
          </a:prstGeom>
          <a:noFill/>
          <a:ln w="127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017" name="Picture 7" descr="pea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756025"/>
            <a:ext cx="396081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7733D1-B344-4436-934B-ECEEB987FEC1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25500"/>
          </a:xfrm>
        </p:spPr>
        <p:txBody>
          <a:bodyPr/>
          <a:lstStyle/>
          <a:p>
            <a:r>
              <a:rPr lang="en-US" altLang="en-US" sz="3200"/>
              <a:t>Collaborative Filtering: Making Predictions</a:t>
            </a:r>
            <a:endParaRPr lang="en-US" altLang="en-US" sz="3200">
              <a:solidFill>
                <a:srgbClr val="9933FF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303338"/>
            <a:ext cx="7908925" cy="4868862"/>
          </a:xfrm>
        </p:spPr>
        <p:txBody>
          <a:bodyPr/>
          <a:lstStyle/>
          <a:p>
            <a:r>
              <a:rPr lang="en-US" altLang="en-US" sz="2000"/>
              <a:t>When generating predictions from the nearest neighbors, neighbors can be weighted based on their distance to the target user</a:t>
            </a:r>
          </a:p>
          <a:p>
            <a:r>
              <a:rPr lang="en-US" altLang="en-US" sz="2000"/>
              <a:t>To generate predictions for a target user </a:t>
            </a:r>
            <a:r>
              <a:rPr lang="en-US" altLang="en-US" sz="2000" i="1"/>
              <a:t>a</a:t>
            </a:r>
            <a:r>
              <a:rPr lang="en-US" altLang="en-US" sz="2000"/>
              <a:t> on an item </a:t>
            </a:r>
            <a:r>
              <a:rPr lang="en-US" altLang="en-US" sz="2000" i="1"/>
              <a:t>i</a:t>
            </a:r>
            <a:r>
              <a:rPr lang="en-US" altLang="en-US" sz="2000"/>
              <a:t>: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pPr lvl="1"/>
            <a:r>
              <a:rPr lang="en-US" altLang="en-US" i="1"/>
              <a:t>r</a:t>
            </a:r>
            <a:r>
              <a:rPr lang="en-US" altLang="en-US" i="1" baseline="-25000"/>
              <a:t>a  </a:t>
            </a:r>
            <a:r>
              <a:rPr lang="en-US" altLang="en-US"/>
              <a:t>= mean rating for user </a:t>
            </a:r>
            <a:r>
              <a:rPr lang="en-US" altLang="en-US" i="1"/>
              <a:t>a</a:t>
            </a:r>
          </a:p>
          <a:p>
            <a:pPr lvl="1"/>
            <a:r>
              <a:rPr lang="en-US" altLang="en-US" i="1"/>
              <a:t>u</a:t>
            </a:r>
            <a:r>
              <a:rPr lang="en-US" altLang="en-US" i="1" baseline="-25000"/>
              <a:t>1</a:t>
            </a:r>
            <a:r>
              <a:rPr lang="en-US" altLang="en-US" i="1"/>
              <a:t>, …, u</a:t>
            </a:r>
            <a:r>
              <a:rPr lang="en-US" altLang="en-US" i="1" baseline="-25000"/>
              <a:t>k</a:t>
            </a:r>
            <a:r>
              <a:rPr lang="en-US" altLang="en-US" i="1"/>
              <a:t> </a:t>
            </a:r>
            <a:r>
              <a:rPr lang="en-US" altLang="en-US"/>
              <a:t>are the </a:t>
            </a:r>
            <a:r>
              <a:rPr lang="en-US" altLang="en-US" i="1"/>
              <a:t>k</a:t>
            </a:r>
            <a:r>
              <a:rPr lang="en-US" altLang="en-US"/>
              <a:t>-nearest-neighbors to</a:t>
            </a:r>
            <a:r>
              <a:rPr lang="en-US" altLang="en-US" i="1"/>
              <a:t> a</a:t>
            </a:r>
          </a:p>
          <a:p>
            <a:pPr lvl="1"/>
            <a:r>
              <a:rPr lang="en-US" altLang="en-US" i="1"/>
              <a:t>r</a:t>
            </a:r>
            <a:r>
              <a:rPr lang="en-US" altLang="en-US" i="1" baseline="-25000"/>
              <a:t>u,i</a:t>
            </a:r>
            <a:r>
              <a:rPr lang="en-US" altLang="en-US"/>
              <a:t> = rating of user u on item </a:t>
            </a:r>
            <a:r>
              <a:rPr lang="en-US" altLang="en-US" i="1"/>
              <a:t>I</a:t>
            </a:r>
          </a:p>
          <a:p>
            <a:pPr lvl="1"/>
            <a:r>
              <a:rPr lang="en-US" altLang="en-US" i="1"/>
              <a:t>sim</a:t>
            </a:r>
            <a:r>
              <a:rPr lang="en-US" altLang="en-US"/>
              <a:t>(</a:t>
            </a:r>
            <a:r>
              <a:rPr lang="en-US" altLang="en-US" i="1"/>
              <a:t>a,u</a:t>
            </a:r>
            <a:r>
              <a:rPr lang="en-US" altLang="en-US"/>
              <a:t>)</a:t>
            </a:r>
            <a:r>
              <a:rPr lang="en-US" altLang="en-US" i="1"/>
              <a:t> = </a:t>
            </a:r>
            <a:r>
              <a:rPr lang="en-US" altLang="en-US"/>
              <a:t>Pearson correlation between</a:t>
            </a:r>
            <a:r>
              <a:rPr lang="en-US" altLang="en-US" i="1"/>
              <a:t> a </a:t>
            </a:r>
            <a:r>
              <a:rPr lang="en-US" altLang="en-US"/>
              <a:t>and </a:t>
            </a:r>
            <a:r>
              <a:rPr lang="en-US" altLang="en-US" i="1"/>
              <a:t>u</a:t>
            </a:r>
          </a:p>
          <a:p>
            <a:pPr lvl="1"/>
            <a:endParaRPr lang="en-US" altLang="en-US" sz="1200" i="1"/>
          </a:p>
          <a:p>
            <a:r>
              <a:rPr lang="en-US" altLang="en-US" sz="1800"/>
              <a:t>This is a weighted average of deviations from the neighbors’ mean ratings (and closer neighbors count more)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325688" y="2546350"/>
          <a:ext cx="4275137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700" imgH="558800" progId="Equation.3">
                  <p:embed/>
                </p:oleObj>
              </mc:Choice>
              <mc:Fallback>
                <p:oleObj name="Equation" r:id="rId3" imgW="2171700" imgH="558800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2546350"/>
                        <a:ext cx="4275137" cy="1147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1314450" y="3905250"/>
            <a:ext cx="1079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Collaborative System</a:t>
            </a:r>
          </a:p>
        </p:txBody>
      </p:sp>
      <p:sp>
        <p:nvSpPr>
          <p:cNvPr id="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3A8DA-8C14-4203-954A-CDA7A580181F}" type="slidenum">
              <a:rPr lang="en-US" altLang="en-US"/>
              <a:pPr/>
              <a:t>27</a:t>
            </a:fld>
            <a:endParaRPr lang="en-US" altLang="en-US" dirty="0"/>
          </a:p>
        </p:txBody>
      </p:sp>
      <p:graphicFrame>
        <p:nvGraphicFramePr>
          <p:cNvPr id="74849" name="Group 97"/>
          <p:cNvGraphicFramePr>
            <a:graphicFrameLocks noGrp="1"/>
          </p:cNvGraphicFramePr>
          <p:nvPr/>
        </p:nvGraphicFramePr>
        <p:xfrm>
          <a:off x="498474" y="2019300"/>
          <a:ext cx="5978730" cy="3135315"/>
        </p:xfrm>
        <a:graphic>
          <a:graphicData uri="http://schemas.openxmlformats.org/drawingml/2006/table">
            <a:tbl>
              <a:tblPr/>
              <a:tblGrid>
                <a:gridCol w="67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405">
                  <a:extLst>
                    <a:ext uri="{9D8B030D-6E8A-4147-A177-3AD203B41FA5}">
                      <a16:colId xmlns:a16="http://schemas.microsoft.com/office/drawing/2014/main" val="2073041805"/>
                    </a:ext>
                  </a:extLst>
                </a:gridCol>
                <a:gridCol w="1093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Item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</a:t>
                      </a:r>
                      <a:b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Correlation with 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4850" name="Text Box 98"/>
          <p:cNvSpPr txBox="1">
            <a:spLocks noChangeArrowheads="1"/>
          </p:cNvSpPr>
          <p:nvPr/>
        </p:nvSpPr>
        <p:spPr bwMode="auto">
          <a:xfrm>
            <a:off x="498474" y="1490169"/>
            <a:ext cx="3444875" cy="314325"/>
          </a:xfrm>
          <a:prstGeom prst="rect">
            <a:avLst/>
          </a:prstGeom>
          <a:solidFill>
            <a:srgbClr val="E8E7F3"/>
          </a:solidFill>
          <a:ln w="9525" algn="ctr">
            <a:solidFill>
              <a:srgbClr val="1B559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i="1" dirty="0">
                <a:latin typeface="Verdana" pitchFamily="34" charset="0"/>
              </a:rPr>
              <a:t>Using k-nearest neighbor with k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0B55F1-4988-4F9A-BDC0-4719EABFABE2}"/>
                  </a:ext>
                </a:extLst>
              </p:cNvPr>
              <p:cNvSpPr txBox="1"/>
              <p:nvPr/>
            </p:nvSpPr>
            <p:spPr>
              <a:xfrm>
                <a:off x="292004" y="5459415"/>
                <a:ext cx="7969251" cy="65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dirty="0" smtClean="0"/>
                        <m:t>Pred</m:t>
                      </m:r>
                      <m:r>
                        <m:rPr>
                          <m:nor/>
                        </m:rPr>
                        <a:rPr lang="en-US" sz="1400" dirty="0" smtClean="0"/>
                        <m:t>(</m:t>
                      </m:r>
                      <m:r>
                        <m:rPr>
                          <m:nor/>
                        </m:rPr>
                        <a:rPr lang="en-US" sz="1400" dirty="0" smtClean="0"/>
                        <m:t>Alice</m:t>
                      </m:r>
                      <m:r>
                        <m:rPr>
                          <m:nor/>
                        </m:rPr>
                        <a:rPr lang="en-US" sz="1400" dirty="0" smtClean="0"/>
                        <m:t>,</m:t>
                      </m:r>
                      <m:r>
                        <m:rPr>
                          <m:nor/>
                        </m:rPr>
                        <a:rPr lang="en-US" sz="1400" dirty="0" smtClean="0"/>
                        <m:t>Item</m:t>
                      </m:r>
                      <m:r>
                        <m:rPr>
                          <m:nor/>
                        </m:rPr>
                        <a:rPr lang="en-US" sz="1400" b="0" i="0" dirty="0" smtClean="0"/>
                        <m:t>6</m:t>
                      </m:r>
                      <m:r>
                        <m:rPr>
                          <m:nor/>
                        </m:rPr>
                        <a:rPr lang="en-US" sz="1400" dirty="0" smtClean="0"/>
                        <m:t>) = 3.25 + </m:t>
                      </m:r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.9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×(1−2.4)+.65×(2−2.8)+0.33×(2−1.8)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0.9+.65+.33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0B55F1-4988-4F9A-BDC0-4719EABFA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4" y="5459415"/>
                <a:ext cx="7969251" cy="654666"/>
              </a:xfrm>
              <a:prstGeom prst="rect">
                <a:avLst/>
              </a:prstGeom>
              <a:blipFill>
                <a:blip r:embed="rId3"/>
                <a:stretch>
                  <a:fillRect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96C7FC-9E80-4E5F-909C-8CF226F6098C}"/>
                  </a:ext>
                </a:extLst>
              </p:cNvPr>
              <p:cNvSpPr txBox="1"/>
              <p:nvPr/>
            </p:nvSpPr>
            <p:spPr>
              <a:xfrm>
                <a:off x="2736950" y="5959487"/>
                <a:ext cx="2978188" cy="309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=3.25+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−1.854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1.88</m:t>
                        </m:r>
                      </m:den>
                    </m:f>
                  </m:oMath>
                </a14:m>
                <a:r>
                  <a:rPr lang="en-US" sz="1400" dirty="0"/>
                  <a:t> = 3.25 – 0.986 = 2.26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96C7FC-9E80-4E5F-909C-8CF226F6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50" y="5959487"/>
                <a:ext cx="2978188" cy="309187"/>
              </a:xfrm>
              <a:prstGeom prst="rect">
                <a:avLst/>
              </a:prstGeom>
              <a:blipFill>
                <a:blip r:embed="rId4"/>
                <a:stretch>
                  <a:fillRect l="-1431" t="-6000" r="-265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CA5F41C4-602A-41E4-B846-D131F594697F}"/>
              </a:ext>
            </a:extLst>
          </p:cNvPr>
          <p:cNvSpPr/>
          <p:nvPr/>
        </p:nvSpPr>
        <p:spPr>
          <a:xfrm rot="10800000">
            <a:off x="6477204" y="3506296"/>
            <a:ext cx="662828" cy="3143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E318B67-DDCE-4D09-86E0-01DB290E1242}"/>
              </a:ext>
            </a:extLst>
          </p:cNvPr>
          <p:cNvSpPr/>
          <p:nvPr/>
        </p:nvSpPr>
        <p:spPr>
          <a:xfrm rot="10800000">
            <a:off x="6477204" y="4482855"/>
            <a:ext cx="662828" cy="3143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CA0E71F-6CFE-49AD-AFEA-335D87883FA3}"/>
              </a:ext>
            </a:extLst>
          </p:cNvPr>
          <p:cNvSpPr/>
          <p:nvPr/>
        </p:nvSpPr>
        <p:spPr>
          <a:xfrm rot="10800000">
            <a:off x="6463833" y="3148862"/>
            <a:ext cx="662828" cy="3143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56C0B8A-4631-4F1A-BE44-C4EF8874298C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523875"/>
          </a:xfrm>
        </p:spPr>
        <p:txBody>
          <a:bodyPr/>
          <a:lstStyle/>
          <a:p>
            <a:r>
              <a:rPr lang="en-US" altLang="en-US"/>
              <a:t>Distance or Similarity Measures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143500"/>
          </a:xfrm>
        </p:spPr>
        <p:txBody>
          <a:bodyPr/>
          <a:lstStyle/>
          <a:p>
            <a:r>
              <a:rPr lang="en-US" altLang="en-US" sz="2200"/>
              <a:t>Pearson Correlation</a:t>
            </a:r>
          </a:p>
          <a:p>
            <a:pPr lvl="1"/>
            <a:r>
              <a:rPr lang="en-US" altLang="en-US" sz="1800"/>
              <a:t>Works well in case of user ratings (where there is at least a range of 1-5)</a:t>
            </a:r>
          </a:p>
          <a:p>
            <a:pPr lvl="1"/>
            <a:r>
              <a:rPr lang="en-US" altLang="en-US" sz="1800"/>
              <a:t>Not always possible (in some situations we may only have implicit binary values, e.g., whether a user did or did not select a document)</a:t>
            </a:r>
          </a:p>
          <a:p>
            <a:pPr lvl="1"/>
            <a:r>
              <a:rPr lang="en-US" altLang="en-US" sz="1800"/>
              <a:t>Alternatively, a variety of distance or similarity measures can be used</a:t>
            </a:r>
          </a:p>
          <a:p>
            <a:pPr lvl="1"/>
            <a:endParaRPr lang="en-US" altLang="en-US" sz="800"/>
          </a:p>
          <a:p>
            <a:r>
              <a:rPr lang="en-US" altLang="en-US" sz="2200"/>
              <a:t>Common Distance Measures:</a:t>
            </a:r>
          </a:p>
          <a:p>
            <a:endParaRPr lang="en-US" altLang="en-US" sz="1800"/>
          </a:p>
          <a:p>
            <a:pPr lvl="1"/>
            <a:r>
              <a:rPr lang="en-US" altLang="en-US" sz="1800"/>
              <a:t>Manhattan distance:</a:t>
            </a:r>
          </a:p>
          <a:p>
            <a:pPr lvl="1"/>
            <a:endParaRPr lang="en-US" altLang="en-US" sz="1400"/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Euclidean distance:</a:t>
            </a:r>
          </a:p>
          <a:p>
            <a:pPr lvl="1"/>
            <a:endParaRPr lang="en-US" altLang="en-US" sz="2800"/>
          </a:p>
          <a:p>
            <a:pPr lvl="1"/>
            <a:r>
              <a:rPr lang="en-US" altLang="en-US" sz="1800"/>
              <a:t>Cosine similarity:</a:t>
            </a:r>
            <a:endParaRPr lang="en-US" alt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373188" y="5648325"/>
          <a:ext cx="276701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3870" imgH="266584" progId="">
                  <p:embed/>
                </p:oleObj>
              </mc:Choice>
              <mc:Fallback>
                <p:oleObj name="Equation" r:id="rId3" imgW="2373870" imgH="266584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5648325"/>
                        <a:ext cx="2767012" cy="309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70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5" descr="cosine-s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5143500"/>
            <a:ext cx="2986088" cy="11493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6" descr="euclide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4267200"/>
            <a:ext cx="4673600" cy="5461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7" descr="manhatt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55988"/>
            <a:ext cx="5021263" cy="3984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8" descr="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1463"/>
            <a:ext cx="1974850" cy="3825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9" descr="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800350"/>
            <a:ext cx="1974850" cy="3857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6E5681-3E40-4878-AC4D-2032DCEBB96A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31838"/>
          </a:xfrm>
        </p:spPr>
        <p:txBody>
          <a:bodyPr/>
          <a:lstStyle/>
          <a:p>
            <a:r>
              <a:rPr lang="en-US" altLang="en-US" sz="3200"/>
              <a:t>Item-based Collaborative Filtering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08075"/>
            <a:ext cx="8574088" cy="5207000"/>
          </a:xfrm>
        </p:spPr>
        <p:txBody>
          <a:bodyPr/>
          <a:lstStyle/>
          <a:p>
            <a:r>
              <a:rPr lang="en-US" altLang="en-US" sz="1800"/>
              <a:t>Find similarities among the items based on ratings across users</a:t>
            </a:r>
          </a:p>
          <a:p>
            <a:pPr lvl="1"/>
            <a:r>
              <a:rPr lang="en-US" altLang="en-US" sz="1600"/>
              <a:t>Often measured based on a variation of Cosine measure</a:t>
            </a:r>
          </a:p>
          <a:p>
            <a:r>
              <a:rPr lang="en-US" altLang="en-US" sz="1800"/>
              <a:t>Prediction of item I for user </a:t>
            </a:r>
            <a:r>
              <a:rPr lang="en-US" altLang="en-US" sz="1800" i="1"/>
              <a:t>a</a:t>
            </a:r>
            <a:r>
              <a:rPr lang="en-US" altLang="en-US" sz="1800"/>
              <a:t> is based on the past ratings of user </a:t>
            </a:r>
            <a:r>
              <a:rPr lang="en-US" altLang="en-US" sz="1800" i="1"/>
              <a:t>a</a:t>
            </a:r>
            <a:r>
              <a:rPr lang="en-US" altLang="en-US" sz="1800"/>
              <a:t> on items similar to</a:t>
            </a:r>
            <a:r>
              <a:rPr lang="en-US" altLang="en-US" sz="1800" i="1"/>
              <a:t> i</a:t>
            </a:r>
            <a:r>
              <a:rPr lang="en-US" altLang="en-US" sz="1800"/>
              <a:t>.</a:t>
            </a:r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700"/>
          </a:p>
          <a:p>
            <a:endParaRPr lang="en-US" altLang="en-US" sz="1400"/>
          </a:p>
          <a:p>
            <a:endParaRPr lang="en-US" altLang="en-US" sz="1400"/>
          </a:p>
          <a:p>
            <a:r>
              <a:rPr lang="en-US" altLang="en-US" sz="1400"/>
              <a:t>Suppose:</a:t>
            </a:r>
          </a:p>
          <a:p>
            <a:endParaRPr lang="en-US" altLang="en-US" sz="700"/>
          </a:p>
          <a:p>
            <a:r>
              <a:rPr lang="en-US" altLang="en-US" sz="1800"/>
              <a:t>Predicted rating for Karen on Indep. Day will be 7, because she rated Star Wars 7</a:t>
            </a:r>
          </a:p>
          <a:p>
            <a:pPr lvl="1"/>
            <a:r>
              <a:rPr lang="en-US" altLang="en-US" sz="1800"/>
              <a:t>That is if we only use the most similar item</a:t>
            </a:r>
          </a:p>
          <a:p>
            <a:pPr lvl="1"/>
            <a:r>
              <a:rPr lang="en-US" altLang="en-US" sz="1800"/>
              <a:t>Otherwise, we can use the k-most similar items and again use a weighted average 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20875" y="2500313"/>
          <a:ext cx="5199063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753214" imgH="1971672" progId="Excel.Sheet.8">
                  <p:embed/>
                </p:oleObj>
              </mc:Choice>
              <mc:Fallback>
                <p:oleObj name="Worksheet" r:id="rId3" imgW="6753214" imgH="1971672" progId="Excel.Sheet.8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5152" b="39929"/>
                      <a:stretch>
                        <a:fillRect/>
                      </a:stretch>
                    </p:blipFill>
                    <p:spPr bwMode="auto">
                      <a:xfrm>
                        <a:off x="1920875" y="2500313"/>
                        <a:ext cx="5199063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Oval 5"/>
          <p:cNvSpPr>
            <a:spLocks noChangeArrowheads="1"/>
          </p:cNvSpPr>
          <p:nvPr/>
        </p:nvSpPr>
        <p:spPr bwMode="auto">
          <a:xfrm>
            <a:off x="6330950" y="2298700"/>
            <a:ext cx="619125" cy="1901825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Oval 6"/>
          <p:cNvSpPr>
            <a:spLocks noChangeArrowheads="1"/>
          </p:cNvSpPr>
          <p:nvPr/>
        </p:nvSpPr>
        <p:spPr bwMode="auto">
          <a:xfrm>
            <a:off x="2587625" y="2327275"/>
            <a:ext cx="619125" cy="1884363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1558925" y="4589463"/>
            <a:ext cx="7081838" cy="3143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b="1">
                <a:latin typeface="Arial" charset="0"/>
              </a:rPr>
              <a:t>sim(Star Wars, Indep. Day) &gt; sim(Jur. Park, Indep. Day) &gt; sim(Termin., Indep. Day)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F9E92B-B061-45B2-97A5-F93D4B4F9B0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762000"/>
          </a:xfrm>
        </p:spPr>
        <p:txBody>
          <a:bodyPr/>
          <a:lstStyle/>
          <a:p>
            <a:r>
              <a:rPr lang="en-US" altLang="en-US" sz="3200"/>
              <a:t>Query Modification &amp; Relevance Feedback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047750"/>
            <a:ext cx="7772400" cy="5181600"/>
          </a:xfrm>
        </p:spPr>
        <p:txBody>
          <a:bodyPr/>
          <a:lstStyle/>
          <a:p>
            <a:r>
              <a:rPr lang="en-US" altLang="en-US" sz="2200" dirty="0"/>
              <a:t>Problem: how to reformulate the query?</a:t>
            </a:r>
            <a:endParaRPr lang="en-US" altLang="en-US" dirty="0"/>
          </a:p>
          <a:p>
            <a:pPr lvl="1"/>
            <a:r>
              <a:rPr lang="en-US" altLang="en-US" sz="1800" dirty="0"/>
              <a:t>Thesaurus expansion:</a:t>
            </a:r>
            <a:endParaRPr lang="en-US" altLang="en-US" dirty="0"/>
          </a:p>
          <a:p>
            <a:pPr lvl="2"/>
            <a:r>
              <a:rPr lang="en-US" altLang="en-US" sz="1600" dirty="0"/>
              <a:t>add terms similar to query terms (e.g., synonyms, cooccurrences)</a:t>
            </a:r>
            <a:endParaRPr lang="en-US" altLang="en-US" dirty="0"/>
          </a:p>
          <a:p>
            <a:pPr lvl="1"/>
            <a:r>
              <a:rPr lang="en-US" altLang="en-US" sz="1800" dirty="0"/>
              <a:t>Relevance feedback:</a:t>
            </a:r>
            <a:endParaRPr lang="en-US" altLang="en-US" dirty="0"/>
          </a:p>
          <a:p>
            <a:pPr lvl="2"/>
            <a:r>
              <a:rPr lang="en-US" altLang="en-US" sz="1600" dirty="0"/>
              <a:t>add terms that appear in retrieved documents that have been judged (by the user) to be relevant</a:t>
            </a:r>
            <a:endParaRPr lang="en-US" altLang="en-US" dirty="0"/>
          </a:p>
          <a:p>
            <a:r>
              <a:rPr lang="en-US" altLang="en-US" sz="2200" dirty="0"/>
              <a:t>Relevance Feedback</a:t>
            </a:r>
            <a:endParaRPr lang="en-US" altLang="en-US" dirty="0"/>
          </a:p>
          <a:p>
            <a:pPr lvl="1"/>
            <a:r>
              <a:rPr lang="en-US" altLang="en-US" sz="1800" dirty="0"/>
              <a:t>Has been shown to significantly increase precision of retrieval</a:t>
            </a:r>
          </a:p>
          <a:p>
            <a:pPr lvl="1"/>
            <a:r>
              <a:rPr lang="en-US" altLang="en-US" sz="1800" dirty="0"/>
              <a:t>Modify existing query based on relevance judgements</a:t>
            </a:r>
            <a:endParaRPr lang="en-US" altLang="en-US" dirty="0"/>
          </a:p>
          <a:p>
            <a:pPr lvl="2"/>
            <a:r>
              <a:rPr lang="en-US" altLang="en-US" sz="1600" dirty="0"/>
              <a:t>extract terms from relevant documents and add them to the query</a:t>
            </a:r>
          </a:p>
          <a:p>
            <a:pPr lvl="2"/>
            <a:r>
              <a:rPr lang="en-US" altLang="en-US" sz="1600" dirty="0"/>
              <a:t>possibly remove terms appear frequently in non-relevant documents</a:t>
            </a:r>
          </a:p>
          <a:p>
            <a:pPr lvl="2"/>
            <a:r>
              <a:rPr lang="en-US" altLang="en-US" sz="1600" dirty="0"/>
              <a:t>and/or re-weight the terms already in the query</a:t>
            </a:r>
            <a:endParaRPr lang="en-US" altLang="en-US" dirty="0"/>
          </a:p>
          <a:p>
            <a:pPr lvl="1"/>
            <a:r>
              <a:rPr lang="en-US" altLang="en-US" sz="1800" dirty="0"/>
              <a:t>Two main approaches:</a:t>
            </a:r>
          </a:p>
          <a:p>
            <a:pPr lvl="2"/>
            <a:r>
              <a:rPr lang="en-US" altLang="en-US" sz="1600" dirty="0"/>
              <a:t>Users select relevant documents</a:t>
            </a:r>
          </a:p>
          <a:p>
            <a:pPr lvl="2"/>
            <a:r>
              <a:rPr lang="en-US" altLang="en-US" sz="1600" dirty="0"/>
              <a:t>Automatic (pseudo) relevance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4000"/>
            <a:ext cx="7556313" cy="4602163"/>
          </a:xfrm>
        </p:spPr>
        <p:txBody>
          <a:bodyPr/>
          <a:lstStyle/>
          <a:p>
            <a:r>
              <a:rPr lang="en-US" dirty="0"/>
              <a:t>Compute item similarities based on user ratings</a:t>
            </a:r>
          </a:p>
          <a:p>
            <a:pPr lvl="1"/>
            <a:r>
              <a:rPr lang="en-US" dirty="0"/>
              <a:t>Columns of the rating matrix</a:t>
            </a:r>
          </a:p>
          <a:p>
            <a:pPr lvl="1"/>
            <a:r>
              <a:rPr lang="en-US" dirty="0"/>
              <a:t>Item-Item similarities computed offline</a:t>
            </a:r>
          </a:p>
          <a:p>
            <a:r>
              <a:rPr lang="en-US" dirty="0"/>
              <a:t>Find k most similar items to the target item</a:t>
            </a:r>
          </a:p>
          <a:p>
            <a:r>
              <a:rPr lang="en-US" dirty="0"/>
              <a:t>Compute predictions based on the target user’s own ratings of the peer items</a:t>
            </a:r>
          </a:p>
          <a:p>
            <a:pPr lvl="1"/>
            <a:r>
              <a:rPr lang="en-US" dirty="0"/>
              <a:t>Weighted average based on similarity to the target item</a:t>
            </a:r>
          </a:p>
        </p:txBody>
      </p:sp>
    </p:spTree>
    <p:extLst>
      <p:ext uri="{BB962C8B-B14F-4D97-AF65-F5344CB8AC3E}">
        <p14:creationId xmlns:p14="http://schemas.microsoft.com/office/powerpoint/2010/main" val="84129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/>
          <a:lstStyle/>
          <a:p>
            <a:r>
              <a:rPr lang="en-US" dirty="0"/>
              <a:t>Note that Pearson</a:t>
            </a:r>
            <a:br>
              <a:rPr lang="en-US" dirty="0"/>
            </a:br>
            <a:r>
              <a:rPr lang="en-US" dirty="0"/>
              <a:t>normalized by</a:t>
            </a:r>
            <a:br>
              <a:rPr lang="en-US" dirty="0"/>
            </a:br>
            <a:r>
              <a:rPr lang="en-US" dirty="0"/>
              <a:t>subtracting the</a:t>
            </a:r>
            <a:br>
              <a:rPr lang="en-US" dirty="0"/>
            </a:br>
            <a:r>
              <a:rPr lang="en-US" dirty="0"/>
              <a:t>row (user) mean</a:t>
            </a:r>
          </a:p>
          <a:p>
            <a:r>
              <a:rPr lang="en-US" dirty="0"/>
              <a:t>Item-based definition would imply subtracting item mean</a:t>
            </a:r>
          </a:p>
          <a:p>
            <a:pPr lvl="1"/>
            <a:r>
              <a:rPr lang="en-US" dirty="0"/>
              <a:t>“adjusted cosine”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Predictions: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FC58B-6DE0-4F00-B405-3FD043DFF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5916" y="1992249"/>
            <a:ext cx="5509160" cy="776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7B8910-8AA6-4DB1-A444-DB2F1EE24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18" y="3993252"/>
            <a:ext cx="5928357" cy="9581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C6FA035-E0C6-45F2-A3EC-FB9600AE870C}"/>
              </a:ext>
            </a:extLst>
          </p:cNvPr>
          <p:cNvSpPr/>
          <p:nvPr/>
        </p:nvSpPr>
        <p:spPr>
          <a:xfrm>
            <a:off x="5681396" y="4084721"/>
            <a:ext cx="419100" cy="37699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83BD0-4012-4BC7-BC38-C5B6510DAE7A}"/>
              </a:ext>
            </a:extLst>
          </p:cNvPr>
          <p:cNvSpPr txBox="1"/>
          <p:nvPr/>
        </p:nvSpPr>
        <p:spPr>
          <a:xfrm>
            <a:off x="7002127" y="3737284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mean-adjusted </a:t>
            </a:r>
          </a:p>
          <a:p>
            <a:r>
              <a:rPr lang="en-US" sz="1600" dirty="0"/>
              <a:t>rating for item j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D3C2D6-B46C-4664-BFF5-63008A4CF463}"/>
              </a:ext>
            </a:extLst>
          </p:cNvPr>
          <p:cNvCxnSpPr>
            <a:stCxn id="9" idx="1"/>
            <a:endCxn id="8" idx="6"/>
          </p:cNvCxnSpPr>
          <p:nvPr/>
        </p:nvCxnSpPr>
        <p:spPr>
          <a:xfrm flipH="1">
            <a:off x="6100496" y="4029672"/>
            <a:ext cx="901631" cy="243547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75254BA-CFD8-431F-8919-99020291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919" y="5342419"/>
            <a:ext cx="4009524" cy="68571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B9EC9DE-9E6B-476E-BA77-3D3E3F762A75}"/>
              </a:ext>
            </a:extLst>
          </p:cNvPr>
          <p:cNvSpPr/>
          <p:nvPr/>
        </p:nvSpPr>
        <p:spPr>
          <a:xfrm>
            <a:off x="3717146" y="5368552"/>
            <a:ext cx="495299" cy="4499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E7DBC-A8D0-4AB6-96DD-EF0FF8FA200D}"/>
              </a:ext>
            </a:extLst>
          </p:cNvPr>
          <p:cNvSpPr txBox="1"/>
          <p:nvPr/>
        </p:nvSpPr>
        <p:spPr>
          <a:xfrm>
            <a:off x="6031130" y="6087315"/>
            <a:ext cx="272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top-</a:t>
            </a:r>
            <a:r>
              <a:rPr lang="en-US" sz="1400" i="1" dirty="0"/>
              <a:t>k </a:t>
            </a:r>
            <a:r>
              <a:rPr lang="en-US" sz="1400" dirty="0"/>
              <a:t>matching items to </a:t>
            </a:r>
          </a:p>
          <a:p>
            <a:r>
              <a:rPr lang="en-US" sz="1400" dirty="0"/>
              <a:t>item </a:t>
            </a:r>
            <a:r>
              <a:rPr lang="en-US" sz="1400" i="1" dirty="0"/>
              <a:t>t</a:t>
            </a:r>
            <a:r>
              <a:rPr lang="en-US" sz="1400" dirty="0"/>
              <a:t>, where user </a:t>
            </a:r>
            <a:r>
              <a:rPr lang="en-US" sz="1400" i="1" dirty="0"/>
              <a:t>u </a:t>
            </a:r>
            <a:r>
              <a:rPr lang="en-US" sz="1400" dirty="0"/>
              <a:t>has ratings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E2A919-C5AA-4A71-BB98-5A751503B24B}"/>
              </a:ext>
            </a:extLst>
          </p:cNvPr>
          <p:cNvCxnSpPr>
            <a:cxnSpLocks/>
            <a:stCxn id="16" idx="1"/>
            <a:endCxn id="15" idx="6"/>
          </p:cNvCxnSpPr>
          <p:nvPr/>
        </p:nvCxnSpPr>
        <p:spPr>
          <a:xfrm flipH="1" flipV="1">
            <a:off x="4212445" y="5593542"/>
            <a:ext cx="1818685" cy="755383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Item-Based Collaborative Filtering</a:t>
            </a:r>
          </a:p>
        </p:txBody>
      </p:sp>
      <p:sp>
        <p:nvSpPr>
          <p:cNvPr id="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B3990-AC0F-4400-882F-4CE2632C0019}" type="slidenum">
              <a:rPr lang="en-US" altLang="en-US"/>
              <a:pPr/>
              <a:t>32</a:t>
            </a:fld>
            <a:endParaRPr lang="en-US" altLang="en-US" dirty="0"/>
          </a:p>
        </p:txBody>
      </p:sp>
      <p:graphicFrame>
        <p:nvGraphicFramePr>
          <p:cNvPr id="98308" name="Group 4"/>
          <p:cNvGraphicFramePr>
            <a:graphicFrameLocks noGrp="1"/>
          </p:cNvGraphicFramePr>
          <p:nvPr/>
        </p:nvGraphicFramePr>
        <p:xfrm>
          <a:off x="657224" y="1411982"/>
          <a:ext cx="5172075" cy="3810003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Item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Cosine sim to Item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73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0A445B-70C4-415D-9C8F-5F387D038B00}"/>
                  </a:ext>
                </a:extLst>
              </p:cNvPr>
              <p:cNvSpPr txBox="1"/>
              <p:nvPr/>
            </p:nvSpPr>
            <p:spPr>
              <a:xfrm>
                <a:off x="733094" y="5935707"/>
                <a:ext cx="4891741" cy="7392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 smtClean="0"/>
                      <m:t>Pred</m:t>
                    </m:r>
                    <m:r>
                      <m:rPr>
                        <m:nor/>
                      </m:rPr>
                      <a:rPr lang="en-US" sz="1800" b="1" dirty="0" smtClean="0"/>
                      <m:t>(</m:t>
                    </m:r>
                    <m:r>
                      <m:rPr>
                        <m:nor/>
                      </m:rPr>
                      <a:rPr lang="en-US" sz="1800" b="1" dirty="0" smtClean="0"/>
                      <m:t>Alice</m:t>
                    </m:r>
                    <m:r>
                      <m:rPr>
                        <m:nor/>
                      </m:rPr>
                      <a:rPr lang="en-US" sz="1800" b="1" dirty="0" smtClean="0"/>
                      <m:t>,</m:t>
                    </m:r>
                    <m:r>
                      <m:rPr>
                        <m:nor/>
                      </m:rPr>
                      <a:rPr lang="en-US" sz="1800" b="1" dirty="0" smtClean="0"/>
                      <m:t>Item</m:t>
                    </m:r>
                    <m:r>
                      <m:rPr>
                        <m:nor/>
                      </m:rPr>
                      <a:rPr lang="en-US" sz="1800" b="1" i="0" dirty="0" smtClean="0"/>
                      <m:t>6</m:t>
                    </m:r>
                    <m:r>
                      <m:rPr>
                        <m:nor/>
                      </m:rPr>
                      <a:rPr lang="en-US" sz="1800" b="1" dirty="0" smtClean="0"/>
                      <m:t>) =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𝟕𝟗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𝟕𝟔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𝟕𝟏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𝟕𝟗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𝟕𝟔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𝟕𝟏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/>
                  <a:t> </a:t>
                </a:r>
                <a:r>
                  <a:rPr lang="en-US" sz="2000" b="1" dirty="0"/>
                  <a:t>= 3.32</a:t>
                </a: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0A445B-70C4-415D-9C8F-5F387D038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94" y="5935707"/>
                <a:ext cx="4891741" cy="739241"/>
              </a:xfrm>
              <a:prstGeom prst="rect">
                <a:avLst/>
              </a:prstGeom>
              <a:blipFill>
                <a:blip r:embed="rId3"/>
                <a:stretch>
                  <a:fillRect t="-4959" r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62BF4E28-FCD0-44F2-A85D-4487C96A3953}"/>
              </a:ext>
            </a:extLst>
          </p:cNvPr>
          <p:cNvSpPr/>
          <p:nvPr/>
        </p:nvSpPr>
        <p:spPr>
          <a:xfrm rot="10800000">
            <a:off x="2486020" y="5229227"/>
            <a:ext cx="333375" cy="4134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07CF519-BF4F-4A1F-99DA-AD7B7EF59BFB}"/>
              </a:ext>
            </a:extLst>
          </p:cNvPr>
          <p:cNvSpPr/>
          <p:nvPr/>
        </p:nvSpPr>
        <p:spPr>
          <a:xfrm rot="10800000">
            <a:off x="1909761" y="5239271"/>
            <a:ext cx="333375" cy="4134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3D1E461-91A3-4587-AF82-58CFF54527EA}"/>
              </a:ext>
            </a:extLst>
          </p:cNvPr>
          <p:cNvSpPr/>
          <p:nvPr/>
        </p:nvSpPr>
        <p:spPr>
          <a:xfrm rot="10800000">
            <a:off x="3800475" y="5240518"/>
            <a:ext cx="333375" cy="4134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721A4D-0ED0-43C5-9A53-B4B5F4BABC7A}"/>
              </a:ext>
            </a:extLst>
          </p:cNvPr>
          <p:cNvSpPr/>
          <p:nvPr/>
        </p:nvSpPr>
        <p:spPr>
          <a:xfrm>
            <a:off x="2438400" y="1718708"/>
            <a:ext cx="495299" cy="4499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F2B640-7793-4FE0-B839-029CBD6D072C}"/>
              </a:ext>
            </a:extLst>
          </p:cNvPr>
          <p:cNvSpPr/>
          <p:nvPr/>
        </p:nvSpPr>
        <p:spPr>
          <a:xfrm>
            <a:off x="1747837" y="1710716"/>
            <a:ext cx="495299" cy="4499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B57D45-6C32-42ED-969C-86905A50FF83}"/>
              </a:ext>
            </a:extLst>
          </p:cNvPr>
          <p:cNvSpPr/>
          <p:nvPr/>
        </p:nvSpPr>
        <p:spPr>
          <a:xfrm>
            <a:off x="3719512" y="1710716"/>
            <a:ext cx="495299" cy="4499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E44E4-FF79-4F05-B3B6-7789CEBE3E3A}"/>
              </a:ext>
            </a:extLst>
          </p:cNvPr>
          <p:cNvSpPr txBox="1"/>
          <p:nvPr/>
        </p:nvSpPr>
        <p:spPr>
          <a:xfrm>
            <a:off x="5991478" y="3136612"/>
            <a:ext cx="259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Example with standard Cosine similarity (k = 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D0DE51-830F-479F-B1C4-70DD98CED9C9}"/>
              </a:ext>
            </a:extLst>
          </p:cNvPr>
          <p:cNvSpPr txBox="1"/>
          <p:nvPr/>
        </p:nvSpPr>
        <p:spPr>
          <a:xfrm>
            <a:off x="5860286" y="4177203"/>
            <a:ext cx="2725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Exercise: </a:t>
            </a:r>
            <a:r>
              <a:rPr lang="en-US" sz="1800" dirty="0"/>
              <a:t>do this with adjusted Cosine</a:t>
            </a:r>
          </a:p>
        </p:txBody>
      </p:sp>
    </p:spTree>
    <p:extLst>
      <p:ext uri="{BB962C8B-B14F-4D97-AF65-F5344CB8AC3E}">
        <p14:creationId xmlns:p14="http://schemas.microsoft.com/office/powerpoint/2010/main" val="10021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Model-Based Collaborative Filtering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399"/>
            <a:ext cx="4276355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0949" y="23622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Given observed (user, item) ratings, learn a model that predicts the missing ratings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495800" y="26670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068721">
            <a:off x="5370301" y="3965608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39257"/>
            <a:ext cx="5019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3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7000"/>
            <a:ext cx="8491538" cy="4824413"/>
          </a:xfrm>
        </p:spPr>
        <p:txBody>
          <a:bodyPr/>
          <a:lstStyle/>
          <a:p>
            <a:r>
              <a:rPr lang="en-US" dirty="0"/>
              <a:t>Matrix Factorization (MF), Y. </a:t>
            </a:r>
            <a:r>
              <a:rPr lang="en-US" dirty="0" err="1"/>
              <a:t>Koren</a:t>
            </a:r>
            <a:r>
              <a:rPr lang="en-US" dirty="0"/>
              <a:t>, et al., 2009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304800"/>
          </a:xfrm>
        </p:spPr>
        <p:txBody>
          <a:bodyPr/>
          <a:lstStyle/>
          <a:p>
            <a:fld id="{ADBB6D43-AF4A-6842-81C2-3606D95CD767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50205"/>
              </p:ext>
            </p:extLst>
          </p:nvPr>
        </p:nvGraphicFramePr>
        <p:xfrm>
          <a:off x="533400" y="1905973"/>
          <a:ext cx="60960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HarryPotter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Batman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Spiderman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U1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U2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?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U3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下箭头 6"/>
          <p:cNvSpPr/>
          <p:nvPr/>
        </p:nvSpPr>
        <p:spPr bwMode="auto">
          <a:xfrm>
            <a:off x="1346200" y="3318548"/>
            <a:ext cx="762000" cy="499414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3716" y="381508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5075" y="3815080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9551" y="385393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1" y="4230634"/>
            <a:ext cx="5940768" cy="20396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34200" y="2049482"/>
            <a:ext cx="2057400" cy="424731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Identify latent (unobserved) factors that “explain” observations in the data (ratings).</a:t>
            </a:r>
          </a:p>
          <a:p>
            <a:pPr algn="l"/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factors may represent combinations of features or characteristics of items and users that result in the ratings</a:t>
            </a:r>
          </a:p>
        </p:txBody>
      </p:sp>
    </p:spTree>
    <p:extLst>
      <p:ext uri="{BB962C8B-B14F-4D97-AF65-F5344CB8AC3E}">
        <p14:creationId xmlns:p14="http://schemas.microsoft.com/office/powerpoint/2010/main" val="38988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9"/>
    </mc:Choice>
    <mc:Fallback xmlns="">
      <p:transition spd="slow" advTm="2516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304800"/>
          </a:xfrm>
        </p:spPr>
        <p:txBody>
          <a:bodyPr/>
          <a:lstStyle/>
          <a:p>
            <a:fld id="{ADBB6D43-AF4A-6842-81C2-3606D95CD76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26617" y="13671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6792" y="13671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1286" y="137160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92" y="1848505"/>
            <a:ext cx="5940768" cy="2039664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728573" y="3962400"/>
            <a:ext cx="7501027" cy="254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R = Rating Matrix, m users, n movies;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P = User Matrix, m users, f latent factors/features;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Q = Item Matrix, n movies, f latent factors/features;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2000" b="1" i="1" dirty="0" err="1">
                <a:latin typeface="Verdana" pitchFamily="34" charset="0"/>
                <a:ea typeface="굴림" charset="-127"/>
              </a:rPr>
              <a:t>p</a:t>
            </a:r>
            <a:r>
              <a:rPr lang="en-US" altLang="ko-KR" sz="1400" b="1" i="1" dirty="0" err="1">
                <a:latin typeface="Verdana" pitchFamily="34" charset="0"/>
                <a:ea typeface="굴림" charset="-127"/>
              </a:rPr>
              <a:t>u</a:t>
            </a:r>
            <a:r>
              <a:rPr lang="en-US" altLang="ko-KR" sz="2000" dirty="0">
                <a:latin typeface="Verdana" pitchFamily="34" charset="0"/>
                <a:ea typeface="굴림" charset="-127"/>
              </a:rPr>
              <a:t> indicates how much user likes f latent factors;</a:t>
            </a:r>
            <a:br>
              <a:rPr lang="en-US" altLang="ko-KR" sz="2000" dirty="0">
                <a:latin typeface="Verdana" pitchFamily="34" charset="0"/>
                <a:ea typeface="굴림" charset="-127"/>
              </a:rPr>
            </a:br>
            <a:r>
              <a:rPr lang="en-US" altLang="ko-KR" sz="2000" b="1" i="1" dirty="0">
                <a:latin typeface="Verdana" pitchFamily="34" charset="0"/>
                <a:ea typeface="굴림" charset="-127"/>
              </a:rPr>
              <a:t>q</a:t>
            </a:r>
            <a:r>
              <a:rPr lang="en-US" altLang="ko-KR" sz="1400" b="1" i="1" dirty="0">
                <a:latin typeface="Verdana" pitchFamily="34" charset="0"/>
                <a:ea typeface="굴림" charset="-127"/>
              </a:rPr>
              <a:t>i </a:t>
            </a:r>
            <a:r>
              <a:rPr lang="en-US" altLang="ko-KR" sz="2000" dirty="0">
                <a:latin typeface="Verdana" pitchFamily="34" charset="0"/>
                <a:ea typeface="굴림" charset="-127"/>
              </a:rPr>
              <a:t>means how much an item is related to f latent factors;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T</a:t>
            </a:r>
            <a:r>
              <a:rPr lang="en-US" altLang="zh-CN" sz="2000" dirty="0">
                <a:latin typeface="Verdana" pitchFamily="34" charset="0"/>
                <a:ea typeface="굴림" charset="-127"/>
              </a:rPr>
              <a:t>he dot product indicates how much user likes item;</a:t>
            </a:r>
            <a:endParaRPr lang="en-US" altLang="ko-KR" sz="2000" dirty="0"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83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9"/>
    </mc:Choice>
    <mc:Fallback xmlns="">
      <p:transition spd="slow" advTm="2516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Factorization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304800"/>
          </a:xfrm>
        </p:spPr>
        <p:txBody>
          <a:bodyPr/>
          <a:lstStyle/>
          <a:p>
            <a:fld id="{ADBB6D43-AF4A-6842-81C2-3606D95CD76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780406" y="4587179"/>
            <a:ext cx="6149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dirty="0" err="1">
                <a:latin typeface="Century Schoolbook" pitchFamily="18" charset="0"/>
              </a:rPr>
              <a:t>min</a:t>
            </a:r>
            <a:r>
              <a:rPr lang="en-CA" altLang="en-US" baseline="-25000" dirty="0" err="1">
                <a:latin typeface="Century Schoolbook" pitchFamily="18" charset="0"/>
              </a:rPr>
              <a:t>q,p</a:t>
            </a:r>
            <a:r>
              <a:rPr lang="en-CA" altLang="en-US" dirty="0">
                <a:latin typeface="Symbol" pitchFamily="18" charset="2"/>
              </a:rPr>
              <a:t> S </a:t>
            </a:r>
            <a:r>
              <a:rPr lang="en-CA" altLang="en-US" baseline="-25000" dirty="0">
                <a:latin typeface="Symbol" pitchFamily="18" charset="2"/>
              </a:rPr>
              <a:t>(</a:t>
            </a:r>
            <a:r>
              <a:rPr lang="en-CA" altLang="en-US" baseline="-25000" dirty="0" err="1">
                <a:latin typeface="Century Schoolbook" pitchFamily="18" charset="0"/>
              </a:rPr>
              <a:t>u,i</a:t>
            </a:r>
            <a:r>
              <a:rPr lang="en-CA" altLang="en-US" baseline="-25000" dirty="0">
                <a:latin typeface="Century Schoolbook" pitchFamily="18" charset="0"/>
              </a:rPr>
              <a:t>) </a:t>
            </a:r>
            <a:r>
              <a:rPr lang="en-CA" altLang="en-US" baseline="-25000" dirty="0">
                <a:latin typeface="Symbol" pitchFamily="18" charset="2"/>
              </a:rPr>
              <a:t>e </a:t>
            </a:r>
            <a:r>
              <a:rPr lang="en-CA" altLang="en-US" baseline="-25000" dirty="0">
                <a:latin typeface="Century Schoolbook" pitchFamily="18" charset="0"/>
              </a:rPr>
              <a:t>R </a:t>
            </a:r>
            <a:r>
              <a:rPr lang="en-CA" altLang="en-US" dirty="0">
                <a:latin typeface="Century Schoolbook" pitchFamily="18" charset="0"/>
              </a:rPr>
              <a:t>( </a:t>
            </a:r>
            <a:r>
              <a:rPr lang="en-CA" altLang="en-US" dirty="0" err="1">
                <a:latin typeface="Century Schoolbook" pitchFamily="18" charset="0"/>
              </a:rPr>
              <a:t>r</a:t>
            </a:r>
            <a:r>
              <a:rPr lang="en-CA" altLang="en-US" baseline="-25000" dirty="0" err="1">
                <a:latin typeface="Century Schoolbook" pitchFamily="18" charset="0"/>
              </a:rPr>
              <a:t>ui</a:t>
            </a:r>
            <a:r>
              <a:rPr lang="en-CA" altLang="en-US" dirty="0">
                <a:latin typeface="Century Schoolbook" pitchFamily="18" charset="0"/>
              </a:rPr>
              <a:t>  -  </a:t>
            </a:r>
            <a:r>
              <a:rPr lang="en-CA" altLang="en-US" dirty="0" err="1">
                <a:latin typeface="Century Schoolbook" pitchFamily="18" charset="0"/>
              </a:rPr>
              <a:t>q</a:t>
            </a:r>
            <a:r>
              <a:rPr lang="en-CA" altLang="en-US" baseline="30000" dirty="0" err="1">
                <a:latin typeface="Century Schoolbook" pitchFamily="18" charset="0"/>
              </a:rPr>
              <a:t>t</a:t>
            </a:r>
            <a:r>
              <a:rPr lang="en-CA" altLang="en-US" baseline="-25000" dirty="0" err="1">
                <a:latin typeface="Century Schoolbook" pitchFamily="18" charset="0"/>
              </a:rPr>
              <a:t>i</a:t>
            </a:r>
            <a:r>
              <a:rPr lang="en-CA" altLang="en-US" dirty="0">
                <a:latin typeface="Century Schoolbook" pitchFamily="18" charset="0"/>
              </a:rPr>
              <a:t>  </a:t>
            </a:r>
            <a:r>
              <a:rPr lang="en-CA" altLang="en-US" dirty="0" err="1">
                <a:latin typeface="Century Schoolbook" pitchFamily="18" charset="0"/>
              </a:rPr>
              <a:t>p</a:t>
            </a:r>
            <a:r>
              <a:rPr lang="en-CA" altLang="en-US" baseline="-25000" dirty="0" err="1">
                <a:latin typeface="Century Schoolbook" pitchFamily="18" charset="0"/>
              </a:rPr>
              <a:t>u</a:t>
            </a:r>
            <a:r>
              <a:rPr lang="en-CA" altLang="en-US" baseline="-25000" dirty="0">
                <a:latin typeface="Century Schoolbook" pitchFamily="18" charset="0"/>
              </a:rPr>
              <a:t> </a:t>
            </a:r>
            <a:r>
              <a:rPr lang="en-CA" altLang="en-US" dirty="0">
                <a:latin typeface="Century Schoolbook" pitchFamily="18" charset="0"/>
              </a:rPr>
              <a:t>)</a:t>
            </a:r>
            <a:r>
              <a:rPr lang="en-CA" altLang="en-US" baseline="30000" dirty="0">
                <a:latin typeface="Century Schoolbook" pitchFamily="18" charset="0"/>
              </a:rPr>
              <a:t>2  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+  </a:t>
            </a:r>
            <a:r>
              <a:rPr lang="en-CA" altLang="en-US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  (|q</a:t>
            </a:r>
            <a:r>
              <a:rPr lang="en-CA" altLang="en-US" baseline="-25000" dirty="0">
                <a:solidFill>
                  <a:srgbClr val="FF0000"/>
                </a:solidFill>
                <a:latin typeface="Century Schoolbook" pitchFamily="18" charset="0"/>
              </a:rPr>
              <a:t>i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|</a:t>
            </a:r>
            <a:r>
              <a:rPr lang="en-CA" altLang="en-US" baseline="30000" dirty="0">
                <a:solidFill>
                  <a:srgbClr val="FF0000"/>
                </a:solidFill>
                <a:latin typeface="Century Schoolbook" pitchFamily="18" charset="0"/>
              </a:rPr>
              <a:t>2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 + |p</a:t>
            </a:r>
            <a:r>
              <a:rPr lang="en-CA" altLang="en-US" baseline="-25000" dirty="0">
                <a:solidFill>
                  <a:srgbClr val="FF0000"/>
                </a:solidFill>
                <a:latin typeface="Century Schoolbook" pitchFamily="18" charset="0"/>
              </a:rPr>
              <a:t>u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|</a:t>
            </a:r>
            <a:r>
              <a:rPr lang="en-CA" altLang="en-US" baseline="30000" dirty="0">
                <a:solidFill>
                  <a:srgbClr val="FF0000"/>
                </a:solidFill>
                <a:latin typeface="Century Schoolbook" pitchFamily="18" charset="0"/>
              </a:rPr>
              <a:t>2 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)   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 dirty="0">
              <a:latin typeface="Century Schoolbook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83" y="1981200"/>
            <a:ext cx="6791451" cy="1851268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447800"/>
            <a:ext cx="7162800" cy="388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en-US" sz="2000" dirty="0">
                <a:latin typeface="Verdana" pitchFamily="34" charset="0"/>
                <a:ea typeface="굴림" charset="-127"/>
              </a:rPr>
              <a:t>    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10784" y="1295400"/>
            <a:ext cx="6880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/>
              <a:t>Goal: learn P and Q by minimizing the squared error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4351149" y="3343264"/>
            <a:ext cx="484632" cy="6681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384550" y="4191000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dirty="0">
                <a:latin typeface="Calibri" pitchFamily="34" charset="0"/>
              </a:rPr>
              <a:t>goodness of fit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992812" y="4169962"/>
            <a:ext cx="1474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dirty="0">
                <a:latin typeface="Calibri" pitchFamily="34" charset="0"/>
              </a:rPr>
              <a:t>regularization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807763" y="4598243"/>
            <a:ext cx="2433540" cy="2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798810" y="4546124"/>
            <a:ext cx="1821190" cy="11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5800" y="5291959"/>
            <a:ext cx="815340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latin typeface="Verdana" pitchFamily="34" charset="0"/>
                <a:ea typeface="굴림" charset="-127"/>
              </a:rPr>
              <a:t>Goodness of fit: to reduce the prediction errors;</a:t>
            </a:r>
          </a:p>
          <a:p>
            <a:pPr>
              <a:lnSpc>
                <a:spcPct val="80000"/>
              </a:lnSpc>
            </a:pPr>
            <a:endParaRPr lang="en-US" altLang="ko-KR" sz="16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Verdana" pitchFamily="34" charset="0"/>
                <a:ea typeface="굴림" charset="-127"/>
              </a:rPr>
              <a:t>Regularization term: to alleviate the overfitting;</a:t>
            </a:r>
          </a:p>
        </p:txBody>
      </p:sp>
    </p:spTree>
    <p:extLst>
      <p:ext uri="{BB962C8B-B14F-4D97-AF65-F5344CB8AC3E}">
        <p14:creationId xmlns:p14="http://schemas.microsoft.com/office/powerpoint/2010/main" val="15894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9"/>
    </mc:Choice>
    <mc:Fallback xmlns="">
      <p:transition spd="slow" advTm="25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/>
      <p:bldP spid="21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729617"/>
            <a:ext cx="7162800" cy="388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en-US" sz="2000" dirty="0">
                <a:latin typeface="Verdana" pitchFamily="34" charset="0"/>
                <a:ea typeface="굴림" charset="-127"/>
              </a:rPr>
              <a:t>    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3176985"/>
            <a:ext cx="7389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/>
              <a:t>By using </a:t>
            </a:r>
            <a:r>
              <a:rPr lang="en-GB" sz="2000" b="1" dirty="0"/>
              <a:t>Stochastic Gradient Descent (SGD) or Alternating Least </a:t>
            </a:r>
            <a:br>
              <a:rPr lang="en-GB" sz="2000" b="1" dirty="0"/>
            </a:br>
            <a:r>
              <a:rPr lang="en-GB" sz="2000" b="1" dirty="0"/>
              <a:t>Squares (ALS), we are able to learn the P and Q iteratively.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57" y="4832666"/>
            <a:ext cx="3799143" cy="88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241" y="4338726"/>
            <a:ext cx="2390417" cy="4673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400" y="1371600"/>
            <a:ext cx="6880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/>
              <a:t>Goal: learn P and Q by minimizing the squared error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452004" y="2465171"/>
            <a:ext cx="6149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dirty="0" err="1">
                <a:latin typeface="Century Schoolbook" pitchFamily="18" charset="0"/>
              </a:rPr>
              <a:t>min</a:t>
            </a:r>
            <a:r>
              <a:rPr lang="en-CA" altLang="en-US" baseline="-25000" dirty="0" err="1">
                <a:latin typeface="Century Schoolbook" pitchFamily="18" charset="0"/>
              </a:rPr>
              <a:t>q,p</a:t>
            </a:r>
            <a:r>
              <a:rPr lang="en-CA" altLang="en-US" dirty="0">
                <a:latin typeface="Symbol" pitchFamily="18" charset="2"/>
              </a:rPr>
              <a:t> S </a:t>
            </a:r>
            <a:r>
              <a:rPr lang="en-CA" altLang="en-US" baseline="-25000" dirty="0">
                <a:latin typeface="Symbol" pitchFamily="18" charset="2"/>
              </a:rPr>
              <a:t>(</a:t>
            </a:r>
            <a:r>
              <a:rPr lang="en-CA" altLang="en-US" baseline="-25000" dirty="0" err="1">
                <a:latin typeface="Century Schoolbook" pitchFamily="18" charset="0"/>
              </a:rPr>
              <a:t>u,i</a:t>
            </a:r>
            <a:r>
              <a:rPr lang="en-CA" altLang="en-US" baseline="-25000" dirty="0">
                <a:latin typeface="Century Schoolbook" pitchFamily="18" charset="0"/>
              </a:rPr>
              <a:t>) </a:t>
            </a:r>
            <a:r>
              <a:rPr lang="en-CA" altLang="en-US" baseline="-25000" dirty="0">
                <a:latin typeface="Symbol" pitchFamily="18" charset="2"/>
              </a:rPr>
              <a:t>e </a:t>
            </a:r>
            <a:r>
              <a:rPr lang="en-CA" altLang="en-US" baseline="-25000" dirty="0">
                <a:latin typeface="Century Schoolbook" pitchFamily="18" charset="0"/>
              </a:rPr>
              <a:t>R </a:t>
            </a:r>
            <a:r>
              <a:rPr lang="en-CA" altLang="en-US" dirty="0">
                <a:latin typeface="Century Schoolbook" pitchFamily="18" charset="0"/>
              </a:rPr>
              <a:t>( </a:t>
            </a:r>
            <a:r>
              <a:rPr lang="en-CA" altLang="en-US" dirty="0" err="1">
                <a:latin typeface="Century Schoolbook" pitchFamily="18" charset="0"/>
              </a:rPr>
              <a:t>r</a:t>
            </a:r>
            <a:r>
              <a:rPr lang="en-CA" altLang="en-US" baseline="-25000" dirty="0" err="1">
                <a:latin typeface="Century Schoolbook" pitchFamily="18" charset="0"/>
              </a:rPr>
              <a:t>ui</a:t>
            </a:r>
            <a:r>
              <a:rPr lang="en-CA" altLang="en-US" dirty="0">
                <a:latin typeface="Century Schoolbook" pitchFamily="18" charset="0"/>
              </a:rPr>
              <a:t>  -  </a:t>
            </a:r>
            <a:r>
              <a:rPr lang="en-CA" altLang="en-US" dirty="0" err="1">
                <a:latin typeface="Century Schoolbook" pitchFamily="18" charset="0"/>
              </a:rPr>
              <a:t>q</a:t>
            </a:r>
            <a:r>
              <a:rPr lang="en-CA" altLang="en-US" baseline="30000" dirty="0" err="1">
                <a:latin typeface="Century Schoolbook" pitchFamily="18" charset="0"/>
              </a:rPr>
              <a:t>t</a:t>
            </a:r>
            <a:r>
              <a:rPr lang="en-CA" altLang="en-US" baseline="-25000" dirty="0" err="1">
                <a:latin typeface="Century Schoolbook" pitchFamily="18" charset="0"/>
              </a:rPr>
              <a:t>i</a:t>
            </a:r>
            <a:r>
              <a:rPr lang="en-CA" altLang="en-US" dirty="0">
                <a:latin typeface="Century Schoolbook" pitchFamily="18" charset="0"/>
              </a:rPr>
              <a:t>  </a:t>
            </a:r>
            <a:r>
              <a:rPr lang="en-CA" altLang="en-US" dirty="0" err="1">
                <a:latin typeface="Century Schoolbook" pitchFamily="18" charset="0"/>
              </a:rPr>
              <a:t>p</a:t>
            </a:r>
            <a:r>
              <a:rPr lang="en-CA" altLang="en-US" baseline="-25000" dirty="0" err="1">
                <a:latin typeface="Century Schoolbook" pitchFamily="18" charset="0"/>
              </a:rPr>
              <a:t>u</a:t>
            </a:r>
            <a:r>
              <a:rPr lang="en-CA" altLang="en-US" baseline="-25000" dirty="0">
                <a:latin typeface="Century Schoolbook" pitchFamily="18" charset="0"/>
              </a:rPr>
              <a:t> </a:t>
            </a:r>
            <a:r>
              <a:rPr lang="en-CA" altLang="en-US" dirty="0">
                <a:latin typeface="Century Schoolbook" pitchFamily="18" charset="0"/>
              </a:rPr>
              <a:t>)</a:t>
            </a:r>
            <a:r>
              <a:rPr lang="en-CA" altLang="en-US" baseline="30000" dirty="0">
                <a:latin typeface="Century Schoolbook" pitchFamily="18" charset="0"/>
              </a:rPr>
              <a:t>2  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+  </a:t>
            </a:r>
            <a:r>
              <a:rPr lang="en-CA" altLang="en-US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  (|q</a:t>
            </a:r>
            <a:r>
              <a:rPr lang="en-CA" altLang="en-US" baseline="-25000" dirty="0">
                <a:solidFill>
                  <a:srgbClr val="FF0000"/>
                </a:solidFill>
                <a:latin typeface="Century Schoolbook" pitchFamily="18" charset="0"/>
              </a:rPr>
              <a:t>i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|</a:t>
            </a:r>
            <a:r>
              <a:rPr lang="en-CA" altLang="en-US" baseline="30000" dirty="0">
                <a:solidFill>
                  <a:srgbClr val="FF0000"/>
                </a:solidFill>
                <a:latin typeface="Century Schoolbook" pitchFamily="18" charset="0"/>
              </a:rPr>
              <a:t>2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 + |p</a:t>
            </a:r>
            <a:r>
              <a:rPr lang="en-CA" altLang="en-US" baseline="-25000" dirty="0">
                <a:solidFill>
                  <a:srgbClr val="FF0000"/>
                </a:solidFill>
                <a:latin typeface="Century Schoolbook" pitchFamily="18" charset="0"/>
              </a:rPr>
              <a:t>u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|</a:t>
            </a:r>
            <a:r>
              <a:rPr lang="en-CA" altLang="en-US" baseline="30000" dirty="0">
                <a:solidFill>
                  <a:srgbClr val="FF0000"/>
                </a:solidFill>
                <a:latin typeface="Century Schoolbook" pitchFamily="18" charset="0"/>
              </a:rPr>
              <a:t>2 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)   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 dirty="0">
              <a:latin typeface="Century Schoolbook" pitchFamily="18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056148" y="2068992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dirty="0">
                <a:latin typeface="Calibri" pitchFamily="34" charset="0"/>
              </a:rPr>
              <a:t>goodness of fit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5664410" y="2047954"/>
            <a:ext cx="1474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dirty="0">
                <a:latin typeface="Calibri" pitchFamily="34" charset="0"/>
              </a:rPr>
              <a:t>regularization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9361" y="2476235"/>
            <a:ext cx="2433540" cy="2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470408" y="2424116"/>
            <a:ext cx="1821190" cy="11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9"/>
    </mc:Choice>
    <mc:Fallback xmlns="">
      <p:transition spd="slow" advTm="25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</a:t>
            </a:r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379328"/>
              </p:ext>
            </p:extLst>
          </p:nvPr>
        </p:nvGraphicFramePr>
        <p:xfrm>
          <a:off x="3657600" y="2164211"/>
          <a:ext cx="5181600" cy="1625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6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r>
                        <a:rPr lang="de-AT" sz="2400" baseline="-25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de-AT" sz="2400" baseline="30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endParaRPr lang="de-DE" sz="2400" baseline="30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340">
                <a:tc>
                  <a:txBody>
                    <a:bodyPr/>
                    <a:lstStyle/>
                    <a:p>
                      <a:r>
                        <a:rPr lang="de-AT" sz="2000" b="1" dirty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-0.44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-0.57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0.38</a:t>
                      </a:r>
                      <a:endParaRPr lang="de-DE" sz="2000" b="1" i="0" baseline="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0.57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340">
                <a:tc>
                  <a:txBody>
                    <a:bodyPr/>
                    <a:lstStyle/>
                    <a:p>
                      <a:r>
                        <a:rPr lang="de-AT" sz="2000" b="1" dirty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0.58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-0.66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0.18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-0.36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54074"/>
            <a:ext cx="609600" cy="87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2508" y="1629237"/>
            <a:ext cx="649692" cy="92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4923" y="1660306"/>
            <a:ext cx="638115" cy="88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823545"/>
            <a:ext cx="775993" cy="67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0999" y="1594631"/>
            <a:ext cx="707719" cy="99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297970"/>
              </p:ext>
            </p:extLst>
          </p:nvPr>
        </p:nvGraphicFramePr>
        <p:xfrm>
          <a:off x="533400" y="1960763"/>
          <a:ext cx="2667000" cy="26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824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de-AT" sz="2400" baseline="-25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endParaRPr lang="de-DE" sz="2400" baseline="-25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4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40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40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94">
                <a:tc>
                  <a:txBody>
                    <a:bodyPr/>
                    <a:lstStyle/>
                    <a:p>
                      <a:r>
                        <a:rPr lang="de-AT" sz="2000" b="1" dirty="0">
                          <a:latin typeface="Calibri" pitchFamily="34" charset="0"/>
                          <a:cs typeface="Calibri" pitchFamily="34" charset="0"/>
                        </a:rPr>
                        <a:t>Alice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0.47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-0.30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94">
                <a:tc>
                  <a:txBody>
                    <a:bodyPr/>
                    <a:lstStyle/>
                    <a:p>
                      <a:r>
                        <a:rPr lang="de-AT" sz="2000" b="1" dirty="0">
                          <a:latin typeface="Calibri" pitchFamily="34" charset="0"/>
                          <a:cs typeface="Calibri" pitchFamily="34" charset="0"/>
                        </a:rPr>
                        <a:t>Bob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 -0.44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0.23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794">
                <a:tc>
                  <a:txBody>
                    <a:bodyPr/>
                    <a:lstStyle/>
                    <a:p>
                      <a:r>
                        <a:rPr lang="de-AT" sz="2000" b="1" dirty="0">
                          <a:latin typeface="Calibri" pitchFamily="34" charset="0"/>
                          <a:cs typeface="Calibri" pitchFamily="34" charset="0"/>
                        </a:rPr>
                        <a:t>Mary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>
                          <a:latin typeface="Calibri" pitchFamily="34" charset="0"/>
                          <a:cs typeface="Calibri" pitchFamily="34" charset="0"/>
                        </a:rPr>
                        <a:t>0.70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94">
                <a:tc>
                  <a:txBody>
                    <a:bodyPr/>
                    <a:lstStyle/>
                    <a:p>
                      <a:r>
                        <a:rPr lang="de-AT" sz="2000" b="1" dirty="0">
                          <a:latin typeface="Calibri" pitchFamily="34" charset="0"/>
                          <a:cs typeface="Calibri" pitchFamily="34" charset="0"/>
                        </a:rPr>
                        <a:t>Sue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0.31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685800" y="5029200"/>
            <a:ext cx="28538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1" hangingPunct="1">
              <a:spcBef>
                <a:spcPct val="20000"/>
              </a:spcBef>
            </a:pPr>
            <a:r>
              <a:rPr lang="de-AT" sz="2000" b="1" kern="0" dirty="0">
                <a:latin typeface="Calibri" pitchFamily="34" charset="0"/>
                <a:cs typeface="Calibri" pitchFamily="34" charset="0"/>
              </a:rPr>
              <a:t>        Rating Prediction: 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7162800" y="2638919"/>
            <a:ext cx="720080" cy="1074444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33400" y="2416269"/>
            <a:ext cx="2590800" cy="43204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192369"/>
              </p:ext>
            </p:extLst>
          </p:nvPr>
        </p:nvGraphicFramePr>
        <p:xfrm>
          <a:off x="3367039" y="4856363"/>
          <a:ext cx="453584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241200" progId="Equation.3">
                  <p:embed/>
                </p:oleObj>
              </mc:Choice>
              <mc:Fallback>
                <p:oleObj name="Equation" r:id="rId8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39" y="4856363"/>
                        <a:ext cx="4535842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794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D0C09F6-3379-4D95-9770-6A62D3AE0F3E}"/>
              </a:ext>
            </a:extLst>
          </p:cNvPr>
          <p:cNvSpPr txBox="1">
            <a:spLocks/>
          </p:cNvSpPr>
          <p:nvPr/>
        </p:nvSpPr>
        <p:spPr bwMode="auto">
          <a:xfrm>
            <a:off x="402344" y="1310326"/>
            <a:ext cx="8005203" cy="524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arlett" pitchFamily="2" charset="2"/>
              <a:buChar char="i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Marlett" pitchFamily="2" charset="2"/>
              <a:buChar char="4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Marlett" pitchFamily="2" charset="2"/>
              <a:buChar char="i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Marlett" pitchFamily="2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Many evaluation metrics measure error rate</a:t>
            </a:r>
          </a:p>
          <a:p>
            <a:pPr lvl="1"/>
            <a:r>
              <a:rPr lang="en-US" kern="0" dirty="0"/>
              <a:t>Differences between actual ratings in a test set (a portion of ratings set aside a not used for training) and the predicted rating</a:t>
            </a:r>
          </a:p>
          <a:p>
            <a:pPr lvl="1"/>
            <a:endParaRPr lang="en-US" sz="800" kern="0" dirty="0"/>
          </a:p>
          <a:p>
            <a:r>
              <a:rPr lang="en-US" kern="0" dirty="0"/>
              <a:t>Mean Absolute Error (MAE)</a:t>
            </a:r>
          </a:p>
          <a:p>
            <a:pPr lvl="1"/>
            <a:r>
              <a:rPr lang="en-US" i="0" u="none" strike="noStrike" baseline="0" dirty="0"/>
              <a:t>computes the deviation between </a:t>
            </a:r>
            <a:br>
              <a:rPr lang="en-US" i="0" u="none" strike="noStrike" baseline="0" dirty="0"/>
            </a:br>
            <a:r>
              <a:rPr lang="en-US" i="0" u="none" strike="noStrike" baseline="0" dirty="0"/>
              <a:t>predicted and actual ratings</a:t>
            </a:r>
          </a:p>
          <a:p>
            <a:r>
              <a:rPr lang="en-US" kern="0" dirty="0"/>
              <a:t>Root Mean Squared Error (RMSE)</a:t>
            </a:r>
          </a:p>
          <a:p>
            <a:pPr lvl="1"/>
            <a:r>
              <a:rPr lang="en-US" i="0" u="none" strike="noStrike" baseline="0" dirty="0"/>
              <a:t>similar to </a:t>
            </a:r>
            <a:r>
              <a:rPr lang="en-US" i="1" u="none" strike="noStrike" baseline="0" dirty="0"/>
              <a:t>MAE</a:t>
            </a:r>
            <a:r>
              <a:rPr lang="en-US" i="0" u="none" strike="noStrike" baseline="0" dirty="0"/>
              <a:t>, but places more emphasis</a:t>
            </a:r>
            <a:br>
              <a:rPr lang="en-US" i="0" u="none" strike="noStrike" baseline="0" dirty="0"/>
            </a:br>
            <a:r>
              <a:rPr lang="en-US" i="0" u="none" strike="noStrike" baseline="0" dirty="0"/>
              <a:t> on larger deviation</a:t>
            </a:r>
          </a:p>
          <a:p>
            <a:pPr algn="l"/>
            <a:r>
              <a:rPr lang="en-US" sz="2400" dirty="0"/>
              <a:t>Other evaluation metrics: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Mean reciprocal rank, Precision/Recall, NDCG, Coverage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many more …</a:t>
            </a:r>
            <a:endParaRPr lang="en-US" kern="0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Rating Prediction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5A61C-DC09-4299-8B15-491A7D3A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213" y="3694314"/>
            <a:ext cx="2484023" cy="10473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CA82AB-2E81-4E31-BAFB-57F26E667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213" y="2689605"/>
            <a:ext cx="2001533" cy="7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35"/>
    </mc:Choice>
    <mc:Fallback xmlns="">
      <p:transition spd="slow" advTm="647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165100" y="736600"/>
            <a:ext cx="2286000" cy="1143000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508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41338" y="1031875"/>
            <a:ext cx="1441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>
                <a:solidFill>
                  <a:schemeClr val="tx2"/>
                </a:solidFill>
                <a:latin typeface="Arial" charset="0"/>
              </a:rPr>
              <a:t>Information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solidFill>
                  <a:schemeClr val="tx2"/>
                </a:solidFill>
                <a:latin typeface="Arial" charset="0"/>
              </a:rPr>
              <a:t>need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5499100" y="2946400"/>
            <a:ext cx="1382713" cy="598488"/>
          </a:xfrm>
          <a:prstGeom prst="cube">
            <a:avLst>
              <a:gd name="adj" fmla="val 24995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681663" y="3149600"/>
            <a:ext cx="84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</a:rPr>
              <a:t>Index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346700" y="1879600"/>
            <a:ext cx="1752600" cy="444500"/>
          </a:xfrm>
          <a:prstGeom prst="roundRect">
            <a:avLst>
              <a:gd name="adj" fmla="val 12495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402263" y="1909763"/>
            <a:ext cx="1652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</a:rPr>
              <a:t>Pre-process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09600" y="3124200"/>
            <a:ext cx="1473200" cy="419100"/>
          </a:xfrm>
          <a:prstGeom prst="roundRect">
            <a:avLst>
              <a:gd name="adj" fmla="val 12495"/>
            </a:avLst>
          </a:prstGeom>
          <a:noFill/>
          <a:ln w="508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896938" y="3146425"/>
            <a:ext cx="111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</a:rPr>
              <a:t>Parse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rot="-4432679">
            <a:off x="6180137" y="1350963"/>
            <a:ext cx="695325" cy="228600"/>
          </a:xfrm>
          <a:prstGeom prst="line">
            <a:avLst/>
          </a:prstGeom>
          <a:noFill/>
          <a:ln w="50800">
            <a:solidFill>
              <a:srgbClr val="FF66CC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rot="-1785862" flipH="1" flipV="1">
            <a:off x="2374900" y="3146425"/>
            <a:ext cx="655638" cy="360363"/>
          </a:xfrm>
          <a:prstGeom prst="line">
            <a:avLst/>
          </a:prstGeom>
          <a:noFill/>
          <a:ln w="50800">
            <a:solidFill>
              <a:srgbClr val="FF66CC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4279900" y="5308600"/>
            <a:ext cx="1279525" cy="1054100"/>
            <a:chOff x="2555" y="1622"/>
            <a:chExt cx="806" cy="664"/>
          </a:xfrm>
        </p:grpSpPr>
        <p:grpSp>
          <p:nvGrpSpPr>
            <p:cNvPr id="30765" name="Group 13"/>
            <p:cNvGrpSpPr>
              <a:grpSpLocks/>
            </p:cNvGrpSpPr>
            <p:nvPr/>
          </p:nvGrpSpPr>
          <p:grpSpPr bwMode="auto">
            <a:xfrm>
              <a:off x="2555" y="1622"/>
              <a:ext cx="806" cy="664"/>
              <a:chOff x="2555" y="1622"/>
              <a:chExt cx="806" cy="664"/>
            </a:xfrm>
          </p:grpSpPr>
          <p:grpSp>
            <p:nvGrpSpPr>
              <p:cNvPr id="30772" name="Group 14"/>
              <p:cNvGrpSpPr>
                <a:grpSpLocks/>
              </p:cNvGrpSpPr>
              <p:nvPr/>
            </p:nvGrpSpPr>
            <p:grpSpPr bwMode="auto">
              <a:xfrm>
                <a:off x="2619" y="1622"/>
                <a:ext cx="742" cy="586"/>
                <a:chOff x="2619" y="1622"/>
                <a:chExt cx="742" cy="586"/>
              </a:xfrm>
            </p:grpSpPr>
            <p:sp>
              <p:nvSpPr>
                <p:cNvPr id="30774" name="Freeform 15"/>
                <p:cNvSpPr>
                  <a:spLocks/>
                </p:cNvSpPr>
                <p:nvPr/>
              </p:nvSpPr>
              <p:spPr bwMode="auto">
                <a:xfrm>
                  <a:off x="2619" y="1622"/>
                  <a:ext cx="742" cy="586"/>
                </a:xfrm>
                <a:custGeom>
                  <a:avLst/>
                  <a:gdLst>
                    <a:gd name="T0" fmla="*/ 0 w 742"/>
                    <a:gd name="T1" fmla="*/ 0 h 586"/>
                    <a:gd name="T2" fmla="*/ 741 w 742"/>
                    <a:gd name="T3" fmla="*/ 0 h 586"/>
                    <a:gd name="T4" fmla="*/ 741 w 742"/>
                    <a:gd name="T5" fmla="*/ 585 h 586"/>
                    <a:gd name="T6" fmla="*/ 0 w 742"/>
                    <a:gd name="T7" fmla="*/ 585 h 586"/>
                    <a:gd name="T8" fmla="*/ 0 w 742"/>
                    <a:gd name="T9" fmla="*/ 0 h 5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2"/>
                    <a:gd name="T16" fmla="*/ 0 h 586"/>
                    <a:gd name="T17" fmla="*/ 742 w 742"/>
                    <a:gd name="T18" fmla="*/ 586 h 5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2" h="586">
                      <a:moveTo>
                        <a:pt x="0" y="0"/>
                      </a:moveTo>
                      <a:lnTo>
                        <a:pt x="741" y="0"/>
                      </a:lnTo>
                      <a:lnTo>
                        <a:pt x="741" y="585"/>
                      </a:lnTo>
                      <a:lnTo>
                        <a:pt x="0" y="58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CFF"/>
                </a:solidFill>
                <a:ln w="12700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775" name="Group 16"/>
                <p:cNvGrpSpPr>
                  <a:grpSpLocks/>
                </p:cNvGrpSpPr>
                <p:nvPr/>
              </p:nvGrpSpPr>
              <p:grpSpPr bwMode="auto">
                <a:xfrm>
                  <a:off x="2619" y="1675"/>
                  <a:ext cx="742" cy="475"/>
                  <a:chOff x="2619" y="1675"/>
                  <a:chExt cx="742" cy="475"/>
                </a:xfrm>
              </p:grpSpPr>
              <p:sp>
                <p:nvSpPr>
                  <p:cNvPr id="30776" name="Freeform 17"/>
                  <p:cNvSpPr>
                    <a:spLocks/>
                  </p:cNvSpPr>
                  <p:nvPr/>
                </p:nvSpPr>
                <p:spPr bwMode="auto">
                  <a:xfrm>
                    <a:off x="2619" y="1675"/>
                    <a:ext cx="742" cy="54"/>
                  </a:xfrm>
                  <a:custGeom>
                    <a:avLst/>
                    <a:gdLst>
                      <a:gd name="T0" fmla="*/ 0 w 742"/>
                      <a:gd name="T1" fmla="*/ 0 h 54"/>
                      <a:gd name="T2" fmla="*/ 741 w 742"/>
                      <a:gd name="T3" fmla="*/ 0 h 54"/>
                      <a:gd name="T4" fmla="*/ 741 w 742"/>
                      <a:gd name="T5" fmla="*/ 53 h 54"/>
                      <a:gd name="T6" fmla="*/ 0 w 742"/>
                      <a:gd name="T7" fmla="*/ 53 h 54"/>
                      <a:gd name="T8" fmla="*/ 0 w 742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2"/>
                      <a:gd name="T16" fmla="*/ 0 h 54"/>
                      <a:gd name="T17" fmla="*/ 742 w 742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2" h="54">
                        <a:moveTo>
                          <a:pt x="0" y="0"/>
                        </a:moveTo>
                        <a:lnTo>
                          <a:pt x="741" y="0"/>
                        </a:lnTo>
                        <a:lnTo>
                          <a:pt x="741" y="53"/>
                        </a:lnTo>
                        <a:lnTo>
                          <a:pt x="0" y="5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CFF"/>
                  </a:solidFill>
                  <a:ln w="12700" cap="rnd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77" name="Freeform 18"/>
                  <p:cNvSpPr>
                    <a:spLocks/>
                  </p:cNvSpPr>
                  <p:nvPr/>
                </p:nvSpPr>
                <p:spPr bwMode="auto">
                  <a:xfrm>
                    <a:off x="2619" y="1780"/>
                    <a:ext cx="742" cy="54"/>
                  </a:xfrm>
                  <a:custGeom>
                    <a:avLst/>
                    <a:gdLst>
                      <a:gd name="T0" fmla="*/ 0 w 742"/>
                      <a:gd name="T1" fmla="*/ 0 h 54"/>
                      <a:gd name="T2" fmla="*/ 741 w 742"/>
                      <a:gd name="T3" fmla="*/ 0 h 54"/>
                      <a:gd name="T4" fmla="*/ 741 w 742"/>
                      <a:gd name="T5" fmla="*/ 53 h 54"/>
                      <a:gd name="T6" fmla="*/ 0 w 742"/>
                      <a:gd name="T7" fmla="*/ 53 h 54"/>
                      <a:gd name="T8" fmla="*/ 0 w 742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2"/>
                      <a:gd name="T16" fmla="*/ 0 h 54"/>
                      <a:gd name="T17" fmla="*/ 742 w 742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2" h="54">
                        <a:moveTo>
                          <a:pt x="0" y="0"/>
                        </a:moveTo>
                        <a:lnTo>
                          <a:pt x="741" y="0"/>
                        </a:lnTo>
                        <a:lnTo>
                          <a:pt x="741" y="53"/>
                        </a:lnTo>
                        <a:lnTo>
                          <a:pt x="0" y="5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CFF"/>
                  </a:solidFill>
                  <a:ln w="12700" cap="rnd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78" name="Freeform 19"/>
                  <p:cNvSpPr>
                    <a:spLocks/>
                  </p:cNvSpPr>
                  <p:nvPr/>
                </p:nvSpPr>
                <p:spPr bwMode="auto">
                  <a:xfrm>
                    <a:off x="2619" y="1885"/>
                    <a:ext cx="742" cy="54"/>
                  </a:xfrm>
                  <a:custGeom>
                    <a:avLst/>
                    <a:gdLst>
                      <a:gd name="T0" fmla="*/ 0 w 742"/>
                      <a:gd name="T1" fmla="*/ 0 h 54"/>
                      <a:gd name="T2" fmla="*/ 741 w 742"/>
                      <a:gd name="T3" fmla="*/ 0 h 54"/>
                      <a:gd name="T4" fmla="*/ 741 w 742"/>
                      <a:gd name="T5" fmla="*/ 53 h 54"/>
                      <a:gd name="T6" fmla="*/ 0 w 742"/>
                      <a:gd name="T7" fmla="*/ 53 h 54"/>
                      <a:gd name="T8" fmla="*/ 0 w 742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2"/>
                      <a:gd name="T16" fmla="*/ 0 h 54"/>
                      <a:gd name="T17" fmla="*/ 742 w 742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2" h="54">
                        <a:moveTo>
                          <a:pt x="0" y="0"/>
                        </a:moveTo>
                        <a:lnTo>
                          <a:pt x="741" y="0"/>
                        </a:lnTo>
                        <a:lnTo>
                          <a:pt x="741" y="53"/>
                        </a:lnTo>
                        <a:lnTo>
                          <a:pt x="0" y="5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CFF"/>
                  </a:solidFill>
                  <a:ln w="12700" cap="rnd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79" name="Freeform 20"/>
                  <p:cNvSpPr>
                    <a:spLocks/>
                  </p:cNvSpPr>
                  <p:nvPr/>
                </p:nvSpPr>
                <p:spPr bwMode="auto">
                  <a:xfrm>
                    <a:off x="2619" y="1992"/>
                    <a:ext cx="742" cy="52"/>
                  </a:xfrm>
                  <a:custGeom>
                    <a:avLst/>
                    <a:gdLst>
                      <a:gd name="T0" fmla="*/ 0 w 742"/>
                      <a:gd name="T1" fmla="*/ 0 h 52"/>
                      <a:gd name="T2" fmla="*/ 741 w 742"/>
                      <a:gd name="T3" fmla="*/ 0 h 52"/>
                      <a:gd name="T4" fmla="*/ 741 w 742"/>
                      <a:gd name="T5" fmla="*/ 51 h 52"/>
                      <a:gd name="T6" fmla="*/ 0 w 742"/>
                      <a:gd name="T7" fmla="*/ 51 h 52"/>
                      <a:gd name="T8" fmla="*/ 0 w 742"/>
                      <a:gd name="T9" fmla="*/ 0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2"/>
                      <a:gd name="T16" fmla="*/ 0 h 52"/>
                      <a:gd name="T17" fmla="*/ 742 w 74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2" h="52">
                        <a:moveTo>
                          <a:pt x="0" y="0"/>
                        </a:moveTo>
                        <a:lnTo>
                          <a:pt x="741" y="0"/>
                        </a:lnTo>
                        <a:lnTo>
                          <a:pt x="741" y="51"/>
                        </a:ln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CFF"/>
                  </a:solidFill>
                  <a:ln w="12700" cap="rnd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80" name="Freeform 21"/>
                  <p:cNvSpPr>
                    <a:spLocks/>
                  </p:cNvSpPr>
                  <p:nvPr/>
                </p:nvSpPr>
                <p:spPr bwMode="auto">
                  <a:xfrm>
                    <a:off x="2619" y="2096"/>
                    <a:ext cx="742" cy="54"/>
                  </a:xfrm>
                  <a:custGeom>
                    <a:avLst/>
                    <a:gdLst>
                      <a:gd name="T0" fmla="*/ 0 w 742"/>
                      <a:gd name="T1" fmla="*/ 0 h 54"/>
                      <a:gd name="T2" fmla="*/ 741 w 742"/>
                      <a:gd name="T3" fmla="*/ 0 h 54"/>
                      <a:gd name="T4" fmla="*/ 741 w 742"/>
                      <a:gd name="T5" fmla="*/ 53 h 54"/>
                      <a:gd name="T6" fmla="*/ 0 w 742"/>
                      <a:gd name="T7" fmla="*/ 53 h 54"/>
                      <a:gd name="T8" fmla="*/ 0 w 742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2"/>
                      <a:gd name="T16" fmla="*/ 0 h 54"/>
                      <a:gd name="T17" fmla="*/ 742 w 742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2" h="54">
                        <a:moveTo>
                          <a:pt x="0" y="0"/>
                        </a:moveTo>
                        <a:lnTo>
                          <a:pt x="741" y="0"/>
                        </a:lnTo>
                        <a:lnTo>
                          <a:pt x="741" y="53"/>
                        </a:lnTo>
                        <a:lnTo>
                          <a:pt x="0" y="5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CFF"/>
                  </a:solidFill>
                  <a:ln w="12700" cap="rnd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773" name="Freeform 22"/>
              <p:cNvSpPr>
                <a:spLocks/>
              </p:cNvSpPr>
              <p:nvPr/>
            </p:nvSpPr>
            <p:spPr bwMode="auto">
              <a:xfrm>
                <a:off x="2555" y="1661"/>
                <a:ext cx="742" cy="625"/>
              </a:xfrm>
              <a:custGeom>
                <a:avLst/>
                <a:gdLst>
                  <a:gd name="T0" fmla="*/ 0 w 742"/>
                  <a:gd name="T1" fmla="*/ 0 h 625"/>
                  <a:gd name="T2" fmla="*/ 741 w 742"/>
                  <a:gd name="T3" fmla="*/ 0 h 625"/>
                  <a:gd name="T4" fmla="*/ 741 w 742"/>
                  <a:gd name="T5" fmla="*/ 624 h 625"/>
                  <a:gd name="T6" fmla="*/ 0 w 742"/>
                  <a:gd name="T7" fmla="*/ 624 h 625"/>
                  <a:gd name="T8" fmla="*/ 0 w 742"/>
                  <a:gd name="T9" fmla="*/ 0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2"/>
                  <a:gd name="T16" fmla="*/ 0 h 625"/>
                  <a:gd name="T17" fmla="*/ 742 w 742"/>
                  <a:gd name="T18" fmla="*/ 625 h 6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2" h="625">
                    <a:moveTo>
                      <a:pt x="0" y="0"/>
                    </a:moveTo>
                    <a:lnTo>
                      <a:pt x="741" y="0"/>
                    </a:lnTo>
                    <a:lnTo>
                      <a:pt x="741" y="624"/>
                    </a:lnTo>
                    <a:lnTo>
                      <a:pt x="0" y="6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F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66" name="Line 23"/>
            <p:cNvSpPr>
              <a:spLocks noChangeShapeType="1"/>
            </p:cNvSpPr>
            <p:nvPr/>
          </p:nvSpPr>
          <p:spPr bwMode="auto">
            <a:xfrm>
              <a:off x="2784" y="1778"/>
              <a:ext cx="32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Line 24"/>
            <p:cNvSpPr>
              <a:spLocks noChangeShapeType="1"/>
            </p:cNvSpPr>
            <p:nvPr/>
          </p:nvSpPr>
          <p:spPr bwMode="auto">
            <a:xfrm>
              <a:off x="2784" y="1857"/>
              <a:ext cx="32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8" name="Line 25"/>
            <p:cNvSpPr>
              <a:spLocks noChangeShapeType="1"/>
            </p:cNvSpPr>
            <p:nvPr/>
          </p:nvSpPr>
          <p:spPr bwMode="auto">
            <a:xfrm>
              <a:off x="2784" y="1935"/>
              <a:ext cx="32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9" name="Line 26"/>
            <p:cNvSpPr>
              <a:spLocks noChangeShapeType="1"/>
            </p:cNvSpPr>
            <p:nvPr/>
          </p:nvSpPr>
          <p:spPr bwMode="auto">
            <a:xfrm>
              <a:off x="2784" y="2013"/>
              <a:ext cx="32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Line 27"/>
            <p:cNvSpPr>
              <a:spLocks noChangeShapeType="1"/>
            </p:cNvSpPr>
            <p:nvPr/>
          </p:nvSpPr>
          <p:spPr bwMode="auto">
            <a:xfrm>
              <a:off x="2784" y="2091"/>
              <a:ext cx="32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1" name="Line 28"/>
            <p:cNvSpPr>
              <a:spLocks noChangeShapeType="1"/>
            </p:cNvSpPr>
            <p:nvPr/>
          </p:nvSpPr>
          <p:spPr bwMode="auto">
            <a:xfrm>
              <a:off x="2784" y="2169"/>
              <a:ext cx="32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3" name="AutoShape 29"/>
          <p:cNvSpPr>
            <a:spLocks noChangeArrowheads="1"/>
          </p:cNvSpPr>
          <p:nvPr/>
        </p:nvSpPr>
        <p:spPr bwMode="auto">
          <a:xfrm>
            <a:off x="6870700" y="812800"/>
            <a:ext cx="822325" cy="327025"/>
          </a:xfrm>
          <a:prstGeom prst="cube">
            <a:avLst>
              <a:gd name="adj" fmla="val 24995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4" name="AutoShape 30"/>
          <p:cNvSpPr>
            <a:spLocks noChangeArrowheads="1"/>
          </p:cNvSpPr>
          <p:nvPr/>
        </p:nvSpPr>
        <p:spPr bwMode="auto">
          <a:xfrm>
            <a:off x="7785100" y="622300"/>
            <a:ext cx="631825" cy="590550"/>
          </a:xfrm>
          <a:prstGeom prst="cube">
            <a:avLst>
              <a:gd name="adj" fmla="val 24995"/>
            </a:avLst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5" name="Rectangle 31"/>
          <p:cNvSpPr>
            <a:spLocks noChangeArrowheads="1"/>
          </p:cNvSpPr>
          <p:nvPr/>
        </p:nvSpPr>
        <p:spPr bwMode="auto">
          <a:xfrm>
            <a:off x="7023100" y="1308100"/>
            <a:ext cx="155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000" b="1">
                <a:latin typeface="Arial" charset="0"/>
              </a:rPr>
              <a:t>Collections</a:t>
            </a:r>
          </a:p>
        </p:txBody>
      </p:sp>
      <p:sp>
        <p:nvSpPr>
          <p:cNvPr id="30736" name="AutoShape 32"/>
          <p:cNvSpPr>
            <a:spLocks noChangeArrowheads="1"/>
          </p:cNvSpPr>
          <p:nvPr/>
        </p:nvSpPr>
        <p:spPr bwMode="auto">
          <a:xfrm>
            <a:off x="4241800" y="4254500"/>
            <a:ext cx="1435100" cy="406400"/>
          </a:xfrm>
          <a:prstGeom prst="roundRect">
            <a:avLst>
              <a:gd name="adj" fmla="val 12495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7" name="Rectangle 33"/>
          <p:cNvSpPr>
            <a:spLocks noChangeArrowheads="1"/>
          </p:cNvSpPr>
          <p:nvPr/>
        </p:nvSpPr>
        <p:spPr bwMode="auto">
          <a:xfrm>
            <a:off x="4538663" y="42926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000" b="1">
                <a:latin typeface="Arial" charset="0"/>
              </a:rPr>
              <a:t>Rank</a:t>
            </a:r>
          </a:p>
        </p:txBody>
      </p:sp>
      <p:sp>
        <p:nvSpPr>
          <p:cNvPr id="30738" name="Line 34"/>
          <p:cNvSpPr>
            <a:spLocks noChangeShapeType="1"/>
          </p:cNvSpPr>
          <p:nvPr/>
        </p:nvSpPr>
        <p:spPr bwMode="auto">
          <a:xfrm flipH="1" flipV="1">
            <a:off x="6205538" y="2413000"/>
            <a:ext cx="1587" cy="457200"/>
          </a:xfrm>
          <a:prstGeom prst="line">
            <a:avLst/>
          </a:prstGeom>
          <a:noFill/>
          <a:ln w="50800">
            <a:solidFill>
              <a:srgbClr val="FF66CC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AutoShape 35"/>
          <p:cNvSpPr>
            <a:spLocks noChangeArrowheads="1"/>
          </p:cNvSpPr>
          <p:nvPr/>
        </p:nvSpPr>
        <p:spPr bwMode="auto">
          <a:xfrm>
            <a:off x="3213100" y="2984500"/>
            <a:ext cx="1382713" cy="598488"/>
          </a:xfrm>
          <a:prstGeom prst="cube">
            <a:avLst>
              <a:gd name="adj" fmla="val 24995"/>
            </a:avLst>
          </a:prstGeom>
          <a:noFill/>
          <a:ln w="508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40" name="Rectangle 36"/>
          <p:cNvSpPr>
            <a:spLocks noChangeArrowheads="1"/>
          </p:cNvSpPr>
          <p:nvPr/>
        </p:nvSpPr>
        <p:spPr bwMode="auto">
          <a:xfrm>
            <a:off x="3395663" y="3162300"/>
            <a:ext cx="917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</a:rPr>
              <a:t>Query</a:t>
            </a:r>
          </a:p>
        </p:txBody>
      </p:sp>
      <p:sp>
        <p:nvSpPr>
          <p:cNvPr id="30741" name="Line 37"/>
          <p:cNvSpPr>
            <a:spLocks noChangeShapeType="1"/>
          </p:cNvSpPr>
          <p:nvPr/>
        </p:nvSpPr>
        <p:spPr bwMode="auto">
          <a:xfrm rot="28197" flipH="1" flipV="1">
            <a:off x="3975100" y="3708400"/>
            <a:ext cx="695325" cy="368300"/>
          </a:xfrm>
          <a:prstGeom prst="line">
            <a:avLst/>
          </a:prstGeom>
          <a:noFill/>
          <a:ln w="50800">
            <a:solidFill>
              <a:srgbClr val="FF66CC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Line 38"/>
          <p:cNvSpPr>
            <a:spLocks noChangeShapeType="1"/>
          </p:cNvSpPr>
          <p:nvPr/>
        </p:nvSpPr>
        <p:spPr bwMode="auto">
          <a:xfrm rot="6986949" flipH="1" flipV="1">
            <a:off x="5187950" y="3716338"/>
            <a:ext cx="695325" cy="381000"/>
          </a:xfrm>
          <a:prstGeom prst="line">
            <a:avLst/>
          </a:prstGeom>
          <a:noFill/>
          <a:ln w="50800">
            <a:solidFill>
              <a:srgbClr val="FF66CC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Line 39"/>
          <p:cNvSpPr>
            <a:spLocks noChangeShapeType="1"/>
          </p:cNvSpPr>
          <p:nvPr/>
        </p:nvSpPr>
        <p:spPr bwMode="auto">
          <a:xfrm flipH="1" flipV="1">
            <a:off x="4910138" y="4762500"/>
            <a:ext cx="4762" cy="533400"/>
          </a:xfrm>
          <a:prstGeom prst="line">
            <a:avLst/>
          </a:prstGeom>
          <a:noFill/>
          <a:ln w="50800">
            <a:solidFill>
              <a:srgbClr val="FF66CC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40"/>
          <p:cNvSpPr>
            <a:spLocks noChangeShapeType="1"/>
          </p:cNvSpPr>
          <p:nvPr/>
        </p:nvSpPr>
        <p:spPr bwMode="auto">
          <a:xfrm flipV="1">
            <a:off x="1308100" y="1955800"/>
            <a:ext cx="0" cy="1143000"/>
          </a:xfrm>
          <a:prstGeom prst="line">
            <a:avLst/>
          </a:prstGeom>
          <a:noFill/>
          <a:ln w="50800">
            <a:solidFill>
              <a:srgbClr val="FF66CC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Oval 41"/>
          <p:cNvSpPr>
            <a:spLocks noChangeArrowheads="1"/>
          </p:cNvSpPr>
          <p:nvPr/>
        </p:nvSpPr>
        <p:spPr bwMode="auto">
          <a:xfrm>
            <a:off x="622300" y="2108200"/>
            <a:ext cx="1524000" cy="609600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text input</a:t>
            </a:r>
            <a:endParaRPr lang="en-US" alt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46" name="Text Box 42"/>
          <p:cNvSpPr txBox="1">
            <a:spLocks noChangeArrowheads="1"/>
          </p:cNvSpPr>
          <p:nvPr/>
        </p:nvSpPr>
        <p:spPr bwMode="auto">
          <a:xfrm>
            <a:off x="2984500" y="431800"/>
            <a:ext cx="1930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8000"/>
                </a:solidFill>
                <a:latin typeface="Arial" charset="0"/>
              </a:rPr>
              <a:t>Lexical analysis and stop words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30747" name="Oval 43"/>
          <p:cNvSpPr>
            <a:spLocks noChangeArrowheads="1"/>
          </p:cNvSpPr>
          <p:nvPr/>
        </p:nvSpPr>
        <p:spPr bwMode="auto">
          <a:xfrm>
            <a:off x="2832100" y="355600"/>
            <a:ext cx="2133600" cy="1447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30748" name="AutoShape 44"/>
          <p:cNvCxnSpPr>
            <a:cxnSpLocks noChangeShapeType="1"/>
            <a:stCxn id="30747" idx="4"/>
            <a:endCxn id="30729" idx="0"/>
          </p:cNvCxnSpPr>
          <p:nvPr/>
        </p:nvCxnSpPr>
        <p:spPr bwMode="auto">
          <a:xfrm rot="5400000">
            <a:off x="2005806" y="1253332"/>
            <a:ext cx="1343025" cy="24431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9" name="AutoShape 45"/>
          <p:cNvCxnSpPr>
            <a:cxnSpLocks noChangeShapeType="1"/>
            <a:stCxn id="30747" idx="4"/>
          </p:cNvCxnSpPr>
          <p:nvPr/>
        </p:nvCxnSpPr>
        <p:spPr bwMode="auto">
          <a:xfrm rot="16200000" flipH="1">
            <a:off x="4454525" y="1247775"/>
            <a:ext cx="277813" cy="13890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0" name="AutoShape 46"/>
          <p:cNvSpPr>
            <a:spLocks noChangeArrowheads="1"/>
          </p:cNvSpPr>
          <p:nvPr/>
        </p:nvSpPr>
        <p:spPr bwMode="auto">
          <a:xfrm>
            <a:off x="4203700" y="4203700"/>
            <a:ext cx="1524000" cy="508000"/>
          </a:xfrm>
          <a:prstGeom prst="roundRect">
            <a:avLst>
              <a:gd name="adj" fmla="val 12495"/>
            </a:avLst>
          </a:prstGeom>
          <a:noFill/>
          <a:ln w="508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51" name="Rectangle 47"/>
          <p:cNvSpPr>
            <a:spLocks noChangeArrowheads="1"/>
          </p:cNvSpPr>
          <p:nvPr/>
        </p:nvSpPr>
        <p:spPr bwMode="auto">
          <a:xfrm>
            <a:off x="5710238" y="5540375"/>
            <a:ext cx="8826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>
                <a:solidFill>
                  <a:schemeClr val="tx2"/>
                </a:solidFill>
                <a:latin typeface="Arial" charset="0"/>
              </a:rPr>
              <a:t>Result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solidFill>
                  <a:schemeClr val="tx2"/>
                </a:solidFill>
                <a:latin typeface="Arial" charset="0"/>
              </a:rPr>
              <a:t>Sets</a:t>
            </a:r>
          </a:p>
        </p:txBody>
      </p:sp>
      <p:sp>
        <p:nvSpPr>
          <p:cNvPr id="30752" name="Text Box 48"/>
          <p:cNvSpPr txBox="1">
            <a:spLocks noChangeArrowheads="1"/>
          </p:cNvSpPr>
          <p:nvPr/>
        </p:nvSpPr>
        <p:spPr bwMode="auto">
          <a:xfrm>
            <a:off x="6986588" y="3098800"/>
            <a:ext cx="1981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>
                <a:solidFill>
                  <a:srgbClr val="008000"/>
                </a:solidFill>
                <a:latin typeface="Arial" charset="0"/>
              </a:rPr>
              <a:t>Term Selection and</a:t>
            </a:r>
          </a:p>
          <a:p>
            <a:pPr algn="ctr"/>
            <a:r>
              <a:rPr lang="en-US" altLang="en-US" sz="2200">
                <a:solidFill>
                  <a:srgbClr val="008000"/>
                </a:solidFill>
                <a:latin typeface="Arial" charset="0"/>
              </a:rPr>
              <a:t>Weighting</a:t>
            </a:r>
            <a:endParaRPr lang="en-US" altLang="en-US" sz="22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30753" name="Oval 49"/>
          <p:cNvSpPr>
            <a:spLocks noChangeArrowheads="1"/>
          </p:cNvSpPr>
          <p:nvPr/>
        </p:nvSpPr>
        <p:spPr bwMode="auto">
          <a:xfrm>
            <a:off x="7010400" y="3071813"/>
            <a:ext cx="1893888" cy="1289050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30754" name="AutoShape 50"/>
          <p:cNvCxnSpPr>
            <a:cxnSpLocks noChangeShapeType="1"/>
            <a:stCxn id="30753" idx="2"/>
            <a:endCxn id="30724" idx="3"/>
          </p:cNvCxnSpPr>
          <p:nvPr/>
        </p:nvCxnSpPr>
        <p:spPr bwMode="auto">
          <a:xfrm rot="10800000">
            <a:off x="6115050" y="3570288"/>
            <a:ext cx="895350" cy="1460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5" name="Oval 51"/>
          <p:cNvSpPr>
            <a:spLocks noChangeArrowheads="1"/>
          </p:cNvSpPr>
          <p:nvPr/>
        </p:nvSpPr>
        <p:spPr bwMode="auto">
          <a:xfrm>
            <a:off x="7007225" y="4762500"/>
            <a:ext cx="1874838" cy="1430338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56" name="Text Box 52"/>
          <p:cNvSpPr txBox="1">
            <a:spLocks noChangeArrowheads="1"/>
          </p:cNvSpPr>
          <p:nvPr/>
        </p:nvSpPr>
        <p:spPr bwMode="auto">
          <a:xfrm>
            <a:off x="6964363" y="4921250"/>
            <a:ext cx="1981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>
                <a:solidFill>
                  <a:srgbClr val="008000"/>
                </a:solidFill>
                <a:latin typeface="Arial" charset="0"/>
              </a:rPr>
              <a:t>Matching / ranking algorithms</a:t>
            </a:r>
            <a:endParaRPr lang="en-US" altLang="en-US" sz="2200" b="1">
              <a:solidFill>
                <a:srgbClr val="008000"/>
              </a:solidFill>
              <a:latin typeface="Arial" charset="0"/>
            </a:endParaRPr>
          </a:p>
        </p:txBody>
      </p:sp>
      <p:cxnSp>
        <p:nvCxnSpPr>
          <p:cNvPr id="30757" name="AutoShape 53"/>
          <p:cNvCxnSpPr>
            <a:cxnSpLocks noChangeShapeType="1"/>
            <a:stCxn id="30755" idx="1"/>
            <a:endCxn id="30750" idx="3"/>
          </p:cNvCxnSpPr>
          <p:nvPr/>
        </p:nvCxnSpPr>
        <p:spPr bwMode="auto">
          <a:xfrm rot="5400000" flipH="1">
            <a:off x="6260307" y="3950493"/>
            <a:ext cx="514350" cy="15287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8" name="AutoShape 54"/>
          <p:cNvSpPr>
            <a:spLocks noChangeArrowheads="1"/>
          </p:cNvSpPr>
          <p:nvPr/>
        </p:nvSpPr>
        <p:spPr bwMode="auto">
          <a:xfrm>
            <a:off x="1323975" y="4246563"/>
            <a:ext cx="2146300" cy="796925"/>
          </a:xfrm>
          <a:prstGeom prst="cube">
            <a:avLst>
              <a:gd name="adj" fmla="val 21778"/>
            </a:avLst>
          </a:prstGeom>
          <a:noFill/>
          <a:ln w="508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59" name="Rectangle 55"/>
          <p:cNvSpPr>
            <a:spLocks noChangeArrowheads="1"/>
          </p:cNvSpPr>
          <p:nvPr/>
        </p:nvSpPr>
        <p:spPr bwMode="auto">
          <a:xfrm>
            <a:off x="1385888" y="4408488"/>
            <a:ext cx="1890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000" b="1">
                <a:latin typeface="Arial" charset="0"/>
              </a:rPr>
              <a:t>Reformulated </a:t>
            </a:r>
          </a:p>
          <a:p>
            <a:pPr algn="l">
              <a:lnSpc>
                <a:spcPct val="90000"/>
              </a:lnSpc>
            </a:pPr>
            <a:r>
              <a:rPr lang="en-US" altLang="en-US" sz="2000" b="1">
                <a:latin typeface="Arial" charset="0"/>
              </a:rPr>
              <a:t>Query</a:t>
            </a:r>
          </a:p>
        </p:txBody>
      </p:sp>
      <p:sp>
        <p:nvSpPr>
          <p:cNvPr id="30760" name="Line 56"/>
          <p:cNvSpPr>
            <a:spLocks noChangeShapeType="1"/>
          </p:cNvSpPr>
          <p:nvPr/>
        </p:nvSpPr>
        <p:spPr bwMode="auto">
          <a:xfrm rot="28197">
            <a:off x="2733675" y="5146675"/>
            <a:ext cx="1428750" cy="765175"/>
          </a:xfrm>
          <a:prstGeom prst="line">
            <a:avLst/>
          </a:prstGeom>
          <a:noFill/>
          <a:ln w="50800">
            <a:solidFill>
              <a:srgbClr val="FF66CC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Line 57"/>
          <p:cNvSpPr>
            <a:spLocks noChangeShapeType="1"/>
          </p:cNvSpPr>
          <p:nvPr/>
        </p:nvSpPr>
        <p:spPr bwMode="auto">
          <a:xfrm rot="28197">
            <a:off x="1393825" y="3652838"/>
            <a:ext cx="747713" cy="479425"/>
          </a:xfrm>
          <a:prstGeom prst="line">
            <a:avLst/>
          </a:prstGeom>
          <a:noFill/>
          <a:ln w="50800">
            <a:solidFill>
              <a:srgbClr val="FF66CC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Oval 59"/>
          <p:cNvSpPr>
            <a:spLocks noChangeArrowheads="1"/>
          </p:cNvSpPr>
          <p:nvPr/>
        </p:nvSpPr>
        <p:spPr bwMode="auto">
          <a:xfrm>
            <a:off x="881063" y="5513388"/>
            <a:ext cx="1806575" cy="925512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63" name="Text Box 60"/>
          <p:cNvSpPr txBox="1">
            <a:spLocks noChangeArrowheads="1"/>
          </p:cNvSpPr>
          <p:nvPr/>
        </p:nvSpPr>
        <p:spPr bwMode="auto">
          <a:xfrm>
            <a:off x="827088" y="558165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>
                <a:solidFill>
                  <a:srgbClr val="008000"/>
                </a:solidFill>
                <a:latin typeface="Arial" charset="0"/>
              </a:rPr>
              <a:t>Relevance</a:t>
            </a:r>
          </a:p>
          <a:p>
            <a:pPr algn="ctr"/>
            <a:r>
              <a:rPr lang="en-US" altLang="en-US" sz="2200">
                <a:solidFill>
                  <a:srgbClr val="008000"/>
                </a:solidFill>
                <a:latin typeface="Arial" charset="0"/>
              </a:rPr>
              <a:t>Feedback</a:t>
            </a:r>
            <a:endParaRPr lang="en-US" altLang="en-US" sz="2200" b="1">
              <a:solidFill>
                <a:srgbClr val="008000"/>
              </a:solidFill>
              <a:latin typeface="Arial" charset="0"/>
            </a:endParaRPr>
          </a:p>
        </p:txBody>
      </p:sp>
      <p:cxnSp>
        <p:nvCxnSpPr>
          <p:cNvPr id="30764" name="AutoShape 61"/>
          <p:cNvCxnSpPr>
            <a:cxnSpLocks noChangeShapeType="1"/>
            <a:stCxn id="30762" idx="0"/>
            <a:endCxn id="30759" idx="2"/>
          </p:cNvCxnSpPr>
          <p:nvPr/>
        </p:nvCxnSpPr>
        <p:spPr bwMode="auto">
          <a:xfrm rot="-5400000">
            <a:off x="1826419" y="5007769"/>
            <a:ext cx="463550" cy="5476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Rating Prediction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9774" y="1386840"/>
          <a:ext cx="3368040" cy="481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>
            <a:off x="3687814" y="1708733"/>
            <a:ext cx="289560" cy="25620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/>
          <p:cNvSpPr/>
          <p:nvPr/>
        </p:nvSpPr>
        <p:spPr>
          <a:xfrm>
            <a:off x="3687814" y="4373571"/>
            <a:ext cx="289560" cy="18291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1814" y="2806318"/>
            <a:ext cx="7711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96540" y="5064987"/>
            <a:ext cx="6616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Test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23" y="4373571"/>
            <a:ext cx="315222" cy="31522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12" y="4740568"/>
            <a:ext cx="315222" cy="3152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01" y="5118547"/>
            <a:ext cx="315222" cy="3152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90" y="5485544"/>
            <a:ext cx="315222" cy="3152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75" y="5865421"/>
            <a:ext cx="315222" cy="315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1591" y="1295400"/>
            <a:ext cx="4126277" cy="49552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</a:rPr>
              <a:t>P(U, T) in testing set</a:t>
            </a:r>
          </a:p>
          <a:p>
            <a:pPr algn="l"/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sz="2400" dirty="0"/>
              <a:t>Prediction error: </a:t>
            </a:r>
            <a:br>
              <a:rPr lang="en-US" sz="2400" dirty="0"/>
            </a:br>
            <a:endParaRPr lang="en-US" sz="800" dirty="0"/>
          </a:p>
          <a:p>
            <a:pPr algn="l"/>
            <a:r>
              <a:rPr lang="en-US" sz="2000" b="1" dirty="0"/>
              <a:t>	e</a:t>
            </a:r>
            <a:r>
              <a:rPr lang="en-US" sz="1800" b="1" dirty="0"/>
              <a:t> = R(U, T) – P(U, T)</a:t>
            </a:r>
          </a:p>
          <a:p>
            <a:pPr algn="l"/>
            <a:endParaRPr lang="en-US" sz="800" dirty="0"/>
          </a:p>
          <a:p>
            <a:pPr algn="l"/>
            <a:r>
              <a:rPr lang="en-US" sz="2000" dirty="0"/>
              <a:t>Mean Absolute Error (MAE) =</a:t>
            </a:r>
          </a:p>
          <a:p>
            <a:pPr algn="l"/>
            <a:endParaRPr lang="en-US" sz="8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Other evaluation metrics: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RMSE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Mean reciprocal rank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Precision/Recall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NDCG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Coverage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many more …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95" y="3119835"/>
            <a:ext cx="1083066" cy="8090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9774" y="4373571"/>
            <a:ext cx="3368040" cy="182910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58196" y="1386840"/>
            <a:ext cx="4413068" cy="48158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35"/>
    </mc:Choice>
    <mc:Fallback xmlns="">
      <p:transition spd="slow" advTm="64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4B1D00-1662-42FC-B5AB-37D7F09CB3CC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23938"/>
          </a:xfrm>
        </p:spPr>
        <p:txBody>
          <a:bodyPr/>
          <a:lstStyle/>
          <a:p>
            <a:r>
              <a:rPr lang="en-US" altLang="en-US" sz="3200"/>
              <a:t>Query Reformulation in </a:t>
            </a:r>
            <a:br>
              <a:rPr lang="en-US" altLang="en-US" sz="3200"/>
            </a:br>
            <a:r>
              <a:rPr lang="en-US" altLang="en-US" sz="3200"/>
              <a:t>Vector Space Model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12888"/>
            <a:ext cx="7772400" cy="4659312"/>
          </a:xfrm>
        </p:spPr>
        <p:txBody>
          <a:bodyPr/>
          <a:lstStyle/>
          <a:p>
            <a:r>
              <a:rPr lang="en-US" altLang="en-US" sz="2800" b="0" dirty="0"/>
              <a:t>Change query vector using vector algebra.</a:t>
            </a:r>
          </a:p>
          <a:p>
            <a:r>
              <a:rPr lang="en-US" altLang="en-US" sz="2800" dirty="0">
                <a:solidFill>
                  <a:srgbClr val="C00000"/>
                </a:solidFill>
              </a:rPr>
              <a:t>Add</a:t>
            </a:r>
            <a:r>
              <a:rPr lang="en-US" altLang="en-US" sz="2800" b="0" dirty="0"/>
              <a:t> the vectors for the </a:t>
            </a:r>
            <a:r>
              <a:rPr lang="en-US" altLang="en-US" sz="2800" dirty="0">
                <a:solidFill>
                  <a:srgbClr val="C00000"/>
                </a:solidFill>
              </a:rPr>
              <a:t>relevant</a:t>
            </a:r>
            <a:r>
              <a:rPr lang="en-US" altLang="en-US" sz="2800" b="0" dirty="0"/>
              <a:t> documents to the query vector.</a:t>
            </a:r>
          </a:p>
          <a:p>
            <a:r>
              <a:rPr lang="en-US" altLang="en-US" sz="2800" dirty="0">
                <a:solidFill>
                  <a:srgbClr val="C00000"/>
                </a:solidFill>
              </a:rPr>
              <a:t>Subtract</a:t>
            </a:r>
            <a:r>
              <a:rPr lang="en-US" altLang="en-US" sz="2800" b="0" dirty="0"/>
              <a:t> the vectors for the </a:t>
            </a:r>
            <a:r>
              <a:rPr lang="en-US" altLang="en-US" sz="2800" dirty="0">
                <a:solidFill>
                  <a:srgbClr val="C00000"/>
                </a:solidFill>
              </a:rPr>
              <a:t>irrelevant </a:t>
            </a:r>
            <a:r>
              <a:rPr lang="en-US" altLang="en-US" sz="2800" b="0" dirty="0"/>
              <a:t>docs from the query vector.</a:t>
            </a:r>
          </a:p>
          <a:p>
            <a:r>
              <a:rPr lang="en-US" altLang="en-US" sz="2800" b="0" dirty="0"/>
              <a:t>This adds both positively and negatively weighted terms to the query as well as reweighting the initial terms.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C6DC7D-B5F4-4332-A659-5820618BBCB2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Rocchio’s Method (1971)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60388" y="1219200"/>
            <a:ext cx="3686175" cy="10001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2774" name="Picture 5" descr="Rocch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314450"/>
            <a:ext cx="798195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2999F7-59BC-4602-B585-CBDE3BE6551C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09550"/>
            <a:ext cx="7772400" cy="762000"/>
          </a:xfrm>
        </p:spPr>
        <p:txBody>
          <a:bodyPr/>
          <a:lstStyle/>
          <a:p>
            <a:r>
              <a:rPr lang="en-US" altLang="en-US"/>
              <a:t>Rocchio’s Method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028700"/>
            <a:ext cx="7772400" cy="4848225"/>
          </a:xfrm>
        </p:spPr>
        <p:txBody>
          <a:bodyPr/>
          <a:lstStyle/>
          <a:p>
            <a:r>
              <a:rPr lang="en-US" altLang="en-US" sz="2000" dirty="0" err="1"/>
              <a:t>Rocchio’s</a:t>
            </a:r>
            <a:r>
              <a:rPr lang="en-US" altLang="en-US" sz="2000" dirty="0"/>
              <a:t> Method automatically</a:t>
            </a:r>
          </a:p>
          <a:p>
            <a:pPr lvl="1"/>
            <a:r>
              <a:rPr lang="en-US" altLang="en-US" sz="1800" dirty="0"/>
              <a:t>re-weights terms</a:t>
            </a:r>
          </a:p>
          <a:p>
            <a:pPr lvl="1"/>
            <a:r>
              <a:rPr lang="en-US" altLang="en-US" sz="1800" dirty="0"/>
              <a:t>adds in new terms (from relevant docs)</a:t>
            </a:r>
          </a:p>
          <a:p>
            <a:r>
              <a:rPr lang="en-US" altLang="en-US" sz="2000" dirty="0"/>
              <a:t>Positive v. Negative feedback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lvl="1"/>
            <a:r>
              <a:rPr lang="en-US" altLang="en-US" sz="1800" dirty="0"/>
              <a:t>Positive moves query closer to relevant documents</a:t>
            </a:r>
          </a:p>
          <a:p>
            <a:pPr lvl="1"/>
            <a:r>
              <a:rPr lang="en-US" altLang="en-US" sz="1800" dirty="0"/>
              <a:t>Negative moves query away from non-relevant documents (but, not necessarily closer to relevant ones)</a:t>
            </a:r>
          </a:p>
          <a:p>
            <a:pPr lvl="2"/>
            <a:r>
              <a:rPr lang="en-US" altLang="en-US" sz="1600" dirty="0"/>
              <a:t>negative feedback doesn’t always improve effectiveness</a:t>
            </a:r>
          </a:p>
          <a:p>
            <a:pPr lvl="2"/>
            <a:r>
              <a:rPr lang="en-US" altLang="en-US" sz="1600" dirty="0"/>
              <a:t>some systems only use positive feedback</a:t>
            </a:r>
          </a:p>
          <a:p>
            <a:r>
              <a:rPr lang="en-US" altLang="en-US" sz="2000" dirty="0"/>
              <a:t>Some machine learning methods are proving to work better than standard IR approaches like </a:t>
            </a:r>
            <a:r>
              <a:rPr lang="en-US" altLang="en-US" sz="2000" dirty="0" err="1"/>
              <a:t>Rocchio</a:t>
            </a:r>
            <a:endParaRPr lang="en-US" alt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66850" y="2514600"/>
          <a:ext cx="9604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" r:id="rId3" imgW="495085" imgH="457002" progId="Equation">
                  <p:embed/>
                </p:oleObj>
              </mc:Choice>
              <mc:Fallback>
                <p:oleObj name="MathType Equation" r:id="rId3" imgW="495085" imgH="457002" progId="Equation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2514600"/>
                        <a:ext cx="9604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2546350" y="2801938"/>
            <a:ext cx="155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b="1"/>
              <a:t>Positive Feedback</a:t>
            </a: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1304925" y="2505075"/>
            <a:ext cx="2809875" cy="9239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4908550" y="2524125"/>
          <a:ext cx="9350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" r:id="rId5" imgW="482600" imgH="457200" progId="Equation">
                  <p:embed/>
                </p:oleObj>
              </mc:Choice>
              <mc:Fallback>
                <p:oleObj name="MathType Equation" r:id="rId5" imgW="482600" imgH="457200" progId="Equation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2524125"/>
                        <a:ext cx="9350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5975350" y="2811463"/>
            <a:ext cx="1620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b="1"/>
              <a:t>Negative Feedback</a:t>
            </a:r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4733925" y="2514600"/>
            <a:ext cx="2867025" cy="9239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Intelligent Information Retrieval</a:t>
            </a:r>
            <a:endParaRPr lang="en-US" altLang="en-US" dirty="0"/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FD4E6A-096C-4AEC-891A-876D5569CAC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19125"/>
          </a:xfrm>
        </p:spPr>
        <p:txBody>
          <a:bodyPr/>
          <a:lstStyle/>
          <a:p>
            <a:r>
              <a:rPr lang="en-US" altLang="en-US"/>
              <a:t>Rocchio’s Method: Example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95325" y="1285875"/>
          <a:ext cx="4094163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070000" imgH="734040" progId="Excel.Sheet.8">
                  <p:embed/>
                </p:oleObj>
              </mc:Choice>
              <mc:Fallback>
                <p:oleObj name="Worksheet" r:id="rId3" imgW="2070000" imgH="734040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285875"/>
                        <a:ext cx="4094163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603875" y="1457325"/>
            <a:ext cx="2905125" cy="1203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800" dirty="0"/>
              <a:t>Term weights and relevance judgements for 3 documents returned after submitting the query </a:t>
            </a:r>
            <a:r>
              <a:rPr lang="en-US" altLang="en-US" sz="1800" i="1" dirty="0"/>
              <a:t>Q</a:t>
            </a:r>
            <a:r>
              <a:rPr lang="en-US" altLang="en-US" sz="1800" baseline="-25000" dirty="0"/>
              <a:t>0</a:t>
            </a:r>
            <a:endParaRPr lang="en-US" altLang="en-US" sz="1800" dirty="0"/>
          </a:p>
        </p:txBody>
      </p:sp>
      <p:cxnSp>
        <p:nvCxnSpPr>
          <p:cNvPr id="2055" name="AutoShape 5"/>
          <p:cNvCxnSpPr>
            <a:cxnSpLocks noChangeShapeType="1"/>
            <a:stCxn id="2054" idx="1"/>
          </p:cNvCxnSpPr>
          <p:nvPr/>
        </p:nvCxnSpPr>
        <p:spPr bwMode="auto">
          <a:xfrm flipH="1" flipV="1">
            <a:off x="4789488" y="2054225"/>
            <a:ext cx="814387" cy="4763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1112838" y="2997200"/>
            <a:ext cx="3136900" cy="409575"/>
          </a:xfrm>
          <a:prstGeom prst="rect">
            <a:avLst/>
          </a:prstGeom>
          <a:solidFill>
            <a:srgbClr val="FFCC9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800"/>
              <a:t>Assume  </a:t>
            </a:r>
            <a:r>
              <a:rPr lang="en-US" altLang="en-US" sz="2000" b="1" i="1">
                <a:latin typeface="Symbol" pitchFamily="18" charset="2"/>
              </a:rPr>
              <a:t>b</a:t>
            </a:r>
            <a:r>
              <a:rPr lang="en-US" altLang="en-US" sz="1800"/>
              <a:t>  = 0.5 and  </a:t>
            </a:r>
            <a:r>
              <a:rPr lang="en-US" altLang="en-US" sz="2000" b="1" i="1">
                <a:latin typeface="Symbol" pitchFamily="18" charset="2"/>
              </a:rPr>
              <a:t>g</a:t>
            </a:r>
            <a:r>
              <a:rPr lang="en-US" altLang="en-US" sz="1800"/>
              <a:t>  = 0.25 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1285103" y="4953733"/>
            <a:ext cx="644761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800" b="1" i="1" dirty="0"/>
              <a:t>Q</a:t>
            </a:r>
            <a:r>
              <a:rPr lang="en-US" altLang="en-US" sz="1800" b="1" baseline="-25000" dirty="0"/>
              <a:t>1</a:t>
            </a:r>
            <a:r>
              <a:rPr lang="en-US" altLang="en-US" sz="1800" dirty="0"/>
              <a:t> = (3, 0, 0, 2, 0) + [0.5*(2+1, 4+3, 0, 0, 2) ]/2 - 0.25*(0, 0, 4, 3, 3)</a:t>
            </a:r>
          </a:p>
          <a:p>
            <a:pPr algn="l"/>
            <a:r>
              <a:rPr lang="en-US" altLang="en-US" sz="1800" dirty="0"/>
              <a:t>     = </a:t>
            </a:r>
            <a:r>
              <a:rPr lang="en-US" altLang="en-US" sz="1800" b="1" dirty="0"/>
              <a:t>(3.75, 1.75, 0, 1.25, 0)</a:t>
            </a:r>
            <a:endParaRPr lang="en-US" altLang="en-US" sz="1800" dirty="0"/>
          </a:p>
          <a:p>
            <a:pPr algn="l"/>
            <a:endParaRPr lang="en-US" altLang="en-US" sz="800" dirty="0"/>
          </a:p>
          <a:p>
            <a:pPr algn="l"/>
            <a:r>
              <a:rPr lang="en-US" altLang="en-US" sz="1800" dirty="0"/>
              <a:t>(Note: negative entries are changed to zero)</a:t>
            </a:r>
          </a:p>
        </p:txBody>
      </p:sp>
      <p:pic>
        <p:nvPicPr>
          <p:cNvPr id="2059" name="Picture 11" descr="Rocchi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14" y="3676712"/>
            <a:ext cx="371633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1855177" y="4953733"/>
            <a:ext cx="1222131" cy="3480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 bwMode="auto">
          <a:xfrm flipV="1">
            <a:off x="2466243" y="4422531"/>
            <a:ext cx="1006719" cy="53120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286777" y="4953733"/>
            <a:ext cx="2472185" cy="3480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2057" idx="0"/>
            <a:endCxn id="2059" idx="2"/>
          </p:cNvCxnSpPr>
          <p:nvPr/>
        </p:nvCxnSpPr>
        <p:spPr bwMode="auto">
          <a:xfrm flipV="1">
            <a:off x="4508908" y="4656199"/>
            <a:ext cx="89775" cy="29753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5946531" y="4964357"/>
            <a:ext cx="1786182" cy="3480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 bwMode="auto">
          <a:xfrm flipH="1" flipV="1">
            <a:off x="6456851" y="4615962"/>
            <a:ext cx="382771" cy="34839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5468815" y="3676712"/>
            <a:ext cx="988036" cy="979487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175001" y="3699853"/>
            <a:ext cx="988036" cy="979487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9" grpId="0" animBg="1"/>
      <p:bldP spid="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D44A43-CED7-4EB3-9DED-D6DC7669B2C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3089"/>
            <a:ext cx="7772400" cy="447675"/>
          </a:xfrm>
        </p:spPr>
        <p:txBody>
          <a:bodyPr/>
          <a:lstStyle/>
          <a:p>
            <a:r>
              <a:rPr lang="en-US" altLang="en-US" dirty="0" err="1"/>
              <a:t>Rocchio’s</a:t>
            </a:r>
            <a:r>
              <a:rPr lang="en-US" altLang="en-US" dirty="0"/>
              <a:t> Method: Example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3314700"/>
            <a:ext cx="7639050" cy="2809875"/>
          </a:xfrm>
        </p:spPr>
        <p:txBody>
          <a:bodyPr/>
          <a:lstStyle/>
          <a:p>
            <a:r>
              <a:rPr lang="en-US" altLang="en-US" dirty="0"/>
              <a:t>Some Observations:</a:t>
            </a:r>
          </a:p>
          <a:p>
            <a:pPr lvl="1"/>
            <a:r>
              <a:rPr lang="en-US" altLang="en-US" sz="1800" dirty="0"/>
              <a:t>Note that initial query resulted in high score for D3, though it was not relevant to the user (due to the weight of term 4)</a:t>
            </a:r>
          </a:p>
          <a:p>
            <a:pPr lvl="2"/>
            <a:r>
              <a:rPr lang="en-US" altLang="en-US" sz="1600" dirty="0"/>
              <a:t>In general, fewer terms in the query, the more likely a particular term could result in non-relevant results</a:t>
            </a:r>
          </a:p>
          <a:p>
            <a:pPr lvl="2"/>
            <a:r>
              <a:rPr lang="en-US" altLang="en-US" sz="1600" dirty="0"/>
              <a:t>New query decreased score of D3 and increased those of D1 and D2</a:t>
            </a:r>
            <a:endParaRPr lang="en-US" altLang="en-US" dirty="0"/>
          </a:p>
          <a:p>
            <a:pPr lvl="1"/>
            <a:r>
              <a:rPr lang="en-US" altLang="en-US" sz="1800" dirty="0"/>
              <a:t>Also note that new query added a weight for</a:t>
            </a:r>
            <a:r>
              <a:rPr lang="en-US" altLang="en-US" dirty="0"/>
              <a:t> term 2</a:t>
            </a:r>
          </a:p>
          <a:p>
            <a:pPr lvl="2"/>
            <a:r>
              <a:rPr lang="en-US" altLang="en-US" sz="1600" dirty="0"/>
              <a:t>Initially it may not have been in user’s vocabulary</a:t>
            </a:r>
          </a:p>
          <a:p>
            <a:pPr lvl="2"/>
            <a:r>
              <a:rPr lang="en-US" altLang="en-US" sz="1600" dirty="0"/>
              <a:t>It was added because it appeared as significant in enough relevant documents</a:t>
            </a: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1031875" y="1809750"/>
            <a:ext cx="2905125" cy="1200329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800" dirty="0"/>
              <a:t>Using the new query and computing similarities using</a:t>
            </a:r>
          </a:p>
          <a:p>
            <a:pPr algn="l"/>
            <a:r>
              <a:rPr lang="en-US" altLang="en-US" sz="1800" dirty="0"/>
              <a:t>Dot product, gives the following results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699708"/>
              </p:ext>
            </p:extLst>
          </p:nvPr>
        </p:nvGraphicFramePr>
        <p:xfrm>
          <a:off x="4489704" y="1970087"/>
          <a:ext cx="37353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447778" imgH="495368" progId="Excel.Sheet.8">
                  <p:embed/>
                </p:oleObj>
              </mc:Choice>
              <mc:Fallback>
                <p:oleObj name="Worksheet" r:id="rId3" imgW="2447778" imgH="495368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704" y="1970087"/>
                        <a:ext cx="373538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80" name="AutoShape 6"/>
          <p:cNvCxnSpPr>
            <a:cxnSpLocks noChangeShapeType="1"/>
            <a:stCxn id="3079" idx="3"/>
          </p:cNvCxnSpPr>
          <p:nvPr/>
        </p:nvCxnSpPr>
        <p:spPr bwMode="auto">
          <a:xfrm flipV="1">
            <a:off x="3937000" y="2409825"/>
            <a:ext cx="487363" cy="9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4662488" y="1065213"/>
            <a:ext cx="2706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i="1" dirty="0"/>
              <a:t>Q</a:t>
            </a:r>
            <a:r>
              <a:rPr lang="en-US" altLang="en-US" sz="1800" b="1" baseline="-25000" dirty="0"/>
              <a:t>1</a:t>
            </a:r>
            <a:r>
              <a:rPr lang="en-US" altLang="en-US" sz="1800" dirty="0"/>
              <a:t> = </a:t>
            </a:r>
            <a:r>
              <a:rPr lang="en-US" altLang="en-US" sz="1800" b="1" dirty="0"/>
              <a:t>(3.75, 1.75, 0, 1.25, 0)</a:t>
            </a: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1776413" y="1065213"/>
            <a:ext cx="1849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i="1"/>
              <a:t>Q</a:t>
            </a:r>
            <a:r>
              <a:rPr lang="en-US" altLang="en-US" sz="1800" b="1" baseline="-25000"/>
              <a:t>0</a:t>
            </a:r>
            <a:r>
              <a:rPr lang="en-US" altLang="en-US" sz="1800"/>
              <a:t> = </a:t>
            </a:r>
            <a:r>
              <a:rPr lang="en-US" altLang="en-US" sz="1800" b="1"/>
              <a:t>(</a:t>
            </a:r>
            <a:r>
              <a:rPr lang="en-US" altLang="en-US" sz="1800" b="1">
                <a:solidFill>
                  <a:srgbClr val="000000"/>
                </a:solidFill>
              </a:rPr>
              <a:t>3, 0, 0, 2, 0</a:t>
            </a:r>
            <a:r>
              <a:rPr lang="en-US" altLang="en-US" sz="1800" b="1"/>
              <a:t>)</a:t>
            </a:r>
          </a:p>
        </p:txBody>
      </p:sp>
      <p:cxnSp>
        <p:nvCxnSpPr>
          <p:cNvPr id="3083" name="AutoShape 9"/>
          <p:cNvCxnSpPr>
            <a:cxnSpLocks noChangeShapeType="1"/>
            <a:stCxn id="3082" idx="3"/>
            <a:endCxn id="3081" idx="1"/>
          </p:cNvCxnSpPr>
          <p:nvPr/>
        </p:nvCxnSpPr>
        <p:spPr bwMode="auto">
          <a:xfrm>
            <a:off x="3625850" y="1249363"/>
            <a:ext cx="1036638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9129</TotalTime>
  <Words>2707</Words>
  <Application>Microsoft Office PowerPoint</Application>
  <PresentationFormat>On-screen Show (4:3)</PresentationFormat>
  <Paragraphs>696</Paragraphs>
  <Slides>40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Arial</vt:lpstr>
      <vt:lpstr>Calibri</vt:lpstr>
      <vt:lpstr>Cambria Math</vt:lpstr>
      <vt:lpstr>Century Schoolbook</vt:lpstr>
      <vt:lpstr>Helvetica</vt:lpstr>
      <vt:lpstr>Marlett</vt:lpstr>
      <vt:lpstr>Symbol</vt:lpstr>
      <vt:lpstr>Times New Roman</vt:lpstr>
      <vt:lpstr>Verdana</vt:lpstr>
      <vt:lpstr>Wingdings</vt:lpstr>
      <vt:lpstr>Blank Presentation</vt:lpstr>
      <vt:lpstr>MathType Equation</vt:lpstr>
      <vt:lpstr>Worksheet</vt:lpstr>
      <vt:lpstr>Microsoft Excel 97-2003 Worksheet</vt:lpstr>
      <vt:lpstr>Equation</vt:lpstr>
      <vt:lpstr>Relevance Feedback and Personalization  Part I</vt:lpstr>
      <vt:lpstr>PowerPoint Presentation</vt:lpstr>
      <vt:lpstr>Query Modification &amp; Relevance Feedback</vt:lpstr>
      <vt:lpstr>PowerPoint Presentation</vt:lpstr>
      <vt:lpstr>Query Reformulation in  Vector Space Model</vt:lpstr>
      <vt:lpstr>Rocchio’s Method (1971)</vt:lpstr>
      <vt:lpstr>Rocchio’s Method</vt:lpstr>
      <vt:lpstr>Rocchio’s Method: Example</vt:lpstr>
      <vt:lpstr>Rocchio’s Method: Example</vt:lpstr>
      <vt:lpstr>Pseudo Relevance Feedback</vt:lpstr>
      <vt:lpstr>Alternative Notions of Relevance Feedback</vt:lpstr>
      <vt:lpstr>Personalization</vt:lpstr>
      <vt:lpstr>Machine Learning and Personalization</vt:lpstr>
      <vt:lpstr>The Recommendation Task</vt:lpstr>
      <vt:lpstr>User Preferences</vt:lpstr>
      <vt:lpstr>Preferences as Ratings</vt:lpstr>
      <vt:lpstr>Recommendation as Rating Prediction</vt:lpstr>
      <vt:lpstr>Traditional Recommendation Approaches</vt:lpstr>
      <vt:lpstr>Collaborative Recommenders</vt:lpstr>
      <vt:lpstr>Collaborative Recommender Systems</vt:lpstr>
      <vt:lpstr>Collaborative Recommender Systems</vt:lpstr>
      <vt:lpstr>Collaborative Recommender Systems</vt:lpstr>
      <vt:lpstr>Collaborative Recommender Systems</vt:lpstr>
      <vt:lpstr>Collaborative Filtering</vt:lpstr>
      <vt:lpstr>Collaborative Filtering: Nearest-Neighbor Strategy</vt:lpstr>
      <vt:lpstr>Collaborative Filtering: Making Predictions</vt:lpstr>
      <vt:lpstr>Example Collaborative System</vt:lpstr>
      <vt:lpstr>Distance or Similarity Measures</vt:lpstr>
      <vt:lpstr>Item-based Collaborative Filtering</vt:lpstr>
      <vt:lpstr>Item-based Collaborative Filtering </vt:lpstr>
      <vt:lpstr>Item-based Collaborative Filtering </vt:lpstr>
      <vt:lpstr>Item-Based Collaborative Filtering</vt:lpstr>
      <vt:lpstr>Model-Based Collaborative Filtering</vt:lpstr>
      <vt:lpstr>Model-Based Collaborative Filtering</vt:lpstr>
      <vt:lpstr>Matrix Factorization</vt:lpstr>
      <vt:lpstr>Matrix Factorization</vt:lpstr>
      <vt:lpstr>Matrix Factorization</vt:lpstr>
      <vt:lpstr>Matrix Factorization</vt:lpstr>
      <vt:lpstr>Evaluation: Rating Prediction</vt:lpstr>
      <vt:lpstr>Evaluation: Rating Prediction</vt:lpstr>
    </vt:vector>
  </TitlesOfParts>
  <Company>DePaul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Information Retrieval</dc:title>
  <dc:creator>Bamshad Mobasher</dc:creator>
  <cp:lastModifiedBy>Bamshad Mobasher</cp:lastModifiedBy>
  <cp:revision>332</cp:revision>
  <cp:lastPrinted>2001-02-14T08:04:25Z</cp:lastPrinted>
  <dcterms:created xsi:type="dcterms:W3CDTF">1997-08-26T12:27:33Z</dcterms:created>
  <dcterms:modified xsi:type="dcterms:W3CDTF">2021-02-25T20:47:39Z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mobasher@cs.depaul.edu</vt:lpwstr>
  </property>
  <property fmtid="{D5CDD505-2E9C-101B-9397-08002B2CF9AE}" pid="8" name="HomePage">
    <vt:lpwstr>http://maya.cs.depaul.edu/~mobasher/classes/ds575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C:\Bamshad\CLASS\DS575\Lectures</vt:lpwstr>
  </property>
  <property fmtid="{D5CDD505-2E9C-101B-9397-08002B2CF9AE}" pid="22" name="Telephone number">
    <vt:bool>true</vt:bool>
  </property>
</Properties>
</file>