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766" r:id="rId2"/>
    <p:sldMasterId id="2147483776" r:id="rId3"/>
  </p:sldMasterIdLst>
  <p:notesMasterIdLst>
    <p:notesMasterId r:id="rId40"/>
  </p:notesMasterIdLst>
  <p:handoutMasterIdLst>
    <p:handoutMasterId r:id="rId41"/>
  </p:handoutMasterIdLst>
  <p:sldIdLst>
    <p:sldId id="557" r:id="rId4"/>
    <p:sldId id="759" r:id="rId5"/>
    <p:sldId id="763" r:id="rId6"/>
    <p:sldId id="715" r:id="rId7"/>
    <p:sldId id="716" r:id="rId8"/>
    <p:sldId id="717" r:id="rId9"/>
    <p:sldId id="735" r:id="rId10"/>
    <p:sldId id="736" r:id="rId11"/>
    <p:sldId id="718" r:id="rId12"/>
    <p:sldId id="719" r:id="rId13"/>
    <p:sldId id="720" r:id="rId14"/>
    <p:sldId id="737" r:id="rId15"/>
    <p:sldId id="721" r:id="rId16"/>
    <p:sldId id="722" r:id="rId17"/>
    <p:sldId id="738" r:id="rId18"/>
    <p:sldId id="739" r:id="rId19"/>
    <p:sldId id="760" r:id="rId20"/>
    <p:sldId id="761" r:id="rId21"/>
    <p:sldId id="740" r:id="rId22"/>
    <p:sldId id="741" r:id="rId23"/>
    <p:sldId id="744" r:id="rId24"/>
    <p:sldId id="764" r:id="rId25"/>
    <p:sldId id="745" r:id="rId26"/>
    <p:sldId id="749" r:id="rId27"/>
    <p:sldId id="748" r:id="rId28"/>
    <p:sldId id="747" r:id="rId29"/>
    <p:sldId id="750" r:id="rId30"/>
    <p:sldId id="757" r:id="rId31"/>
    <p:sldId id="751" r:id="rId32"/>
    <p:sldId id="752" r:id="rId33"/>
    <p:sldId id="753" r:id="rId34"/>
    <p:sldId id="755" r:id="rId35"/>
    <p:sldId id="754" r:id="rId36"/>
    <p:sldId id="758" r:id="rId37"/>
    <p:sldId id="756" r:id="rId38"/>
    <p:sldId id="762" r:id="rId39"/>
  </p:sldIdLst>
  <p:sldSz cx="9144000" cy="6858000" type="screen4x3"/>
  <p:notesSz cx="6980238" cy="9210675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EAEAEA"/>
    <a:srgbClr val="008000"/>
    <a:srgbClr val="CCFFFF"/>
    <a:srgbClr val="CCECFF"/>
    <a:srgbClr val="CCCCFF"/>
    <a:srgbClr val="FF66CC"/>
    <a:srgbClr val="FF99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60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4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9" tIns="46259" rIns="92519" bIns="46259" numCol="1" anchor="t" anchorCtr="0" compatLnSpc="1">
            <a:prstTxWarp prst="textNoShape">
              <a:avLst/>
            </a:prstTxWarp>
          </a:bodyPr>
          <a:lstStyle>
            <a:lvl1pPr algn="l"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4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9" tIns="46259" rIns="92519" bIns="46259" numCol="1" anchor="t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0300"/>
            <a:ext cx="3024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9" tIns="46259" rIns="92519" bIns="46259" numCol="1" anchor="b" anchorCtr="0" compatLnSpc="1">
            <a:prstTxWarp prst="textNoShape">
              <a:avLst/>
            </a:prstTxWarp>
          </a:bodyPr>
          <a:lstStyle>
            <a:lvl1pPr algn="l"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750300"/>
            <a:ext cx="3024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9" tIns="46259" rIns="92519" bIns="46259" numCol="1" anchor="b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pPr>
              <a:defRPr/>
            </a:pPr>
            <a:fld id="{63C396EE-34C6-48A8-A9CB-9E6CF83BC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94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4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9" tIns="46259" rIns="92519" bIns="46259" numCol="1" anchor="t" anchorCtr="0" compatLnSpc="1">
            <a:prstTxWarp prst="textNoShape">
              <a:avLst/>
            </a:prstTxWarp>
          </a:bodyPr>
          <a:lstStyle>
            <a:lvl1pPr algn="l"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4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9" tIns="46259" rIns="92519" bIns="46259" numCol="1" anchor="t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690563"/>
            <a:ext cx="4605338" cy="3454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4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375150"/>
            <a:ext cx="5119688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9" tIns="46259" rIns="92519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4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3024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9" tIns="46259" rIns="92519" bIns="46259" numCol="1" anchor="b" anchorCtr="0" compatLnSpc="1">
            <a:prstTxWarp prst="textNoShape">
              <a:avLst/>
            </a:prstTxWarp>
          </a:bodyPr>
          <a:lstStyle>
            <a:lvl1pPr algn="l"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4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750300"/>
            <a:ext cx="3024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9" tIns="46259" rIns="92519" bIns="46259" numCol="1" anchor="b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pPr>
              <a:defRPr/>
            </a:pPr>
            <a:fld id="{CE18EA16-A7CC-4232-B456-31F063FAA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92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9E0C530-7062-4947-BAAF-D1EBC5453260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727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074CD76-F2D7-4824-B8A5-167BE2951297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Lucida Sans" charset="0"/>
                <a:ea typeface="ＭＳ Ｐゴシック" charset="0"/>
                <a:cs typeface="Arial Unicode MS" charset="0"/>
              </a:defRPr>
            </a:lvl1pPr>
            <a:lvl2pPr marL="711049" indent="-273480" eaLnBrk="0" hangingPunct="0">
              <a:defRPr sz="23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2pPr>
            <a:lvl3pPr marL="1093922" indent="-218785" eaLnBrk="0" hangingPunct="0">
              <a:defRPr sz="23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3pPr>
            <a:lvl4pPr marL="1531490" indent="-218785" eaLnBrk="0" hangingPunct="0">
              <a:defRPr sz="23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4pPr>
            <a:lvl5pPr marL="1969059" indent="-218785" eaLnBrk="0" hangingPunct="0">
              <a:defRPr sz="23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5pPr>
            <a:lvl6pPr marL="2406627" indent="-2187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6pPr>
            <a:lvl7pPr marL="2844196" indent="-2187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7pPr>
            <a:lvl8pPr marL="3281764" indent="-2187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8pPr>
            <a:lvl9pPr marL="3719333" indent="-2187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/>
            <a:fld id="{AAC11EC6-D037-4F4A-A305-1AB8C0E22BDD}" type="slidenum">
              <a:rPr lang="zh-CN" altLang="en-US" sz="1100">
                <a:ea typeface="宋体" charset="0"/>
                <a:cs typeface="宋体" charset="0"/>
              </a:rPr>
              <a:pPr eaLnBrk="1" hangingPunct="1"/>
              <a:t>16</a:t>
            </a:fld>
            <a:endParaRPr lang="en-US" altLang="zh-CN" sz="1100">
              <a:ea typeface="宋体" charset="0"/>
              <a:cs typeface="宋体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687388"/>
            <a:ext cx="4583112" cy="3436937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094" y="4352531"/>
            <a:ext cx="5120053" cy="4201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zh-CN" alt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227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Lucida Sans" charset="0"/>
                <a:ea typeface="ＭＳ Ｐゴシック" charset="0"/>
                <a:cs typeface="Arial Unicode MS" charset="0"/>
              </a:defRPr>
            </a:lvl1pPr>
            <a:lvl2pPr marL="711049" indent="-273480" eaLnBrk="0" hangingPunct="0">
              <a:defRPr sz="23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2pPr>
            <a:lvl3pPr marL="1093922" indent="-218785" eaLnBrk="0" hangingPunct="0">
              <a:defRPr sz="23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3pPr>
            <a:lvl4pPr marL="1531490" indent="-218785" eaLnBrk="0" hangingPunct="0">
              <a:defRPr sz="23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4pPr>
            <a:lvl5pPr marL="1969059" indent="-218785" eaLnBrk="0" hangingPunct="0">
              <a:defRPr sz="23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5pPr>
            <a:lvl6pPr marL="2406627" indent="-2187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6pPr>
            <a:lvl7pPr marL="2844196" indent="-2187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7pPr>
            <a:lvl8pPr marL="3281764" indent="-2187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8pPr>
            <a:lvl9pPr marL="3719333" indent="-2187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/>
            <a:fld id="{AAC11EC6-D037-4F4A-A305-1AB8C0E22BDD}" type="slidenum">
              <a:rPr lang="zh-CN" altLang="en-US" sz="1100">
                <a:ea typeface="宋体" charset="0"/>
                <a:cs typeface="宋体" charset="0"/>
              </a:rPr>
              <a:pPr eaLnBrk="1" hangingPunct="1"/>
              <a:t>19</a:t>
            </a:fld>
            <a:endParaRPr lang="en-US" altLang="zh-CN" sz="1100">
              <a:ea typeface="宋体" charset="0"/>
              <a:cs typeface="宋体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687388"/>
            <a:ext cx="4583112" cy="3436937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094" y="4352531"/>
            <a:ext cx="5120053" cy="4201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zh-CN" alt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227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625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You can vary whether you use local or large context to get a more syntactic or semantic clustering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BE9FA-3B69-3448-A090-36C93F82165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7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690563"/>
            <a:ext cx="4605338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take our one-hot vector and multiply it by</a:t>
            </a:r>
            <a:r>
              <a:rPr lang="en-US" baseline="0" dirty="0"/>
              <a:t> our W matrix, that gives us a vector that we call the projection layer – it’s just the column in W that corresponds to the word we’re looking at.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47A52-EDBE-4128-A1AF-FB91DAABE4F5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53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if we then run gradient descent using those calculated</a:t>
            </a:r>
            <a:r>
              <a:rPr lang="en-US" baseline="0" dirty="0"/>
              <a:t> derivatives, after a while, a miracle occurs.</a:t>
            </a:r>
          </a:p>
          <a:p>
            <a:r>
              <a:rPr lang="en-US" baseline="0" dirty="0"/>
              <a:t>With soft similarity this will be good for recall. It could be problematic for precision!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77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C692EBD-80A9-40A6-8651-78864BD8B99C}" type="slidenum">
              <a:rPr lang="en-US" altLang="en-US" sz="1200" smtClean="0">
                <a:solidFill>
                  <a:prstClr val="black"/>
                </a:solidFill>
              </a:rPr>
              <a:pPr/>
              <a:t>30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C692EBD-80A9-40A6-8651-78864BD8B99C}" type="slidenum">
              <a:rPr lang="en-US" altLang="en-US" sz="1200" smtClean="0">
                <a:solidFill>
                  <a:prstClr val="black"/>
                </a:solidFill>
              </a:rPr>
              <a:pPr/>
              <a:t>31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9E0C530-7062-4947-BAAF-D1EBC5453260}" type="slidenum">
              <a:rPr lang="en-US" altLang="en-US" sz="1200" smtClean="0"/>
              <a:pPr/>
              <a:t>36</a:t>
            </a:fld>
            <a:endParaRPr lang="en-US" altLang="en-US" sz="1200"/>
          </a:p>
        </p:txBody>
      </p:sp>
      <p:sp>
        <p:nvSpPr>
          <p:cNvPr id="727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460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452A00A-B71F-4C5C-817D-CBF4B8F117D1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E4AA3D1-7701-4204-95E4-68BC8FEF4F0D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7610174-9661-44FA-A910-E6E9A8AC21CE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CAD8DE3-7E2B-44EC-A8E3-8BBE1C949A83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EEB7188-2E08-4E37-AAE8-FBA10DEE95D7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1996C3D-B21D-40EA-8981-994D9636130C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B979F81-42A2-4603-8097-A8884DE4F25E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A356D50-5BE9-4876-8A2B-CF29157E2271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B3CE8-4E44-4AA9-B05C-8F9BECFB3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10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EE8D3-6C70-4CA4-BD05-AEEDD25BC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7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6F19E-7F6B-4FEB-AF00-0C40CB575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11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739C7-9D80-4A46-8A1B-6985F947D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47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8100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17662-9915-49E3-8A78-E00E9346B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26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458" y="1550805"/>
            <a:ext cx="8535737" cy="2049713"/>
          </a:xfrm>
          <a:prstGeom prst="rect">
            <a:avLst/>
          </a:prstGeom>
          <a:effectLst>
            <a:innerShdw blurRad="482600" dist="50800" dir="13500000">
              <a:srgbClr val="000000">
                <a:alpha val="37000"/>
              </a:srgb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/>
          <a:lstStyle>
            <a:lvl1pPr>
              <a:defRPr sz="5333" b="0" i="0" cap="none">
                <a:solidFill>
                  <a:srgbClr val="011C3C"/>
                </a:solidFill>
                <a:latin typeface="Lucida Grande"/>
                <a:cs typeface="Lucida Grand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5353" y="3886200"/>
            <a:ext cx="7533105" cy="1752600"/>
          </a:xfrm>
        </p:spPr>
        <p:txBody>
          <a:bodyPr>
            <a:normAutofit/>
          </a:bodyPr>
          <a:lstStyle>
            <a:lvl1pPr marL="0" indent="0" algn="ctr">
              <a:buNone/>
              <a:defRPr sz="4133" b="1" i="1"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Georgia"/>
                <a:cs typeface="Georgia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081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1" y="523296"/>
            <a:ext cx="8432800" cy="935791"/>
          </a:xfrm>
          <a:prstGeom prst="rect">
            <a:avLst/>
          </a:prstGeom>
        </p:spPr>
        <p:txBody>
          <a:bodyPr/>
          <a:lstStyle>
            <a:lvl1pPr>
              <a:defRPr sz="4667" b="1" i="0" cap="none"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2338"/>
            <a:ext cx="8229600" cy="3603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982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67" y="1024914"/>
            <a:ext cx="8662737" cy="1362075"/>
          </a:xfrm>
          <a:prstGeom prst="rect">
            <a:avLst/>
          </a:prstGeom>
        </p:spPr>
        <p:txBody>
          <a:bodyPr anchor="t"/>
          <a:lstStyle>
            <a:lvl1pPr algn="ctr">
              <a:defRPr sz="4667" b="0" cap="none">
                <a:solidFill>
                  <a:srgbClr val="011C3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689684"/>
            <a:ext cx="7772400" cy="717216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>
                <a:solidFill>
                  <a:srgbClr val="FDC227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220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63973"/>
            <a:ext cx="8229600" cy="936229"/>
          </a:xfrm>
          <a:prstGeom prst="rect">
            <a:avLst/>
          </a:prstGeom>
        </p:spPr>
        <p:txBody>
          <a:bodyPr/>
          <a:lstStyle>
            <a:lvl1pPr>
              <a:defRPr sz="4267" b="0" i="0" cap="none">
                <a:solidFill>
                  <a:srgbClr val="011C3C"/>
                </a:solidFill>
                <a:latin typeface="Lucida Grande"/>
                <a:cs typeface="Lucida Grande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400" b="0" i="0">
                <a:solidFill>
                  <a:srgbClr val="FDC227"/>
                </a:solidFill>
                <a:latin typeface="Lucida Grande"/>
                <a:cs typeface="Lucida Grande"/>
              </a:defRPr>
            </a:lvl1pPr>
            <a:lvl2pPr>
              <a:defRPr sz="2133" b="0" i="0">
                <a:latin typeface="Lucida Grande"/>
                <a:cs typeface="Lucida Grande"/>
              </a:defRPr>
            </a:lvl2pPr>
            <a:lvl3pPr>
              <a:defRPr sz="2133" b="0" i="0">
                <a:latin typeface="Lucida Grande"/>
                <a:cs typeface="Lucida Grande"/>
              </a:defRPr>
            </a:lvl3pPr>
            <a:lvl4pPr>
              <a:defRPr sz="2133" b="0" i="0">
                <a:latin typeface="Lucida Grande"/>
                <a:cs typeface="Lucida Grande"/>
              </a:defRPr>
            </a:lvl4pPr>
            <a:lvl5pPr>
              <a:defRPr sz="2133" b="0" i="0">
                <a:latin typeface="Lucida Grande"/>
                <a:cs typeface="Lucida Grande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400" b="0" i="0">
                <a:solidFill>
                  <a:srgbClr val="FDC227"/>
                </a:solidFill>
                <a:latin typeface="Lucida Grande"/>
                <a:cs typeface="Lucida Grande"/>
              </a:defRPr>
            </a:lvl1pPr>
            <a:lvl2pPr>
              <a:defRPr sz="2133" b="0" i="0">
                <a:latin typeface="Lucida Grande"/>
                <a:cs typeface="Lucida Grande"/>
              </a:defRPr>
            </a:lvl2pPr>
            <a:lvl3pPr>
              <a:defRPr sz="2133" b="0" i="0">
                <a:latin typeface="Lucida Grande"/>
                <a:cs typeface="Lucida Grande"/>
              </a:defRPr>
            </a:lvl3pPr>
            <a:lvl4pPr>
              <a:defRPr sz="2133" b="0" i="0">
                <a:latin typeface="Lucida Grande"/>
                <a:cs typeface="Lucida Grande"/>
              </a:defRPr>
            </a:lvl4pPr>
            <a:lvl5pPr>
              <a:defRPr sz="2133" b="0" i="0">
                <a:latin typeface="Lucida Grande"/>
                <a:cs typeface="Lucida Grande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358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5485"/>
            <a:ext cx="8229600" cy="919629"/>
          </a:xfrm>
          <a:prstGeom prst="rect">
            <a:avLst/>
          </a:prstGeom>
        </p:spPr>
        <p:txBody>
          <a:bodyPr/>
          <a:lstStyle>
            <a:lvl1pPr>
              <a:defRPr sz="4267" b="0" i="0" cap="none">
                <a:solidFill>
                  <a:srgbClr val="011C3C"/>
                </a:solidFill>
                <a:latin typeface="Lucida Grande"/>
                <a:cs typeface="Lucida Grande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>
            <a:normAutofit/>
          </a:bodyPr>
          <a:lstStyle>
            <a:lvl1pPr marL="0" indent="0" algn="ctr">
              <a:buNone/>
              <a:defRPr sz="2667" b="0" i="0">
                <a:solidFill>
                  <a:srgbClr val="FDC227"/>
                </a:solidFill>
                <a:effectLst/>
                <a:latin typeface="Lucida Grande"/>
                <a:cs typeface="Lucida Grande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24140"/>
            <a:ext cx="4040188" cy="3951288"/>
          </a:xfrm>
        </p:spPr>
        <p:txBody>
          <a:bodyPr/>
          <a:lstStyle>
            <a:lvl1pPr>
              <a:defRPr sz="2400">
                <a:latin typeface="Lucida Grande"/>
                <a:cs typeface="Lucida Grande"/>
              </a:defRPr>
            </a:lvl1pPr>
            <a:lvl2pPr>
              <a:defRPr sz="2133">
                <a:latin typeface="Lucida Grande"/>
                <a:cs typeface="Lucida Grande"/>
              </a:defRPr>
            </a:lvl2pPr>
            <a:lvl3pPr>
              <a:defRPr sz="2133">
                <a:latin typeface="Lucida Grande"/>
                <a:cs typeface="Lucida Grande"/>
              </a:defRPr>
            </a:lvl3pPr>
            <a:lvl4pPr>
              <a:defRPr sz="2133">
                <a:latin typeface="Lucida Grande"/>
                <a:cs typeface="Lucida Grande"/>
              </a:defRPr>
            </a:lvl4pPr>
            <a:lvl5pPr>
              <a:defRPr sz="2133">
                <a:latin typeface="Lucida Grande"/>
                <a:cs typeface="Lucida Grande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4"/>
            <a:ext cx="4041775" cy="639763"/>
          </a:xfrm>
        </p:spPr>
        <p:txBody>
          <a:bodyPr anchor="b">
            <a:normAutofit/>
          </a:bodyPr>
          <a:lstStyle>
            <a:lvl1pPr marL="0" indent="0" algn="ctr">
              <a:buNone/>
              <a:defRPr sz="2667" b="0">
                <a:solidFill>
                  <a:srgbClr val="FDC227"/>
                </a:solidFill>
                <a:effectLst/>
                <a:latin typeface="Lucida Grande"/>
                <a:cs typeface="Lucida Grande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424140"/>
            <a:ext cx="4041775" cy="3951288"/>
          </a:xfrm>
        </p:spPr>
        <p:txBody>
          <a:bodyPr/>
          <a:lstStyle>
            <a:lvl1pPr>
              <a:defRPr sz="2400">
                <a:latin typeface="Lucida Grande"/>
                <a:cs typeface="Lucida Grande"/>
              </a:defRPr>
            </a:lvl1pPr>
            <a:lvl2pPr>
              <a:defRPr sz="2133">
                <a:latin typeface="Lucida Grande"/>
                <a:cs typeface="Lucida Grande"/>
              </a:defRPr>
            </a:lvl2pPr>
            <a:lvl3pPr>
              <a:defRPr sz="2133">
                <a:latin typeface="Lucida Grande"/>
                <a:cs typeface="Lucida Grande"/>
              </a:defRPr>
            </a:lvl3pPr>
            <a:lvl4pPr>
              <a:defRPr sz="2133">
                <a:latin typeface="Lucida Grande"/>
                <a:cs typeface="Lucida Grande"/>
              </a:defRPr>
            </a:lvl4pPr>
            <a:lvl5pPr>
              <a:defRPr sz="2133">
                <a:latin typeface="Lucida Grande"/>
                <a:cs typeface="Lucida Grande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595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7825"/>
            <a:ext cx="8229600" cy="919629"/>
          </a:xfrm>
          <a:prstGeom prst="rect">
            <a:avLst/>
          </a:prstGeom>
        </p:spPr>
        <p:txBody>
          <a:bodyPr/>
          <a:lstStyle>
            <a:lvl1pPr>
              <a:defRPr sz="4000" b="0" i="0" cap="none">
                <a:solidFill>
                  <a:srgbClr val="011C3C"/>
                </a:solidFill>
                <a:latin typeface="Lucida Grande"/>
                <a:cs typeface="Lucida Grande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486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47089-5A32-422F-B575-01D7D0766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75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431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666794"/>
            <a:ext cx="3008313" cy="928791"/>
          </a:xfrm>
          <a:prstGeom prst="rect">
            <a:avLst/>
          </a:prstGeom>
        </p:spPr>
        <p:txBody>
          <a:bodyPr anchor="b"/>
          <a:lstStyle>
            <a:lvl1pPr algn="l">
              <a:defRPr sz="2667" b="0" i="0">
                <a:solidFill>
                  <a:srgbClr val="011C3C"/>
                </a:solidFill>
                <a:latin typeface="Lucida Grande"/>
                <a:cs typeface="Lucida Grande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66768"/>
            <a:ext cx="5111750" cy="5619855"/>
          </a:xfrm>
        </p:spPr>
        <p:txBody>
          <a:bodyPr/>
          <a:lstStyle>
            <a:lvl1pPr>
              <a:defRPr sz="3733" b="0" i="0">
                <a:solidFill>
                  <a:srgbClr val="FDC227"/>
                </a:solidFill>
                <a:latin typeface="Lucida Grande"/>
                <a:cs typeface="Lucida Grande"/>
              </a:defRPr>
            </a:lvl1pPr>
            <a:lvl2pPr>
              <a:defRPr sz="3733" b="0" i="0">
                <a:latin typeface="Lucida Grande"/>
                <a:cs typeface="Lucida Grande"/>
              </a:defRPr>
            </a:lvl2pPr>
            <a:lvl3pPr>
              <a:defRPr sz="3200" b="0" i="0">
                <a:latin typeface="Lucida Grande"/>
                <a:cs typeface="Lucida Grande"/>
              </a:defRPr>
            </a:lvl3pPr>
            <a:lvl4pPr>
              <a:defRPr sz="2667" b="0" i="0">
                <a:latin typeface="Lucida Grande"/>
                <a:cs typeface="Lucida Grande"/>
              </a:defRPr>
            </a:lvl4pPr>
            <a:lvl5pPr>
              <a:defRPr sz="2667" b="0" i="0">
                <a:latin typeface="Lucida Grande"/>
                <a:cs typeface="Lucida Grande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595536"/>
            <a:ext cx="3008313" cy="4691063"/>
          </a:xfrm>
        </p:spPr>
        <p:txBody>
          <a:bodyPr/>
          <a:lstStyle>
            <a:lvl1pPr marL="0" indent="0">
              <a:buNone/>
              <a:defRPr sz="1867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7346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0">
                <a:solidFill>
                  <a:srgbClr val="011C3C"/>
                </a:solidFill>
                <a:latin typeface="Lucida Grande"/>
                <a:cs typeface="Lucida Grande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04"/>
            <a:ext cx="5486400" cy="804863"/>
          </a:xfrm>
        </p:spPr>
        <p:txBody>
          <a:bodyPr/>
          <a:lstStyle>
            <a:lvl1pPr marL="0" indent="0">
              <a:buNone/>
              <a:defRPr sz="1867" b="0" i="0">
                <a:solidFill>
                  <a:srgbClr val="7F7F7F"/>
                </a:solidFill>
                <a:latin typeface="Lucida Grande"/>
                <a:cs typeface="Lucida Grand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1424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Intelligent Information Retrieval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B3CE8-4E44-4AA9-B05C-8F9BECFB3F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409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Intelligent Information Retrieval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47089-5A32-422F-B575-01D7D07665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3953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Intelligent Information Retrieval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2C238-2CD8-4E14-B574-0DC8C588F9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683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Intelligent Information Retrieval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F10F0-A1AA-4CE6-ACCF-DFA4361BA4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6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Intelligent Information Retrieval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CE437-BA7D-41F2-AFC3-ABAA25BFBD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9588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Intelligent Information Retrieval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3DE48-31B0-4C1C-B3C1-3C7FB4C4AC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2563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Intelligent Information Retrieval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66CD1-C76B-4A79-9232-F9FC9DCF16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54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2C238-2CD8-4E14-B574-0DC8C588F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432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Intelligent Information Retrieval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25EB3-5EE0-49FD-A891-4C51CC8A55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878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Intelligent Information Retrieval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A05F3-9B6C-4391-8C13-75D8F39CEB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500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Intelligent Information Retrieval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EE8D3-6C70-4CA4-BD05-AEEDD25BC1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87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Intelligent Information Retrieval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6F19E-7F6B-4FEB-AF00-0C40CB5757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5601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Intelligent Information Retrieval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739C7-9D80-4A46-8A1B-6985F947D0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700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8100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Intelligent Information Retrieval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17662-9915-49E3-8A78-E00E9346B6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943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o Bullet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C78D0-EACD-4646-A4C1-82BCC9602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803400"/>
            <a:ext cx="8534400" cy="4445000"/>
          </a:xfrm>
        </p:spPr>
        <p:txBody>
          <a:bodyPr/>
          <a:lstStyle>
            <a:lvl1pPr marL="0" indent="0">
              <a:spcBef>
                <a:spcPts val="1800"/>
              </a:spcBef>
              <a:buNone/>
              <a:defRPr sz="2800"/>
            </a:lvl1pPr>
            <a:lvl2pPr marL="457200" indent="0">
              <a:spcBef>
                <a:spcPts val="1500"/>
              </a:spcBef>
              <a:buNone/>
              <a:defRPr sz="2400"/>
            </a:lvl2pPr>
            <a:lvl3pPr marL="800100" indent="0">
              <a:spcBef>
                <a:spcPts val="1200"/>
              </a:spcBef>
              <a:buNone/>
              <a:defRPr sz="2400"/>
            </a:lvl3pPr>
            <a:lvl4pPr marL="1143000" indent="0">
              <a:spcBef>
                <a:spcPts val="900"/>
              </a:spcBef>
              <a:buNone/>
              <a:defRPr sz="2000"/>
            </a:lvl4pPr>
            <a:lvl5pPr marL="1485900" indent="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89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F10F0-A1AA-4CE6-ACCF-DFA4361BA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79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CE437-BA7D-41F2-AFC3-ABAA25BFB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15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3DE48-31B0-4C1C-B3C1-3C7FB4C4A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46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66CD1-C76B-4A79-9232-F9FC9DCF1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1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25EB3-5EE0-49FD-A891-4C51CC8A5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80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A05F3-9B6C-4391-8C13-75D8F39CE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85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2938" y="6335713"/>
            <a:ext cx="342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>
              <a:defRPr/>
            </a:pPr>
            <a:r>
              <a:rPr lang="en-US"/>
              <a:t>Intelligent Information Retrieval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902E2B1-D222-4DBB-9D49-A41A98112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arlett" pitchFamily="2" charset="2"/>
        <a:buChar char="i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Marlett" pitchFamily="2" charset="2"/>
        <a:buChar char="4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Marlett" pitchFamily="2" charset="2"/>
        <a:buChar char="i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Marlett" pitchFamily="2" charset="2"/>
        <a:buChar char="4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22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</p:sldLayoutIdLst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333" kern="1200">
          <a:solidFill>
            <a:srgbClr val="011C3C"/>
          </a:solidFill>
          <a:latin typeface="Lucida Grande"/>
          <a:ea typeface="+mn-ea"/>
          <a:cs typeface="Lucida Grande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bg2">
              <a:lumMod val="50000"/>
            </a:schemeClr>
          </a:solidFill>
          <a:latin typeface="Lucida Grande"/>
          <a:ea typeface="+mn-ea"/>
          <a:cs typeface="Lucida Grande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2">
              <a:lumMod val="50000"/>
            </a:schemeClr>
          </a:solidFill>
          <a:latin typeface="Lucida Grande"/>
          <a:ea typeface="+mn-ea"/>
          <a:cs typeface="Lucida Grande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2">
              <a:lumMod val="50000"/>
            </a:schemeClr>
          </a:solidFill>
          <a:latin typeface="Lucida Grande"/>
          <a:ea typeface="+mn-ea"/>
          <a:cs typeface="Lucida Grande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bg2">
              <a:lumMod val="50000"/>
            </a:schemeClr>
          </a:solidFill>
          <a:latin typeface="Lucida Grande"/>
          <a:ea typeface="+mn-ea"/>
          <a:cs typeface="Lucida Grande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2938" y="6335713"/>
            <a:ext cx="342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Intelligent Information Retrieval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902E2B1-D222-4DBB-9D49-A41A981121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2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arlett" pitchFamily="2" charset="2"/>
        <a:buChar char="i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Marlett" pitchFamily="2" charset="2"/>
        <a:buChar char="4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Marlett" pitchFamily="2" charset="2"/>
        <a:buChar char="i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Marlett" pitchFamily="2" charset="2"/>
        <a:buChar char="4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nlp.stanford.edu/projects/glove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688848"/>
            <a:ext cx="7772400" cy="1752600"/>
          </a:xfrm>
          <a:noFill/>
        </p:spPr>
        <p:txBody>
          <a:bodyPr/>
          <a:lstStyle/>
          <a:p>
            <a:r>
              <a:rPr lang="en-US" altLang="en-US" sz="4000" dirty="0"/>
              <a:t>Query Operations: </a:t>
            </a:r>
            <a:br>
              <a:rPr lang="en-US" altLang="en-US" dirty="0"/>
            </a:br>
            <a:r>
              <a:rPr lang="en-US" altLang="en-US" sz="3200" dirty="0"/>
              <a:t>Query Expansion &amp; Word Embeddings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1752600" y="2743200"/>
            <a:ext cx="5638800" cy="1441450"/>
          </a:xfrm>
          <a:prstGeom prst="rect">
            <a:avLst/>
          </a:prstGeom>
          <a:solidFill>
            <a:srgbClr val="99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400"/>
          </a:p>
          <a:p>
            <a:pPr algn="ctr">
              <a:spcBef>
                <a:spcPct val="50000"/>
              </a:spcBef>
            </a:pPr>
            <a:r>
              <a:rPr lang="en-US" altLang="en-US" sz="2400"/>
              <a:t>CSC 575</a:t>
            </a:r>
          </a:p>
          <a:p>
            <a:pPr algn="ctr">
              <a:spcBef>
                <a:spcPct val="50000"/>
              </a:spcBef>
            </a:pPr>
            <a:r>
              <a:rPr lang="en-US" altLang="en-US" sz="2400"/>
              <a:t>Intelligent Information Retrieval</a:t>
            </a:r>
          </a:p>
          <a:p>
            <a:pPr algn="ctr">
              <a:spcBef>
                <a:spcPct val="50000"/>
              </a:spcBef>
            </a:pPr>
            <a:endParaRPr lang="en-US" altLang="en-US" sz="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/>
              <a:t>Intelligent Information Retrieval</a:t>
            </a:r>
            <a:endParaRPr lang="en-US" altLang="en-US"/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691B952-4D89-4903-86FA-F5530B9326F4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Metric Correlation Matrix</a:t>
            </a: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2763" y="1198563"/>
            <a:ext cx="7913687" cy="4973637"/>
          </a:xfrm>
        </p:spPr>
        <p:txBody>
          <a:bodyPr/>
          <a:lstStyle/>
          <a:p>
            <a:r>
              <a:rPr lang="en-US" altLang="en-US" sz="1800"/>
              <a:t>Association correlation does not account for the proximity of terms in documents, just co-occurrence frequencies within documents.</a:t>
            </a:r>
          </a:p>
          <a:p>
            <a:r>
              <a:rPr lang="en-US" altLang="en-US" sz="1800"/>
              <a:t>Metric correlations account for term proximity.</a:t>
            </a:r>
          </a:p>
          <a:p>
            <a:endParaRPr lang="en-US" altLang="en-US" sz="1800"/>
          </a:p>
          <a:p>
            <a:endParaRPr lang="en-US" altLang="en-US" sz="1800"/>
          </a:p>
          <a:p>
            <a:endParaRPr lang="en-US" altLang="en-US" sz="1800"/>
          </a:p>
          <a:p>
            <a:endParaRPr lang="en-US" altLang="en-US" sz="1800"/>
          </a:p>
          <a:p>
            <a:endParaRPr lang="en-US" altLang="en-US" sz="1800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 sz="1800"/>
              <a:t>Can also normalize scores to account for term frequencies: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2990850" y="2284413"/>
          <a:ext cx="2770188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20800" imgH="457200" progId="Equation.3">
                  <p:embed/>
                </p:oleObj>
              </mc:Choice>
              <mc:Fallback>
                <p:oleObj name="Equation" r:id="rId3" imgW="1320800" imgH="4572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850" y="2284413"/>
                        <a:ext cx="2770188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 Box 5"/>
          <p:cNvSpPr txBox="1">
            <a:spLocks noChangeArrowheads="1"/>
          </p:cNvSpPr>
          <p:nvPr/>
        </p:nvSpPr>
        <p:spPr bwMode="auto">
          <a:xfrm>
            <a:off x="1035050" y="3349625"/>
            <a:ext cx="65659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2000" i="1" dirty="0">
                <a:solidFill>
                  <a:srgbClr val="CC3300"/>
                </a:solidFill>
              </a:rPr>
              <a:t>V</a:t>
            </a:r>
            <a:r>
              <a:rPr lang="en-US" altLang="en-US" sz="2000" i="1" baseline="-25000" dirty="0">
                <a:solidFill>
                  <a:srgbClr val="CC3300"/>
                </a:solidFill>
              </a:rPr>
              <a:t>i</a:t>
            </a:r>
            <a:r>
              <a:rPr lang="en-US" altLang="en-US" sz="2000" dirty="0"/>
              <a:t>:  </a:t>
            </a:r>
            <a:r>
              <a:rPr lang="en-US" altLang="en-US" sz="2000" dirty="0">
                <a:solidFill>
                  <a:srgbClr val="006600"/>
                </a:solidFill>
              </a:rPr>
              <a:t>Set of all occurrences of term </a:t>
            </a:r>
            <a:r>
              <a:rPr lang="en-US" altLang="en-US" sz="2000" i="1" dirty="0" err="1">
                <a:solidFill>
                  <a:srgbClr val="006600"/>
                </a:solidFill>
              </a:rPr>
              <a:t>i</a:t>
            </a:r>
            <a:r>
              <a:rPr lang="en-US" altLang="en-US" sz="2000" dirty="0">
                <a:solidFill>
                  <a:srgbClr val="006600"/>
                </a:solidFill>
              </a:rPr>
              <a:t> in any document.</a:t>
            </a:r>
          </a:p>
          <a:p>
            <a:pPr algn="l" eaLnBrk="1" hangingPunct="1"/>
            <a:r>
              <a:rPr lang="en-US" altLang="en-US" sz="2000" i="1" dirty="0">
                <a:solidFill>
                  <a:srgbClr val="CC3300"/>
                </a:solidFill>
              </a:rPr>
              <a:t>r</a:t>
            </a:r>
            <a:r>
              <a:rPr lang="en-US" altLang="en-US" sz="2000" dirty="0">
                <a:solidFill>
                  <a:srgbClr val="CC3300"/>
                </a:solidFill>
              </a:rPr>
              <a:t>(</a:t>
            </a:r>
            <a:r>
              <a:rPr lang="en-US" altLang="en-US" sz="2000" i="1" dirty="0" err="1">
                <a:solidFill>
                  <a:srgbClr val="CC3300"/>
                </a:solidFill>
              </a:rPr>
              <a:t>k</a:t>
            </a:r>
            <a:r>
              <a:rPr lang="en-US" altLang="en-US" sz="2000" i="1" baseline="-25000" dirty="0" err="1">
                <a:solidFill>
                  <a:srgbClr val="CC3300"/>
                </a:solidFill>
              </a:rPr>
              <a:t>u</a:t>
            </a:r>
            <a:r>
              <a:rPr lang="en-US" altLang="en-US" sz="2000" i="1" dirty="0" err="1">
                <a:solidFill>
                  <a:srgbClr val="CC3300"/>
                </a:solidFill>
              </a:rPr>
              <a:t>,k</a:t>
            </a:r>
            <a:r>
              <a:rPr lang="en-US" altLang="en-US" sz="2000" i="1" baseline="-25000" dirty="0" err="1">
                <a:solidFill>
                  <a:srgbClr val="CC3300"/>
                </a:solidFill>
              </a:rPr>
              <a:t>v</a:t>
            </a:r>
            <a:r>
              <a:rPr lang="en-US" altLang="en-US" sz="2000" dirty="0">
                <a:solidFill>
                  <a:srgbClr val="CC3300"/>
                </a:solidFill>
              </a:rPr>
              <a:t>)</a:t>
            </a:r>
            <a:r>
              <a:rPr lang="en-US" altLang="en-US" sz="2000" dirty="0"/>
              <a:t>: </a:t>
            </a:r>
            <a:r>
              <a:rPr lang="en-US" altLang="en-US" sz="2000" dirty="0">
                <a:solidFill>
                  <a:srgbClr val="006600"/>
                </a:solidFill>
              </a:rPr>
              <a:t>Distance in words between word occurrences </a:t>
            </a:r>
            <a:r>
              <a:rPr lang="en-US" altLang="en-US" sz="2000" i="1" dirty="0" err="1">
                <a:solidFill>
                  <a:srgbClr val="006600"/>
                </a:solidFill>
              </a:rPr>
              <a:t>k</a:t>
            </a:r>
            <a:r>
              <a:rPr lang="en-US" altLang="en-US" sz="2000" i="1" baseline="-25000" dirty="0" err="1">
                <a:solidFill>
                  <a:srgbClr val="006600"/>
                </a:solidFill>
              </a:rPr>
              <a:t>u</a:t>
            </a:r>
            <a:r>
              <a:rPr lang="en-US" altLang="en-US" sz="2000" i="1" dirty="0">
                <a:solidFill>
                  <a:srgbClr val="006600"/>
                </a:solidFill>
              </a:rPr>
              <a:t> </a:t>
            </a:r>
            <a:r>
              <a:rPr lang="en-US" altLang="en-US" sz="2000" dirty="0">
                <a:solidFill>
                  <a:srgbClr val="006600"/>
                </a:solidFill>
              </a:rPr>
              <a:t>and </a:t>
            </a:r>
            <a:r>
              <a:rPr lang="en-US" altLang="en-US" sz="2000" i="1" dirty="0" err="1">
                <a:solidFill>
                  <a:srgbClr val="006600"/>
                </a:solidFill>
              </a:rPr>
              <a:t>k</a:t>
            </a:r>
            <a:r>
              <a:rPr lang="en-US" altLang="en-US" sz="2000" i="1" baseline="-25000" dirty="0" err="1">
                <a:solidFill>
                  <a:srgbClr val="006600"/>
                </a:solidFill>
              </a:rPr>
              <a:t>v</a:t>
            </a:r>
            <a:endParaRPr lang="en-US" altLang="en-US" sz="2000" i="1" baseline="-25000" dirty="0">
              <a:solidFill>
                <a:srgbClr val="006600"/>
              </a:solidFill>
            </a:endParaRPr>
          </a:p>
          <a:p>
            <a:pPr algn="l" eaLnBrk="1" hangingPunct="1"/>
            <a:r>
              <a:rPr lang="en-US" altLang="en-US" sz="2000" i="1" baseline="-25000" dirty="0"/>
              <a:t>                  </a:t>
            </a:r>
            <a:r>
              <a:rPr lang="en-US" altLang="en-US" sz="2000" dirty="0">
                <a:solidFill>
                  <a:srgbClr val="333399"/>
                </a:solidFill>
              </a:rPr>
              <a:t>(</a:t>
            </a:r>
            <a:r>
              <a:rPr lang="en-US" altLang="en-US" sz="2000" dirty="0">
                <a:solidFill>
                  <a:srgbClr val="333399"/>
                </a:solidFill>
                <a:sym typeface="Symbol" pitchFamily="18" charset="2"/>
              </a:rPr>
              <a:t></a:t>
            </a:r>
            <a:r>
              <a:rPr lang="en-US" altLang="en-US" sz="2000" dirty="0">
                <a:solidFill>
                  <a:srgbClr val="333399"/>
                </a:solidFill>
              </a:rPr>
              <a:t> if </a:t>
            </a:r>
            <a:r>
              <a:rPr lang="en-US" altLang="en-US" sz="2000" i="1" dirty="0" err="1">
                <a:solidFill>
                  <a:srgbClr val="333399"/>
                </a:solidFill>
              </a:rPr>
              <a:t>k</a:t>
            </a:r>
            <a:r>
              <a:rPr lang="en-US" altLang="en-US" sz="2000" i="1" baseline="-25000" dirty="0" err="1">
                <a:solidFill>
                  <a:srgbClr val="333399"/>
                </a:solidFill>
              </a:rPr>
              <a:t>u</a:t>
            </a:r>
            <a:r>
              <a:rPr lang="en-US" altLang="en-US" sz="2000" i="1" dirty="0">
                <a:solidFill>
                  <a:srgbClr val="333399"/>
                </a:solidFill>
              </a:rPr>
              <a:t> </a:t>
            </a:r>
            <a:r>
              <a:rPr lang="en-US" altLang="en-US" sz="2000" dirty="0">
                <a:solidFill>
                  <a:srgbClr val="333399"/>
                </a:solidFill>
              </a:rPr>
              <a:t>and</a:t>
            </a:r>
            <a:r>
              <a:rPr lang="en-US" altLang="en-US" sz="2000" i="1" dirty="0">
                <a:solidFill>
                  <a:srgbClr val="333399"/>
                </a:solidFill>
              </a:rPr>
              <a:t> </a:t>
            </a:r>
            <a:r>
              <a:rPr lang="en-US" altLang="en-US" sz="2000" i="1" dirty="0" err="1">
                <a:solidFill>
                  <a:srgbClr val="333399"/>
                </a:solidFill>
              </a:rPr>
              <a:t>k</a:t>
            </a:r>
            <a:r>
              <a:rPr lang="en-US" altLang="en-US" sz="2000" i="1" baseline="-25000" dirty="0" err="1">
                <a:solidFill>
                  <a:srgbClr val="333399"/>
                </a:solidFill>
              </a:rPr>
              <a:t>v</a:t>
            </a:r>
            <a:r>
              <a:rPr lang="en-US" altLang="en-US" sz="2000" i="1" baseline="-25000" dirty="0">
                <a:solidFill>
                  <a:srgbClr val="333399"/>
                </a:solidFill>
              </a:rPr>
              <a:t> </a:t>
            </a:r>
            <a:r>
              <a:rPr lang="en-US" altLang="en-US" sz="2000" dirty="0">
                <a:solidFill>
                  <a:srgbClr val="333399"/>
                </a:solidFill>
              </a:rPr>
              <a:t>are occurrences in different documents</a:t>
            </a:r>
            <a:r>
              <a:rPr lang="en-US" altLang="en-US" sz="2000" i="1" dirty="0">
                <a:solidFill>
                  <a:srgbClr val="333399"/>
                </a:solidFill>
              </a:rPr>
              <a:t>).</a:t>
            </a:r>
            <a:endParaRPr lang="en-US" altLang="en-US" sz="2000" i="1" baseline="-25000" dirty="0">
              <a:solidFill>
                <a:srgbClr val="333399"/>
              </a:solidFill>
            </a:endParaRPr>
          </a:p>
        </p:txBody>
      </p:sp>
      <p:graphicFrame>
        <p:nvGraphicFramePr>
          <p:cNvPr id="9219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3297238" y="4975225"/>
          <a:ext cx="1773237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25142" imgH="495085" progId="Equation.3">
                  <p:embed/>
                </p:oleObj>
              </mc:Choice>
              <mc:Fallback>
                <p:oleObj name="Equation" r:id="rId5" imgW="825142" imgH="495085" progId="Equation.3">
                  <p:embed/>
                  <p:pic>
                    <p:nvPicPr>
                      <p:cNvPr id="0" name="Picture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238" y="4975225"/>
                        <a:ext cx="1773237" cy="106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3112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/>
              <a:t>Intelligent Information Retrieval</a:t>
            </a:r>
            <a:endParaRPr lang="en-US" altLang="en-US"/>
          </a:p>
        </p:txBody>
      </p:sp>
      <p:sp>
        <p:nvSpPr>
          <p:cNvPr id="593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AB54DD5-E2C8-422D-983A-906809F6DEE0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01000" cy="990600"/>
          </a:xfrm>
        </p:spPr>
        <p:txBody>
          <a:bodyPr/>
          <a:lstStyle/>
          <a:p>
            <a:r>
              <a:rPr lang="en-US" altLang="en-US" sz="3200" dirty="0"/>
              <a:t>Query Expansion with Correlation Matrix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36688"/>
            <a:ext cx="7772400" cy="4735512"/>
          </a:xfrm>
        </p:spPr>
        <p:txBody>
          <a:bodyPr/>
          <a:lstStyle/>
          <a:p>
            <a:r>
              <a:rPr lang="en-US" altLang="en-US"/>
              <a:t>For each term </a:t>
            </a:r>
            <a:r>
              <a:rPr lang="en-US" altLang="en-US" i="1"/>
              <a:t>i</a:t>
            </a:r>
            <a:r>
              <a:rPr lang="en-US" altLang="en-US"/>
              <a:t> in query, </a:t>
            </a:r>
          </a:p>
          <a:p>
            <a:pPr lvl="1"/>
            <a:r>
              <a:rPr lang="en-US" altLang="en-US"/>
              <a:t>expand query with the </a:t>
            </a:r>
            <a:r>
              <a:rPr lang="en-US" altLang="en-US" i="1"/>
              <a:t>n</a:t>
            </a:r>
            <a:r>
              <a:rPr lang="en-US" altLang="en-US"/>
              <a:t> terms, </a:t>
            </a:r>
            <a:r>
              <a:rPr lang="en-US" altLang="en-US" i="1"/>
              <a:t>j</a:t>
            </a:r>
            <a:r>
              <a:rPr lang="en-US" altLang="en-US"/>
              <a:t>, with the highest value of </a:t>
            </a:r>
            <a:r>
              <a:rPr lang="en-US" altLang="en-US" i="1"/>
              <a:t>c</a:t>
            </a:r>
            <a:r>
              <a:rPr lang="en-US" altLang="en-US" i="1" baseline="-25000"/>
              <a:t>ij</a:t>
            </a:r>
            <a:r>
              <a:rPr lang="en-US" altLang="en-US" i="1"/>
              <a:t> </a:t>
            </a:r>
            <a:r>
              <a:rPr lang="en-US" altLang="en-US"/>
              <a:t>(</a:t>
            </a:r>
            <a:r>
              <a:rPr lang="en-US" altLang="en-US" i="1"/>
              <a:t>s</a:t>
            </a:r>
            <a:r>
              <a:rPr lang="en-US" altLang="en-US" i="1" baseline="-25000"/>
              <a:t>ij</a:t>
            </a:r>
            <a:r>
              <a:rPr lang="en-US" altLang="en-US"/>
              <a:t>).</a:t>
            </a:r>
          </a:p>
          <a:p>
            <a:endParaRPr lang="en-US" altLang="en-US" sz="800"/>
          </a:p>
          <a:p>
            <a:r>
              <a:rPr lang="en-US" altLang="en-US"/>
              <a:t>This adds semantically related terms in the “neighborhood” of the query terms.</a:t>
            </a:r>
          </a:p>
          <a:p>
            <a:endParaRPr lang="en-US" altLang="en-US" sz="1000"/>
          </a:p>
          <a:p>
            <a:r>
              <a:rPr lang="en-US" altLang="en-US"/>
              <a:t>Problems with Global Analysis</a:t>
            </a:r>
          </a:p>
          <a:p>
            <a:pPr lvl="1"/>
            <a:r>
              <a:rPr lang="en-US" altLang="en-US"/>
              <a:t>Term ambiguity may introduce irrelevant statistically correlated terms.</a:t>
            </a:r>
          </a:p>
          <a:p>
            <a:pPr lvl="2"/>
            <a:r>
              <a:rPr lang="en-US" altLang="en-US" sz="1600"/>
              <a:t>“Apple computer” </a:t>
            </a:r>
            <a:r>
              <a:rPr lang="en-US" altLang="en-US" sz="1600">
                <a:sym typeface="Symbol" pitchFamily="18" charset="2"/>
              </a:rPr>
              <a:t> </a:t>
            </a:r>
            <a:r>
              <a:rPr lang="en-US" altLang="en-US" sz="1600"/>
              <a:t>“Apple red fruit computer”</a:t>
            </a:r>
          </a:p>
          <a:p>
            <a:pPr lvl="1"/>
            <a:r>
              <a:rPr lang="en-US" altLang="en-US"/>
              <a:t>Since terms are highly correlated anyway, expansion may not retrieve many additional documents.</a:t>
            </a:r>
          </a:p>
        </p:txBody>
      </p:sp>
    </p:spTree>
    <p:extLst>
      <p:ext uri="{BB962C8B-B14F-4D97-AF65-F5344CB8AC3E}">
        <p14:creationId xmlns:p14="http://schemas.microsoft.com/office/powerpoint/2010/main" val="1520041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247089-5A32-422F-B575-01D7D076650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408498"/>
              </p:ext>
            </p:extLst>
          </p:nvPr>
        </p:nvGraphicFramePr>
        <p:xfrm>
          <a:off x="3505200" y="1828790"/>
          <a:ext cx="1600200" cy="1337310"/>
        </p:xfrm>
        <a:graphic>
          <a:graphicData uri="http://schemas.openxmlformats.org/drawingml/2006/table">
            <a:tbl>
              <a:tblPr firstRow="1" firstCol="1">
                <a:tableStyleId>{ED083AE6-46FA-4A59-8FB0-9F97EB10719F}</a:tableStyleId>
              </a:tblPr>
              <a:tblGrid>
                <a:gridCol w="26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T1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T3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561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T1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T2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T3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T4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T5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765904" y="1414024"/>
            <a:ext cx="1079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 = AA</a:t>
            </a:r>
            <a:r>
              <a:rPr lang="en-US" sz="1800" b="1" baseline="30000" dirty="0">
                <a:latin typeface="Arial Narrow" panose="020B0606020202030204" pitchFamily="34" charset="0"/>
              </a:rPr>
              <a:t>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46519" y="3556365"/>
            <a:ext cx="4775208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Consider a query: Q0 = (T1, T4) and say, </a:t>
            </a:r>
            <a:r>
              <a:rPr lang="en-US" sz="1600" i="1" dirty="0"/>
              <a:t>n</a:t>
            </a:r>
            <a:r>
              <a:rPr lang="en-US" sz="1600" dirty="0"/>
              <a:t> = 1 (so for each query term we want to add only one related term. What would be the expanded query?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46519" y="4711088"/>
            <a:ext cx="4775208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Note: must ignore the diagonal since that is term </a:t>
            </a:r>
            <a:r>
              <a:rPr lang="en-US" sz="1600" i="1" dirty="0"/>
              <a:t>t</a:t>
            </a:r>
            <a:r>
              <a:rPr lang="en-US" sz="1600" dirty="0"/>
              <a:t> itself. Then, must find the top n terms in the row (or column) for </a:t>
            </a:r>
            <a:r>
              <a:rPr lang="en-US" sz="1600" i="1" dirty="0"/>
              <a:t>t</a:t>
            </a:r>
            <a:r>
              <a:rPr lang="en-US" sz="1600" dirty="0"/>
              <a:t> that are most similar to </a:t>
            </a:r>
            <a:r>
              <a:rPr lang="en-US" sz="1600" i="1" dirty="0"/>
              <a:t>t</a:t>
            </a:r>
            <a:r>
              <a:rPr lang="en-US" sz="1600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6896167" y="4972696"/>
            <a:ext cx="1858009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b="1" dirty="0"/>
              <a:t>Q1 = (T1, T5, T4, T2) 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6365627" y="4972697"/>
            <a:ext cx="404446" cy="307777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Query Expansion with Correlation Matrix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36296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/>
              <a:t>Intelligent Information Retrieval</a:t>
            </a:r>
            <a:endParaRPr lang="en-US" altLang="en-US"/>
          </a:p>
        </p:txBody>
      </p:sp>
      <p:sp>
        <p:nvSpPr>
          <p:cNvPr id="604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4B9CB18-E946-4FDF-9F14-489C1D321C24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Automatic Local Analysis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At query time, dynamically determine similar terms based on analysis of top-ranked retrieved documents.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Base correlation analysis on only the “local” set of retrieved documents for a specific query.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Avoids ambiguity by determining similar (correlated) terms only within relevant documents.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“Apple computer” </a:t>
            </a:r>
            <a:r>
              <a:rPr lang="en-US" altLang="en-US" sz="1800" dirty="0">
                <a:sym typeface="Symbol" pitchFamily="18" charset="2"/>
              </a:rPr>
              <a:t> “Apple computer </a:t>
            </a:r>
            <a:r>
              <a:rPr lang="en-US" altLang="en-US" sz="1800" dirty="0" err="1">
                <a:sym typeface="Symbol" pitchFamily="18" charset="2"/>
              </a:rPr>
              <a:t>Macbook</a:t>
            </a:r>
            <a:r>
              <a:rPr lang="en-US" altLang="en-US" sz="1800" dirty="0">
                <a:sym typeface="Symbol" pitchFamily="18" charset="2"/>
              </a:rPr>
              <a:t> laptop”</a:t>
            </a:r>
          </a:p>
          <a:p>
            <a:pPr lvl="1">
              <a:lnSpc>
                <a:spcPct val="90000"/>
              </a:lnSpc>
            </a:pPr>
            <a:endParaRPr lang="en-US" altLang="en-US" sz="1800" dirty="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/>
              <a:t>Global vs. Local Analysis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Global analysis requires intensive term correlation computation only once at system development time.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Local analysis requires intensive term correlation computation for every query at run time (although number of terms and documents is less than in global analysis).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But local analysis gives better results.</a:t>
            </a:r>
          </a:p>
        </p:txBody>
      </p:sp>
    </p:spTree>
    <p:extLst>
      <p:ext uri="{BB962C8B-B14F-4D97-AF65-F5344CB8AC3E}">
        <p14:creationId xmlns:p14="http://schemas.microsoft.com/office/powerpoint/2010/main" val="1343000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/>
              <a:t>Intelligent Information Retrieval</a:t>
            </a:r>
            <a:endParaRPr lang="en-US" altLang="en-US"/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BC22911-052D-4268-81E7-FA0CB8CABFF3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Global Analysis Refinements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/>
              <a:t>Only expand query with terms that are similar to </a:t>
            </a:r>
            <a:r>
              <a:rPr lang="en-US" altLang="en-US" sz="2000" i="1"/>
              <a:t>all</a:t>
            </a:r>
            <a:r>
              <a:rPr lang="en-US" altLang="en-US" sz="2000"/>
              <a:t> terms in the query.</a:t>
            </a:r>
          </a:p>
          <a:p>
            <a:pPr>
              <a:buFont typeface="Marlett" pitchFamily="2" charset="2"/>
              <a:buNone/>
            </a:pPr>
            <a:endParaRPr lang="en-US" altLang="en-US" sz="2000"/>
          </a:p>
          <a:p>
            <a:pPr>
              <a:buFont typeface="Marlett" pitchFamily="2" charset="2"/>
              <a:buNone/>
            </a:pPr>
            <a:endParaRPr lang="en-US" altLang="en-US" sz="2000"/>
          </a:p>
          <a:p>
            <a:pPr>
              <a:buFont typeface="Marlett" pitchFamily="2" charset="2"/>
              <a:buNone/>
            </a:pPr>
            <a:endParaRPr lang="en-US" altLang="en-US" sz="2000"/>
          </a:p>
          <a:p>
            <a:pPr lvl="1"/>
            <a:r>
              <a:rPr lang="en-US" altLang="en-US" sz="1800"/>
              <a:t>“fruit” not added to “Apple computer” since it is far from “computer.”</a:t>
            </a:r>
          </a:p>
          <a:p>
            <a:pPr lvl="1"/>
            <a:r>
              <a:rPr lang="en-US" altLang="en-US" sz="1800"/>
              <a:t>“fruit” added to “apple pie” since “fruit” close to both “apple” and “pie.”</a:t>
            </a:r>
          </a:p>
          <a:p>
            <a:pPr lvl="1"/>
            <a:endParaRPr lang="en-US" altLang="en-US" sz="1800"/>
          </a:p>
          <a:p>
            <a:r>
              <a:rPr lang="en-US" altLang="en-US" sz="2000"/>
              <a:t>Use more sophisticated term weights (instead of just frequency) when computing term correlations.</a:t>
            </a: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3114675" y="2111375"/>
          <a:ext cx="24384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3000" imgH="381000" progId="Equation.3">
                  <p:embed/>
                </p:oleObj>
              </mc:Choice>
              <mc:Fallback>
                <p:oleObj name="Equation" r:id="rId3" imgW="1143000" imgH="3810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675" y="2111375"/>
                        <a:ext cx="2438400" cy="812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C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4029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thesaurus generation example </a:t>
            </a:r>
            <a:r>
              <a:rPr lang="mr-IN" dirty="0"/>
              <a:t>…</a:t>
            </a:r>
            <a:r>
              <a:rPr lang="en-US" dirty="0"/>
              <a:t> sort of works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9204111"/>
              </p:ext>
            </p:extLst>
          </p:nvPr>
        </p:nvGraphicFramePr>
        <p:xfrm>
          <a:off x="457200" y="1600200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Nearest neighbors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absolutely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absurd, whatsoever, totally, exactly, nothing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bottomed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dip, copper, drops, topped, slide, trimmed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captivating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shimmer, stunningly, superbly,</a:t>
                      </a:r>
                      <a:r>
                        <a:rPr lang="en-US" baseline="0" dirty="0"/>
                        <a:t> plucky, witty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doghouse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dog, porch, crawling, beside, downstairs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makeup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repellent, lotion, glossy, sunscreen, skin, gel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mediating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reconciliation,</a:t>
                      </a:r>
                      <a:r>
                        <a:rPr lang="en-US" baseline="0" dirty="0"/>
                        <a:t> negotiate, cease, conciliation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keeping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hoping, bring, wiping, could,</a:t>
                      </a:r>
                      <a:r>
                        <a:rPr lang="en-US" baseline="0" dirty="0"/>
                        <a:t> some, would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lithographs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drawings,</a:t>
                      </a:r>
                      <a:r>
                        <a:rPr lang="en-US" baseline="0" dirty="0"/>
                        <a:t> Picasso, Dali, sculptures, Gauguin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pathogens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toxins, bacteria, organisms,</a:t>
                      </a:r>
                      <a:r>
                        <a:rPr lang="en-US" baseline="0" dirty="0"/>
                        <a:t> bacterial, parasites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grasp, psyche,</a:t>
                      </a:r>
                      <a:r>
                        <a:rPr lang="en-US" baseline="0" dirty="0"/>
                        <a:t> truly, clumsy, naïve, innate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1672" y="5824572"/>
            <a:ext cx="7989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Problem: Too sparse with lots of words. Also, can produce huge association matrices: e.g., 100,000 words = 10</a:t>
            </a:r>
            <a:r>
              <a:rPr lang="en-US" sz="2000" baseline="30000" dirty="0"/>
              <a:t>10</a:t>
            </a:r>
            <a:r>
              <a:rPr lang="en-US" sz="2000" dirty="0"/>
              <a:t> entries in </a:t>
            </a:r>
            <a:r>
              <a:rPr lang="en-US" sz="2000" i="1" dirty="0"/>
              <a:t>C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822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charset="0"/>
                <a:cs typeface="宋体" charset="0"/>
              </a:rPr>
              <a:t>How can we represent term relations?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z="2400" dirty="0">
                <a:ea typeface="宋体" charset="0"/>
                <a:cs typeface="宋体" charset="0"/>
              </a:rPr>
              <a:t>With the standard symbolic encoding of terms, each term is a dimension</a:t>
            </a:r>
          </a:p>
          <a:p>
            <a:pPr eaLnBrk="1" hangingPunct="1"/>
            <a:r>
              <a:rPr lang="en-US" altLang="zh-CN" sz="2400" dirty="0">
                <a:ea typeface="宋体" charset="0"/>
                <a:cs typeface="宋体" charset="0"/>
              </a:rPr>
              <a:t>Different terms have no inherent similarity</a:t>
            </a:r>
          </a:p>
          <a:p>
            <a:pPr eaLnBrk="1" hangingPunct="1"/>
            <a:r>
              <a:rPr lang="en-US" dirty="0"/>
              <a:t>Basic IR is scoring on dot product: </a:t>
            </a:r>
            <a:r>
              <a:rPr lang="en-US" i="1" dirty="0" err="1"/>
              <a:t>q</a:t>
            </a:r>
            <a:r>
              <a:rPr lang="en-US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i="1" dirty="0" err="1"/>
              <a:t>d</a:t>
            </a:r>
            <a:endParaRPr lang="en-US" i="1" dirty="0"/>
          </a:p>
          <a:p>
            <a:pPr eaLnBrk="1" hangingPunct="1"/>
            <a:r>
              <a:rPr lang="en-US" altLang="zh-CN" sz="2400" dirty="0">
                <a:ea typeface="宋体" charset="0"/>
                <a:cs typeface="宋体" charset="0"/>
              </a:rPr>
              <a:t>If query on </a:t>
            </a:r>
            <a:r>
              <a:rPr lang="en-US" altLang="zh-CN" sz="2400" i="1" dirty="0">
                <a:ea typeface="宋体" charset="0"/>
                <a:cs typeface="宋体" charset="0"/>
              </a:rPr>
              <a:t>hotel</a:t>
            </a:r>
            <a:r>
              <a:rPr lang="en-US" altLang="zh-CN" sz="2400" dirty="0">
                <a:ea typeface="宋体" charset="0"/>
                <a:cs typeface="宋体" charset="0"/>
              </a:rPr>
              <a:t> and document has </a:t>
            </a:r>
            <a:r>
              <a:rPr lang="en-US" altLang="zh-CN" sz="2400" i="1" dirty="0">
                <a:ea typeface="宋体" charset="0"/>
                <a:cs typeface="宋体" charset="0"/>
              </a:rPr>
              <a:t>motel</a:t>
            </a:r>
            <a:r>
              <a:rPr lang="en-US" altLang="zh-CN" sz="2400" dirty="0">
                <a:ea typeface="宋体" charset="0"/>
                <a:cs typeface="宋体" charset="0"/>
              </a:rPr>
              <a:t>, then our query and document vectors are </a:t>
            </a:r>
            <a:r>
              <a:rPr lang="en-US" altLang="zh-CN" sz="2400" b="1" dirty="0">
                <a:solidFill>
                  <a:srgbClr val="139CB7"/>
                </a:solidFill>
                <a:ea typeface="宋体" charset="0"/>
                <a:cs typeface="宋体" charset="0"/>
              </a:rPr>
              <a:t>orthogonal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3A87FF"/>
                </a:solidFill>
                <a:latin typeface="Chalkduster"/>
                <a:cs typeface="Chalkduster"/>
              </a:rPr>
              <a:t>	motel [0 0 0 0 0 0 0 0 0 0 1 0 0 0 0]</a:t>
            </a:r>
            <a:r>
              <a:rPr lang="en-US" baseline="30000" dirty="0">
                <a:solidFill>
                  <a:srgbClr val="3A87FF"/>
                </a:solidFill>
                <a:latin typeface="Chalkduster"/>
                <a:cs typeface="Chalkduster"/>
              </a:rPr>
              <a:t>T</a:t>
            </a:r>
            <a:br>
              <a:rPr lang="en-US" dirty="0">
                <a:solidFill>
                  <a:srgbClr val="3A87FF"/>
                </a:solidFill>
                <a:latin typeface="Chalkduster"/>
                <a:cs typeface="Chalkduster"/>
              </a:rPr>
            </a:br>
            <a:r>
              <a:rPr lang="en-US" dirty="0">
                <a:solidFill>
                  <a:srgbClr val="3A87FF"/>
                </a:solidFill>
                <a:latin typeface="Chalkduster"/>
                <a:cs typeface="Chalkduster"/>
              </a:rPr>
              <a:t>	hotel  [0 0 0 0 0 0 0 3 0 0 0 0 0 0 0] = 0</a:t>
            </a:r>
            <a:endParaRPr lang="en-US" altLang="zh-CN" sz="2400" b="1" dirty="0">
              <a:solidFill>
                <a:srgbClr val="139CB7"/>
              </a:solidFill>
              <a:ea typeface="宋体" charset="0"/>
              <a:cs typeface="宋体" charset="0"/>
            </a:endParaRPr>
          </a:p>
          <a:p>
            <a:r>
              <a:rPr lang="en-US" dirty="0"/>
              <a:t>No treatment of synonyms; no machine learning</a:t>
            </a:r>
          </a:p>
          <a:p>
            <a:r>
              <a:rPr lang="en-US" dirty="0"/>
              <a:t>Idea: learn a matrix of parameters </a:t>
            </a:r>
            <a:r>
              <a:rPr lang="en-US" i="1" dirty="0"/>
              <a:t>W</a:t>
            </a:r>
            <a:r>
              <a:rPr lang="en-US" dirty="0"/>
              <a:t> to rank via </a:t>
            </a:r>
            <a:r>
              <a:rPr lang="en-US" i="1" dirty="0" err="1"/>
              <a:t>q</a:t>
            </a:r>
            <a:r>
              <a:rPr lang="en-US" baseline="30000" dirty="0" err="1"/>
              <a:t>T</a:t>
            </a:r>
            <a:r>
              <a:rPr lang="en-US" i="1" dirty="0" err="1"/>
              <a:t>Wd</a:t>
            </a:r>
            <a:endParaRPr lang="en-US" i="1" dirty="0"/>
          </a:p>
          <a:p>
            <a:pPr lvl="1"/>
            <a:r>
              <a:rPr lang="en-US" i="1" dirty="0"/>
              <a:t>But, to keep W small, we need low dimensional representation of the words</a:t>
            </a:r>
            <a:endParaRPr lang="en-US" altLang="zh-CN" sz="2400" b="1" dirty="0">
              <a:solidFill>
                <a:srgbClr val="139CB7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52228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9.2.2</a:t>
            </a:r>
          </a:p>
        </p:txBody>
      </p:sp>
    </p:spTree>
    <p:extLst>
      <p:ext uri="{BB962C8B-B14F-4D97-AF65-F5344CB8AC3E}">
        <p14:creationId xmlns:p14="http://schemas.microsoft.com/office/powerpoint/2010/main" val="411149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Solution: Low dimensional vectors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number of topics that people talk about is small (in some sense)</a:t>
            </a:r>
          </a:p>
          <a:p>
            <a:pPr lvl="1"/>
            <a:r>
              <a:rPr lang="en-US" sz="2400" dirty="0"/>
              <a:t>Clothes, movies, politics, …</a:t>
            </a:r>
          </a:p>
          <a:p>
            <a:r>
              <a:rPr lang="en-US" dirty="0"/>
              <a:t>Idea: store “most” of the important information in a fixed, small number of dimensions: a dense vector</a:t>
            </a:r>
          </a:p>
          <a:p>
            <a:r>
              <a:rPr lang="en-US" dirty="0"/>
              <a:t>Usually 25 – 1000 dimensions</a:t>
            </a:r>
          </a:p>
          <a:p>
            <a:endParaRPr lang="en-US" dirty="0"/>
          </a:p>
          <a:p>
            <a:r>
              <a:rPr lang="en-US" dirty="0"/>
              <a:t>How to reduce the dimensionality?</a:t>
            </a:r>
          </a:p>
          <a:p>
            <a:pPr lvl="1"/>
            <a:r>
              <a:rPr lang="en-US" sz="2400" dirty="0"/>
              <a:t>Go from big, sparse co-occurrence count vectors to low dimensional “word embedding” vectors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781800" y="6324600"/>
            <a:ext cx="1905000" cy="228600"/>
          </a:xfrm>
        </p:spPr>
        <p:txBody>
          <a:bodyPr/>
          <a:lstStyle/>
          <a:p>
            <a:fld id="{958C78D0-EACD-4646-A4C1-82BCC9602BE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36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Traditional Way:</a:t>
            </a:r>
            <a:br>
              <a:rPr lang="en-US"/>
            </a:br>
            <a:r>
              <a:rPr lang="en-US"/>
              <a:t>Latent Semantic Indexing/Analysis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5991" y="1371600"/>
            <a:ext cx="8088923" cy="4800600"/>
          </a:xfrm>
        </p:spPr>
        <p:txBody>
          <a:bodyPr/>
          <a:lstStyle/>
          <a:p>
            <a:r>
              <a:rPr lang="en-US" sz="2000" dirty="0"/>
              <a:t>Use Singular Value Decomposition (SVD) to find a low-dimensional representation for terms and documents</a:t>
            </a:r>
          </a:p>
          <a:p>
            <a:r>
              <a:rPr lang="en-US" sz="2000" dirty="0"/>
              <a:t>“Noise” of term variation gets replaced by semantic “concepts” represented by singular values</a:t>
            </a: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01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18.2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68" y="2757494"/>
            <a:ext cx="6213231" cy="31949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67154" y="6180984"/>
            <a:ext cx="74207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l">
              <a:buClr>
                <a:schemeClr val="accent2"/>
              </a:buClr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Motel = [0.286, 0.792, -0.177, -0.107, 0.109, -0.542, 0.349, 0.271]</a:t>
            </a:r>
          </a:p>
        </p:txBody>
      </p:sp>
    </p:spTree>
    <p:extLst>
      <p:ext uri="{BB962C8B-B14F-4D97-AF65-F5344CB8AC3E}">
        <p14:creationId xmlns:p14="http://schemas.microsoft.com/office/powerpoint/2010/main" val="546881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charset="0"/>
                <a:cs typeface="宋体" charset="0"/>
              </a:rPr>
              <a:t>How can we represent term relations?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Alternatively, we can directly learn word relations</a:t>
            </a:r>
          </a:p>
          <a:p>
            <a:r>
              <a:rPr lang="en-US" dirty="0"/>
              <a:t>Learn a dense low-dimensional representation of a word in </a:t>
            </a:r>
            <a:r>
              <a:rPr lang="en-US" i="1" dirty="0"/>
              <a:t>d</a:t>
            </a:r>
            <a:r>
              <a:rPr lang="en-US" dirty="0"/>
              <a:t> dimensions </a:t>
            </a:r>
            <a:r>
              <a:rPr lang="en-US" dirty="0">
                <a:cs typeface="Cambria Math"/>
              </a:rPr>
              <a:t>such that dot products</a:t>
            </a:r>
            <a:r>
              <a:rPr lang="en-US" i="1" dirty="0">
                <a:cs typeface="Cambria Math"/>
              </a:rPr>
              <a:t> </a:t>
            </a:r>
            <a:r>
              <a:rPr lang="en-US" i="1" dirty="0" err="1">
                <a:cs typeface="Cambria Math"/>
              </a:rPr>
              <a:t>u</a:t>
            </a:r>
            <a:r>
              <a:rPr lang="en-US" i="1" baseline="30000" dirty="0" err="1">
                <a:cs typeface="Cambria Math"/>
              </a:rPr>
              <a:t>T</a:t>
            </a:r>
            <a:r>
              <a:rPr lang="en-US" i="1" dirty="0" err="1">
                <a:cs typeface="Cambria Math"/>
              </a:rPr>
              <a:t>v</a:t>
            </a:r>
            <a:r>
              <a:rPr lang="en-US" i="1" dirty="0">
                <a:cs typeface="Cambria Math"/>
              </a:rPr>
              <a:t> </a:t>
            </a:r>
            <a:r>
              <a:rPr lang="en-US" dirty="0">
                <a:cs typeface="Cambria Math"/>
              </a:rPr>
              <a:t>express word similarity</a:t>
            </a:r>
            <a:endParaRPr lang="en-US" i="1" dirty="0">
              <a:cs typeface="Cambria Math"/>
            </a:endParaRPr>
          </a:p>
          <a:p>
            <a:r>
              <a:rPr lang="en-US" dirty="0">
                <a:cs typeface="Cambria Math"/>
              </a:rPr>
              <a:t>We could still include a “translation” matrix between vocabularies (e.g., cross-language): </a:t>
            </a:r>
            <a:r>
              <a:rPr lang="en-US" i="1" dirty="0" err="1">
                <a:cs typeface="Cambria Math"/>
              </a:rPr>
              <a:t>u</a:t>
            </a:r>
            <a:r>
              <a:rPr lang="en-US" i="1" baseline="30000" dirty="0" err="1">
                <a:cs typeface="Cambria Math"/>
              </a:rPr>
              <a:t>T</a:t>
            </a:r>
            <a:r>
              <a:rPr lang="en-US" i="1" dirty="0" err="1">
                <a:cs typeface="Cambria Math"/>
              </a:rPr>
              <a:t>Wv</a:t>
            </a:r>
            <a:endParaRPr lang="en-US" i="1" dirty="0">
              <a:cs typeface="Cambria Math"/>
            </a:endParaRPr>
          </a:p>
          <a:p>
            <a:pPr lvl="1"/>
            <a:r>
              <a:rPr lang="en-US" sz="2400" dirty="0">
                <a:cs typeface="Cambria Math"/>
              </a:rPr>
              <a:t>But </a:t>
            </a:r>
            <a:r>
              <a:rPr lang="en-US" sz="2400" b="1" dirty="0">
                <a:cs typeface="Cambria Math"/>
              </a:rPr>
              <a:t>now </a:t>
            </a:r>
            <a:r>
              <a:rPr lang="en-US" sz="2400" b="1" i="1" dirty="0">
                <a:cs typeface="Cambria Math"/>
              </a:rPr>
              <a:t>W</a:t>
            </a:r>
            <a:r>
              <a:rPr lang="en-US" sz="2400" b="1" dirty="0">
                <a:cs typeface="Cambria Math"/>
              </a:rPr>
              <a:t> is small</a:t>
            </a:r>
            <a:r>
              <a:rPr lang="en-US" sz="2400" dirty="0">
                <a:cs typeface="Cambria Math"/>
              </a:rPr>
              <a:t>!</a:t>
            </a:r>
          </a:p>
          <a:p>
            <a:r>
              <a:rPr lang="en-US" dirty="0"/>
              <a:t>Supervised Semantic Indexing (Bai et al. </a:t>
            </a:r>
            <a:r>
              <a:rPr lang="en-US" i="1" dirty="0"/>
              <a:t>Journal of Information Retrieval </a:t>
            </a:r>
            <a:r>
              <a:rPr lang="en-US" dirty="0"/>
              <a:t>2009) shows successful use of learning </a:t>
            </a:r>
            <a:r>
              <a:rPr lang="en-US" i="1" dirty="0"/>
              <a:t>W </a:t>
            </a:r>
            <a:r>
              <a:rPr lang="en-US" dirty="0"/>
              <a:t>for information retrieval</a:t>
            </a:r>
          </a:p>
          <a:p>
            <a:pPr eaLnBrk="1" hangingPunct="1"/>
            <a:endParaRPr lang="en-US" altLang="zh-CN" sz="2400" b="1" dirty="0">
              <a:solidFill>
                <a:srgbClr val="139CB7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52228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9.2.2</a:t>
            </a:r>
          </a:p>
        </p:txBody>
      </p:sp>
    </p:spTree>
    <p:extLst>
      <p:ext uri="{BB962C8B-B14F-4D97-AF65-F5344CB8AC3E}">
        <p14:creationId xmlns:p14="http://schemas.microsoft.com/office/powerpoint/2010/main" val="233730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/>
              <a:t>Intelligent Information Retrieval</a:t>
            </a:r>
            <a:endParaRPr lang="en-US" altLang="en-US"/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1624DF9-B755-40AC-A0E9-C67EACF1AD03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355" y="905709"/>
            <a:ext cx="8201381" cy="5157338"/>
          </a:xfrm>
        </p:spPr>
        <p:txBody>
          <a:bodyPr/>
          <a:lstStyle/>
          <a:p>
            <a:r>
              <a:rPr lang="en-US" altLang="en-US" sz="3200" dirty="0"/>
              <a:t>Topics</a:t>
            </a:r>
            <a:br>
              <a:rPr lang="en-US" altLang="en-US" sz="3200" dirty="0"/>
            </a:br>
            <a:endParaRPr lang="en-US" altLang="en-US" sz="800" dirty="0"/>
          </a:p>
          <a:p>
            <a:pPr lvl="1"/>
            <a:r>
              <a:rPr lang="en-US" altLang="en-US" sz="2800" dirty="0"/>
              <a:t>This Lecture: Query Expansion </a:t>
            </a:r>
          </a:p>
          <a:p>
            <a:pPr lvl="2"/>
            <a:r>
              <a:rPr lang="en-US" altLang="en-US" sz="2400" dirty="0"/>
              <a:t>Thesaurus based</a:t>
            </a:r>
          </a:p>
          <a:p>
            <a:pPr lvl="2"/>
            <a:r>
              <a:rPr lang="en-US" altLang="en-US" sz="2400" dirty="0"/>
              <a:t>Automatic global and local analysis</a:t>
            </a:r>
          </a:p>
          <a:p>
            <a:pPr lvl="2"/>
            <a:r>
              <a:rPr lang="en-US" altLang="en-US" sz="2400" dirty="0"/>
              <a:t>Word Embeddings</a:t>
            </a:r>
            <a:br>
              <a:rPr lang="en-US" altLang="en-US" sz="2400" dirty="0"/>
            </a:br>
            <a:endParaRPr lang="en-US" altLang="en-US" sz="800" dirty="0"/>
          </a:p>
          <a:p>
            <a:pPr lvl="1"/>
            <a:r>
              <a:rPr lang="en-US" altLang="en-US" sz="2800" dirty="0"/>
              <a:t>Later: </a:t>
            </a:r>
          </a:p>
          <a:p>
            <a:pPr lvl="2"/>
            <a:r>
              <a:rPr lang="en-US" altLang="en-US" sz="2600" dirty="0"/>
              <a:t>Relevance Feedback &amp; Query modification</a:t>
            </a:r>
          </a:p>
          <a:p>
            <a:pPr lvl="2"/>
            <a:r>
              <a:rPr lang="en-US" altLang="en-US" sz="2800" dirty="0"/>
              <a:t>Personalization &amp; Recommender Systems</a:t>
            </a:r>
          </a:p>
          <a:p>
            <a:pPr lvl="3"/>
            <a:r>
              <a:rPr lang="en-US" altLang="en-US" sz="2200" dirty="0"/>
              <a:t>Collaborative and Content-Based filtering</a:t>
            </a:r>
          </a:p>
        </p:txBody>
      </p:sp>
    </p:spTree>
    <p:extLst>
      <p:ext uri="{BB962C8B-B14F-4D97-AF65-F5344CB8AC3E}">
        <p14:creationId xmlns:p14="http://schemas.microsoft.com/office/powerpoint/2010/main" val="2467025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838" y="1339362"/>
            <a:ext cx="7772400" cy="4876800"/>
          </a:xfrm>
        </p:spPr>
        <p:txBody>
          <a:bodyPr/>
          <a:lstStyle/>
          <a:p>
            <a:r>
              <a:rPr lang="en-US" dirty="0"/>
              <a:t>You can get a lot of value by representing a word by means of its neighbors</a:t>
            </a:r>
          </a:p>
          <a:p>
            <a:r>
              <a:rPr lang="en-US" sz="2400" dirty="0">
                <a:solidFill>
                  <a:srgbClr val="3A87FF"/>
                </a:solidFill>
              </a:rPr>
              <a:t>“You shall know a word by the company it keeps”</a:t>
            </a:r>
          </a:p>
          <a:p>
            <a:pPr marL="0" indent="0">
              <a:buNone/>
            </a:pPr>
            <a:r>
              <a:rPr lang="en-US" sz="1600" dirty="0"/>
              <a:t>					--(J. R. Firth 1957)</a:t>
            </a:r>
          </a:p>
          <a:p>
            <a:r>
              <a:rPr lang="en-US" dirty="0"/>
              <a:t>One</a:t>
            </a:r>
            <a:r>
              <a:rPr lang="en-US" dirty="0">
                <a:solidFill>
                  <a:prstClr val="black"/>
                </a:solidFill>
              </a:rPr>
              <a:t> of the most successful ideas of modern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statistical NLP</a:t>
            </a:r>
          </a:p>
          <a:p>
            <a:pPr lvl="1"/>
            <a:endParaRPr lang="en-US" dirty="0">
              <a:latin typeface="Arial Narrow"/>
              <a:cs typeface="Arial Narrow"/>
            </a:endParaRPr>
          </a:p>
          <a:p>
            <a:pPr lvl="1"/>
            <a:endParaRPr lang="en-US" dirty="0">
              <a:latin typeface="Arial Narrow"/>
              <a:cs typeface="Arial Narrow"/>
            </a:endParaRPr>
          </a:p>
          <a:p>
            <a:pPr lvl="1"/>
            <a:endParaRPr lang="en-US" dirty="0">
              <a:latin typeface="Arial Narrow"/>
              <a:cs typeface="Arial Narrow"/>
            </a:endParaRPr>
          </a:p>
          <a:p>
            <a:pPr marL="457200" lvl="1" indent="0" algn="ctr">
              <a:buNone/>
            </a:pP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</a:t>
            </a:r>
            <a:r>
              <a:rPr lang="en-US" dirty="0">
                <a:cs typeface="Arial Narrow"/>
                <a:sym typeface="Wingdings"/>
              </a:rPr>
              <a:t> </a:t>
            </a:r>
            <a:r>
              <a:rPr lang="en-US" dirty="0">
                <a:cs typeface="Arial Narrow"/>
              </a:rPr>
              <a:t>These words will represent </a:t>
            </a:r>
            <a:r>
              <a:rPr lang="en-US" i="1" dirty="0">
                <a:cs typeface="Arial Narrow"/>
              </a:rPr>
              <a:t>banking </a:t>
            </a:r>
            <a:r>
              <a:rPr lang="en-US" i="1" dirty="0">
                <a:latin typeface="Wingdings"/>
                <a:ea typeface="Wingdings"/>
                <a:cs typeface="Wingdings"/>
                <a:sym typeface="Wingdings"/>
              </a:rPr>
              <a:t></a:t>
            </a:r>
            <a:endParaRPr lang="en-US" dirty="0">
              <a:cs typeface="Arial Narrow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Distributional similarity-based representations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958C78D0-EACD-4646-A4C1-82BCC9602BE1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5ABDEC0-874C-604C-896E-CF7AC06A8C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830418"/>
              </p:ext>
            </p:extLst>
          </p:nvPr>
        </p:nvGraphicFramePr>
        <p:xfrm>
          <a:off x="457200" y="4495800"/>
          <a:ext cx="8466556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1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9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5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19">
                <a:tc>
                  <a:txBody>
                    <a:bodyPr/>
                    <a:lstStyle/>
                    <a:p>
                      <a:pPr algn="r"/>
                      <a:r>
                        <a:rPr lang="mr-IN" sz="1600" b="0" i="1" dirty="0"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…</a:t>
                      </a:r>
                      <a:r>
                        <a:rPr lang="en-US" sz="1600" b="0" i="1" dirty="0"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government debt problems turning into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banking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1" dirty="0"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crises as happened in 2009</a:t>
                      </a:r>
                      <a:r>
                        <a:rPr lang="mr-IN" sz="1600" b="0" i="1" dirty="0"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…</a:t>
                      </a:r>
                      <a:endParaRPr lang="en-US" sz="1600" b="0" i="1" dirty="0">
                        <a:solidFill>
                          <a:schemeClr val="tx1"/>
                        </a:solidFill>
                        <a:latin typeface="Arial Unicode MS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algn="r"/>
                      <a:r>
                        <a:rPr lang="mr-IN" sz="1600" b="0" i="1" dirty="0"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…</a:t>
                      </a:r>
                      <a:r>
                        <a:rPr lang="en-US" sz="1600" b="0" i="1" dirty="0"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saying that Europe needs unified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banking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1" dirty="0"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regulation to replace the hodgepodge</a:t>
                      </a:r>
                      <a:r>
                        <a:rPr lang="mr-IN" sz="1600" b="0" i="1" dirty="0"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…</a:t>
                      </a:r>
                      <a:endParaRPr lang="en-US" sz="1600" b="0" i="1" dirty="0">
                        <a:solidFill>
                          <a:schemeClr val="tx1"/>
                        </a:solidFill>
                        <a:latin typeface="Arial Unicode MS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algn="r"/>
                      <a:r>
                        <a:rPr lang="mr-IN" sz="1600" b="0" i="1" dirty="0"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…</a:t>
                      </a:r>
                      <a:r>
                        <a:rPr lang="en-US" sz="1600" b="0" i="1" dirty="0"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India has just given its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banking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1" dirty="0"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system a shot in the arm</a:t>
                      </a:r>
                      <a:r>
                        <a:rPr lang="mr-IN" sz="1600" b="0" i="1" dirty="0">
                          <a:solidFill>
                            <a:schemeClr val="tx1"/>
                          </a:solidFill>
                          <a:latin typeface="Arial Unicode MS" charset="0"/>
                          <a:ea typeface="Arial Unicode MS" charset="0"/>
                          <a:cs typeface="Arial Unicode MS" charset="0"/>
                        </a:rPr>
                        <a:t>…</a:t>
                      </a:r>
                      <a:endParaRPr lang="en-US" sz="1600" b="0" i="1" dirty="0">
                        <a:solidFill>
                          <a:schemeClr val="tx1"/>
                        </a:solidFill>
                        <a:latin typeface="Arial Unicode MS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4" descr="https://upload.wikimedia.org/wikipedia/commons/thumb/c/c3/John_Rupert_Firth.png/220px-John_Rupert_Firth.png">
            <a:extLst>
              <a:ext uri="{FF2B5EF4-FFF2-40B4-BE49-F238E27FC236}">
                <a16:creationId xmlns:a16="http://schemas.microsoft.com/office/drawing/2014/main" id="{337B3B6B-66B3-5E4E-B6A4-4D4636183C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93"/>
          <a:stretch/>
        </p:blipFill>
        <p:spPr bwMode="auto">
          <a:xfrm>
            <a:off x="7039708" y="2971058"/>
            <a:ext cx="1066800" cy="110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34893" y="5666619"/>
            <a:ext cx="592040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1" algn="ctr"/>
            <a:r>
              <a:rPr lang="en-US" sz="2000" dirty="0">
                <a:latin typeface="Wingdings"/>
                <a:ea typeface="Wingdings"/>
                <a:cs typeface="Wingdings"/>
                <a:sym typeface="Wingdings"/>
              </a:rPr>
              <a:t></a:t>
            </a:r>
            <a:r>
              <a:rPr lang="en-US" sz="2000" dirty="0">
                <a:cs typeface="Arial Narrow"/>
                <a:sym typeface="Wingdings"/>
              </a:rPr>
              <a:t> </a:t>
            </a:r>
            <a:r>
              <a:rPr lang="en-US" sz="2000" dirty="0">
                <a:cs typeface="Arial Narrow"/>
              </a:rPr>
              <a:t>These “context” words will represent </a:t>
            </a:r>
            <a:r>
              <a:rPr lang="en-US" sz="2000" i="1" dirty="0">
                <a:cs typeface="Arial Narrow"/>
              </a:rPr>
              <a:t>banking </a:t>
            </a:r>
            <a:r>
              <a:rPr lang="en-US" sz="2000" i="1" dirty="0">
                <a:latin typeface="Wingdings"/>
                <a:ea typeface="Wingdings"/>
                <a:cs typeface="Wingdings"/>
                <a:sym typeface="Wingdings"/>
              </a:rPr>
              <a:t></a:t>
            </a:r>
            <a:endParaRPr lang="en-US" sz="2000" dirty="0"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43861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615" y="304800"/>
            <a:ext cx="8220808" cy="762000"/>
          </a:xfrm>
        </p:spPr>
        <p:txBody>
          <a:bodyPr/>
          <a:lstStyle/>
          <a:p>
            <a:r>
              <a:rPr lang="en-US" sz="3200" dirty="0"/>
              <a:t>More Recent Approach: Neural Embeddings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029200"/>
          </a:xfrm>
        </p:spPr>
        <p:txBody>
          <a:bodyPr/>
          <a:lstStyle/>
          <a:p>
            <a:r>
              <a:rPr lang="en-US" dirty="0"/>
              <a:t>Basic Idea:</a:t>
            </a:r>
          </a:p>
          <a:p>
            <a:pPr lvl="1"/>
            <a:r>
              <a:rPr lang="en-US" dirty="0"/>
              <a:t>build a dense vector for each word type, chosen so that it is good at predicting other words appearing in its context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247089-5A32-422F-B575-01D7D076650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5C72926-CDB7-458F-8883-F0E8E1F36FE6}"/>
              </a:ext>
            </a:extLst>
          </p:cNvPr>
          <p:cNvGrpSpPr/>
          <p:nvPr/>
        </p:nvGrpSpPr>
        <p:grpSpPr>
          <a:xfrm>
            <a:off x="2116972" y="2750687"/>
            <a:ext cx="1681552" cy="3394081"/>
            <a:chOff x="6380844" y="2123646"/>
            <a:chExt cx="1473199" cy="3080141"/>
          </a:xfrm>
        </p:grpSpPr>
        <p:sp>
          <p:nvSpPr>
            <p:cNvPr id="8" name="TextBox 3">
              <a:extLst>
                <a:ext uri="{FF2B5EF4-FFF2-40B4-BE49-F238E27FC236}">
                  <a16:creationId xmlns:a16="http://schemas.microsoft.com/office/drawing/2014/main" id="{EF1B93FA-F5F8-40DE-8779-DBAD9AF82363}"/>
                </a:ext>
              </a:extLst>
            </p:cNvPr>
            <p:cNvSpPr txBox="1"/>
            <p:nvPr/>
          </p:nvSpPr>
          <p:spPr>
            <a:xfrm>
              <a:off x="6380844" y="2403021"/>
              <a:ext cx="1289050" cy="2800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r"/>
              <a:r>
                <a:rPr lang="en-US" sz="2200" dirty="0"/>
                <a:t>0.286</a:t>
              </a:r>
            </a:p>
            <a:p>
              <a:pPr algn="r"/>
              <a:r>
                <a:rPr lang="en-US" sz="2200" dirty="0"/>
                <a:t>0.792</a:t>
              </a:r>
            </a:p>
            <a:p>
              <a:pPr algn="r"/>
              <a:r>
                <a:rPr lang="en-US" sz="2200" dirty="0"/>
                <a:t>−0.177</a:t>
              </a:r>
            </a:p>
            <a:p>
              <a:pPr algn="r"/>
              <a:r>
                <a:rPr lang="en-US" sz="2200" dirty="0"/>
                <a:t>−0.107</a:t>
              </a:r>
            </a:p>
            <a:p>
              <a:pPr algn="r"/>
              <a:r>
                <a:rPr lang="en-US" sz="2200" dirty="0"/>
                <a:t>0.109</a:t>
              </a:r>
            </a:p>
            <a:p>
              <a:pPr algn="r"/>
              <a:r>
                <a:rPr lang="en-US" sz="2200" dirty="0"/>
                <a:t>−0.542</a:t>
              </a:r>
            </a:p>
            <a:p>
              <a:pPr algn="r"/>
              <a:r>
                <a:rPr lang="en-US" sz="2200" dirty="0"/>
                <a:t>0.349</a:t>
              </a:r>
            </a:p>
            <a:p>
              <a:pPr algn="r"/>
              <a:r>
                <a:rPr lang="en-US" sz="2200" dirty="0"/>
                <a:t>0.271</a:t>
              </a:r>
            </a:p>
          </p:txBody>
        </p:sp>
        <p:sp>
          <p:nvSpPr>
            <p:cNvPr id="9" name="Double Bracket 8">
              <a:extLst>
                <a:ext uri="{FF2B5EF4-FFF2-40B4-BE49-F238E27FC236}">
                  <a16:creationId xmlns:a16="http://schemas.microsoft.com/office/drawing/2014/main" id="{608B6939-0F04-4A07-A7DF-74147152D6C6}"/>
                </a:ext>
              </a:extLst>
            </p:cNvPr>
            <p:cNvSpPr/>
            <p:nvPr/>
          </p:nvSpPr>
          <p:spPr bwMode="auto">
            <a:xfrm>
              <a:off x="6645728" y="2123646"/>
              <a:ext cx="1208315" cy="3080141"/>
            </a:xfrm>
            <a:prstGeom prst="bracketPair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65" charset="0"/>
              </a:endParaRPr>
            </a:p>
          </p:txBody>
        </p:sp>
      </p:grp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218CF262-DE03-DC48-A4C5-65826E2AC18B}"/>
              </a:ext>
            </a:extLst>
          </p:cNvPr>
          <p:cNvSpPr txBox="1">
            <a:spLocks/>
          </p:cNvSpPr>
          <p:nvPr/>
        </p:nvSpPr>
        <p:spPr>
          <a:xfrm>
            <a:off x="1245483" y="3986062"/>
            <a:ext cx="1742978" cy="5444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banking</a:t>
            </a:r>
            <a:r>
              <a:rPr lang="en-US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</a:t>
            </a:r>
            <a:r>
              <a:rPr lang="en-US" b="1" dirty="0"/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CC4543-F622-41C8-BE1F-9665854EA729}"/>
              </a:ext>
            </a:extLst>
          </p:cNvPr>
          <p:cNvSpPr txBox="1"/>
          <p:nvPr/>
        </p:nvSpPr>
        <p:spPr>
          <a:xfrm>
            <a:off x="4387172" y="3524397"/>
            <a:ext cx="36752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baseline="0" dirty="0">
                <a:latin typeface="+mn-lt"/>
              </a:rPr>
              <a:t>Words that appear in the same contexts, should have similar vectors.</a:t>
            </a:r>
            <a:endParaRPr lang="en-US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5421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615" y="304800"/>
            <a:ext cx="8220808" cy="762000"/>
          </a:xfrm>
        </p:spPr>
        <p:txBody>
          <a:bodyPr/>
          <a:lstStyle/>
          <a:p>
            <a:r>
              <a:rPr lang="en-US" sz="3200" dirty="0"/>
              <a:t>More Recent Approach: Neural Embeddings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Idea:</a:t>
            </a:r>
          </a:p>
          <a:p>
            <a:pPr lvl="1"/>
            <a:r>
              <a:rPr lang="en-US" sz="2400" dirty="0"/>
              <a:t>We define a model that aims to </a:t>
            </a:r>
            <a:r>
              <a:rPr lang="en-US" sz="2400" b="1" dirty="0"/>
              <a:t>predict</a:t>
            </a:r>
            <a:r>
              <a:rPr lang="en-US" sz="2400" dirty="0"/>
              <a:t> between a center word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t</a:t>
            </a:r>
            <a:r>
              <a:rPr lang="en-US" sz="2400" dirty="0"/>
              <a:t> and context words in terms of word vectors</a:t>
            </a:r>
          </a:p>
          <a:p>
            <a:pPr lvl="2"/>
            <a:r>
              <a:rPr lang="en-US" sz="2400" dirty="0"/>
              <a:t>	p(</a:t>
            </a:r>
            <a:r>
              <a:rPr lang="en-US" sz="2400" dirty="0" err="1"/>
              <a:t>context|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t</a:t>
            </a:r>
            <a:r>
              <a:rPr lang="en-US" sz="2400" dirty="0"/>
              <a:t>) = </a:t>
            </a:r>
            <a:r>
              <a:rPr lang="mr-IN" sz="2400" dirty="0"/>
              <a:t>…</a:t>
            </a:r>
            <a:endParaRPr lang="en-US" sz="2400" dirty="0"/>
          </a:p>
          <a:p>
            <a:pPr lvl="1"/>
            <a:r>
              <a:rPr lang="en-US" sz="2400" dirty="0"/>
              <a:t> which has a loss function, e.g.,</a:t>
            </a:r>
          </a:p>
          <a:p>
            <a:pPr lvl="2"/>
            <a:r>
              <a:rPr lang="en-US" sz="2400" dirty="0"/>
              <a:t>	</a:t>
            </a:r>
            <a:r>
              <a:rPr lang="en-US" sz="2400" i="1" dirty="0"/>
              <a:t>J</a:t>
            </a:r>
            <a:r>
              <a:rPr lang="en-US" sz="2400" dirty="0"/>
              <a:t> = 1 − p(</a:t>
            </a:r>
            <a:r>
              <a:rPr lang="en-US" sz="2400" i="1" dirty="0"/>
              <a:t>w</a:t>
            </a:r>
            <a:r>
              <a:rPr lang="en-US" sz="2400" baseline="-25000" dirty="0"/>
              <a:t>−</a:t>
            </a:r>
            <a:r>
              <a:rPr lang="en-US" sz="2400" i="1" baseline="-25000" dirty="0"/>
              <a:t>t </a:t>
            </a:r>
            <a:r>
              <a:rPr lang="en-US" sz="2400" dirty="0"/>
              <a:t>|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t</a:t>
            </a:r>
            <a:r>
              <a:rPr lang="en-US" sz="2400" dirty="0"/>
              <a:t>) </a:t>
            </a:r>
          </a:p>
          <a:p>
            <a:pPr lvl="1"/>
            <a:r>
              <a:rPr lang="en-US" sz="2400" dirty="0"/>
              <a:t>We look at many positions </a:t>
            </a:r>
            <a:r>
              <a:rPr lang="en-US" sz="2400" i="1" dirty="0"/>
              <a:t>t </a:t>
            </a:r>
            <a:r>
              <a:rPr lang="en-US" sz="2400" dirty="0"/>
              <a:t>in a big language corpus</a:t>
            </a:r>
          </a:p>
          <a:p>
            <a:pPr lvl="1"/>
            <a:r>
              <a:rPr lang="en-US" sz="2400" dirty="0"/>
              <a:t>We keep adjusting the vector representations of words to minimize this loss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247089-5A32-422F-B575-01D7D076650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79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low-dimensional word vectors based on ability to predict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247089-5A32-422F-B575-01D7D076650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457200" y="1354958"/>
            <a:ext cx="6934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charset="0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charset="0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charset="0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charset="0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charset="0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Old idea: Learning representations by back-propagating errors. (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Rumelhart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 et al., 1986)</a:t>
            </a:r>
          </a:p>
          <a:p>
            <a:pPr marL="514350" marR="0" lvl="0" indent="-4572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A neural probabilistic language model (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Bengio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 et al., 2003)  </a:t>
            </a:r>
          </a:p>
          <a:p>
            <a:pPr marL="514350" marR="0" lvl="0" indent="-4572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NLP (almost) from Scratch (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Collobert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 &amp; Weston, 2008)</a:t>
            </a:r>
          </a:p>
          <a:p>
            <a:pPr marL="514350" marR="0" lvl="0" indent="-4572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Arial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  <a:p>
            <a:pPr marL="514350" marR="0" lvl="0" indent="-4572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A recent, even simpler and faster model: 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</a:rPr>
            </a:b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word2vec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 (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Mikolov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 et al. 2013) </a:t>
            </a:r>
          </a:p>
          <a:p>
            <a:pPr marL="514350" marR="0" lvl="0" indent="-4572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sym typeface="Wingdings"/>
              </a:rPr>
              <a:t>The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sym typeface="Wingdings"/>
              </a:rPr>
              <a:t>GloVe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sym typeface="Wingdings"/>
              </a:rPr>
              <a:t> model from Stanford (Pennington,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sym typeface="Wingdings"/>
              </a:rPr>
              <a:t>Socher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sym typeface="Wingdings"/>
              </a:rPr>
              <a:t>, and Manning 2014) connects back to matrix factorization</a:t>
            </a:r>
          </a:p>
          <a:p>
            <a:pPr marL="514350" marR="0" lvl="0" indent="-4572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Arial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 charset="-128"/>
              <a:sym typeface="Wingdings"/>
            </a:endParaRPr>
          </a:p>
          <a:p>
            <a:pPr marL="514350" marR="0" lvl="0" indent="-4572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sym typeface="Wingdings"/>
              </a:rPr>
              <a:t>Per-token representations: Deep contextual word representations: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sym typeface="Wingdings"/>
              </a:rPr>
              <a:t>ELMo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sym typeface="Wingdings"/>
              </a:rPr>
              <a:t>,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sym typeface="Wingdings"/>
              </a:rPr>
              <a:t>BERT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F142BC-CABB-4B4D-AD63-15834B8C3563}"/>
              </a:ext>
            </a:extLst>
          </p:cNvPr>
          <p:cNvSpPr txBox="1"/>
          <p:nvPr/>
        </p:nvSpPr>
        <p:spPr>
          <a:xfrm>
            <a:off x="7452946" y="2064251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eaLnBrk="1" hangingPunct="1"/>
            <a:r>
              <a:rPr lang="en-US" sz="1800" dirty="0">
                <a:solidFill>
                  <a:srgbClr val="139CB7"/>
                </a:solidFill>
                <a:latin typeface="Arial" charset="0"/>
                <a:ea typeface="ＭＳ Ｐゴシック" charset="0"/>
              </a:rPr>
              <a:t>Non-linear and slow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EB2649-C6E4-6E48-A613-CE288FF12D0A}"/>
              </a:ext>
            </a:extLst>
          </p:cNvPr>
          <p:cNvSpPr txBox="1"/>
          <p:nvPr/>
        </p:nvSpPr>
        <p:spPr>
          <a:xfrm>
            <a:off x="7479326" y="3831458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eaLnBrk="1" hangingPunct="1"/>
            <a:r>
              <a:rPr lang="en-US" sz="1800" dirty="0">
                <a:solidFill>
                  <a:srgbClr val="139CB7"/>
                </a:solidFill>
                <a:latin typeface="Arial" charset="0"/>
                <a:ea typeface="ＭＳ Ｐゴシック" charset="0"/>
              </a:rPr>
              <a:t>Fast bilinear models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CB3B14-64B3-8F4A-A937-04B08A7E5204}"/>
              </a:ext>
            </a:extLst>
          </p:cNvPr>
          <p:cNvSpPr txBox="1"/>
          <p:nvPr/>
        </p:nvSpPr>
        <p:spPr>
          <a:xfrm>
            <a:off x="7470528" y="52578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eaLnBrk="1" hangingPunct="1"/>
            <a:r>
              <a:rPr lang="en-US" sz="1800" dirty="0">
                <a:solidFill>
                  <a:srgbClr val="139CB7"/>
                </a:solidFill>
                <a:latin typeface="Arial" charset="0"/>
                <a:ea typeface="ＭＳ Ｐゴシック" charset="0"/>
              </a:rPr>
              <a:t>Current state of the art</a:t>
            </a:r>
          </a:p>
        </p:txBody>
      </p:sp>
    </p:spTree>
    <p:extLst>
      <p:ext uri="{BB962C8B-B14F-4D97-AF65-F5344CB8AC3E}">
        <p14:creationId xmlns:p14="http://schemas.microsoft.com/office/powerpoint/2010/main" val="1931315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315200" cy="762000"/>
          </a:xfrm>
        </p:spPr>
        <p:txBody>
          <a:bodyPr/>
          <a:lstStyle/>
          <a:p>
            <a:pPr algn="l"/>
            <a:r>
              <a:rPr lang="en-US" dirty="0"/>
              <a:t>Word2vec is a family of algorithms</a:t>
            </a:r>
            <a:br>
              <a:rPr lang="en-US" dirty="0"/>
            </a:br>
            <a:r>
              <a:rPr lang="en-US" sz="2000" dirty="0">
                <a:solidFill>
                  <a:schemeClr val="tx1"/>
                </a:solidFill>
              </a:rPr>
              <a:t>[</a:t>
            </a:r>
            <a:r>
              <a:rPr lang="en-US" sz="2000" dirty="0" err="1">
                <a:solidFill>
                  <a:schemeClr val="tx1"/>
                </a:solidFill>
              </a:rPr>
              <a:t>Mikolov</a:t>
            </a:r>
            <a:r>
              <a:rPr lang="en-US" sz="2000" dirty="0">
                <a:solidFill>
                  <a:schemeClr val="tx1"/>
                </a:solidFill>
              </a:rPr>
              <a:t> et al. 2013]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247089-5A32-422F-B575-01D7D076650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556238"/>
            <a:ext cx="8229600" cy="2303585"/>
          </a:xfrm>
        </p:spPr>
        <p:txBody>
          <a:bodyPr/>
          <a:lstStyle/>
          <a:p>
            <a:pPr marL="0" lvl="1" indent="0">
              <a:buNone/>
            </a:pPr>
            <a:r>
              <a:rPr lang="en-US" sz="2800" dirty="0"/>
              <a:t>Idea: Predict between every word and its context words!</a:t>
            </a:r>
          </a:p>
          <a:p>
            <a:pPr marL="0" lvl="1" indent="0">
              <a:buNone/>
            </a:pPr>
            <a:endParaRPr lang="en-US" sz="14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US" dirty="0"/>
              <a:t>Two algorithms</a:t>
            </a:r>
          </a:p>
          <a:p>
            <a:pPr marL="0" indent="0">
              <a:buNone/>
            </a:pPr>
            <a:endParaRPr lang="en-US" sz="8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Skip-grams (SG)</a:t>
            </a:r>
          </a:p>
          <a:p>
            <a:pPr marL="800100" lvl="2" indent="0">
              <a:buNone/>
            </a:pPr>
            <a:r>
              <a:rPr lang="en-US" sz="2400" dirty="0"/>
              <a:t>  Predict context words given target (position independent)</a:t>
            </a:r>
          </a:p>
          <a:p>
            <a:pPr marL="800100" lvl="2" indent="0">
              <a:buNone/>
            </a:pPr>
            <a:endParaRPr lang="en-US" sz="8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Continuous Bag of Words (CBOW)</a:t>
            </a:r>
          </a:p>
          <a:p>
            <a:pPr marL="800100" lvl="2" indent="0">
              <a:buNone/>
            </a:pPr>
            <a:r>
              <a:rPr lang="en-US" sz="2400" dirty="0"/>
              <a:t>  Predict target word from bag-of-words context</a:t>
            </a:r>
          </a:p>
        </p:txBody>
      </p:sp>
    </p:spTree>
    <p:extLst>
      <p:ext uri="{BB962C8B-B14F-4D97-AF65-F5344CB8AC3E}">
        <p14:creationId xmlns:p14="http://schemas.microsoft.com/office/powerpoint/2010/main" val="2291996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Skip-gram Model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247089-5A32-422F-B575-01D7D076650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457200" y="1362816"/>
                <a:ext cx="8229600" cy="495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437085"/>
                  </a:buClr>
                  <a:buFont typeface="Wingdings" charset="0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57E69"/>
                  </a:buClr>
                  <a:buFont typeface="Wingdings" charset="0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18BA3"/>
                  </a:buClr>
                  <a:buFont typeface="Wingdings" charset="0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F6E7E"/>
                  </a:buClr>
                  <a:buFont typeface="Wingdings" charset="0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33337"/>
                  </a:buClr>
                  <a:buFont typeface="Wingdings" charset="0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marR="0" lvl="0" indent="-342900" algn="l" defTabSz="4572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437085"/>
                  </a:buClr>
                  <a:buSzTx/>
                  <a:buFont typeface="Wingdings" charset="0"/>
                  <a:buChar char="§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ＭＳ Ｐゴシック" charset="-128"/>
                  </a:rPr>
                  <a:t>Example windows and process for computing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kumimoji="0" lang="mr-IN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𝑡</m:t>
                            </m:r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+</m:t>
                            </m:r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 | 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362816"/>
                <a:ext cx="8229600" cy="4953000"/>
              </a:xfrm>
              <a:prstGeom prst="rect">
                <a:avLst/>
              </a:prstGeom>
              <a:blipFill rotWithShape="1">
                <a:blip r:embed="rId2"/>
                <a:stretch>
                  <a:fillRect l="-1259" t="-11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002DB2D7-11E1-7C47-B430-31023E2CE154}"/>
              </a:ext>
            </a:extLst>
          </p:cNvPr>
          <p:cNvSpPr/>
          <p:nvPr/>
        </p:nvSpPr>
        <p:spPr bwMode="auto">
          <a:xfrm>
            <a:off x="7663894" y="4025082"/>
            <a:ext cx="358140" cy="388620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…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864917-3FCC-8C4F-873B-D5F4B4E2F04D}"/>
              </a:ext>
            </a:extLst>
          </p:cNvPr>
          <p:cNvSpPr/>
          <p:nvPr/>
        </p:nvSpPr>
        <p:spPr bwMode="auto">
          <a:xfrm>
            <a:off x="6106517" y="4013652"/>
            <a:ext cx="784860" cy="388620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crises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08B2E6-D520-4345-8DDB-C96904FF8833}"/>
              </a:ext>
            </a:extLst>
          </p:cNvPr>
          <p:cNvSpPr/>
          <p:nvPr/>
        </p:nvSpPr>
        <p:spPr bwMode="auto">
          <a:xfrm>
            <a:off x="4925417" y="4021273"/>
            <a:ext cx="998220" cy="388620"/>
          </a:xfrm>
          <a:prstGeom prst="rect">
            <a:avLst/>
          </a:prstGeom>
          <a:solidFill>
            <a:srgbClr val="437085">
              <a:lumMod val="60000"/>
              <a:lumOff val="4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banking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8CEA1A-C022-F842-A1F0-4289CE700B1B}"/>
              </a:ext>
            </a:extLst>
          </p:cNvPr>
          <p:cNvSpPr/>
          <p:nvPr/>
        </p:nvSpPr>
        <p:spPr bwMode="auto">
          <a:xfrm>
            <a:off x="3675737" y="4021273"/>
            <a:ext cx="967740" cy="388620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into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20B472-2962-0544-9515-9BD62FB48C8D}"/>
              </a:ext>
            </a:extLst>
          </p:cNvPr>
          <p:cNvSpPr/>
          <p:nvPr/>
        </p:nvSpPr>
        <p:spPr bwMode="auto">
          <a:xfrm>
            <a:off x="2451278" y="4013652"/>
            <a:ext cx="975360" cy="388620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turning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FC087C-95A4-1F40-B967-087A15CA2F93}"/>
              </a:ext>
            </a:extLst>
          </p:cNvPr>
          <p:cNvSpPr/>
          <p:nvPr/>
        </p:nvSpPr>
        <p:spPr bwMode="auto">
          <a:xfrm>
            <a:off x="1163498" y="4013652"/>
            <a:ext cx="1150620" cy="388620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problems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14DD21-E444-214D-8C03-B31C443E88E7}"/>
              </a:ext>
            </a:extLst>
          </p:cNvPr>
          <p:cNvSpPr/>
          <p:nvPr/>
        </p:nvSpPr>
        <p:spPr bwMode="auto">
          <a:xfrm>
            <a:off x="609600" y="4028891"/>
            <a:ext cx="342900" cy="388620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0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…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9BDEAA-97E5-3045-8DAE-AF4AC56B1CAB}"/>
              </a:ext>
            </a:extLst>
          </p:cNvPr>
          <p:cNvSpPr/>
          <p:nvPr/>
        </p:nvSpPr>
        <p:spPr bwMode="auto">
          <a:xfrm>
            <a:off x="7092394" y="4025082"/>
            <a:ext cx="487680" cy="388620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2C7AC7-36C8-9F4C-84C9-41CB6A883DD6}"/>
              </a:ext>
            </a:extLst>
          </p:cNvPr>
          <p:cNvSpPr txBox="1"/>
          <p:nvPr/>
        </p:nvSpPr>
        <p:spPr>
          <a:xfrm>
            <a:off x="4829541" y="4741606"/>
            <a:ext cx="1324593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defTabSz="457200" eaLnBrk="1" hangingPunct="1"/>
            <a:r>
              <a:rPr lang="en-US" sz="1800" dirty="0">
                <a:solidFill>
                  <a:prstClr val="black"/>
                </a:solidFill>
                <a:latin typeface="Calibri"/>
                <a:ea typeface="ＭＳ Ｐゴシック" charset="0"/>
              </a:rPr>
              <a:t>center word</a:t>
            </a:r>
            <a:br>
              <a:rPr lang="en-US" sz="1800" dirty="0">
                <a:solidFill>
                  <a:prstClr val="black"/>
                </a:solidFill>
                <a:latin typeface="Calibri"/>
                <a:ea typeface="ＭＳ Ｐゴシック" charset="0"/>
              </a:rPr>
            </a:br>
            <a:r>
              <a:rPr lang="en-US" sz="1800" dirty="0">
                <a:solidFill>
                  <a:prstClr val="black"/>
                </a:solidFill>
                <a:latin typeface="Calibri"/>
                <a:ea typeface="ＭＳ Ｐゴシック" charset="0"/>
              </a:rPr>
              <a:t>at position t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A047F5A3-A003-144F-A750-1FBF5808435A}"/>
              </a:ext>
            </a:extLst>
          </p:cNvPr>
          <p:cNvSpPr/>
          <p:nvPr/>
        </p:nvSpPr>
        <p:spPr bwMode="auto">
          <a:xfrm rot="16200000">
            <a:off x="3519244" y="3513622"/>
            <a:ext cx="160018" cy="2295948"/>
          </a:xfrm>
          <a:prstGeom prst="leftBrace">
            <a:avLst>
              <a:gd name="adj1" fmla="val 8333"/>
              <a:gd name="adj2" fmla="val 49242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 pitchFamily="-65" charset="0"/>
              <a:ea typeface="ＭＳ Ｐゴシック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F9DE64-3FC2-614F-934B-AB7D366CE3A0}"/>
              </a:ext>
            </a:extLst>
          </p:cNvPr>
          <p:cNvSpPr txBox="1"/>
          <p:nvPr/>
        </p:nvSpPr>
        <p:spPr>
          <a:xfrm>
            <a:off x="2589599" y="4749221"/>
            <a:ext cx="2265492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defTabSz="457200" eaLnBrk="1" hangingPunct="1"/>
            <a:r>
              <a:rPr lang="en-US" sz="1800" dirty="0">
                <a:solidFill>
                  <a:prstClr val="black"/>
                </a:solidFill>
                <a:latin typeface="Calibri"/>
                <a:ea typeface="ＭＳ Ｐゴシック" charset="0"/>
              </a:rPr>
              <a:t>outside context words</a:t>
            </a:r>
            <a:br>
              <a:rPr lang="en-US" sz="1800" dirty="0">
                <a:solidFill>
                  <a:prstClr val="black"/>
                </a:solidFill>
                <a:latin typeface="Calibri"/>
                <a:ea typeface="ＭＳ Ｐゴシック" charset="0"/>
              </a:rPr>
            </a:br>
            <a:r>
              <a:rPr lang="en-US" sz="1800" dirty="0">
                <a:solidFill>
                  <a:prstClr val="black"/>
                </a:solidFill>
                <a:latin typeface="Calibri"/>
                <a:ea typeface="ＭＳ Ｐゴシック" charset="0"/>
              </a:rPr>
              <a:t>in window of size 2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60F665FD-EAA3-4945-B096-0B0B64B68D62}"/>
              </a:ext>
            </a:extLst>
          </p:cNvPr>
          <p:cNvSpPr/>
          <p:nvPr/>
        </p:nvSpPr>
        <p:spPr bwMode="auto">
          <a:xfrm rot="16200000">
            <a:off x="6813999" y="4017435"/>
            <a:ext cx="141211" cy="1390943"/>
          </a:xfrm>
          <a:prstGeom prst="leftBrace">
            <a:avLst>
              <a:gd name="adj1" fmla="val 8333"/>
              <a:gd name="adj2" fmla="val 49242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 pitchFamily="-65" charset="0"/>
              <a:ea typeface="ＭＳ Ｐゴシック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6ECCEE-C861-0143-8471-55E55540868D}"/>
              </a:ext>
            </a:extLst>
          </p:cNvPr>
          <p:cNvSpPr txBox="1"/>
          <p:nvPr/>
        </p:nvSpPr>
        <p:spPr>
          <a:xfrm>
            <a:off x="6118826" y="4749221"/>
            <a:ext cx="2265492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defTabSz="457200" eaLnBrk="1" hangingPunct="1"/>
            <a:r>
              <a:rPr lang="en-US" sz="1800" dirty="0">
                <a:solidFill>
                  <a:prstClr val="black"/>
                </a:solidFill>
                <a:latin typeface="Calibri"/>
                <a:ea typeface="ＭＳ Ｐゴシック" charset="0"/>
              </a:rPr>
              <a:t>outside </a:t>
            </a:r>
            <a:r>
              <a:rPr lang="en-US" sz="18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context words</a:t>
            </a:r>
            <a:br>
              <a:rPr lang="en-US" sz="18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</a:br>
            <a:r>
              <a:rPr lang="en-US" sz="18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in window of size 2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C3A22244-47EA-C547-A038-D192B79273B1}"/>
              </a:ext>
            </a:extLst>
          </p:cNvPr>
          <p:cNvSpPr/>
          <p:nvPr/>
        </p:nvSpPr>
        <p:spPr bwMode="auto">
          <a:xfrm rot="16200000">
            <a:off x="5384963" y="4210544"/>
            <a:ext cx="167634" cy="909719"/>
          </a:xfrm>
          <a:prstGeom prst="leftBrace">
            <a:avLst>
              <a:gd name="adj1" fmla="val 8333"/>
              <a:gd name="adj2" fmla="val 49242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 pitchFamily="-65" charset="0"/>
              <a:ea typeface="ＭＳ Ｐゴシック" charset="0"/>
            </a:endParaRPr>
          </a:p>
        </p:txBody>
      </p: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DAC6393A-9036-054C-8ABC-BC803B7D17A2}"/>
              </a:ext>
            </a:extLst>
          </p:cNvPr>
          <p:cNvCxnSpPr/>
          <p:nvPr/>
        </p:nvCxnSpPr>
        <p:spPr bwMode="auto">
          <a:xfrm rot="5400000" flipH="1" flipV="1">
            <a:off x="6072100" y="3388816"/>
            <a:ext cx="12700" cy="1264920"/>
          </a:xfrm>
          <a:prstGeom prst="curvedConnector3">
            <a:avLst>
              <a:gd name="adj1" fmla="val 1800000"/>
            </a:avLst>
          </a:prstGeom>
          <a:gradFill rotWithShape="0">
            <a:gsLst>
              <a:gs pos="0">
                <a:srgbClr val="A50021"/>
              </a:gs>
              <a:gs pos="100000">
                <a:sysClr val="windowText" lastClr="000000"/>
              </a:gs>
            </a:gsLst>
            <a:lin ang="0" scaled="1"/>
          </a:gradFill>
          <a:ln w="9525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B94CD6A-4285-3C46-9CDA-D5A84C549F85}"/>
                  </a:ext>
                </a:extLst>
              </p:cNvPr>
              <p:cNvSpPr txBox="1"/>
              <p:nvPr/>
            </p:nvSpPr>
            <p:spPr>
              <a:xfrm>
                <a:off x="5687290" y="3423101"/>
                <a:ext cx="1473417" cy="369332"/>
              </a:xfrm>
              <a:prstGeom prst="rect">
                <a:avLst/>
              </a:prstGeom>
              <a:noFill/>
              <a:ln>
                <a:solidFill>
                  <a:sysClr val="window" lastClr="FFFFFF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kumimoji="0" lang="mr-I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𝑡</m:t>
                              </m:r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 | </m:t>
                          </m:r>
                          <m:sSub>
                            <m:sSubPr>
                              <m:ctrl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B94CD6A-4285-3C46-9CDA-D5A84C549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290" y="3423101"/>
                <a:ext cx="1473417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290"/>
                </a:stretch>
              </a:blipFill>
              <a:ln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B1F624A-FA5A-184E-86FC-1CE1E2CC525F}"/>
                  </a:ext>
                </a:extLst>
              </p:cNvPr>
              <p:cNvSpPr txBox="1"/>
              <p:nvPr/>
            </p:nvSpPr>
            <p:spPr>
              <a:xfrm>
                <a:off x="6599524" y="2954710"/>
                <a:ext cx="1473417" cy="369332"/>
              </a:xfrm>
              <a:prstGeom prst="rect">
                <a:avLst/>
              </a:prstGeom>
              <a:noFill/>
              <a:ln>
                <a:solidFill>
                  <a:sysClr val="window" lastClr="FFFFFF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kumimoji="0" lang="mr-I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𝑡</m:t>
                              </m:r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+2</m:t>
                              </m:r>
                            </m:sub>
                          </m:s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</a:rPr>
                            <m:t> | </m:t>
                          </m:r>
                          <m:sSub>
                            <m:sSubPr>
                              <m:ctrl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1F624A-FA5A-184E-86FC-1CE1E2CC5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524" y="2954710"/>
                <a:ext cx="1473417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290"/>
                </a:stretch>
              </a:blipFill>
              <a:ln>
                <a:solidFill>
                  <a:sysClr val="window" lastClr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65E3E390-3421-3740-AA8D-79E788BDB4CD}"/>
              </a:ext>
            </a:extLst>
          </p:cNvPr>
          <p:cNvCxnSpPr>
            <a:stCxn id="9" idx="0"/>
            <a:endCxn id="14" idx="0"/>
          </p:cNvCxnSpPr>
          <p:nvPr/>
        </p:nvCxnSpPr>
        <p:spPr bwMode="auto">
          <a:xfrm rot="16200000" flipH="1">
            <a:off x="6378475" y="3067324"/>
            <a:ext cx="3809" cy="1911707"/>
          </a:xfrm>
          <a:prstGeom prst="curvedConnector3">
            <a:avLst>
              <a:gd name="adj1" fmla="val -19405093"/>
            </a:avLst>
          </a:prstGeom>
          <a:gradFill rotWithShape="0">
            <a:gsLst>
              <a:gs pos="0">
                <a:srgbClr val="A50021"/>
              </a:gs>
              <a:gs pos="100000">
                <a:sysClr val="windowText" lastClr="000000"/>
              </a:gs>
            </a:gsLst>
            <a:lin ang="0" scaled="1"/>
          </a:gradFill>
          <a:ln w="9525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E13FF0E6-A0DB-1244-9326-B0B66F487C6C}"/>
              </a:ext>
            </a:extLst>
          </p:cNvPr>
          <p:cNvCxnSpPr/>
          <p:nvPr/>
        </p:nvCxnSpPr>
        <p:spPr bwMode="auto">
          <a:xfrm rot="16200000" flipV="1">
            <a:off x="4225431" y="2807066"/>
            <a:ext cx="7621" cy="2420799"/>
          </a:xfrm>
          <a:prstGeom prst="curvedConnector3">
            <a:avLst>
              <a:gd name="adj1" fmla="val 9598753"/>
            </a:avLst>
          </a:prstGeom>
          <a:gradFill rotWithShape="0">
            <a:gsLst>
              <a:gs pos="0">
                <a:srgbClr val="A50021"/>
              </a:gs>
              <a:gs pos="100000">
                <a:sysClr val="windowText" lastClr="000000"/>
              </a:gs>
            </a:gsLst>
            <a:lin ang="0" scaled="1"/>
          </a:gradFill>
          <a:ln w="9525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EB644FF8-6824-6340-891A-3DE25ED2B706}"/>
              </a:ext>
            </a:extLst>
          </p:cNvPr>
          <p:cNvCxnSpPr/>
          <p:nvPr/>
        </p:nvCxnSpPr>
        <p:spPr bwMode="auto">
          <a:xfrm rot="16200000" flipV="1">
            <a:off x="4825506" y="3407141"/>
            <a:ext cx="7621" cy="1220649"/>
          </a:xfrm>
          <a:prstGeom prst="curvedConnector3">
            <a:avLst>
              <a:gd name="adj1" fmla="val 3099606"/>
            </a:avLst>
          </a:prstGeom>
          <a:gradFill rotWithShape="0">
            <a:gsLst>
              <a:gs pos="0">
                <a:srgbClr val="A50021"/>
              </a:gs>
              <a:gs pos="100000">
                <a:sysClr val="windowText" lastClr="000000"/>
              </a:gs>
            </a:gsLst>
            <a:lin ang="0" scaled="1"/>
          </a:gradFill>
          <a:ln w="9525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6A760C8-487D-3049-B6FA-709212B979A1}"/>
                  </a:ext>
                </a:extLst>
              </p:cNvPr>
              <p:cNvSpPr txBox="1"/>
              <p:nvPr/>
            </p:nvSpPr>
            <p:spPr>
              <a:xfrm>
                <a:off x="3624921" y="3430721"/>
                <a:ext cx="14734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defTabSz="457200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mr-I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 | 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6A760C8-487D-3049-B6FA-709212B97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921" y="3430721"/>
                <a:ext cx="1473417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549D6FA-7E60-0D4C-9E4D-4170A799E272}"/>
                  </a:ext>
                </a:extLst>
              </p:cNvPr>
              <p:cNvSpPr txBox="1"/>
              <p:nvPr/>
            </p:nvSpPr>
            <p:spPr>
              <a:xfrm>
                <a:off x="2745574" y="2947090"/>
                <a:ext cx="147341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 defTabSz="457200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mr-I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  <m:r>
                                <a:rPr lang="en-US" sz="1800" i="1" smtClean="0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  <m:t>−2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 | 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549D6FA-7E60-0D4C-9E4D-4170A799E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574" y="2947090"/>
                <a:ext cx="1473417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0561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315200" cy="762000"/>
          </a:xfrm>
        </p:spPr>
        <p:txBody>
          <a:bodyPr/>
          <a:lstStyle/>
          <a:p>
            <a:pPr algn="l"/>
            <a:r>
              <a:rPr lang="en-US" dirty="0"/>
              <a:t>Word2vec is a family of algorithms</a:t>
            </a:r>
            <a:br>
              <a:rPr lang="en-US" dirty="0"/>
            </a:br>
            <a:r>
              <a:rPr lang="en-US" sz="2000" dirty="0">
                <a:solidFill>
                  <a:schemeClr val="tx1"/>
                </a:solidFill>
              </a:rPr>
              <a:t>[</a:t>
            </a:r>
            <a:r>
              <a:rPr lang="en-US" sz="2000" dirty="0" err="1">
                <a:solidFill>
                  <a:schemeClr val="tx1"/>
                </a:solidFill>
              </a:rPr>
              <a:t>Mikolov</a:t>
            </a:r>
            <a:r>
              <a:rPr lang="en-US" sz="2000" dirty="0">
                <a:solidFill>
                  <a:schemeClr val="tx1"/>
                </a:solidFill>
              </a:rPr>
              <a:t> et al. 2013]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247089-5A32-422F-B575-01D7D076650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580" y="1532049"/>
            <a:ext cx="7265020" cy="441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33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24" y="332525"/>
            <a:ext cx="8510954" cy="610478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Skip-gram</a:t>
            </a:r>
          </a:p>
        </p:txBody>
      </p:sp>
    </p:spTree>
    <p:extLst>
      <p:ext uri="{BB962C8B-B14F-4D97-AF65-F5344CB8AC3E}">
        <p14:creationId xmlns:p14="http://schemas.microsoft.com/office/powerpoint/2010/main" val="3830646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Related Terms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247089-5A32-422F-B575-01D7D076650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474" y="1412268"/>
            <a:ext cx="640873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88" y="3627928"/>
            <a:ext cx="8525974" cy="222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58058" y="2460673"/>
            <a:ext cx="1945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One Hot Input Vector for a word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98883" y="2460673"/>
            <a:ext cx="19453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Low Dimensional Embedding Word Vector</a:t>
            </a:r>
          </a:p>
        </p:txBody>
      </p:sp>
      <p:cxnSp>
        <p:nvCxnSpPr>
          <p:cNvPr id="8" name="Curved Connector 7"/>
          <p:cNvCxnSpPr>
            <a:stCxn id="9" idx="2"/>
            <a:endCxn id="148483" idx="1"/>
          </p:cNvCxnSpPr>
          <p:nvPr/>
        </p:nvCxnSpPr>
        <p:spPr bwMode="auto">
          <a:xfrm rot="5400000">
            <a:off x="2726452" y="897474"/>
            <a:ext cx="1543239" cy="6146965"/>
          </a:xfrm>
          <a:prstGeom prst="curvedConnector4">
            <a:avLst>
              <a:gd name="adj1" fmla="val 13886"/>
              <a:gd name="adj2" fmla="val 103719"/>
            </a:avLst>
          </a:prstGeom>
          <a:noFill/>
          <a:ln w="19050" cap="rnd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69400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273800"/>
            <a:ext cx="1981200" cy="457200"/>
          </a:xfrm>
          <a:prstGeom prst="rect">
            <a:avLst/>
          </a:prstGeom>
        </p:spPr>
        <p:txBody>
          <a:bodyPr/>
          <a:lstStyle/>
          <a:p>
            <a:fld id="{B228E5E2-1321-4548-96C8-615581C5A8C2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"/>
            <a:ext cx="9144000" cy="639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63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F5DD0-789A-4FF8-9796-ABAFDF1BD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Expansion in 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7CCFA-22E2-4626-87B4-FB266AFDD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77724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From Wikipedia: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9BAE1E-4635-41A5-A2F2-75F92C33B6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448067-A20D-4FF8-B42D-229DE34C3E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247089-5A32-422F-B575-01D7D076650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A5E5C4-D091-4282-9493-E0A9AF513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065" y="2147480"/>
            <a:ext cx="8049869" cy="26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421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Intelligent Information Retrieval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CF9E92B-B061-45B2-97A5-F93D4B4F9B04}" type="slidenum">
              <a:rPr lang="en-US" altLang="en-US" smtClean="0">
                <a:solidFill>
                  <a:srgbClr val="000000"/>
                </a:solidFill>
              </a:rPr>
              <a:pPr/>
              <a:t>30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9550"/>
            <a:ext cx="7772400" cy="762000"/>
          </a:xfrm>
        </p:spPr>
        <p:txBody>
          <a:bodyPr/>
          <a:lstStyle/>
          <a:p>
            <a:r>
              <a:rPr lang="en-US" dirty="0"/>
              <a:t>Linear Relationships in word2vec</a:t>
            </a:r>
            <a:endParaRPr lang="en-US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25420"/>
            <a:ext cx="8229600" cy="530469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These representations are </a:t>
            </a:r>
            <a:r>
              <a:rPr lang="en-US" sz="2800" i="1" dirty="0"/>
              <a:t>very good </a:t>
            </a:r>
            <a:r>
              <a:rPr lang="en-US" sz="2800" dirty="0"/>
              <a:t>at encoding </a:t>
            </a:r>
            <a:r>
              <a:rPr lang="en-US" sz="2800" dirty="0">
                <a:solidFill>
                  <a:srgbClr val="139CB7"/>
                </a:solidFill>
              </a:rPr>
              <a:t>similarity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139CB7"/>
                </a:solidFill>
              </a:rPr>
              <a:t>dimensions of similarity</a:t>
            </a:r>
            <a:r>
              <a:rPr lang="en-US" sz="2800" dirty="0"/>
              <a:t>!</a:t>
            </a:r>
          </a:p>
          <a:p>
            <a:r>
              <a:rPr lang="en-US" sz="2800" dirty="0"/>
              <a:t>Analogies testing dimensions of similarity can be solved quite well just by doing vector subtraction in the embedding space</a:t>
            </a:r>
          </a:p>
          <a:p>
            <a:pPr marL="457200" lvl="1" indent="0">
              <a:buNone/>
            </a:pPr>
            <a:r>
              <a:rPr lang="en-US" sz="2400" dirty="0"/>
              <a:t>Syntactically</a:t>
            </a:r>
          </a:p>
          <a:p>
            <a:pPr lvl="1"/>
            <a:r>
              <a:rPr lang="en-US" sz="2400" i="1" dirty="0"/>
              <a:t>x</a:t>
            </a:r>
            <a:r>
              <a:rPr lang="en-US" sz="2400" i="1" baseline="-25000" dirty="0"/>
              <a:t>apple</a:t>
            </a:r>
            <a:r>
              <a:rPr lang="en-US" sz="2400" i="1" dirty="0"/>
              <a:t> </a:t>
            </a:r>
            <a:r>
              <a:rPr lang="en-US" sz="2400" dirty="0"/>
              <a:t>− </a:t>
            </a:r>
            <a:r>
              <a:rPr lang="en-US" sz="2400" i="1" dirty="0" err="1"/>
              <a:t>x</a:t>
            </a:r>
            <a:r>
              <a:rPr lang="en-US" sz="2400" i="1" baseline="-25000" dirty="0" err="1"/>
              <a:t>apples</a:t>
            </a:r>
            <a:r>
              <a:rPr lang="en-US" sz="2400" i="1" dirty="0"/>
              <a:t> </a:t>
            </a:r>
            <a:r>
              <a:rPr lang="en-US" sz="2400" dirty="0"/>
              <a:t>≈ </a:t>
            </a:r>
            <a:r>
              <a:rPr lang="en-US" sz="2400" i="1" dirty="0" err="1"/>
              <a:t>x</a:t>
            </a:r>
            <a:r>
              <a:rPr lang="en-US" sz="2400" i="1" baseline="-25000" dirty="0" err="1"/>
              <a:t>car</a:t>
            </a:r>
            <a:r>
              <a:rPr lang="en-US" sz="2400" i="1" dirty="0"/>
              <a:t> </a:t>
            </a:r>
            <a:r>
              <a:rPr lang="en-US" sz="2400" dirty="0"/>
              <a:t>− </a:t>
            </a:r>
            <a:r>
              <a:rPr lang="en-US" sz="2400" i="1" dirty="0" err="1"/>
              <a:t>x</a:t>
            </a:r>
            <a:r>
              <a:rPr lang="en-US" sz="2400" i="1" baseline="-25000" dirty="0" err="1"/>
              <a:t>cars</a:t>
            </a:r>
            <a:r>
              <a:rPr lang="en-US" sz="2400" i="1" dirty="0"/>
              <a:t> </a:t>
            </a:r>
            <a:r>
              <a:rPr lang="en-US" sz="2400" dirty="0"/>
              <a:t>≈ </a:t>
            </a:r>
            <a:r>
              <a:rPr lang="en-US" sz="2400" i="1" dirty="0" err="1"/>
              <a:t>x</a:t>
            </a:r>
            <a:r>
              <a:rPr lang="en-US" sz="2400" i="1" baseline="-25000" dirty="0" err="1"/>
              <a:t>family</a:t>
            </a:r>
            <a:r>
              <a:rPr lang="en-US" sz="2400" i="1" dirty="0"/>
              <a:t> </a:t>
            </a:r>
            <a:r>
              <a:rPr lang="en-US" sz="2400" dirty="0"/>
              <a:t>− </a:t>
            </a:r>
            <a:r>
              <a:rPr lang="en-US" sz="2400" i="1" dirty="0" err="1"/>
              <a:t>x</a:t>
            </a:r>
            <a:r>
              <a:rPr lang="en-US" sz="2400" i="1" baseline="-25000" dirty="0" err="1"/>
              <a:t>families</a:t>
            </a:r>
            <a:r>
              <a:rPr lang="en-US" sz="2400" i="1" dirty="0"/>
              <a:t> </a:t>
            </a:r>
            <a:endParaRPr lang="en-US" sz="2400" dirty="0"/>
          </a:p>
          <a:p>
            <a:pPr lvl="1"/>
            <a:r>
              <a:rPr lang="en-US" sz="2400" dirty="0"/>
              <a:t>Similarly for verb and adjective morphological forms</a:t>
            </a:r>
          </a:p>
          <a:p>
            <a:pPr marL="457200" lvl="1" indent="0">
              <a:buNone/>
            </a:pPr>
            <a:r>
              <a:rPr lang="en-US" sz="2400" dirty="0"/>
              <a:t>Semantically </a:t>
            </a:r>
          </a:p>
          <a:p>
            <a:pPr lvl="1"/>
            <a:r>
              <a:rPr lang="en-US" sz="2400" i="1" dirty="0" err="1"/>
              <a:t>x</a:t>
            </a:r>
            <a:r>
              <a:rPr lang="en-US" sz="2400" i="1" baseline="-25000" dirty="0" err="1"/>
              <a:t>shirt</a:t>
            </a:r>
            <a:r>
              <a:rPr lang="en-US" sz="2400" i="1" dirty="0"/>
              <a:t> </a:t>
            </a:r>
            <a:r>
              <a:rPr lang="en-US" sz="2400" dirty="0"/>
              <a:t>− </a:t>
            </a:r>
            <a:r>
              <a:rPr lang="en-US" sz="2400" i="1" dirty="0" err="1"/>
              <a:t>x</a:t>
            </a:r>
            <a:r>
              <a:rPr lang="en-US" sz="2400" i="1" baseline="-25000" dirty="0" err="1"/>
              <a:t>clothing</a:t>
            </a:r>
            <a:r>
              <a:rPr lang="en-US" sz="2400" i="1" dirty="0"/>
              <a:t> </a:t>
            </a:r>
            <a:r>
              <a:rPr lang="en-US" sz="2400" dirty="0"/>
              <a:t>≈ </a:t>
            </a:r>
            <a:r>
              <a:rPr lang="en-US" sz="2400" i="1" dirty="0" err="1"/>
              <a:t>x</a:t>
            </a:r>
            <a:r>
              <a:rPr lang="en-US" sz="2400" i="1" baseline="-25000" dirty="0" err="1"/>
              <a:t>chair</a:t>
            </a:r>
            <a:r>
              <a:rPr lang="en-US" sz="2400" i="1" dirty="0"/>
              <a:t> </a:t>
            </a:r>
            <a:r>
              <a:rPr lang="en-US" sz="2400" dirty="0"/>
              <a:t>− </a:t>
            </a:r>
            <a:r>
              <a:rPr lang="en-US" sz="2400" i="1" dirty="0" err="1"/>
              <a:t>x</a:t>
            </a:r>
            <a:r>
              <a:rPr lang="en-US" sz="2400" i="1" baseline="-25000" dirty="0" err="1"/>
              <a:t>furniture</a:t>
            </a:r>
            <a:r>
              <a:rPr lang="en-US" sz="2400" i="1" dirty="0"/>
              <a:t> </a:t>
            </a:r>
          </a:p>
          <a:p>
            <a:pPr lvl="1"/>
            <a:r>
              <a:rPr lang="en-US" sz="2400" i="1" dirty="0" err="1"/>
              <a:t>x</a:t>
            </a:r>
            <a:r>
              <a:rPr lang="en-US" sz="2400" i="1" baseline="-25000" dirty="0" err="1"/>
              <a:t>king</a:t>
            </a:r>
            <a:r>
              <a:rPr lang="en-US" sz="2400" i="1" dirty="0"/>
              <a:t> </a:t>
            </a:r>
            <a:r>
              <a:rPr lang="en-US" sz="2400" dirty="0"/>
              <a:t>− </a:t>
            </a:r>
            <a:r>
              <a:rPr lang="en-US" sz="2400" i="1" dirty="0" err="1"/>
              <a:t>x</a:t>
            </a:r>
            <a:r>
              <a:rPr lang="en-US" sz="2400" i="1" baseline="-25000" dirty="0" err="1"/>
              <a:t>man</a:t>
            </a:r>
            <a:r>
              <a:rPr lang="en-US" sz="2400" i="1" dirty="0"/>
              <a:t> </a:t>
            </a:r>
            <a:r>
              <a:rPr lang="en-US" sz="2400" dirty="0"/>
              <a:t>≈ </a:t>
            </a:r>
            <a:r>
              <a:rPr lang="en-US" sz="2400" i="1" dirty="0" err="1"/>
              <a:t>x</a:t>
            </a:r>
            <a:r>
              <a:rPr lang="en-US" sz="2400" i="1" baseline="-25000" dirty="0" err="1"/>
              <a:t>queen</a:t>
            </a:r>
            <a:r>
              <a:rPr lang="en-US" sz="2400" i="1" dirty="0"/>
              <a:t> </a:t>
            </a:r>
            <a:r>
              <a:rPr lang="en-US" sz="2400" dirty="0"/>
              <a:t>− </a:t>
            </a:r>
            <a:r>
              <a:rPr lang="en-US" sz="2400" i="1" dirty="0" err="1"/>
              <a:t>x</a:t>
            </a:r>
            <a:r>
              <a:rPr lang="en-US" sz="2400" i="1" baseline="-25000" dirty="0" err="1"/>
              <a:t>woman</a:t>
            </a:r>
            <a:r>
              <a:rPr lang="en-US" sz="24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41665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Intelligent Information Retrieval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CF9E92B-B061-45B2-97A5-F93D4B4F9B04}" type="slidenum">
              <a:rPr lang="en-US" altLang="en-US" smtClean="0">
                <a:solidFill>
                  <a:srgbClr val="000000"/>
                </a:solidFill>
              </a:rPr>
              <a:pPr/>
              <a:t>31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9550"/>
            <a:ext cx="7772400" cy="762000"/>
          </a:xfrm>
        </p:spPr>
        <p:txBody>
          <a:bodyPr/>
          <a:lstStyle/>
          <a:p>
            <a:r>
              <a:rPr lang="en-US" dirty="0"/>
              <a:t>Word Analogies</a:t>
            </a:r>
            <a:endParaRPr lang="en-US" altLang="en-US" dirty="0"/>
          </a:p>
        </p:txBody>
      </p:sp>
      <p:sp>
        <p:nvSpPr>
          <p:cNvPr id="8" name="Line 1"/>
          <p:cNvSpPr>
            <a:spLocks noChangeShapeType="1"/>
          </p:cNvSpPr>
          <p:nvPr/>
        </p:nvSpPr>
        <p:spPr bwMode="auto">
          <a:xfrm flipV="1">
            <a:off x="5393532" y="5205127"/>
            <a:ext cx="1339453" cy="306958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4" tIns="35714" rIns="35714" bIns="35714" anchor="ctr"/>
          <a:lstStyle/>
          <a:p>
            <a:endParaRPr lang="en-US" sz="1600"/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4248298" y="2897141"/>
            <a:ext cx="3854277" cy="3509368"/>
            <a:chOff x="-1" y="-215542"/>
            <a:chExt cx="5481576" cy="4991100"/>
          </a:xfrm>
        </p:grpSpPr>
        <p:graphicFrame>
          <p:nvGraphicFramePr>
            <p:cNvPr id="1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8716711"/>
                </p:ext>
              </p:extLst>
            </p:nvPr>
          </p:nvGraphicFramePr>
          <p:xfrm>
            <a:off x="-1" y="-215542"/>
            <a:ext cx="5481576" cy="4991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3" imgW="0" imgH="0" progId="MSGraph.Chart.8">
                    <p:embed/>
                  </p:oleObj>
                </mc:Choice>
                <mc:Fallback>
                  <p:oleObj name="Chart" r:id="rId3" imgW="0" imgH="0" progId="MSGraph.Chart.8">
                    <p:embed/>
                    <p:pic>
                      <p:nvPicPr>
                        <p:cNvPr id="0" name="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" y="-215542"/>
                          <a:ext cx="5481576" cy="4991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AutoShape 4"/>
            <p:cNvSpPr>
              <a:spLocks/>
            </p:cNvSpPr>
            <p:nvPr/>
          </p:nvSpPr>
          <p:spPr bwMode="auto">
            <a:xfrm>
              <a:off x="2199209" y="1122679"/>
              <a:ext cx="1078836" cy="4953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l"/>
              <a:r>
                <a:rPr lang="en-US">
                  <a:solidFill>
                    <a:srgbClr val="0365C0"/>
                  </a:solidFill>
                </a:rPr>
                <a:t>king</a:t>
              </a:r>
              <a:endParaRPr lang="en-US"/>
            </a:p>
          </p:txBody>
        </p:sp>
        <p:sp>
          <p:nvSpPr>
            <p:cNvPr id="12" name="AutoShape 5"/>
            <p:cNvSpPr>
              <a:spLocks/>
            </p:cNvSpPr>
            <p:nvPr/>
          </p:nvSpPr>
          <p:spPr bwMode="auto">
            <a:xfrm>
              <a:off x="1738071" y="3414571"/>
              <a:ext cx="1060215" cy="4953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l"/>
              <a:r>
                <a:rPr lang="en-US" dirty="0">
                  <a:solidFill>
                    <a:srgbClr val="0365C0"/>
                  </a:solidFill>
                </a:rPr>
                <a:t>man</a:t>
              </a:r>
              <a:endParaRPr lang="en-US" dirty="0"/>
            </a:p>
          </p:txBody>
        </p:sp>
        <p:sp>
          <p:nvSpPr>
            <p:cNvPr id="13" name="AutoShape 6"/>
            <p:cNvSpPr>
              <a:spLocks/>
            </p:cNvSpPr>
            <p:nvPr/>
          </p:nvSpPr>
          <p:spPr bwMode="auto">
            <a:xfrm>
              <a:off x="3625417" y="2721609"/>
              <a:ext cx="1733449" cy="4953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l"/>
              <a:r>
                <a:rPr lang="en-US" dirty="0">
                  <a:solidFill>
                    <a:srgbClr val="0365C0"/>
                  </a:solidFill>
                </a:rPr>
                <a:t>woman</a:t>
              </a:r>
              <a:endParaRPr lang="en-US" dirty="0"/>
            </a:p>
          </p:txBody>
        </p:sp>
      </p:grpSp>
      <p:sp>
        <p:nvSpPr>
          <p:cNvPr id="14" name="AutoShape 7"/>
          <p:cNvSpPr>
            <a:spLocks/>
          </p:cNvSpPr>
          <p:nvPr/>
        </p:nvSpPr>
        <p:spPr bwMode="auto">
          <a:xfrm>
            <a:off x="6737450" y="3414724"/>
            <a:ext cx="598289" cy="56145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1600"/>
          </a:p>
        </p:txBody>
      </p:sp>
      <p:sp>
        <p:nvSpPr>
          <p:cNvPr id="15" name="AutoShape 9"/>
          <p:cNvSpPr>
            <a:spLocks/>
          </p:cNvSpPr>
          <p:nvPr/>
        </p:nvSpPr>
        <p:spPr bwMode="auto">
          <a:xfrm>
            <a:off x="869167" y="1191961"/>
            <a:ext cx="7665020" cy="4375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4" tIns="35714" rIns="35714" bIns="35714" anchor="ctr"/>
          <a:lstStyle/>
          <a:p>
            <a:pPr algn="l"/>
            <a:r>
              <a:rPr lang="en-US" sz="2400" dirty="0">
                <a:solidFill>
                  <a:srgbClr val="00882B"/>
                </a:solidFill>
              </a:rPr>
              <a:t>Test for linear relationships, examined by </a:t>
            </a:r>
            <a:r>
              <a:rPr lang="en-US" sz="2400" dirty="0" err="1">
                <a:solidFill>
                  <a:srgbClr val="00882B"/>
                </a:solidFill>
              </a:rPr>
              <a:t>Mikolov</a:t>
            </a:r>
            <a:r>
              <a:rPr lang="en-US" sz="2400" dirty="0">
                <a:solidFill>
                  <a:srgbClr val="00882B"/>
                </a:solidFill>
              </a:rPr>
              <a:t> et al.</a:t>
            </a:r>
            <a:endParaRPr lang="en-US" dirty="0"/>
          </a:p>
        </p:txBody>
      </p:sp>
      <p:grpSp>
        <p:nvGrpSpPr>
          <p:cNvPr id="19" name="Group 14"/>
          <p:cNvGrpSpPr>
            <a:grpSpLocks/>
          </p:cNvGrpSpPr>
          <p:nvPr/>
        </p:nvGrpSpPr>
        <p:grpSpPr bwMode="auto">
          <a:xfrm>
            <a:off x="588245" y="3444967"/>
            <a:ext cx="3042791" cy="1560463"/>
            <a:chOff x="-1" y="0"/>
            <a:chExt cx="4326079" cy="2219326"/>
          </a:xfrm>
        </p:grpSpPr>
        <p:sp>
          <p:nvSpPr>
            <p:cNvPr id="20" name="AutoShape 15"/>
            <p:cNvSpPr>
              <a:spLocks/>
            </p:cNvSpPr>
            <p:nvPr/>
          </p:nvSpPr>
          <p:spPr bwMode="auto">
            <a:xfrm>
              <a:off x="0" y="831850"/>
              <a:ext cx="929450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l"/>
              <a:r>
                <a:rPr lang="en-US" sz="2000">
                  <a:solidFill>
                    <a:srgbClr val="0365C0"/>
                  </a:solidFill>
                </a:rPr>
                <a:t>man</a:t>
              </a:r>
              <a:endParaRPr lang="en-US" sz="1600"/>
            </a:p>
          </p:txBody>
        </p:sp>
        <p:sp>
          <p:nvSpPr>
            <p:cNvPr id="21" name="AutoShape 16"/>
            <p:cNvSpPr>
              <a:spLocks/>
            </p:cNvSpPr>
            <p:nvPr/>
          </p:nvSpPr>
          <p:spPr bwMode="auto">
            <a:xfrm>
              <a:off x="0" y="1609725"/>
              <a:ext cx="1465060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l"/>
              <a:r>
                <a:rPr lang="en-US" sz="2000" dirty="0">
                  <a:solidFill>
                    <a:srgbClr val="0365C0"/>
                  </a:solidFill>
                </a:rPr>
                <a:t>woman</a:t>
              </a:r>
              <a:endParaRPr lang="en-US" sz="1600" dirty="0"/>
            </a:p>
          </p:txBody>
        </p:sp>
        <p:sp>
          <p:nvSpPr>
            <p:cNvPr id="22" name="AutoShape 17"/>
            <p:cNvSpPr>
              <a:spLocks/>
            </p:cNvSpPr>
            <p:nvPr/>
          </p:nvSpPr>
          <p:spPr bwMode="auto">
            <a:xfrm>
              <a:off x="1951990" y="831850"/>
              <a:ext cx="2374088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r>
                <a:rPr lang="en-US" sz="2000"/>
                <a:t>[ 0.20 0.20 ]</a:t>
              </a:r>
              <a:endParaRPr lang="en-US" sz="1600"/>
            </a:p>
          </p:txBody>
        </p:sp>
        <p:sp>
          <p:nvSpPr>
            <p:cNvPr id="23" name="AutoShape 18"/>
            <p:cNvSpPr>
              <a:spLocks/>
            </p:cNvSpPr>
            <p:nvPr/>
          </p:nvSpPr>
          <p:spPr bwMode="auto">
            <a:xfrm>
              <a:off x="1951990" y="1609725"/>
              <a:ext cx="2374088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r>
                <a:rPr lang="en-US" sz="2000"/>
                <a:t>[ 0.60 0.30 ]</a:t>
              </a:r>
              <a:endParaRPr lang="en-US" sz="1600"/>
            </a:p>
          </p:txBody>
        </p:sp>
        <p:sp>
          <p:nvSpPr>
            <p:cNvPr id="24" name="AutoShape 19"/>
            <p:cNvSpPr>
              <a:spLocks/>
            </p:cNvSpPr>
            <p:nvPr/>
          </p:nvSpPr>
          <p:spPr bwMode="auto">
            <a:xfrm>
              <a:off x="0" y="0"/>
              <a:ext cx="905980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l"/>
              <a:r>
                <a:rPr lang="en-US" sz="2000" dirty="0">
                  <a:solidFill>
                    <a:srgbClr val="0365C0"/>
                  </a:solidFill>
                </a:rPr>
                <a:t>king</a:t>
              </a:r>
              <a:endParaRPr lang="en-US" sz="1600" dirty="0"/>
            </a:p>
          </p:txBody>
        </p:sp>
        <p:sp>
          <p:nvSpPr>
            <p:cNvPr id="25" name="AutoShape 20"/>
            <p:cNvSpPr>
              <a:spLocks/>
            </p:cNvSpPr>
            <p:nvPr/>
          </p:nvSpPr>
          <p:spPr bwMode="auto">
            <a:xfrm>
              <a:off x="1951990" y="0"/>
              <a:ext cx="2374088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r>
                <a:rPr lang="en-US" sz="2000"/>
                <a:t>[ 0.30 0.70 ]</a:t>
              </a:r>
              <a:endParaRPr lang="en-US" sz="1600"/>
            </a:p>
          </p:txBody>
        </p:sp>
      </p:grpSp>
      <p:grpSp>
        <p:nvGrpSpPr>
          <p:cNvPr id="26" name="Group 21"/>
          <p:cNvGrpSpPr>
            <a:grpSpLocks/>
          </p:cNvGrpSpPr>
          <p:nvPr/>
        </p:nvGrpSpPr>
        <p:grpSpPr bwMode="auto">
          <a:xfrm>
            <a:off x="174129" y="3431572"/>
            <a:ext cx="3527227" cy="2385342"/>
            <a:chOff x="0" y="0"/>
            <a:chExt cx="5016354" cy="3393123"/>
          </a:xfrm>
        </p:grpSpPr>
        <p:sp>
          <p:nvSpPr>
            <p:cNvPr id="27" name="AutoShape 22"/>
            <p:cNvSpPr>
              <a:spLocks/>
            </p:cNvSpPr>
            <p:nvPr/>
          </p:nvSpPr>
          <p:spPr bwMode="auto">
            <a:xfrm>
              <a:off x="2541016" y="2783522"/>
              <a:ext cx="2374088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r>
                <a:rPr lang="en-US" sz="2000"/>
                <a:t>[ 0.70 0.80 ]</a:t>
              </a:r>
              <a:endParaRPr lang="en-US" sz="1600"/>
            </a:p>
          </p:txBody>
        </p:sp>
        <p:grpSp>
          <p:nvGrpSpPr>
            <p:cNvPr id="28" name="Group 23"/>
            <p:cNvGrpSpPr>
              <a:grpSpLocks/>
            </p:cNvGrpSpPr>
            <p:nvPr/>
          </p:nvGrpSpPr>
          <p:grpSpPr bwMode="auto">
            <a:xfrm>
              <a:off x="0" y="0"/>
              <a:ext cx="5016354" cy="2561908"/>
              <a:chOff x="0" y="0"/>
              <a:chExt cx="5016354" cy="2561908"/>
            </a:xfrm>
          </p:grpSpPr>
          <p:sp>
            <p:nvSpPr>
              <p:cNvPr id="29" name="AutoShape 24"/>
              <p:cNvSpPr>
                <a:spLocks/>
              </p:cNvSpPr>
              <p:nvPr/>
            </p:nvSpPr>
            <p:spPr bwMode="auto">
              <a:xfrm>
                <a:off x="74752" y="831850"/>
                <a:ext cx="266548" cy="6477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r>
                  <a:rPr lang="en-US" sz="1600" dirty="0">
                    <a:latin typeface="ＭＳ ゴシック"/>
                    <a:ea typeface="ＭＳ ゴシック"/>
                    <a:cs typeface="ＭＳ ゴシック"/>
                  </a:rPr>
                  <a:t>−</a:t>
                </a:r>
                <a:endParaRPr lang="en-US" sz="1600" dirty="0"/>
              </a:p>
            </p:txBody>
          </p:sp>
          <p:sp>
            <p:nvSpPr>
              <p:cNvPr id="30" name="AutoShape 25"/>
              <p:cNvSpPr>
                <a:spLocks/>
              </p:cNvSpPr>
              <p:nvPr/>
            </p:nvSpPr>
            <p:spPr bwMode="auto">
              <a:xfrm>
                <a:off x="0" y="1603057"/>
                <a:ext cx="416053" cy="6477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r>
                  <a:rPr lang="en-US" sz="1600"/>
                  <a:t>+</a:t>
                </a:r>
              </a:p>
            </p:txBody>
          </p:sp>
          <p:sp>
            <p:nvSpPr>
              <p:cNvPr id="31" name="AutoShape 26"/>
              <p:cNvSpPr>
                <a:spLocks/>
              </p:cNvSpPr>
              <p:nvPr/>
            </p:nvSpPr>
            <p:spPr bwMode="auto">
              <a:xfrm>
                <a:off x="0" y="0"/>
                <a:ext cx="416053" cy="6477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r>
                  <a:rPr lang="en-US" sz="1600"/>
                  <a:t>+</a:t>
                </a:r>
              </a:p>
            </p:txBody>
          </p:sp>
          <p:sp>
            <p:nvSpPr>
              <p:cNvPr id="32" name="Line 27"/>
              <p:cNvSpPr>
                <a:spLocks noChangeShapeType="1"/>
              </p:cNvSpPr>
              <p:nvPr/>
            </p:nvSpPr>
            <p:spPr bwMode="auto">
              <a:xfrm>
                <a:off x="101250" y="2561907"/>
                <a:ext cx="4915104" cy="1"/>
              </a:xfrm>
              <a:prstGeom prst="line">
                <a:avLst/>
              </a:pr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endParaRPr lang="en-US" sz="1400"/>
              </a:p>
            </p:txBody>
          </p:sp>
        </p:grpSp>
      </p:grpSp>
      <p:grpSp>
        <p:nvGrpSpPr>
          <p:cNvPr id="33" name="Group 28"/>
          <p:cNvGrpSpPr>
            <a:grpSpLocks/>
          </p:cNvGrpSpPr>
          <p:nvPr/>
        </p:nvGrpSpPr>
        <p:grpSpPr bwMode="auto">
          <a:xfrm>
            <a:off x="588243" y="3424523"/>
            <a:ext cx="7246442" cy="2380878"/>
            <a:chOff x="-1" y="0"/>
            <a:chExt cx="10305656" cy="3387123"/>
          </a:xfrm>
        </p:grpSpPr>
        <p:sp>
          <p:nvSpPr>
            <p:cNvPr id="34" name="AutoShape 29"/>
            <p:cNvSpPr>
              <a:spLocks/>
            </p:cNvSpPr>
            <p:nvPr/>
          </p:nvSpPr>
          <p:spPr bwMode="auto">
            <a:xfrm>
              <a:off x="0" y="2777522"/>
              <a:ext cx="1302449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l"/>
              <a:r>
                <a:rPr lang="en-US" sz="2300" dirty="0">
                  <a:solidFill>
                    <a:srgbClr val="0365C0"/>
                  </a:solidFill>
                </a:rPr>
                <a:t>queen</a:t>
              </a:r>
              <a:endParaRPr lang="en-US" dirty="0"/>
            </a:p>
          </p:txBody>
        </p:sp>
        <p:sp>
          <p:nvSpPr>
            <p:cNvPr id="35" name="AutoShape 30"/>
            <p:cNvSpPr>
              <a:spLocks/>
            </p:cNvSpPr>
            <p:nvPr/>
          </p:nvSpPr>
          <p:spPr bwMode="auto">
            <a:xfrm>
              <a:off x="9255237" y="0"/>
              <a:ext cx="1050418" cy="4953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l"/>
              <a:r>
                <a:rPr lang="en-US">
                  <a:solidFill>
                    <a:srgbClr val="0365C0"/>
                  </a:solidFill>
                </a:rPr>
                <a:t>queen</a:t>
              </a:r>
              <a:endParaRPr lang="en-US"/>
            </a:p>
          </p:txBody>
        </p:sp>
      </p:grpSp>
      <p:grpSp>
        <p:nvGrpSpPr>
          <p:cNvPr id="36" name="Group 31"/>
          <p:cNvGrpSpPr>
            <a:grpSpLocks/>
          </p:cNvGrpSpPr>
          <p:nvPr/>
        </p:nvGrpSpPr>
        <p:grpSpPr bwMode="auto">
          <a:xfrm>
            <a:off x="838280" y="1994804"/>
            <a:ext cx="2634257" cy="1099466"/>
            <a:chOff x="0" y="0"/>
            <a:chExt cx="3746183" cy="1562577"/>
          </a:xfrm>
        </p:grpSpPr>
        <p:sp>
          <p:nvSpPr>
            <p:cNvPr id="37" name="AutoShape 32"/>
            <p:cNvSpPr>
              <a:spLocks/>
            </p:cNvSpPr>
            <p:nvPr/>
          </p:nvSpPr>
          <p:spPr bwMode="auto">
            <a:xfrm>
              <a:off x="0" y="991076"/>
              <a:ext cx="3746183" cy="5715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l"/>
              <a:r>
                <a:rPr lang="en-US" sz="2100">
                  <a:solidFill>
                    <a:srgbClr val="0365C0"/>
                  </a:solidFill>
                </a:rPr>
                <a:t>man:woman :: king:?</a:t>
              </a:r>
              <a:endParaRPr lang="en-US"/>
            </a:p>
          </p:txBody>
        </p:sp>
        <p:grpSp>
          <p:nvGrpSpPr>
            <p:cNvPr id="38" name="Group 33"/>
            <p:cNvGrpSpPr>
              <a:grpSpLocks/>
            </p:cNvGrpSpPr>
            <p:nvPr/>
          </p:nvGrpSpPr>
          <p:grpSpPr bwMode="auto">
            <a:xfrm>
              <a:off x="1050470" y="0"/>
              <a:ext cx="1905001" cy="659130"/>
              <a:chOff x="0" y="0"/>
              <a:chExt cx="1905000" cy="659130"/>
            </a:xfrm>
          </p:grpSpPr>
          <p:sp>
            <p:nvSpPr>
              <p:cNvPr id="39" name="AutoShape 34"/>
              <p:cNvSpPr>
                <a:spLocks/>
              </p:cNvSpPr>
              <p:nvPr/>
            </p:nvSpPr>
            <p:spPr bwMode="auto">
              <a:xfrm>
                <a:off x="5868" y="0"/>
                <a:ext cx="1893266" cy="6477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r>
                  <a:rPr lang="en-US" sz="2400" b="1" dirty="0"/>
                  <a:t>a:b :: c:?</a:t>
                </a:r>
              </a:p>
            </p:txBody>
          </p:sp>
          <p:sp>
            <p:nvSpPr>
              <p:cNvPr id="40" name="AutoShape 35"/>
              <p:cNvSpPr>
                <a:spLocks/>
              </p:cNvSpPr>
              <p:nvPr/>
            </p:nvSpPr>
            <p:spPr bwMode="auto">
              <a:xfrm>
                <a:off x="0" y="13969"/>
                <a:ext cx="1905000" cy="6451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 sz="16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41" name="Group 36"/>
          <p:cNvGrpSpPr>
            <a:grpSpLocks/>
          </p:cNvGrpSpPr>
          <p:nvPr/>
        </p:nvGrpSpPr>
        <p:grpSpPr bwMode="auto">
          <a:xfrm>
            <a:off x="3472536" y="1797822"/>
            <a:ext cx="4543759" cy="949895"/>
            <a:chOff x="-1" y="0"/>
            <a:chExt cx="7179962" cy="1350557"/>
          </a:xfrm>
        </p:grpSpPr>
        <p:sp>
          <p:nvSpPr>
            <p:cNvPr id="42" name="Line 37"/>
            <p:cNvSpPr>
              <a:spLocks noChangeShapeType="1"/>
            </p:cNvSpPr>
            <p:nvPr/>
          </p:nvSpPr>
          <p:spPr bwMode="auto">
            <a:xfrm>
              <a:off x="0" y="675278"/>
              <a:ext cx="1115716" cy="1"/>
            </a:xfrm>
            <a:prstGeom prst="lin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 sz="1600"/>
            </a:p>
          </p:txBody>
        </p:sp>
        <p:pic>
          <p:nvPicPr>
            <p:cNvPr id="43" name="Picture 38" descr="pasted-imag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6780" y="0"/>
              <a:ext cx="5016355" cy="1350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44" name="AutoShape 39"/>
            <p:cNvSpPr>
              <a:spLocks/>
            </p:cNvSpPr>
            <p:nvPr/>
          </p:nvSpPr>
          <p:spPr bwMode="auto">
            <a:xfrm>
              <a:off x="1711086" y="91096"/>
              <a:ext cx="5468875" cy="11683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 sz="16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81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14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048"/>
            <a:ext cx="7772400" cy="762000"/>
          </a:xfrm>
        </p:spPr>
        <p:txBody>
          <a:bodyPr/>
          <a:lstStyle/>
          <a:p>
            <a:r>
              <a:rPr lang="en-US" dirty="0" err="1"/>
              <a:t>GloVe</a:t>
            </a:r>
            <a:r>
              <a:rPr lang="en-US" dirty="0"/>
              <a:t> Visualizations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C78D0-EACD-4646-A4C1-82BCC9602BE1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42" b="-2784"/>
          <a:stretch/>
        </p:blipFill>
        <p:spPr>
          <a:xfrm>
            <a:off x="1160790" y="953419"/>
            <a:ext cx="6462140" cy="5294955"/>
          </a:xfrm>
        </p:spPr>
      </p:pic>
      <p:sp>
        <p:nvSpPr>
          <p:cNvPr id="6" name="Rectangle 5"/>
          <p:cNvSpPr/>
          <p:nvPr/>
        </p:nvSpPr>
        <p:spPr>
          <a:xfrm>
            <a:off x="202224" y="6292334"/>
            <a:ext cx="3982822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l"/>
            <a:r>
              <a:rPr lang="en-US" sz="1800" b="1" dirty="0">
                <a:hlinkClick r:id="rId3"/>
              </a:rPr>
              <a:t>http://nlp.stanford.edu/projects/glove/</a:t>
            </a:r>
            <a:r>
              <a:rPr lang="en-US" sz="1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02826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Glove Visualizations: Company - CEO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493" r="-21915"/>
          <a:stretch/>
        </p:blipFill>
        <p:spPr>
          <a:xfrm>
            <a:off x="492369" y="1119553"/>
            <a:ext cx="8360936" cy="524607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958C78D0-EACD-4646-A4C1-82BCC9602BE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931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vs. Local Embedding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29826"/>
          <a:stretch/>
        </p:blipFill>
        <p:spPr>
          <a:xfrm>
            <a:off x="1680881" y="1240922"/>
            <a:ext cx="5454817" cy="37431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2622" y="5202289"/>
            <a:ext cx="6371212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Terms similar to “cut” for word2vec model trained on a general news corpus and another trained only on documents related to “gasoline tax”.</a:t>
            </a:r>
          </a:p>
        </p:txBody>
      </p:sp>
    </p:spTree>
    <p:extLst>
      <p:ext uri="{BB962C8B-B14F-4D97-AF65-F5344CB8AC3E}">
        <p14:creationId xmlns:p14="http://schemas.microsoft.com/office/powerpoint/2010/main" val="3379757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Embedding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Lots of applications wherever knowing word context or similarity helps prediction:</a:t>
            </a:r>
          </a:p>
          <a:p>
            <a:r>
              <a:rPr lang="en-US" b="0" dirty="0"/>
              <a:t>Synonym handling in search / query expansion</a:t>
            </a:r>
          </a:p>
          <a:p>
            <a:r>
              <a:rPr lang="en-US" b="0" dirty="0"/>
              <a:t>Document </a:t>
            </a:r>
            <a:r>
              <a:rPr lang="en-US" b="0" dirty="0" err="1"/>
              <a:t>aboutness</a:t>
            </a:r>
            <a:endParaRPr lang="en-US" b="0" dirty="0"/>
          </a:p>
          <a:p>
            <a:r>
              <a:rPr lang="en-US" b="0" dirty="0"/>
              <a:t>Ad serving</a:t>
            </a:r>
          </a:p>
          <a:p>
            <a:r>
              <a:rPr lang="en-US" b="0" dirty="0"/>
              <a:t>Language models: from spelling correction to email response</a:t>
            </a:r>
          </a:p>
          <a:p>
            <a:r>
              <a:rPr lang="en-US" b="0" dirty="0"/>
              <a:t>Machine translation</a:t>
            </a:r>
          </a:p>
          <a:p>
            <a:r>
              <a:rPr lang="en-US" b="0" dirty="0"/>
              <a:t>Sentiment analysis</a:t>
            </a:r>
          </a:p>
          <a:p>
            <a:r>
              <a:rPr lang="en-US" b="0" dirty="0"/>
              <a:t>…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Intelligent Information Retrieval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247089-5A32-422F-B575-01D7D076650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2821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688848"/>
            <a:ext cx="7772400" cy="1752600"/>
          </a:xfrm>
          <a:noFill/>
        </p:spPr>
        <p:txBody>
          <a:bodyPr/>
          <a:lstStyle/>
          <a:p>
            <a:r>
              <a:rPr lang="en-US" altLang="en-US" sz="4000" dirty="0"/>
              <a:t>Query Operations: </a:t>
            </a:r>
            <a:br>
              <a:rPr lang="en-US" altLang="en-US" dirty="0"/>
            </a:br>
            <a:r>
              <a:rPr lang="en-US" altLang="en-US" sz="3200" dirty="0"/>
              <a:t>Query Expansion &amp; Word Embeddings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1752600" y="2743200"/>
            <a:ext cx="5638800" cy="1441450"/>
          </a:xfrm>
          <a:prstGeom prst="rect">
            <a:avLst/>
          </a:prstGeom>
          <a:solidFill>
            <a:srgbClr val="99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400"/>
          </a:p>
          <a:p>
            <a:pPr algn="ctr">
              <a:spcBef>
                <a:spcPct val="50000"/>
              </a:spcBef>
            </a:pPr>
            <a:r>
              <a:rPr lang="en-US" altLang="en-US" sz="2400"/>
              <a:t>CSC 575</a:t>
            </a:r>
          </a:p>
          <a:p>
            <a:pPr algn="ctr">
              <a:spcBef>
                <a:spcPct val="50000"/>
              </a:spcBef>
            </a:pPr>
            <a:r>
              <a:rPr lang="en-US" altLang="en-US" sz="2400"/>
              <a:t>Intelligent Information Retrieval</a:t>
            </a:r>
          </a:p>
          <a:p>
            <a:pPr algn="ctr">
              <a:spcBef>
                <a:spcPct val="50000"/>
              </a:spcBef>
            </a:pPr>
            <a:endParaRPr lang="en-US" altLang="en-US" sz="800"/>
          </a:p>
        </p:txBody>
      </p:sp>
    </p:spTree>
    <p:extLst>
      <p:ext uri="{BB962C8B-B14F-4D97-AF65-F5344CB8AC3E}">
        <p14:creationId xmlns:p14="http://schemas.microsoft.com/office/powerpoint/2010/main" val="3580906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/>
              <a:t>Intelligent Information Retrieval</a:t>
            </a:r>
            <a:endParaRPr lang="en-US" altLang="en-US"/>
          </a:p>
        </p:txBody>
      </p:sp>
      <p:sp>
        <p:nvSpPr>
          <p:cNvPr id="563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FC1DD54-369A-4ADB-86A4-FDC760CA7952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Thesaurus-Based Query Expansion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89025"/>
            <a:ext cx="7772400" cy="5083175"/>
          </a:xfrm>
        </p:spPr>
        <p:txBody>
          <a:bodyPr/>
          <a:lstStyle/>
          <a:p>
            <a:r>
              <a:rPr lang="en-US" altLang="en-US" sz="2000"/>
              <a:t>For each term, </a:t>
            </a:r>
            <a:r>
              <a:rPr lang="en-US" altLang="en-US" sz="2000" i="1"/>
              <a:t>t</a:t>
            </a:r>
            <a:r>
              <a:rPr lang="en-US" altLang="en-US" sz="2000"/>
              <a:t>, in a query, expand the query with synonyms and related words of </a:t>
            </a:r>
            <a:r>
              <a:rPr lang="en-US" altLang="en-US" sz="2000" i="1"/>
              <a:t>t</a:t>
            </a:r>
            <a:r>
              <a:rPr lang="en-US" altLang="en-US" sz="2000"/>
              <a:t> from the thesaurus.</a:t>
            </a:r>
          </a:p>
          <a:p>
            <a:r>
              <a:rPr lang="en-US" altLang="en-US" sz="2000"/>
              <a:t>May weight added terms less than original query terms.</a:t>
            </a:r>
          </a:p>
          <a:p>
            <a:r>
              <a:rPr lang="en-US" altLang="en-US" sz="2000"/>
              <a:t>Generally increases recall.</a:t>
            </a:r>
          </a:p>
          <a:p>
            <a:r>
              <a:rPr lang="en-US" altLang="en-US" sz="2000"/>
              <a:t>May significantly decrease precision, particularly with ambiguous terms.</a:t>
            </a:r>
          </a:p>
          <a:p>
            <a:pPr lvl="1"/>
            <a:r>
              <a:rPr lang="en-US" altLang="en-US" sz="1800"/>
              <a:t>“interest rate” </a:t>
            </a:r>
            <a:r>
              <a:rPr lang="en-US" altLang="en-US" sz="1800">
                <a:sym typeface="Symbol" pitchFamily="18" charset="2"/>
              </a:rPr>
              <a:t> “interest rate fascinate evaluate”</a:t>
            </a:r>
          </a:p>
          <a:p>
            <a:r>
              <a:rPr lang="en-US" altLang="en-US">
                <a:solidFill>
                  <a:srgbClr val="CC3300"/>
                </a:solidFill>
                <a:sym typeface="Symbol" pitchFamily="18" charset="2"/>
              </a:rPr>
              <a:t>WordNet</a:t>
            </a:r>
          </a:p>
          <a:p>
            <a:pPr lvl="1"/>
            <a:r>
              <a:rPr lang="en-US" altLang="en-US" sz="1800"/>
              <a:t>A more detailed database of semantic relationships between English words.</a:t>
            </a:r>
          </a:p>
          <a:p>
            <a:pPr lvl="1"/>
            <a:r>
              <a:rPr lang="en-US" altLang="en-US" sz="1800"/>
              <a:t>Developed by famous cognitive psychologist George Miller and a team at Princeton University.</a:t>
            </a:r>
          </a:p>
          <a:p>
            <a:pPr lvl="1"/>
            <a:r>
              <a:rPr lang="en-US" altLang="en-US" sz="1800"/>
              <a:t>About 144,000 English words.</a:t>
            </a:r>
          </a:p>
          <a:p>
            <a:pPr lvl="1"/>
            <a:r>
              <a:rPr lang="en-US" altLang="en-US" sz="1800"/>
              <a:t>Nouns, adjectives, verbs, and adverbs grouped into about 109,000 synonym sets called </a:t>
            </a:r>
            <a:r>
              <a:rPr lang="en-US" altLang="en-US" sz="1800" i="1"/>
              <a:t>synsets</a:t>
            </a:r>
            <a:r>
              <a:rPr lang="en-US" altLang="en-US" sz="1800"/>
              <a:t>.</a:t>
            </a:r>
          </a:p>
          <a:p>
            <a:endParaRPr lang="en-US" altLang="en-US" sz="200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19456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/>
              <a:t>Intelligent Information Retrieval</a:t>
            </a:r>
            <a:endParaRPr lang="en-US" altLang="en-US"/>
          </a:p>
        </p:txBody>
      </p:sp>
      <p:sp>
        <p:nvSpPr>
          <p:cNvPr id="573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75A6394-2E02-474B-8A18-2D939234D6C7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WordNet Synset Relationships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152525"/>
            <a:ext cx="5475288" cy="30607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>
                <a:solidFill>
                  <a:srgbClr val="00CC00"/>
                </a:solidFill>
              </a:rPr>
              <a:t>Antonym</a:t>
            </a:r>
            <a:r>
              <a:rPr lang="en-US" altLang="en-US" sz="1600"/>
              <a:t>: front </a:t>
            </a:r>
            <a:r>
              <a:rPr lang="en-US" altLang="en-US" sz="1600">
                <a:sym typeface="Symbol" pitchFamily="18" charset="2"/>
              </a:rPr>
              <a:t> back</a:t>
            </a:r>
          </a:p>
          <a:p>
            <a:r>
              <a:rPr lang="en-US" altLang="en-US" sz="1600">
                <a:solidFill>
                  <a:srgbClr val="00CC00"/>
                </a:solidFill>
                <a:sym typeface="Symbol" pitchFamily="18" charset="2"/>
              </a:rPr>
              <a:t>Attribute</a:t>
            </a:r>
            <a:r>
              <a:rPr lang="en-US" altLang="en-US" sz="1600">
                <a:sym typeface="Symbol" pitchFamily="18" charset="2"/>
              </a:rPr>
              <a:t>: benevolence  good (noun to adjective)</a:t>
            </a:r>
          </a:p>
          <a:p>
            <a:r>
              <a:rPr lang="en-US" altLang="en-US" sz="1600">
                <a:solidFill>
                  <a:srgbClr val="00CC00"/>
                </a:solidFill>
                <a:sym typeface="Symbol" pitchFamily="18" charset="2"/>
              </a:rPr>
              <a:t>Pertainym</a:t>
            </a:r>
            <a:r>
              <a:rPr lang="en-US" altLang="en-US" sz="1600">
                <a:sym typeface="Symbol" pitchFamily="18" charset="2"/>
              </a:rPr>
              <a:t>: alphabetical  alphabet (adjective to noun)</a:t>
            </a:r>
          </a:p>
          <a:p>
            <a:r>
              <a:rPr lang="en-US" altLang="en-US" sz="1600">
                <a:solidFill>
                  <a:srgbClr val="00CC00"/>
                </a:solidFill>
                <a:sym typeface="Symbol" pitchFamily="18" charset="2"/>
              </a:rPr>
              <a:t>Similar</a:t>
            </a:r>
            <a:r>
              <a:rPr lang="en-US" altLang="en-US" sz="1600">
                <a:sym typeface="Symbol" pitchFamily="18" charset="2"/>
              </a:rPr>
              <a:t>: unquestioning  absolute</a:t>
            </a:r>
          </a:p>
          <a:p>
            <a:r>
              <a:rPr lang="en-US" altLang="en-US" sz="1600">
                <a:solidFill>
                  <a:srgbClr val="00CC00"/>
                </a:solidFill>
                <a:sym typeface="Symbol" pitchFamily="18" charset="2"/>
              </a:rPr>
              <a:t>Cause</a:t>
            </a:r>
            <a:r>
              <a:rPr lang="en-US" altLang="en-US" sz="1600">
                <a:sym typeface="Symbol" pitchFamily="18" charset="2"/>
              </a:rPr>
              <a:t>: kill  die</a:t>
            </a:r>
          </a:p>
          <a:p>
            <a:r>
              <a:rPr lang="en-US" altLang="en-US" sz="1600">
                <a:solidFill>
                  <a:srgbClr val="00CC00"/>
                </a:solidFill>
                <a:sym typeface="Symbol" pitchFamily="18" charset="2"/>
              </a:rPr>
              <a:t>Entailment</a:t>
            </a:r>
            <a:r>
              <a:rPr lang="en-US" altLang="en-US" sz="1600">
                <a:sym typeface="Symbol" pitchFamily="18" charset="2"/>
              </a:rPr>
              <a:t>: breathe  inhale</a:t>
            </a:r>
          </a:p>
          <a:p>
            <a:r>
              <a:rPr lang="en-US" altLang="en-US" sz="1600">
                <a:solidFill>
                  <a:srgbClr val="00CC00"/>
                </a:solidFill>
                <a:sym typeface="Symbol" pitchFamily="18" charset="2"/>
              </a:rPr>
              <a:t>Holonym</a:t>
            </a:r>
            <a:r>
              <a:rPr lang="en-US" altLang="en-US" sz="1600">
                <a:sym typeface="Symbol" pitchFamily="18" charset="2"/>
              </a:rPr>
              <a:t>: chapter  text (part-of)</a:t>
            </a:r>
          </a:p>
          <a:p>
            <a:r>
              <a:rPr lang="en-US" altLang="en-US" sz="1600">
                <a:solidFill>
                  <a:srgbClr val="00CC00"/>
                </a:solidFill>
                <a:sym typeface="Symbol" pitchFamily="18" charset="2"/>
              </a:rPr>
              <a:t>Meronym</a:t>
            </a:r>
            <a:r>
              <a:rPr lang="en-US" altLang="en-US" sz="1600">
                <a:sym typeface="Symbol" pitchFamily="18" charset="2"/>
              </a:rPr>
              <a:t>: computer  cpu (whole-of)</a:t>
            </a:r>
          </a:p>
          <a:p>
            <a:r>
              <a:rPr lang="en-US" altLang="en-US" sz="1600">
                <a:solidFill>
                  <a:srgbClr val="00CC00"/>
                </a:solidFill>
                <a:sym typeface="Symbol" pitchFamily="18" charset="2"/>
              </a:rPr>
              <a:t>Hyponym: </a:t>
            </a:r>
            <a:r>
              <a:rPr lang="en-US" altLang="en-US" sz="1600">
                <a:sym typeface="Symbol" pitchFamily="18" charset="2"/>
              </a:rPr>
              <a:t>tree  plant (specialization)</a:t>
            </a:r>
          </a:p>
          <a:p>
            <a:r>
              <a:rPr lang="en-US" altLang="en-US" sz="1600">
                <a:solidFill>
                  <a:srgbClr val="00CC00"/>
                </a:solidFill>
                <a:sym typeface="Symbol" pitchFamily="18" charset="2"/>
              </a:rPr>
              <a:t>Hypernym:</a:t>
            </a:r>
            <a:r>
              <a:rPr lang="en-US" altLang="en-US" sz="1600">
                <a:sym typeface="Symbol" pitchFamily="18" charset="2"/>
              </a:rPr>
              <a:t> fruit  apple (generalization)</a:t>
            </a:r>
          </a:p>
        </p:txBody>
      </p:sp>
      <p:sp>
        <p:nvSpPr>
          <p:cNvPr id="57350" name="Rectangle 4"/>
          <p:cNvSpPr>
            <a:spLocks noChangeArrowheads="1"/>
          </p:cNvSpPr>
          <p:nvPr/>
        </p:nvSpPr>
        <p:spPr bwMode="auto">
          <a:xfrm>
            <a:off x="1860550" y="4497388"/>
            <a:ext cx="5900738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arlett" pitchFamily="2" charset="2"/>
              <a:buChar char="i"/>
            </a:pPr>
            <a:r>
              <a:rPr lang="en-US" altLang="en-US" sz="2400" b="1"/>
              <a:t>WordNet Query Expansion</a:t>
            </a:r>
            <a:r>
              <a:rPr lang="en-US" altLang="en-US" sz="2000" b="1"/>
              <a:t> 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</a:pPr>
            <a:r>
              <a:rPr lang="en-US" altLang="en-US" sz="1800"/>
              <a:t>Add synonyms in the same synset.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</a:pPr>
            <a:r>
              <a:rPr lang="en-US" altLang="en-US" sz="1800"/>
              <a:t>Add  hyponyms to add specialized terms.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</a:pPr>
            <a:r>
              <a:rPr lang="en-US" altLang="en-US" sz="1800"/>
              <a:t>Add hypernyms to generalize a query.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</a:pPr>
            <a:r>
              <a:rPr lang="en-US" altLang="en-US" sz="1800"/>
              <a:t>Add other related terms to expand query.</a:t>
            </a:r>
          </a:p>
        </p:txBody>
      </p:sp>
    </p:spTree>
    <p:extLst>
      <p:ext uri="{BB962C8B-B14F-4D97-AF65-F5344CB8AC3E}">
        <p14:creationId xmlns:p14="http://schemas.microsoft.com/office/powerpoint/2010/main" val="3070398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/>
              <a:t>Intelligent Information Retrieval</a:t>
            </a:r>
            <a:endParaRPr lang="en-US" altLang="en-US"/>
          </a:p>
        </p:txBody>
      </p:sp>
      <p:sp>
        <p:nvSpPr>
          <p:cNvPr id="583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5AF88AA-837C-4EB2-81AE-B5D57E973600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Statistical Thesaurus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Problems with human-developed thesauri </a:t>
            </a:r>
          </a:p>
          <a:p>
            <a:pPr lvl="1"/>
            <a:r>
              <a:rPr lang="en-US" altLang="en-US"/>
              <a:t>Existing ones are not easily available in all languages.</a:t>
            </a:r>
          </a:p>
          <a:p>
            <a:pPr lvl="1"/>
            <a:r>
              <a:rPr lang="en-US" altLang="en-US"/>
              <a:t>Human thesuari are limited in the type and range of synonymy and semantic relations they represent.</a:t>
            </a:r>
          </a:p>
          <a:p>
            <a:pPr lvl="1"/>
            <a:r>
              <a:rPr lang="en-US" altLang="en-US"/>
              <a:t>Semantically related terms can be discovered from statistical analysis of corpora.</a:t>
            </a:r>
          </a:p>
          <a:p>
            <a:r>
              <a:rPr lang="en-US" altLang="en-US"/>
              <a:t>Automatic Global Analysis</a:t>
            </a:r>
          </a:p>
          <a:p>
            <a:pPr lvl="1"/>
            <a:r>
              <a:rPr lang="en-US" altLang="en-US"/>
              <a:t>Determine term similarity through a pre-computed statistical analysis of the complete corpus.</a:t>
            </a:r>
          </a:p>
          <a:p>
            <a:pPr lvl="1"/>
            <a:r>
              <a:rPr lang="en-US" altLang="en-US"/>
              <a:t>Compute association matrices which quantify term correlations in terms of how frequently they co-occur.</a:t>
            </a:r>
          </a:p>
          <a:p>
            <a:pPr lvl="1"/>
            <a:r>
              <a:rPr lang="en-US" altLang="en-US"/>
              <a:t>Expand queries with statistically most similar terms.</a:t>
            </a:r>
          </a:p>
          <a:p>
            <a:pPr lvl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490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Calibri" charset="0"/>
                <a:ea typeface="宋体" charset="0"/>
                <a:cs typeface="宋体" charset="0"/>
              </a:rPr>
              <a:t>Simple Co-occurrence Thesaurus</a:t>
            </a:r>
            <a:endParaRPr lang="en-US" altLang="zh-CN" dirty="0"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304192"/>
            <a:ext cx="7772400" cy="1447800"/>
          </a:xfrm>
        </p:spPr>
        <p:txBody>
          <a:bodyPr/>
          <a:lstStyle/>
          <a:p>
            <a:pPr eaLnBrk="1" hangingPunct="1"/>
            <a:r>
              <a:rPr lang="en-US" altLang="zh-CN" sz="2200" dirty="0">
                <a:latin typeface="Calibri" charset="0"/>
                <a:ea typeface="宋体" charset="0"/>
                <a:cs typeface="Arial" charset="0"/>
              </a:rPr>
              <a:t>Simplest way to compute one is based on term-term similarities in </a:t>
            </a:r>
            <a:r>
              <a:rPr lang="en-US" altLang="zh-CN" sz="2200" i="1" dirty="0">
                <a:latin typeface="Calibri" charset="0"/>
                <a:ea typeface="宋体" charset="0"/>
                <a:cs typeface="Arial" charset="0"/>
              </a:rPr>
              <a:t>C = AA</a:t>
            </a:r>
            <a:r>
              <a:rPr lang="en-US" altLang="zh-CN" sz="2200" i="1" baseline="30000" dirty="0">
                <a:latin typeface="Calibri" charset="0"/>
                <a:ea typeface="宋体" charset="0"/>
                <a:cs typeface="Arial" charset="0"/>
              </a:rPr>
              <a:t>T </a:t>
            </a:r>
            <a:r>
              <a:rPr lang="en-US" altLang="zh-CN" sz="2200" dirty="0">
                <a:latin typeface="Calibri" charset="0"/>
                <a:ea typeface="宋体" charset="0"/>
                <a:cs typeface="Arial" charset="0"/>
              </a:rPr>
              <a:t>where </a:t>
            </a:r>
            <a:r>
              <a:rPr lang="en-US" altLang="zh-CN" sz="2200" i="1" dirty="0">
                <a:latin typeface="Calibri" charset="0"/>
                <a:ea typeface="宋体" charset="0"/>
                <a:cs typeface="Arial" charset="0"/>
              </a:rPr>
              <a:t>A</a:t>
            </a:r>
            <a:r>
              <a:rPr lang="en-US" altLang="zh-CN" sz="2200" dirty="0">
                <a:latin typeface="Calibri" charset="0"/>
                <a:ea typeface="宋体" charset="0"/>
                <a:cs typeface="Arial" charset="0"/>
              </a:rPr>
              <a:t> is term-document matrix.</a:t>
            </a:r>
            <a:endParaRPr lang="en-US" altLang="zh-CN" sz="2200" baseline="30000" dirty="0">
              <a:latin typeface="Calibri" charset="0"/>
              <a:ea typeface="宋体" charset="0"/>
              <a:cs typeface="Arial" charset="0"/>
            </a:endParaRPr>
          </a:p>
          <a:p>
            <a:pPr eaLnBrk="1" hangingPunct="1"/>
            <a:r>
              <a:rPr lang="en-US" altLang="zh-CN" sz="2200" i="1" dirty="0" err="1">
                <a:latin typeface="Calibri" charset="0"/>
                <a:ea typeface="宋体" charset="0"/>
                <a:cs typeface="Arial" charset="0"/>
              </a:rPr>
              <a:t>w</a:t>
            </a:r>
            <a:r>
              <a:rPr lang="en-US" altLang="zh-CN" sz="2200" i="1" baseline="-25000" dirty="0" err="1">
                <a:latin typeface="Calibri" charset="0"/>
                <a:ea typeface="宋体" charset="0"/>
                <a:cs typeface="Arial" charset="0"/>
              </a:rPr>
              <a:t>ij</a:t>
            </a:r>
            <a:r>
              <a:rPr lang="en-US" altLang="zh-CN" sz="2200" i="1" dirty="0">
                <a:latin typeface="Calibri" charset="0"/>
                <a:ea typeface="宋体" charset="0"/>
                <a:cs typeface="Arial" charset="0"/>
              </a:rPr>
              <a:t> = </a:t>
            </a:r>
            <a:r>
              <a:rPr lang="en-US" altLang="zh-CN" sz="2200" dirty="0">
                <a:latin typeface="Calibri" charset="0"/>
                <a:ea typeface="宋体" charset="0"/>
                <a:cs typeface="Arial" charset="0"/>
              </a:rPr>
              <a:t>weight for (</a:t>
            </a:r>
            <a:r>
              <a:rPr lang="en-US" altLang="zh-CN" sz="2200" i="1" dirty="0" err="1">
                <a:latin typeface="Calibri" charset="0"/>
                <a:ea typeface="宋体" charset="0"/>
                <a:cs typeface="Arial" charset="0"/>
              </a:rPr>
              <a:t>t</a:t>
            </a:r>
            <a:r>
              <a:rPr lang="en-US" altLang="zh-CN" sz="2200" i="1" baseline="-25000" dirty="0" err="1">
                <a:latin typeface="Calibri" charset="0"/>
                <a:ea typeface="宋体" charset="0"/>
                <a:cs typeface="Arial" charset="0"/>
              </a:rPr>
              <a:t>i</a:t>
            </a:r>
            <a:r>
              <a:rPr lang="en-US" altLang="zh-CN" sz="2200" i="1" baseline="-25000" dirty="0">
                <a:latin typeface="Calibri" charset="0"/>
                <a:ea typeface="宋体" charset="0"/>
                <a:cs typeface="Arial" charset="0"/>
              </a:rPr>
              <a:t> </a:t>
            </a:r>
            <a:r>
              <a:rPr lang="en-US" altLang="zh-CN" sz="2200" i="1" dirty="0">
                <a:latin typeface="Calibri" charset="0"/>
                <a:ea typeface="宋体" charset="0"/>
                <a:cs typeface="Arial" charset="0"/>
              </a:rPr>
              <a:t>,</a:t>
            </a:r>
            <a:r>
              <a:rPr lang="en-US" altLang="zh-CN" sz="2200" b="1" i="1" dirty="0" err="1">
                <a:latin typeface="Calibri" charset="0"/>
                <a:ea typeface="宋体" charset="0"/>
                <a:cs typeface="Arial" charset="0"/>
              </a:rPr>
              <a:t>d</a:t>
            </a:r>
            <a:r>
              <a:rPr lang="en-US" altLang="zh-CN" sz="2200" i="1" baseline="-25000" dirty="0" err="1">
                <a:latin typeface="Calibri" charset="0"/>
                <a:ea typeface="宋体" charset="0"/>
                <a:cs typeface="Arial" charset="0"/>
              </a:rPr>
              <a:t>j</a:t>
            </a:r>
            <a:r>
              <a:rPr lang="en-US" altLang="zh-CN" sz="2200" dirty="0">
                <a:latin typeface="Calibri" charset="0"/>
                <a:ea typeface="宋体" charset="0"/>
                <a:cs typeface="Arial" charset="0"/>
              </a:rPr>
              <a:t>) (typically normalized)</a:t>
            </a:r>
          </a:p>
          <a:p>
            <a:pPr eaLnBrk="1" hangingPunct="1"/>
            <a:endParaRPr lang="en-US" altLang="zh-CN" sz="2200" dirty="0">
              <a:latin typeface="Calibri" charset="0"/>
              <a:ea typeface="宋体" charset="0"/>
              <a:cs typeface="Arial" charset="0"/>
            </a:endParaRPr>
          </a:p>
          <a:p>
            <a:pPr eaLnBrk="1" hangingPunct="1"/>
            <a:endParaRPr lang="en-US" altLang="zh-CN" sz="2200" dirty="0">
              <a:latin typeface="Calibri" charset="0"/>
              <a:ea typeface="宋体" charset="0"/>
              <a:cs typeface="Arial" charset="0"/>
            </a:endParaRPr>
          </a:p>
          <a:p>
            <a:pPr eaLnBrk="1" hangingPunct="1"/>
            <a:endParaRPr lang="en-US" altLang="zh-CN" sz="2200" dirty="0">
              <a:latin typeface="Calibri" charset="0"/>
              <a:ea typeface="宋体" charset="0"/>
              <a:cs typeface="Arial" charset="0"/>
            </a:endParaRPr>
          </a:p>
          <a:p>
            <a:pPr eaLnBrk="1" hangingPunct="1"/>
            <a:endParaRPr lang="en-US" altLang="zh-CN" sz="2200" dirty="0">
              <a:latin typeface="Calibri" charset="0"/>
              <a:ea typeface="宋体" charset="0"/>
              <a:cs typeface="Arial" charset="0"/>
            </a:endParaRPr>
          </a:p>
          <a:p>
            <a:pPr eaLnBrk="1" hangingPunct="1"/>
            <a:endParaRPr lang="en-US" altLang="zh-CN" sz="2200" dirty="0">
              <a:latin typeface="Calibri" charset="0"/>
              <a:ea typeface="宋体" charset="0"/>
              <a:cs typeface="Arial" charset="0"/>
            </a:endParaRPr>
          </a:p>
          <a:p>
            <a:pPr eaLnBrk="1" hangingPunct="1"/>
            <a:endParaRPr lang="en-US" altLang="zh-CN" sz="2200" dirty="0">
              <a:latin typeface="Calibri" charset="0"/>
              <a:ea typeface="宋体" charset="0"/>
              <a:cs typeface="Arial" charset="0"/>
            </a:endParaRPr>
          </a:p>
          <a:p>
            <a:pPr eaLnBrk="1" hangingPunct="1"/>
            <a:endParaRPr lang="en-US" altLang="zh-CN" sz="2200" dirty="0">
              <a:latin typeface="Calibri" charset="0"/>
              <a:ea typeface="宋体" charset="0"/>
              <a:cs typeface="Arial" charset="0"/>
            </a:endParaRPr>
          </a:p>
          <a:p>
            <a:pPr eaLnBrk="1" hangingPunct="1"/>
            <a:endParaRPr lang="en-US" altLang="zh-CN" sz="2200" dirty="0">
              <a:latin typeface="Calibri" charset="0"/>
              <a:ea typeface="宋体" charset="0"/>
              <a:cs typeface="Arial" charset="0"/>
            </a:endParaRPr>
          </a:p>
          <a:p>
            <a:pPr eaLnBrk="1" hangingPunct="1"/>
            <a:r>
              <a:rPr lang="en-US" altLang="zh-CN" sz="2200" dirty="0">
                <a:latin typeface="Calibri" charset="0"/>
                <a:ea typeface="宋体" charset="0"/>
                <a:cs typeface="Arial" charset="0"/>
              </a:rPr>
              <a:t>For each </a:t>
            </a:r>
            <a:r>
              <a:rPr lang="en-US" altLang="zh-CN" sz="2200" i="1" dirty="0" err="1">
                <a:latin typeface="Calibri" charset="0"/>
                <a:ea typeface="宋体" charset="0"/>
                <a:cs typeface="Arial" charset="0"/>
              </a:rPr>
              <a:t>t</a:t>
            </a:r>
            <a:r>
              <a:rPr lang="en-US" altLang="zh-CN" sz="2200" i="1" baseline="-25000" dirty="0" err="1">
                <a:latin typeface="Calibri" charset="0"/>
                <a:ea typeface="宋体" charset="0"/>
                <a:cs typeface="Arial" charset="0"/>
              </a:rPr>
              <a:t>i</a:t>
            </a:r>
            <a:r>
              <a:rPr lang="en-US" altLang="zh-CN" sz="2200" dirty="0">
                <a:latin typeface="Calibri" charset="0"/>
                <a:ea typeface="宋体" charset="0"/>
                <a:cs typeface="Arial" charset="0"/>
              </a:rPr>
              <a:t>, pick terms with high values in </a:t>
            </a:r>
            <a:r>
              <a:rPr lang="en-US" altLang="zh-CN" sz="2200" i="1" dirty="0">
                <a:latin typeface="Calibri" charset="0"/>
                <a:ea typeface="宋体" charset="0"/>
                <a:cs typeface="Arial" charset="0"/>
              </a:rPr>
              <a:t>C</a:t>
            </a:r>
            <a:r>
              <a:rPr lang="en-US" altLang="zh-CN" sz="2200" dirty="0">
                <a:latin typeface="Calibri" charset="0"/>
                <a:ea typeface="宋体" charset="0"/>
                <a:cs typeface="Arial" charset="0"/>
              </a:rPr>
              <a:t> </a:t>
            </a:r>
          </a:p>
        </p:txBody>
      </p:sp>
      <p:sp>
        <p:nvSpPr>
          <p:cNvPr id="1373188" name="Rectangle 4"/>
          <p:cNvSpPr>
            <a:spLocks noChangeArrowheads="1"/>
          </p:cNvSpPr>
          <p:nvPr/>
        </p:nvSpPr>
        <p:spPr bwMode="auto">
          <a:xfrm>
            <a:off x="1219200" y="3306763"/>
            <a:ext cx="4648200" cy="22098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1219200" y="3916363"/>
            <a:ext cx="46482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19890" y="3810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altLang="zh-CN" b="1" i="1" dirty="0" err="1">
                <a:latin typeface="Tahoma" charset="0"/>
                <a:ea typeface="宋体" charset="0"/>
                <a:cs typeface="宋体" charset="0"/>
              </a:rPr>
              <a:t>t</a:t>
            </a:r>
            <a:r>
              <a:rPr lang="en-US" altLang="zh-CN" i="1" baseline="-25000" dirty="0" err="1">
                <a:latin typeface="Tahoma" charset="0"/>
                <a:ea typeface="宋体" charset="0"/>
                <a:cs typeface="宋体" charset="0"/>
              </a:rPr>
              <a:t>i</a:t>
            </a:r>
            <a:endParaRPr lang="en-US" altLang="zh-CN" i="1" dirty="0">
              <a:latin typeface="Tahoma" charset="0"/>
              <a:ea typeface="宋体" charset="0"/>
              <a:cs typeface="宋体" charset="0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4343400" y="3306763"/>
            <a:ext cx="228600" cy="2209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4343400" y="3916363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4003440" y="2819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 i="1" dirty="0" err="1">
                <a:latin typeface="Tahoma" charset="0"/>
                <a:ea typeface="宋体" charset="0"/>
                <a:cs typeface="宋体" charset="0"/>
              </a:rPr>
              <a:t>d</a:t>
            </a:r>
            <a:r>
              <a:rPr lang="en-US" altLang="zh-CN" i="1" baseline="-25000" dirty="0" err="1">
                <a:latin typeface="Tahoma" charset="0"/>
                <a:ea typeface="宋体" charset="0"/>
                <a:cs typeface="宋体" charset="0"/>
              </a:rPr>
              <a:t>j</a:t>
            </a:r>
            <a:endParaRPr lang="en-US" altLang="zh-CN" i="1" dirty="0">
              <a:latin typeface="Tahoma" charset="0"/>
              <a:ea typeface="宋体" charset="0"/>
              <a:cs typeface="宋体" charset="0"/>
            </a:endParaRPr>
          </a:p>
        </p:txBody>
      </p:sp>
      <p:sp>
        <p:nvSpPr>
          <p:cNvPr id="56333" name="TextBox 13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9.2.3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6910" y="29842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A</a:t>
            </a:r>
          </a:p>
        </p:txBody>
      </p:sp>
      <p:sp>
        <p:nvSpPr>
          <p:cNvPr id="5" name="Rectangle 4"/>
          <p:cNvSpPr/>
          <p:nvPr/>
        </p:nvSpPr>
        <p:spPr>
          <a:xfrm>
            <a:off x="4263552" y="3834843"/>
            <a:ext cx="4058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i="1" dirty="0" err="1">
                <a:latin typeface="Calibri" charset="0"/>
                <a:ea typeface="宋体" charset="0"/>
                <a:cs typeface="Arial" charset="0"/>
              </a:rPr>
              <a:t>w</a:t>
            </a:r>
            <a:r>
              <a:rPr lang="en-US" altLang="zh-CN" sz="1600" b="1" i="1" baseline="-25000" dirty="0" err="1">
                <a:latin typeface="Calibri" charset="0"/>
                <a:ea typeface="宋体" charset="0"/>
                <a:cs typeface="Arial" charset="0"/>
              </a:rPr>
              <a:t>ij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206603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 Co-occurrence Matrix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247089-5A32-422F-B575-01D7D076650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199970"/>
              </p:ext>
            </p:extLst>
          </p:nvPr>
        </p:nvGraphicFramePr>
        <p:xfrm>
          <a:off x="2072997" y="1776050"/>
          <a:ext cx="1924050" cy="1337310"/>
        </p:xfrm>
        <a:graphic>
          <a:graphicData uri="http://schemas.openxmlformats.org/drawingml/2006/table">
            <a:tbl>
              <a:tblPr firstRow="1" firstCol="1">
                <a:tableStyleId>{ED083AE6-46FA-4A59-8FB0-9F97EB10719F}</a:tableStyleId>
              </a:tblPr>
              <a:tblGrid>
                <a:gridCol w="292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6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6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62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D1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D2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D3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D4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D5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D6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T1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T2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T3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T4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T5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56221" y="1345229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737839"/>
              </p:ext>
            </p:extLst>
          </p:nvPr>
        </p:nvGraphicFramePr>
        <p:xfrm>
          <a:off x="3637085" y="4440106"/>
          <a:ext cx="1600200" cy="1337310"/>
        </p:xfrm>
        <a:graphic>
          <a:graphicData uri="http://schemas.openxmlformats.org/drawingml/2006/table">
            <a:tbl>
              <a:tblPr firstRow="1" firstCol="1">
                <a:tableStyleId>{ED083AE6-46FA-4A59-8FB0-9F97EB10719F}</a:tableStyleId>
              </a:tblPr>
              <a:tblGrid>
                <a:gridCol w="26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T1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T3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561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T1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T2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T3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T4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T5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84728" y="1359118"/>
            <a:ext cx="44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</a:t>
            </a:r>
            <a:r>
              <a:rPr lang="en-US" sz="1800" b="1" baseline="30000" dirty="0">
                <a:latin typeface="Arial Narrow" panose="020B0606020202030204" pitchFamily="34" charset="0"/>
              </a:rPr>
              <a:t>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66048" y="2271353"/>
            <a:ext cx="356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97789" y="4025340"/>
            <a:ext cx="1079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 = AA</a:t>
            </a:r>
            <a:r>
              <a:rPr lang="en-US" sz="1800" b="1" baseline="30000" dirty="0">
                <a:latin typeface="Arial Narrow" panose="020B0606020202030204" pitchFamily="34" charset="0"/>
              </a:rPr>
              <a:t>T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4157256" y="5317238"/>
            <a:ext cx="272562" cy="28135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989" y="4976630"/>
            <a:ext cx="1720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Dot-Product(T4,T2)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045007"/>
              </p:ext>
            </p:extLst>
          </p:nvPr>
        </p:nvGraphicFramePr>
        <p:xfrm>
          <a:off x="4826499" y="1786313"/>
          <a:ext cx="1609725" cy="156019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7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T1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T2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T3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T4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T5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D1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D2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D3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D4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D5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D6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" name="Down Arrow 16"/>
          <p:cNvSpPr/>
          <p:nvPr/>
        </p:nvSpPr>
        <p:spPr bwMode="auto">
          <a:xfrm>
            <a:off x="4166048" y="3455377"/>
            <a:ext cx="529785" cy="569963"/>
          </a:xfrm>
          <a:prstGeom prst="downArrow">
            <a:avLst/>
          </a:prstGeom>
          <a:solidFill>
            <a:schemeClr val="bg2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" name="Elbow Connector 18"/>
          <p:cNvCxnSpPr>
            <a:stCxn id="15" idx="3"/>
            <a:endCxn id="14" idx="4"/>
          </p:cNvCxnSpPr>
          <p:nvPr/>
        </p:nvCxnSpPr>
        <p:spPr bwMode="auto">
          <a:xfrm>
            <a:off x="2330268" y="5130519"/>
            <a:ext cx="1963269" cy="468073"/>
          </a:xfrm>
          <a:prstGeom prst="bentConnector4">
            <a:avLst>
              <a:gd name="adj1" fmla="val 46529"/>
              <a:gd name="adj2" fmla="val 190164"/>
            </a:avLst>
          </a:prstGeom>
          <a:noFill/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5757974" y="4591910"/>
            <a:ext cx="2770561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The co-occurrence scores can also be normalized to obtain Cosine, </a:t>
            </a:r>
            <a:r>
              <a:rPr lang="en-US" sz="1600" dirty="0" err="1"/>
              <a:t>Jaccard</a:t>
            </a:r>
            <a:r>
              <a:rPr lang="en-US" sz="1600" dirty="0"/>
              <a:t>, or other similarity coefficients.</a:t>
            </a:r>
          </a:p>
        </p:txBody>
      </p:sp>
    </p:spTree>
    <p:extLst>
      <p:ext uri="{BB962C8B-B14F-4D97-AF65-F5344CB8AC3E}">
        <p14:creationId xmlns:p14="http://schemas.microsoft.com/office/powerpoint/2010/main" val="1372158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 dirty="0"/>
              <a:t>Intelligent Information Retrieval</a:t>
            </a:r>
            <a:endParaRPr lang="en-US" altLang="en-US" dirty="0"/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698AA8A-AB90-4665-A1A8-3AC95F04D7A5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Association Matrix</a:t>
            </a:r>
          </a:p>
        </p:txBody>
      </p:sp>
      <p:grpSp>
        <p:nvGrpSpPr>
          <p:cNvPr id="8199" name="Group 3"/>
          <p:cNvGrpSpPr>
            <a:grpSpLocks/>
          </p:cNvGrpSpPr>
          <p:nvPr/>
        </p:nvGrpSpPr>
        <p:grpSpPr bwMode="auto">
          <a:xfrm>
            <a:off x="446088" y="1219200"/>
            <a:ext cx="4033837" cy="2286000"/>
            <a:chOff x="1299" y="960"/>
            <a:chExt cx="2541" cy="1440"/>
          </a:xfrm>
        </p:grpSpPr>
        <p:sp>
          <p:nvSpPr>
            <p:cNvPr id="8203" name="Rectangle 4"/>
            <p:cNvSpPr>
              <a:spLocks noChangeArrowheads="1"/>
            </p:cNvSpPr>
            <p:nvPr/>
          </p:nvSpPr>
          <p:spPr bwMode="auto">
            <a:xfrm>
              <a:off x="1632" y="1200"/>
              <a:ext cx="2208" cy="1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04" name="Text Box 5"/>
            <p:cNvSpPr txBox="1">
              <a:spLocks noChangeArrowheads="1"/>
            </p:cNvSpPr>
            <p:nvPr/>
          </p:nvSpPr>
          <p:spPr bwMode="auto">
            <a:xfrm>
              <a:off x="1632" y="960"/>
              <a:ext cx="21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2000"/>
                <a:t>w</a:t>
              </a:r>
              <a:r>
                <a:rPr lang="en-US" altLang="en-US" sz="2000" baseline="-25000"/>
                <a:t>1 </a:t>
              </a:r>
              <a:r>
                <a:rPr lang="en-US" altLang="en-US" sz="2000"/>
                <a:t> w</a:t>
              </a:r>
              <a:r>
                <a:rPr lang="en-US" altLang="en-US" sz="2000" baseline="-25000"/>
                <a:t>2</a:t>
              </a:r>
              <a:r>
                <a:rPr lang="en-US" altLang="en-US" sz="2000"/>
                <a:t>  w</a:t>
              </a:r>
              <a:r>
                <a:rPr lang="en-US" altLang="en-US" sz="2000" baseline="-25000"/>
                <a:t>3</a:t>
              </a:r>
              <a:r>
                <a:rPr lang="en-US" altLang="en-US" sz="2000"/>
                <a:t> …………………..w</a:t>
              </a:r>
              <a:r>
                <a:rPr lang="en-US" altLang="en-US" sz="2000" baseline="-25000"/>
                <a:t>n</a:t>
              </a:r>
            </a:p>
          </p:txBody>
        </p:sp>
        <p:sp>
          <p:nvSpPr>
            <p:cNvPr id="8205" name="Text Box 6"/>
            <p:cNvSpPr txBox="1">
              <a:spLocks noChangeArrowheads="1"/>
            </p:cNvSpPr>
            <p:nvPr/>
          </p:nvSpPr>
          <p:spPr bwMode="auto">
            <a:xfrm>
              <a:off x="1299" y="1161"/>
              <a:ext cx="282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2000"/>
                <a:t>w</a:t>
              </a:r>
              <a:r>
                <a:rPr lang="en-US" altLang="en-US" sz="2000" baseline="-25000"/>
                <a:t>1</a:t>
              </a:r>
            </a:p>
            <a:p>
              <a:pPr algn="ctr" eaLnBrk="1" hangingPunct="1"/>
              <a:r>
                <a:rPr lang="en-US" altLang="en-US" sz="2000"/>
                <a:t>w</a:t>
              </a:r>
              <a:r>
                <a:rPr lang="en-US" altLang="en-US" sz="2000" baseline="-25000"/>
                <a:t>2</a:t>
              </a:r>
            </a:p>
            <a:p>
              <a:pPr algn="ctr" eaLnBrk="1" hangingPunct="1"/>
              <a:r>
                <a:rPr lang="en-US" altLang="en-US" sz="2000"/>
                <a:t>w</a:t>
              </a:r>
              <a:r>
                <a:rPr lang="en-US" altLang="en-US" sz="2000" baseline="-25000"/>
                <a:t>3</a:t>
              </a:r>
            </a:p>
            <a:p>
              <a:pPr algn="ctr" eaLnBrk="1" hangingPunct="1"/>
              <a:r>
                <a:rPr lang="en-US" altLang="en-US" sz="2000"/>
                <a:t>.</a:t>
              </a:r>
            </a:p>
            <a:p>
              <a:pPr algn="ctr" eaLnBrk="1" hangingPunct="1"/>
              <a:r>
                <a:rPr lang="en-US" altLang="en-US" sz="2000"/>
                <a:t>.</a:t>
              </a:r>
            </a:p>
            <a:p>
              <a:pPr algn="ctr" eaLnBrk="1" hangingPunct="1"/>
              <a:r>
                <a:rPr lang="en-US" altLang="en-US" sz="2000"/>
                <a:t>w</a:t>
              </a:r>
              <a:r>
                <a:rPr lang="en-US" altLang="en-US" sz="2000" baseline="-25000"/>
                <a:t>n</a:t>
              </a:r>
            </a:p>
          </p:txBody>
        </p:sp>
        <p:sp>
          <p:nvSpPr>
            <p:cNvPr id="8206" name="Text Box 7"/>
            <p:cNvSpPr txBox="1">
              <a:spLocks noChangeArrowheads="1"/>
            </p:cNvSpPr>
            <p:nvPr/>
          </p:nvSpPr>
          <p:spPr bwMode="auto">
            <a:xfrm>
              <a:off x="1680" y="1152"/>
              <a:ext cx="20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2000"/>
                <a:t>c</a:t>
              </a:r>
              <a:r>
                <a:rPr lang="en-US" altLang="en-US" sz="2000" baseline="-25000"/>
                <a:t>11</a:t>
              </a:r>
              <a:r>
                <a:rPr lang="en-US" altLang="en-US" sz="2000"/>
                <a:t>  c</a:t>
              </a:r>
              <a:r>
                <a:rPr lang="en-US" altLang="en-US" sz="2000" baseline="-25000"/>
                <a:t>12</a:t>
              </a:r>
              <a:r>
                <a:rPr lang="en-US" altLang="en-US" sz="2000"/>
                <a:t>  c</a:t>
              </a:r>
              <a:r>
                <a:rPr lang="en-US" altLang="en-US" sz="2000" baseline="-25000"/>
                <a:t>13</a:t>
              </a:r>
              <a:r>
                <a:rPr lang="en-US" altLang="en-US" sz="2000"/>
                <a:t>…………………c</a:t>
              </a:r>
              <a:r>
                <a:rPr lang="en-US" altLang="en-US" sz="2000" baseline="-25000"/>
                <a:t>1n</a:t>
              </a:r>
            </a:p>
          </p:txBody>
        </p:sp>
        <p:sp>
          <p:nvSpPr>
            <p:cNvPr id="8207" name="Text Box 8"/>
            <p:cNvSpPr txBox="1">
              <a:spLocks noChangeArrowheads="1"/>
            </p:cNvSpPr>
            <p:nvPr/>
          </p:nvSpPr>
          <p:spPr bwMode="auto">
            <a:xfrm>
              <a:off x="1680" y="1344"/>
              <a:ext cx="289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2000"/>
                <a:t>c</a:t>
              </a:r>
              <a:r>
                <a:rPr lang="en-US" altLang="en-US" sz="2000" baseline="-25000"/>
                <a:t>21</a:t>
              </a:r>
            </a:p>
            <a:p>
              <a:pPr algn="ctr" eaLnBrk="1" hangingPunct="1"/>
              <a:r>
                <a:rPr lang="en-US" altLang="en-US" sz="2000"/>
                <a:t>c</a:t>
              </a:r>
              <a:r>
                <a:rPr lang="en-US" altLang="en-US" sz="2000" baseline="-25000"/>
                <a:t>31</a:t>
              </a:r>
            </a:p>
            <a:p>
              <a:pPr algn="ctr" eaLnBrk="1" hangingPunct="1"/>
              <a:r>
                <a:rPr lang="en-US" altLang="en-US" sz="2000"/>
                <a:t>.</a:t>
              </a:r>
            </a:p>
            <a:p>
              <a:pPr algn="ctr" eaLnBrk="1" hangingPunct="1"/>
              <a:r>
                <a:rPr lang="en-US" altLang="en-US" sz="2000"/>
                <a:t>.</a:t>
              </a:r>
            </a:p>
            <a:p>
              <a:pPr algn="ctr" eaLnBrk="1" hangingPunct="1"/>
              <a:r>
                <a:rPr lang="en-US" altLang="en-US" sz="2000"/>
                <a:t>c</a:t>
              </a:r>
              <a:r>
                <a:rPr lang="en-US" altLang="en-US" sz="2000" baseline="-25000"/>
                <a:t>n1</a:t>
              </a:r>
            </a:p>
          </p:txBody>
        </p:sp>
      </p:grp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4829175" y="1348646"/>
            <a:ext cx="299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1800" i="1" dirty="0" err="1">
                <a:solidFill>
                  <a:srgbClr val="FF0000"/>
                </a:solidFill>
              </a:rPr>
              <a:t>c</a:t>
            </a:r>
            <a:r>
              <a:rPr lang="en-US" altLang="en-US" sz="1800" i="1" baseline="-25000" dirty="0" err="1">
                <a:solidFill>
                  <a:srgbClr val="FF0000"/>
                </a:solidFill>
              </a:rPr>
              <a:t>ij</a:t>
            </a:r>
            <a:r>
              <a:rPr lang="en-US" altLang="en-US" sz="1800" dirty="0"/>
              <a:t>: </a:t>
            </a:r>
            <a:r>
              <a:rPr lang="en-US" altLang="en-US" sz="1800" dirty="0">
                <a:solidFill>
                  <a:srgbClr val="006600"/>
                </a:solidFill>
              </a:rPr>
              <a:t>Correlation factor between </a:t>
            </a:r>
          </a:p>
          <a:p>
            <a:pPr algn="l" eaLnBrk="1" hangingPunct="1"/>
            <a:r>
              <a:rPr lang="en-US" altLang="en-US" sz="1800" dirty="0">
                <a:solidFill>
                  <a:srgbClr val="006600"/>
                </a:solidFill>
              </a:rPr>
              <a:t>      term</a:t>
            </a:r>
            <a:r>
              <a:rPr lang="en-US" altLang="en-US" sz="1800" i="1" dirty="0">
                <a:solidFill>
                  <a:srgbClr val="006600"/>
                </a:solidFill>
              </a:rPr>
              <a:t> </a:t>
            </a:r>
            <a:r>
              <a:rPr lang="en-US" altLang="en-US" sz="1800" i="1" dirty="0" err="1">
                <a:solidFill>
                  <a:srgbClr val="006600"/>
                </a:solidFill>
              </a:rPr>
              <a:t>i</a:t>
            </a:r>
            <a:r>
              <a:rPr lang="en-US" altLang="en-US" sz="1800" i="1" dirty="0">
                <a:solidFill>
                  <a:srgbClr val="006600"/>
                </a:solidFill>
              </a:rPr>
              <a:t> </a:t>
            </a:r>
            <a:r>
              <a:rPr lang="en-US" altLang="en-US" sz="1800" dirty="0">
                <a:solidFill>
                  <a:srgbClr val="006600"/>
                </a:solidFill>
              </a:rPr>
              <a:t>and term </a:t>
            </a:r>
            <a:r>
              <a:rPr lang="en-US" altLang="en-US" sz="1800" i="1" dirty="0">
                <a:solidFill>
                  <a:srgbClr val="006600"/>
                </a:solidFill>
              </a:rPr>
              <a:t>j</a:t>
            </a:r>
            <a:endParaRPr lang="en-US" altLang="en-US" sz="1800" dirty="0">
              <a:solidFill>
                <a:srgbClr val="006600"/>
              </a:solidFill>
            </a:endParaRPr>
          </a:p>
        </p:txBody>
      </p:sp>
      <p:graphicFrame>
        <p:nvGraphicFramePr>
          <p:cNvPr id="819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131552"/>
              </p:ext>
            </p:extLst>
          </p:nvPr>
        </p:nvGraphicFramePr>
        <p:xfrm>
          <a:off x="5321300" y="2102709"/>
          <a:ext cx="1795463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16000" imgH="368300" progId="Equation.3">
                  <p:embed/>
                </p:oleObj>
              </mc:Choice>
              <mc:Fallback>
                <p:oleObj name="Equation" r:id="rId3" imgW="1016000" imgH="3683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1300" y="2102709"/>
                        <a:ext cx="1795463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4729163" y="2856771"/>
            <a:ext cx="3752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i="1">
                <a:solidFill>
                  <a:srgbClr val="FF0000"/>
                </a:solidFill>
              </a:rPr>
              <a:t>f</a:t>
            </a:r>
            <a:r>
              <a:rPr lang="en-US" altLang="en-US" sz="1800" i="1" baseline="-25000">
                <a:solidFill>
                  <a:srgbClr val="FF0000"/>
                </a:solidFill>
              </a:rPr>
              <a:t>ik</a:t>
            </a:r>
            <a:r>
              <a:rPr lang="en-US" altLang="en-US" sz="1800" baseline="-25000"/>
              <a:t> </a:t>
            </a:r>
            <a:r>
              <a:rPr lang="en-US" altLang="en-US" sz="1800"/>
              <a:t>: </a:t>
            </a:r>
            <a:r>
              <a:rPr lang="en-US" altLang="en-US" sz="1800">
                <a:solidFill>
                  <a:srgbClr val="006600"/>
                </a:solidFill>
              </a:rPr>
              <a:t>Frequency of term </a:t>
            </a:r>
            <a:r>
              <a:rPr lang="en-US" altLang="en-US" sz="1800" i="1">
                <a:solidFill>
                  <a:srgbClr val="006600"/>
                </a:solidFill>
              </a:rPr>
              <a:t>i</a:t>
            </a:r>
            <a:r>
              <a:rPr lang="en-US" altLang="en-US" sz="1800">
                <a:solidFill>
                  <a:srgbClr val="006600"/>
                </a:solidFill>
              </a:rPr>
              <a:t> in document </a:t>
            </a:r>
            <a:r>
              <a:rPr lang="en-US" altLang="en-US" sz="1800" i="1">
                <a:solidFill>
                  <a:srgbClr val="006600"/>
                </a:solidFill>
              </a:rPr>
              <a:t>k</a:t>
            </a:r>
            <a:r>
              <a:rPr lang="en-US" altLang="en-US" sz="2400">
                <a:solidFill>
                  <a:srgbClr val="006600"/>
                </a:solidFill>
              </a:rPr>
              <a:t> </a:t>
            </a:r>
            <a:endParaRPr lang="en-US" altLang="en-US" sz="2400" baseline="-25000">
              <a:solidFill>
                <a:srgbClr val="006600"/>
              </a:solidFill>
            </a:endParaRPr>
          </a:p>
        </p:txBody>
      </p:sp>
      <p:sp>
        <p:nvSpPr>
          <p:cNvPr id="8202" name="Rectangle 12"/>
          <p:cNvSpPr>
            <a:spLocks noChangeArrowheads="1"/>
          </p:cNvSpPr>
          <p:nvPr/>
        </p:nvSpPr>
        <p:spPr bwMode="auto">
          <a:xfrm>
            <a:off x="717457" y="3723502"/>
            <a:ext cx="7772400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20000"/>
              </a:spcBef>
              <a:buClr>
                <a:schemeClr val="accent2"/>
              </a:buClr>
              <a:buFont typeface="Marlett" pitchFamily="2" charset="2"/>
              <a:buChar char="i"/>
            </a:pPr>
            <a:r>
              <a:rPr lang="en-US" altLang="en-US" sz="2400" b="1" i="1" dirty="0" err="1">
                <a:solidFill>
                  <a:srgbClr val="000000"/>
                </a:solidFill>
              </a:rPr>
              <a:t>c</a:t>
            </a:r>
            <a:r>
              <a:rPr lang="en-US" altLang="en-US" sz="2400" b="1" i="1" baseline="-25000" dirty="0" err="1">
                <a:solidFill>
                  <a:srgbClr val="000000"/>
                </a:solidFill>
              </a:rPr>
              <a:t>ij</a:t>
            </a:r>
            <a:r>
              <a:rPr lang="en-US" altLang="en-US" sz="2400" b="1" i="1" baseline="-25000" dirty="0">
                <a:solidFill>
                  <a:srgbClr val="000000"/>
                </a:solidFill>
              </a:rPr>
              <a:t> </a:t>
            </a:r>
            <a:r>
              <a:rPr lang="en-US" altLang="en-US" sz="1800" b="1" dirty="0"/>
              <a:t> </a:t>
            </a:r>
            <a:r>
              <a:rPr lang="en-US" sz="1800" b="1" dirty="0"/>
              <a:t>corresponds to the dot product of term vectors for terms </a:t>
            </a:r>
            <a:r>
              <a:rPr lang="en-US" sz="1800" b="1" dirty="0" err="1"/>
              <a:t>i</a:t>
            </a:r>
            <a:r>
              <a:rPr lang="en-US" sz="1800" b="1" dirty="0"/>
              <a:t> an j on the term-document matrix</a:t>
            </a:r>
            <a:endParaRPr lang="en-US" altLang="en-US" sz="1800" b="1" dirty="0"/>
          </a:p>
          <a:p>
            <a:pPr algn="l">
              <a:spcBef>
                <a:spcPct val="20000"/>
              </a:spcBef>
              <a:buClr>
                <a:schemeClr val="accent2"/>
              </a:buClr>
              <a:buFont typeface="Marlett" pitchFamily="2" charset="2"/>
              <a:buChar char="i"/>
            </a:pPr>
            <a:r>
              <a:rPr lang="en-US" altLang="en-US" sz="1800" b="1" dirty="0"/>
              <a:t>Dot product favors more frequent terms.</a:t>
            </a:r>
          </a:p>
          <a:p>
            <a:pPr algn="l">
              <a:spcBef>
                <a:spcPct val="20000"/>
              </a:spcBef>
              <a:buClr>
                <a:schemeClr val="accent2"/>
              </a:buClr>
              <a:buFont typeface="Marlett" pitchFamily="2" charset="2"/>
              <a:buChar char="i"/>
            </a:pPr>
            <a:r>
              <a:rPr lang="en-US" altLang="en-US" sz="1800" b="1" dirty="0"/>
              <a:t>Solutions: Normalize association scores:</a:t>
            </a:r>
          </a:p>
          <a:p>
            <a:pPr algn="l">
              <a:spcBef>
                <a:spcPct val="20000"/>
              </a:spcBef>
              <a:buClr>
                <a:schemeClr val="accent2"/>
              </a:buClr>
              <a:buFont typeface="Marlett" pitchFamily="2" charset="2"/>
              <a:buChar char="i"/>
            </a:pPr>
            <a:endParaRPr lang="en-US" altLang="en-US" sz="1800" b="1" dirty="0"/>
          </a:p>
          <a:p>
            <a:pPr algn="l">
              <a:spcBef>
                <a:spcPct val="20000"/>
              </a:spcBef>
              <a:buClr>
                <a:schemeClr val="accent2"/>
              </a:buClr>
              <a:buFont typeface="Marlett" pitchFamily="2" charset="2"/>
              <a:buChar char="i"/>
            </a:pPr>
            <a:endParaRPr lang="en-US" altLang="en-US" sz="1800" b="1" dirty="0"/>
          </a:p>
          <a:p>
            <a:pPr algn="l">
              <a:spcBef>
                <a:spcPct val="20000"/>
              </a:spcBef>
              <a:buClr>
                <a:schemeClr val="accent2"/>
              </a:buClr>
              <a:buFont typeface="Marlett" pitchFamily="2" charset="2"/>
              <a:buChar char="i"/>
            </a:pPr>
            <a:endParaRPr lang="en-US" altLang="en-US" sz="2400" b="1" dirty="0"/>
          </a:p>
        </p:txBody>
      </p:sp>
      <p:graphicFrame>
        <p:nvGraphicFramePr>
          <p:cNvPr id="8195" name="Object 1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330189"/>
              </p:ext>
            </p:extLst>
          </p:nvPr>
        </p:nvGraphicFramePr>
        <p:xfrm>
          <a:off x="2103904" y="5188764"/>
          <a:ext cx="203358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40948" imgH="469696" progId="Equation.3">
                  <p:embed/>
                </p:oleObj>
              </mc:Choice>
              <mc:Fallback>
                <p:oleObj name="Equation" r:id="rId5" imgW="1040948" imgH="469696" progId="Equation.3">
                  <p:embed/>
                  <p:pic>
                    <p:nvPicPr>
                      <p:cNvPr id="0" name="Picture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904" y="5188764"/>
                        <a:ext cx="2033588" cy="917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C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5008843" y="5248447"/>
            <a:ext cx="3473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Normalized score is 1 if two terms have the same frequency in all documents.</a:t>
            </a:r>
          </a:p>
        </p:txBody>
      </p:sp>
      <p:cxnSp>
        <p:nvCxnSpPr>
          <p:cNvPr id="5" name="Straight Arrow Connector 4"/>
          <p:cNvCxnSpPr>
            <a:stCxn id="3" idx="1"/>
            <a:endCxn id="8195" idx="3"/>
          </p:cNvCxnSpPr>
          <p:nvPr/>
        </p:nvCxnSpPr>
        <p:spPr bwMode="auto">
          <a:xfrm flipH="1" flipV="1">
            <a:off x="4137492" y="5647551"/>
            <a:ext cx="871351" cy="16395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54155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UM-coursera-052814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8569</TotalTime>
  <Words>2575</Words>
  <Application>Microsoft Office PowerPoint</Application>
  <PresentationFormat>On-screen Show (4:3)</PresentationFormat>
  <Paragraphs>552</Paragraphs>
  <Slides>36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56" baseType="lpstr">
      <vt:lpstr>Arial Unicode MS</vt:lpstr>
      <vt:lpstr>ＭＳ ゴシック</vt:lpstr>
      <vt:lpstr>Arial</vt:lpstr>
      <vt:lpstr>Arial Narrow</vt:lpstr>
      <vt:lpstr>Calibri</vt:lpstr>
      <vt:lpstr>Cambria Math</vt:lpstr>
      <vt:lpstr>Chalkduster</vt:lpstr>
      <vt:lpstr>Courier New</vt:lpstr>
      <vt:lpstr>Georgia</vt:lpstr>
      <vt:lpstr>Lucida Grande</vt:lpstr>
      <vt:lpstr>Lucida Sans</vt:lpstr>
      <vt:lpstr>Marlett</vt:lpstr>
      <vt:lpstr>Tahoma</vt:lpstr>
      <vt:lpstr>Times New Roman</vt:lpstr>
      <vt:lpstr>Wingdings</vt:lpstr>
      <vt:lpstr>Blank Presentation</vt:lpstr>
      <vt:lpstr>2_UM-coursera-052814</vt:lpstr>
      <vt:lpstr>1_Blank Presentation</vt:lpstr>
      <vt:lpstr>Equation</vt:lpstr>
      <vt:lpstr>Chart</vt:lpstr>
      <vt:lpstr>Query Operations:  Query Expansion &amp; Word Embeddings </vt:lpstr>
      <vt:lpstr>PowerPoint Presentation</vt:lpstr>
      <vt:lpstr>Query Expansion in IR</vt:lpstr>
      <vt:lpstr>Thesaurus-Based Query Expansion</vt:lpstr>
      <vt:lpstr>WordNet Synset Relationships</vt:lpstr>
      <vt:lpstr>Statistical Thesaurus</vt:lpstr>
      <vt:lpstr>Simple Co-occurrence Thesaurus</vt:lpstr>
      <vt:lpstr>Term Co-occurrence Matrix </vt:lpstr>
      <vt:lpstr>Association Matrix</vt:lpstr>
      <vt:lpstr>Metric Correlation Matrix</vt:lpstr>
      <vt:lpstr>Query Expansion with Correlation Matrix</vt:lpstr>
      <vt:lpstr>Query Expansion with Correlation Matrix</vt:lpstr>
      <vt:lpstr>Automatic Local Analysis</vt:lpstr>
      <vt:lpstr>Global Analysis Refinements</vt:lpstr>
      <vt:lpstr>Automatic thesaurus generation example … sort of works</vt:lpstr>
      <vt:lpstr>How can we represent term relations?</vt:lpstr>
      <vt:lpstr>Solution: Low dimensional vectors</vt:lpstr>
      <vt:lpstr>Traditional Way: Latent Semantic Indexing/Analysis</vt:lpstr>
      <vt:lpstr>How can we represent term relations?</vt:lpstr>
      <vt:lpstr>Distributional similarity-based representations</vt:lpstr>
      <vt:lpstr>More Recent Approach: Neural Embeddings</vt:lpstr>
      <vt:lpstr>More Recent Approach: Neural Embeddings</vt:lpstr>
      <vt:lpstr>Learning low-dimensional word vectors based on ability to predict</vt:lpstr>
      <vt:lpstr>Word2vec is a family of algorithms [Mikolov et al. 2013]</vt:lpstr>
      <vt:lpstr>Word2Vec Skip-gram Model</vt:lpstr>
      <vt:lpstr>Word2vec is a family of algorithms [Mikolov et al. 2013]</vt:lpstr>
      <vt:lpstr>Skip-gram</vt:lpstr>
      <vt:lpstr>Finding Related Terms</vt:lpstr>
      <vt:lpstr>PowerPoint Presentation</vt:lpstr>
      <vt:lpstr>Linear Relationships in word2vec</vt:lpstr>
      <vt:lpstr>Word Analogies</vt:lpstr>
      <vt:lpstr>GloVe Visualizations</vt:lpstr>
      <vt:lpstr>Glove Visualizations: Company - CEO</vt:lpstr>
      <vt:lpstr>Global vs. Local Embedding</vt:lpstr>
      <vt:lpstr>Word Embedding Applications</vt:lpstr>
      <vt:lpstr>Query Operations:  Query Expansion &amp; Word Embeddings </vt:lpstr>
    </vt:vector>
  </TitlesOfParts>
  <Company>DePaul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Intelligent Information Retrieval</dc:title>
  <dc:creator>Bamshad Mobasher</dc:creator>
  <cp:lastModifiedBy>Bamshad Mobasher</cp:lastModifiedBy>
  <cp:revision>304</cp:revision>
  <cp:lastPrinted>2001-02-14T08:04:25Z</cp:lastPrinted>
  <dcterms:created xsi:type="dcterms:W3CDTF">1997-08-26T12:27:33Z</dcterms:created>
  <dcterms:modified xsi:type="dcterms:W3CDTF">2021-02-03T20:19:03Z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mobasher@cs.depaul.edu</vt:lpwstr>
  </property>
  <property fmtid="{D5CDD505-2E9C-101B-9397-08002B2CF9AE}" pid="8" name="HomePage">
    <vt:lpwstr>http://maya.cs.depaul.edu/~mobasher/classes/ds575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C:\Bamshad\CLASS\DS575\Lectures</vt:lpwstr>
  </property>
  <property fmtid="{D5CDD505-2E9C-101B-9397-08002B2CF9AE}" pid="22" name="Telephone number">
    <vt:bool>true</vt:bool>
  </property>
</Properties>
</file>