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26"/>
  </p:notesMasterIdLst>
  <p:handoutMasterIdLst>
    <p:handoutMasterId r:id="rId27"/>
  </p:handoutMasterIdLst>
  <p:sldIdLst>
    <p:sldId id="293" r:id="rId2"/>
    <p:sldId id="294" r:id="rId3"/>
    <p:sldId id="290" r:id="rId4"/>
    <p:sldId id="289" r:id="rId5"/>
    <p:sldId id="291" r:id="rId6"/>
    <p:sldId id="292" r:id="rId7"/>
    <p:sldId id="273" r:id="rId8"/>
    <p:sldId id="275" r:id="rId9"/>
    <p:sldId id="277" r:id="rId10"/>
    <p:sldId id="276" r:id="rId11"/>
    <p:sldId id="303" r:id="rId12"/>
    <p:sldId id="288" r:id="rId13"/>
    <p:sldId id="279" r:id="rId14"/>
    <p:sldId id="280" r:id="rId15"/>
    <p:sldId id="281" r:id="rId16"/>
    <p:sldId id="282" r:id="rId17"/>
    <p:sldId id="283" r:id="rId18"/>
    <p:sldId id="302" r:id="rId19"/>
    <p:sldId id="296" r:id="rId20"/>
    <p:sldId id="298" r:id="rId21"/>
    <p:sldId id="301" r:id="rId22"/>
    <p:sldId id="299" r:id="rId23"/>
    <p:sldId id="300" r:id="rId24"/>
    <p:sldId id="295" r:id="rId25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3300"/>
    <a:srgbClr val="0000FF"/>
    <a:srgbClr val="3333CC"/>
    <a:srgbClr val="333399"/>
    <a:srgbClr val="006600"/>
    <a:srgbClr val="008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l" defTabSz="9334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l" defTabSz="9334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fld id="{AC27B7FB-29E7-4337-B78A-1968B3A25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36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l" defTabSz="9334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l" defTabSz="9334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fld id="{5D8EB859-A17B-4EC8-962F-E0FD3DE5F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536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1328F-18F8-47CC-8EA1-AD0F16CCA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3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B9B3D-1B09-492D-AF07-219369DF0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2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E8A53-6CF1-437B-B3D2-A2DF39371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8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450FC-3EF2-43A1-AB81-548978221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6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F61AF-1F8A-4285-B85E-868E94B10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5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2F32A-2822-48F5-8DFF-C657219B6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C795C-7930-4661-A365-367F78011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8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12791-3390-4B85-AD14-763554CB3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4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22188-7944-4C6D-A7EE-65B97F961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2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87EA8-09B4-42AE-A0D6-64E29CA07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4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DAC2F-3876-421E-922D-CA61A8392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7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level Second 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635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BD8B4AE6-C8D4-48A3-BD68-89ABB9F0B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6" name="Rectangle 10"/>
          <p:cNvSpPr>
            <a:spLocks noChangeArrowheads="1"/>
          </p:cNvSpPr>
          <p:nvPr userDrawn="1"/>
        </p:nvSpPr>
        <p:spPr bwMode="auto">
          <a:xfrm>
            <a:off x="381000" y="6172200"/>
            <a:ext cx="184150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sz="1000"/>
              <a:t>Intelligent Information Retrieval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5225BFE-DE1F-485B-8A6E-5FB925FD3E88}" type="slidenum">
              <a:rPr lang="en-US" altLang="en-US" sz="1400" smtClean="0"/>
              <a:pPr/>
              <a:t>1</a:t>
            </a:fld>
            <a:endParaRPr lang="en-US" altLang="en-US" sz="14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19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Vector Space Model for IR:</a:t>
            </a:r>
            <a:br>
              <a:rPr lang="en-US" altLang="en-US"/>
            </a:br>
            <a:r>
              <a:rPr lang="en-US" altLang="en-US" sz="3200">
                <a:solidFill>
                  <a:srgbClr val="CC3300"/>
                </a:solidFill>
              </a:rPr>
              <a:t>Implementation Notes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676400" y="2743200"/>
            <a:ext cx="5638800" cy="1077913"/>
          </a:xfrm>
          <a:prstGeom prst="rect">
            <a:avLst/>
          </a:prstGeom>
          <a:solidFill>
            <a:srgbClr val="99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400"/>
          </a:p>
          <a:p>
            <a:pPr>
              <a:spcBef>
                <a:spcPct val="50000"/>
              </a:spcBef>
            </a:pPr>
            <a:r>
              <a:rPr lang="en-US" altLang="en-US" sz="1800"/>
              <a:t>CSC 575</a:t>
            </a:r>
          </a:p>
          <a:p>
            <a:pPr>
              <a:spcBef>
                <a:spcPct val="50000"/>
              </a:spcBef>
            </a:pPr>
            <a:r>
              <a:rPr lang="en-US" altLang="en-US" sz="1800"/>
              <a:t>Intelligent Information Retrieval</a:t>
            </a:r>
          </a:p>
          <a:p>
            <a:pPr>
              <a:spcBef>
                <a:spcPct val="50000"/>
              </a:spcBef>
            </a:pPr>
            <a:endParaRPr lang="en-US" altLang="en-US" sz="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7CC6C09-CCE7-402C-BF30-6F14E154B66A}" type="slidenum">
              <a:rPr lang="en-US" altLang="en-US" sz="1400" smtClean="0"/>
              <a:pPr/>
              <a:t>10</a:t>
            </a:fld>
            <a:endParaRPr lang="en-US" altLang="en-US" sz="1400"/>
          </a:p>
        </p:txBody>
      </p:sp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990600" y="4724400"/>
            <a:ext cx="6019800" cy="9144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dirty="0"/>
              <a:t>Computing Document Lengths</a:t>
            </a: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990600" y="2286000"/>
            <a:ext cx="6019800" cy="19050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1295400" y="3244850"/>
            <a:ext cx="4800600" cy="79375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Assume the length of all document vectors are initialized to 0.0;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For each token T in dictionary H: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Let, I be the IDF weight of 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For each Posting of T in document 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Let, C, be the count of T in 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Increment the length of D by  (I*C)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For each document D in H: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Set the length of D to be the square-root of the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current stored length;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CE951C-14B0-43BA-A7EC-5B7A4DF681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58000" y="6172200"/>
            <a:ext cx="1905000" cy="228600"/>
          </a:xfrm>
        </p:spPr>
        <p:txBody>
          <a:bodyPr/>
          <a:lstStyle/>
          <a:p>
            <a:fld id="{0B622188-7944-4C6D-A7EE-65B97F96194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DD6D573-9A9D-4FF7-87C3-EE53A86F2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4600" y="1437584"/>
            <a:ext cx="2228850" cy="2476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kumimoji="1" lang="zh-TW" altLang="en-US">
              <a:ea typeface="新細明體" pitchFamily="18" charset="-12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C0DA9831-7BE0-4126-8129-E56198AF7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9550" y="1447490"/>
            <a:ext cx="0" cy="2476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E7C8AC0B-2E37-42D5-888E-1FD449D63C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5713" y="1886846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59693398-295E-4B7B-B1C2-75121680F1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5550" y="3525147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4551A27F-4C4C-406B-9440-50C64270EB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24600" y="2294834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36EB058F-BE09-4967-90D8-998D83CB2A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24600" y="3113984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36B8044E-CD64-40AD-9FF0-2D2A895E4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8263" y="3490221"/>
            <a:ext cx="887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>
                <a:ea typeface="新細明體" pitchFamily="18" charset="-120"/>
              </a:rPr>
              <a:t>system</a:t>
            </a: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104AA590-5757-4CD7-872A-C3F40C9B3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4925" y="1451871"/>
            <a:ext cx="1141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>
                <a:ea typeface="新細明體" pitchFamily="18" charset="-120"/>
              </a:rPr>
              <a:t>computer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DEEE0F54-4D85-49D4-9B10-AD5F71BF8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750" y="1875734"/>
            <a:ext cx="1057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database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1E8790D2-D7CA-4198-B74C-EC35AE2FD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6038" y="3128271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>
                <a:ea typeface="新細明體" pitchFamily="18" charset="-120"/>
              </a:rPr>
              <a:t>science</a:t>
            </a:r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C1F03D84-379F-4FA1-B1CC-917F3D3F7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5900" y="1906214"/>
            <a:ext cx="16954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16">
            <a:extLst>
              <a:ext uri="{FF2B5EF4-FFF2-40B4-BE49-F238E27FC236}">
                <a16:creationId xmlns:a16="http://schemas.microsoft.com/office/drawing/2014/main" id="{1480529F-1ABC-40C6-B9C6-EDC3E955E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5900" y="1456634"/>
            <a:ext cx="25336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AC60ED17-582C-476A-B0C9-52F8E16FE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950" y="3131510"/>
            <a:ext cx="2582858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4467DC73-3425-42E0-8B5A-0031030F445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7450" y="315056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9">
            <a:extLst>
              <a:ext uri="{FF2B5EF4-FFF2-40B4-BE49-F238E27FC236}">
                <a16:creationId xmlns:a16="http://schemas.microsoft.com/office/drawing/2014/main" id="{CC459C96-12C5-4AC5-9156-C324688A753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77550" y="315056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0">
            <a:extLst>
              <a:ext uri="{FF2B5EF4-FFF2-40B4-BE49-F238E27FC236}">
                <a16:creationId xmlns:a16="http://schemas.microsoft.com/office/drawing/2014/main" id="{008D0C8A-5E28-4C6C-A7F8-E0BFA201F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950" y="3617221"/>
            <a:ext cx="933450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Line 21">
            <a:extLst>
              <a:ext uri="{FF2B5EF4-FFF2-40B4-BE49-F238E27FC236}">
                <a16:creationId xmlns:a16="http://schemas.microsoft.com/office/drawing/2014/main" id="{A04D5E5D-04A5-47E4-9F7C-30448750A0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0958" y="1647012"/>
            <a:ext cx="525891" cy="12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2">
            <a:extLst>
              <a:ext uri="{FF2B5EF4-FFF2-40B4-BE49-F238E27FC236}">
                <a16:creationId xmlns:a16="http://schemas.microsoft.com/office/drawing/2014/main" id="{D2B80A9A-CFC1-4755-9010-11169599A3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9264" y="2054615"/>
            <a:ext cx="546635" cy="399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3">
            <a:extLst>
              <a:ext uri="{FF2B5EF4-FFF2-40B4-BE49-F238E27FC236}">
                <a16:creationId xmlns:a16="http://schemas.microsoft.com/office/drawing/2014/main" id="{F51A0D23-ADC4-4CD3-BBDA-40F747044F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72500" y="3302959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4">
            <a:extLst>
              <a:ext uri="{FF2B5EF4-FFF2-40B4-BE49-F238E27FC236}">
                <a16:creationId xmlns:a16="http://schemas.microsoft.com/office/drawing/2014/main" id="{9A83035C-7A17-4BF8-AD86-AC120F3EB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0956" y="3742633"/>
            <a:ext cx="544943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5">
            <a:extLst>
              <a:ext uri="{FF2B5EF4-FFF2-40B4-BE49-F238E27FC236}">
                <a16:creationId xmlns:a16="http://schemas.microsoft.com/office/drawing/2014/main" id="{E5F2C188-5EC6-4A00-9E2E-27F66E970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618" y="3090173"/>
            <a:ext cx="7120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D</a:t>
            </a:r>
            <a:r>
              <a:rPr kumimoji="1" lang="en-US" altLang="zh-TW" baseline="-25000" dirty="0">
                <a:ea typeface="新細明體" pitchFamily="18" charset="-120"/>
              </a:rPr>
              <a:t>1</a:t>
            </a:r>
            <a:r>
              <a:rPr kumimoji="1" lang="en-US" altLang="zh-TW" dirty="0">
                <a:ea typeface="新細明體" pitchFamily="18" charset="-120"/>
              </a:rPr>
              <a:t>, 1</a:t>
            </a: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C4141D8D-5A76-44F7-A3E7-C9FFDC6A8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7698" y="3580709"/>
            <a:ext cx="7120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D</a:t>
            </a:r>
            <a:r>
              <a:rPr kumimoji="1" lang="en-US" altLang="zh-TW" baseline="-25000" dirty="0">
                <a:ea typeface="新細明體" pitchFamily="18" charset="-120"/>
              </a:rPr>
              <a:t>2</a:t>
            </a:r>
            <a:r>
              <a:rPr kumimoji="1" lang="en-US" altLang="zh-TW" dirty="0">
                <a:ea typeface="新細明體" pitchFamily="18" charset="-120"/>
              </a:rPr>
              <a:t>, 3</a:t>
            </a:r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0BC12285-B651-4420-8468-55D5A7C49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5636" y="1864113"/>
            <a:ext cx="7120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D</a:t>
            </a:r>
            <a:r>
              <a:rPr kumimoji="1" lang="en-US" altLang="zh-TW" baseline="-25000" dirty="0">
                <a:ea typeface="新細明體" pitchFamily="18" charset="-120"/>
              </a:rPr>
              <a:t>2</a:t>
            </a:r>
            <a:r>
              <a:rPr kumimoji="1" lang="en-US" altLang="zh-TW" dirty="0">
                <a:ea typeface="新細明體" pitchFamily="18" charset="-120"/>
              </a:rPr>
              <a:t>, 3</a:t>
            </a: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A69E853E-B912-4D54-BF15-7B571BAFD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2013" y="1394880"/>
            <a:ext cx="7120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D</a:t>
            </a:r>
            <a:r>
              <a:rPr kumimoji="1" lang="en-US" altLang="zh-TW" baseline="-25000" dirty="0">
                <a:ea typeface="新細明體" pitchFamily="18" charset="-120"/>
              </a:rPr>
              <a:t>1</a:t>
            </a:r>
            <a:r>
              <a:rPr kumimoji="1" lang="en-US" altLang="zh-TW" dirty="0">
                <a:ea typeface="新細明體" pitchFamily="18" charset="-120"/>
              </a:rPr>
              <a:t>, 4</a:t>
            </a:r>
          </a:p>
        </p:txBody>
      </p:sp>
      <p:sp>
        <p:nvSpPr>
          <p:cNvPr id="28" name="Line 29">
            <a:extLst>
              <a:ext uri="{FF2B5EF4-FFF2-40B4-BE49-F238E27FC236}">
                <a16:creationId xmlns:a16="http://schemas.microsoft.com/office/drawing/2014/main" id="{CDEEB83F-CF1D-4F81-A928-59BDA213D2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1350" y="1467746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30">
            <a:extLst>
              <a:ext uri="{FF2B5EF4-FFF2-40B4-BE49-F238E27FC236}">
                <a16:creationId xmlns:a16="http://schemas.microsoft.com/office/drawing/2014/main" id="{EDDE6781-5A1A-4BF5-B220-B60A5D4CD8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9188" y="1470921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31">
            <a:extLst>
              <a:ext uri="{FF2B5EF4-FFF2-40B4-BE49-F238E27FC236}">
                <a16:creationId xmlns:a16="http://schemas.microsoft.com/office/drawing/2014/main" id="{809BC4A2-CD1F-4463-9CC9-FAB5C8ACA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3475" y="1912564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32">
            <a:extLst>
              <a:ext uri="{FF2B5EF4-FFF2-40B4-BE49-F238E27FC236}">
                <a16:creationId xmlns:a16="http://schemas.microsoft.com/office/drawing/2014/main" id="{0685DEED-237D-4C74-9B6D-7A2D90B38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513" y="1004196"/>
            <a:ext cx="1387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dirty="0">
                <a:ea typeface="新細明體" pitchFamily="18" charset="-120"/>
              </a:rPr>
              <a:t>Index terms</a:t>
            </a:r>
          </a:p>
        </p:txBody>
      </p:sp>
      <p:sp>
        <p:nvSpPr>
          <p:cNvPr id="32" name="Text Box 33">
            <a:extLst>
              <a:ext uri="{FF2B5EF4-FFF2-40B4-BE49-F238E27FC236}">
                <a16:creationId xmlns:a16="http://schemas.microsoft.com/office/drawing/2014/main" id="{61E4B6C1-8D4A-486D-B730-0CEFF846E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8625" y="972446"/>
            <a:ext cx="454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i="1" dirty="0" err="1">
                <a:ea typeface="新細明體" pitchFamily="18" charset="-120"/>
              </a:rPr>
              <a:t>idf</a:t>
            </a:r>
            <a:endParaRPr kumimoji="1" lang="en-US" altLang="zh-TW" dirty="0">
              <a:ea typeface="新細明體" pitchFamily="18" charset="-120"/>
            </a:endParaRPr>
          </a:p>
        </p:txBody>
      </p:sp>
      <p:sp>
        <p:nvSpPr>
          <p:cNvPr id="33" name="Line 34">
            <a:extLst>
              <a:ext uri="{FF2B5EF4-FFF2-40B4-BE49-F238E27FC236}">
                <a16:creationId xmlns:a16="http://schemas.microsoft.com/office/drawing/2014/main" id="{6BA0019A-12A3-46FF-B118-31F110FA1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07813" y="3136272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35">
            <a:extLst>
              <a:ext uri="{FF2B5EF4-FFF2-40B4-BE49-F238E27FC236}">
                <a16:creationId xmlns:a16="http://schemas.microsoft.com/office/drawing/2014/main" id="{4FA9DA80-2524-4D2F-8005-ECC93654D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0404" y="1453686"/>
            <a:ext cx="6335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dirty="0">
                <a:ea typeface="新細明體" pitchFamily="18" charset="-120"/>
              </a:rPr>
              <a:t>0.42</a:t>
            </a:r>
            <a:endParaRPr kumimoji="1" lang="zh-TW" altLang="en-US" dirty="0">
              <a:ea typeface="新細明體" pitchFamily="18" charset="-120"/>
            </a:endParaRPr>
          </a:p>
        </p:txBody>
      </p:sp>
      <p:sp>
        <p:nvSpPr>
          <p:cNvPr id="35" name="Text Box 36">
            <a:extLst>
              <a:ext uri="{FF2B5EF4-FFF2-40B4-BE49-F238E27FC236}">
                <a16:creationId xmlns:a16="http://schemas.microsoft.com/office/drawing/2014/main" id="{7655970B-B1B0-4F25-8CB8-F5041CA55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7654" y="1889138"/>
            <a:ext cx="6335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dirty="0">
                <a:ea typeface="新細明體" pitchFamily="18" charset="-120"/>
              </a:rPr>
              <a:t>1.00</a:t>
            </a:r>
            <a:endParaRPr kumimoji="1" lang="zh-TW" altLang="en-US" dirty="0">
              <a:ea typeface="新細明體" pitchFamily="18" charset="-120"/>
            </a:endParaRPr>
          </a:p>
        </p:txBody>
      </p:sp>
      <p:sp>
        <p:nvSpPr>
          <p:cNvPr id="36" name="Text Box 37">
            <a:extLst>
              <a:ext uri="{FF2B5EF4-FFF2-40B4-BE49-F238E27FC236}">
                <a16:creationId xmlns:a16="http://schemas.microsoft.com/office/drawing/2014/main" id="{C8253152-0126-4284-9399-A57B97A24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713" y="3077471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kumimoji="1" lang="zh-TW" altLang="en-US" dirty="0">
              <a:ea typeface="新細明體" pitchFamily="18" charset="-120"/>
            </a:endParaRPr>
          </a:p>
        </p:txBody>
      </p:sp>
      <p:sp>
        <p:nvSpPr>
          <p:cNvPr id="37" name="Text Box 38">
            <a:extLst>
              <a:ext uri="{FF2B5EF4-FFF2-40B4-BE49-F238E27FC236}">
                <a16:creationId xmlns:a16="http://schemas.microsoft.com/office/drawing/2014/main" id="{F22A420E-333A-481F-8993-DF0246F0C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8300" y="3502921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kumimoji="1" lang="zh-TW" altLang="en-US" dirty="0">
              <a:ea typeface="新細明體" pitchFamily="18" charset="-120"/>
            </a:endParaRPr>
          </a:p>
        </p:txBody>
      </p:sp>
      <p:sp>
        <p:nvSpPr>
          <p:cNvPr id="45" name="Line 9">
            <a:extLst>
              <a:ext uri="{FF2B5EF4-FFF2-40B4-BE49-F238E27FC236}">
                <a16:creationId xmlns:a16="http://schemas.microsoft.com/office/drawing/2014/main" id="{7E20AB69-F878-4929-B651-1BE280AE89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5713" y="2702381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13">
            <a:extLst>
              <a:ext uri="{FF2B5EF4-FFF2-40B4-BE49-F238E27FC236}">
                <a16:creationId xmlns:a16="http://schemas.microsoft.com/office/drawing/2014/main" id="{42917D91-A678-4B3C-A072-812FDB656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1172" y="2285801"/>
            <a:ext cx="10246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network</a:t>
            </a:r>
          </a:p>
        </p:txBody>
      </p:sp>
      <p:sp>
        <p:nvSpPr>
          <p:cNvPr id="47" name="Rectangle 15">
            <a:extLst>
              <a:ext uri="{FF2B5EF4-FFF2-40B4-BE49-F238E27FC236}">
                <a16:creationId xmlns:a16="http://schemas.microsoft.com/office/drawing/2014/main" id="{1EA2A081-06A1-4F33-9B41-D855CA869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5615" y="2351795"/>
            <a:ext cx="16954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" name="Line 22">
            <a:extLst>
              <a:ext uri="{FF2B5EF4-FFF2-40B4-BE49-F238E27FC236}">
                <a16:creationId xmlns:a16="http://schemas.microsoft.com/office/drawing/2014/main" id="{852A0BF3-3D42-4785-A0F7-B7585A3CBB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0957" y="2504195"/>
            <a:ext cx="554657" cy="387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 Box 27">
            <a:extLst>
              <a:ext uri="{FF2B5EF4-FFF2-40B4-BE49-F238E27FC236}">
                <a16:creationId xmlns:a16="http://schemas.microsoft.com/office/drawing/2014/main" id="{3D3C2A15-57C7-464D-805B-6D0D7A85D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953" y="2291406"/>
            <a:ext cx="704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D</a:t>
            </a:r>
            <a:r>
              <a:rPr kumimoji="1" lang="en-US" altLang="zh-TW" baseline="-25000" dirty="0">
                <a:ea typeface="新細明體" pitchFamily="18" charset="-120"/>
              </a:rPr>
              <a:t>1</a:t>
            </a:r>
            <a:r>
              <a:rPr kumimoji="1" lang="en-US" altLang="zh-TW" dirty="0">
                <a:ea typeface="新細明體" pitchFamily="18" charset="-120"/>
              </a:rPr>
              <a:t>, 3</a:t>
            </a:r>
          </a:p>
        </p:txBody>
      </p:sp>
      <p:sp>
        <p:nvSpPr>
          <p:cNvPr id="50" name="Line 31">
            <a:extLst>
              <a:ext uri="{FF2B5EF4-FFF2-40B4-BE49-F238E27FC236}">
                <a16:creationId xmlns:a16="http://schemas.microsoft.com/office/drawing/2014/main" id="{C0308C45-8D08-472B-B16E-140B0D657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33190" y="2358145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 Box 13">
            <a:extLst>
              <a:ext uri="{FF2B5EF4-FFF2-40B4-BE49-F238E27FC236}">
                <a16:creationId xmlns:a16="http://schemas.microsoft.com/office/drawing/2014/main" id="{B4B927C9-00CA-456D-BB35-5B3E276FC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6038" y="2704348"/>
            <a:ext cx="5245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file</a:t>
            </a:r>
          </a:p>
        </p:txBody>
      </p:sp>
      <p:sp>
        <p:nvSpPr>
          <p:cNvPr id="52" name="Rectangle 20">
            <a:extLst>
              <a:ext uri="{FF2B5EF4-FFF2-40B4-BE49-F238E27FC236}">
                <a16:creationId xmlns:a16="http://schemas.microsoft.com/office/drawing/2014/main" id="{C45B6483-FBA5-49E1-B5A3-29C32C889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9870" y="2726633"/>
            <a:ext cx="933450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" name="Line 24">
            <a:extLst>
              <a:ext uri="{FF2B5EF4-FFF2-40B4-BE49-F238E27FC236}">
                <a16:creationId xmlns:a16="http://schemas.microsoft.com/office/drawing/2014/main" id="{32A96228-F528-4AB9-BEA8-B7E0003CD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3450" y="2888558"/>
            <a:ext cx="552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Text Box 26">
            <a:extLst>
              <a:ext uri="{FF2B5EF4-FFF2-40B4-BE49-F238E27FC236}">
                <a16:creationId xmlns:a16="http://schemas.microsoft.com/office/drawing/2014/main" id="{2063CCD5-7A01-4BDE-A43A-0603CB83E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618" y="2690121"/>
            <a:ext cx="7120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D</a:t>
            </a:r>
            <a:r>
              <a:rPr kumimoji="1" lang="en-US" altLang="zh-TW" baseline="-25000" dirty="0">
                <a:ea typeface="新細明體" pitchFamily="18" charset="-120"/>
              </a:rPr>
              <a:t>1</a:t>
            </a:r>
            <a:r>
              <a:rPr kumimoji="1" lang="en-US" altLang="zh-TW" dirty="0">
                <a:ea typeface="新細明體" pitchFamily="18" charset="-120"/>
              </a:rPr>
              <a:t>, 2</a:t>
            </a:r>
          </a:p>
        </p:txBody>
      </p:sp>
      <p:sp>
        <p:nvSpPr>
          <p:cNvPr id="57" name="Text Box 26">
            <a:extLst>
              <a:ext uri="{FF2B5EF4-FFF2-40B4-BE49-F238E27FC236}">
                <a16:creationId xmlns:a16="http://schemas.microsoft.com/office/drawing/2014/main" id="{55A3A98E-5639-4BC7-91EC-7CA6B189C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6698" y="1394880"/>
            <a:ext cx="7120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D</a:t>
            </a:r>
            <a:r>
              <a:rPr kumimoji="1" lang="en-US" altLang="zh-TW" baseline="-25000" dirty="0">
                <a:ea typeface="新細明體" pitchFamily="18" charset="-120"/>
              </a:rPr>
              <a:t>2</a:t>
            </a:r>
            <a:r>
              <a:rPr kumimoji="1" lang="en-US" altLang="zh-TW" dirty="0">
                <a:ea typeface="新細明體" pitchFamily="18" charset="-120"/>
              </a:rPr>
              <a:t>, 1</a:t>
            </a:r>
          </a:p>
        </p:txBody>
      </p:sp>
      <p:sp>
        <p:nvSpPr>
          <p:cNvPr id="58" name="Text Box 26">
            <a:extLst>
              <a:ext uri="{FF2B5EF4-FFF2-40B4-BE49-F238E27FC236}">
                <a16:creationId xmlns:a16="http://schemas.microsoft.com/office/drawing/2014/main" id="{3C4342FA-5248-47E0-B320-A366C9FA5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1350" y="1391486"/>
            <a:ext cx="7120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D</a:t>
            </a:r>
            <a:r>
              <a:rPr kumimoji="1" lang="en-US" altLang="zh-TW" baseline="-25000" dirty="0">
                <a:ea typeface="新細明體" pitchFamily="18" charset="-120"/>
              </a:rPr>
              <a:t>4</a:t>
            </a:r>
            <a:r>
              <a:rPr kumimoji="1" lang="en-US" altLang="zh-TW" dirty="0">
                <a:ea typeface="新細明體" pitchFamily="18" charset="-120"/>
              </a:rPr>
              <a:t>, 2</a:t>
            </a:r>
          </a:p>
        </p:txBody>
      </p:sp>
      <p:sp>
        <p:nvSpPr>
          <p:cNvPr id="59" name="Text Box 26">
            <a:extLst>
              <a:ext uri="{FF2B5EF4-FFF2-40B4-BE49-F238E27FC236}">
                <a16:creationId xmlns:a16="http://schemas.microsoft.com/office/drawing/2014/main" id="{51F48B2D-A159-4151-805B-5EDD37A36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3475" y="1846307"/>
            <a:ext cx="7120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D</a:t>
            </a:r>
            <a:r>
              <a:rPr kumimoji="1" lang="en-US" altLang="zh-TW" baseline="-25000" dirty="0">
                <a:ea typeface="新細明體" pitchFamily="18" charset="-120"/>
              </a:rPr>
              <a:t>3</a:t>
            </a:r>
            <a:r>
              <a:rPr kumimoji="1" lang="en-US" altLang="zh-TW" dirty="0">
                <a:ea typeface="新細明體" pitchFamily="18" charset="-120"/>
              </a:rPr>
              <a:t>, 1</a:t>
            </a:r>
          </a:p>
        </p:txBody>
      </p:sp>
      <p:sp>
        <p:nvSpPr>
          <p:cNvPr id="60" name="Text Box 26">
            <a:extLst>
              <a:ext uri="{FF2B5EF4-FFF2-40B4-BE49-F238E27FC236}">
                <a16:creationId xmlns:a16="http://schemas.microsoft.com/office/drawing/2014/main" id="{0EAB399C-2C78-48CF-BB03-79C9A6D43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9188" y="2293888"/>
            <a:ext cx="7120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D</a:t>
            </a:r>
            <a:r>
              <a:rPr kumimoji="1" lang="en-US" altLang="zh-TW" baseline="-25000" dirty="0">
                <a:ea typeface="新細明體" pitchFamily="18" charset="-120"/>
              </a:rPr>
              <a:t>3</a:t>
            </a:r>
            <a:r>
              <a:rPr kumimoji="1" lang="en-US" altLang="zh-TW" dirty="0">
                <a:ea typeface="新細明體" pitchFamily="18" charset="-120"/>
              </a:rPr>
              <a:t>, 2</a:t>
            </a:r>
          </a:p>
        </p:txBody>
      </p:sp>
      <p:sp>
        <p:nvSpPr>
          <p:cNvPr id="61" name="Line 29">
            <a:extLst>
              <a:ext uri="{FF2B5EF4-FFF2-40B4-BE49-F238E27FC236}">
                <a16:creationId xmlns:a16="http://schemas.microsoft.com/office/drawing/2014/main" id="{FA5C19EA-09D6-4FF9-8CFD-F0795863B78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8246" y="316326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30">
            <a:extLst>
              <a:ext uri="{FF2B5EF4-FFF2-40B4-BE49-F238E27FC236}">
                <a16:creationId xmlns:a16="http://schemas.microsoft.com/office/drawing/2014/main" id="{96701F2C-C9AA-449C-930A-4BD944A7C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6084" y="3166435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Text Box 26">
            <a:extLst>
              <a:ext uri="{FF2B5EF4-FFF2-40B4-BE49-F238E27FC236}">
                <a16:creationId xmlns:a16="http://schemas.microsoft.com/office/drawing/2014/main" id="{67FA874A-44B3-4A44-B30A-CF3EE54D0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594" y="3090394"/>
            <a:ext cx="7120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D</a:t>
            </a:r>
            <a:r>
              <a:rPr kumimoji="1" lang="en-US" altLang="zh-TW" baseline="-25000" dirty="0">
                <a:ea typeface="新細明體" pitchFamily="18" charset="-120"/>
              </a:rPr>
              <a:t>2</a:t>
            </a:r>
            <a:r>
              <a:rPr kumimoji="1" lang="en-US" altLang="zh-TW" dirty="0">
                <a:ea typeface="新細明體" pitchFamily="18" charset="-120"/>
              </a:rPr>
              <a:t>, 2</a:t>
            </a:r>
          </a:p>
        </p:txBody>
      </p:sp>
      <p:sp>
        <p:nvSpPr>
          <p:cNvPr id="64" name="Text Box 26">
            <a:extLst>
              <a:ext uri="{FF2B5EF4-FFF2-40B4-BE49-F238E27FC236}">
                <a16:creationId xmlns:a16="http://schemas.microsoft.com/office/drawing/2014/main" id="{4E53DA29-B08B-4EE3-B49C-D42824974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8246" y="3087000"/>
            <a:ext cx="7120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dirty="0">
                <a:ea typeface="新細明體" pitchFamily="18" charset="-120"/>
              </a:rPr>
              <a:t>D</a:t>
            </a:r>
            <a:r>
              <a:rPr kumimoji="1" lang="en-US" altLang="zh-TW" baseline="-25000" dirty="0">
                <a:ea typeface="新細明體" pitchFamily="18" charset="-120"/>
              </a:rPr>
              <a:t>3</a:t>
            </a:r>
            <a:r>
              <a:rPr kumimoji="1" lang="en-US" altLang="zh-TW" dirty="0">
                <a:ea typeface="新細明體" pitchFamily="18" charset="-120"/>
              </a:rPr>
              <a:t>, 1</a:t>
            </a:r>
          </a:p>
        </p:txBody>
      </p:sp>
      <p:sp>
        <p:nvSpPr>
          <p:cNvPr id="71" name="Text Box 36">
            <a:extLst>
              <a:ext uri="{FF2B5EF4-FFF2-40B4-BE49-F238E27FC236}">
                <a16:creationId xmlns:a16="http://schemas.microsoft.com/office/drawing/2014/main" id="{4B3A6FCF-FC5B-4745-B4BF-28B977DC3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4606" y="2297508"/>
            <a:ext cx="6335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dirty="0">
                <a:ea typeface="新細明體" pitchFamily="18" charset="-120"/>
              </a:rPr>
              <a:t>1.00</a:t>
            </a:r>
            <a:endParaRPr kumimoji="1" lang="zh-TW" altLang="en-US" dirty="0">
              <a:ea typeface="新細明體" pitchFamily="18" charset="-120"/>
            </a:endParaRPr>
          </a:p>
        </p:txBody>
      </p:sp>
      <p:sp>
        <p:nvSpPr>
          <p:cNvPr id="72" name="Text Box 35">
            <a:extLst>
              <a:ext uri="{FF2B5EF4-FFF2-40B4-BE49-F238E27FC236}">
                <a16:creationId xmlns:a16="http://schemas.microsoft.com/office/drawing/2014/main" id="{E674B36B-F2E3-42E3-A0E0-2B63AFBFC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8064" y="3123511"/>
            <a:ext cx="6335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dirty="0">
                <a:ea typeface="新細明體" pitchFamily="18" charset="-120"/>
              </a:rPr>
              <a:t>0.42</a:t>
            </a:r>
            <a:endParaRPr kumimoji="1" lang="zh-TW" altLang="en-US" dirty="0">
              <a:ea typeface="新細明體" pitchFamily="18" charset="-120"/>
            </a:endParaRPr>
          </a:p>
        </p:txBody>
      </p:sp>
      <p:sp>
        <p:nvSpPr>
          <p:cNvPr id="73" name="Text Box 36">
            <a:extLst>
              <a:ext uri="{FF2B5EF4-FFF2-40B4-BE49-F238E27FC236}">
                <a16:creationId xmlns:a16="http://schemas.microsoft.com/office/drawing/2014/main" id="{567774F3-1BD4-4806-B8CF-14097BD60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0951" y="2705996"/>
            <a:ext cx="6335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dirty="0">
                <a:ea typeface="新細明體" pitchFamily="18" charset="-120"/>
              </a:rPr>
              <a:t>2.00</a:t>
            </a:r>
            <a:endParaRPr kumimoji="1" lang="zh-TW" altLang="en-US" dirty="0">
              <a:ea typeface="新細明體" pitchFamily="18" charset="-120"/>
            </a:endParaRPr>
          </a:p>
        </p:txBody>
      </p:sp>
      <p:sp>
        <p:nvSpPr>
          <p:cNvPr id="74" name="Text Box 36">
            <a:extLst>
              <a:ext uri="{FF2B5EF4-FFF2-40B4-BE49-F238E27FC236}">
                <a16:creationId xmlns:a16="http://schemas.microsoft.com/office/drawing/2014/main" id="{A6E41C95-E0FB-4ED8-9D25-67E252BE1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6951" y="3502861"/>
            <a:ext cx="6335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dirty="0">
                <a:ea typeface="新細明體" pitchFamily="18" charset="-120"/>
              </a:rPr>
              <a:t>2.00</a:t>
            </a:r>
            <a:endParaRPr kumimoji="1" lang="zh-TW" altLang="en-US" dirty="0">
              <a:ea typeface="新細明體" pitchFamily="18" charset="-12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AF6EA7E7-D644-4F15-9715-8D9116284605}"/>
              </a:ext>
            </a:extLst>
          </p:cNvPr>
          <p:cNvSpPr txBox="1"/>
          <p:nvPr/>
        </p:nvSpPr>
        <p:spPr>
          <a:xfrm>
            <a:off x="583344" y="4159758"/>
            <a:ext cx="797731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/>
              <a:t>Computing Document Lengths (Example: D1)</a:t>
            </a:r>
          </a:p>
          <a:p>
            <a:pPr algn="l"/>
            <a:endParaRPr lang="en-US" sz="1200" dirty="0"/>
          </a:p>
          <a:p>
            <a:pPr algn="l"/>
            <a:r>
              <a:rPr lang="en-US" dirty="0"/>
              <a:t>Vector for D1 </a:t>
            </a:r>
            <a:r>
              <a:rPr lang="en-US" dirty="0">
                <a:sym typeface="Wingdings" panose="05000000000000000000" pitchFamily="2" charset="2"/>
              </a:rPr>
              <a:t> computer: 4*0.42, network: 3*1, file: 2*2, science: 1*0.42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	         computer: 1.68, network: 3, file: 4, science: 0.42</a:t>
            </a:r>
          </a:p>
          <a:p>
            <a:pPr algn="l"/>
            <a:endParaRPr lang="en-US" sz="1200" dirty="0">
              <a:sym typeface="Wingdings" panose="05000000000000000000" pitchFamily="2" charset="2"/>
            </a:endParaRPr>
          </a:p>
          <a:p>
            <a:pPr algn="l"/>
            <a:r>
              <a:rPr lang="en-US" dirty="0">
                <a:sym typeface="Wingdings" panose="05000000000000000000" pitchFamily="2" charset="2"/>
              </a:rPr>
              <a:t>Length of D1  SQRT(1.68*1.68 + 3*3 + 4*4 + 0.42*0.42</a:t>
            </a:r>
          </a:p>
          <a:p>
            <a:pPr algn="l"/>
            <a:r>
              <a:rPr lang="en-US" dirty="0">
                <a:sym typeface="Wingdings" panose="05000000000000000000" pitchFamily="2" charset="2"/>
              </a:rPr>
              <a:t>	         = 5.29</a:t>
            </a:r>
            <a:endParaRPr lang="en-US" dirty="0"/>
          </a:p>
        </p:txBody>
      </p:sp>
      <p:sp>
        <p:nvSpPr>
          <p:cNvPr id="106" name="Rectangle 2">
            <a:extLst>
              <a:ext uri="{FF2B5EF4-FFF2-40B4-BE49-F238E27FC236}">
                <a16:creationId xmlns:a16="http://schemas.microsoft.com/office/drawing/2014/main" id="{16800C42-84FA-4E3E-92E0-63FAF0A78914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 dirty="0"/>
              <a:t>After Index Construction: Example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C909CD-8ED7-4841-B32B-BDCF2B88E87A}"/>
              </a:ext>
            </a:extLst>
          </p:cNvPr>
          <p:cNvSpPr txBox="1"/>
          <p:nvPr/>
        </p:nvSpPr>
        <p:spPr>
          <a:xfrm>
            <a:off x="513178" y="1899191"/>
            <a:ext cx="1265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log2*(4/3)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96836094-51BC-4CCF-B85E-7BBFBCD16404}"/>
              </a:ext>
            </a:extLst>
          </p:cNvPr>
          <p:cNvSpPr/>
          <p:nvPr/>
        </p:nvSpPr>
        <p:spPr bwMode="auto">
          <a:xfrm>
            <a:off x="347411" y="1806982"/>
            <a:ext cx="1526108" cy="565697"/>
          </a:xfrm>
          <a:prstGeom prst="ellipse">
            <a:avLst/>
          </a:prstGeom>
          <a:solidFill>
            <a:schemeClr val="accent5">
              <a:lumMod val="40000"/>
              <a:lumOff val="60000"/>
              <a:alpha val="36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229DDFE-09F1-4637-A8A8-6BD69C9A1FD2}"/>
              </a:ext>
            </a:extLst>
          </p:cNvPr>
          <p:cNvCxnSpPr>
            <a:cxnSpLocks/>
            <a:stCxn id="65" idx="6"/>
          </p:cNvCxnSpPr>
          <p:nvPr/>
        </p:nvCxnSpPr>
        <p:spPr bwMode="auto">
          <a:xfrm flipV="1">
            <a:off x="1873519" y="1705272"/>
            <a:ext cx="1942270" cy="384559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74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6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3325A65-5E7C-432D-B24E-A4D774FC9F02}" type="slidenum">
              <a:rPr lang="en-US" altLang="en-US" sz="1400" smtClean="0"/>
              <a:pPr/>
              <a:t>12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Time Complexity of Indexing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620000" cy="3962400"/>
          </a:xfrm>
        </p:spPr>
        <p:txBody>
          <a:bodyPr/>
          <a:lstStyle/>
          <a:p>
            <a:pPr eaLnBrk="1" hangingPunct="1"/>
            <a:r>
              <a:rPr lang="en-US" altLang="en-US" sz="2400" b="1"/>
              <a:t>Complexity of creating vector and indexing a document of </a:t>
            </a:r>
            <a:r>
              <a:rPr lang="en-US" altLang="en-US" sz="2400" b="1" i="1"/>
              <a:t>n</a:t>
            </a:r>
            <a:r>
              <a:rPr lang="en-US" altLang="en-US" sz="2400" b="1"/>
              <a:t> tokens is O(</a:t>
            </a:r>
            <a:r>
              <a:rPr lang="en-US" altLang="en-US" sz="2400" b="1" i="1"/>
              <a:t>n</a:t>
            </a:r>
            <a:r>
              <a:rPr lang="en-US" altLang="en-US" sz="2400" b="1"/>
              <a:t>).</a:t>
            </a:r>
          </a:p>
          <a:p>
            <a:pPr eaLnBrk="1" hangingPunct="1"/>
            <a:endParaRPr lang="en-US" altLang="en-US" sz="1000" b="1"/>
          </a:p>
          <a:p>
            <a:pPr eaLnBrk="1" hangingPunct="1"/>
            <a:r>
              <a:rPr lang="en-US" altLang="en-US" sz="2400" b="1"/>
              <a:t>So indexing </a:t>
            </a:r>
            <a:r>
              <a:rPr lang="en-US" altLang="en-US" sz="2400" b="1" i="1"/>
              <a:t>m</a:t>
            </a:r>
            <a:r>
              <a:rPr lang="en-US" altLang="en-US" sz="2400" b="1"/>
              <a:t> such documents is O(</a:t>
            </a:r>
            <a:r>
              <a:rPr lang="en-US" altLang="en-US" sz="2400" b="1" i="1"/>
              <a:t>m n</a:t>
            </a:r>
            <a:r>
              <a:rPr lang="en-US" altLang="en-US" sz="2400" b="1"/>
              <a:t>).</a:t>
            </a:r>
          </a:p>
          <a:p>
            <a:pPr eaLnBrk="1" hangingPunct="1"/>
            <a:endParaRPr lang="en-US" altLang="en-US" sz="1000" b="1"/>
          </a:p>
          <a:p>
            <a:pPr eaLnBrk="1" hangingPunct="1"/>
            <a:r>
              <a:rPr lang="en-US" altLang="en-US" sz="2400" b="1"/>
              <a:t>Computing token IDFs for a vocabulary </a:t>
            </a:r>
            <a:r>
              <a:rPr lang="en-US" altLang="en-US" sz="2400" b="1" i="1"/>
              <a:t>V </a:t>
            </a:r>
            <a:r>
              <a:rPr lang="en-US" altLang="en-US" sz="2400" b="1"/>
              <a:t>is O(|</a:t>
            </a:r>
            <a:r>
              <a:rPr lang="en-US" altLang="en-US" sz="2400" b="1" i="1"/>
              <a:t>V</a:t>
            </a:r>
            <a:r>
              <a:rPr lang="en-US" altLang="en-US" sz="2400" b="1"/>
              <a:t>|).</a:t>
            </a:r>
          </a:p>
          <a:p>
            <a:pPr eaLnBrk="1" hangingPunct="1"/>
            <a:endParaRPr lang="en-US" altLang="en-US" sz="1000" b="1"/>
          </a:p>
          <a:p>
            <a:pPr eaLnBrk="1" hangingPunct="1"/>
            <a:r>
              <a:rPr lang="en-US" altLang="en-US" sz="2400" b="1"/>
              <a:t>Computing vector lengths is also O(</a:t>
            </a:r>
            <a:r>
              <a:rPr lang="en-US" altLang="en-US" sz="2400" b="1" i="1"/>
              <a:t>m n</a:t>
            </a:r>
            <a:r>
              <a:rPr lang="en-US" altLang="en-US" sz="2400" b="1"/>
              <a:t>).</a:t>
            </a:r>
          </a:p>
          <a:p>
            <a:pPr eaLnBrk="1" hangingPunct="1"/>
            <a:endParaRPr lang="en-US" altLang="en-US" sz="1000" b="1"/>
          </a:p>
          <a:p>
            <a:pPr eaLnBrk="1" hangingPunct="1"/>
            <a:r>
              <a:rPr lang="en-US" altLang="en-US" sz="2400" b="1"/>
              <a:t>Since |</a:t>
            </a:r>
            <a:r>
              <a:rPr lang="en-US" altLang="en-US" sz="2400" b="1" i="1"/>
              <a:t>V</a:t>
            </a:r>
            <a:r>
              <a:rPr lang="en-US" altLang="en-US" sz="2400" b="1"/>
              <a:t>| </a:t>
            </a:r>
            <a:r>
              <a:rPr lang="en-US" altLang="en-US" sz="2400" b="1">
                <a:sym typeface="Symbol" pitchFamily="18" charset="2"/>
              </a:rPr>
              <a:t> </a:t>
            </a:r>
            <a:r>
              <a:rPr lang="en-US" altLang="en-US" sz="2400" b="1" i="1">
                <a:sym typeface="Symbol" pitchFamily="18" charset="2"/>
              </a:rPr>
              <a:t>m n, </a:t>
            </a:r>
            <a:r>
              <a:rPr lang="en-US" altLang="en-US" sz="2400" b="1">
                <a:sym typeface="Symbol" pitchFamily="18" charset="2"/>
              </a:rPr>
              <a:t>complete process is O(</a:t>
            </a:r>
            <a:r>
              <a:rPr lang="en-US" altLang="en-US" sz="2400" b="1" i="1">
                <a:sym typeface="Symbol" pitchFamily="18" charset="2"/>
              </a:rPr>
              <a:t>m n</a:t>
            </a:r>
            <a:r>
              <a:rPr lang="en-US" altLang="en-US" sz="2400" b="1">
                <a:sym typeface="Symbol" pitchFamily="18" charset="2"/>
              </a:rPr>
              <a:t>), which is also the complexity of just reading in the corpus.</a:t>
            </a:r>
            <a:endParaRPr lang="en-US" altLang="en-US" sz="2400" b="1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C9B75AF-E34E-4DD9-9D1B-CBE729719854}" type="slidenum">
              <a:rPr lang="en-US" altLang="en-US" sz="1400" smtClean="0"/>
              <a:pPr/>
              <a:t>13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Retrieval with an Inverted Index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467600" cy="4687888"/>
          </a:xfrm>
        </p:spPr>
        <p:txBody>
          <a:bodyPr/>
          <a:lstStyle/>
          <a:p>
            <a:pPr eaLnBrk="1" hangingPunct="1"/>
            <a:r>
              <a:rPr lang="en-US" altLang="en-US" sz="2400" b="1"/>
              <a:t>Tokens that are not in both the query and the document do not effect the dot products in the computation of Cosine similarities.</a:t>
            </a:r>
          </a:p>
          <a:p>
            <a:pPr lvl="1" eaLnBrk="1" hangingPunct="1"/>
            <a:endParaRPr lang="en-US" altLang="en-US" sz="1200" b="1"/>
          </a:p>
          <a:p>
            <a:pPr eaLnBrk="1" hangingPunct="1"/>
            <a:r>
              <a:rPr lang="en-US" altLang="en-US" sz="2400" b="1"/>
              <a:t>Usually the query is fairly short, and therefore its vector is </a:t>
            </a:r>
            <a:r>
              <a:rPr lang="en-US" altLang="en-US" sz="2400" b="1" i="1"/>
              <a:t>extremely</a:t>
            </a:r>
            <a:r>
              <a:rPr lang="en-US" altLang="en-US" sz="2400" b="1"/>
              <a:t> sparse.</a:t>
            </a:r>
          </a:p>
          <a:p>
            <a:pPr eaLnBrk="1" hangingPunct="1"/>
            <a:endParaRPr lang="en-US" altLang="en-US" sz="1200" b="1"/>
          </a:p>
          <a:p>
            <a:pPr eaLnBrk="1" hangingPunct="1"/>
            <a:r>
              <a:rPr lang="en-US" altLang="en-US" sz="2400" b="1"/>
              <a:t>Use inverted index to find the limited set of documents that contain at least one of the query words.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5A8E21-3E55-461F-844C-85D87B9EB548}" type="slidenum">
              <a:rPr lang="en-US" altLang="en-US" sz="1400" smtClean="0"/>
              <a:pPr/>
              <a:t>14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/>
              <a:t>Inverted Query Retrieval Efficiency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315200" cy="4535488"/>
          </a:xfrm>
        </p:spPr>
        <p:txBody>
          <a:bodyPr/>
          <a:lstStyle/>
          <a:p>
            <a:pPr eaLnBrk="1" hangingPunct="1"/>
            <a:r>
              <a:rPr lang="en-US" altLang="en-US" sz="2800"/>
              <a:t>Assume that, on average, a query word appears in </a:t>
            </a:r>
            <a:r>
              <a:rPr lang="en-US" altLang="en-US" sz="2800" i="1"/>
              <a:t>B </a:t>
            </a:r>
            <a:r>
              <a:rPr lang="en-US" altLang="en-US" sz="2800"/>
              <a:t>documents:</a:t>
            </a:r>
          </a:p>
          <a:p>
            <a:pPr eaLnBrk="1" hangingPunct="1"/>
            <a:endParaRPr lang="en-US" altLang="en-US" sz="2800"/>
          </a:p>
          <a:p>
            <a:pPr eaLnBrk="1" hangingPunct="1"/>
            <a:endParaRPr lang="en-US" altLang="en-US" sz="2800"/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Then retrieval time is O(|</a:t>
            </a:r>
            <a:r>
              <a:rPr lang="en-US" altLang="en-US" sz="2800" i="1"/>
              <a:t>Q</a:t>
            </a:r>
            <a:r>
              <a:rPr lang="en-US" altLang="en-US" sz="2800"/>
              <a:t>| </a:t>
            </a:r>
            <a:r>
              <a:rPr lang="en-US" altLang="en-US" sz="2800" i="1"/>
              <a:t>B</a:t>
            </a:r>
            <a:r>
              <a:rPr lang="en-US" altLang="en-US" sz="2800"/>
              <a:t>), which is typically, </a:t>
            </a:r>
            <a:r>
              <a:rPr lang="en-US" altLang="en-US" sz="2800" b="1"/>
              <a:t>much </a:t>
            </a:r>
            <a:r>
              <a:rPr lang="en-US" altLang="en-US" sz="2800"/>
              <a:t>better than naïve retrieval that examines all </a:t>
            </a:r>
            <a:r>
              <a:rPr lang="en-US" altLang="en-US" sz="2800" i="1"/>
              <a:t>N </a:t>
            </a:r>
            <a:r>
              <a:rPr lang="en-US" altLang="en-US" sz="2800"/>
              <a:t>documents, O(|</a:t>
            </a:r>
            <a:r>
              <a:rPr lang="en-US" altLang="en-US" sz="2800" i="1"/>
              <a:t>V</a:t>
            </a:r>
            <a:r>
              <a:rPr lang="en-US" altLang="en-US" sz="2800"/>
              <a:t>| </a:t>
            </a:r>
            <a:r>
              <a:rPr lang="en-US" altLang="en-US" sz="2800" i="1"/>
              <a:t>N</a:t>
            </a:r>
            <a:r>
              <a:rPr lang="en-US" altLang="en-US" sz="2800"/>
              <a:t>), because |</a:t>
            </a:r>
            <a:r>
              <a:rPr lang="en-US" altLang="en-US" sz="2800" i="1"/>
              <a:t>Q</a:t>
            </a:r>
            <a:r>
              <a:rPr lang="en-US" altLang="en-US" sz="2800"/>
              <a:t>| &lt;&lt; |</a:t>
            </a:r>
            <a:r>
              <a:rPr lang="en-US" altLang="en-US" sz="2800" i="1"/>
              <a:t>V</a:t>
            </a:r>
            <a:r>
              <a:rPr lang="en-US" altLang="en-US" sz="2800"/>
              <a:t>| and </a:t>
            </a:r>
            <a:r>
              <a:rPr lang="en-US" altLang="en-US" sz="2800" i="1"/>
              <a:t>B</a:t>
            </a:r>
            <a:r>
              <a:rPr lang="en-US" altLang="en-US" sz="2800"/>
              <a:t> &lt;&lt; </a:t>
            </a:r>
            <a:r>
              <a:rPr lang="en-US" altLang="en-US" sz="2800" i="1"/>
              <a:t>N</a:t>
            </a:r>
            <a:r>
              <a:rPr lang="en-US" altLang="en-US" sz="2800"/>
              <a:t>.</a:t>
            </a:r>
          </a:p>
          <a:p>
            <a:pPr eaLnBrk="1" hangingPunct="1"/>
            <a:endParaRPr lang="en-US" altLang="en-US" sz="2800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00200" y="2362200"/>
            <a:ext cx="586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1905000" y="2286000"/>
            <a:ext cx="4027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i="1">
                <a:solidFill>
                  <a:srgbClr val="FF5050"/>
                </a:solidFill>
              </a:rPr>
              <a:t>Q   =   q</a:t>
            </a:r>
            <a:r>
              <a:rPr lang="en-US" altLang="en-US" sz="2400" i="1" baseline="-25000">
                <a:solidFill>
                  <a:srgbClr val="FF5050"/>
                </a:solidFill>
              </a:rPr>
              <a:t>1</a:t>
            </a:r>
            <a:r>
              <a:rPr lang="en-US" altLang="en-US" sz="2400" i="1">
                <a:solidFill>
                  <a:srgbClr val="FF5050"/>
                </a:solidFill>
              </a:rPr>
              <a:t>           q</a:t>
            </a:r>
            <a:r>
              <a:rPr lang="en-US" altLang="en-US" sz="2400" i="1" baseline="-25000">
                <a:solidFill>
                  <a:srgbClr val="FF5050"/>
                </a:solidFill>
              </a:rPr>
              <a:t>2           </a:t>
            </a:r>
            <a:r>
              <a:rPr lang="en-US" altLang="en-US" sz="2400" i="1">
                <a:solidFill>
                  <a:srgbClr val="FF5050"/>
                </a:solidFill>
              </a:rPr>
              <a:t>…       q</a:t>
            </a:r>
            <a:r>
              <a:rPr lang="en-US" altLang="en-US" sz="2400" i="1" baseline="-25000">
                <a:solidFill>
                  <a:srgbClr val="FF5050"/>
                </a:solidFill>
              </a:rPr>
              <a:t>n</a:t>
            </a:r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2159000" y="3048000"/>
            <a:ext cx="1322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i="1">
                <a:solidFill>
                  <a:srgbClr val="0000CC"/>
                </a:solidFill>
              </a:rPr>
              <a:t>D</a:t>
            </a:r>
            <a:r>
              <a:rPr lang="en-US" altLang="en-US" sz="2400" i="1" baseline="-25000">
                <a:solidFill>
                  <a:srgbClr val="0000CC"/>
                </a:solidFill>
              </a:rPr>
              <a:t>11</a:t>
            </a:r>
            <a:r>
              <a:rPr lang="en-US" altLang="en-US" sz="2400" i="1">
                <a:solidFill>
                  <a:srgbClr val="0000CC"/>
                </a:solidFill>
              </a:rPr>
              <a:t>…D</a:t>
            </a:r>
            <a:r>
              <a:rPr lang="en-US" altLang="en-US" sz="2400" i="1" baseline="-25000">
                <a:solidFill>
                  <a:srgbClr val="0000CC"/>
                </a:solidFill>
              </a:rPr>
              <a:t>1B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3603625" y="3048000"/>
            <a:ext cx="1322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i="1">
                <a:solidFill>
                  <a:srgbClr val="0000CC"/>
                </a:solidFill>
              </a:rPr>
              <a:t>D</a:t>
            </a:r>
            <a:r>
              <a:rPr lang="en-US" altLang="en-US" sz="2400" i="1" baseline="-25000">
                <a:solidFill>
                  <a:srgbClr val="0000CC"/>
                </a:solidFill>
              </a:rPr>
              <a:t>21</a:t>
            </a:r>
            <a:r>
              <a:rPr lang="en-US" altLang="en-US" sz="2400" i="1">
                <a:solidFill>
                  <a:srgbClr val="0000CC"/>
                </a:solidFill>
              </a:rPr>
              <a:t>…D</a:t>
            </a:r>
            <a:r>
              <a:rPr lang="en-US" altLang="en-US" sz="2400" i="1" baseline="-25000">
                <a:solidFill>
                  <a:srgbClr val="0000CC"/>
                </a:solidFill>
              </a:rPr>
              <a:t>2B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5051425" y="3048000"/>
            <a:ext cx="1322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i="1">
                <a:solidFill>
                  <a:srgbClr val="0000CC"/>
                </a:solidFill>
              </a:rPr>
              <a:t>D</a:t>
            </a:r>
            <a:r>
              <a:rPr lang="en-US" altLang="en-US" sz="2400" i="1" baseline="-25000">
                <a:solidFill>
                  <a:srgbClr val="0000CC"/>
                </a:solidFill>
              </a:rPr>
              <a:t>n1</a:t>
            </a:r>
            <a:r>
              <a:rPr lang="en-US" altLang="en-US" sz="2400" i="1">
                <a:solidFill>
                  <a:srgbClr val="0000CC"/>
                </a:solidFill>
              </a:rPr>
              <a:t>…D</a:t>
            </a:r>
            <a:r>
              <a:rPr lang="en-US" altLang="en-US" sz="2400" i="1" baseline="-25000">
                <a:solidFill>
                  <a:srgbClr val="0000CC"/>
                </a:solidFill>
              </a:rPr>
              <a:t>nB</a:t>
            </a:r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 flipH="1">
            <a:off x="2362200" y="26670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7419" name="Line 10"/>
          <p:cNvSpPr>
            <a:spLocks noChangeShapeType="1"/>
          </p:cNvSpPr>
          <p:nvPr/>
        </p:nvSpPr>
        <p:spPr bwMode="auto">
          <a:xfrm>
            <a:off x="2971800" y="2667000"/>
            <a:ext cx="76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7420" name="Line 11"/>
          <p:cNvSpPr>
            <a:spLocks noChangeShapeType="1"/>
          </p:cNvSpPr>
          <p:nvPr/>
        </p:nvSpPr>
        <p:spPr bwMode="auto">
          <a:xfrm flipH="1">
            <a:off x="3810000" y="2667000"/>
            <a:ext cx="152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7421" name="Line 12"/>
          <p:cNvSpPr>
            <a:spLocks noChangeShapeType="1"/>
          </p:cNvSpPr>
          <p:nvPr/>
        </p:nvSpPr>
        <p:spPr bwMode="auto">
          <a:xfrm>
            <a:off x="4114800" y="26670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7422" name="Line 13"/>
          <p:cNvSpPr>
            <a:spLocks noChangeShapeType="1"/>
          </p:cNvSpPr>
          <p:nvPr/>
        </p:nvSpPr>
        <p:spPr bwMode="auto">
          <a:xfrm flipH="1">
            <a:off x="5334000" y="2667000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7423" name="Line 14"/>
          <p:cNvSpPr>
            <a:spLocks noChangeShapeType="1"/>
          </p:cNvSpPr>
          <p:nvPr/>
        </p:nvSpPr>
        <p:spPr bwMode="auto">
          <a:xfrm>
            <a:off x="5715000" y="27432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7424" name="Line 15"/>
          <p:cNvSpPr>
            <a:spLocks noChangeShapeType="1"/>
          </p:cNvSpPr>
          <p:nvPr/>
        </p:nvSpPr>
        <p:spPr bwMode="auto">
          <a:xfrm flipH="1">
            <a:off x="2590800" y="26670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7425" name="Line 16"/>
          <p:cNvSpPr>
            <a:spLocks noChangeShapeType="1"/>
          </p:cNvSpPr>
          <p:nvPr/>
        </p:nvSpPr>
        <p:spPr bwMode="auto">
          <a:xfrm>
            <a:off x="28956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7426" name="Line 17"/>
          <p:cNvSpPr>
            <a:spLocks noChangeShapeType="1"/>
          </p:cNvSpPr>
          <p:nvPr/>
        </p:nvSpPr>
        <p:spPr bwMode="auto">
          <a:xfrm flipH="1">
            <a:off x="3962400" y="27432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7427" name="Line 18"/>
          <p:cNvSpPr>
            <a:spLocks noChangeShapeType="1"/>
          </p:cNvSpPr>
          <p:nvPr/>
        </p:nvSpPr>
        <p:spPr bwMode="auto">
          <a:xfrm>
            <a:off x="4038600" y="27432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7428" name="Line 19"/>
          <p:cNvSpPr>
            <a:spLocks noChangeShapeType="1"/>
          </p:cNvSpPr>
          <p:nvPr/>
        </p:nvSpPr>
        <p:spPr bwMode="auto">
          <a:xfrm flipH="1">
            <a:off x="5486400" y="27432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7429" name="Line 20"/>
          <p:cNvSpPr>
            <a:spLocks noChangeShapeType="1"/>
          </p:cNvSpPr>
          <p:nvPr/>
        </p:nvSpPr>
        <p:spPr bwMode="auto">
          <a:xfrm>
            <a:off x="5638800" y="27432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8363691-2511-49F7-8EF2-D2FA716B8E20}" type="slidenum">
              <a:rPr lang="en-US" altLang="en-US" sz="1400" smtClean="0"/>
              <a:pPr/>
              <a:t>15</a:t>
            </a:fld>
            <a:endParaRPr lang="en-US" alt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Processing the Query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Incrementally compute dot product of each indexed document as query words are processed one by one.</a:t>
            </a:r>
          </a:p>
          <a:p>
            <a:pPr eaLnBrk="1" hangingPunct="1"/>
            <a:endParaRPr lang="en-US" altLang="en-US" sz="1000" b="1" dirty="0"/>
          </a:p>
          <a:p>
            <a:pPr eaLnBrk="1" hangingPunct="1"/>
            <a:r>
              <a:rPr lang="en-US" altLang="en-US" sz="2400" b="1" dirty="0"/>
              <a:t>To accumulate a total score for each retrieved document</a:t>
            </a:r>
          </a:p>
          <a:p>
            <a:pPr lvl="1" eaLnBrk="1" hangingPunct="1"/>
            <a:r>
              <a:rPr lang="en-US" altLang="en-US" sz="2000" b="1" dirty="0"/>
              <a:t>store retrieved documents in a </a:t>
            </a:r>
            <a:r>
              <a:rPr lang="en-US" altLang="en-US" sz="2000" b="1" dirty="0" err="1"/>
              <a:t>hashtable</a:t>
            </a:r>
            <a:r>
              <a:rPr lang="en-US" altLang="en-US" sz="2000" b="1" dirty="0"/>
              <a:t> </a:t>
            </a:r>
          </a:p>
          <a:p>
            <a:pPr lvl="1" eaLnBrk="1" hangingPunct="1"/>
            <a:r>
              <a:rPr lang="en-US" altLang="en-US" sz="2000" b="1" dirty="0" err="1"/>
              <a:t>DocumentReference</a:t>
            </a:r>
            <a:r>
              <a:rPr lang="en-US" altLang="en-US" sz="2000" b="1" dirty="0"/>
              <a:t> is the key and the partial accumulated score is the value</a:t>
            </a:r>
          </a:p>
          <a:p>
            <a:pPr lvl="1" eaLnBrk="1" hangingPunct="1"/>
            <a:endParaRPr lang="en-US" altLang="en-US" sz="1000" b="1" dirty="0"/>
          </a:p>
          <a:p>
            <a:pPr eaLnBrk="1" hangingPunct="1"/>
            <a:r>
              <a:rPr lang="en-US" altLang="en-US" sz="2400" b="1" dirty="0"/>
              <a:t>Once full dot product is computed, divide by the lengths (norms) of the document and query to obtain cosine similarity.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2A6282F-5570-4C26-8501-F6C8FF2E7696}" type="slidenum">
              <a:rPr lang="en-US" altLang="en-US" sz="1400" smtClean="0"/>
              <a:pPr/>
              <a:t>16</a:t>
            </a:fld>
            <a:endParaRPr lang="en-US" altLang="en-US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Inverted-Index Retrieval Algorithm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85800" y="2438400"/>
            <a:ext cx="8077200" cy="35814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990600" y="4267200"/>
            <a:ext cx="7620000" cy="1524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77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Create a HashMap Vector, Q, for the query.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Create empty HashMap, R, to store retrieved documents with scores.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For each token, T, in Q: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Let I be the IDF of T, and K be the count (</a:t>
            </a:r>
            <a:r>
              <a:rPr lang="en-US" altLang="en-US" sz="2000" dirty="0" err="1"/>
              <a:t>tf</a:t>
            </a:r>
            <a:r>
              <a:rPr lang="en-US" altLang="en-US" sz="2000" dirty="0"/>
              <a:t>) of T in Q;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Set the weight of T in Q:   W = K * I;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Let L be the </a:t>
            </a:r>
            <a:r>
              <a:rPr lang="en-US" altLang="en-US" sz="2000" dirty="0" err="1"/>
              <a:t>postingList</a:t>
            </a:r>
            <a:r>
              <a:rPr lang="en-US" altLang="en-US" sz="2000" dirty="0"/>
              <a:t> of T from the dictionary H;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For each Posting, P, in L: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Let D be the document of P, and C be the count of P </a:t>
            </a:r>
            <a:r>
              <a:rPr lang="en-US" altLang="en-US" sz="2000" dirty="0">
                <a:solidFill>
                  <a:srgbClr val="CC3300"/>
                </a:solidFill>
              </a:rPr>
              <a:t>(</a:t>
            </a:r>
            <a:r>
              <a:rPr lang="en-US" altLang="en-US" sz="2000" dirty="0" err="1">
                <a:solidFill>
                  <a:srgbClr val="CC3300"/>
                </a:solidFill>
              </a:rPr>
              <a:t>tf</a:t>
            </a:r>
            <a:r>
              <a:rPr lang="en-US" altLang="en-US" sz="2000" dirty="0">
                <a:solidFill>
                  <a:srgbClr val="CC3300"/>
                </a:solidFill>
              </a:rPr>
              <a:t> of T in D)</a:t>
            </a:r>
            <a:r>
              <a:rPr lang="en-US" altLang="en-US" sz="2000" dirty="0">
                <a:solidFill>
                  <a:srgbClr val="0000CC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    If D is not already in R </a:t>
            </a:r>
            <a:r>
              <a:rPr lang="en-US" altLang="en-US" sz="2000" dirty="0">
                <a:solidFill>
                  <a:srgbClr val="CC3300"/>
                </a:solidFill>
              </a:rPr>
              <a:t>(D was not previously retrieved)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 Then add D to R and initialize score to 0.0;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Increment D’s score by W * I * C; </a:t>
            </a:r>
            <a:r>
              <a:rPr lang="en-US" altLang="en-US" sz="2000" dirty="0">
                <a:solidFill>
                  <a:srgbClr val="CC3300"/>
                </a:solidFill>
              </a:rPr>
              <a:t>(product of T’s weights in Q and D)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08F3EC-310A-49AA-9D30-BFE0271EA0EC}" type="slidenum">
              <a:rPr lang="en-US" altLang="en-US" sz="1400" smtClean="0"/>
              <a:pPr/>
              <a:t>17</a:t>
            </a:fld>
            <a:endParaRPr lang="en-US" altLang="en-US" sz="1400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914400" y="2743200"/>
            <a:ext cx="7772400" cy="18288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6544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dirty="0"/>
              <a:t>Retrieval Algorithm (</a:t>
            </a:r>
            <a:r>
              <a:rPr lang="en-US" altLang="en-US" dirty="0" err="1"/>
              <a:t>cont</a:t>
            </a:r>
            <a:r>
              <a:rPr lang="en-US" altLang="en-US" dirty="0"/>
              <a:t>)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4535488"/>
          </a:xfrm>
        </p:spPr>
        <p:txBody>
          <a:bodyPr/>
          <a:lstStyle/>
          <a:p>
            <a:pPr marL="520700" indent="-52070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Compute the length, L, of the vector Q (square-root of the sum of the squares of its weights).</a:t>
            </a:r>
          </a:p>
          <a:p>
            <a:pPr marL="520700" indent="-520700" eaLnBrk="1" hangingPunct="1">
              <a:lnSpc>
                <a:spcPct val="90000"/>
              </a:lnSpc>
              <a:buFontTx/>
              <a:buNone/>
            </a:pPr>
            <a:endParaRPr lang="en-US" altLang="en-US" sz="1200" dirty="0"/>
          </a:p>
          <a:p>
            <a:pPr marL="520700" indent="-52070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For each retrieved document D in R:</a:t>
            </a:r>
          </a:p>
          <a:p>
            <a:pPr marL="520700" indent="-520700" eaLnBrk="1" hangingPunct="1">
              <a:lnSpc>
                <a:spcPct val="90000"/>
              </a:lnSpc>
              <a:buFontTx/>
              <a:buNone/>
            </a:pPr>
            <a:endParaRPr lang="en-US" altLang="en-US" sz="1200" dirty="0"/>
          </a:p>
          <a:p>
            <a:pPr marL="520700" indent="-52070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Let S be the current accumulated score of D;</a:t>
            </a:r>
          </a:p>
          <a:p>
            <a:pPr marL="520700" indent="-52070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</a:t>
            </a:r>
            <a:r>
              <a:rPr lang="en-US" altLang="en-US" sz="2400" dirty="0">
                <a:solidFill>
                  <a:srgbClr val="0000CC"/>
                </a:solidFill>
              </a:rPr>
              <a:t>(S is the dot-product of D and Q)</a:t>
            </a:r>
          </a:p>
          <a:p>
            <a:pPr marL="520700" indent="-52070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Let Y be the length of D as stored in its </a:t>
            </a:r>
            <a:r>
              <a:rPr lang="en-US" altLang="en-US" sz="2400" dirty="0" err="1"/>
              <a:t>DocumentReference</a:t>
            </a:r>
            <a:r>
              <a:rPr lang="en-US" altLang="en-US" sz="2400" dirty="0"/>
              <a:t>;</a:t>
            </a:r>
          </a:p>
          <a:p>
            <a:pPr marL="520700" indent="-52070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Normalize D’s final score to S/(L * Y);</a:t>
            </a:r>
          </a:p>
          <a:p>
            <a:pPr marL="520700" indent="-520700" eaLnBrk="1" hangingPunct="1">
              <a:lnSpc>
                <a:spcPct val="90000"/>
              </a:lnSpc>
              <a:buFontTx/>
              <a:buNone/>
            </a:pPr>
            <a:endParaRPr lang="en-US" altLang="en-US" sz="1600" dirty="0"/>
          </a:p>
          <a:p>
            <a:pPr marL="520700" indent="-52070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Sort retrieved documents in R by final score</a:t>
            </a:r>
          </a:p>
          <a:p>
            <a:pPr marL="520700" indent="-52070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Return results in an array</a:t>
            </a:r>
          </a:p>
          <a:p>
            <a:pPr marL="520700" indent="-520700"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B5DE9B5-1093-47FF-ADE5-561C799A3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3400" y="1972217"/>
            <a:ext cx="5949271" cy="1670242"/>
          </a:xfrm>
        </p:spPr>
        <p:txBody>
          <a:bodyPr/>
          <a:lstStyle/>
          <a:p>
            <a:r>
              <a:rPr lang="en-US" sz="3200" b="1" dirty="0">
                <a:solidFill>
                  <a:srgbClr val="0000CC"/>
                </a:solidFill>
              </a:rPr>
              <a:t>An example of Query Processing from an Inverted Index Based on the Retrieval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FD08F-D94B-4546-957D-B8748CAA17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5450FC-3EF2-43A1-AB81-54897822100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90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188EB-3AA4-483D-89F2-02659EEDB5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5450FC-3EF2-43A1-AB81-54897822100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53DBBB-17A4-454A-9AA3-430AF1D14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898" y="1342655"/>
            <a:ext cx="2228850" cy="230301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kumimoji="1" lang="zh-TW" altLang="en-US" sz="1800">
              <a:ea typeface="新細明體" pitchFamily="18" charset="-12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8A561A41-DF95-4680-89D5-DD8394CDA0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2847" y="1361706"/>
            <a:ext cx="3671" cy="2270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960640C3-4B80-4620-A907-AEAF741A44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9011" y="1791919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id="{01B1EE24-F239-45E7-95A1-EE17EEA0D7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9011" y="3177807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" name="Line 9">
            <a:extLst>
              <a:ext uri="{FF2B5EF4-FFF2-40B4-BE49-F238E27FC236}">
                <a16:creationId xmlns:a16="http://schemas.microsoft.com/office/drawing/2014/main" id="{F1EFDE0D-9AB5-4984-A5C8-88012E1EA5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7898" y="2199906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840EC1C9-2E40-43EA-BEDE-A3C03512E0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7898" y="2708160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A3DEAF99-B45E-41E8-9298-1771E886B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152" y="2742831"/>
            <a:ext cx="7745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search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54A5A4A4-CF86-4E1D-86E1-29757E779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790" y="1374841"/>
            <a:ext cx="12747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information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5F8FAD05-4911-499D-A2B8-6AD030F17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390" y="2284075"/>
            <a:ext cx="9541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retrieval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DC5A39CB-E015-493D-A1AD-76767F888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410" y="1791919"/>
            <a:ext cx="7104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query</a:t>
            </a: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52172549-1C35-4A79-82C4-EC7CCA407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0208" y="1845894"/>
            <a:ext cx="16954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8369F9DB-24BC-4E04-BAB2-15E43CC13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0208" y="1350594"/>
            <a:ext cx="25336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D3B60AAF-AEBC-4333-AB1B-6AD4A3226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9258" y="2787726"/>
            <a:ext cx="2563811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871E23F7-A4CE-4501-8E75-A2DC8D064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1758" y="2806776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D7AAE625-6B24-43D2-BBD1-D4ECF3743D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1858" y="2806776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EDCE9193-5E93-4086-A3C2-9D4AE734C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7296" y="3308544"/>
            <a:ext cx="1744562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1" name="Line 21">
            <a:extLst>
              <a:ext uri="{FF2B5EF4-FFF2-40B4-BE49-F238E27FC236}">
                <a16:creationId xmlns:a16="http://schemas.microsoft.com/office/drawing/2014/main" id="{BECDEB21-F6B7-4F48-ACF2-C341BD468E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2008" y="1541094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2" name="Line 22">
            <a:extLst>
              <a:ext uri="{FF2B5EF4-FFF2-40B4-BE49-F238E27FC236}">
                <a16:creationId xmlns:a16="http://schemas.microsoft.com/office/drawing/2014/main" id="{05FF8E5A-52F2-4E5B-96B7-52E93B4DF1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1058" y="1998294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3" name="Line 23">
            <a:extLst>
              <a:ext uri="{FF2B5EF4-FFF2-40B4-BE49-F238E27FC236}">
                <a16:creationId xmlns:a16="http://schemas.microsoft.com/office/drawing/2014/main" id="{B6A89B2D-2C4F-4D42-917F-1B1E86A429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1058" y="2959176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4" name="Line 24">
            <a:extLst>
              <a:ext uri="{FF2B5EF4-FFF2-40B4-BE49-F238E27FC236}">
                <a16:creationId xmlns:a16="http://schemas.microsoft.com/office/drawing/2014/main" id="{977CCBEA-6976-42EF-B731-456CD0BF31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9096" y="3433956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8E63EAFB-8377-4FDF-9EE1-63F0AC1AB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2935" y="2742901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2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DB0A5765-3986-440D-8A7B-BC4B3040B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493" y="3272031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9DC271B4-C2EA-4684-8E09-46492030C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393" y="1822082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28" name="Text Box 28">
            <a:extLst>
              <a:ext uri="{FF2B5EF4-FFF2-40B4-BE49-F238E27FC236}">
                <a16:creationId xmlns:a16="http://schemas.microsoft.com/office/drawing/2014/main" id="{92CC37BB-72E1-4E12-BD01-C06130839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3693" y="1290922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4</a:t>
            </a:r>
          </a:p>
        </p:txBody>
      </p:sp>
      <p:sp>
        <p:nvSpPr>
          <p:cNvPr id="29" name="Line 29">
            <a:extLst>
              <a:ext uri="{FF2B5EF4-FFF2-40B4-BE49-F238E27FC236}">
                <a16:creationId xmlns:a16="http://schemas.microsoft.com/office/drawing/2014/main" id="{17DC6089-24E1-42D1-B5F2-FE67ED1DAF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5658" y="1361707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" name="Line 30">
            <a:extLst>
              <a:ext uri="{FF2B5EF4-FFF2-40B4-BE49-F238E27FC236}">
                <a16:creationId xmlns:a16="http://schemas.microsoft.com/office/drawing/2014/main" id="{BA0E2499-06E5-4223-AFF6-8EE3F7DDB46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3496" y="1364882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1" name="Line 31">
            <a:extLst>
              <a:ext uri="{FF2B5EF4-FFF2-40B4-BE49-F238E27FC236}">
                <a16:creationId xmlns:a16="http://schemas.microsoft.com/office/drawing/2014/main" id="{5479A113-68EA-4794-ABA5-653677685E1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7783" y="1852244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" name="Text Box 35">
            <a:extLst>
              <a:ext uri="{FF2B5EF4-FFF2-40B4-BE49-F238E27FC236}">
                <a16:creationId xmlns:a16="http://schemas.microsoft.com/office/drawing/2014/main" id="{DF8F3522-B9F8-4A08-B003-4B31F0D1E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4483" y="1350594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36" name="Text Box 36">
            <a:extLst>
              <a:ext uri="{FF2B5EF4-FFF2-40B4-BE49-F238E27FC236}">
                <a16:creationId xmlns:a16="http://schemas.microsoft.com/office/drawing/2014/main" id="{A99C655B-3A7D-4032-87AA-71BF349D2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461" y="1787632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1.32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37" name="Text Box 37">
            <a:extLst>
              <a:ext uri="{FF2B5EF4-FFF2-40B4-BE49-F238E27FC236}">
                <a16:creationId xmlns:a16="http://schemas.microsoft.com/office/drawing/2014/main" id="{EBB02757-09A3-4BF9-94AC-A1AE10A64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790" y="2269365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38" name="Text Box 38">
            <a:extLst>
              <a:ext uri="{FF2B5EF4-FFF2-40B4-BE49-F238E27FC236}">
                <a16:creationId xmlns:a16="http://schemas.microsoft.com/office/drawing/2014/main" id="{5DF62240-5687-44C7-86C0-6FEE417CE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299" y="3218615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1.32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42" name="Text Box 28">
            <a:extLst>
              <a:ext uri="{FF2B5EF4-FFF2-40B4-BE49-F238E27FC236}">
                <a16:creationId xmlns:a16="http://schemas.microsoft.com/office/drawing/2014/main" id="{FDD5B221-32D9-4EF7-805D-DB8BE687D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6343" y="1290831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3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43" name="Text Box 28">
            <a:extLst>
              <a:ext uri="{FF2B5EF4-FFF2-40B4-BE49-F238E27FC236}">
                <a16:creationId xmlns:a16="http://schemas.microsoft.com/office/drawing/2014/main" id="{680825E6-935C-4BA0-8D9E-E2935234C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7555" y="1290831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5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44" name="Text Box 27">
            <a:extLst>
              <a:ext uri="{FF2B5EF4-FFF2-40B4-BE49-F238E27FC236}">
                <a16:creationId xmlns:a16="http://schemas.microsoft.com/office/drawing/2014/main" id="{A2768D4B-E39E-4E2D-A071-B20ED7CB8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9240" y="1779219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2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45" name="Text Box 25">
            <a:extLst>
              <a:ext uri="{FF2B5EF4-FFF2-40B4-BE49-F238E27FC236}">
                <a16:creationId xmlns:a16="http://schemas.microsoft.com/office/drawing/2014/main" id="{B4C9802E-F7E0-4A56-A160-0AED1BF41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6157" y="2750810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3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46" name="Text Box 25">
            <a:extLst>
              <a:ext uri="{FF2B5EF4-FFF2-40B4-BE49-F238E27FC236}">
                <a16:creationId xmlns:a16="http://schemas.microsoft.com/office/drawing/2014/main" id="{40719DCE-3EAB-409B-9EA5-2188E3558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0131" y="2763914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4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48" name="Text Box 13">
            <a:extLst>
              <a:ext uri="{FF2B5EF4-FFF2-40B4-BE49-F238E27FC236}">
                <a16:creationId xmlns:a16="http://schemas.microsoft.com/office/drawing/2014/main" id="{71F52E03-8B31-4218-9958-B83ED596A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6710" y="3225554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system</a:t>
            </a:r>
          </a:p>
        </p:txBody>
      </p:sp>
      <p:sp>
        <p:nvSpPr>
          <p:cNvPr id="49" name="Rectangle 17">
            <a:extLst>
              <a:ext uri="{FF2B5EF4-FFF2-40B4-BE49-F238E27FC236}">
                <a16:creationId xmlns:a16="http://schemas.microsoft.com/office/drawing/2014/main" id="{ED6C5ED9-0C7A-4D28-9EFB-6A9995567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0208" y="2318629"/>
            <a:ext cx="2582860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0" name="Line 18">
            <a:extLst>
              <a:ext uri="{FF2B5EF4-FFF2-40B4-BE49-F238E27FC236}">
                <a16:creationId xmlns:a16="http://schemas.microsoft.com/office/drawing/2014/main" id="{30C2C1BF-68B9-47E7-9AC9-C4669321B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2708" y="2337679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1" name="Line 19">
            <a:extLst>
              <a:ext uri="{FF2B5EF4-FFF2-40B4-BE49-F238E27FC236}">
                <a16:creationId xmlns:a16="http://schemas.microsoft.com/office/drawing/2014/main" id="{CDFFD1B1-AB2F-456C-B624-B09828D15E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2808" y="2337679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2" name="Text Box 25">
            <a:extLst>
              <a:ext uri="{FF2B5EF4-FFF2-40B4-BE49-F238E27FC236}">
                <a16:creationId xmlns:a16="http://schemas.microsoft.com/office/drawing/2014/main" id="{03FF9BA2-1BBC-48AD-9889-42824F0EA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3885" y="2273804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54" name="Text Box 25">
            <a:extLst>
              <a:ext uri="{FF2B5EF4-FFF2-40B4-BE49-F238E27FC236}">
                <a16:creationId xmlns:a16="http://schemas.microsoft.com/office/drawing/2014/main" id="{113D1DB6-B4A9-44B4-B7DC-B9FFD2AE2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107" y="228171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4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55" name="Text Box 25">
            <a:extLst>
              <a:ext uri="{FF2B5EF4-FFF2-40B4-BE49-F238E27FC236}">
                <a16:creationId xmlns:a16="http://schemas.microsoft.com/office/drawing/2014/main" id="{A569C1DC-A8BA-4512-9870-62A816837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081" y="2294817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5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57" name="Line 22">
            <a:extLst>
              <a:ext uri="{FF2B5EF4-FFF2-40B4-BE49-F238E27FC236}">
                <a16:creationId xmlns:a16="http://schemas.microsoft.com/office/drawing/2014/main" id="{1880A2BD-E32D-4A18-B7BC-29043C2F0F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7861" y="2489022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8" name="Text Box 35">
            <a:extLst>
              <a:ext uri="{FF2B5EF4-FFF2-40B4-BE49-F238E27FC236}">
                <a16:creationId xmlns:a16="http://schemas.microsoft.com/office/drawing/2014/main" id="{A07A1EE2-8C45-4B07-8370-2F24EBAA4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299" y="2736993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88EAB2E-365F-444D-8491-F3EA43F7F4CA}"/>
              </a:ext>
            </a:extLst>
          </p:cNvPr>
          <p:cNvSpPr txBox="1"/>
          <p:nvPr/>
        </p:nvSpPr>
        <p:spPr>
          <a:xfrm>
            <a:off x="928004" y="438498"/>
            <a:ext cx="4075155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Query: “information retrieval system”</a:t>
            </a:r>
          </a:p>
        </p:txBody>
      </p:sp>
      <p:sp>
        <p:nvSpPr>
          <p:cNvPr id="60" name="Line 18">
            <a:extLst>
              <a:ext uri="{FF2B5EF4-FFF2-40B4-BE49-F238E27FC236}">
                <a16:creationId xmlns:a16="http://schemas.microsoft.com/office/drawing/2014/main" id="{A211FEF7-1BDA-4AAD-80CF-F3020C126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2708" y="3311906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1" name="Text Box 26">
            <a:extLst>
              <a:ext uri="{FF2B5EF4-FFF2-40B4-BE49-F238E27FC236}">
                <a16:creationId xmlns:a16="http://schemas.microsoft.com/office/drawing/2014/main" id="{36233CEC-6312-4459-8319-F69631CD3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6503" y="3276845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>
                <a:ea typeface="新細明體" pitchFamily="18" charset="-120"/>
              </a:rPr>
              <a:t>D</a:t>
            </a:r>
            <a:r>
              <a:rPr kumimoji="1" lang="en-US" altLang="zh-TW" sz="1800" baseline="-25000">
                <a:ea typeface="新細明體" pitchFamily="18" charset="-120"/>
              </a:rPr>
              <a:t>5</a:t>
            </a:r>
            <a:r>
              <a:rPr kumimoji="1" lang="en-US" altLang="zh-TW" sz="1800">
                <a:ea typeface="新細明體" pitchFamily="18" charset="-120"/>
              </a:rPr>
              <a:t>, 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DF1238A-C7C0-4AE4-9600-00E959AD5AA5}"/>
              </a:ext>
            </a:extLst>
          </p:cNvPr>
          <p:cNvSpPr txBox="1"/>
          <p:nvPr/>
        </p:nvSpPr>
        <p:spPr>
          <a:xfrm>
            <a:off x="1022990" y="3922487"/>
            <a:ext cx="62125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/>
              <a:t>Doc lengths:</a:t>
            </a:r>
            <a:br>
              <a:rPr lang="en-US" sz="1800" dirty="0"/>
            </a:br>
            <a:r>
              <a:rPr lang="en-US" sz="1800" dirty="0"/>
              <a:t>D1 = SQRT((4*0.74)</a:t>
            </a:r>
            <a:r>
              <a:rPr lang="en-US" sz="1800" baseline="30000" dirty="0"/>
              <a:t>2</a:t>
            </a:r>
            <a:r>
              <a:rPr lang="en-US" sz="1800" dirty="0"/>
              <a:t> + (3*1.32)</a:t>
            </a:r>
            <a:r>
              <a:rPr lang="en-US" sz="1800" baseline="30000" dirty="0"/>
              <a:t>2</a:t>
            </a:r>
            <a:r>
              <a:rPr lang="en-US" sz="1800" dirty="0"/>
              <a:t> + (3*0.74)</a:t>
            </a:r>
            <a:r>
              <a:rPr lang="en-US" sz="1800" baseline="30000" dirty="0"/>
              <a:t>2</a:t>
            </a:r>
            <a:r>
              <a:rPr lang="en-US" sz="1800" dirty="0"/>
              <a:t> + (1*1.32)</a:t>
            </a:r>
            <a:r>
              <a:rPr lang="en-US" sz="1800" baseline="30000" dirty="0"/>
              <a:t>2</a:t>
            </a:r>
            <a:r>
              <a:rPr lang="en-US" sz="1800" dirty="0"/>
              <a:t> = 5.57</a:t>
            </a:r>
            <a:br>
              <a:rPr lang="en-US" sz="1800" dirty="0"/>
            </a:br>
            <a:r>
              <a:rPr lang="en-US" sz="1800" dirty="0"/>
              <a:t>D2 = 3.03</a:t>
            </a:r>
            <a:br>
              <a:rPr lang="en-US" sz="1800" dirty="0"/>
            </a:br>
            <a:r>
              <a:rPr lang="en-US" sz="1800" dirty="0"/>
              <a:t>D3 = 1.04</a:t>
            </a:r>
          </a:p>
          <a:p>
            <a:pPr algn="l"/>
            <a:r>
              <a:rPr lang="en-US" sz="1800" dirty="0"/>
              <a:t>D4 = 1.65</a:t>
            </a:r>
          </a:p>
          <a:p>
            <a:pPr algn="l"/>
            <a:r>
              <a:rPr lang="en-US" sz="1800" dirty="0"/>
              <a:t>D5 = 3.75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8C8B2B1-3442-4011-BBE1-DD00DE066960}"/>
              </a:ext>
            </a:extLst>
          </p:cNvPr>
          <p:cNvSpPr txBox="1"/>
          <p:nvPr/>
        </p:nvSpPr>
        <p:spPr>
          <a:xfrm>
            <a:off x="2982431" y="4906030"/>
            <a:ext cx="5730247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dirty="0"/>
              <a:t>Q length = SQRT(0.74*0.74 + 0.74*0.74 + 1.32*1.32)        </a:t>
            </a:r>
            <a:br>
              <a:rPr lang="en-US" dirty="0"/>
            </a:br>
            <a:r>
              <a:rPr lang="en-US" dirty="0"/>
              <a:t>               = 1.68</a:t>
            </a:r>
          </a:p>
        </p:txBody>
      </p:sp>
      <p:sp>
        <p:nvSpPr>
          <p:cNvPr id="65" name="Text Box 35">
            <a:extLst>
              <a:ext uri="{FF2B5EF4-FFF2-40B4-BE49-F238E27FC236}">
                <a16:creationId xmlns:a16="http://schemas.microsoft.com/office/drawing/2014/main" id="{0A1EF6AB-F48D-4B69-A305-3B3CE48BC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8668" y="972919"/>
            <a:ext cx="556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IDF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62DD0CB9-41F1-4984-AE9D-49F8B478ECC5}"/>
              </a:ext>
            </a:extLst>
          </p:cNvPr>
          <p:cNvSpPr/>
          <p:nvPr/>
        </p:nvSpPr>
        <p:spPr bwMode="auto">
          <a:xfrm>
            <a:off x="2565328" y="954656"/>
            <a:ext cx="647778" cy="373619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DC679A2-A483-4E9C-A725-8413D794337B}"/>
              </a:ext>
            </a:extLst>
          </p:cNvPr>
          <p:cNvSpPr/>
          <p:nvPr/>
        </p:nvSpPr>
        <p:spPr bwMode="auto">
          <a:xfrm>
            <a:off x="928004" y="3918056"/>
            <a:ext cx="1501494" cy="373619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Speech Bubble: Rectangle 67">
            <a:extLst>
              <a:ext uri="{FF2B5EF4-FFF2-40B4-BE49-F238E27FC236}">
                <a16:creationId xmlns:a16="http://schemas.microsoft.com/office/drawing/2014/main" id="{9E6A2BC5-ABD4-4C4A-87DE-7347805FC284}"/>
              </a:ext>
            </a:extLst>
          </p:cNvPr>
          <p:cNvSpPr/>
          <p:nvPr/>
        </p:nvSpPr>
        <p:spPr bwMode="auto">
          <a:xfrm>
            <a:off x="6947135" y="2242732"/>
            <a:ext cx="2079713" cy="710067"/>
          </a:xfrm>
          <a:prstGeom prst="wedgeRectCallout">
            <a:avLst>
              <a:gd name="adj1" fmla="val -34463"/>
              <a:gd name="adj2" fmla="val 107572"/>
            </a:avLst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Computed during </a:t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index construction</a:t>
            </a:r>
          </a:p>
        </p:txBody>
      </p:sp>
      <p:cxnSp>
        <p:nvCxnSpPr>
          <p:cNvPr id="70" name="Connector: Elbow 69">
            <a:extLst>
              <a:ext uri="{FF2B5EF4-FFF2-40B4-BE49-F238E27FC236}">
                <a16:creationId xmlns:a16="http://schemas.microsoft.com/office/drawing/2014/main" id="{39FA7956-5D6D-44B0-AEA0-A1C7A5C5E23D}"/>
              </a:ext>
            </a:extLst>
          </p:cNvPr>
          <p:cNvCxnSpPr>
            <a:stCxn id="68" idx="0"/>
            <a:endCxn id="66" idx="6"/>
          </p:cNvCxnSpPr>
          <p:nvPr/>
        </p:nvCxnSpPr>
        <p:spPr bwMode="auto">
          <a:xfrm rot="16200000" flipV="1">
            <a:off x="5049416" y="-694844"/>
            <a:ext cx="1101266" cy="4773886"/>
          </a:xfrm>
          <a:prstGeom prst="bentConnector2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874860EF-A9D1-4200-AABF-6DA342790565}"/>
              </a:ext>
            </a:extLst>
          </p:cNvPr>
          <p:cNvCxnSpPr>
            <a:cxnSpLocks/>
            <a:stCxn id="68" idx="2"/>
            <a:endCxn id="67" idx="6"/>
          </p:cNvCxnSpPr>
          <p:nvPr/>
        </p:nvCxnSpPr>
        <p:spPr bwMode="auto">
          <a:xfrm rot="5400000">
            <a:off x="4632212" y="750085"/>
            <a:ext cx="1152067" cy="5557494"/>
          </a:xfrm>
          <a:prstGeom prst="bentConnector2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1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DB01B27-D33A-4848-BC6C-7D9C5A58FFC7}" type="slidenum">
              <a:rPr lang="en-US" altLang="en-US" sz="1400" smtClean="0"/>
              <a:pPr/>
              <a:t>2</a:t>
            </a:fld>
            <a:endParaRPr lang="en-US" altLang="en-US" sz="140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Inverted Index</a:t>
            </a:r>
            <a:endParaRPr lang="en-US" altLang="en-US" dirty="0"/>
          </a:p>
        </p:txBody>
      </p:sp>
      <p:sp>
        <p:nvSpPr>
          <p:cNvPr id="1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001000" cy="1968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Designed for efficient search based on tokens in a query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dictionary contains terms, but will now also contain statistics about the term such as the DF (or IDF) values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the postings will contain the doc ids and the weights (usually counts) for all occurrences of the term</a:t>
            </a:r>
          </a:p>
        </p:txBody>
      </p:sp>
      <p:sp>
        <p:nvSpPr>
          <p:cNvPr id="23" name="Rectangle 5">
            <a:extLst>
              <a:ext uri="{FF2B5EF4-FFF2-40B4-BE49-F238E27FC236}">
                <a16:creationId xmlns:a16="http://schemas.microsoft.com/office/drawing/2014/main" id="{44F9B544-CA81-45D3-886F-44CD7BE57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238" y="3162614"/>
            <a:ext cx="2228850" cy="2476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kumimoji="1" lang="zh-TW" altLang="en-US" sz="1800">
              <a:ea typeface="新細明體" pitchFamily="18" charset="-120"/>
            </a:endParaRPr>
          </a:p>
        </p:txBody>
      </p:sp>
      <p:sp>
        <p:nvSpPr>
          <p:cNvPr id="24" name="Line 6">
            <a:extLst>
              <a:ext uri="{FF2B5EF4-FFF2-40B4-BE49-F238E27FC236}">
                <a16:creationId xmlns:a16="http://schemas.microsoft.com/office/drawing/2014/main" id="{ABF535ED-C8B8-43F4-A618-963709897B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7188" y="3181664"/>
            <a:ext cx="0" cy="2476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5" name="Line 7">
            <a:extLst>
              <a:ext uri="{FF2B5EF4-FFF2-40B4-BE49-F238E27FC236}">
                <a16:creationId xmlns:a16="http://schemas.microsoft.com/office/drawing/2014/main" id="{EE4389A1-904E-4FED-99BD-9C74C8665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1" y="3611877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6" name="Line 8">
            <a:extLst>
              <a:ext uri="{FF2B5EF4-FFF2-40B4-BE49-F238E27FC236}">
                <a16:creationId xmlns:a16="http://schemas.microsoft.com/office/drawing/2014/main" id="{B5B400B8-538B-47A6-93BD-2AE5CEB4C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443" y="5277164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7" name="Line 9">
            <a:extLst>
              <a:ext uri="{FF2B5EF4-FFF2-40B4-BE49-F238E27FC236}">
                <a16:creationId xmlns:a16="http://schemas.microsoft.com/office/drawing/2014/main" id="{1752E86B-658B-4C1B-8CF4-608215DF3E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2238" y="4019864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" name="Line 10">
            <a:extLst>
              <a:ext uri="{FF2B5EF4-FFF2-40B4-BE49-F238E27FC236}">
                <a16:creationId xmlns:a16="http://schemas.microsoft.com/office/drawing/2014/main" id="{FA1B20BF-AC2F-4E6A-9BFC-25C51157CA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2238" y="4839014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9" name="Text Box 11">
            <a:extLst>
              <a:ext uri="{FF2B5EF4-FFF2-40B4-BE49-F238E27FC236}">
                <a16:creationId xmlns:a16="http://schemas.microsoft.com/office/drawing/2014/main" id="{ADCD7A81-F16B-4AB3-A1A8-F7D8FFDFC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6674" y="5215252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>
                <a:ea typeface="新細明體" pitchFamily="18" charset="-120"/>
              </a:rPr>
              <a:t>system</a:t>
            </a:r>
          </a:p>
        </p:txBody>
      </p:sp>
      <p:sp>
        <p:nvSpPr>
          <p:cNvPr id="30" name="Text Box 12">
            <a:extLst>
              <a:ext uri="{FF2B5EF4-FFF2-40B4-BE49-F238E27FC236}">
                <a16:creationId xmlns:a16="http://schemas.microsoft.com/office/drawing/2014/main" id="{A8D9B8D5-2A94-479C-9D30-9152AA837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4919" y="3176902"/>
            <a:ext cx="1056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>
                <a:ea typeface="新細明體" pitchFamily="18" charset="-120"/>
              </a:rPr>
              <a:t>computer</a:t>
            </a:r>
          </a:p>
        </p:txBody>
      </p:sp>
      <p:sp>
        <p:nvSpPr>
          <p:cNvPr id="31" name="Text Box 13">
            <a:extLst>
              <a:ext uri="{FF2B5EF4-FFF2-40B4-BE49-F238E27FC236}">
                <a16:creationId xmlns:a16="http://schemas.microsoft.com/office/drawing/2014/main" id="{8C67F256-A70D-4FAE-ABFA-2D83BAE30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8148" y="3600764"/>
            <a:ext cx="9797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>
                <a:ea typeface="新細明體" pitchFamily="18" charset="-120"/>
              </a:rPr>
              <a:t>database</a:t>
            </a:r>
          </a:p>
        </p:txBody>
      </p:sp>
      <p:sp>
        <p:nvSpPr>
          <p:cNvPr id="32" name="Text Box 14">
            <a:extLst>
              <a:ext uri="{FF2B5EF4-FFF2-40B4-BE49-F238E27FC236}">
                <a16:creationId xmlns:a16="http://schemas.microsoft.com/office/drawing/2014/main" id="{6A4C3126-49F5-4780-8A8B-C953E9B63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6644" y="4853302"/>
            <a:ext cx="8643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>
                <a:ea typeface="新細明體" pitchFamily="18" charset="-120"/>
              </a:rPr>
              <a:t>science</a:t>
            </a:r>
          </a:p>
        </p:txBody>
      </p:sp>
      <p:sp>
        <p:nvSpPr>
          <p:cNvPr id="33" name="Rectangle 15">
            <a:extLst>
              <a:ext uri="{FF2B5EF4-FFF2-40B4-BE49-F238E27FC236}">
                <a16:creationId xmlns:a16="http://schemas.microsoft.com/office/drawing/2014/main" id="{A684435B-7C75-4114-8E24-AF2CBED40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4548" y="3665852"/>
            <a:ext cx="16954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4" name="Rectangle 16">
            <a:extLst>
              <a:ext uri="{FF2B5EF4-FFF2-40B4-BE49-F238E27FC236}">
                <a16:creationId xmlns:a16="http://schemas.microsoft.com/office/drawing/2014/main" id="{F1D13D59-82B0-4900-89E5-E775811FC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4548" y="3170552"/>
            <a:ext cx="25336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5" name="Rectangle 17">
            <a:extLst>
              <a:ext uri="{FF2B5EF4-FFF2-40B4-BE49-F238E27FC236}">
                <a16:creationId xmlns:a16="http://schemas.microsoft.com/office/drawing/2014/main" id="{7578692E-AB3A-4871-BE76-4FE3C7DA7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3598" y="4808852"/>
            <a:ext cx="3390900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6" name="Line 18">
            <a:extLst>
              <a:ext uri="{FF2B5EF4-FFF2-40B4-BE49-F238E27FC236}">
                <a16:creationId xmlns:a16="http://schemas.microsoft.com/office/drawing/2014/main" id="{E0B81A31-B1D5-47DD-A27D-64AEC1F3011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6098" y="4827902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7" name="Line 19">
            <a:extLst>
              <a:ext uri="{FF2B5EF4-FFF2-40B4-BE49-F238E27FC236}">
                <a16:creationId xmlns:a16="http://schemas.microsoft.com/office/drawing/2014/main" id="{00E0A303-9A1D-4516-AAC0-3AEFE09CF0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6198" y="4827902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8" name="Rectangle 20">
            <a:extLst>
              <a:ext uri="{FF2B5EF4-FFF2-40B4-BE49-F238E27FC236}">
                <a16:creationId xmlns:a16="http://schemas.microsoft.com/office/drawing/2014/main" id="{8B1EA014-1A16-4265-91C8-B4B7D5431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3598" y="5303708"/>
            <a:ext cx="933450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9" name="Line 21">
            <a:extLst>
              <a:ext uri="{FF2B5EF4-FFF2-40B4-BE49-F238E27FC236}">
                <a16:creationId xmlns:a16="http://schemas.microsoft.com/office/drawing/2014/main" id="{BCD357AC-7929-44F2-AE1D-1C81E8A9F5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6348" y="3361052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0" name="Line 22">
            <a:extLst>
              <a:ext uri="{FF2B5EF4-FFF2-40B4-BE49-F238E27FC236}">
                <a16:creationId xmlns:a16="http://schemas.microsoft.com/office/drawing/2014/main" id="{EE201092-EE37-40CC-AFE8-6E0E9EC74B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5398" y="3818252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1" name="Line 23">
            <a:extLst>
              <a:ext uri="{FF2B5EF4-FFF2-40B4-BE49-F238E27FC236}">
                <a16:creationId xmlns:a16="http://schemas.microsoft.com/office/drawing/2014/main" id="{24ADA9DB-4C32-42B0-9378-89A90F5623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5398" y="4980302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" name="Line 24">
            <a:extLst>
              <a:ext uri="{FF2B5EF4-FFF2-40B4-BE49-F238E27FC236}">
                <a16:creationId xmlns:a16="http://schemas.microsoft.com/office/drawing/2014/main" id="{E840CC7A-FC5B-4825-8E4C-7597C26CB7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5398" y="542912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3" name="Text Box 25">
            <a:extLst>
              <a:ext uri="{FF2B5EF4-FFF2-40B4-BE49-F238E27FC236}">
                <a16:creationId xmlns:a16="http://schemas.microsoft.com/office/drawing/2014/main" id="{5F9D36E8-00CE-451E-83BA-8D1F1FB2C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7275" y="4764027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2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44" name="Text Box 26">
            <a:extLst>
              <a:ext uri="{FF2B5EF4-FFF2-40B4-BE49-F238E27FC236}">
                <a16:creationId xmlns:a16="http://schemas.microsoft.com/office/drawing/2014/main" id="{97D49943-24EE-4195-9900-CE0D737BE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2795" y="5267195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>
                <a:ea typeface="新細明體" pitchFamily="18" charset="-120"/>
              </a:rPr>
              <a:t>D</a:t>
            </a:r>
            <a:r>
              <a:rPr kumimoji="1" lang="en-US" altLang="zh-TW" sz="1800" baseline="-25000">
                <a:ea typeface="新細明體" pitchFamily="18" charset="-120"/>
              </a:rPr>
              <a:t>5</a:t>
            </a:r>
            <a:r>
              <a:rPr kumimoji="1" lang="en-US" altLang="zh-TW" sz="1800">
                <a:ea typeface="新細明體" pitchFamily="18" charset="-120"/>
              </a:rPr>
              <a:t>, 2</a:t>
            </a:r>
          </a:p>
        </p:txBody>
      </p:sp>
      <p:sp>
        <p:nvSpPr>
          <p:cNvPr id="45" name="Text Box 27">
            <a:extLst>
              <a:ext uri="{FF2B5EF4-FFF2-40B4-BE49-F238E27FC236}">
                <a16:creationId xmlns:a16="http://schemas.microsoft.com/office/drawing/2014/main" id="{13EF2D1E-EC24-4A66-A4AA-EB901F44A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733" y="3642040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46" name="Text Box 28">
            <a:extLst>
              <a:ext uri="{FF2B5EF4-FFF2-40B4-BE49-F238E27FC236}">
                <a16:creationId xmlns:a16="http://schemas.microsoft.com/office/drawing/2014/main" id="{7F5308BB-8D96-4487-9788-F5D694F32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8033" y="3110880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7</a:t>
            </a:r>
            <a:r>
              <a:rPr kumimoji="1" lang="en-US" altLang="zh-TW" sz="1800" dirty="0">
                <a:ea typeface="新細明體" pitchFamily="18" charset="-120"/>
              </a:rPr>
              <a:t>, 4</a:t>
            </a:r>
          </a:p>
        </p:txBody>
      </p:sp>
      <p:sp>
        <p:nvSpPr>
          <p:cNvPr id="47" name="Line 29">
            <a:extLst>
              <a:ext uri="{FF2B5EF4-FFF2-40B4-BE49-F238E27FC236}">
                <a16:creationId xmlns:a16="http://schemas.microsoft.com/office/drawing/2014/main" id="{5FD27D0E-D6C2-4972-BD8F-76F6C563B0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9998" y="3181665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8" name="Line 30">
            <a:extLst>
              <a:ext uri="{FF2B5EF4-FFF2-40B4-BE49-F238E27FC236}">
                <a16:creationId xmlns:a16="http://schemas.microsoft.com/office/drawing/2014/main" id="{B8AB66B5-6297-4881-9AC9-BB639477D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7836" y="318484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9" name="Line 31">
            <a:extLst>
              <a:ext uri="{FF2B5EF4-FFF2-40B4-BE49-F238E27FC236}">
                <a16:creationId xmlns:a16="http://schemas.microsoft.com/office/drawing/2014/main" id="{0DB2677D-5FC7-4B03-AF12-2C88CED48B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2123" y="3672202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0" name="Text Box 32">
            <a:extLst>
              <a:ext uri="{FF2B5EF4-FFF2-40B4-BE49-F238E27FC236}">
                <a16:creationId xmlns:a16="http://schemas.microsoft.com/office/drawing/2014/main" id="{D3C7B012-3080-4C3A-B68E-FF28727C2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151" y="2729227"/>
            <a:ext cx="12811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Index terms</a:t>
            </a:r>
          </a:p>
        </p:txBody>
      </p:sp>
      <p:sp>
        <p:nvSpPr>
          <p:cNvPr id="51" name="Text Box 33">
            <a:extLst>
              <a:ext uri="{FF2B5EF4-FFF2-40B4-BE49-F238E27FC236}">
                <a16:creationId xmlns:a16="http://schemas.microsoft.com/office/drawing/2014/main" id="{D3C8038A-3292-4740-BB1D-6314A7ABC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9919" y="2438201"/>
            <a:ext cx="62491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i="1" dirty="0">
                <a:ea typeface="新細明體" pitchFamily="18" charset="-120"/>
              </a:rPr>
              <a:t>Doc</a:t>
            </a:r>
            <a:br>
              <a:rPr kumimoji="1" lang="en-US" altLang="zh-TW" sz="1800" i="1" dirty="0">
                <a:ea typeface="新細明體" pitchFamily="18" charset="-120"/>
              </a:rPr>
            </a:br>
            <a:r>
              <a:rPr kumimoji="1" lang="en-US" altLang="zh-TW" sz="1800" i="1" dirty="0">
                <a:ea typeface="新細明體" pitchFamily="18" charset="-120"/>
              </a:rPr>
              <a:t>Freq</a:t>
            </a:r>
            <a:endParaRPr kumimoji="1" lang="en-US" altLang="zh-TW" sz="1800" dirty="0">
              <a:ea typeface="新細明體" pitchFamily="18" charset="-120"/>
            </a:endParaRPr>
          </a:p>
        </p:txBody>
      </p:sp>
      <p:sp>
        <p:nvSpPr>
          <p:cNvPr id="52" name="Line 34">
            <a:extLst>
              <a:ext uri="{FF2B5EF4-FFF2-40B4-BE49-F238E27FC236}">
                <a16:creationId xmlns:a16="http://schemas.microsoft.com/office/drawing/2014/main" id="{F080E41C-011F-4031-976E-B82A6C6A18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46461" y="4813615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3" name="Text Box 35">
            <a:extLst>
              <a:ext uri="{FF2B5EF4-FFF2-40B4-BE49-F238E27FC236}">
                <a16:creationId xmlns:a16="http://schemas.microsoft.com/office/drawing/2014/main" id="{B6428AE4-40CC-48DD-AE27-C07F57113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1" y="317055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zh-TW" altLang="en-US" sz="1800" dirty="0">
                <a:ea typeface="新細明體" pitchFamily="18" charset="-120"/>
              </a:rPr>
              <a:t>3</a:t>
            </a:r>
          </a:p>
        </p:txBody>
      </p:sp>
      <p:sp>
        <p:nvSpPr>
          <p:cNvPr id="54" name="Text Box 36">
            <a:extLst>
              <a:ext uri="{FF2B5EF4-FFF2-40B4-BE49-F238E27FC236}">
                <a16:creationId xmlns:a16="http://schemas.microsoft.com/office/drawing/2014/main" id="{AB28C7F1-5245-454A-9965-8645FF7AD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4550" y="361886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zh-TW" altLang="en-US" sz="1800" dirty="0">
                <a:ea typeface="新細明體" pitchFamily="18" charset="-120"/>
              </a:rPr>
              <a:t>2</a:t>
            </a:r>
          </a:p>
        </p:txBody>
      </p:sp>
      <p:sp>
        <p:nvSpPr>
          <p:cNvPr id="55" name="Text Box 37">
            <a:extLst>
              <a:ext uri="{FF2B5EF4-FFF2-40B4-BE49-F238E27FC236}">
                <a16:creationId xmlns:a16="http://schemas.microsoft.com/office/drawing/2014/main" id="{97765397-00C7-4A9A-9734-91F0386E1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4351" y="480250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zh-TW" altLang="en-US" sz="1800" dirty="0">
                <a:ea typeface="新細明體" pitchFamily="18" charset="-120"/>
              </a:rPr>
              <a:t>4</a:t>
            </a:r>
          </a:p>
        </p:txBody>
      </p:sp>
      <p:sp>
        <p:nvSpPr>
          <p:cNvPr id="56" name="Text Box 38">
            <a:extLst>
              <a:ext uri="{FF2B5EF4-FFF2-40B4-BE49-F238E27FC236}">
                <a16:creationId xmlns:a16="http://schemas.microsoft.com/office/drawing/2014/main" id="{BF618975-0E9B-4B42-8436-9650514D3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5938" y="522795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zh-TW" altLang="en-US" sz="1800">
                <a:ea typeface="新細明體" pitchFamily="18" charset="-120"/>
              </a:rPr>
              <a:t>1</a:t>
            </a:r>
          </a:p>
        </p:txBody>
      </p:sp>
      <p:sp>
        <p:nvSpPr>
          <p:cNvPr id="57" name="Text Box 42">
            <a:extLst>
              <a:ext uri="{FF2B5EF4-FFF2-40B4-BE49-F238E27FC236}">
                <a16:creationId xmlns:a16="http://schemas.microsoft.com/office/drawing/2014/main" id="{9570F35A-625F-4F5D-ACD4-6EBE37132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0608" y="5711107"/>
            <a:ext cx="17620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Dictionary/Index</a:t>
            </a:r>
          </a:p>
        </p:txBody>
      </p:sp>
      <p:sp>
        <p:nvSpPr>
          <p:cNvPr id="58" name="Text Box 43">
            <a:extLst>
              <a:ext uri="{FF2B5EF4-FFF2-40B4-BE49-F238E27FC236}">
                <a16:creationId xmlns:a16="http://schemas.microsoft.com/office/drawing/2014/main" id="{6E2A7AE7-AEDD-433B-B4E9-B968842E7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592" y="5702729"/>
            <a:ext cx="13965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Postings lists</a:t>
            </a:r>
          </a:p>
        </p:txBody>
      </p:sp>
      <p:sp>
        <p:nvSpPr>
          <p:cNvPr id="59" name="Text Box 44">
            <a:extLst>
              <a:ext uri="{FF2B5EF4-FFF2-40B4-BE49-F238E27FC236}">
                <a16:creationId xmlns:a16="http://schemas.microsoft.com/office/drawing/2014/main" id="{D4336150-1D3B-4272-ACE6-C6541BC29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1" y="4246877"/>
            <a:ext cx="6174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zh-TW" altLang="en-US" sz="1800">
                <a:ea typeface="新細明體" pitchFamily="18" charset="-120"/>
                <a:sym typeface="Symbol" pitchFamily="18" charset="2"/>
              </a:rPr>
              <a:t>  </a:t>
            </a:r>
          </a:p>
        </p:txBody>
      </p:sp>
      <p:sp>
        <p:nvSpPr>
          <p:cNvPr id="66" name="Text Box 28">
            <a:extLst>
              <a:ext uri="{FF2B5EF4-FFF2-40B4-BE49-F238E27FC236}">
                <a16:creationId xmlns:a16="http://schemas.microsoft.com/office/drawing/2014/main" id="{6880E74A-8807-43A4-B45A-12F71BEAA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683" y="3110789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9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67" name="Text Box 28">
            <a:extLst>
              <a:ext uri="{FF2B5EF4-FFF2-40B4-BE49-F238E27FC236}">
                <a16:creationId xmlns:a16="http://schemas.microsoft.com/office/drawing/2014/main" id="{B96A3D0B-DBA7-457D-A5D4-BA2907E99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277" y="3110789"/>
            <a:ext cx="7303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11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69" name="Text Box 27">
            <a:extLst>
              <a:ext uri="{FF2B5EF4-FFF2-40B4-BE49-F238E27FC236}">
                <a16:creationId xmlns:a16="http://schemas.microsoft.com/office/drawing/2014/main" id="{C5EDF5BD-A159-4844-BBB2-686568EA0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3580" y="3599177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3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71" name="Text Box 25">
            <a:extLst>
              <a:ext uri="{FF2B5EF4-FFF2-40B4-BE49-F238E27FC236}">
                <a16:creationId xmlns:a16="http://schemas.microsoft.com/office/drawing/2014/main" id="{7049E7C4-2C6F-4D97-BC0D-FB3AE30D0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0497" y="4771936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3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72" name="Text Box 25">
            <a:extLst>
              <a:ext uri="{FF2B5EF4-FFF2-40B4-BE49-F238E27FC236}">
                <a16:creationId xmlns:a16="http://schemas.microsoft.com/office/drawing/2014/main" id="{0AFFCF6A-2393-4C7B-BA5C-0BB22154E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4471" y="4785040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5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73" name="Text Box 25">
            <a:extLst>
              <a:ext uri="{FF2B5EF4-FFF2-40B4-BE49-F238E27FC236}">
                <a16:creationId xmlns:a16="http://schemas.microsoft.com/office/drawing/2014/main" id="{1F61A005-4B8A-477E-AEC3-4D9774158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392" y="4764027"/>
            <a:ext cx="697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D8,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7B48FF-B6A8-07FA-2462-5B73CDF4E904}"/>
              </a:ext>
            </a:extLst>
          </p:cNvPr>
          <p:cNvSpPr txBox="1"/>
          <p:nvPr/>
        </p:nvSpPr>
        <p:spPr>
          <a:xfrm>
            <a:off x="4319037" y="2465745"/>
            <a:ext cx="2784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Token Occurrence (Posting)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188EB-3AA4-483D-89F2-02659EEDB5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5450FC-3EF2-43A1-AB81-54897822100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88EAB2E-365F-444D-8491-F3EA43F7F4CA}"/>
              </a:ext>
            </a:extLst>
          </p:cNvPr>
          <p:cNvSpPr txBox="1"/>
          <p:nvPr/>
        </p:nvSpPr>
        <p:spPr>
          <a:xfrm>
            <a:off x="928004" y="438498"/>
            <a:ext cx="4213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Query: “information retrieval system”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28F2B8C-F49D-4E33-8BDF-48BF9F9B478E}"/>
              </a:ext>
            </a:extLst>
          </p:cNvPr>
          <p:cNvSpPr txBox="1"/>
          <p:nvPr/>
        </p:nvSpPr>
        <p:spPr>
          <a:xfrm>
            <a:off x="1017774" y="3778304"/>
            <a:ext cx="69846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Q Term: “information” (Iteration 1)</a:t>
            </a:r>
            <a:br>
              <a:rPr lang="en-US" dirty="0"/>
            </a:br>
            <a:r>
              <a:rPr lang="en-US" dirty="0"/>
              <a:t>	increment score for D1 </a:t>
            </a:r>
            <a:r>
              <a:rPr lang="en-US" dirty="0">
                <a:sym typeface="Wingdings" panose="05000000000000000000" pitchFamily="2" charset="2"/>
              </a:rPr>
              <a:t> 0 + (4*0.74) * (1*0.74) = 2.17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	increment score for D3  0 + (1*0.74) * (1*0.74) = 0.54</a:t>
            </a:r>
          </a:p>
          <a:p>
            <a:pPr algn="l"/>
            <a:r>
              <a:rPr lang="en-US" dirty="0">
                <a:sym typeface="Wingdings" panose="05000000000000000000" pitchFamily="2" charset="2"/>
              </a:rPr>
              <a:t>	increment score for D5  0 + (3*0.74) * (1*0.74) = 1.63</a:t>
            </a:r>
            <a:endParaRPr lang="en-US" dirty="0"/>
          </a:p>
        </p:txBody>
      </p:sp>
      <p:sp>
        <p:nvSpPr>
          <p:cNvPr id="56" name="Rectangle 5">
            <a:extLst>
              <a:ext uri="{FF2B5EF4-FFF2-40B4-BE49-F238E27FC236}">
                <a16:creationId xmlns:a16="http://schemas.microsoft.com/office/drawing/2014/main" id="{0087E562-94AE-4360-96E0-B5111CA1C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774" y="1098597"/>
            <a:ext cx="2228850" cy="230301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kumimoji="1" lang="zh-TW" altLang="en-US" sz="1800">
              <a:ea typeface="新細明體" pitchFamily="18" charset="-120"/>
            </a:endParaRPr>
          </a:p>
        </p:txBody>
      </p:sp>
      <p:sp>
        <p:nvSpPr>
          <p:cNvPr id="62" name="Line 6">
            <a:extLst>
              <a:ext uri="{FF2B5EF4-FFF2-40B4-BE49-F238E27FC236}">
                <a16:creationId xmlns:a16="http://schemas.microsoft.com/office/drawing/2014/main" id="{A2ACC43F-4093-4695-BE73-D8CD04A5E4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2723" y="1117648"/>
            <a:ext cx="3671" cy="2270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3" name="Line 7">
            <a:extLst>
              <a:ext uri="{FF2B5EF4-FFF2-40B4-BE49-F238E27FC236}">
                <a16:creationId xmlns:a16="http://schemas.microsoft.com/office/drawing/2014/main" id="{916BB8F6-9536-4C1C-B0BC-7F00D628DF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887" y="1547861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4" name="Line 8">
            <a:extLst>
              <a:ext uri="{FF2B5EF4-FFF2-40B4-BE49-F238E27FC236}">
                <a16:creationId xmlns:a16="http://schemas.microsoft.com/office/drawing/2014/main" id="{8883A290-9B29-4581-B5E4-66B5CBEEF9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887" y="2933749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5" name="Line 9">
            <a:extLst>
              <a:ext uri="{FF2B5EF4-FFF2-40B4-BE49-F238E27FC236}">
                <a16:creationId xmlns:a16="http://schemas.microsoft.com/office/drawing/2014/main" id="{43EB7310-C6DD-49E4-9D97-EABEBB05A7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7774" y="1955848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6" name="Line 10">
            <a:extLst>
              <a:ext uri="{FF2B5EF4-FFF2-40B4-BE49-F238E27FC236}">
                <a16:creationId xmlns:a16="http://schemas.microsoft.com/office/drawing/2014/main" id="{5D2BAE35-C918-4142-9079-4FF8FA1786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7774" y="2464102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7" name="Text Box 11">
            <a:extLst>
              <a:ext uri="{FF2B5EF4-FFF2-40B4-BE49-F238E27FC236}">
                <a16:creationId xmlns:a16="http://schemas.microsoft.com/office/drawing/2014/main" id="{B889C715-5A9B-4D0E-AEA7-4D5E7D21E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028" y="2498773"/>
            <a:ext cx="7745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search</a:t>
            </a:r>
          </a:p>
        </p:txBody>
      </p:sp>
      <p:sp>
        <p:nvSpPr>
          <p:cNvPr id="68" name="Text Box 12">
            <a:extLst>
              <a:ext uri="{FF2B5EF4-FFF2-40B4-BE49-F238E27FC236}">
                <a16:creationId xmlns:a16="http://schemas.microsoft.com/office/drawing/2014/main" id="{560A5E53-8FA7-40A9-915B-A51486ACC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666" y="1130783"/>
            <a:ext cx="12747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information</a:t>
            </a:r>
          </a:p>
        </p:txBody>
      </p:sp>
      <p:sp>
        <p:nvSpPr>
          <p:cNvPr id="69" name="Text Box 13">
            <a:extLst>
              <a:ext uri="{FF2B5EF4-FFF2-40B4-BE49-F238E27FC236}">
                <a16:creationId xmlns:a16="http://schemas.microsoft.com/office/drawing/2014/main" id="{80017274-57BF-41C3-8368-47A223F15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66" y="2040017"/>
            <a:ext cx="9541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retrieval</a:t>
            </a:r>
          </a:p>
        </p:txBody>
      </p:sp>
      <p:sp>
        <p:nvSpPr>
          <p:cNvPr id="70" name="Text Box 14">
            <a:extLst>
              <a:ext uri="{FF2B5EF4-FFF2-40B4-BE49-F238E27FC236}">
                <a16:creationId xmlns:a16="http://schemas.microsoft.com/office/drawing/2014/main" id="{8BA93660-2077-4C15-B0CE-3B473F365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286" y="1547861"/>
            <a:ext cx="7104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query</a:t>
            </a:r>
          </a:p>
        </p:txBody>
      </p:sp>
      <p:sp>
        <p:nvSpPr>
          <p:cNvPr id="71" name="Rectangle 15">
            <a:extLst>
              <a:ext uri="{FF2B5EF4-FFF2-40B4-BE49-F238E27FC236}">
                <a16:creationId xmlns:a16="http://schemas.microsoft.com/office/drawing/2014/main" id="{1DC3B03D-44A0-4224-8ED3-FF4415835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84" y="1601836"/>
            <a:ext cx="16954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2" name="Rectangle 16">
            <a:extLst>
              <a:ext uri="{FF2B5EF4-FFF2-40B4-BE49-F238E27FC236}">
                <a16:creationId xmlns:a16="http://schemas.microsoft.com/office/drawing/2014/main" id="{ECF07553-D045-4FDE-85F6-F0B5FA641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84" y="1106536"/>
            <a:ext cx="25336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3" name="Rectangle 17">
            <a:extLst>
              <a:ext uri="{FF2B5EF4-FFF2-40B4-BE49-F238E27FC236}">
                <a16:creationId xmlns:a16="http://schemas.microsoft.com/office/drawing/2014/main" id="{9DA18238-844D-48F8-8DD5-CFD180D33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9134" y="2543668"/>
            <a:ext cx="2563811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4" name="Line 18">
            <a:extLst>
              <a:ext uri="{FF2B5EF4-FFF2-40B4-BE49-F238E27FC236}">
                <a16:creationId xmlns:a16="http://schemas.microsoft.com/office/drawing/2014/main" id="{653365D5-1B6A-468D-9956-E985BC1818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1634" y="256271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5" name="Line 19">
            <a:extLst>
              <a:ext uri="{FF2B5EF4-FFF2-40B4-BE49-F238E27FC236}">
                <a16:creationId xmlns:a16="http://schemas.microsoft.com/office/drawing/2014/main" id="{EDBC9B39-24D9-44C1-B407-8368D616E2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1734" y="256271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6" name="Rectangle 20">
            <a:extLst>
              <a:ext uri="{FF2B5EF4-FFF2-40B4-BE49-F238E27FC236}">
                <a16:creationId xmlns:a16="http://schemas.microsoft.com/office/drawing/2014/main" id="{5F0CF041-1ED3-43A2-B5CA-FBD94834D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172" y="3064486"/>
            <a:ext cx="1744562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7" name="Line 21">
            <a:extLst>
              <a:ext uri="{FF2B5EF4-FFF2-40B4-BE49-F238E27FC236}">
                <a16:creationId xmlns:a16="http://schemas.microsoft.com/office/drawing/2014/main" id="{23F9C7FE-4696-4A17-9416-B3EBB28D0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1884" y="1297036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8" name="Line 22">
            <a:extLst>
              <a:ext uri="{FF2B5EF4-FFF2-40B4-BE49-F238E27FC236}">
                <a16:creationId xmlns:a16="http://schemas.microsoft.com/office/drawing/2014/main" id="{430FF700-BA03-49CE-8C3C-E08FC4FB1B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0934" y="1754236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9" name="Line 23">
            <a:extLst>
              <a:ext uri="{FF2B5EF4-FFF2-40B4-BE49-F238E27FC236}">
                <a16:creationId xmlns:a16="http://schemas.microsoft.com/office/drawing/2014/main" id="{2DE5B7B2-79C9-42F2-A055-FD403A4CF3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0934" y="2715118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" name="Line 24">
            <a:extLst>
              <a:ext uri="{FF2B5EF4-FFF2-40B4-BE49-F238E27FC236}">
                <a16:creationId xmlns:a16="http://schemas.microsoft.com/office/drawing/2014/main" id="{A7D95449-B8AA-4EC3-88FD-D1E63C2D5B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8972" y="3189898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1" name="Text Box 25">
            <a:extLst>
              <a:ext uri="{FF2B5EF4-FFF2-40B4-BE49-F238E27FC236}">
                <a16:creationId xmlns:a16="http://schemas.microsoft.com/office/drawing/2014/main" id="{75A8524E-C487-4FD4-9B85-82947F9CA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811" y="249884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2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82" name="Text Box 26">
            <a:extLst>
              <a:ext uri="{FF2B5EF4-FFF2-40B4-BE49-F238E27FC236}">
                <a16:creationId xmlns:a16="http://schemas.microsoft.com/office/drawing/2014/main" id="{DC591F5D-EB37-41D8-A4E9-0E96BDEFD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369" y="302797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83" name="Text Box 27">
            <a:extLst>
              <a:ext uri="{FF2B5EF4-FFF2-40B4-BE49-F238E27FC236}">
                <a16:creationId xmlns:a16="http://schemas.microsoft.com/office/drawing/2014/main" id="{CFD560DE-312E-4259-A667-77563D154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269" y="1578024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84" name="Text Box 28">
            <a:extLst>
              <a:ext uri="{FF2B5EF4-FFF2-40B4-BE49-F238E27FC236}">
                <a16:creationId xmlns:a16="http://schemas.microsoft.com/office/drawing/2014/main" id="{E50F451F-682F-462D-AB77-EB4D7A551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569" y="1046864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4</a:t>
            </a:r>
          </a:p>
        </p:txBody>
      </p:sp>
      <p:sp>
        <p:nvSpPr>
          <p:cNvPr id="85" name="Line 29">
            <a:extLst>
              <a:ext uri="{FF2B5EF4-FFF2-40B4-BE49-F238E27FC236}">
                <a16:creationId xmlns:a16="http://schemas.microsoft.com/office/drawing/2014/main" id="{4F0C87FB-74A1-4740-995A-1EB5AFAAAFE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5534" y="1117649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6" name="Line 30">
            <a:extLst>
              <a:ext uri="{FF2B5EF4-FFF2-40B4-BE49-F238E27FC236}">
                <a16:creationId xmlns:a16="http://schemas.microsoft.com/office/drawing/2014/main" id="{351264CE-E0A6-45A7-B4B1-FB929EE1F6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3372" y="1120824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7" name="Line 31">
            <a:extLst>
              <a:ext uri="{FF2B5EF4-FFF2-40B4-BE49-F238E27FC236}">
                <a16:creationId xmlns:a16="http://schemas.microsoft.com/office/drawing/2014/main" id="{D59069BB-DD2D-49E3-9B4E-30DC9F3360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7659" y="1608186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8" name="Text Box 35">
            <a:extLst>
              <a:ext uri="{FF2B5EF4-FFF2-40B4-BE49-F238E27FC236}">
                <a16:creationId xmlns:a16="http://schemas.microsoft.com/office/drawing/2014/main" id="{73589B86-F6DD-4470-AF85-CA8997CC6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4359" y="1106536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89" name="Text Box 36">
            <a:extLst>
              <a:ext uri="{FF2B5EF4-FFF2-40B4-BE49-F238E27FC236}">
                <a16:creationId xmlns:a16="http://schemas.microsoft.com/office/drawing/2014/main" id="{641C4EFB-D80B-42EB-8120-0EA16839E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37" y="1543574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1.32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90" name="Text Box 37">
            <a:extLst>
              <a:ext uri="{FF2B5EF4-FFF2-40B4-BE49-F238E27FC236}">
                <a16:creationId xmlns:a16="http://schemas.microsoft.com/office/drawing/2014/main" id="{DAA1116D-382E-4514-814E-1FAAD0B2C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666" y="2025307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91" name="Text Box 38">
            <a:extLst>
              <a:ext uri="{FF2B5EF4-FFF2-40B4-BE49-F238E27FC236}">
                <a16:creationId xmlns:a16="http://schemas.microsoft.com/office/drawing/2014/main" id="{D50DB505-0AC2-4F95-B96D-9AA547C76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8175" y="2974557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1.32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92" name="Text Box 28">
            <a:extLst>
              <a:ext uri="{FF2B5EF4-FFF2-40B4-BE49-F238E27FC236}">
                <a16:creationId xmlns:a16="http://schemas.microsoft.com/office/drawing/2014/main" id="{23CE02B2-9D8E-4001-B22A-C3F54FBE4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6219" y="104677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3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93" name="Text Box 28">
            <a:extLst>
              <a:ext uri="{FF2B5EF4-FFF2-40B4-BE49-F238E27FC236}">
                <a16:creationId xmlns:a16="http://schemas.microsoft.com/office/drawing/2014/main" id="{7DBB4DB0-10AF-43B0-8F38-AB3F424F5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431" y="104677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5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94" name="Text Box 27">
            <a:extLst>
              <a:ext uri="{FF2B5EF4-FFF2-40B4-BE49-F238E27FC236}">
                <a16:creationId xmlns:a16="http://schemas.microsoft.com/office/drawing/2014/main" id="{EF90B9F6-07ED-4018-875F-C4BF2ABAB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116" y="1535161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2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95" name="Text Box 25">
            <a:extLst>
              <a:ext uri="{FF2B5EF4-FFF2-40B4-BE49-F238E27FC236}">
                <a16:creationId xmlns:a16="http://schemas.microsoft.com/office/drawing/2014/main" id="{405B025B-034B-4C65-84ED-619BCFFC2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033" y="2506752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3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96" name="Text Box 25">
            <a:extLst>
              <a:ext uri="{FF2B5EF4-FFF2-40B4-BE49-F238E27FC236}">
                <a16:creationId xmlns:a16="http://schemas.microsoft.com/office/drawing/2014/main" id="{F28B4217-D1E2-47B0-815E-A59D36CAB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0007" y="2519856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4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97" name="Text Box 13">
            <a:extLst>
              <a:ext uri="{FF2B5EF4-FFF2-40B4-BE49-F238E27FC236}">
                <a16:creationId xmlns:a16="http://schemas.microsoft.com/office/drawing/2014/main" id="{77928F0A-FD93-4AB6-AD1D-B9AA62B48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6586" y="2981496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system</a:t>
            </a:r>
          </a:p>
        </p:txBody>
      </p:sp>
      <p:sp>
        <p:nvSpPr>
          <p:cNvPr id="98" name="Rectangle 17">
            <a:extLst>
              <a:ext uri="{FF2B5EF4-FFF2-40B4-BE49-F238E27FC236}">
                <a16:creationId xmlns:a16="http://schemas.microsoft.com/office/drawing/2014/main" id="{C3152008-B1B1-46E3-B16A-1B4114712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84" y="2074571"/>
            <a:ext cx="2582860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99" name="Line 18">
            <a:extLst>
              <a:ext uri="{FF2B5EF4-FFF2-40B4-BE49-F238E27FC236}">
                <a16:creationId xmlns:a16="http://schemas.microsoft.com/office/drawing/2014/main" id="{6AC8FCCD-9CAA-4CA9-8833-EBD58843E12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2584" y="2093621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0" name="Line 19">
            <a:extLst>
              <a:ext uri="{FF2B5EF4-FFF2-40B4-BE49-F238E27FC236}">
                <a16:creationId xmlns:a16="http://schemas.microsoft.com/office/drawing/2014/main" id="{7531760D-3A87-461C-AB89-5BCF492B89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2684" y="2093621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1" name="Text Box 25">
            <a:extLst>
              <a:ext uri="{FF2B5EF4-FFF2-40B4-BE49-F238E27FC236}">
                <a16:creationId xmlns:a16="http://schemas.microsoft.com/office/drawing/2014/main" id="{445C056A-010F-4854-8636-F035EFB43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3761" y="2029746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102" name="Text Box 25">
            <a:extLst>
              <a:ext uri="{FF2B5EF4-FFF2-40B4-BE49-F238E27FC236}">
                <a16:creationId xmlns:a16="http://schemas.microsoft.com/office/drawing/2014/main" id="{77EA1223-8DB7-44B1-9342-6DE2F6D47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6983" y="2037655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4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103" name="Text Box 25">
            <a:extLst>
              <a:ext uri="{FF2B5EF4-FFF2-40B4-BE49-F238E27FC236}">
                <a16:creationId xmlns:a16="http://schemas.microsoft.com/office/drawing/2014/main" id="{658734EE-5360-4C00-ABF2-729977570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0957" y="2050759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5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104" name="Line 22">
            <a:extLst>
              <a:ext uri="{FF2B5EF4-FFF2-40B4-BE49-F238E27FC236}">
                <a16:creationId xmlns:a16="http://schemas.microsoft.com/office/drawing/2014/main" id="{31AD11CA-3A48-4815-905E-9CDD08FD6F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7737" y="2244964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5" name="Text Box 35">
            <a:extLst>
              <a:ext uri="{FF2B5EF4-FFF2-40B4-BE49-F238E27FC236}">
                <a16:creationId xmlns:a16="http://schemas.microsoft.com/office/drawing/2014/main" id="{61D02154-27D8-4559-B43C-8C8121A65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8175" y="2492935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106" name="Line 18">
            <a:extLst>
              <a:ext uri="{FF2B5EF4-FFF2-40B4-BE49-F238E27FC236}">
                <a16:creationId xmlns:a16="http://schemas.microsoft.com/office/drawing/2014/main" id="{FF3BFD2F-3B6E-45A5-9CEB-D1639876FE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2584" y="306784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7" name="Text Box 26">
            <a:extLst>
              <a:ext uri="{FF2B5EF4-FFF2-40B4-BE49-F238E27FC236}">
                <a16:creationId xmlns:a16="http://schemas.microsoft.com/office/drawing/2014/main" id="{E37F4772-0027-431A-8C00-24F4AAD62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379" y="3032787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>
                <a:ea typeface="新細明體" pitchFamily="18" charset="-120"/>
              </a:rPr>
              <a:t>D</a:t>
            </a:r>
            <a:r>
              <a:rPr kumimoji="1" lang="en-US" altLang="zh-TW" sz="1800" baseline="-25000">
                <a:ea typeface="新細明體" pitchFamily="18" charset="-120"/>
              </a:rPr>
              <a:t>5</a:t>
            </a:r>
            <a:r>
              <a:rPr kumimoji="1" lang="en-US" altLang="zh-TW" sz="1800">
                <a:ea typeface="新細明體" pitchFamily="18" charset="-120"/>
              </a:rPr>
              <a:t>, 2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41E742C6-E8FF-4D0D-A3D8-5D3EC224381E}"/>
              </a:ext>
            </a:extLst>
          </p:cNvPr>
          <p:cNvSpPr/>
          <p:nvPr/>
        </p:nvSpPr>
        <p:spPr bwMode="auto">
          <a:xfrm>
            <a:off x="5059116" y="4091685"/>
            <a:ext cx="995552" cy="373619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14F3A7D-B120-423B-8C85-29FEBE790357}"/>
              </a:ext>
            </a:extLst>
          </p:cNvPr>
          <p:cNvSpPr/>
          <p:nvPr/>
        </p:nvSpPr>
        <p:spPr bwMode="auto">
          <a:xfrm>
            <a:off x="6199632" y="4091685"/>
            <a:ext cx="995552" cy="373619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8EE5041-156C-46AC-89F2-A4CC456DDE03}"/>
              </a:ext>
            </a:extLst>
          </p:cNvPr>
          <p:cNvSpPr txBox="1"/>
          <p:nvPr/>
        </p:nvSpPr>
        <p:spPr>
          <a:xfrm>
            <a:off x="805517" y="5628284"/>
            <a:ext cx="3618298" cy="338554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TFxIDF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weight for “information” in D1 </a:t>
            </a:r>
          </a:p>
        </p:txBody>
      </p:sp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339D1FD1-D2C4-430B-91C5-E3F006D1DA23}"/>
              </a:ext>
            </a:extLst>
          </p:cNvPr>
          <p:cNvCxnSpPr>
            <a:stCxn id="110" idx="0"/>
            <a:endCxn id="108" idx="4"/>
          </p:cNvCxnSpPr>
          <p:nvPr/>
        </p:nvCxnSpPr>
        <p:spPr bwMode="auto">
          <a:xfrm rot="5400000" flipH="1" flipV="1">
            <a:off x="3504289" y="3575681"/>
            <a:ext cx="1162980" cy="2942226"/>
          </a:xfrm>
          <a:prstGeom prst="bentConnector3">
            <a:avLst>
              <a:gd name="adj1" fmla="val 33489"/>
            </a:avLst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1743B098-4ECF-4838-8EAC-5963ACCD5664}"/>
              </a:ext>
            </a:extLst>
          </p:cNvPr>
          <p:cNvSpPr txBox="1"/>
          <p:nvPr/>
        </p:nvSpPr>
        <p:spPr>
          <a:xfrm>
            <a:off x="4973372" y="5619466"/>
            <a:ext cx="3618298" cy="338554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TFxIDF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weight for “information” in Q </a:t>
            </a:r>
          </a:p>
        </p:txBody>
      </p:sp>
      <p:cxnSp>
        <p:nvCxnSpPr>
          <p:cNvPr id="112" name="Connector: Elbow 111">
            <a:extLst>
              <a:ext uri="{FF2B5EF4-FFF2-40B4-BE49-F238E27FC236}">
                <a16:creationId xmlns:a16="http://schemas.microsoft.com/office/drawing/2014/main" id="{B9791ECD-55DB-4A52-85C7-CB5770032554}"/>
              </a:ext>
            </a:extLst>
          </p:cNvPr>
          <p:cNvCxnSpPr>
            <a:cxnSpLocks/>
            <a:stCxn id="111" idx="0"/>
          </p:cNvCxnSpPr>
          <p:nvPr/>
        </p:nvCxnSpPr>
        <p:spPr bwMode="auto">
          <a:xfrm rot="16200000" flipV="1">
            <a:off x="6140652" y="4977596"/>
            <a:ext cx="1154162" cy="129577"/>
          </a:xfrm>
          <a:prstGeom prst="bentConnector3">
            <a:avLst>
              <a:gd name="adj1" fmla="val 30986"/>
            </a:avLst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1004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0" grpId="0" animBg="1"/>
      <p:bldP spid="1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188EB-3AA4-483D-89F2-02659EEDB5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5450FC-3EF2-43A1-AB81-54897822100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88EAB2E-365F-444D-8491-F3EA43F7F4CA}"/>
              </a:ext>
            </a:extLst>
          </p:cNvPr>
          <p:cNvSpPr txBox="1"/>
          <p:nvPr/>
        </p:nvSpPr>
        <p:spPr>
          <a:xfrm>
            <a:off x="928004" y="438498"/>
            <a:ext cx="4213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Query: “information retrieval system”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28F2B8C-F49D-4E33-8BDF-48BF9F9B478E}"/>
              </a:ext>
            </a:extLst>
          </p:cNvPr>
          <p:cNvSpPr txBox="1"/>
          <p:nvPr/>
        </p:nvSpPr>
        <p:spPr>
          <a:xfrm>
            <a:off x="1017774" y="3778304"/>
            <a:ext cx="73052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Q Term: “retrieval” (Iteration 2)</a:t>
            </a:r>
            <a:br>
              <a:rPr lang="en-US" dirty="0"/>
            </a:br>
            <a:r>
              <a:rPr lang="en-US" dirty="0"/>
              <a:t>	increment score for D1 </a:t>
            </a:r>
            <a:r>
              <a:rPr lang="en-US" dirty="0">
                <a:sym typeface="Wingdings" panose="05000000000000000000" pitchFamily="2" charset="2"/>
              </a:rPr>
              <a:t> 2.17 + (3*0.74) * (1*0.74) = 3.80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	increment score for D4  0 + (1*0.74) * (1*0.74) = 0.54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	increment score for D5  1.63 + (2*0.74) * (1*0.74) = 2.72</a:t>
            </a:r>
          </a:p>
        </p:txBody>
      </p:sp>
      <p:sp>
        <p:nvSpPr>
          <p:cNvPr id="56" name="Rectangle 5">
            <a:extLst>
              <a:ext uri="{FF2B5EF4-FFF2-40B4-BE49-F238E27FC236}">
                <a16:creationId xmlns:a16="http://schemas.microsoft.com/office/drawing/2014/main" id="{0087E562-94AE-4360-96E0-B5111CA1C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774" y="1098597"/>
            <a:ext cx="2228850" cy="230301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kumimoji="1" lang="zh-TW" altLang="en-US" sz="1800">
              <a:ea typeface="新細明體" pitchFamily="18" charset="-120"/>
            </a:endParaRPr>
          </a:p>
        </p:txBody>
      </p:sp>
      <p:sp>
        <p:nvSpPr>
          <p:cNvPr id="62" name="Line 6">
            <a:extLst>
              <a:ext uri="{FF2B5EF4-FFF2-40B4-BE49-F238E27FC236}">
                <a16:creationId xmlns:a16="http://schemas.microsoft.com/office/drawing/2014/main" id="{A2ACC43F-4093-4695-BE73-D8CD04A5E4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2723" y="1117648"/>
            <a:ext cx="3671" cy="2270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3" name="Line 7">
            <a:extLst>
              <a:ext uri="{FF2B5EF4-FFF2-40B4-BE49-F238E27FC236}">
                <a16:creationId xmlns:a16="http://schemas.microsoft.com/office/drawing/2014/main" id="{916BB8F6-9536-4C1C-B0BC-7F00D628DF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887" y="1547861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4" name="Line 8">
            <a:extLst>
              <a:ext uri="{FF2B5EF4-FFF2-40B4-BE49-F238E27FC236}">
                <a16:creationId xmlns:a16="http://schemas.microsoft.com/office/drawing/2014/main" id="{8883A290-9B29-4581-B5E4-66B5CBEEF9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887" y="2933749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5" name="Line 9">
            <a:extLst>
              <a:ext uri="{FF2B5EF4-FFF2-40B4-BE49-F238E27FC236}">
                <a16:creationId xmlns:a16="http://schemas.microsoft.com/office/drawing/2014/main" id="{43EB7310-C6DD-49E4-9D97-EABEBB05A7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7774" y="1955848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6" name="Line 10">
            <a:extLst>
              <a:ext uri="{FF2B5EF4-FFF2-40B4-BE49-F238E27FC236}">
                <a16:creationId xmlns:a16="http://schemas.microsoft.com/office/drawing/2014/main" id="{5D2BAE35-C918-4142-9079-4FF8FA1786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7774" y="2464102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7" name="Text Box 11">
            <a:extLst>
              <a:ext uri="{FF2B5EF4-FFF2-40B4-BE49-F238E27FC236}">
                <a16:creationId xmlns:a16="http://schemas.microsoft.com/office/drawing/2014/main" id="{B889C715-5A9B-4D0E-AEA7-4D5E7D21E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028" y="2498773"/>
            <a:ext cx="7745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search</a:t>
            </a:r>
          </a:p>
        </p:txBody>
      </p:sp>
      <p:sp>
        <p:nvSpPr>
          <p:cNvPr id="68" name="Text Box 12">
            <a:extLst>
              <a:ext uri="{FF2B5EF4-FFF2-40B4-BE49-F238E27FC236}">
                <a16:creationId xmlns:a16="http://schemas.microsoft.com/office/drawing/2014/main" id="{560A5E53-8FA7-40A9-915B-A51486ACC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666" y="1130783"/>
            <a:ext cx="12747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information</a:t>
            </a:r>
          </a:p>
        </p:txBody>
      </p:sp>
      <p:sp>
        <p:nvSpPr>
          <p:cNvPr id="69" name="Text Box 13">
            <a:extLst>
              <a:ext uri="{FF2B5EF4-FFF2-40B4-BE49-F238E27FC236}">
                <a16:creationId xmlns:a16="http://schemas.microsoft.com/office/drawing/2014/main" id="{80017274-57BF-41C3-8368-47A223F15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66" y="2040017"/>
            <a:ext cx="9541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retrieval</a:t>
            </a:r>
          </a:p>
        </p:txBody>
      </p:sp>
      <p:sp>
        <p:nvSpPr>
          <p:cNvPr id="70" name="Text Box 14">
            <a:extLst>
              <a:ext uri="{FF2B5EF4-FFF2-40B4-BE49-F238E27FC236}">
                <a16:creationId xmlns:a16="http://schemas.microsoft.com/office/drawing/2014/main" id="{8BA93660-2077-4C15-B0CE-3B473F365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286" y="1547861"/>
            <a:ext cx="7104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query</a:t>
            </a:r>
          </a:p>
        </p:txBody>
      </p:sp>
      <p:sp>
        <p:nvSpPr>
          <p:cNvPr id="71" name="Rectangle 15">
            <a:extLst>
              <a:ext uri="{FF2B5EF4-FFF2-40B4-BE49-F238E27FC236}">
                <a16:creationId xmlns:a16="http://schemas.microsoft.com/office/drawing/2014/main" id="{1DC3B03D-44A0-4224-8ED3-FF4415835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84" y="1601836"/>
            <a:ext cx="16954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2" name="Rectangle 16">
            <a:extLst>
              <a:ext uri="{FF2B5EF4-FFF2-40B4-BE49-F238E27FC236}">
                <a16:creationId xmlns:a16="http://schemas.microsoft.com/office/drawing/2014/main" id="{ECF07553-D045-4FDE-85F6-F0B5FA641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84" y="1106536"/>
            <a:ext cx="25336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3" name="Rectangle 17">
            <a:extLst>
              <a:ext uri="{FF2B5EF4-FFF2-40B4-BE49-F238E27FC236}">
                <a16:creationId xmlns:a16="http://schemas.microsoft.com/office/drawing/2014/main" id="{9DA18238-844D-48F8-8DD5-CFD180D33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9134" y="2543668"/>
            <a:ext cx="2563811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4" name="Line 18">
            <a:extLst>
              <a:ext uri="{FF2B5EF4-FFF2-40B4-BE49-F238E27FC236}">
                <a16:creationId xmlns:a16="http://schemas.microsoft.com/office/drawing/2014/main" id="{653365D5-1B6A-468D-9956-E985BC1818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1634" y="256271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5" name="Line 19">
            <a:extLst>
              <a:ext uri="{FF2B5EF4-FFF2-40B4-BE49-F238E27FC236}">
                <a16:creationId xmlns:a16="http://schemas.microsoft.com/office/drawing/2014/main" id="{EDBC9B39-24D9-44C1-B407-8368D616E2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1734" y="256271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6" name="Rectangle 20">
            <a:extLst>
              <a:ext uri="{FF2B5EF4-FFF2-40B4-BE49-F238E27FC236}">
                <a16:creationId xmlns:a16="http://schemas.microsoft.com/office/drawing/2014/main" id="{5F0CF041-1ED3-43A2-B5CA-FBD94834D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172" y="3064486"/>
            <a:ext cx="1744562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7" name="Line 21">
            <a:extLst>
              <a:ext uri="{FF2B5EF4-FFF2-40B4-BE49-F238E27FC236}">
                <a16:creationId xmlns:a16="http://schemas.microsoft.com/office/drawing/2014/main" id="{23F9C7FE-4696-4A17-9416-B3EBB28D0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1884" y="1297036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8" name="Line 22">
            <a:extLst>
              <a:ext uri="{FF2B5EF4-FFF2-40B4-BE49-F238E27FC236}">
                <a16:creationId xmlns:a16="http://schemas.microsoft.com/office/drawing/2014/main" id="{430FF700-BA03-49CE-8C3C-E08FC4FB1B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0934" y="1754236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9" name="Line 23">
            <a:extLst>
              <a:ext uri="{FF2B5EF4-FFF2-40B4-BE49-F238E27FC236}">
                <a16:creationId xmlns:a16="http://schemas.microsoft.com/office/drawing/2014/main" id="{2DE5B7B2-79C9-42F2-A055-FD403A4CF3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0934" y="2715118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" name="Line 24">
            <a:extLst>
              <a:ext uri="{FF2B5EF4-FFF2-40B4-BE49-F238E27FC236}">
                <a16:creationId xmlns:a16="http://schemas.microsoft.com/office/drawing/2014/main" id="{A7D95449-B8AA-4EC3-88FD-D1E63C2D5B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8972" y="3189898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1" name="Text Box 25">
            <a:extLst>
              <a:ext uri="{FF2B5EF4-FFF2-40B4-BE49-F238E27FC236}">
                <a16:creationId xmlns:a16="http://schemas.microsoft.com/office/drawing/2014/main" id="{75A8524E-C487-4FD4-9B85-82947F9CA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811" y="249884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2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82" name="Text Box 26">
            <a:extLst>
              <a:ext uri="{FF2B5EF4-FFF2-40B4-BE49-F238E27FC236}">
                <a16:creationId xmlns:a16="http://schemas.microsoft.com/office/drawing/2014/main" id="{DC591F5D-EB37-41D8-A4E9-0E96BDEFD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369" y="302797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83" name="Text Box 27">
            <a:extLst>
              <a:ext uri="{FF2B5EF4-FFF2-40B4-BE49-F238E27FC236}">
                <a16:creationId xmlns:a16="http://schemas.microsoft.com/office/drawing/2014/main" id="{CFD560DE-312E-4259-A667-77563D154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269" y="1578024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84" name="Text Box 28">
            <a:extLst>
              <a:ext uri="{FF2B5EF4-FFF2-40B4-BE49-F238E27FC236}">
                <a16:creationId xmlns:a16="http://schemas.microsoft.com/office/drawing/2014/main" id="{E50F451F-682F-462D-AB77-EB4D7A551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569" y="1046864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4</a:t>
            </a:r>
          </a:p>
        </p:txBody>
      </p:sp>
      <p:sp>
        <p:nvSpPr>
          <p:cNvPr id="85" name="Line 29">
            <a:extLst>
              <a:ext uri="{FF2B5EF4-FFF2-40B4-BE49-F238E27FC236}">
                <a16:creationId xmlns:a16="http://schemas.microsoft.com/office/drawing/2014/main" id="{4F0C87FB-74A1-4740-995A-1EB5AFAAAFE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5534" y="1117649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6" name="Line 30">
            <a:extLst>
              <a:ext uri="{FF2B5EF4-FFF2-40B4-BE49-F238E27FC236}">
                <a16:creationId xmlns:a16="http://schemas.microsoft.com/office/drawing/2014/main" id="{351264CE-E0A6-45A7-B4B1-FB929EE1F6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3372" y="1120824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7" name="Line 31">
            <a:extLst>
              <a:ext uri="{FF2B5EF4-FFF2-40B4-BE49-F238E27FC236}">
                <a16:creationId xmlns:a16="http://schemas.microsoft.com/office/drawing/2014/main" id="{D59069BB-DD2D-49E3-9B4E-30DC9F3360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7659" y="1608186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8" name="Text Box 35">
            <a:extLst>
              <a:ext uri="{FF2B5EF4-FFF2-40B4-BE49-F238E27FC236}">
                <a16:creationId xmlns:a16="http://schemas.microsoft.com/office/drawing/2014/main" id="{73589B86-F6DD-4470-AF85-CA8997CC6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4359" y="1106536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89" name="Text Box 36">
            <a:extLst>
              <a:ext uri="{FF2B5EF4-FFF2-40B4-BE49-F238E27FC236}">
                <a16:creationId xmlns:a16="http://schemas.microsoft.com/office/drawing/2014/main" id="{641C4EFB-D80B-42EB-8120-0EA16839E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37" y="1543574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1.32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90" name="Text Box 37">
            <a:extLst>
              <a:ext uri="{FF2B5EF4-FFF2-40B4-BE49-F238E27FC236}">
                <a16:creationId xmlns:a16="http://schemas.microsoft.com/office/drawing/2014/main" id="{DAA1116D-382E-4514-814E-1FAAD0B2C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666" y="2025307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91" name="Text Box 38">
            <a:extLst>
              <a:ext uri="{FF2B5EF4-FFF2-40B4-BE49-F238E27FC236}">
                <a16:creationId xmlns:a16="http://schemas.microsoft.com/office/drawing/2014/main" id="{D50DB505-0AC2-4F95-B96D-9AA547C76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8175" y="2974557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1.32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92" name="Text Box 28">
            <a:extLst>
              <a:ext uri="{FF2B5EF4-FFF2-40B4-BE49-F238E27FC236}">
                <a16:creationId xmlns:a16="http://schemas.microsoft.com/office/drawing/2014/main" id="{23CE02B2-9D8E-4001-B22A-C3F54FBE4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6219" y="104677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3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93" name="Text Box 28">
            <a:extLst>
              <a:ext uri="{FF2B5EF4-FFF2-40B4-BE49-F238E27FC236}">
                <a16:creationId xmlns:a16="http://schemas.microsoft.com/office/drawing/2014/main" id="{7DBB4DB0-10AF-43B0-8F38-AB3F424F5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431" y="104677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5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94" name="Text Box 27">
            <a:extLst>
              <a:ext uri="{FF2B5EF4-FFF2-40B4-BE49-F238E27FC236}">
                <a16:creationId xmlns:a16="http://schemas.microsoft.com/office/drawing/2014/main" id="{EF90B9F6-07ED-4018-875F-C4BF2ABAB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116" y="1535161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2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95" name="Text Box 25">
            <a:extLst>
              <a:ext uri="{FF2B5EF4-FFF2-40B4-BE49-F238E27FC236}">
                <a16:creationId xmlns:a16="http://schemas.microsoft.com/office/drawing/2014/main" id="{405B025B-034B-4C65-84ED-619BCFFC2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033" y="2506752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3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96" name="Text Box 25">
            <a:extLst>
              <a:ext uri="{FF2B5EF4-FFF2-40B4-BE49-F238E27FC236}">
                <a16:creationId xmlns:a16="http://schemas.microsoft.com/office/drawing/2014/main" id="{F28B4217-D1E2-47B0-815E-A59D36CAB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0007" y="2519856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4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97" name="Text Box 13">
            <a:extLst>
              <a:ext uri="{FF2B5EF4-FFF2-40B4-BE49-F238E27FC236}">
                <a16:creationId xmlns:a16="http://schemas.microsoft.com/office/drawing/2014/main" id="{77928F0A-FD93-4AB6-AD1D-B9AA62B48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6586" y="2981496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system</a:t>
            </a:r>
          </a:p>
        </p:txBody>
      </p:sp>
      <p:sp>
        <p:nvSpPr>
          <p:cNvPr id="98" name="Rectangle 17">
            <a:extLst>
              <a:ext uri="{FF2B5EF4-FFF2-40B4-BE49-F238E27FC236}">
                <a16:creationId xmlns:a16="http://schemas.microsoft.com/office/drawing/2014/main" id="{C3152008-B1B1-46E3-B16A-1B4114712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84" y="2074571"/>
            <a:ext cx="2582860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99" name="Line 18">
            <a:extLst>
              <a:ext uri="{FF2B5EF4-FFF2-40B4-BE49-F238E27FC236}">
                <a16:creationId xmlns:a16="http://schemas.microsoft.com/office/drawing/2014/main" id="{6AC8FCCD-9CAA-4CA9-8833-EBD58843E12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2584" y="2093621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0" name="Line 19">
            <a:extLst>
              <a:ext uri="{FF2B5EF4-FFF2-40B4-BE49-F238E27FC236}">
                <a16:creationId xmlns:a16="http://schemas.microsoft.com/office/drawing/2014/main" id="{7531760D-3A87-461C-AB89-5BCF492B89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2684" y="2093621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1" name="Text Box 25">
            <a:extLst>
              <a:ext uri="{FF2B5EF4-FFF2-40B4-BE49-F238E27FC236}">
                <a16:creationId xmlns:a16="http://schemas.microsoft.com/office/drawing/2014/main" id="{445C056A-010F-4854-8636-F035EFB43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3761" y="2029746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102" name="Text Box 25">
            <a:extLst>
              <a:ext uri="{FF2B5EF4-FFF2-40B4-BE49-F238E27FC236}">
                <a16:creationId xmlns:a16="http://schemas.microsoft.com/office/drawing/2014/main" id="{77EA1223-8DB7-44B1-9342-6DE2F6D47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6983" y="2037655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4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103" name="Text Box 25">
            <a:extLst>
              <a:ext uri="{FF2B5EF4-FFF2-40B4-BE49-F238E27FC236}">
                <a16:creationId xmlns:a16="http://schemas.microsoft.com/office/drawing/2014/main" id="{658734EE-5360-4C00-ABF2-729977570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0957" y="2050759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5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104" name="Line 22">
            <a:extLst>
              <a:ext uri="{FF2B5EF4-FFF2-40B4-BE49-F238E27FC236}">
                <a16:creationId xmlns:a16="http://schemas.microsoft.com/office/drawing/2014/main" id="{31AD11CA-3A48-4815-905E-9CDD08FD6F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7737" y="2244964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5" name="Text Box 35">
            <a:extLst>
              <a:ext uri="{FF2B5EF4-FFF2-40B4-BE49-F238E27FC236}">
                <a16:creationId xmlns:a16="http://schemas.microsoft.com/office/drawing/2014/main" id="{61D02154-27D8-4559-B43C-8C8121A65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8175" y="2492935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106" name="Line 18">
            <a:extLst>
              <a:ext uri="{FF2B5EF4-FFF2-40B4-BE49-F238E27FC236}">
                <a16:creationId xmlns:a16="http://schemas.microsoft.com/office/drawing/2014/main" id="{FF3BFD2F-3B6E-45A5-9CEB-D1639876FE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2584" y="306784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7" name="Text Box 26">
            <a:extLst>
              <a:ext uri="{FF2B5EF4-FFF2-40B4-BE49-F238E27FC236}">
                <a16:creationId xmlns:a16="http://schemas.microsoft.com/office/drawing/2014/main" id="{E37F4772-0027-431A-8C00-24F4AAD62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379" y="3032787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>
                <a:ea typeface="新細明體" pitchFamily="18" charset="-120"/>
              </a:rPr>
              <a:t>D</a:t>
            </a:r>
            <a:r>
              <a:rPr kumimoji="1" lang="en-US" altLang="zh-TW" sz="1800" baseline="-25000">
                <a:ea typeface="新細明體" pitchFamily="18" charset="-120"/>
              </a:rPr>
              <a:t>5</a:t>
            </a:r>
            <a:r>
              <a:rPr kumimoji="1" lang="en-US" altLang="zh-TW" sz="1800">
                <a:ea typeface="新細明體" pitchFamily="18" charset="-120"/>
              </a:rPr>
              <a:t>, 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DD9B17A-A3B7-44E9-81C1-B2E67105AD1A}"/>
              </a:ext>
            </a:extLst>
          </p:cNvPr>
          <p:cNvSpPr txBox="1"/>
          <p:nvPr/>
        </p:nvSpPr>
        <p:spPr>
          <a:xfrm>
            <a:off x="805517" y="5472582"/>
            <a:ext cx="5024132" cy="338554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D1 Score (partial dot product) from previous iteration </a:t>
            </a:r>
          </a:p>
        </p:txBody>
      </p: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863EB25E-0221-439B-B2DA-A6778417F783}"/>
              </a:ext>
            </a:extLst>
          </p:cNvPr>
          <p:cNvCxnSpPr>
            <a:cxnSpLocks/>
            <a:stCxn id="52" idx="0"/>
            <a:endCxn id="55" idx="4"/>
          </p:cNvCxnSpPr>
          <p:nvPr/>
        </p:nvCxnSpPr>
        <p:spPr bwMode="auto">
          <a:xfrm rot="5400000" flipH="1" flipV="1">
            <a:off x="3634694" y="4146657"/>
            <a:ext cx="1008815" cy="1643037"/>
          </a:xfrm>
          <a:prstGeom prst="bentConnector3">
            <a:avLst>
              <a:gd name="adj1" fmla="val 30059"/>
            </a:avLst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Oval 54">
            <a:extLst>
              <a:ext uri="{FF2B5EF4-FFF2-40B4-BE49-F238E27FC236}">
                <a16:creationId xmlns:a16="http://schemas.microsoft.com/office/drawing/2014/main" id="{525A8573-A2AF-4FAF-8449-AA14871ABE61}"/>
              </a:ext>
            </a:extLst>
          </p:cNvPr>
          <p:cNvSpPr/>
          <p:nvPr/>
        </p:nvSpPr>
        <p:spPr bwMode="auto">
          <a:xfrm>
            <a:off x="4672584" y="4090148"/>
            <a:ext cx="576072" cy="373619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8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188EB-3AA4-483D-89F2-02659EEDB5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5450FC-3EF2-43A1-AB81-54897822100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88EAB2E-365F-444D-8491-F3EA43F7F4CA}"/>
              </a:ext>
            </a:extLst>
          </p:cNvPr>
          <p:cNvSpPr txBox="1"/>
          <p:nvPr/>
        </p:nvSpPr>
        <p:spPr>
          <a:xfrm>
            <a:off x="928004" y="438498"/>
            <a:ext cx="4213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Query: “information retrieval system”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28F2B8C-F49D-4E33-8BDF-48BF9F9B478E}"/>
              </a:ext>
            </a:extLst>
          </p:cNvPr>
          <p:cNvSpPr txBox="1"/>
          <p:nvPr/>
        </p:nvSpPr>
        <p:spPr>
          <a:xfrm>
            <a:off x="1017774" y="3778304"/>
            <a:ext cx="73052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Q Term: “system” (Iteration 3)</a:t>
            </a:r>
            <a:br>
              <a:rPr lang="en-US" dirty="0"/>
            </a:br>
            <a:r>
              <a:rPr lang="en-US" dirty="0"/>
              <a:t>	increment score for D1 </a:t>
            </a:r>
            <a:r>
              <a:rPr lang="en-US" dirty="0">
                <a:sym typeface="Wingdings" panose="05000000000000000000" pitchFamily="2" charset="2"/>
              </a:rPr>
              <a:t> 3.80 + (1*1.32) * (1*1.32) = 5.55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	increment score for D5  2.72 + (2*1.32) * (1*1.32) = 6.21</a:t>
            </a:r>
            <a:endParaRPr lang="en-US" dirty="0"/>
          </a:p>
        </p:txBody>
      </p:sp>
      <p:sp>
        <p:nvSpPr>
          <p:cNvPr id="56" name="Rectangle 5">
            <a:extLst>
              <a:ext uri="{FF2B5EF4-FFF2-40B4-BE49-F238E27FC236}">
                <a16:creationId xmlns:a16="http://schemas.microsoft.com/office/drawing/2014/main" id="{8FB23E18-573B-4ADF-951F-8A118699E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774" y="1182607"/>
            <a:ext cx="2228850" cy="230301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kumimoji="1" lang="zh-TW" altLang="en-US" sz="1800">
              <a:ea typeface="新細明體" pitchFamily="18" charset="-120"/>
            </a:endParaRPr>
          </a:p>
        </p:txBody>
      </p:sp>
      <p:sp>
        <p:nvSpPr>
          <p:cNvPr id="62" name="Line 6">
            <a:extLst>
              <a:ext uri="{FF2B5EF4-FFF2-40B4-BE49-F238E27FC236}">
                <a16:creationId xmlns:a16="http://schemas.microsoft.com/office/drawing/2014/main" id="{ACDD7F13-07B2-47C1-8AA2-A8BAF11898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2723" y="1201658"/>
            <a:ext cx="3671" cy="2270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3" name="Line 7">
            <a:extLst>
              <a:ext uri="{FF2B5EF4-FFF2-40B4-BE49-F238E27FC236}">
                <a16:creationId xmlns:a16="http://schemas.microsoft.com/office/drawing/2014/main" id="{40B22A3A-6289-49E7-8FD3-098B1F526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887" y="1631871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4" name="Line 8">
            <a:extLst>
              <a:ext uri="{FF2B5EF4-FFF2-40B4-BE49-F238E27FC236}">
                <a16:creationId xmlns:a16="http://schemas.microsoft.com/office/drawing/2014/main" id="{60CB492F-2BDD-4F2A-B5AB-59BD6AC30B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887" y="3017759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5" name="Line 9">
            <a:extLst>
              <a:ext uri="{FF2B5EF4-FFF2-40B4-BE49-F238E27FC236}">
                <a16:creationId xmlns:a16="http://schemas.microsoft.com/office/drawing/2014/main" id="{282C0118-079C-4B5B-930B-51F48E39E0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7774" y="2039858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6" name="Line 10">
            <a:extLst>
              <a:ext uri="{FF2B5EF4-FFF2-40B4-BE49-F238E27FC236}">
                <a16:creationId xmlns:a16="http://schemas.microsoft.com/office/drawing/2014/main" id="{E6D105BC-2BE8-4A09-BBD1-9C94181AB4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7774" y="2548112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7" name="Text Box 11">
            <a:extLst>
              <a:ext uri="{FF2B5EF4-FFF2-40B4-BE49-F238E27FC236}">
                <a16:creationId xmlns:a16="http://schemas.microsoft.com/office/drawing/2014/main" id="{7BB03C04-F3E6-433A-BE1B-0FD334779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028" y="2582783"/>
            <a:ext cx="7745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search</a:t>
            </a:r>
          </a:p>
        </p:txBody>
      </p:sp>
      <p:sp>
        <p:nvSpPr>
          <p:cNvPr id="68" name="Text Box 12">
            <a:extLst>
              <a:ext uri="{FF2B5EF4-FFF2-40B4-BE49-F238E27FC236}">
                <a16:creationId xmlns:a16="http://schemas.microsoft.com/office/drawing/2014/main" id="{8A950D85-693C-4090-9782-AE4E66BC2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666" y="1214793"/>
            <a:ext cx="12747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information</a:t>
            </a:r>
          </a:p>
        </p:txBody>
      </p:sp>
      <p:sp>
        <p:nvSpPr>
          <p:cNvPr id="69" name="Text Box 13">
            <a:extLst>
              <a:ext uri="{FF2B5EF4-FFF2-40B4-BE49-F238E27FC236}">
                <a16:creationId xmlns:a16="http://schemas.microsoft.com/office/drawing/2014/main" id="{E90AB554-3137-424E-B3FC-538B7B260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66" y="2124027"/>
            <a:ext cx="9541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retrieval</a:t>
            </a:r>
          </a:p>
        </p:txBody>
      </p:sp>
      <p:sp>
        <p:nvSpPr>
          <p:cNvPr id="70" name="Text Box 14">
            <a:extLst>
              <a:ext uri="{FF2B5EF4-FFF2-40B4-BE49-F238E27FC236}">
                <a16:creationId xmlns:a16="http://schemas.microsoft.com/office/drawing/2014/main" id="{BFF775D5-DBCC-49DC-B585-B86B35756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286" y="1631871"/>
            <a:ext cx="7104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query</a:t>
            </a:r>
          </a:p>
        </p:txBody>
      </p:sp>
      <p:sp>
        <p:nvSpPr>
          <p:cNvPr id="71" name="Rectangle 15">
            <a:extLst>
              <a:ext uri="{FF2B5EF4-FFF2-40B4-BE49-F238E27FC236}">
                <a16:creationId xmlns:a16="http://schemas.microsoft.com/office/drawing/2014/main" id="{0B850ACD-D1ED-4815-B0A1-259FCD201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84" y="1685846"/>
            <a:ext cx="16954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2" name="Rectangle 16">
            <a:extLst>
              <a:ext uri="{FF2B5EF4-FFF2-40B4-BE49-F238E27FC236}">
                <a16:creationId xmlns:a16="http://schemas.microsoft.com/office/drawing/2014/main" id="{2C263737-0DFA-4419-9820-53A722DE4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84" y="1190546"/>
            <a:ext cx="25336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3" name="Rectangle 17">
            <a:extLst>
              <a:ext uri="{FF2B5EF4-FFF2-40B4-BE49-F238E27FC236}">
                <a16:creationId xmlns:a16="http://schemas.microsoft.com/office/drawing/2014/main" id="{8EB06852-821B-4F81-8ECE-2187EDCD2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9134" y="2627678"/>
            <a:ext cx="2563811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4" name="Line 18">
            <a:extLst>
              <a:ext uri="{FF2B5EF4-FFF2-40B4-BE49-F238E27FC236}">
                <a16:creationId xmlns:a16="http://schemas.microsoft.com/office/drawing/2014/main" id="{4E2B3260-4470-4063-8812-5E3197CD24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1634" y="264672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5" name="Line 19">
            <a:extLst>
              <a:ext uri="{FF2B5EF4-FFF2-40B4-BE49-F238E27FC236}">
                <a16:creationId xmlns:a16="http://schemas.microsoft.com/office/drawing/2014/main" id="{328D5D3B-D4AB-4D43-A934-65EE1A68F14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1734" y="264672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6" name="Rectangle 20">
            <a:extLst>
              <a:ext uri="{FF2B5EF4-FFF2-40B4-BE49-F238E27FC236}">
                <a16:creationId xmlns:a16="http://schemas.microsoft.com/office/drawing/2014/main" id="{ADD977DA-D5AC-4679-8431-6971CDF4F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172" y="3148496"/>
            <a:ext cx="1744562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7" name="Line 21">
            <a:extLst>
              <a:ext uri="{FF2B5EF4-FFF2-40B4-BE49-F238E27FC236}">
                <a16:creationId xmlns:a16="http://schemas.microsoft.com/office/drawing/2014/main" id="{6CDF48DF-A6A9-4096-ACE8-8B76D49638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1884" y="1381046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8" name="Line 22">
            <a:extLst>
              <a:ext uri="{FF2B5EF4-FFF2-40B4-BE49-F238E27FC236}">
                <a16:creationId xmlns:a16="http://schemas.microsoft.com/office/drawing/2014/main" id="{A9985EF9-AF37-4125-A4E6-2C40A35860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0934" y="1838246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9" name="Line 23">
            <a:extLst>
              <a:ext uri="{FF2B5EF4-FFF2-40B4-BE49-F238E27FC236}">
                <a16:creationId xmlns:a16="http://schemas.microsoft.com/office/drawing/2014/main" id="{825186D7-4A09-4FCC-8E72-BEB63D05952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0934" y="2799128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" name="Line 24">
            <a:extLst>
              <a:ext uri="{FF2B5EF4-FFF2-40B4-BE49-F238E27FC236}">
                <a16:creationId xmlns:a16="http://schemas.microsoft.com/office/drawing/2014/main" id="{607215E0-1A2B-4202-90A7-BE95961BA4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8972" y="3273908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1" name="Text Box 25">
            <a:extLst>
              <a:ext uri="{FF2B5EF4-FFF2-40B4-BE49-F238E27FC236}">
                <a16:creationId xmlns:a16="http://schemas.microsoft.com/office/drawing/2014/main" id="{E1687FD7-5B26-42EB-AFFD-D577AF770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811" y="258285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2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82" name="Text Box 26">
            <a:extLst>
              <a:ext uri="{FF2B5EF4-FFF2-40B4-BE49-F238E27FC236}">
                <a16:creationId xmlns:a16="http://schemas.microsoft.com/office/drawing/2014/main" id="{C352A1D8-D2E8-46EA-976E-132F6CE7D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369" y="311198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83" name="Text Box 27">
            <a:extLst>
              <a:ext uri="{FF2B5EF4-FFF2-40B4-BE49-F238E27FC236}">
                <a16:creationId xmlns:a16="http://schemas.microsoft.com/office/drawing/2014/main" id="{A533E2D7-B0F1-4CD1-86E3-04DE00814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269" y="1662034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84" name="Text Box 28">
            <a:extLst>
              <a:ext uri="{FF2B5EF4-FFF2-40B4-BE49-F238E27FC236}">
                <a16:creationId xmlns:a16="http://schemas.microsoft.com/office/drawing/2014/main" id="{BE87C88D-C347-4D05-BEBC-09BD1BAAC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569" y="1130874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4</a:t>
            </a:r>
          </a:p>
        </p:txBody>
      </p:sp>
      <p:sp>
        <p:nvSpPr>
          <p:cNvPr id="85" name="Line 29">
            <a:extLst>
              <a:ext uri="{FF2B5EF4-FFF2-40B4-BE49-F238E27FC236}">
                <a16:creationId xmlns:a16="http://schemas.microsoft.com/office/drawing/2014/main" id="{7D9B04E6-B3DF-4AE7-9A22-74B8CD26E6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5534" y="1201659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6" name="Line 30">
            <a:extLst>
              <a:ext uri="{FF2B5EF4-FFF2-40B4-BE49-F238E27FC236}">
                <a16:creationId xmlns:a16="http://schemas.microsoft.com/office/drawing/2014/main" id="{7464E9DD-2873-40E4-B060-A1A1B89549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3372" y="1204834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7" name="Line 31">
            <a:extLst>
              <a:ext uri="{FF2B5EF4-FFF2-40B4-BE49-F238E27FC236}">
                <a16:creationId xmlns:a16="http://schemas.microsoft.com/office/drawing/2014/main" id="{AFEB039F-2F82-467C-AED3-9C7FA1AE21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7659" y="1692196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8" name="Text Box 35">
            <a:extLst>
              <a:ext uri="{FF2B5EF4-FFF2-40B4-BE49-F238E27FC236}">
                <a16:creationId xmlns:a16="http://schemas.microsoft.com/office/drawing/2014/main" id="{28B25073-8482-4696-8A01-39D0AEB79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4359" y="1190546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89" name="Text Box 36">
            <a:extLst>
              <a:ext uri="{FF2B5EF4-FFF2-40B4-BE49-F238E27FC236}">
                <a16:creationId xmlns:a16="http://schemas.microsoft.com/office/drawing/2014/main" id="{68F5F678-AAE0-410B-BEB1-23E0102B2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37" y="1627584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1.32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90" name="Text Box 37">
            <a:extLst>
              <a:ext uri="{FF2B5EF4-FFF2-40B4-BE49-F238E27FC236}">
                <a16:creationId xmlns:a16="http://schemas.microsoft.com/office/drawing/2014/main" id="{A97D2E10-0664-4A8F-BF79-EB95CFB99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666" y="2109317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91" name="Text Box 38">
            <a:extLst>
              <a:ext uri="{FF2B5EF4-FFF2-40B4-BE49-F238E27FC236}">
                <a16:creationId xmlns:a16="http://schemas.microsoft.com/office/drawing/2014/main" id="{48E733FB-FD0B-454A-B46C-E7DBA7B1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8175" y="3058567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1.32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92" name="Text Box 28">
            <a:extLst>
              <a:ext uri="{FF2B5EF4-FFF2-40B4-BE49-F238E27FC236}">
                <a16:creationId xmlns:a16="http://schemas.microsoft.com/office/drawing/2014/main" id="{6455844E-D4F3-4FD6-A4A1-DB0EDD61D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6219" y="113078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3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93" name="Text Box 28">
            <a:extLst>
              <a:ext uri="{FF2B5EF4-FFF2-40B4-BE49-F238E27FC236}">
                <a16:creationId xmlns:a16="http://schemas.microsoft.com/office/drawing/2014/main" id="{8DE43BF9-B3F0-467E-9217-0A5CBEB68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431" y="113078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5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94" name="Text Box 27">
            <a:extLst>
              <a:ext uri="{FF2B5EF4-FFF2-40B4-BE49-F238E27FC236}">
                <a16:creationId xmlns:a16="http://schemas.microsoft.com/office/drawing/2014/main" id="{EBA54611-7906-469D-A7FB-20763079D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116" y="1619171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2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95" name="Text Box 25">
            <a:extLst>
              <a:ext uri="{FF2B5EF4-FFF2-40B4-BE49-F238E27FC236}">
                <a16:creationId xmlns:a16="http://schemas.microsoft.com/office/drawing/2014/main" id="{541B75B8-5931-4D5B-B6E5-9C63861D5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033" y="2590762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3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96" name="Text Box 25">
            <a:extLst>
              <a:ext uri="{FF2B5EF4-FFF2-40B4-BE49-F238E27FC236}">
                <a16:creationId xmlns:a16="http://schemas.microsoft.com/office/drawing/2014/main" id="{55D4C382-0423-4215-8F38-23F89DCCA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0007" y="2603866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4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97" name="Text Box 13">
            <a:extLst>
              <a:ext uri="{FF2B5EF4-FFF2-40B4-BE49-F238E27FC236}">
                <a16:creationId xmlns:a16="http://schemas.microsoft.com/office/drawing/2014/main" id="{04DD8986-A8A1-4E02-A28A-489F855D2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6586" y="3065506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system</a:t>
            </a:r>
          </a:p>
        </p:txBody>
      </p:sp>
      <p:sp>
        <p:nvSpPr>
          <p:cNvPr id="98" name="Rectangle 17">
            <a:extLst>
              <a:ext uri="{FF2B5EF4-FFF2-40B4-BE49-F238E27FC236}">
                <a16:creationId xmlns:a16="http://schemas.microsoft.com/office/drawing/2014/main" id="{ABE53D09-86D8-4C8C-94B8-BB5D476B4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84" y="2158581"/>
            <a:ext cx="2582860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99" name="Line 18">
            <a:extLst>
              <a:ext uri="{FF2B5EF4-FFF2-40B4-BE49-F238E27FC236}">
                <a16:creationId xmlns:a16="http://schemas.microsoft.com/office/drawing/2014/main" id="{72107057-E5C1-48D8-80C4-F6166835AA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2584" y="2177631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0" name="Line 19">
            <a:extLst>
              <a:ext uri="{FF2B5EF4-FFF2-40B4-BE49-F238E27FC236}">
                <a16:creationId xmlns:a16="http://schemas.microsoft.com/office/drawing/2014/main" id="{59D210B7-1E22-4775-A587-E4E85C907F2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2684" y="2177631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1" name="Text Box 25">
            <a:extLst>
              <a:ext uri="{FF2B5EF4-FFF2-40B4-BE49-F238E27FC236}">
                <a16:creationId xmlns:a16="http://schemas.microsoft.com/office/drawing/2014/main" id="{55754B0B-928A-43A3-BFC3-A2ADF58A5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3761" y="2113756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102" name="Text Box 25">
            <a:extLst>
              <a:ext uri="{FF2B5EF4-FFF2-40B4-BE49-F238E27FC236}">
                <a16:creationId xmlns:a16="http://schemas.microsoft.com/office/drawing/2014/main" id="{1F9CB4D7-225F-47FA-A86A-ACCB13630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6983" y="2121665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4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103" name="Text Box 25">
            <a:extLst>
              <a:ext uri="{FF2B5EF4-FFF2-40B4-BE49-F238E27FC236}">
                <a16:creationId xmlns:a16="http://schemas.microsoft.com/office/drawing/2014/main" id="{131A9171-DC3A-4EA4-938C-DE576F271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0957" y="2134769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5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104" name="Line 22">
            <a:extLst>
              <a:ext uri="{FF2B5EF4-FFF2-40B4-BE49-F238E27FC236}">
                <a16:creationId xmlns:a16="http://schemas.microsoft.com/office/drawing/2014/main" id="{5124EB23-5E6B-4EE0-B201-FA062291E0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7737" y="2328974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5" name="Text Box 35">
            <a:extLst>
              <a:ext uri="{FF2B5EF4-FFF2-40B4-BE49-F238E27FC236}">
                <a16:creationId xmlns:a16="http://schemas.microsoft.com/office/drawing/2014/main" id="{25AB9EEB-0D4E-4E20-9363-0827D9E27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8175" y="2576945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106" name="Line 18">
            <a:extLst>
              <a:ext uri="{FF2B5EF4-FFF2-40B4-BE49-F238E27FC236}">
                <a16:creationId xmlns:a16="http://schemas.microsoft.com/office/drawing/2014/main" id="{545F87F2-DCD5-47E3-844A-FA60F812F1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2584" y="315185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7" name="Text Box 26">
            <a:extLst>
              <a:ext uri="{FF2B5EF4-FFF2-40B4-BE49-F238E27FC236}">
                <a16:creationId xmlns:a16="http://schemas.microsoft.com/office/drawing/2014/main" id="{762DC1CE-5508-4DC3-97A9-468331553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379" y="3116797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>
                <a:ea typeface="新細明體" pitchFamily="18" charset="-120"/>
              </a:rPr>
              <a:t>D</a:t>
            </a:r>
            <a:r>
              <a:rPr kumimoji="1" lang="en-US" altLang="zh-TW" sz="1800" baseline="-25000">
                <a:ea typeface="新細明體" pitchFamily="18" charset="-120"/>
              </a:rPr>
              <a:t>5</a:t>
            </a:r>
            <a:r>
              <a:rPr kumimoji="1" lang="en-US" altLang="zh-TW" sz="1800">
                <a:ea typeface="新細明體" pitchFamily="18" charset="-120"/>
              </a:rPr>
              <a:t>, 2</a:t>
            </a:r>
          </a:p>
        </p:txBody>
      </p:sp>
    </p:spTree>
    <p:extLst>
      <p:ext uri="{BB962C8B-B14F-4D97-AF65-F5344CB8AC3E}">
        <p14:creationId xmlns:p14="http://schemas.microsoft.com/office/powerpoint/2010/main" val="4279471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188EB-3AA4-483D-89F2-02659EEDB5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5450FC-3EF2-43A1-AB81-54897822100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88EAB2E-365F-444D-8491-F3EA43F7F4CA}"/>
              </a:ext>
            </a:extLst>
          </p:cNvPr>
          <p:cNvSpPr txBox="1"/>
          <p:nvPr/>
        </p:nvSpPr>
        <p:spPr>
          <a:xfrm>
            <a:off x="928004" y="438498"/>
            <a:ext cx="4213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Query: “information retrieval system”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28F2B8C-F49D-4E33-8BDF-48BF9F9B478E}"/>
              </a:ext>
            </a:extLst>
          </p:cNvPr>
          <p:cNvSpPr txBox="1"/>
          <p:nvPr/>
        </p:nvSpPr>
        <p:spPr>
          <a:xfrm>
            <a:off x="1234266" y="4054722"/>
            <a:ext cx="219002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Final Dot Products:</a:t>
            </a:r>
            <a:br>
              <a:rPr lang="en-US" dirty="0"/>
            </a:br>
            <a:r>
              <a:rPr lang="en-US" dirty="0"/>
              <a:t>	D1 = </a:t>
            </a:r>
            <a:r>
              <a:rPr lang="en-US" dirty="0">
                <a:sym typeface="Wingdings" panose="05000000000000000000" pitchFamily="2" charset="2"/>
              </a:rPr>
              <a:t>5.55</a:t>
            </a:r>
          </a:p>
          <a:p>
            <a:pPr algn="l"/>
            <a:r>
              <a:rPr lang="en-US" dirty="0">
                <a:sym typeface="Wingdings" panose="05000000000000000000" pitchFamily="2" charset="2"/>
              </a:rPr>
              <a:t>	D3 = 0.54</a:t>
            </a:r>
          </a:p>
          <a:p>
            <a:pPr algn="l"/>
            <a:r>
              <a:rPr lang="en-US" dirty="0">
                <a:sym typeface="Wingdings" panose="05000000000000000000" pitchFamily="2" charset="2"/>
              </a:rPr>
              <a:t>	D4 = 0.54</a:t>
            </a:r>
          </a:p>
          <a:p>
            <a:pPr algn="l"/>
            <a:r>
              <a:rPr lang="en-US" dirty="0">
                <a:sym typeface="Wingdings" panose="05000000000000000000" pitchFamily="2" charset="2"/>
              </a:rPr>
              <a:t>	D5 = 6.21</a:t>
            </a:r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141AAA5-D256-4E0E-9855-57B8C9036321}"/>
              </a:ext>
            </a:extLst>
          </p:cNvPr>
          <p:cNvSpPr txBox="1"/>
          <p:nvPr/>
        </p:nvSpPr>
        <p:spPr>
          <a:xfrm>
            <a:off x="3747780" y="4031463"/>
            <a:ext cx="47124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Final Scores (Cosine):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ym typeface="Wingdings" panose="05000000000000000000" pitchFamily="2" charset="2"/>
              </a:rPr>
              <a:t>D5 = 6.21 / (3.75 * 1.68) = 0.98</a:t>
            </a:r>
            <a:endParaRPr lang="en-US" dirty="0"/>
          </a:p>
          <a:p>
            <a:pPr algn="l"/>
            <a:r>
              <a:rPr lang="en-US" dirty="0"/>
              <a:t>	D1 = </a:t>
            </a:r>
            <a:r>
              <a:rPr lang="en-US" dirty="0">
                <a:sym typeface="Wingdings" panose="05000000000000000000" pitchFamily="2" charset="2"/>
              </a:rPr>
              <a:t>5.55 / (5.57 * 1.68) = 0.59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	D3 = 0.54 / (1.04 * 1.68) = 0.31 </a:t>
            </a:r>
          </a:p>
          <a:p>
            <a:pPr algn="l"/>
            <a:r>
              <a:rPr lang="en-US" dirty="0">
                <a:sym typeface="Wingdings" panose="05000000000000000000" pitchFamily="2" charset="2"/>
              </a:rPr>
              <a:t>	D4 = 0.54 / (1.64 * 1.68) = 0.20</a:t>
            </a:r>
          </a:p>
        </p:txBody>
      </p:sp>
      <p:sp>
        <p:nvSpPr>
          <p:cNvPr id="62" name="Rectangle 5">
            <a:extLst>
              <a:ext uri="{FF2B5EF4-FFF2-40B4-BE49-F238E27FC236}">
                <a16:creationId xmlns:a16="http://schemas.microsoft.com/office/drawing/2014/main" id="{EB65CAAE-7902-4A9B-B051-50C7B7599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774" y="1173094"/>
            <a:ext cx="2228850" cy="230301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kumimoji="1" lang="zh-TW" altLang="en-US" sz="1800">
              <a:ea typeface="新細明體" pitchFamily="18" charset="-120"/>
            </a:endParaRPr>
          </a:p>
        </p:txBody>
      </p:sp>
      <p:sp>
        <p:nvSpPr>
          <p:cNvPr id="63" name="Line 6">
            <a:extLst>
              <a:ext uri="{FF2B5EF4-FFF2-40B4-BE49-F238E27FC236}">
                <a16:creationId xmlns:a16="http://schemas.microsoft.com/office/drawing/2014/main" id="{1A536AF9-62D9-4C7F-8BDE-D1FD44DC80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2723" y="1192145"/>
            <a:ext cx="3671" cy="2270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4" name="Line 7">
            <a:extLst>
              <a:ext uri="{FF2B5EF4-FFF2-40B4-BE49-F238E27FC236}">
                <a16:creationId xmlns:a16="http://schemas.microsoft.com/office/drawing/2014/main" id="{A202EB36-9DAC-445B-BA23-747E3089B5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887" y="1622358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5" name="Line 8">
            <a:extLst>
              <a:ext uri="{FF2B5EF4-FFF2-40B4-BE49-F238E27FC236}">
                <a16:creationId xmlns:a16="http://schemas.microsoft.com/office/drawing/2014/main" id="{04ADB8C0-3426-437A-8DAB-205BBFE6E7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887" y="3008246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6" name="Line 9">
            <a:extLst>
              <a:ext uri="{FF2B5EF4-FFF2-40B4-BE49-F238E27FC236}">
                <a16:creationId xmlns:a16="http://schemas.microsoft.com/office/drawing/2014/main" id="{5138DED9-263E-40E0-B249-5944136ACF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7774" y="2030345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7" name="Line 10">
            <a:extLst>
              <a:ext uri="{FF2B5EF4-FFF2-40B4-BE49-F238E27FC236}">
                <a16:creationId xmlns:a16="http://schemas.microsoft.com/office/drawing/2014/main" id="{A3F5C718-15CB-4046-A221-DABDD0412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7774" y="2538599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8" name="Text Box 11">
            <a:extLst>
              <a:ext uri="{FF2B5EF4-FFF2-40B4-BE49-F238E27FC236}">
                <a16:creationId xmlns:a16="http://schemas.microsoft.com/office/drawing/2014/main" id="{84B7C11F-DED8-41DF-BE87-C209F7832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028" y="2573270"/>
            <a:ext cx="7745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search</a:t>
            </a:r>
          </a:p>
        </p:txBody>
      </p:sp>
      <p:sp>
        <p:nvSpPr>
          <p:cNvPr id="69" name="Text Box 12">
            <a:extLst>
              <a:ext uri="{FF2B5EF4-FFF2-40B4-BE49-F238E27FC236}">
                <a16:creationId xmlns:a16="http://schemas.microsoft.com/office/drawing/2014/main" id="{7ECC2BF9-3BF5-452A-B53E-EF361BC3B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666" y="1205280"/>
            <a:ext cx="12747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information</a:t>
            </a:r>
          </a:p>
        </p:txBody>
      </p:sp>
      <p:sp>
        <p:nvSpPr>
          <p:cNvPr id="70" name="Text Box 13">
            <a:extLst>
              <a:ext uri="{FF2B5EF4-FFF2-40B4-BE49-F238E27FC236}">
                <a16:creationId xmlns:a16="http://schemas.microsoft.com/office/drawing/2014/main" id="{BF82E4B8-6D4D-4D67-9D54-37BA9255A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66" y="2114514"/>
            <a:ext cx="9541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retrieval</a:t>
            </a:r>
          </a:p>
        </p:txBody>
      </p:sp>
      <p:sp>
        <p:nvSpPr>
          <p:cNvPr id="71" name="Text Box 14">
            <a:extLst>
              <a:ext uri="{FF2B5EF4-FFF2-40B4-BE49-F238E27FC236}">
                <a16:creationId xmlns:a16="http://schemas.microsoft.com/office/drawing/2014/main" id="{7F631F91-22DC-4EC9-8693-0B6BCB410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286" y="1622358"/>
            <a:ext cx="7104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query</a:t>
            </a:r>
          </a:p>
        </p:txBody>
      </p:sp>
      <p:sp>
        <p:nvSpPr>
          <p:cNvPr id="72" name="Rectangle 15">
            <a:extLst>
              <a:ext uri="{FF2B5EF4-FFF2-40B4-BE49-F238E27FC236}">
                <a16:creationId xmlns:a16="http://schemas.microsoft.com/office/drawing/2014/main" id="{CBE7630B-293E-4CA7-A7B5-23CEADDC2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84" y="1676333"/>
            <a:ext cx="16954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3" name="Rectangle 16">
            <a:extLst>
              <a:ext uri="{FF2B5EF4-FFF2-40B4-BE49-F238E27FC236}">
                <a16:creationId xmlns:a16="http://schemas.microsoft.com/office/drawing/2014/main" id="{F906E164-5E69-42C9-8385-CB2CDD85D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84" y="1181033"/>
            <a:ext cx="253365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4" name="Rectangle 17">
            <a:extLst>
              <a:ext uri="{FF2B5EF4-FFF2-40B4-BE49-F238E27FC236}">
                <a16:creationId xmlns:a16="http://schemas.microsoft.com/office/drawing/2014/main" id="{CEFB74F5-B451-4FB6-A826-841C0CBBD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9134" y="2618165"/>
            <a:ext cx="2563811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5" name="Line 18">
            <a:extLst>
              <a:ext uri="{FF2B5EF4-FFF2-40B4-BE49-F238E27FC236}">
                <a16:creationId xmlns:a16="http://schemas.microsoft.com/office/drawing/2014/main" id="{918152AF-AC3E-40DB-A14A-FD9C4ED27D6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1634" y="2637215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6" name="Line 19">
            <a:extLst>
              <a:ext uri="{FF2B5EF4-FFF2-40B4-BE49-F238E27FC236}">
                <a16:creationId xmlns:a16="http://schemas.microsoft.com/office/drawing/2014/main" id="{CE5F38FC-D78C-4414-B685-B816E43251C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1734" y="2637215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7" name="Rectangle 20">
            <a:extLst>
              <a:ext uri="{FF2B5EF4-FFF2-40B4-BE49-F238E27FC236}">
                <a16:creationId xmlns:a16="http://schemas.microsoft.com/office/drawing/2014/main" id="{E066FEA4-8FB0-40BD-9CEC-FC3954ED1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172" y="3138983"/>
            <a:ext cx="1744562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8" name="Line 21">
            <a:extLst>
              <a:ext uri="{FF2B5EF4-FFF2-40B4-BE49-F238E27FC236}">
                <a16:creationId xmlns:a16="http://schemas.microsoft.com/office/drawing/2014/main" id="{209C70DC-0B46-4464-AE4B-F9AA0B4647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1884" y="1371533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9" name="Line 22">
            <a:extLst>
              <a:ext uri="{FF2B5EF4-FFF2-40B4-BE49-F238E27FC236}">
                <a16:creationId xmlns:a16="http://schemas.microsoft.com/office/drawing/2014/main" id="{9A294DB8-EF3A-4840-A744-01D353BF2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0934" y="1828733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" name="Line 23">
            <a:extLst>
              <a:ext uri="{FF2B5EF4-FFF2-40B4-BE49-F238E27FC236}">
                <a16:creationId xmlns:a16="http://schemas.microsoft.com/office/drawing/2014/main" id="{0B3ED279-B838-43D5-B9F0-373C306AE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0934" y="2789615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1" name="Line 24">
            <a:extLst>
              <a:ext uri="{FF2B5EF4-FFF2-40B4-BE49-F238E27FC236}">
                <a16:creationId xmlns:a16="http://schemas.microsoft.com/office/drawing/2014/main" id="{DC44FB38-30C8-4F28-8704-56250A6CAF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8972" y="3264395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2" name="Text Box 25">
            <a:extLst>
              <a:ext uri="{FF2B5EF4-FFF2-40B4-BE49-F238E27FC236}">
                <a16:creationId xmlns:a16="http://schemas.microsoft.com/office/drawing/2014/main" id="{CBC4E81B-C9A4-4E36-AF14-29F59BEAB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811" y="2573340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2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83" name="Text Box 26">
            <a:extLst>
              <a:ext uri="{FF2B5EF4-FFF2-40B4-BE49-F238E27FC236}">
                <a16:creationId xmlns:a16="http://schemas.microsoft.com/office/drawing/2014/main" id="{A254F86F-14C3-45A0-88DD-075921A67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369" y="3102470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84" name="Text Box 27">
            <a:extLst>
              <a:ext uri="{FF2B5EF4-FFF2-40B4-BE49-F238E27FC236}">
                <a16:creationId xmlns:a16="http://schemas.microsoft.com/office/drawing/2014/main" id="{9D7E1125-07E1-4C7E-8052-40E7C50F7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269" y="1652521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85" name="Text Box 28">
            <a:extLst>
              <a:ext uri="{FF2B5EF4-FFF2-40B4-BE49-F238E27FC236}">
                <a16:creationId xmlns:a16="http://schemas.microsoft.com/office/drawing/2014/main" id="{297BDA52-9497-4500-8098-AF164776E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569" y="1121361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4</a:t>
            </a:r>
          </a:p>
        </p:txBody>
      </p:sp>
      <p:sp>
        <p:nvSpPr>
          <p:cNvPr id="86" name="Line 29">
            <a:extLst>
              <a:ext uri="{FF2B5EF4-FFF2-40B4-BE49-F238E27FC236}">
                <a16:creationId xmlns:a16="http://schemas.microsoft.com/office/drawing/2014/main" id="{2FCC2AEB-B2C6-408A-BBCE-C61BB84107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5534" y="1192146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7" name="Line 30">
            <a:extLst>
              <a:ext uri="{FF2B5EF4-FFF2-40B4-BE49-F238E27FC236}">
                <a16:creationId xmlns:a16="http://schemas.microsoft.com/office/drawing/2014/main" id="{34956F39-E891-4720-92BD-1F62D3C893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3372" y="1195321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8" name="Line 31">
            <a:extLst>
              <a:ext uri="{FF2B5EF4-FFF2-40B4-BE49-F238E27FC236}">
                <a16:creationId xmlns:a16="http://schemas.microsoft.com/office/drawing/2014/main" id="{7DDF0FAE-9258-4BFD-9B33-8F249ED472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7659" y="1682683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9" name="Text Box 35">
            <a:extLst>
              <a:ext uri="{FF2B5EF4-FFF2-40B4-BE49-F238E27FC236}">
                <a16:creationId xmlns:a16="http://schemas.microsoft.com/office/drawing/2014/main" id="{54C511E0-13CE-43EA-81D5-C2D6C5AC9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4359" y="1181033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90" name="Text Box 36">
            <a:extLst>
              <a:ext uri="{FF2B5EF4-FFF2-40B4-BE49-F238E27FC236}">
                <a16:creationId xmlns:a16="http://schemas.microsoft.com/office/drawing/2014/main" id="{37154016-CD21-4198-8F36-D6F1437C8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37" y="1618071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1.32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91" name="Text Box 37">
            <a:extLst>
              <a:ext uri="{FF2B5EF4-FFF2-40B4-BE49-F238E27FC236}">
                <a16:creationId xmlns:a16="http://schemas.microsoft.com/office/drawing/2014/main" id="{AFF4BC5B-2309-4D2E-9867-E305D9FCA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666" y="2099804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92" name="Text Box 38">
            <a:extLst>
              <a:ext uri="{FF2B5EF4-FFF2-40B4-BE49-F238E27FC236}">
                <a16:creationId xmlns:a16="http://schemas.microsoft.com/office/drawing/2014/main" id="{B23CE438-FFA0-4EB1-8F39-80F7420CD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8175" y="3049054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1.32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93" name="Text Box 28">
            <a:extLst>
              <a:ext uri="{FF2B5EF4-FFF2-40B4-BE49-F238E27FC236}">
                <a16:creationId xmlns:a16="http://schemas.microsoft.com/office/drawing/2014/main" id="{AAF44E79-F6D5-4798-BFD5-D884BF78D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6219" y="1121270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3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94" name="Text Box 28">
            <a:extLst>
              <a:ext uri="{FF2B5EF4-FFF2-40B4-BE49-F238E27FC236}">
                <a16:creationId xmlns:a16="http://schemas.microsoft.com/office/drawing/2014/main" id="{1C6CC43E-4BFE-4D49-B2A4-4962476C9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431" y="1121270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5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95" name="Text Box 27">
            <a:extLst>
              <a:ext uri="{FF2B5EF4-FFF2-40B4-BE49-F238E27FC236}">
                <a16:creationId xmlns:a16="http://schemas.microsoft.com/office/drawing/2014/main" id="{B29F33C3-2B5F-4AD6-B117-47E936F42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116" y="1609658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2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96" name="Text Box 25">
            <a:extLst>
              <a:ext uri="{FF2B5EF4-FFF2-40B4-BE49-F238E27FC236}">
                <a16:creationId xmlns:a16="http://schemas.microsoft.com/office/drawing/2014/main" id="{5FE7A7DC-29CC-4701-966B-DED20489B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033" y="2581249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3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97" name="Text Box 25">
            <a:extLst>
              <a:ext uri="{FF2B5EF4-FFF2-40B4-BE49-F238E27FC236}">
                <a16:creationId xmlns:a16="http://schemas.microsoft.com/office/drawing/2014/main" id="{CE516280-DEF2-4132-8931-BD1DF8F5C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0007" y="259435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4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98" name="Text Box 13">
            <a:extLst>
              <a:ext uri="{FF2B5EF4-FFF2-40B4-BE49-F238E27FC236}">
                <a16:creationId xmlns:a16="http://schemas.microsoft.com/office/drawing/2014/main" id="{D20B1C33-6618-425D-BB6D-AC9EECE7A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6586" y="3055993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system</a:t>
            </a:r>
          </a:p>
        </p:txBody>
      </p:sp>
      <p:sp>
        <p:nvSpPr>
          <p:cNvPr id="99" name="Rectangle 17">
            <a:extLst>
              <a:ext uri="{FF2B5EF4-FFF2-40B4-BE49-F238E27FC236}">
                <a16:creationId xmlns:a16="http://schemas.microsoft.com/office/drawing/2014/main" id="{8CC0F6F6-1993-45A7-B359-329C21104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84" y="2149068"/>
            <a:ext cx="2582860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00" name="Line 18">
            <a:extLst>
              <a:ext uri="{FF2B5EF4-FFF2-40B4-BE49-F238E27FC236}">
                <a16:creationId xmlns:a16="http://schemas.microsoft.com/office/drawing/2014/main" id="{B32F6DDA-206E-41E8-A7F4-CDB3A81954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2584" y="216811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1" name="Line 19">
            <a:extLst>
              <a:ext uri="{FF2B5EF4-FFF2-40B4-BE49-F238E27FC236}">
                <a16:creationId xmlns:a16="http://schemas.microsoft.com/office/drawing/2014/main" id="{7A9A0F32-9259-4068-B1F6-CD9724EA45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2684" y="216811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2" name="Text Box 25">
            <a:extLst>
              <a:ext uri="{FF2B5EF4-FFF2-40B4-BE49-F238E27FC236}">
                <a16:creationId xmlns:a16="http://schemas.microsoft.com/office/drawing/2014/main" id="{B922E752-072D-4864-9D36-59F3B496F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3761" y="2104243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1</a:t>
            </a:r>
            <a:r>
              <a:rPr kumimoji="1" lang="en-US" altLang="zh-TW" sz="1800" dirty="0">
                <a:ea typeface="新細明體" pitchFamily="18" charset="-120"/>
              </a:rPr>
              <a:t>, 3</a:t>
            </a:r>
          </a:p>
        </p:txBody>
      </p:sp>
      <p:sp>
        <p:nvSpPr>
          <p:cNvPr id="103" name="Text Box 25">
            <a:extLst>
              <a:ext uri="{FF2B5EF4-FFF2-40B4-BE49-F238E27FC236}">
                <a16:creationId xmlns:a16="http://schemas.microsoft.com/office/drawing/2014/main" id="{04F45D41-04E0-41BF-85E7-D6CA7BB02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6983" y="2112152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4</a:t>
            </a:r>
            <a:r>
              <a:rPr kumimoji="1" lang="en-US" altLang="zh-TW" sz="1800" dirty="0">
                <a:ea typeface="新細明體" pitchFamily="18" charset="-120"/>
              </a:rPr>
              <a:t>, 1</a:t>
            </a:r>
          </a:p>
        </p:txBody>
      </p:sp>
      <p:sp>
        <p:nvSpPr>
          <p:cNvPr id="104" name="Text Box 25">
            <a:extLst>
              <a:ext uri="{FF2B5EF4-FFF2-40B4-BE49-F238E27FC236}">
                <a16:creationId xmlns:a16="http://schemas.microsoft.com/office/drawing/2014/main" id="{7335E397-2C50-42B8-9261-1E4C0D730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0957" y="2125256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 dirty="0">
                <a:ea typeface="新細明體" pitchFamily="18" charset="-120"/>
              </a:rPr>
              <a:t>D</a:t>
            </a:r>
            <a:r>
              <a:rPr kumimoji="1" lang="en-US" altLang="zh-TW" sz="1800" baseline="-25000" dirty="0">
                <a:ea typeface="新細明體" pitchFamily="18" charset="-120"/>
              </a:rPr>
              <a:t>5</a:t>
            </a:r>
            <a:r>
              <a:rPr kumimoji="1" lang="en-US" altLang="zh-TW" sz="1800" dirty="0">
                <a:ea typeface="新細明體" pitchFamily="18" charset="-120"/>
              </a:rPr>
              <a:t>, 2</a:t>
            </a:r>
          </a:p>
        </p:txBody>
      </p:sp>
      <p:sp>
        <p:nvSpPr>
          <p:cNvPr id="105" name="Line 22">
            <a:extLst>
              <a:ext uri="{FF2B5EF4-FFF2-40B4-BE49-F238E27FC236}">
                <a16:creationId xmlns:a16="http://schemas.microsoft.com/office/drawing/2014/main" id="{F214C2B4-03A5-46EB-AD1D-5FBB2850BE1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7737" y="2319461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6" name="Text Box 35">
            <a:extLst>
              <a:ext uri="{FF2B5EF4-FFF2-40B4-BE49-F238E27FC236}">
                <a16:creationId xmlns:a16="http://schemas.microsoft.com/office/drawing/2014/main" id="{E71B6E8B-49D4-4A7D-877D-3081A735D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8175" y="2567432"/>
            <a:ext cx="5886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kumimoji="1" lang="en-US" altLang="zh-TW" sz="1800" dirty="0">
                <a:ea typeface="新細明體" pitchFamily="18" charset="-120"/>
              </a:rPr>
              <a:t>0.74</a:t>
            </a:r>
            <a:endParaRPr kumimoji="1" lang="zh-TW" altLang="en-US" sz="1800" dirty="0">
              <a:ea typeface="新細明體" pitchFamily="18" charset="-120"/>
            </a:endParaRPr>
          </a:p>
        </p:txBody>
      </p:sp>
      <p:sp>
        <p:nvSpPr>
          <p:cNvPr id="107" name="Line 18">
            <a:extLst>
              <a:ext uri="{FF2B5EF4-FFF2-40B4-BE49-F238E27FC236}">
                <a16:creationId xmlns:a16="http://schemas.microsoft.com/office/drawing/2014/main" id="{8F7BDFF4-4E1C-41E8-95C6-D3F0A0A96DC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2584" y="3142345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8" name="Text Box 26">
            <a:extLst>
              <a:ext uri="{FF2B5EF4-FFF2-40B4-BE49-F238E27FC236}">
                <a16:creationId xmlns:a16="http://schemas.microsoft.com/office/drawing/2014/main" id="{40E8A34D-E577-4594-B8A9-A5842F93C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379" y="3107284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1" lang="en-US" altLang="zh-TW" sz="1800">
                <a:ea typeface="新細明體" pitchFamily="18" charset="-120"/>
              </a:rPr>
              <a:t>D</a:t>
            </a:r>
            <a:r>
              <a:rPr kumimoji="1" lang="en-US" altLang="zh-TW" sz="1800" baseline="-25000">
                <a:ea typeface="新細明體" pitchFamily="18" charset="-120"/>
              </a:rPr>
              <a:t>5</a:t>
            </a:r>
            <a:r>
              <a:rPr kumimoji="1" lang="en-US" altLang="zh-TW" sz="1800">
                <a:ea typeface="新細明體" pitchFamily="18" charset="-120"/>
              </a:rPr>
              <a:t>, 2</a:t>
            </a: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0D41F9AC-2DC9-45A0-B775-A7AF91AEE2C1}"/>
              </a:ext>
            </a:extLst>
          </p:cNvPr>
          <p:cNvSpPr/>
          <p:nvPr/>
        </p:nvSpPr>
        <p:spPr bwMode="auto">
          <a:xfrm>
            <a:off x="5954442" y="4332038"/>
            <a:ext cx="597382" cy="373619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2A0B0C30-6A50-4E35-B602-39C326ABE0C1}"/>
              </a:ext>
            </a:extLst>
          </p:cNvPr>
          <p:cNvSpPr/>
          <p:nvPr/>
        </p:nvSpPr>
        <p:spPr bwMode="auto">
          <a:xfrm>
            <a:off x="6722208" y="4332038"/>
            <a:ext cx="597382" cy="373619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955A63B-0FE3-45FB-9D7B-3FA53D76A572}"/>
              </a:ext>
            </a:extLst>
          </p:cNvPr>
          <p:cNvSpPr txBox="1"/>
          <p:nvPr/>
        </p:nvSpPr>
        <p:spPr>
          <a:xfrm>
            <a:off x="3000710" y="5748162"/>
            <a:ext cx="2444900" cy="338554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Doc length (norm) for D5</a:t>
            </a:r>
          </a:p>
        </p:txBody>
      </p:sp>
      <p:cxnSp>
        <p:nvCxnSpPr>
          <p:cNvPr id="112" name="Connector: Elbow 111">
            <a:extLst>
              <a:ext uri="{FF2B5EF4-FFF2-40B4-BE49-F238E27FC236}">
                <a16:creationId xmlns:a16="http://schemas.microsoft.com/office/drawing/2014/main" id="{6E146CFF-D145-4F86-B3CD-632E0D9B1CDC}"/>
              </a:ext>
            </a:extLst>
          </p:cNvPr>
          <p:cNvCxnSpPr>
            <a:cxnSpLocks/>
            <a:stCxn id="111" idx="0"/>
            <a:endCxn id="109" idx="4"/>
          </p:cNvCxnSpPr>
          <p:nvPr/>
        </p:nvCxnSpPr>
        <p:spPr bwMode="auto">
          <a:xfrm rot="5400000" flipH="1" flipV="1">
            <a:off x="4716894" y="4211924"/>
            <a:ext cx="1042505" cy="2029973"/>
          </a:xfrm>
          <a:prstGeom prst="bentConnector3">
            <a:avLst>
              <a:gd name="adj1" fmla="val 10530"/>
            </a:avLst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E28C6CE4-42AB-4101-AB8E-B33265E3F4C3}"/>
              </a:ext>
            </a:extLst>
          </p:cNvPr>
          <p:cNvSpPr txBox="1"/>
          <p:nvPr/>
        </p:nvSpPr>
        <p:spPr>
          <a:xfrm>
            <a:off x="6292028" y="3375016"/>
            <a:ext cx="2743059" cy="338554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Doc length (norm) for Query</a:t>
            </a:r>
          </a:p>
        </p:txBody>
      </p:sp>
      <p:cxnSp>
        <p:nvCxnSpPr>
          <p:cNvPr id="114" name="Connector: Elbow 113">
            <a:extLst>
              <a:ext uri="{FF2B5EF4-FFF2-40B4-BE49-F238E27FC236}">
                <a16:creationId xmlns:a16="http://schemas.microsoft.com/office/drawing/2014/main" id="{1C70A832-956B-43FA-A08F-80F19076DA47}"/>
              </a:ext>
            </a:extLst>
          </p:cNvPr>
          <p:cNvCxnSpPr>
            <a:cxnSpLocks/>
            <a:stCxn id="113" idx="2"/>
            <a:endCxn id="110" idx="0"/>
          </p:cNvCxnSpPr>
          <p:nvPr/>
        </p:nvCxnSpPr>
        <p:spPr bwMode="auto">
          <a:xfrm rot="5400000">
            <a:off x="7032995" y="3701475"/>
            <a:ext cx="618468" cy="64265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0510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109" grpId="0" animBg="1"/>
      <p:bldP spid="110" grpId="0" animBg="1"/>
      <p:bldP spid="111" grpId="0" animBg="1"/>
      <p:bldP spid="1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1ABAD9-61A5-41D8-AEBE-B1E7F0724DA5}" type="slidenum">
              <a:rPr lang="en-US" altLang="en-US" sz="1400" smtClean="0"/>
              <a:pPr/>
              <a:t>24</a:t>
            </a:fld>
            <a:endParaRPr lang="en-US" altLang="en-US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304800"/>
            <a:ext cx="8051800" cy="4572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Design Issues for Inverted Index Implementation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877824"/>
            <a:ext cx="8382000" cy="5281676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Four major options for storing weights in the postings</a:t>
            </a:r>
          </a:p>
          <a:p>
            <a:pPr lvl="1" eaLnBrk="1" hangingPunct="1"/>
            <a:r>
              <a:rPr lang="en-US" altLang="en-US" sz="1800" dirty="0"/>
              <a:t>Store the raw counts</a:t>
            </a:r>
          </a:p>
          <a:p>
            <a:pPr lvl="2" eaLnBrk="1" hangingPunct="1"/>
            <a:r>
              <a:rPr lang="en-US" altLang="en-US" sz="1800" dirty="0"/>
              <a:t>slow, but flexible (term weights can be changed without changing the index)</a:t>
            </a:r>
          </a:p>
          <a:p>
            <a:pPr lvl="1" eaLnBrk="1" hangingPunct="1"/>
            <a:r>
              <a:rPr lang="en-US" altLang="en-US" sz="1800" dirty="0"/>
              <a:t>Store normalized frequency</a:t>
            </a:r>
          </a:p>
          <a:p>
            <a:pPr lvl="2" eaLnBrk="1" hangingPunct="1"/>
            <a:r>
              <a:rPr lang="en-US" altLang="en-US" sz="1800" dirty="0"/>
              <a:t>the normalization would be done during the creation of the final dictionary and postings </a:t>
            </a:r>
          </a:p>
          <a:p>
            <a:pPr lvl="2" eaLnBrk="1" hangingPunct="1"/>
            <a:r>
              <a:rPr lang="en-US" altLang="en-US" sz="1800" dirty="0"/>
              <a:t>the normalized frequency would be inserted into the postings file instead of the raw term frequency</a:t>
            </a:r>
          </a:p>
          <a:p>
            <a:pPr lvl="1" eaLnBrk="1" hangingPunct="1"/>
            <a:r>
              <a:rPr lang="en-US" altLang="en-US" sz="1800" dirty="0"/>
              <a:t>Store the completely weighted term</a:t>
            </a:r>
          </a:p>
          <a:p>
            <a:pPr lvl="2" eaLnBrk="1" hangingPunct="1"/>
            <a:r>
              <a:rPr lang="en-US" altLang="en-US" sz="1800" dirty="0"/>
              <a:t>allows simple addition of term weights during the search, rather than first multiplying by the IDF of the term</a:t>
            </a:r>
          </a:p>
          <a:p>
            <a:pPr lvl="2" eaLnBrk="1" hangingPunct="1"/>
            <a:r>
              <a:rPr lang="en-US" altLang="en-US" sz="1800" dirty="0"/>
              <a:t>very fast, but changes to index requires changing all postings because the IDF changes; also relevance feedback reweighting is difficult</a:t>
            </a:r>
          </a:p>
          <a:p>
            <a:pPr lvl="1" eaLnBrk="1" hangingPunct="1"/>
            <a:r>
              <a:rPr lang="en-US" altLang="en-US" sz="2000" dirty="0"/>
              <a:t>No within-record frequency</a:t>
            </a:r>
          </a:p>
          <a:p>
            <a:pPr lvl="2" eaLnBrk="1" hangingPunct="1"/>
            <a:r>
              <a:rPr lang="en-US" altLang="en-US" sz="1800" dirty="0"/>
              <a:t>postings records do not store weights</a:t>
            </a:r>
          </a:p>
          <a:p>
            <a:pPr lvl="2" eaLnBrk="1" hangingPunct="1"/>
            <a:r>
              <a:rPr lang="en-US" altLang="en-US" sz="1800" dirty="0"/>
              <a:t>not suitable for ranked retrieval, but efficient for Boolean queries</a:t>
            </a:r>
          </a:p>
        </p:txBody>
      </p:sp>
    </p:spTree>
    <p:extLst>
      <p:ext uri="{BB962C8B-B14F-4D97-AF65-F5344CB8AC3E}">
        <p14:creationId xmlns:p14="http://schemas.microsoft.com/office/powerpoint/2010/main" val="319933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94A56CA-390B-484A-BD8D-54EF9A1B379B}" type="slidenum">
              <a:rPr lang="en-US" altLang="en-US" sz="1400" smtClean="0"/>
              <a:pPr/>
              <a:t>3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dirty="0"/>
              <a:t>Posting Class</a:t>
            </a:r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941832" y="1243584"/>
            <a:ext cx="7391400" cy="4495719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// A lightweight object for storing information about 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// occurrences of a single token in a Document (i.e., a posting)</a:t>
            </a:r>
          </a:p>
          <a:p>
            <a:pPr algn="l">
              <a:spcBef>
                <a:spcPct val="50000"/>
              </a:spcBef>
              <a:defRPr/>
            </a:pPr>
            <a:endParaRPr lang="en-US" sz="8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class Posting {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// A reference to the Document where token occurs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docRef</a:t>
            </a:r>
            <a:r>
              <a:rPr lang="en-US" sz="1400" b="1" dirty="0">
                <a:latin typeface="Courier New" pitchFamily="49" charset="0"/>
              </a:rPr>
              <a:t> = null // an object of type </a:t>
            </a:r>
            <a:r>
              <a:rPr lang="en-US" sz="1400" b="1" dirty="0" err="1">
                <a:latin typeface="Courier New" pitchFamily="49" charset="0"/>
              </a:rPr>
              <a:t>DocumentReference</a:t>
            </a:r>
            <a:br>
              <a:rPr lang="en-US" sz="1400" b="1" dirty="0">
                <a:latin typeface="Courier New" pitchFamily="49" charset="0"/>
              </a:rPr>
            </a:br>
            <a:endParaRPr lang="en-US" sz="14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count = 0 // The number of times it occurs in the Document</a:t>
            </a:r>
          </a:p>
          <a:p>
            <a:pPr algn="l">
              <a:spcBef>
                <a:spcPct val="50000"/>
              </a:spcBef>
              <a:defRPr/>
            </a:pPr>
            <a:endParaRPr lang="en-US" sz="8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</a:rPr>
              <a:t>// Constructor for a Posting object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def Posting(</a:t>
            </a:r>
            <a:r>
              <a:rPr lang="en-US" sz="1400" b="1" dirty="0" err="1">
                <a:latin typeface="Courier New" pitchFamily="49" charset="0"/>
              </a:rPr>
              <a:t>docRef</a:t>
            </a:r>
            <a:r>
              <a:rPr lang="en-US" sz="1400" b="1" dirty="0">
                <a:latin typeface="Courier New" pitchFamily="49" charset="0"/>
              </a:rPr>
              <a:t>, count) {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this.docRef</a:t>
            </a:r>
            <a:r>
              <a:rPr lang="en-US" sz="1400" b="1" dirty="0">
                <a:latin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</a:rPr>
              <a:t>docRef</a:t>
            </a:r>
            <a:endParaRPr lang="en-US" sz="14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this.count</a:t>
            </a:r>
            <a:r>
              <a:rPr lang="en-US" sz="1400" b="1" dirty="0">
                <a:latin typeface="Courier New" pitchFamily="49" charset="0"/>
              </a:rPr>
              <a:t> = count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5C37481-0A08-4B63-88F6-FBDA1380651F}" type="slidenum">
              <a:rPr lang="en-US" altLang="en-US" sz="1400" smtClean="0"/>
              <a:pPr/>
              <a:t>4</a:t>
            </a:fld>
            <a:endParaRPr lang="en-US" altLang="en-US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TokenInfo Class</a:t>
            </a: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1143000" y="1961637"/>
            <a:ext cx="7095744" cy="395711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</a:rPr>
              <a:t>TokenInfo</a:t>
            </a:r>
            <a:endParaRPr lang="en-US" sz="14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</a:t>
            </a:r>
            <a:r>
              <a:rPr lang="en-US" sz="1400" b="1" dirty="0" err="1">
                <a:latin typeface="Courier New" pitchFamily="49" charset="0"/>
              </a:rPr>
              <a:t>idf</a:t>
            </a:r>
            <a:r>
              <a:rPr lang="en-US" sz="1400" b="1" dirty="0">
                <a:latin typeface="Courier New" pitchFamily="49" charset="0"/>
              </a:rPr>
              <a:t> = 0.0 // IDF value for the token</a:t>
            </a:r>
          </a:p>
          <a:p>
            <a:pPr algn="l">
              <a:spcBef>
                <a:spcPct val="50000"/>
              </a:spcBef>
              <a:defRPr/>
            </a:pPr>
            <a:endParaRPr lang="en-US" sz="9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// A list of Postings of documents where this token occurs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</a:t>
            </a:r>
            <a:r>
              <a:rPr lang="en-US" sz="1400" b="1" dirty="0" err="1">
                <a:latin typeface="Courier New" pitchFamily="49" charset="0"/>
              </a:rPr>
              <a:t>postingList</a:t>
            </a:r>
            <a:r>
              <a:rPr lang="en-US" sz="1400" b="1" dirty="0">
                <a:latin typeface="Courier New" pitchFamily="49" charset="0"/>
              </a:rPr>
              <a:t> // May be a list, array, or </a:t>
            </a:r>
            <a:r>
              <a:rPr lang="en-US" sz="1400" b="1" dirty="0" err="1">
                <a:latin typeface="Courier New" pitchFamily="49" charset="0"/>
              </a:rPr>
              <a:t>hashtable</a:t>
            </a:r>
            <a:r>
              <a:rPr lang="en-US" sz="1400" b="1" dirty="0">
                <a:latin typeface="Courier New" pitchFamily="49" charset="0"/>
              </a:rPr>
              <a:t> structure</a:t>
            </a:r>
          </a:p>
          <a:p>
            <a:pPr algn="l">
              <a:spcBef>
                <a:spcPct val="50000"/>
              </a:spcBef>
              <a:defRPr/>
            </a:pPr>
            <a:endParaRPr lang="en-US" sz="9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// Create an initially empty data structure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def </a:t>
            </a:r>
            <a:r>
              <a:rPr lang="en-US" sz="1400" b="1" dirty="0" err="1">
                <a:latin typeface="Courier New" pitchFamily="49" charset="0"/>
              </a:rPr>
              <a:t>TokenInfo</a:t>
            </a:r>
            <a:r>
              <a:rPr lang="en-US" sz="1400" b="1" dirty="0">
                <a:latin typeface="Courier New" pitchFamily="49" charset="0"/>
              </a:rPr>
              <a:t>() {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  </a:t>
            </a:r>
            <a:r>
              <a:rPr lang="en-US" sz="1400" b="1" dirty="0" err="1">
                <a:latin typeface="Courier New" pitchFamily="49" charset="0"/>
              </a:rPr>
              <a:t>this.postingList</a:t>
            </a:r>
            <a:r>
              <a:rPr lang="en-US" sz="1400" b="1" dirty="0">
                <a:latin typeface="Courier New" pitchFamily="49" charset="0"/>
              </a:rPr>
              <a:t> = empty list / array / </a:t>
            </a:r>
            <a:r>
              <a:rPr lang="en-US" sz="1400" b="1" dirty="0" err="1">
                <a:latin typeface="Courier New" pitchFamily="49" charset="0"/>
              </a:rPr>
              <a:t>hashtable</a:t>
            </a:r>
            <a:endParaRPr lang="en-US" sz="14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  </a:t>
            </a:r>
            <a:r>
              <a:rPr lang="en-US" sz="1400" b="1" dirty="0" err="1">
                <a:latin typeface="Courier New" pitchFamily="49" charset="0"/>
              </a:rPr>
              <a:t>this.idf</a:t>
            </a:r>
            <a:r>
              <a:rPr lang="en-US" sz="1400" b="1" dirty="0">
                <a:latin typeface="Courier New" pitchFamily="49" charset="0"/>
              </a:rPr>
              <a:t> = 0.0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}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B74E90-94C2-4057-A3E4-92DD2DC0E7E6}"/>
              </a:ext>
            </a:extLst>
          </p:cNvPr>
          <p:cNvSpPr txBox="1"/>
          <p:nvPr/>
        </p:nvSpPr>
        <p:spPr>
          <a:xfrm>
            <a:off x="734826" y="1069910"/>
            <a:ext cx="7674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This is a dictionary entry corresponding to a token. We’ll assume that each entry will contain the IDF value for the token as well as the postings list for the token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345C65A-45AA-4E4E-BB29-D47AA525F76C}" type="slidenum">
              <a:rPr lang="en-US" altLang="en-US" sz="1400" smtClean="0"/>
              <a:pPr/>
              <a:t>5</a:t>
            </a:fld>
            <a:endParaRPr lang="en-US" altLang="en-US" sz="1400"/>
          </a:p>
        </p:txBody>
      </p:sp>
      <p:sp>
        <p:nvSpPr>
          <p:cNvPr id="921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DocumentReference Class</a:t>
            </a:r>
          </a:p>
        </p:txBody>
      </p:sp>
      <p:sp>
        <p:nvSpPr>
          <p:cNvPr id="110595" name="Rectangle 1027"/>
          <p:cNvSpPr>
            <a:spLocks noChangeArrowheads="1"/>
          </p:cNvSpPr>
          <p:nvPr/>
        </p:nvSpPr>
        <p:spPr bwMode="auto">
          <a:xfrm>
            <a:off x="1066800" y="1066800"/>
            <a:ext cx="7162800" cy="5018939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// A simple data structure for storing a reference to a 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// document file that may include information on the length of 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// its document vector. This is a lightweight object to store 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// in inverted index without storing an entire Document object.</a:t>
            </a:r>
          </a:p>
          <a:p>
            <a:pPr algn="l">
              <a:spcBef>
                <a:spcPct val="50000"/>
              </a:spcBef>
              <a:defRPr/>
            </a:pPr>
            <a:endParaRPr lang="en-US" sz="8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</a:rPr>
              <a:t>DocumentReference</a:t>
            </a:r>
            <a:r>
              <a:rPr lang="en-US" sz="1400" b="1" dirty="0">
                <a:latin typeface="Courier New" pitchFamily="49" charset="0"/>
              </a:rPr>
              <a:t> {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// The file where the referenced document is stored.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file = null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// The length of the corresponding Document vector.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length = 0.0</a:t>
            </a:r>
            <a:endParaRPr lang="en-US" sz="8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def </a:t>
            </a:r>
            <a:r>
              <a:rPr lang="en-US" sz="1400" b="1" dirty="0" err="1">
                <a:latin typeface="Courier New" pitchFamily="49" charset="0"/>
              </a:rPr>
              <a:t>DocumentReference</a:t>
            </a:r>
            <a:r>
              <a:rPr lang="en-US" sz="1400" b="1" dirty="0">
                <a:latin typeface="Courier New" pitchFamily="49" charset="0"/>
              </a:rPr>
              <a:t>(file, length) {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this.file</a:t>
            </a:r>
            <a:r>
              <a:rPr lang="en-US" sz="1400" b="1" dirty="0">
                <a:latin typeface="Courier New" pitchFamily="49" charset="0"/>
              </a:rPr>
              <a:t> = file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this.length</a:t>
            </a:r>
            <a:r>
              <a:rPr lang="en-US" sz="1400" b="1" dirty="0">
                <a:latin typeface="Courier New" pitchFamily="49" charset="0"/>
              </a:rPr>
              <a:t> = length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    . . .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D0B8DD2-51D0-4F52-B01E-5DD579AE591F}" type="slidenum">
              <a:rPr lang="en-US" altLang="en-US" sz="1400" smtClean="0"/>
              <a:pPr/>
              <a:t>6</a:t>
            </a:fld>
            <a:endParaRPr lang="en-US" altLang="en-US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84568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Representing a Document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10896" y="1389888"/>
            <a:ext cx="8452104" cy="4669600"/>
          </a:xfrm>
        </p:spPr>
        <p:txBody>
          <a:bodyPr/>
          <a:lstStyle/>
          <a:p>
            <a:pPr eaLnBrk="1" hangingPunct="1"/>
            <a:r>
              <a:rPr lang="en-US" altLang="en-US" sz="2800" b="1" dirty="0"/>
              <a:t>Document Vector</a:t>
            </a:r>
          </a:p>
          <a:p>
            <a:pPr lvl="1" eaLnBrk="1" hangingPunct="1"/>
            <a:r>
              <a:rPr lang="en-US" altLang="en-US" sz="2400" dirty="0"/>
              <a:t>Typically, a document vector is represented as a </a:t>
            </a:r>
            <a:r>
              <a:rPr lang="en-US" altLang="en-US" sz="2400" dirty="0" err="1"/>
              <a:t>hashtable</a:t>
            </a:r>
            <a:r>
              <a:rPr lang="en-US" altLang="en-US" sz="2400" dirty="0"/>
              <a:t> structure (such as Java </a:t>
            </a:r>
            <a:r>
              <a:rPr lang="en-US" altLang="en-US" sz="2400" dirty="0" err="1"/>
              <a:t>Hashmap</a:t>
            </a:r>
            <a:r>
              <a:rPr lang="en-US" altLang="en-US" sz="2400" dirty="0"/>
              <a:t> or Python </a:t>
            </a:r>
            <a:r>
              <a:rPr lang="en-US" altLang="en-US" sz="2400" dirty="0" err="1"/>
              <a:t>Dict</a:t>
            </a:r>
            <a:r>
              <a:rPr lang="en-US" altLang="en-US" sz="2400" dirty="0"/>
              <a:t>)</a:t>
            </a:r>
          </a:p>
          <a:p>
            <a:pPr lvl="2" eaLnBrk="1" hangingPunct="1"/>
            <a:r>
              <a:rPr lang="en-US" altLang="en-US" sz="1800" dirty="0"/>
              <a:t>In the following I will use Java-style </a:t>
            </a:r>
            <a:r>
              <a:rPr lang="en-US" altLang="en-US" sz="1800" dirty="0" err="1"/>
              <a:t>Hashmaps</a:t>
            </a:r>
            <a:r>
              <a:rPr lang="en-US" altLang="en-US" sz="1800" dirty="0"/>
              <a:t> to refer to the </a:t>
            </a:r>
            <a:r>
              <a:rPr lang="en-US" altLang="en-US" sz="1800" dirty="0" err="1"/>
              <a:t>hashtable</a:t>
            </a:r>
            <a:r>
              <a:rPr lang="en-US" altLang="en-US" sz="1800" dirty="0"/>
              <a:t> structures, but this could be replaced by the appropriate structure in other languages</a:t>
            </a:r>
          </a:p>
          <a:p>
            <a:pPr lvl="1" eaLnBrk="1" hangingPunct="1"/>
            <a:r>
              <a:rPr lang="en-US" altLang="en-US" sz="2400" dirty="0"/>
              <a:t>Needed as an efficient, indexed representation of sparse document vectors</a:t>
            </a:r>
          </a:p>
          <a:p>
            <a:pPr lvl="1" eaLnBrk="1" hangingPunct="1"/>
            <a:r>
              <a:rPr lang="en-US" altLang="en-US" sz="2400" dirty="0"/>
              <a:t>Some numeric libraries may have specific data structures for efficiently representing vectors </a:t>
            </a:r>
          </a:p>
          <a:p>
            <a:pPr lvl="1"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E1F8A28-F810-439B-8110-26692817A5CA}" type="slidenum">
              <a:rPr lang="en-US" altLang="en-US" sz="1400" smtClean="0"/>
              <a:pPr/>
              <a:t>7</a:t>
            </a:fld>
            <a:endParaRPr lang="en-US" altLang="en-US" sz="140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371600" y="2362200"/>
            <a:ext cx="6757416" cy="27432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dirty="0"/>
              <a:t>Constructing an Inverted Index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904999" y="3352800"/>
            <a:ext cx="5902047" cy="16002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129272" cy="4687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Create an empty HashMap, H </a:t>
            </a:r>
            <a:r>
              <a:rPr lang="en-US" altLang="en-US" sz="2000" dirty="0">
                <a:solidFill>
                  <a:srgbClr val="CC3300"/>
                </a:solidFill>
              </a:rPr>
              <a:t>(will hold the dictionary)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For each document, D,</a:t>
            </a:r>
            <a:r>
              <a:rPr lang="en-US" altLang="en-US" sz="2000" dirty="0">
                <a:solidFill>
                  <a:srgbClr val="CC3300"/>
                </a:solidFill>
              </a:rPr>
              <a:t> (i.e. file in an input directory)</a:t>
            </a:r>
            <a:r>
              <a:rPr lang="en-US" altLang="en-US" sz="2000" dirty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Create a HashMap Vector, V, for 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   For each token, T, in V: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          If T is not already in H, create an empty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      </a:t>
            </a:r>
            <a:r>
              <a:rPr lang="en-US" altLang="en-US" sz="2000" dirty="0" err="1"/>
              <a:t>TokenInfo</a:t>
            </a:r>
            <a:r>
              <a:rPr lang="en-US" altLang="en-US" sz="2000" dirty="0"/>
              <a:t> for T and insert it into H;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Create a Posting for T in D and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       add it to the </a:t>
            </a:r>
            <a:r>
              <a:rPr lang="en-US" altLang="en-US" sz="2000" dirty="0" err="1"/>
              <a:t>postingList</a:t>
            </a:r>
            <a:r>
              <a:rPr lang="en-US" altLang="en-US" sz="2000" dirty="0"/>
              <a:t> in the </a:t>
            </a:r>
            <a:r>
              <a:rPr lang="en-US" altLang="en-US" sz="2000" dirty="0" err="1"/>
              <a:t>TokenInfo</a:t>
            </a:r>
            <a:r>
              <a:rPr lang="en-US" altLang="en-US" sz="2000" dirty="0"/>
              <a:t> for 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Compute IDF for all tokens in H;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Compute vector lengths for all documents in H;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1F5F98-6E2B-4900-8EE2-4FCC7C099F33}" type="slidenum">
              <a:rPr lang="en-US" altLang="en-US" sz="1400" smtClean="0"/>
              <a:pPr/>
              <a:t>8</a:t>
            </a:fld>
            <a:endParaRPr lang="en-US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dirty="0"/>
              <a:t>Computing IDF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467600" cy="4687888"/>
          </a:xfrm>
        </p:spPr>
        <p:txBody>
          <a:bodyPr lIns="0"/>
          <a:lstStyle/>
          <a:p>
            <a:pPr eaLnBrk="1" hangingPunct="1">
              <a:buFontTx/>
              <a:buNone/>
            </a:pPr>
            <a:r>
              <a:rPr lang="en-US" altLang="en-US" sz="2400" b="1" dirty="0"/>
              <a:t>Let N be the total number of Documents;</a:t>
            </a:r>
          </a:p>
          <a:p>
            <a:pPr eaLnBrk="1" hangingPunct="1">
              <a:buFontTx/>
              <a:buNone/>
            </a:pPr>
            <a:r>
              <a:rPr lang="en-US" altLang="en-US" sz="2400" b="1" dirty="0"/>
              <a:t>For each token, T, in the dictionary H:</a:t>
            </a:r>
          </a:p>
          <a:p>
            <a:pPr eaLnBrk="1" hangingPunct="1">
              <a:buFontTx/>
              <a:buNone/>
            </a:pPr>
            <a:r>
              <a:rPr lang="en-US" altLang="en-US" sz="2400" b="1" dirty="0"/>
              <a:t>      Determine the total number of documents, M, </a:t>
            </a:r>
          </a:p>
          <a:p>
            <a:pPr eaLnBrk="1" hangingPunct="1">
              <a:buFontTx/>
              <a:buNone/>
            </a:pPr>
            <a:r>
              <a:rPr lang="en-US" altLang="en-US" sz="2400" b="1" dirty="0"/>
              <a:t>          in which T occurs (the length of T’s </a:t>
            </a:r>
            <a:r>
              <a:rPr lang="en-US" altLang="en-US" sz="2400" b="1" dirty="0" err="1"/>
              <a:t>postingList</a:t>
            </a:r>
            <a:r>
              <a:rPr lang="en-US" altLang="en-US" sz="2400" b="1" dirty="0"/>
              <a:t>);</a:t>
            </a:r>
          </a:p>
          <a:p>
            <a:pPr eaLnBrk="1" hangingPunct="1">
              <a:buFontTx/>
              <a:buNone/>
            </a:pPr>
            <a:r>
              <a:rPr lang="en-US" altLang="en-US" sz="2400" b="1" dirty="0"/>
              <a:t>      Set the IDF for T to log2(N/M);</a:t>
            </a:r>
            <a:br>
              <a:rPr lang="en-US" altLang="en-US" sz="2400" b="1" dirty="0"/>
            </a:br>
            <a:r>
              <a:rPr lang="en-US" altLang="en-US" sz="2400" b="1" dirty="0"/>
              <a:t>  </a:t>
            </a:r>
            <a:r>
              <a:rPr lang="en-US" altLang="en-US" sz="2000" b="1" dirty="0"/>
              <a:t>// alternatively, set DF value for T to M and postpone</a:t>
            </a:r>
            <a:br>
              <a:rPr lang="en-US" altLang="en-US" sz="2000" b="1" dirty="0"/>
            </a:br>
            <a:r>
              <a:rPr lang="en-US" altLang="en-US" sz="2000" b="1" dirty="0"/>
              <a:t>  // full IDF value computation</a:t>
            </a:r>
            <a:endParaRPr lang="en-US" altLang="en-US" sz="2400" b="1" dirty="0"/>
          </a:p>
          <a:p>
            <a:pPr eaLnBrk="1" hangingPunct="1">
              <a:buFontTx/>
              <a:buNone/>
            </a:pPr>
            <a:endParaRPr lang="en-US" altLang="en-US" sz="1600" b="1" dirty="0"/>
          </a:p>
          <a:p>
            <a:pPr algn="ctr" eaLnBrk="1" hangingPunct="1">
              <a:buFontTx/>
              <a:buNone/>
            </a:pPr>
            <a:r>
              <a:rPr lang="en-US" altLang="en-US" sz="2400" b="1" i="1" dirty="0">
                <a:solidFill>
                  <a:srgbClr val="FF5050"/>
                </a:solidFill>
              </a:rPr>
              <a:t>       </a:t>
            </a:r>
            <a:r>
              <a:rPr lang="en-US" altLang="en-US" sz="2400" b="1" i="1" dirty="0">
                <a:solidFill>
                  <a:srgbClr val="CC3300"/>
                </a:solidFill>
              </a:rPr>
              <a:t>Note that full IDF computation requires a second pass through all the tokens after all documents have been indexed (since we need the value of N).</a:t>
            </a:r>
          </a:p>
          <a:p>
            <a:pPr eaLnBrk="1" hangingPunct="1">
              <a:buFontTx/>
              <a:buNone/>
            </a:pPr>
            <a:endParaRPr lang="en-US" altLang="en-US" sz="2400" b="1" dirty="0">
              <a:solidFill>
                <a:srgbClr val="FF5050"/>
              </a:solidFill>
            </a:endParaRPr>
          </a:p>
          <a:p>
            <a:pPr eaLnBrk="1" hangingPunct="1">
              <a:buFontTx/>
              <a:buNone/>
            </a:pPr>
            <a:endParaRPr lang="en-US" altLang="en-US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DE7D017-A7DA-4CAC-8EEF-FFC5477A49E1}" type="slidenum">
              <a:rPr lang="en-US" altLang="en-US" sz="1400" smtClean="0"/>
              <a:pPr/>
              <a:t>9</a:t>
            </a:fld>
            <a:endParaRPr lang="en-US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Document Vector Length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24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Remember that the length (norm) of a document vector is the square-root of sum of the squares of the weights of its tokens.</a:t>
            </a:r>
          </a:p>
          <a:p>
            <a:pPr eaLnBrk="1" hangingPunct="1"/>
            <a:endParaRPr lang="en-US" altLang="en-US" sz="1000" dirty="0"/>
          </a:p>
          <a:p>
            <a:pPr eaLnBrk="1" hangingPunct="1"/>
            <a:r>
              <a:rPr lang="en-US" altLang="en-US" sz="2400" dirty="0"/>
              <a:t>Remember the weight of a token is:  TF * IDF.</a:t>
            </a:r>
          </a:p>
          <a:p>
            <a:pPr eaLnBrk="1" hangingPunct="1"/>
            <a:endParaRPr lang="en-US" altLang="en-US" sz="1000" dirty="0"/>
          </a:p>
          <a:p>
            <a:pPr eaLnBrk="1" hangingPunct="1"/>
            <a:r>
              <a:rPr lang="en-US" altLang="en-US" sz="2400" dirty="0"/>
              <a:t>Therefore, must wait until IDF’s are known (and therefore until all documents are indexed) before document lengths can be determined.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Documents\Powerpoint\IR Course\models.ppt</Template>
  <TotalTime>11831</TotalTime>
  <Words>2365</Words>
  <Application>Microsoft Office PowerPoint</Application>
  <PresentationFormat>On-screen Show (4:3)</PresentationFormat>
  <Paragraphs>407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Courier New</vt:lpstr>
      <vt:lpstr>Times New Roman</vt:lpstr>
      <vt:lpstr>models</vt:lpstr>
      <vt:lpstr>Vector Space Model for IR: Implementation Notes</vt:lpstr>
      <vt:lpstr>Inverted Index</vt:lpstr>
      <vt:lpstr>Posting Class</vt:lpstr>
      <vt:lpstr>TokenInfo Class</vt:lpstr>
      <vt:lpstr>DocumentReference Class</vt:lpstr>
      <vt:lpstr>Representing a Document</vt:lpstr>
      <vt:lpstr>Constructing an Inverted Index</vt:lpstr>
      <vt:lpstr>Computing IDF</vt:lpstr>
      <vt:lpstr>Document Vector Length</vt:lpstr>
      <vt:lpstr>Computing Document Lengths</vt:lpstr>
      <vt:lpstr>PowerPoint Presentation</vt:lpstr>
      <vt:lpstr>Time Complexity of Indexing</vt:lpstr>
      <vt:lpstr>Retrieval with an Inverted Index</vt:lpstr>
      <vt:lpstr>Inverted Query Retrieval Efficiency</vt:lpstr>
      <vt:lpstr>Processing the Query</vt:lpstr>
      <vt:lpstr>Inverted-Index Retrieval Algorithm</vt:lpstr>
      <vt:lpstr>Retrieval Algorithm (cont)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Design Issues for Inverted Index Implementation</vt:lpstr>
    </vt:vector>
  </TitlesOfParts>
  <Company>University of Texas at Austin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 and Web Search</dc:title>
  <dc:creator>Raymond Mooney</dc:creator>
  <cp:lastModifiedBy>Mobasher, Bamshad</cp:lastModifiedBy>
  <cp:revision>91</cp:revision>
  <cp:lastPrinted>1601-01-01T00:00:00Z</cp:lastPrinted>
  <dcterms:created xsi:type="dcterms:W3CDTF">2001-05-20T22:11:52Z</dcterms:created>
  <dcterms:modified xsi:type="dcterms:W3CDTF">2023-01-02T21:56:03Z</dcterms:modified>
</cp:coreProperties>
</file>