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57" r:id="rId2"/>
    <p:sldId id="621" r:id="rId3"/>
    <p:sldId id="622" r:id="rId4"/>
    <p:sldId id="623" r:id="rId5"/>
    <p:sldId id="624" r:id="rId6"/>
    <p:sldId id="625" r:id="rId7"/>
    <p:sldId id="674" r:id="rId8"/>
    <p:sldId id="673" r:id="rId9"/>
    <p:sldId id="627" r:id="rId10"/>
    <p:sldId id="628" r:id="rId11"/>
    <p:sldId id="629" r:id="rId12"/>
    <p:sldId id="630" r:id="rId13"/>
    <p:sldId id="631" r:id="rId14"/>
    <p:sldId id="632" r:id="rId15"/>
    <p:sldId id="633" r:id="rId16"/>
    <p:sldId id="618" r:id="rId17"/>
    <p:sldId id="655" r:id="rId18"/>
    <p:sldId id="656" r:id="rId19"/>
    <p:sldId id="637" r:id="rId20"/>
    <p:sldId id="638" r:id="rId21"/>
    <p:sldId id="675" r:id="rId22"/>
    <p:sldId id="639" r:id="rId23"/>
    <p:sldId id="640" r:id="rId24"/>
    <p:sldId id="662" r:id="rId25"/>
    <p:sldId id="661" r:id="rId26"/>
    <p:sldId id="664" r:id="rId27"/>
    <p:sldId id="665" r:id="rId28"/>
    <p:sldId id="666" r:id="rId29"/>
    <p:sldId id="667" r:id="rId30"/>
    <p:sldId id="668" r:id="rId31"/>
    <p:sldId id="670" r:id="rId32"/>
    <p:sldId id="676" r:id="rId33"/>
    <p:sldId id="677" r:id="rId34"/>
    <p:sldId id="671" r:id="rId35"/>
    <p:sldId id="672" r:id="rId36"/>
    <p:sldId id="678" r:id="rId37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CCCC"/>
    <a:srgbClr val="008000"/>
    <a:srgbClr val="FFCCFF"/>
    <a:srgbClr val="CCCCFF"/>
    <a:srgbClr val="FF66CC"/>
    <a:srgbClr val="FFCC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84" autoAdjust="0"/>
  </p:normalViewPr>
  <p:slideViewPr>
    <p:cSldViewPr snapToGrid="0">
      <p:cViewPr varScale="1">
        <p:scale>
          <a:sx n="99" d="100"/>
          <a:sy n="99" d="100"/>
        </p:scale>
        <p:origin x="9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3.xml"/><Relationship Id="rId1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52F1A9F6-AA13-48D2-BD54-5DA5540B2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4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4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634E4956-9E0C-4D7D-A167-5EDE236DE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32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A6F211-2B49-472C-BA71-CFE60440FF1E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63D533-787C-41C3-9A37-4F8D57D17AE8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6101CC9-1940-4701-B75D-B0C9AEE9FDE6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7975FE-3546-4C4E-93C4-51BF0A837704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0A694FB-4E6A-4EE5-8AE9-5372F44A813A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9218BD-C326-44EA-B385-59289706BBB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C81B1E-3A6C-4AC8-A612-EE86387BFC12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AE9DC4-1C07-4B38-B5E6-9A0DF90A9350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EB3451-8F82-435D-93EB-2AF4F9A465C4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ADCFD8-4839-48BC-ADCE-C9149F133E18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3D4ABF-4B59-43AB-BDB2-6072DD880685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BA7101-1C71-4E10-9B9B-AA59580A4D2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FCE5-E209-44C9-B333-FE74BA2DE964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B2081C-6120-4942-98D2-82FC2243FB64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407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B2081C-6120-4942-98D2-82FC2243FB64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64E1724-8149-4E3F-ACCC-B4FAFF515209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8C725E-D988-437A-B0FE-E9365D1B546D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B9DB1F-D263-4804-AABA-3106D9AFDA64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984A17-4980-4251-84AD-27D81A9F59E8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7FDEA9-5AAF-461E-8509-1EE6ACF29A78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C049AD-0DC3-415D-ADEC-5F3980434209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796ADE1-2CB8-447A-B1FD-90D049715E2A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05F6E20-157A-429C-A4CF-9F689FD5047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45652D-861E-4965-BE44-E08FDB5365DB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977C48-BA68-49BD-BE20-76DBD691EC0D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B831262-B8B9-4206-88B5-C8633C0E234F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0688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977C48-BA68-49BD-BE20-76DBD691EC0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7922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FA96D4-FD27-4376-A6CF-B95AE85C9F0E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6BF6E00-19A7-4CB4-90D0-1F222F705ECD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A6F211-2B49-472C-BA71-CFE60440FF1E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86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35FD6C-BDFF-4492-A2DB-68B478D09A6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14BD093-2575-4410-B1C4-940B5ECFD47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B1DA10-0A34-4675-81D4-1FFF94AE799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41236-80F8-47C0-91BC-1823B4B52790}" type="slidenum">
              <a:rPr lang="en-US" smtClean="0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771B4-A225-432C-8AEF-95611B09BB28}" type="slidenum">
              <a:rPr lang="en-US" smtClean="0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E58420-09A6-4388-ABA1-74A2F180105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C0F38D-34DD-4871-B53B-A30640B72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40CFFA-4041-4B63-A59B-2E865B722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3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78FB2C-89B3-47ED-8BD8-F7227F842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56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64D3BD-7714-448D-BC87-74186B41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46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AD561-FA8C-4134-AD6B-914636534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28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8100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100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72EE82-1E58-4AE3-B0E2-69A7CAA8B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1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8C3675-98A6-459C-9DFD-FF254C681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6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37E104-01B6-4C99-9A61-3D087CB37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8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398309-38D9-4E23-B61A-4C45CA345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5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BFA994-C1B7-4FDC-9A7F-97C1F069C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9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0404CB-1AC3-4D73-810D-4DA1317A9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5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C32AB2-D6E2-4FD4-92EF-68D5E44B6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0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04CC5A-6619-4D35-BA97-285EEA049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7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09C08E-1D9D-4B45-9087-779716FF7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1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6413500"/>
            <a:ext cx="342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4500" y="6426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F2472189-7056-4BE9-9B70-9D6DD9BFA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44500" y="6388100"/>
            <a:ext cx="8229600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arlett" pitchFamily="2" charset="2"/>
        <a:buChar char="i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Marlett" pitchFamily="2" charset="2"/>
        <a:buChar char="4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arlett" pitchFamily="2" charset="2"/>
        <a:buChar char="i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Marlett" pitchFamily="2" charset="2"/>
        <a:buChar char="4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5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6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5.wmf"/><Relationship Id="rId4" Type="http://schemas.openxmlformats.org/officeDocument/2006/relationships/image" Target="../media/image33.emf"/><Relationship Id="rId9" Type="http://schemas.openxmlformats.org/officeDocument/2006/relationships/oleObject" Target="../embeddings/oleObject29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29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4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  <a:noFill/>
        </p:spPr>
        <p:txBody>
          <a:bodyPr/>
          <a:lstStyle/>
          <a:p>
            <a:r>
              <a:rPr lang="en-US" altLang="en-US"/>
              <a:t>Retrieval Models and Ranking Systems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1765300" y="3251200"/>
            <a:ext cx="5638800" cy="101441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Intelligent Information Retrieval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1169F6-2EF0-4754-9B24-8B55F7075DD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Psuedo-Boolean Queries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new notation, from web search</a:t>
            </a:r>
          </a:p>
          <a:p>
            <a:pPr lvl="1"/>
            <a:r>
              <a:rPr lang="en-US" altLang="en-US"/>
              <a:t>+cat dog +collar leash</a:t>
            </a:r>
          </a:p>
          <a:p>
            <a:r>
              <a:rPr lang="en-US" altLang="en-US"/>
              <a:t>Does not mean the same thing!</a:t>
            </a:r>
          </a:p>
          <a:p>
            <a:r>
              <a:rPr lang="en-US" altLang="en-US"/>
              <a:t>Need a way to group combinations</a:t>
            </a:r>
          </a:p>
          <a:p>
            <a:r>
              <a:rPr lang="en-US" altLang="en-US"/>
              <a:t>Phrases:</a:t>
            </a:r>
          </a:p>
          <a:p>
            <a:pPr lvl="1"/>
            <a:r>
              <a:rPr lang="en-US" altLang="en-US"/>
              <a:t>“stray cat” AND “frayed collar”</a:t>
            </a:r>
          </a:p>
          <a:p>
            <a:pPr lvl="1"/>
            <a:r>
              <a:rPr lang="en-US" altLang="en-US"/>
              <a:t>+“stray cat”  + “frayed collar”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4D958A7-FCC7-41B9-B199-B6E9B3256A3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Faceted Boolean Query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Strategy: break query into </a:t>
            </a:r>
            <a:r>
              <a:rPr lang="en-US" altLang="en-US" i="1"/>
              <a:t>facets</a:t>
            </a:r>
          </a:p>
          <a:p>
            <a:endParaRPr lang="en-US" altLang="en-US" sz="800"/>
          </a:p>
          <a:p>
            <a:pPr lvl="1"/>
            <a:r>
              <a:rPr lang="en-US" altLang="en-US"/>
              <a:t>conjunction of disjunctions (conjunctive normal form)</a:t>
            </a:r>
          </a:p>
          <a:p>
            <a:pPr marL="1085850" lvl="2">
              <a:buFont typeface="Marlett" pitchFamily="2" charset="2"/>
              <a:buNone/>
            </a:pPr>
            <a:r>
              <a:rPr lang="en-US" altLang="en-US">
                <a:latin typeface="Arial" charset="0"/>
              </a:rPr>
              <a:t>a1 OR a2 OR a3 </a:t>
            </a:r>
          </a:p>
          <a:p>
            <a:pPr marL="1085850" lvl="2">
              <a:buFont typeface="Marlett" pitchFamily="2" charset="2"/>
              <a:buNone/>
            </a:pPr>
            <a:r>
              <a:rPr lang="en-US" altLang="en-US">
                <a:latin typeface="Arial" charset="0"/>
              </a:rPr>
              <a:t>b1 OR b2</a:t>
            </a:r>
          </a:p>
          <a:p>
            <a:pPr marL="1085850" lvl="2">
              <a:buFont typeface="Marlett" pitchFamily="2" charset="2"/>
              <a:buNone/>
            </a:pPr>
            <a:r>
              <a:rPr lang="en-US" altLang="en-US">
                <a:latin typeface="Arial" charset="0"/>
              </a:rPr>
              <a:t>c1 OR c2 OR c3 OR c4</a:t>
            </a:r>
          </a:p>
          <a:p>
            <a:pPr marL="1085850" lvl="2">
              <a:buFont typeface="Marlett" pitchFamily="2" charset="2"/>
              <a:buNone/>
            </a:pPr>
            <a:endParaRPr lang="en-US" altLang="en-US" sz="1200"/>
          </a:p>
          <a:p>
            <a:pPr lvl="1"/>
            <a:r>
              <a:rPr lang="en-US" altLang="en-US"/>
              <a:t>each facet expresses a topic or concept</a:t>
            </a:r>
          </a:p>
          <a:p>
            <a:pPr lvl="1"/>
            <a:endParaRPr lang="en-US" altLang="en-US" sz="600"/>
          </a:p>
          <a:p>
            <a:pPr marL="1085850" lvl="2">
              <a:buFont typeface="Marlett" pitchFamily="2" charset="2"/>
              <a:buNone/>
            </a:pPr>
            <a:r>
              <a:rPr lang="en-US" altLang="en-US">
                <a:latin typeface="Arial" charset="0"/>
              </a:rPr>
              <a:t>“rain forest” OR jungle OR amazon</a:t>
            </a:r>
          </a:p>
          <a:p>
            <a:pPr marL="1085850" lvl="2">
              <a:buFont typeface="Marlett" pitchFamily="2" charset="2"/>
              <a:buNone/>
            </a:pPr>
            <a:r>
              <a:rPr lang="en-US" altLang="en-US">
                <a:latin typeface="Arial" charset="0"/>
              </a:rPr>
              <a:t>medicine OR remedy OR cure</a:t>
            </a:r>
          </a:p>
          <a:p>
            <a:pPr marL="1085850" lvl="2">
              <a:buFont typeface="Marlett" pitchFamily="2" charset="2"/>
              <a:buNone/>
            </a:pPr>
            <a:r>
              <a:rPr lang="en-US" altLang="en-US">
                <a:latin typeface="Arial" charset="0"/>
              </a:rPr>
              <a:t>research OR development</a:t>
            </a:r>
            <a:endParaRPr lang="en-US" altLang="en-US"/>
          </a:p>
        </p:txBody>
      </p:sp>
      <p:sp>
        <p:nvSpPr>
          <p:cNvPr id="44038" name="AutoShape 4"/>
          <p:cNvSpPr>
            <a:spLocks/>
          </p:cNvSpPr>
          <p:nvPr/>
        </p:nvSpPr>
        <p:spPr bwMode="auto">
          <a:xfrm>
            <a:off x="4038600" y="22860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9" name="AutoShape 5"/>
          <p:cNvSpPr>
            <a:spLocks/>
          </p:cNvSpPr>
          <p:nvPr/>
        </p:nvSpPr>
        <p:spPr bwMode="auto">
          <a:xfrm>
            <a:off x="5181600" y="3886200"/>
            <a:ext cx="228600" cy="1143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0" name="Text Box 6"/>
          <p:cNvSpPr txBox="1">
            <a:spLocks noChangeArrowheads="1"/>
          </p:cNvSpPr>
          <p:nvPr/>
        </p:nvSpPr>
        <p:spPr bwMode="auto">
          <a:xfrm>
            <a:off x="4343400" y="2514600"/>
            <a:ext cx="82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400">
                <a:latin typeface="Arial" charset="0"/>
              </a:rPr>
              <a:t>AND</a:t>
            </a:r>
          </a:p>
        </p:txBody>
      </p:sp>
      <p:sp>
        <p:nvSpPr>
          <p:cNvPr id="44041" name="Text Box 7"/>
          <p:cNvSpPr txBox="1">
            <a:spLocks noChangeArrowheads="1"/>
          </p:cNvSpPr>
          <p:nvPr/>
        </p:nvSpPr>
        <p:spPr bwMode="auto">
          <a:xfrm>
            <a:off x="5486400" y="4191000"/>
            <a:ext cx="82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400">
                <a:latin typeface="Arial" charset="0"/>
              </a:rPr>
              <a:t>AND</a:t>
            </a:r>
          </a:p>
        </p:txBody>
      </p:sp>
      <p:sp>
        <p:nvSpPr>
          <p:cNvPr id="44042" name="AutoShape 8"/>
          <p:cNvSpPr>
            <a:spLocks/>
          </p:cNvSpPr>
          <p:nvPr/>
        </p:nvSpPr>
        <p:spPr bwMode="auto">
          <a:xfrm rot="10800000">
            <a:off x="1295400" y="22860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3" name="AutoShape 9"/>
          <p:cNvSpPr>
            <a:spLocks/>
          </p:cNvSpPr>
          <p:nvPr/>
        </p:nvSpPr>
        <p:spPr bwMode="auto">
          <a:xfrm rot="10800000">
            <a:off x="1371600" y="3886200"/>
            <a:ext cx="228600" cy="1143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6909AA-3EE3-49C6-A7D7-F0E7657CF51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Faceted Boolean Query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Query still fails if one facet missing</a:t>
            </a:r>
          </a:p>
          <a:p>
            <a:endParaRPr lang="en-US" altLang="en-US" sz="800"/>
          </a:p>
          <a:p>
            <a:r>
              <a:rPr lang="en-US" altLang="en-US"/>
              <a:t>Alternative: a form of </a:t>
            </a:r>
            <a:r>
              <a:rPr lang="en-US" altLang="en-US" i="1"/>
              <a:t>Coordination level ranking</a:t>
            </a:r>
            <a:endParaRPr lang="en-US" altLang="en-US"/>
          </a:p>
          <a:p>
            <a:pPr lvl="1"/>
            <a:r>
              <a:rPr lang="en-US" altLang="en-US"/>
              <a:t>Order results in terms of how many facets (disjuncts) are satisfied</a:t>
            </a:r>
          </a:p>
          <a:p>
            <a:pPr lvl="1"/>
            <a:r>
              <a:rPr lang="en-US" altLang="en-US"/>
              <a:t>Also called </a:t>
            </a:r>
            <a:r>
              <a:rPr lang="en-US" altLang="en-US" i="1"/>
              <a:t>Quorum ranking</a:t>
            </a:r>
            <a:endParaRPr lang="en-US" altLang="en-US"/>
          </a:p>
          <a:p>
            <a:pPr lvl="1"/>
            <a:endParaRPr lang="en-US" altLang="en-US" sz="800"/>
          </a:p>
          <a:p>
            <a:r>
              <a:rPr lang="en-US" altLang="en-US"/>
              <a:t>Problem: Facets still undifferentiated</a:t>
            </a:r>
          </a:p>
          <a:p>
            <a:pPr lvl="1"/>
            <a:r>
              <a:rPr lang="en-US" altLang="en-US"/>
              <a:t>Alternative: assign weights to facets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5F4A49-70CF-418F-8728-0B8F4D15D6B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Boolean Model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648200"/>
          </a:xfrm>
        </p:spPr>
        <p:txBody>
          <a:bodyPr/>
          <a:lstStyle/>
          <a:p>
            <a:r>
              <a:rPr lang="en-US" altLang="en-US"/>
              <a:t>Advantages</a:t>
            </a:r>
          </a:p>
          <a:p>
            <a:pPr lvl="1"/>
            <a:r>
              <a:rPr lang="en-US" altLang="en-US"/>
              <a:t>simple queries are easy to understand</a:t>
            </a:r>
          </a:p>
          <a:p>
            <a:pPr lvl="1"/>
            <a:r>
              <a:rPr lang="en-US" altLang="en-US"/>
              <a:t>relatively easy to implement</a:t>
            </a:r>
          </a:p>
          <a:p>
            <a:pPr lvl="1"/>
            <a:r>
              <a:rPr lang="en-US" altLang="en-US"/>
              <a:t>structured queries</a:t>
            </a:r>
          </a:p>
          <a:p>
            <a:pPr lvl="1"/>
            <a:r>
              <a:rPr lang="en-US" altLang="en-US"/>
              <a:t>queries can be automatically translated into CNF or DNF</a:t>
            </a:r>
          </a:p>
          <a:p>
            <a:r>
              <a:rPr lang="en-US" altLang="en-US"/>
              <a:t>Disadvantages</a:t>
            </a:r>
          </a:p>
          <a:p>
            <a:pPr lvl="1"/>
            <a:r>
              <a:rPr lang="en-US" altLang="en-US"/>
              <a:t>difficult to specify what is wanted</a:t>
            </a:r>
          </a:p>
          <a:p>
            <a:pPr lvl="1"/>
            <a:r>
              <a:rPr lang="en-US" altLang="en-US"/>
              <a:t>too much returned, or too little (acceptable precision generally means unacceptable recall)</a:t>
            </a:r>
          </a:p>
          <a:p>
            <a:pPr lvl="1"/>
            <a:r>
              <a:rPr lang="en-US" altLang="en-US"/>
              <a:t>ordering not well determined</a:t>
            </a:r>
          </a:p>
          <a:p>
            <a:pPr lvl="1"/>
            <a:r>
              <a:rPr lang="en-US" altLang="en-US"/>
              <a:t>query formulation difficult for novice users</a:t>
            </a:r>
          </a:p>
          <a:p>
            <a:pPr lvl="1"/>
            <a:endParaRPr lang="en-US" altLang="en-US" sz="800"/>
          </a:p>
          <a:p>
            <a:r>
              <a:rPr lang="en-US" altLang="en-US" sz="2200"/>
              <a:t>Dominant language in commercial systems until the WWW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7ED7A9D-0255-4C53-ABFB-D29DA836481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2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/>
              <a:t>Vector Space Model</a:t>
            </a:r>
            <a:r>
              <a:rPr lang="en-US" altLang="en-US" sz="2400"/>
              <a:t>  </a:t>
            </a:r>
            <a:r>
              <a:rPr lang="en-US" altLang="en-US"/>
              <a:t>(revisited)</a:t>
            </a:r>
            <a:endParaRPr lang="en-US" altLang="en-US" sz="2400"/>
          </a:p>
        </p:txBody>
      </p:sp>
      <p:sp>
        <p:nvSpPr>
          <p:cNvPr id="103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0772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Documents are represented as “bags of words”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Represented as vectors when used computationally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 vector is an array of floating point (or binary in case of bit maps)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Has direction and magnitude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Each vector has a place for </a:t>
            </a:r>
            <a:r>
              <a:rPr lang="en-US" altLang="en-US" sz="1800">
                <a:solidFill>
                  <a:srgbClr val="FF3300"/>
                </a:solidFill>
              </a:rPr>
              <a:t>every</a:t>
            </a:r>
            <a:r>
              <a:rPr lang="en-US" altLang="en-US" sz="1800"/>
              <a:t> term in collection (most are sparse)</a:t>
            </a:r>
            <a:endParaRPr lang="en-US" altLang="en-US"/>
          </a:p>
        </p:txBody>
      </p:sp>
      <p:sp>
        <p:nvSpPr>
          <p:cNvPr id="1031" name="Rectangle 1028"/>
          <p:cNvSpPr>
            <a:spLocks noChangeArrowheads="1"/>
          </p:cNvSpPr>
          <p:nvPr/>
        </p:nvSpPr>
        <p:spPr bwMode="auto">
          <a:xfrm>
            <a:off x="638175" y="4352925"/>
            <a:ext cx="45339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Rectangle 1029"/>
          <p:cNvSpPr>
            <a:spLocks noChangeArrowheads="1"/>
          </p:cNvSpPr>
          <p:nvPr/>
        </p:nvSpPr>
        <p:spPr bwMode="auto">
          <a:xfrm>
            <a:off x="714375" y="3133725"/>
            <a:ext cx="5791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	 nova     galaxy     heat      actor     film     role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A      1.0	     0.5	  0.3				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B      0.5	     1.0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C		     1.0	  0.8         0.7	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D		     0.9	  1.0         0.5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E			                1.0	      1.0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F				            0.7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G      0.5	    	  0.7	                        0.9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H		     0.6	                1.0         0.3       0.2	      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sz="1600" b="1"/>
              <a:t>I			  0.7         0.5	      0.3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endParaRPr lang="en-US" altLang="en-US" sz="1600" b="1"/>
          </a:p>
        </p:txBody>
      </p:sp>
      <p:sp>
        <p:nvSpPr>
          <p:cNvPr id="1033" name="Text Box 1030"/>
          <p:cNvSpPr txBox="1">
            <a:spLocks noChangeArrowheads="1"/>
          </p:cNvSpPr>
          <p:nvPr/>
        </p:nvSpPr>
        <p:spPr bwMode="auto">
          <a:xfrm>
            <a:off x="257175" y="2676525"/>
            <a:ext cx="1246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/>
              <a:t>Document Ids</a:t>
            </a:r>
          </a:p>
        </p:txBody>
      </p:sp>
      <p:sp>
        <p:nvSpPr>
          <p:cNvPr id="1034" name="Line 1031"/>
          <p:cNvSpPr>
            <a:spLocks noChangeShapeType="1"/>
          </p:cNvSpPr>
          <p:nvPr/>
        </p:nvSpPr>
        <p:spPr bwMode="auto">
          <a:xfrm>
            <a:off x="866775" y="2981325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Line 1032"/>
          <p:cNvSpPr>
            <a:spLocks noChangeShapeType="1"/>
          </p:cNvSpPr>
          <p:nvPr/>
        </p:nvSpPr>
        <p:spPr bwMode="auto">
          <a:xfrm>
            <a:off x="790575" y="3438525"/>
            <a:ext cx="438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1033"/>
          <p:cNvSpPr>
            <a:spLocks noChangeShapeType="1"/>
          </p:cNvSpPr>
          <p:nvPr/>
        </p:nvSpPr>
        <p:spPr bwMode="auto">
          <a:xfrm>
            <a:off x="1095375" y="3209925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Text Box 1034"/>
          <p:cNvSpPr txBox="1">
            <a:spLocks noChangeArrowheads="1"/>
          </p:cNvSpPr>
          <p:nvPr/>
        </p:nvSpPr>
        <p:spPr bwMode="auto">
          <a:xfrm>
            <a:off x="5686425" y="3019425"/>
            <a:ext cx="1066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/>
              <a:t>a document</a:t>
            </a:r>
          </a:p>
          <a:p>
            <a:pPr algn="ctr"/>
            <a:r>
              <a:rPr lang="en-US" altLang="en-US" b="1"/>
              <a:t>vector</a:t>
            </a:r>
          </a:p>
        </p:txBody>
      </p:sp>
      <p:cxnSp>
        <p:nvCxnSpPr>
          <p:cNvPr id="1038" name="AutoShape 1035"/>
          <p:cNvCxnSpPr>
            <a:cxnSpLocks noChangeShapeType="1"/>
            <a:stCxn id="1037" idx="1"/>
            <a:endCxn id="1031" idx="3"/>
          </p:cNvCxnSpPr>
          <p:nvPr/>
        </p:nvCxnSpPr>
        <p:spPr bwMode="auto">
          <a:xfrm rot="10800000" flipV="1">
            <a:off x="5172075" y="3278188"/>
            <a:ext cx="514350" cy="11890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26" name="Object 1036"/>
          <p:cNvGraphicFramePr>
            <a:graphicFrameLocks noChangeAspect="1"/>
          </p:cNvGraphicFramePr>
          <p:nvPr/>
        </p:nvGraphicFramePr>
        <p:xfrm>
          <a:off x="5738813" y="4495800"/>
          <a:ext cx="3101975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90700" imgH="685800" progId="">
                  <p:embed/>
                </p:oleObj>
              </mc:Choice>
              <mc:Fallback>
                <p:oleObj name="Equation" r:id="rId3" imgW="1790700" imgH="685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26000" contrast="1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5588"/>
                      <a:stretch>
                        <a:fillRect/>
                      </a:stretch>
                    </p:blipFill>
                    <p:spPr bwMode="auto">
                      <a:xfrm>
                        <a:off x="5738813" y="4495800"/>
                        <a:ext cx="3101975" cy="140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Rectangle 1037"/>
          <p:cNvSpPr>
            <a:spLocks noChangeArrowheads="1"/>
          </p:cNvSpPr>
          <p:nvPr/>
        </p:nvSpPr>
        <p:spPr bwMode="auto">
          <a:xfrm>
            <a:off x="5600700" y="4333875"/>
            <a:ext cx="3276600" cy="18573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011371-C9C0-42E7-9A7A-48D28AEEB8A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43900" cy="609600"/>
          </a:xfrm>
        </p:spPr>
        <p:txBody>
          <a:bodyPr/>
          <a:lstStyle/>
          <a:p>
            <a:r>
              <a:rPr lang="en-US" altLang="en-US" sz="3200"/>
              <a:t>Documents &amp; Query in </a:t>
            </a:r>
            <a:r>
              <a:rPr lang="en-US" altLang="en-US" sz="3200" i="1"/>
              <a:t>n</a:t>
            </a:r>
            <a:r>
              <a:rPr lang="en-US" altLang="en-US" sz="3200"/>
              <a:t>-dimensional Space</a:t>
            </a:r>
          </a:p>
        </p:txBody>
      </p:sp>
      <p:pic>
        <p:nvPicPr>
          <p:cNvPr id="47109" name="Picture 3" descr="RR-vs-c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200"/>
            <a:ext cx="405765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381000" y="4152900"/>
            <a:ext cx="83947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200" b="1" dirty="0"/>
              <a:t>Documents are represented as vectors in term space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200" b="1" dirty="0"/>
              <a:t>Queries represented the same as documents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200" b="1" dirty="0"/>
              <a:t>Query and Document weights are based on length and direction of their vector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200" b="1" dirty="0"/>
              <a:t>A vector distance measure between the query and documents is used to rank retrieved documents</a:t>
            </a:r>
            <a:endParaRPr lang="en-US" altLang="en-US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7CF73D4-861D-4BBF-AB6C-B24A9D12586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584200"/>
          </a:xfrm>
        </p:spPr>
        <p:txBody>
          <a:bodyPr/>
          <a:lstStyle/>
          <a:p>
            <a:r>
              <a:rPr lang="en-US" altLang="en-US"/>
              <a:t>The Notion of “Similarity” in IR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03300"/>
            <a:ext cx="8280400" cy="5168900"/>
          </a:xfrm>
        </p:spPr>
        <p:txBody>
          <a:bodyPr/>
          <a:lstStyle/>
          <a:p>
            <a:r>
              <a:rPr lang="en-US" altLang="en-US" dirty="0"/>
              <a:t>The notion of similarity is central to many aspects of information retrieval and filtering:</a:t>
            </a:r>
          </a:p>
          <a:p>
            <a:pPr lvl="1"/>
            <a:r>
              <a:rPr lang="en-US" altLang="en-US" sz="2400" dirty="0"/>
              <a:t>measuring similarity of the query to documents is the primary factor in determining what is returned (and how they are ranked)</a:t>
            </a:r>
          </a:p>
          <a:p>
            <a:pPr lvl="1"/>
            <a:r>
              <a:rPr lang="en-US" altLang="en-US" sz="2400" dirty="0"/>
              <a:t>similarity measures can also be used in clustering documents (i.e., grouping together documents with similar content)</a:t>
            </a:r>
          </a:p>
          <a:p>
            <a:pPr lvl="1"/>
            <a:r>
              <a:rPr lang="en-US" altLang="en-US" sz="2400" dirty="0"/>
              <a:t>the same similarity measures can also be used to group together related terms (based on their occurrence patterns across documents in the collection)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6152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2F2CC6-E058-42FF-9105-8A9625DDE71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15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Vector-Based Similarity Measures</a:t>
            </a:r>
          </a:p>
        </p:txBody>
      </p:sp>
      <p:sp>
        <p:nvSpPr>
          <p:cNvPr id="6154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47700" y="1206500"/>
            <a:ext cx="7607300" cy="4876800"/>
          </a:xfrm>
        </p:spPr>
        <p:txBody>
          <a:bodyPr/>
          <a:lstStyle/>
          <a:p>
            <a:r>
              <a:rPr lang="en-US" altLang="en-US" sz="2000"/>
              <a:t>Simple Matching and Cosine Similarity</a:t>
            </a:r>
          </a:p>
          <a:p>
            <a:endParaRPr lang="en-US" altLang="en-US" sz="1000"/>
          </a:p>
          <a:p>
            <a:pPr lvl="1"/>
            <a:r>
              <a:rPr lang="en-US" altLang="en-US" sz="1600"/>
              <a:t>Simple matching = dot product of two vectors </a:t>
            </a:r>
          </a:p>
          <a:p>
            <a:pPr lvl="1"/>
            <a:endParaRPr lang="en-US" altLang="en-US" sz="1600"/>
          </a:p>
          <a:p>
            <a:pPr lvl="1"/>
            <a:endParaRPr lang="en-US" altLang="en-US" sz="1600"/>
          </a:p>
          <a:p>
            <a:pPr lvl="1"/>
            <a:endParaRPr lang="en-US" altLang="en-US" sz="1600"/>
          </a:p>
          <a:p>
            <a:pPr lvl="1"/>
            <a:endParaRPr lang="en-US" altLang="en-US" sz="1600"/>
          </a:p>
          <a:p>
            <a:pPr lvl="1"/>
            <a:endParaRPr lang="en-US" altLang="en-US" sz="800"/>
          </a:p>
          <a:p>
            <a:pPr lvl="1"/>
            <a:r>
              <a:rPr lang="en-US" altLang="en-US" sz="1600"/>
              <a:t>Cosine Similarity = normalized dot product</a:t>
            </a:r>
          </a:p>
          <a:p>
            <a:pPr lvl="1"/>
            <a:endParaRPr lang="en-US" altLang="en-US" sz="700"/>
          </a:p>
          <a:p>
            <a:pPr lvl="1"/>
            <a:endParaRPr lang="en-US" altLang="en-US" sz="1600"/>
          </a:p>
          <a:p>
            <a:pPr lvl="1"/>
            <a:r>
              <a:rPr lang="en-US" altLang="en-US" sz="1600"/>
              <a:t>the norm of a vector X is: </a:t>
            </a:r>
          </a:p>
          <a:p>
            <a:pPr lvl="1"/>
            <a:endParaRPr lang="en-US" altLang="en-US" sz="1600"/>
          </a:p>
          <a:p>
            <a:pPr lvl="1"/>
            <a:r>
              <a:rPr lang="en-US" altLang="en-US" sz="1600"/>
              <a:t>the cosine similarity of vectors X and Y is:</a:t>
            </a:r>
          </a:p>
        </p:txBody>
      </p:sp>
      <p:graphicFrame>
        <p:nvGraphicFramePr>
          <p:cNvPr id="6146" name="Object 1042"/>
          <p:cNvGraphicFramePr>
            <a:graphicFrameLocks noChangeAspect="1"/>
          </p:cNvGraphicFramePr>
          <p:nvPr/>
        </p:nvGraphicFramePr>
        <p:xfrm>
          <a:off x="3648075" y="3910013"/>
          <a:ext cx="133985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0531" imgH="393529" progId="Equation.3">
                  <p:embed/>
                </p:oleObj>
              </mc:Choice>
              <mc:Fallback>
                <p:oleObj name="Equation" r:id="rId3" imgW="850531" imgH="39352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3910013"/>
                        <a:ext cx="1339850" cy="6207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43"/>
          <p:cNvGraphicFramePr>
            <a:graphicFrameLocks noChangeAspect="1"/>
          </p:cNvGraphicFramePr>
          <p:nvPr/>
        </p:nvGraphicFramePr>
        <p:xfrm>
          <a:off x="1506538" y="5108575"/>
          <a:ext cx="3910012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27300" imgH="711200" progId="Equation.3">
                  <p:embed/>
                </p:oleObj>
              </mc:Choice>
              <mc:Fallback>
                <p:oleObj name="Equation" r:id="rId5" imgW="2527300" imgH="7112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5108575"/>
                        <a:ext cx="3910012" cy="11001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044"/>
          <p:cNvGraphicFramePr>
            <a:graphicFrameLocks noChangeAspect="1"/>
          </p:cNvGraphicFramePr>
          <p:nvPr/>
        </p:nvGraphicFramePr>
        <p:xfrm>
          <a:off x="1568450" y="2305050"/>
          <a:ext cx="181768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37589" imgH="317362" progId="">
                  <p:embed/>
                </p:oleObj>
              </mc:Choice>
              <mc:Fallback>
                <p:oleObj name="Equation" r:id="rId7" imgW="1637589" imgH="317362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2305050"/>
                        <a:ext cx="1817688" cy="3508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045"/>
          <p:cNvGraphicFramePr>
            <a:graphicFrameLocks noChangeAspect="1"/>
          </p:cNvGraphicFramePr>
          <p:nvPr/>
        </p:nvGraphicFramePr>
        <p:xfrm>
          <a:off x="1563688" y="2762250"/>
          <a:ext cx="1828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624895" imgH="317362" progId="">
                  <p:embed/>
                </p:oleObj>
              </mc:Choice>
              <mc:Fallback>
                <p:oleObj name="Equation" r:id="rId9" imgW="1624895" imgH="317362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2762250"/>
                        <a:ext cx="1828800" cy="355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04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613150" y="2470150"/>
          <a:ext cx="27289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841500" imgH="342900" progId="">
                  <p:embed/>
                </p:oleObj>
              </mc:Choice>
              <mc:Fallback>
                <p:oleObj name="Equation" r:id="rId11" imgW="1841500" imgH="34290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3150" y="2470150"/>
                        <a:ext cx="2728913" cy="508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 Box 1049"/>
          <p:cNvSpPr txBox="1">
            <a:spLocks noChangeArrowheads="1"/>
          </p:cNvSpPr>
          <p:nvPr/>
        </p:nvSpPr>
        <p:spPr bwMode="auto">
          <a:xfrm>
            <a:off x="5894388" y="4265613"/>
            <a:ext cx="2720975" cy="92868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800"/>
              <a:t>In other words, divide the dot product by the norms of the two vectors</a:t>
            </a:r>
          </a:p>
        </p:txBody>
      </p:sp>
      <p:cxnSp>
        <p:nvCxnSpPr>
          <p:cNvPr id="6156" name="AutoShape 1053"/>
          <p:cNvCxnSpPr>
            <a:cxnSpLocks noChangeShapeType="1"/>
            <a:stCxn id="6155" idx="2"/>
          </p:cNvCxnSpPr>
          <p:nvPr/>
        </p:nvCxnSpPr>
        <p:spPr bwMode="auto">
          <a:xfrm rot="5400000">
            <a:off x="6103144" y="4507706"/>
            <a:ext cx="465138" cy="18383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FCC778-4B2C-44C6-9000-4FDA0B40678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Vector-Based Similarity Measures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r>
              <a:rPr lang="en-US" altLang="en-US" sz="2000" dirty="0"/>
              <a:t>Why divide by the norm?</a:t>
            </a:r>
          </a:p>
          <a:p>
            <a:pPr lvl="1"/>
            <a:endParaRPr lang="en-US" altLang="en-US" sz="1600" dirty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/>
          </a:p>
          <a:p>
            <a:pPr lvl="1"/>
            <a:r>
              <a:rPr lang="en-US" altLang="en-US" sz="1600" dirty="0"/>
              <a:t>Example:</a:t>
            </a:r>
          </a:p>
          <a:p>
            <a:pPr lvl="2"/>
            <a:r>
              <a:rPr lang="en-US" altLang="en-US" sz="1400" i="1" dirty="0"/>
              <a:t>X</a:t>
            </a:r>
            <a:r>
              <a:rPr lang="en-US" altLang="en-US" sz="1400" dirty="0"/>
              <a:t> =  &lt;2, 0, 3, 2, 1, 4&gt;</a:t>
            </a:r>
          </a:p>
          <a:p>
            <a:pPr lvl="1"/>
            <a:endParaRPr lang="en-US" altLang="en-US" sz="700" dirty="0"/>
          </a:p>
          <a:p>
            <a:pPr lvl="2"/>
            <a:r>
              <a:rPr lang="en-US" altLang="en-US" sz="1400" dirty="0"/>
              <a:t>||</a:t>
            </a:r>
            <a:r>
              <a:rPr lang="en-US" altLang="en-US" sz="1400" i="1" dirty="0"/>
              <a:t>X</a:t>
            </a:r>
            <a:r>
              <a:rPr lang="en-US" altLang="en-US" sz="1400" dirty="0"/>
              <a:t>||</a:t>
            </a:r>
            <a:r>
              <a:rPr lang="en-US" altLang="en-US" sz="1600" dirty="0"/>
              <a:t> = SQRT(4+0+9+4+1+16) = 5.83</a:t>
            </a:r>
          </a:p>
          <a:p>
            <a:pPr lvl="2"/>
            <a:endParaRPr lang="en-US" altLang="en-US" sz="1600" dirty="0"/>
          </a:p>
          <a:p>
            <a:pPr lvl="2"/>
            <a:r>
              <a:rPr lang="en-US" altLang="en-US" sz="1600" i="1" dirty="0"/>
              <a:t>X</a:t>
            </a:r>
            <a:r>
              <a:rPr lang="en-US" altLang="en-US" sz="1600" dirty="0"/>
              <a:t>*</a:t>
            </a:r>
            <a:r>
              <a:rPr lang="en-US" altLang="en-US" sz="1600" i="1" dirty="0"/>
              <a:t> = X</a:t>
            </a:r>
            <a:r>
              <a:rPr lang="en-US" altLang="en-US" sz="1600" dirty="0"/>
              <a:t> / ||</a:t>
            </a:r>
            <a:r>
              <a:rPr lang="en-US" altLang="en-US" sz="1600" i="1" dirty="0"/>
              <a:t>X</a:t>
            </a:r>
            <a:r>
              <a:rPr lang="en-US" altLang="en-US" sz="1600" dirty="0"/>
              <a:t>|| = &lt;0.343, 0, 0.514, 0.343, 0.171, 0.686&gt;</a:t>
            </a:r>
          </a:p>
          <a:p>
            <a:pPr lvl="1"/>
            <a:endParaRPr lang="en-US" altLang="en-US" sz="1800" dirty="0"/>
          </a:p>
          <a:p>
            <a:pPr lvl="1"/>
            <a:r>
              <a:rPr lang="en-US" altLang="en-US" sz="1600" dirty="0"/>
              <a:t>Now, note that ||X*|| = 1</a:t>
            </a:r>
          </a:p>
          <a:p>
            <a:pPr lvl="1"/>
            <a:endParaRPr lang="en-US" altLang="en-US" sz="1600" dirty="0"/>
          </a:p>
          <a:p>
            <a:pPr lvl="1"/>
            <a:r>
              <a:rPr lang="en-US" altLang="en-US" sz="1600" dirty="0"/>
              <a:t>So, dividing a vector by its norm, turns it into a </a:t>
            </a:r>
            <a:r>
              <a:rPr lang="en-US" altLang="en-US" sz="1600" i="1" dirty="0"/>
              <a:t>unit-length</a:t>
            </a:r>
            <a:r>
              <a:rPr lang="en-US" altLang="en-US" sz="1600" dirty="0"/>
              <a:t> vector</a:t>
            </a:r>
          </a:p>
          <a:p>
            <a:pPr lvl="1"/>
            <a:r>
              <a:rPr lang="en-US" altLang="en-US" sz="1600" dirty="0"/>
              <a:t>Cosine similarity measures the angle between two unit length vectors (i.e., the magnitudes of the vectors are ignored).</a:t>
            </a:r>
          </a:p>
        </p:txBody>
      </p:sp>
      <p:graphicFrame>
        <p:nvGraphicFramePr>
          <p:cNvPr id="7170" name="Object 1024"/>
          <p:cNvGraphicFramePr>
            <a:graphicFrameLocks noGrp="1" noChangeAspect="1"/>
          </p:cNvGraphicFramePr>
          <p:nvPr>
            <p:ph sz="half" idx="2"/>
          </p:nvPr>
        </p:nvGraphicFramePr>
        <p:xfrm>
          <a:off x="1974850" y="2038350"/>
          <a:ext cx="1638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37589" imgH="317362" progId="">
                  <p:embed/>
                </p:oleObj>
              </mc:Choice>
              <mc:Fallback>
                <p:oleObj name="Equation" r:id="rId3" imgW="1637589" imgH="317362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2038350"/>
                        <a:ext cx="1638300" cy="317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025"/>
          <p:cNvGraphicFramePr>
            <a:graphicFrameLocks noChangeAspect="1"/>
          </p:cNvGraphicFramePr>
          <p:nvPr/>
        </p:nvGraphicFramePr>
        <p:xfrm>
          <a:off x="3965575" y="1827213"/>
          <a:ext cx="15430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50531" imgH="393529" progId="Equation.3">
                  <p:embed/>
                </p:oleObj>
              </mc:Choice>
              <mc:Fallback>
                <p:oleObj name="Equation" r:id="rId5" imgW="850531" imgH="39352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575" y="1827213"/>
                        <a:ext cx="1543050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E3C3559-6110-4126-9619-61D38BA3761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19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52500"/>
          </a:xfrm>
        </p:spPr>
        <p:txBody>
          <a:bodyPr/>
          <a:lstStyle/>
          <a:p>
            <a:r>
              <a:rPr lang="en-US" altLang="en-US" sz="3200"/>
              <a:t>Computing a similarity score</a:t>
            </a:r>
            <a:br>
              <a:rPr lang="en-US" altLang="en-US" sz="3200"/>
            </a:br>
            <a:r>
              <a:rPr lang="en-US" altLang="en-US" sz="3200"/>
              <a:t>2D Example</a:t>
            </a:r>
          </a:p>
        </p:txBody>
      </p:sp>
      <p:graphicFrame>
        <p:nvGraphicFramePr>
          <p:cNvPr id="8194" name="Object 0"/>
          <p:cNvGraphicFramePr>
            <a:graphicFrameLocks noChangeAspect="1"/>
          </p:cNvGraphicFramePr>
          <p:nvPr/>
        </p:nvGraphicFramePr>
        <p:xfrm>
          <a:off x="1130300" y="1943100"/>
          <a:ext cx="6715125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997200" imgH="1587500" progId="">
                  <p:embed/>
                </p:oleObj>
              </mc:Choice>
              <mc:Fallback>
                <p:oleObj name="Equation" r:id="rId3" imgW="2997200" imgH="15875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1943100"/>
                        <a:ext cx="6715125" cy="355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439F85-FE15-484E-9947-9573BFC7144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altLang="en-US"/>
              <a:t>Retrieval Models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5694"/>
            <a:ext cx="7772400" cy="5105400"/>
          </a:xfrm>
        </p:spPr>
        <p:txBody>
          <a:bodyPr/>
          <a:lstStyle/>
          <a:p>
            <a:r>
              <a:rPr lang="en-US" altLang="en-US" dirty="0"/>
              <a:t>Model is an idealization or abstraction of an actual process</a:t>
            </a:r>
          </a:p>
          <a:p>
            <a:pPr lvl="1"/>
            <a:r>
              <a:rPr lang="en-US" altLang="en-US" dirty="0"/>
              <a:t>in this case, the process is matching of documents with queries, i.e., retrieval </a:t>
            </a:r>
          </a:p>
          <a:p>
            <a:r>
              <a:rPr lang="en-US" altLang="en-US" dirty="0"/>
              <a:t>Mathematical models are used to study the properties of the process, draw conclusions, make predictions </a:t>
            </a:r>
          </a:p>
          <a:p>
            <a:pPr lvl="1"/>
            <a:r>
              <a:rPr lang="en-US" altLang="en-US" dirty="0"/>
              <a:t>Conclusions derived from a model depend on whether the model is a good approximation to the actual situation </a:t>
            </a:r>
          </a:p>
          <a:p>
            <a:r>
              <a:rPr lang="en-US" altLang="en-US" dirty="0"/>
              <a:t>Retrieval models can describe the computational process </a:t>
            </a:r>
          </a:p>
          <a:p>
            <a:pPr lvl="1"/>
            <a:r>
              <a:rPr lang="en-US" altLang="en-US" dirty="0"/>
              <a:t>e.g. how documents are ranked </a:t>
            </a:r>
          </a:p>
          <a:p>
            <a:pPr lvl="1"/>
            <a:r>
              <a:rPr lang="en-US" altLang="en-US" dirty="0"/>
              <a:t>note that inverted file is an implementation not a model </a:t>
            </a:r>
          </a:p>
          <a:p>
            <a:pPr marL="0" indent="0"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922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1E4564-C7B0-470D-BA10-D4D15477DD6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2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Similarity Scores</a:t>
            </a:r>
          </a:p>
        </p:txBody>
      </p:sp>
      <p:grpSp>
        <p:nvGrpSpPr>
          <p:cNvPr id="9227" name="Group 1027"/>
          <p:cNvGrpSpPr>
            <a:grpSpLocks/>
          </p:cNvGrpSpPr>
          <p:nvPr/>
        </p:nvGrpSpPr>
        <p:grpSpPr bwMode="auto">
          <a:xfrm>
            <a:off x="1616075" y="1219200"/>
            <a:ext cx="3733800" cy="4038600"/>
            <a:chOff x="816" y="1200"/>
            <a:chExt cx="2016" cy="2017"/>
          </a:xfrm>
        </p:grpSpPr>
        <p:sp>
          <p:nvSpPr>
            <p:cNvPr id="9241" name="Line 1028"/>
            <p:cNvSpPr>
              <a:spLocks noChangeShapeType="1"/>
            </p:cNvSpPr>
            <p:nvPr/>
          </p:nvSpPr>
          <p:spPr bwMode="auto">
            <a:xfrm>
              <a:off x="816" y="1200"/>
              <a:ext cx="0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Line 1029"/>
            <p:cNvSpPr>
              <a:spLocks noChangeShapeType="1"/>
            </p:cNvSpPr>
            <p:nvPr/>
          </p:nvSpPr>
          <p:spPr bwMode="auto">
            <a:xfrm rot="5400000">
              <a:off x="1823" y="2209"/>
              <a:ext cx="1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Line 1030"/>
            <p:cNvSpPr>
              <a:spLocks noChangeShapeType="1"/>
            </p:cNvSpPr>
            <p:nvPr/>
          </p:nvSpPr>
          <p:spPr bwMode="auto">
            <a:xfrm flipV="1">
              <a:off x="816" y="2160"/>
              <a:ext cx="192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Line 1031"/>
            <p:cNvSpPr>
              <a:spLocks noChangeShapeType="1"/>
            </p:cNvSpPr>
            <p:nvPr/>
          </p:nvSpPr>
          <p:spPr bwMode="auto">
            <a:xfrm flipV="1">
              <a:off x="816" y="2016"/>
              <a:ext cx="528" cy="1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Line 1032"/>
            <p:cNvSpPr>
              <a:spLocks noChangeShapeType="1"/>
            </p:cNvSpPr>
            <p:nvPr/>
          </p:nvSpPr>
          <p:spPr bwMode="auto">
            <a:xfrm flipV="1">
              <a:off x="816" y="2880"/>
              <a:ext cx="120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828800" y="3505200"/>
          <a:ext cx="4079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0335" imgH="215713" progId="">
                  <p:embed/>
                </p:oleObj>
              </mc:Choice>
              <mc:Fallback>
                <p:oleObj name="Equation" r:id="rId3" imgW="190335" imgH="215713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05200"/>
                        <a:ext cx="4079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2166938" y="4343400"/>
          <a:ext cx="4365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569" imgH="215619" progId="">
                  <p:embed/>
                </p:oleObj>
              </mc:Choice>
              <mc:Fallback>
                <p:oleObj name="Equation" r:id="rId5" imgW="177569" imgH="215619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4343400"/>
                        <a:ext cx="4365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Arc 1035"/>
          <p:cNvSpPr>
            <a:spLocks/>
          </p:cNvSpPr>
          <p:nvPr/>
        </p:nvSpPr>
        <p:spPr bwMode="auto">
          <a:xfrm>
            <a:off x="1844675" y="3962400"/>
            <a:ext cx="228600" cy="152400"/>
          </a:xfrm>
          <a:custGeom>
            <a:avLst/>
            <a:gdLst>
              <a:gd name="T0" fmla="*/ 0 w 21600"/>
              <a:gd name="T1" fmla="*/ 0 h 21600"/>
              <a:gd name="T2" fmla="*/ 2286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Arc 1036"/>
          <p:cNvSpPr>
            <a:spLocks/>
          </p:cNvSpPr>
          <p:nvPr/>
        </p:nvSpPr>
        <p:spPr bwMode="auto">
          <a:xfrm>
            <a:off x="1844675" y="4724400"/>
            <a:ext cx="304800" cy="3810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381000 h 21600"/>
              <a:gd name="T4" fmla="*/ 0 w 21600"/>
              <a:gd name="T5" fmla="*/ 381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3978275" y="4343400"/>
          <a:ext cx="40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0335" imgH="215713" progId="">
                  <p:embed/>
                </p:oleObj>
              </mc:Choice>
              <mc:Fallback>
                <p:oleObj name="Equation" r:id="rId7" imgW="190335" imgH="215713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4343400"/>
                        <a:ext cx="406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0"/>
          <p:cNvGraphicFramePr>
            <a:graphicFrameLocks noChangeAspect="1"/>
          </p:cNvGraphicFramePr>
          <p:nvPr/>
        </p:nvGraphicFramePr>
        <p:xfrm>
          <a:off x="2606675" y="2438400"/>
          <a:ext cx="3206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2268" imgH="203024" progId="">
                  <p:embed/>
                </p:oleObj>
              </mc:Choice>
              <mc:Fallback>
                <p:oleObj name="Equation" r:id="rId9" imgW="152268" imgH="203024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2438400"/>
                        <a:ext cx="32067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11"/>
          <p:cNvGraphicFramePr>
            <a:graphicFrameLocks noChangeAspect="1"/>
          </p:cNvGraphicFramePr>
          <p:nvPr/>
        </p:nvGraphicFramePr>
        <p:xfrm>
          <a:off x="1768475" y="2667000"/>
          <a:ext cx="4302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03024" imgH="215713" progId="">
                  <p:embed/>
                </p:oleObj>
              </mc:Choice>
              <mc:Fallback>
                <p:oleObj name="Equation" r:id="rId11" imgW="203024" imgH="215713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2667000"/>
                        <a:ext cx="4302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12"/>
          <p:cNvGraphicFramePr>
            <a:graphicFrameLocks noChangeAspect="1"/>
          </p:cNvGraphicFramePr>
          <p:nvPr/>
        </p:nvGraphicFramePr>
        <p:xfrm>
          <a:off x="5553075" y="1752600"/>
          <a:ext cx="20701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927100" imgH="1143000" progId="">
                  <p:embed/>
                </p:oleObj>
              </mc:Choice>
              <mc:Fallback>
                <p:oleObj name="Equation" r:id="rId13" imgW="927100" imgH="11430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3075" y="1752600"/>
                        <a:ext cx="20701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Text Box 1041"/>
          <p:cNvSpPr txBox="1">
            <a:spLocks noChangeArrowheads="1"/>
          </p:cNvSpPr>
          <p:nvPr/>
        </p:nvSpPr>
        <p:spPr bwMode="auto">
          <a:xfrm>
            <a:off x="1006475" y="23622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1.0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1" name="Text Box 1042"/>
          <p:cNvSpPr txBox="1">
            <a:spLocks noChangeArrowheads="1"/>
          </p:cNvSpPr>
          <p:nvPr/>
        </p:nvSpPr>
        <p:spPr bwMode="auto">
          <a:xfrm>
            <a:off x="1006475" y="30480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0.8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2" name="Text Box 1043"/>
          <p:cNvSpPr txBox="1">
            <a:spLocks noChangeArrowheads="1"/>
          </p:cNvSpPr>
          <p:nvPr/>
        </p:nvSpPr>
        <p:spPr bwMode="auto">
          <a:xfrm>
            <a:off x="1006475" y="35814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0.6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3" name="Text Box 1044"/>
          <p:cNvSpPr txBox="1">
            <a:spLocks noChangeArrowheads="1"/>
          </p:cNvSpPr>
          <p:nvPr/>
        </p:nvSpPr>
        <p:spPr bwMode="auto">
          <a:xfrm>
            <a:off x="3825875" y="53340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0.8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4" name="Text Box 1045"/>
          <p:cNvSpPr txBox="1">
            <a:spLocks noChangeArrowheads="1"/>
          </p:cNvSpPr>
          <p:nvPr/>
        </p:nvSpPr>
        <p:spPr bwMode="auto">
          <a:xfrm>
            <a:off x="1006475" y="41148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0.4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5" name="Text Box 1046"/>
          <p:cNvSpPr txBox="1">
            <a:spLocks noChangeArrowheads="1"/>
          </p:cNvSpPr>
          <p:nvPr/>
        </p:nvSpPr>
        <p:spPr bwMode="auto">
          <a:xfrm>
            <a:off x="3216275" y="53340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0.6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6" name="Text Box 1047"/>
          <p:cNvSpPr txBox="1">
            <a:spLocks noChangeArrowheads="1"/>
          </p:cNvSpPr>
          <p:nvPr/>
        </p:nvSpPr>
        <p:spPr bwMode="auto">
          <a:xfrm>
            <a:off x="2606675" y="53340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0.4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7" name="Text Box 1048"/>
          <p:cNvSpPr txBox="1">
            <a:spLocks noChangeArrowheads="1"/>
          </p:cNvSpPr>
          <p:nvPr/>
        </p:nvSpPr>
        <p:spPr bwMode="auto">
          <a:xfrm>
            <a:off x="4435475" y="53340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1.0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8" name="Text Box 1049"/>
          <p:cNvSpPr txBox="1">
            <a:spLocks noChangeArrowheads="1"/>
          </p:cNvSpPr>
          <p:nvPr/>
        </p:nvSpPr>
        <p:spPr bwMode="auto">
          <a:xfrm>
            <a:off x="1920875" y="53340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0.2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39" name="Text Box 1050"/>
          <p:cNvSpPr txBox="1">
            <a:spLocks noChangeArrowheads="1"/>
          </p:cNvSpPr>
          <p:nvPr/>
        </p:nvSpPr>
        <p:spPr bwMode="auto">
          <a:xfrm>
            <a:off x="1006475" y="47244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>
                <a:latin typeface="Arial" charset="0"/>
              </a:rPr>
              <a:t>0.2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9240" name="Rectangle 1051"/>
          <p:cNvSpPr>
            <a:spLocks noChangeArrowheads="1"/>
          </p:cNvSpPr>
          <p:nvPr/>
        </p:nvSpPr>
        <p:spPr bwMode="auto">
          <a:xfrm>
            <a:off x="5257800" y="1485900"/>
            <a:ext cx="2543175" cy="30003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FCCC16-DE02-42EA-98B2-DEC142D6F26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018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04850" y="190500"/>
            <a:ext cx="7772400" cy="571500"/>
          </a:xfrm>
        </p:spPr>
        <p:txBody>
          <a:bodyPr/>
          <a:lstStyle/>
          <a:p>
            <a:r>
              <a:rPr lang="en-US" altLang="en-US" sz="3200" dirty="0"/>
              <a:t>Similarity Measures for Sets</a:t>
            </a:r>
            <a:endParaRPr lang="en-US" altLang="en-US" dirty="0"/>
          </a:p>
        </p:txBody>
      </p:sp>
      <p:sp>
        <p:nvSpPr>
          <p:cNvPr id="501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21970" y="3268173"/>
            <a:ext cx="2030748" cy="543760"/>
          </a:xfrm>
        </p:spPr>
        <p:txBody>
          <a:bodyPr/>
          <a:lstStyle/>
          <a:p>
            <a:pPr algn="r">
              <a:buFont typeface="Marlett" pitchFamily="2" charset="2"/>
              <a:buNone/>
            </a:pPr>
            <a:r>
              <a:rPr lang="en-US" altLang="en-US" sz="1800" dirty="0"/>
              <a:t>Simple Matching</a:t>
            </a:r>
            <a:r>
              <a:rPr lang="en-US" altLang="en-US" sz="2000" dirty="0"/>
              <a:t>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E054A1-D3C7-437E-B8E4-A646B122C3EE}"/>
              </a:ext>
            </a:extLst>
          </p:cNvPr>
          <p:cNvSpPr txBox="1"/>
          <p:nvPr/>
        </p:nvSpPr>
        <p:spPr>
          <a:xfrm>
            <a:off x="712551" y="1698001"/>
            <a:ext cx="4371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dirty="0"/>
              <a:t>Document </a:t>
            </a:r>
            <a:r>
              <a:rPr lang="en-US" sz="1800" b="1" i="1" dirty="0"/>
              <a:t>D</a:t>
            </a:r>
            <a:r>
              <a:rPr lang="en-US" sz="1800" b="1" dirty="0"/>
              <a:t> and Query </a:t>
            </a:r>
            <a:r>
              <a:rPr lang="en-US" sz="1800" b="1" i="1" dirty="0"/>
              <a:t>Q</a:t>
            </a:r>
            <a:r>
              <a:rPr lang="en-US" sz="1800" b="1" dirty="0"/>
              <a:t> as sets of terms </a:t>
            </a:r>
          </a:p>
          <a:p>
            <a:pPr algn="l"/>
            <a:r>
              <a:rPr lang="en-US" sz="1800" b="1" dirty="0"/>
              <a:t>(i.e. not frequency information)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42A2A8-235D-4500-AE3A-DAAB994C5307}"/>
                  </a:ext>
                </a:extLst>
              </p:cNvPr>
              <p:cNvSpPr txBox="1"/>
              <p:nvPr/>
            </p:nvSpPr>
            <p:spPr>
              <a:xfrm>
                <a:off x="3489738" y="3351239"/>
                <a:ext cx="10754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</m:d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42A2A8-235D-4500-AE3A-DAAB994C53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738" y="3351239"/>
                <a:ext cx="1075423" cy="369332"/>
              </a:xfrm>
              <a:prstGeom prst="rect">
                <a:avLst/>
              </a:prstGeom>
              <a:blipFill>
                <a:blip r:embed="rId3"/>
                <a:stretch>
                  <a:fillRect b="-3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15FFDB3-1D40-4A9C-97AF-57983156CB6C}"/>
                  </a:ext>
                </a:extLst>
              </p:cNvPr>
              <p:cNvSpPr txBox="1"/>
              <p:nvPr/>
            </p:nvSpPr>
            <p:spPr>
              <a:xfrm>
                <a:off x="3298776" y="4164644"/>
                <a:ext cx="1289456" cy="769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</m:d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15FFDB3-1D40-4A9C-97AF-57983156CB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776" y="4164644"/>
                <a:ext cx="1289456" cy="7691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EBCF7A3-E0B5-4EA4-8F14-DB29B0DDC9D8}"/>
                  </a:ext>
                </a:extLst>
              </p:cNvPr>
              <p:cNvSpPr txBox="1"/>
              <p:nvPr/>
            </p:nvSpPr>
            <p:spPr>
              <a:xfrm>
                <a:off x="2595339" y="5334248"/>
                <a:ext cx="2653996" cy="769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</m:d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d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EBCF7A3-E0B5-4EA4-8F14-DB29B0DDC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339" y="5334248"/>
                <a:ext cx="2653996" cy="7691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042E44DE-09F9-4F87-A961-D73DA4903251}"/>
              </a:ext>
            </a:extLst>
          </p:cNvPr>
          <p:cNvSpPr/>
          <p:nvPr/>
        </p:nvSpPr>
        <p:spPr bwMode="auto">
          <a:xfrm>
            <a:off x="5352909" y="1220491"/>
            <a:ext cx="1905000" cy="1823635"/>
          </a:xfrm>
          <a:prstGeom prst="ellipse">
            <a:avLst/>
          </a:prstGeom>
          <a:solidFill>
            <a:srgbClr val="FFCCCC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EAEA8E7-BA19-484E-86A5-8693209F1D20}"/>
              </a:ext>
            </a:extLst>
          </p:cNvPr>
          <p:cNvSpPr/>
          <p:nvPr/>
        </p:nvSpPr>
        <p:spPr bwMode="auto">
          <a:xfrm>
            <a:off x="6472645" y="1232006"/>
            <a:ext cx="1905000" cy="1823635"/>
          </a:xfrm>
          <a:prstGeom prst="ellipse">
            <a:avLst/>
          </a:prstGeom>
          <a:solidFill>
            <a:srgbClr val="CCECFF">
              <a:alpha val="40000"/>
            </a:srgb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CF61D7-D591-4E9C-B0DC-7EDEFED0F5C8}"/>
              </a:ext>
            </a:extLst>
          </p:cNvPr>
          <p:cNvSpPr txBox="1"/>
          <p:nvPr/>
        </p:nvSpPr>
        <p:spPr>
          <a:xfrm>
            <a:off x="6256893" y="774698"/>
            <a:ext cx="305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/>
              <a:t>Q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3A89B3-4C24-419C-8519-9C6CAFA31CCA}"/>
              </a:ext>
            </a:extLst>
          </p:cNvPr>
          <p:cNvSpPr txBox="1"/>
          <p:nvPr/>
        </p:nvSpPr>
        <p:spPr>
          <a:xfrm>
            <a:off x="7423381" y="777529"/>
            <a:ext cx="305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/>
              <a:t>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560008-05F7-4643-95C0-F1976D86E602}"/>
              </a:ext>
            </a:extLst>
          </p:cNvPr>
          <p:cNvSpPr txBox="1"/>
          <p:nvPr/>
        </p:nvSpPr>
        <p:spPr>
          <a:xfrm>
            <a:off x="5715447" y="1535322"/>
            <a:ext cx="394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</a:t>
            </a:r>
            <a:r>
              <a:rPr lang="en-US" b="1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328116-56EC-4A03-A0AE-7EBEEC97540E}"/>
              </a:ext>
            </a:extLst>
          </p:cNvPr>
          <p:cNvSpPr txBox="1"/>
          <p:nvPr/>
        </p:nvSpPr>
        <p:spPr>
          <a:xfrm>
            <a:off x="5564382" y="2069464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T2</a:t>
            </a:r>
            <a:endParaRPr lang="en-US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4BF465-EABE-47FD-B259-AB7FE0E87746}"/>
              </a:ext>
            </a:extLst>
          </p:cNvPr>
          <p:cNvSpPr txBox="1"/>
          <p:nvPr/>
        </p:nvSpPr>
        <p:spPr>
          <a:xfrm>
            <a:off x="6056382" y="2588218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T3</a:t>
            </a:r>
            <a:endParaRPr lang="en-US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A6A30E-F1EF-4049-AA68-964E4C639B4A}"/>
              </a:ext>
            </a:extLst>
          </p:cNvPr>
          <p:cNvSpPr txBox="1"/>
          <p:nvPr/>
        </p:nvSpPr>
        <p:spPr>
          <a:xfrm>
            <a:off x="6687162" y="1636623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T4</a:t>
            </a:r>
            <a:endParaRPr lang="en-US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72B2F3-BB74-45D5-A4CA-8957588D86F8}"/>
              </a:ext>
            </a:extLst>
          </p:cNvPr>
          <p:cNvSpPr txBox="1"/>
          <p:nvPr/>
        </p:nvSpPr>
        <p:spPr>
          <a:xfrm>
            <a:off x="6665995" y="1988461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T5</a:t>
            </a:r>
            <a:endParaRPr lang="en-US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969061-B8B4-446A-9250-74E8108FA4E8}"/>
              </a:ext>
            </a:extLst>
          </p:cNvPr>
          <p:cNvSpPr txBox="1"/>
          <p:nvPr/>
        </p:nvSpPr>
        <p:spPr>
          <a:xfrm>
            <a:off x="6665995" y="2321431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T6</a:t>
            </a:r>
            <a:endParaRPr lang="en-US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3B2D25-0F48-46FB-8390-11106104D43F}"/>
              </a:ext>
            </a:extLst>
          </p:cNvPr>
          <p:cNvSpPr txBox="1"/>
          <p:nvPr/>
        </p:nvSpPr>
        <p:spPr>
          <a:xfrm>
            <a:off x="7544227" y="1418306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T7</a:t>
            </a:r>
            <a:endParaRPr lang="en-US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5696AD-570A-49FA-A042-E34A3868B449}"/>
              </a:ext>
            </a:extLst>
          </p:cNvPr>
          <p:cNvSpPr txBox="1"/>
          <p:nvPr/>
        </p:nvSpPr>
        <p:spPr>
          <a:xfrm>
            <a:off x="7275309" y="1787703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T8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25FAFD-35D0-4CDC-A435-8E33D164D27E}"/>
              </a:ext>
            </a:extLst>
          </p:cNvPr>
          <p:cNvSpPr txBox="1"/>
          <p:nvPr/>
        </p:nvSpPr>
        <p:spPr>
          <a:xfrm>
            <a:off x="7669131" y="1997396"/>
            <a:ext cx="383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T9</a:t>
            </a:r>
            <a:endParaRPr lang="en-US" b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6021FD0-20DB-4FAF-987F-C8587876F687}"/>
              </a:ext>
            </a:extLst>
          </p:cNvPr>
          <p:cNvSpPr txBox="1"/>
          <p:nvPr/>
        </p:nvSpPr>
        <p:spPr>
          <a:xfrm>
            <a:off x="7415987" y="2475319"/>
            <a:ext cx="473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</a:t>
            </a:r>
            <a:r>
              <a:rPr lang="en-US" b="1" dirty="0"/>
              <a:t>10</a:t>
            </a:r>
          </a:p>
        </p:txBody>
      </p:sp>
      <p:sp>
        <p:nvSpPr>
          <p:cNvPr id="36" name="Rectangle 1027">
            <a:extLst>
              <a:ext uri="{FF2B5EF4-FFF2-40B4-BE49-F238E27FC236}">
                <a16:creationId xmlns:a16="http://schemas.microsoft.com/office/drawing/2014/main" id="{55FA2DE7-E2D9-4892-886E-F40E929BD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91" y="5416651"/>
            <a:ext cx="1911397" cy="93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arlett" pitchFamily="2" charset="2"/>
              <a:buChar char="i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Marlett" pitchFamily="2" charset="2"/>
              <a:buChar char="4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Marlett" pitchFamily="2" charset="2"/>
              <a:buChar char="i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Marlett" pitchFamily="2" charset="2"/>
              <a:buChar char="4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buFont typeface="Marlett" pitchFamily="2" charset="2"/>
              <a:buNone/>
            </a:pPr>
            <a:r>
              <a:rPr lang="en-US" altLang="en-US" sz="2000" kern="0" dirty="0"/>
              <a:t>Jaccard </a:t>
            </a:r>
            <a:br>
              <a:rPr lang="en-US" altLang="en-US" sz="2000" kern="0" dirty="0"/>
            </a:br>
            <a:r>
              <a:rPr lang="en-US" altLang="en-US" sz="2000" kern="0" dirty="0"/>
              <a:t>Coefficient:</a:t>
            </a:r>
          </a:p>
        </p:txBody>
      </p:sp>
      <p:sp>
        <p:nvSpPr>
          <p:cNvPr id="37" name="Rectangle 1027">
            <a:extLst>
              <a:ext uri="{FF2B5EF4-FFF2-40B4-BE49-F238E27FC236}">
                <a16:creationId xmlns:a16="http://schemas.microsoft.com/office/drawing/2014/main" id="{AA49D04E-7189-4406-ABB0-D5E78E3C3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74" y="4101090"/>
            <a:ext cx="2151350" cy="86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arlett" pitchFamily="2" charset="2"/>
              <a:buChar char="i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Marlett" pitchFamily="2" charset="2"/>
              <a:buChar char="4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Marlett" pitchFamily="2" charset="2"/>
              <a:buChar char="i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Marlett" pitchFamily="2" charset="2"/>
              <a:buChar char="4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buFont typeface="Marlett" pitchFamily="2" charset="2"/>
              <a:buNone/>
            </a:pPr>
            <a:r>
              <a:rPr lang="en-US" altLang="en-US" sz="2000" kern="0" dirty="0"/>
              <a:t>Dice’s</a:t>
            </a:r>
          </a:p>
          <a:p>
            <a:pPr algn="r">
              <a:buFont typeface="Marlett" pitchFamily="2" charset="2"/>
              <a:buNone/>
            </a:pPr>
            <a:r>
              <a:rPr lang="en-US" altLang="en-US" sz="2000" kern="0" dirty="0"/>
              <a:t>Coefficient: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8E45AA5-9F94-4037-B478-C6EAF7CEEDF6}"/>
                  </a:ext>
                </a:extLst>
              </p:cNvPr>
              <p:cNvSpPr txBox="1"/>
              <p:nvPr/>
            </p:nvSpPr>
            <p:spPr>
              <a:xfrm>
                <a:off x="5856680" y="3368372"/>
                <a:ext cx="4459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8E45AA5-9F94-4037-B478-C6EAF7CEE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680" y="3368372"/>
                <a:ext cx="445955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F8358B8-DBF9-4599-B3E7-ED9F01ADA217}"/>
                  </a:ext>
                </a:extLst>
              </p:cNvPr>
              <p:cNvSpPr txBox="1"/>
              <p:nvPr/>
            </p:nvSpPr>
            <p:spPr>
              <a:xfrm>
                <a:off x="5911609" y="4215276"/>
                <a:ext cx="1878719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𝟒𝟔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F8358B8-DBF9-4599-B3E7-ED9F01ADA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609" y="4215276"/>
                <a:ext cx="1878719" cy="7000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B2E4277-E457-4E7D-825F-6B55333E4D3A}"/>
                  </a:ext>
                </a:extLst>
              </p:cNvPr>
              <p:cNvSpPr txBox="1"/>
              <p:nvPr/>
            </p:nvSpPr>
            <p:spPr>
              <a:xfrm>
                <a:off x="5893628" y="5356515"/>
                <a:ext cx="2244782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B2E4277-E457-4E7D-825F-6B55333E4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628" y="5356515"/>
                <a:ext cx="2244782" cy="7000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4536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FCCC16-DE02-42EA-98B2-DEC142D6F26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018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04850" y="190500"/>
            <a:ext cx="7772400" cy="571500"/>
          </a:xfrm>
        </p:spPr>
        <p:txBody>
          <a:bodyPr/>
          <a:lstStyle/>
          <a:p>
            <a:r>
              <a:rPr lang="en-US" altLang="en-US" sz="3200"/>
              <a:t>Other Vector Space Similarity Measures</a:t>
            </a:r>
            <a:endParaRPr lang="en-US" altLang="en-US"/>
          </a:p>
        </p:txBody>
      </p:sp>
      <p:sp>
        <p:nvSpPr>
          <p:cNvPr id="501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38125" y="847725"/>
            <a:ext cx="3133725" cy="4953000"/>
          </a:xfrm>
        </p:spPr>
        <p:txBody>
          <a:bodyPr/>
          <a:lstStyle/>
          <a:p>
            <a:pPr algn="r">
              <a:buFont typeface="Marlett" pitchFamily="2" charset="2"/>
              <a:buNone/>
            </a:pPr>
            <a:r>
              <a:rPr lang="en-US" altLang="en-US" sz="2000" dirty="0"/>
              <a:t>Dot Product</a:t>
            </a:r>
            <a:br>
              <a:rPr lang="en-US" altLang="en-US" sz="2000" dirty="0"/>
            </a:br>
            <a:r>
              <a:rPr lang="en-US" altLang="en-US" sz="2000" dirty="0"/>
              <a:t>(Simple Matching):</a:t>
            </a:r>
          </a:p>
          <a:p>
            <a:pPr algn="r">
              <a:buFont typeface="Marlett" pitchFamily="2" charset="2"/>
              <a:buNone/>
            </a:pPr>
            <a:endParaRPr lang="en-US" altLang="en-US" sz="1600" dirty="0"/>
          </a:p>
          <a:p>
            <a:pPr algn="r">
              <a:buFont typeface="Marlett" pitchFamily="2" charset="2"/>
              <a:buNone/>
            </a:pPr>
            <a:endParaRPr lang="en-US" altLang="en-US" sz="1100" dirty="0"/>
          </a:p>
          <a:p>
            <a:pPr algn="r">
              <a:buFont typeface="Marlett" pitchFamily="2" charset="2"/>
              <a:buNone/>
            </a:pPr>
            <a:r>
              <a:rPr lang="en-US" altLang="en-US" dirty="0"/>
              <a:t>Cosine Coefficient:</a:t>
            </a:r>
          </a:p>
          <a:p>
            <a:pPr algn="r">
              <a:buFont typeface="Marlett" pitchFamily="2" charset="2"/>
              <a:buNone/>
            </a:pPr>
            <a:endParaRPr lang="en-US" altLang="en-US" dirty="0"/>
          </a:p>
          <a:p>
            <a:pPr algn="r">
              <a:buFont typeface="Marlett" pitchFamily="2" charset="2"/>
              <a:buNone/>
            </a:pPr>
            <a:endParaRPr lang="en-US" altLang="en-US" dirty="0"/>
          </a:p>
          <a:p>
            <a:pPr algn="r">
              <a:buFont typeface="Marlett" pitchFamily="2" charset="2"/>
              <a:buNone/>
            </a:pPr>
            <a:endParaRPr lang="en-US" altLang="en-US" sz="1600" dirty="0"/>
          </a:p>
          <a:p>
            <a:pPr algn="r">
              <a:buFont typeface="Marlett" pitchFamily="2" charset="2"/>
              <a:buNone/>
            </a:pPr>
            <a:r>
              <a:rPr lang="en-US" altLang="en-US" dirty="0"/>
              <a:t>Dice’s Coefficient:</a:t>
            </a:r>
          </a:p>
          <a:p>
            <a:pPr algn="r">
              <a:buFont typeface="Marlett" pitchFamily="2" charset="2"/>
              <a:buNone/>
            </a:pPr>
            <a:endParaRPr lang="en-US" altLang="en-US" dirty="0"/>
          </a:p>
          <a:p>
            <a:pPr algn="r">
              <a:buFont typeface="Marlett" pitchFamily="2" charset="2"/>
              <a:buNone/>
            </a:pPr>
            <a:endParaRPr lang="en-US" altLang="en-US" sz="1600" dirty="0"/>
          </a:p>
          <a:p>
            <a:pPr algn="r">
              <a:buFont typeface="Marlett" pitchFamily="2" charset="2"/>
              <a:buNone/>
            </a:pPr>
            <a:endParaRPr lang="en-US" altLang="en-US" dirty="0"/>
          </a:p>
          <a:p>
            <a:pPr algn="r">
              <a:buFont typeface="Marlett" pitchFamily="2" charset="2"/>
              <a:buNone/>
            </a:pPr>
            <a:r>
              <a:rPr lang="en-US" altLang="en-US" dirty="0"/>
              <a:t>Jaccard’s Coefficient:</a:t>
            </a:r>
          </a:p>
        </p:txBody>
      </p:sp>
      <p:sp>
        <p:nvSpPr>
          <p:cNvPr id="50182" name="Rectangle 1031"/>
          <p:cNvSpPr>
            <a:spLocks noChangeArrowheads="1"/>
          </p:cNvSpPr>
          <p:nvPr/>
        </p:nvSpPr>
        <p:spPr bwMode="auto">
          <a:xfrm>
            <a:off x="3429000" y="847725"/>
            <a:ext cx="3962400" cy="7048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3" name="Rectangle 1032"/>
          <p:cNvSpPr>
            <a:spLocks noChangeArrowheads="1"/>
          </p:cNvSpPr>
          <p:nvPr/>
        </p:nvSpPr>
        <p:spPr bwMode="auto">
          <a:xfrm>
            <a:off x="3438525" y="1638300"/>
            <a:ext cx="3952875" cy="15335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4" name="Rectangle 1033"/>
          <p:cNvSpPr>
            <a:spLocks noChangeArrowheads="1"/>
          </p:cNvSpPr>
          <p:nvPr/>
        </p:nvSpPr>
        <p:spPr bwMode="auto">
          <a:xfrm>
            <a:off x="3438525" y="3257550"/>
            <a:ext cx="3952875" cy="14668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5" name="Rectangle 1035"/>
          <p:cNvSpPr>
            <a:spLocks noChangeArrowheads="1"/>
          </p:cNvSpPr>
          <p:nvPr/>
        </p:nvSpPr>
        <p:spPr bwMode="auto">
          <a:xfrm>
            <a:off x="3448050" y="4800600"/>
            <a:ext cx="5343525" cy="14859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50186" name="Picture 1036" descr="simp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950" y="850900"/>
            <a:ext cx="290195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7" name="Picture 1037" descr="cos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150" y="1657350"/>
            <a:ext cx="3522663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8" name="Picture 1038" descr="d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3276600"/>
            <a:ext cx="353695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9" name="Picture 1039" descr="jaccar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19650"/>
            <a:ext cx="51800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1DE8EF2-6252-4F93-AF2F-F5F02809C4D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85775"/>
          </a:xfrm>
        </p:spPr>
        <p:txBody>
          <a:bodyPr/>
          <a:lstStyle/>
          <a:p>
            <a:r>
              <a:rPr lang="en-US" altLang="en-US" sz="3200"/>
              <a:t>Vector Space Similarity Measures</a:t>
            </a:r>
          </a:p>
        </p:txBody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971550"/>
            <a:ext cx="8210550" cy="485775"/>
          </a:xfrm>
        </p:spPr>
        <p:txBody>
          <a:bodyPr/>
          <a:lstStyle/>
          <a:p>
            <a:r>
              <a:rPr lang="en-US" altLang="en-US" sz="2000"/>
              <a:t>Again consider the following two document and the query vectors:</a:t>
            </a:r>
            <a:endParaRPr lang="en-US" altLang="en-US"/>
          </a:p>
        </p:txBody>
      </p:sp>
      <p:sp>
        <p:nvSpPr>
          <p:cNvPr id="10248" name="Text Box 4"/>
          <p:cNvSpPr txBox="1">
            <a:spLocks noChangeArrowheads="1"/>
          </p:cNvSpPr>
          <p:nvPr/>
        </p:nvSpPr>
        <p:spPr bwMode="auto">
          <a:xfrm>
            <a:off x="2054225" y="1517650"/>
            <a:ext cx="19478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400" i="1"/>
              <a:t>D</a:t>
            </a:r>
            <a:r>
              <a:rPr lang="en-US" altLang="en-US" sz="2400" baseline="-25000"/>
              <a:t>1</a:t>
            </a:r>
            <a:r>
              <a:rPr lang="en-US" altLang="en-US" sz="2400"/>
              <a:t> = (0.8, 0.3)</a:t>
            </a:r>
          </a:p>
          <a:p>
            <a:pPr algn="l"/>
            <a:r>
              <a:rPr lang="en-US" altLang="en-US" sz="2400" i="1"/>
              <a:t>D</a:t>
            </a:r>
            <a:r>
              <a:rPr lang="en-US" altLang="en-US" sz="2400" baseline="-25000"/>
              <a:t>2</a:t>
            </a:r>
            <a:r>
              <a:rPr lang="en-US" altLang="en-US" sz="2400"/>
              <a:t> = (0.2, 0.7)</a:t>
            </a:r>
          </a:p>
        </p:txBody>
      </p:sp>
      <p:sp>
        <p:nvSpPr>
          <p:cNvPr id="10249" name="Text Box 5"/>
          <p:cNvSpPr txBox="1">
            <a:spLocks noChangeArrowheads="1"/>
          </p:cNvSpPr>
          <p:nvPr/>
        </p:nvSpPr>
        <p:spPr bwMode="auto">
          <a:xfrm>
            <a:off x="4699000" y="1698625"/>
            <a:ext cx="1922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400" i="1"/>
              <a:t>Q</a:t>
            </a:r>
            <a:r>
              <a:rPr lang="en-US" altLang="en-US" sz="2400"/>
              <a:t>  = (0.4, 0.8)</a:t>
            </a:r>
          </a:p>
        </p:txBody>
      </p:sp>
      <p:sp>
        <p:nvSpPr>
          <p:cNvPr id="10250" name="Rectangle 6"/>
          <p:cNvSpPr>
            <a:spLocks noChangeArrowheads="1"/>
          </p:cNvSpPr>
          <p:nvPr/>
        </p:nvSpPr>
        <p:spPr bwMode="auto">
          <a:xfrm>
            <a:off x="1952625" y="1495425"/>
            <a:ext cx="4772025" cy="9239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51" name="Rectangle 7"/>
          <p:cNvSpPr>
            <a:spLocks noChangeArrowheads="1"/>
          </p:cNvSpPr>
          <p:nvPr/>
        </p:nvSpPr>
        <p:spPr bwMode="auto">
          <a:xfrm>
            <a:off x="590550" y="2600325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000" b="1"/>
              <a:t>Computing similarity using Jaccard’s Coefficient:</a:t>
            </a:r>
          </a:p>
        </p:txBody>
      </p:sp>
      <p:graphicFrame>
        <p:nvGraphicFramePr>
          <p:cNvPr id="10242" name="Object 0"/>
          <p:cNvGraphicFramePr>
            <a:graphicFrameLocks noChangeAspect="1"/>
          </p:cNvGraphicFramePr>
          <p:nvPr/>
        </p:nvGraphicFramePr>
        <p:xfrm>
          <a:off x="1068388" y="3122613"/>
          <a:ext cx="64579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95700" imgH="419100" progId="Equation.3">
                  <p:embed/>
                </p:oleObj>
              </mc:Choice>
              <mc:Fallback>
                <p:oleObj name="Equation" r:id="rId3" imgW="3695700" imgH="4191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3122613"/>
                        <a:ext cx="645795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"/>
          <p:cNvGraphicFramePr>
            <a:graphicFrameLocks noChangeAspect="1"/>
          </p:cNvGraphicFramePr>
          <p:nvPr/>
        </p:nvGraphicFramePr>
        <p:xfrm>
          <a:off x="1054100" y="4151313"/>
          <a:ext cx="65246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733800" imgH="419100" progId="Equation.3">
                  <p:embed/>
                </p:oleObj>
              </mc:Choice>
              <mc:Fallback>
                <p:oleObj name="Equation" r:id="rId5" imgW="3733800" imgH="4191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4151313"/>
                        <a:ext cx="65246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0"/>
          <p:cNvSpPr>
            <a:spLocks noChangeArrowheads="1"/>
          </p:cNvSpPr>
          <p:nvPr/>
        </p:nvSpPr>
        <p:spPr bwMode="auto">
          <a:xfrm>
            <a:off x="523875" y="5038725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000" b="1"/>
              <a:t>Computing similarity using Dice’s Coefficient:</a:t>
            </a:r>
          </a:p>
        </p:txBody>
      </p:sp>
      <p:sp>
        <p:nvSpPr>
          <p:cNvPr id="10253" name="Text Box 11"/>
          <p:cNvSpPr txBox="1">
            <a:spLocks noChangeArrowheads="1"/>
          </p:cNvSpPr>
          <p:nvPr/>
        </p:nvSpPr>
        <p:spPr bwMode="auto">
          <a:xfrm>
            <a:off x="2374900" y="5595938"/>
            <a:ext cx="1997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000" i="1"/>
              <a:t>sim</a:t>
            </a:r>
            <a:r>
              <a:rPr lang="en-US" altLang="en-US" sz="2000"/>
              <a:t>(</a:t>
            </a:r>
            <a:r>
              <a:rPr lang="en-US" altLang="en-US" sz="2000" i="1"/>
              <a:t>Q</a:t>
            </a:r>
            <a:r>
              <a:rPr lang="en-US" altLang="en-US" sz="2000"/>
              <a:t>, </a:t>
            </a:r>
            <a:r>
              <a:rPr lang="en-US" altLang="en-US" sz="2000" i="1"/>
              <a:t>D</a:t>
            </a:r>
            <a:r>
              <a:rPr lang="en-US" altLang="en-US" sz="2000" baseline="-25000"/>
              <a:t>1</a:t>
            </a:r>
            <a:r>
              <a:rPr lang="en-US" altLang="en-US" sz="2000"/>
              <a:t>) = 0.73</a:t>
            </a:r>
          </a:p>
        </p:txBody>
      </p:sp>
      <p:sp>
        <p:nvSpPr>
          <p:cNvPr id="10254" name="Text Box 12"/>
          <p:cNvSpPr txBox="1">
            <a:spLocks noChangeArrowheads="1"/>
          </p:cNvSpPr>
          <p:nvPr/>
        </p:nvSpPr>
        <p:spPr bwMode="auto">
          <a:xfrm>
            <a:off x="4918075" y="5586413"/>
            <a:ext cx="2038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000" i="1" dirty="0"/>
              <a:t>sim</a:t>
            </a:r>
            <a:r>
              <a:rPr lang="en-US" altLang="en-US" sz="2000" dirty="0"/>
              <a:t>(</a:t>
            </a:r>
            <a:r>
              <a:rPr lang="en-US" altLang="en-US" sz="2000" i="1" dirty="0"/>
              <a:t>Q</a:t>
            </a:r>
            <a:r>
              <a:rPr lang="en-US" altLang="en-US" sz="2000" dirty="0"/>
              <a:t>, </a:t>
            </a:r>
            <a:r>
              <a:rPr lang="en-US" altLang="en-US" sz="2000" i="1" dirty="0"/>
              <a:t>D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) = 0.96</a:t>
            </a:r>
          </a:p>
        </p:txBody>
      </p:sp>
      <p:sp>
        <p:nvSpPr>
          <p:cNvPr id="10255" name="Rectangle 13"/>
          <p:cNvSpPr>
            <a:spLocks noChangeArrowheads="1"/>
          </p:cNvSpPr>
          <p:nvPr/>
        </p:nvSpPr>
        <p:spPr bwMode="auto">
          <a:xfrm>
            <a:off x="2333625" y="5572125"/>
            <a:ext cx="2038350" cy="4286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56" name="Rectangle 14"/>
          <p:cNvSpPr>
            <a:spLocks noChangeArrowheads="1"/>
          </p:cNvSpPr>
          <p:nvPr/>
        </p:nvSpPr>
        <p:spPr bwMode="auto">
          <a:xfrm>
            <a:off x="4905374" y="5591175"/>
            <a:ext cx="2038351" cy="4286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57" name="Rectangle 15"/>
          <p:cNvSpPr>
            <a:spLocks noChangeArrowheads="1"/>
          </p:cNvSpPr>
          <p:nvPr/>
        </p:nvSpPr>
        <p:spPr bwMode="auto">
          <a:xfrm>
            <a:off x="1000125" y="3048000"/>
            <a:ext cx="6629400" cy="8858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58" name="Rectangle 16"/>
          <p:cNvSpPr>
            <a:spLocks noChangeArrowheads="1"/>
          </p:cNvSpPr>
          <p:nvPr/>
        </p:nvSpPr>
        <p:spPr bwMode="auto">
          <a:xfrm>
            <a:off x="1019175" y="4086225"/>
            <a:ext cx="6610350" cy="8858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0D6275-1EF9-4C7D-8A26-6FB00DD74C2E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20700"/>
            <a:ext cx="7772400" cy="762000"/>
          </a:xfrm>
        </p:spPr>
        <p:txBody>
          <a:bodyPr/>
          <a:lstStyle/>
          <a:p>
            <a:r>
              <a:rPr lang="en-US" altLang="en-US" sz="3200"/>
              <a:t>Vector Space Similarity Measures</a:t>
            </a:r>
            <a:br>
              <a:rPr lang="en-US" altLang="en-US" sz="3200"/>
            </a:br>
            <a:r>
              <a:rPr lang="en-US" altLang="en-US" sz="3200"/>
              <a:t>Example</a:t>
            </a:r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430630"/>
              </p:ext>
            </p:extLst>
          </p:nvPr>
        </p:nvGraphicFramePr>
        <p:xfrm>
          <a:off x="1306513" y="1820863"/>
          <a:ext cx="6552726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067457" imgH="3429000" progId="Excel.Sheet.8">
                  <p:embed/>
                </p:oleObj>
              </mc:Choice>
              <mc:Fallback>
                <p:oleObj name="Worksheet" r:id="rId3" imgW="6067457" imgH="3429000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1820863"/>
                        <a:ext cx="6552726" cy="370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499FD9-B580-4305-9458-7F3157094C6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20700"/>
            <a:ext cx="7772400" cy="762000"/>
          </a:xfrm>
        </p:spPr>
        <p:txBody>
          <a:bodyPr/>
          <a:lstStyle/>
          <a:p>
            <a:r>
              <a:rPr lang="en-US" altLang="en-US" sz="3200"/>
              <a:t>Vector Space Similarity Measures</a:t>
            </a:r>
            <a:br>
              <a:rPr lang="en-US" altLang="en-US" sz="3200"/>
            </a:br>
            <a:r>
              <a:rPr lang="en-US" altLang="en-US" sz="3200"/>
              <a:t>Example</a:t>
            </a:r>
          </a:p>
        </p:txBody>
      </p:sp>
      <p:graphicFrame>
        <p:nvGraphicFramePr>
          <p:cNvPr id="12290" name="Object 407"/>
          <p:cNvGraphicFramePr>
            <a:graphicFrameLocks noGrp="1" noChangeAspect="1"/>
          </p:cNvGraphicFramePr>
          <p:nvPr>
            <p:ph idx="1"/>
          </p:nvPr>
        </p:nvGraphicFramePr>
        <p:xfrm>
          <a:off x="2509838" y="1651000"/>
          <a:ext cx="4200525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400425" imgH="3362325" progId="Excel.Sheet.8">
                  <p:embed/>
                </p:oleObj>
              </mc:Choice>
              <mc:Fallback>
                <p:oleObj name="Worksheet" r:id="rId3" imgW="3400425" imgH="3362325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1651000"/>
                        <a:ext cx="4200525" cy="415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563291-1708-4659-AFD8-C061CC5F7803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Probabilistic Models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4343400"/>
          </a:xfrm>
        </p:spPr>
        <p:txBody>
          <a:bodyPr/>
          <a:lstStyle/>
          <a:p>
            <a:r>
              <a:rPr lang="en-US" altLang="en-US"/>
              <a:t>Attempts to be more theoretically sound than the vector space model</a:t>
            </a:r>
          </a:p>
          <a:p>
            <a:pPr lvl="1"/>
            <a:r>
              <a:rPr lang="en-US" altLang="en-US"/>
              <a:t>try to predict </a:t>
            </a:r>
            <a:r>
              <a:rPr lang="en-US" altLang="en-US">
                <a:solidFill>
                  <a:srgbClr val="FF3300"/>
                </a:solidFill>
              </a:rPr>
              <a:t>the probability of a document’s being relevant, given the query</a:t>
            </a:r>
            <a:endParaRPr lang="en-US" altLang="en-US">
              <a:solidFill>
                <a:schemeClr val="hlink"/>
              </a:solidFill>
            </a:endParaRPr>
          </a:p>
          <a:p>
            <a:pPr lvl="1"/>
            <a:r>
              <a:rPr lang="en-US" altLang="en-US"/>
              <a:t>there are many variations</a:t>
            </a:r>
          </a:p>
          <a:p>
            <a:pPr lvl="1"/>
            <a:r>
              <a:rPr lang="en-US" altLang="en-US"/>
              <a:t>usually more complicated to compute than v.s.</a:t>
            </a:r>
          </a:p>
          <a:p>
            <a:pPr lvl="1"/>
            <a:r>
              <a:rPr lang="en-US" altLang="en-US"/>
              <a:t>usually many approximations are required</a:t>
            </a:r>
          </a:p>
          <a:p>
            <a:r>
              <a:rPr lang="en-US" altLang="en-US"/>
              <a:t>Relevance information is required from a random sample of documents and queries (training examples)</a:t>
            </a:r>
          </a:p>
          <a:p>
            <a:r>
              <a:rPr lang="en-US" altLang="en-US"/>
              <a:t>Works about the same (sometimes better) than vector space approaches</a:t>
            </a:r>
          </a:p>
        </p:txBody>
      </p:sp>
    </p:spTree>
    <p:extLst>
      <p:ext uri="{BB962C8B-B14F-4D97-AF65-F5344CB8AC3E}">
        <p14:creationId xmlns:p14="http://schemas.microsoft.com/office/powerpoint/2010/main" val="1666921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563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E81FE7-B063-4EE5-8045-9BE4BF79493B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Probabilistic Retrieval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4953000"/>
          </a:xfrm>
        </p:spPr>
        <p:txBody>
          <a:bodyPr/>
          <a:lstStyle/>
          <a:p>
            <a:r>
              <a:rPr lang="en-US" altLang="en-US" sz="2200" dirty="0"/>
              <a:t>Retrieval is modeled as a classification process </a:t>
            </a:r>
          </a:p>
          <a:p>
            <a:r>
              <a:rPr lang="en-US" altLang="en-US" sz="2200" dirty="0"/>
              <a:t>Two classes for each query: the </a:t>
            </a:r>
            <a:r>
              <a:rPr lang="en-US" altLang="en-US" sz="2200" i="1" dirty="0"/>
              <a:t>relevant</a:t>
            </a:r>
            <a:r>
              <a:rPr lang="en-US" altLang="en-US" sz="2200" dirty="0"/>
              <a:t> and </a:t>
            </a:r>
            <a:r>
              <a:rPr lang="en-US" altLang="en-US" sz="2200" i="1" dirty="0"/>
              <a:t>non-relevant</a:t>
            </a:r>
            <a:r>
              <a:rPr lang="en-US" altLang="en-US" sz="2200" dirty="0"/>
              <a:t> documents</a:t>
            </a:r>
            <a:r>
              <a:rPr lang="en-US" altLang="en-US" dirty="0"/>
              <a:t> (with respect to a given query)</a:t>
            </a:r>
          </a:p>
          <a:p>
            <a:r>
              <a:rPr lang="en-US" altLang="en-US" sz="2200" dirty="0"/>
              <a:t>Given a particular document D, calculate the probability of belonging to the relevant class</a:t>
            </a:r>
          </a:p>
          <a:p>
            <a:pPr lvl="1"/>
            <a:r>
              <a:rPr lang="en-US" altLang="en-US" dirty="0"/>
              <a:t>retrieve if greater than probability of belonging to non-relevant class </a:t>
            </a:r>
          </a:p>
          <a:p>
            <a:pPr lvl="1"/>
            <a:r>
              <a:rPr lang="en-US" altLang="en-US" dirty="0"/>
              <a:t>i.e. retrieve if  </a:t>
            </a:r>
            <a:r>
              <a:rPr lang="en-US" altLang="en-US" dirty="0">
                <a:solidFill>
                  <a:srgbClr val="FF3300"/>
                </a:solidFill>
              </a:rPr>
              <a:t>P(R|D) &gt; P(NR|D)</a:t>
            </a:r>
            <a:r>
              <a:rPr lang="en-US" altLang="en-US" dirty="0"/>
              <a:t> </a:t>
            </a:r>
          </a:p>
          <a:p>
            <a:r>
              <a:rPr lang="en-US" altLang="en-US" sz="2200" dirty="0"/>
              <a:t>Equivalently, rank by a </a:t>
            </a:r>
            <a:r>
              <a:rPr lang="en-US" altLang="en-US" sz="2200" i="1" dirty="0"/>
              <a:t>discriminant value</a:t>
            </a:r>
            <a:r>
              <a:rPr lang="en-US" altLang="en-US" sz="2200" dirty="0"/>
              <a:t> (also called </a:t>
            </a:r>
            <a:r>
              <a:rPr lang="en-US" altLang="en-US" sz="2200" i="1" dirty="0"/>
              <a:t>likelihood ratio</a:t>
            </a:r>
            <a:r>
              <a:rPr lang="en-US" altLang="en-US" sz="2200" dirty="0"/>
              <a:t>) </a:t>
            </a:r>
            <a:r>
              <a:rPr lang="en-US" altLang="en-US" sz="2000" b="0" dirty="0">
                <a:solidFill>
                  <a:srgbClr val="FF3300"/>
                </a:solidFill>
              </a:rPr>
              <a:t>P(R|D) / P(NR|D)</a:t>
            </a:r>
            <a:r>
              <a:rPr lang="en-US" altLang="en-US" sz="2200" dirty="0"/>
              <a:t> </a:t>
            </a:r>
          </a:p>
          <a:p>
            <a:r>
              <a:rPr lang="en-US" altLang="en-US" sz="2200" dirty="0"/>
              <a:t>Different ways of estimating these probabilities lead to different models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636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DD835E-DD0C-48C7-A096-042F521116A2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Probabilistic Retrieval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7772400" cy="762000"/>
          </a:xfrm>
        </p:spPr>
        <p:txBody>
          <a:bodyPr/>
          <a:lstStyle/>
          <a:p>
            <a:r>
              <a:rPr lang="en-US" altLang="en-US"/>
              <a:t>A given query divides the document collection into two sets: relevant and non-relevant</a:t>
            </a:r>
          </a:p>
        </p:txBody>
      </p:sp>
      <p:sp>
        <p:nvSpPr>
          <p:cNvPr id="57350" name="Oval 4"/>
          <p:cNvSpPr>
            <a:spLocks noChangeArrowheads="1"/>
          </p:cNvSpPr>
          <p:nvPr/>
        </p:nvSpPr>
        <p:spPr bwMode="auto">
          <a:xfrm>
            <a:off x="6553200" y="2514600"/>
            <a:ext cx="1447800" cy="1066800"/>
          </a:xfrm>
          <a:prstGeom prst="ellipse">
            <a:avLst/>
          </a:prstGeom>
          <a:solidFill>
            <a:srgbClr val="FFCC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/>
              <a:t>Relevant</a:t>
            </a:r>
          </a:p>
          <a:p>
            <a:pPr algn="ctr"/>
            <a:r>
              <a:rPr lang="en-US" altLang="en-US" sz="1600" b="1"/>
              <a:t>Documents</a:t>
            </a:r>
          </a:p>
        </p:txBody>
      </p:sp>
      <p:sp>
        <p:nvSpPr>
          <p:cNvPr id="57351" name="Oval 5"/>
          <p:cNvSpPr>
            <a:spLocks noChangeArrowheads="1"/>
          </p:cNvSpPr>
          <p:nvPr/>
        </p:nvSpPr>
        <p:spPr bwMode="auto">
          <a:xfrm>
            <a:off x="6553200" y="3733800"/>
            <a:ext cx="1905000" cy="1600200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57352" name="Group 6"/>
          <p:cNvGrpSpPr>
            <a:grpSpLocks/>
          </p:cNvGrpSpPr>
          <p:nvPr/>
        </p:nvGrpSpPr>
        <p:grpSpPr bwMode="auto">
          <a:xfrm>
            <a:off x="4495800" y="3276600"/>
            <a:ext cx="762000" cy="1066800"/>
            <a:chOff x="1296" y="1488"/>
            <a:chExt cx="480" cy="672"/>
          </a:xfrm>
        </p:grpSpPr>
        <p:sp>
          <p:nvSpPr>
            <p:cNvPr id="57360" name="Rectangle 7"/>
            <p:cNvSpPr>
              <a:spLocks noChangeArrowheads="1"/>
            </p:cNvSpPr>
            <p:nvPr/>
          </p:nvSpPr>
          <p:spPr bwMode="auto">
            <a:xfrm>
              <a:off x="1296" y="1488"/>
              <a:ext cx="480" cy="6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61" name="Line 8"/>
            <p:cNvSpPr>
              <a:spLocks noChangeShapeType="1"/>
            </p:cNvSpPr>
            <p:nvPr/>
          </p:nvSpPr>
          <p:spPr bwMode="auto">
            <a:xfrm>
              <a:off x="1344" y="1584"/>
              <a:ext cx="3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2" name="Line 9"/>
            <p:cNvSpPr>
              <a:spLocks noChangeShapeType="1"/>
            </p:cNvSpPr>
            <p:nvPr/>
          </p:nvSpPr>
          <p:spPr bwMode="auto">
            <a:xfrm>
              <a:off x="1344" y="1680"/>
              <a:ext cx="3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3" name="Line 10"/>
            <p:cNvSpPr>
              <a:spLocks noChangeShapeType="1"/>
            </p:cNvSpPr>
            <p:nvPr/>
          </p:nvSpPr>
          <p:spPr bwMode="auto">
            <a:xfrm>
              <a:off x="1344" y="1776"/>
              <a:ext cx="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Line 11"/>
            <p:cNvSpPr>
              <a:spLocks noChangeShapeType="1"/>
            </p:cNvSpPr>
            <p:nvPr/>
          </p:nvSpPr>
          <p:spPr bwMode="auto">
            <a:xfrm>
              <a:off x="1344" y="1872"/>
              <a:ext cx="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5" name="Line 12"/>
            <p:cNvSpPr>
              <a:spLocks noChangeShapeType="1"/>
            </p:cNvSpPr>
            <p:nvPr/>
          </p:nvSpPr>
          <p:spPr bwMode="auto">
            <a:xfrm>
              <a:off x="1344" y="1968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Line 13"/>
            <p:cNvSpPr>
              <a:spLocks noChangeShapeType="1"/>
            </p:cNvSpPr>
            <p:nvPr/>
          </p:nvSpPr>
          <p:spPr bwMode="auto">
            <a:xfrm>
              <a:off x="1344" y="2064"/>
              <a:ext cx="3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53" name="Rectangle 14"/>
          <p:cNvSpPr>
            <a:spLocks noChangeArrowheads="1"/>
          </p:cNvSpPr>
          <p:nvPr/>
        </p:nvSpPr>
        <p:spPr bwMode="auto">
          <a:xfrm>
            <a:off x="6858000" y="4267200"/>
            <a:ext cx="1381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/>
              <a:t>Non-Relevant</a:t>
            </a:r>
          </a:p>
          <a:p>
            <a:pPr algn="ctr"/>
            <a:r>
              <a:rPr lang="en-US" altLang="en-US" sz="1600" b="1"/>
              <a:t>Documents</a:t>
            </a:r>
          </a:p>
        </p:txBody>
      </p:sp>
      <p:sp>
        <p:nvSpPr>
          <p:cNvPr id="57354" name="Line 15"/>
          <p:cNvSpPr>
            <a:spLocks noChangeShapeType="1"/>
          </p:cNvSpPr>
          <p:nvPr/>
        </p:nvSpPr>
        <p:spPr bwMode="auto">
          <a:xfrm flipV="1">
            <a:off x="5334000" y="31242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6"/>
          <p:cNvSpPr>
            <a:spLocks noChangeShapeType="1"/>
          </p:cNvSpPr>
          <p:nvPr/>
        </p:nvSpPr>
        <p:spPr bwMode="auto">
          <a:xfrm>
            <a:off x="5334000" y="41148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Rectangle 17"/>
          <p:cNvSpPr>
            <a:spLocks noChangeArrowheads="1"/>
          </p:cNvSpPr>
          <p:nvPr/>
        </p:nvSpPr>
        <p:spPr bwMode="auto">
          <a:xfrm>
            <a:off x="4343400" y="4419600"/>
            <a:ext cx="1076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/>
              <a:t>Document</a:t>
            </a:r>
          </a:p>
        </p:txBody>
      </p:sp>
      <p:sp>
        <p:nvSpPr>
          <p:cNvPr id="57357" name="Text Box 18"/>
          <p:cNvSpPr txBox="1">
            <a:spLocks noChangeArrowheads="1"/>
          </p:cNvSpPr>
          <p:nvPr/>
        </p:nvSpPr>
        <p:spPr bwMode="auto">
          <a:xfrm>
            <a:off x="5486400" y="2971800"/>
            <a:ext cx="769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/>
              <a:t>P(</a:t>
            </a:r>
            <a:r>
              <a:rPr lang="en-US" altLang="en-US" sz="1600" b="1" i="1"/>
              <a:t>R</a:t>
            </a:r>
            <a:r>
              <a:rPr lang="en-US" altLang="en-US" sz="1600" b="1"/>
              <a:t>|</a:t>
            </a:r>
            <a:r>
              <a:rPr lang="en-US" altLang="en-US" sz="1600" b="1" i="1"/>
              <a:t>D</a:t>
            </a:r>
            <a:r>
              <a:rPr lang="en-US" altLang="en-US" sz="1600" b="1"/>
              <a:t>)</a:t>
            </a:r>
          </a:p>
        </p:txBody>
      </p:sp>
      <p:sp>
        <p:nvSpPr>
          <p:cNvPr id="57358" name="Text Box 19"/>
          <p:cNvSpPr txBox="1">
            <a:spLocks noChangeArrowheads="1"/>
          </p:cNvSpPr>
          <p:nvPr/>
        </p:nvSpPr>
        <p:spPr bwMode="auto">
          <a:xfrm>
            <a:off x="5638800" y="39624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/>
              <a:t>P(</a:t>
            </a:r>
            <a:r>
              <a:rPr lang="en-US" altLang="en-US" sz="1600" b="1" i="1"/>
              <a:t>NR</a:t>
            </a:r>
            <a:r>
              <a:rPr lang="en-US" altLang="en-US" sz="1600" b="1"/>
              <a:t>|</a:t>
            </a:r>
            <a:r>
              <a:rPr lang="en-US" altLang="en-US" sz="1600" b="1" i="1"/>
              <a:t>D</a:t>
            </a:r>
            <a:r>
              <a:rPr lang="en-US" altLang="en-US" sz="1600" b="1"/>
              <a:t>)</a:t>
            </a:r>
          </a:p>
        </p:txBody>
      </p:sp>
      <p:sp>
        <p:nvSpPr>
          <p:cNvPr id="57359" name="Rectangle 20"/>
          <p:cNvSpPr>
            <a:spLocks noChangeArrowheads="1"/>
          </p:cNvSpPr>
          <p:nvPr/>
        </p:nvSpPr>
        <p:spPr bwMode="auto">
          <a:xfrm>
            <a:off x="0" y="2209800"/>
            <a:ext cx="449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2000"/>
              <a:t>If a document set </a:t>
            </a:r>
            <a:r>
              <a:rPr lang="en-US" altLang="en-US" sz="2000" b="1" i="1"/>
              <a:t>D</a:t>
            </a:r>
            <a:r>
              <a:rPr lang="en-US" altLang="en-US" sz="2000"/>
              <a:t> has been selected in response to a query, retrieve the document if</a:t>
            </a:r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endParaRPr lang="en-US" altLang="en-US" sz="800"/>
          </a:p>
          <a:p>
            <a:pPr lvl="1" algn="ctr">
              <a:spcBef>
                <a:spcPct val="20000"/>
              </a:spcBef>
              <a:buClr>
                <a:srgbClr val="FF3300"/>
              </a:buClr>
              <a:buFont typeface="Marlett" pitchFamily="2" charset="2"/>
              <a:buNone/>
            </a:pPr>
            <a:r>
              <a:rPr lang="en-US" altLang="en-US" sz="2000" b="1" i="1"/>
              <a:t>dis</a:t>
            </a:r>
            <a:r>
              <a:rPr lang="en-US" altLang="en-US" sz="2000" b="1"/>
              <a:t>(</a:t>
            </a:r>
            <a:r>
              <a:rPr lang="en-US" altLang="en-US" sz="2000" b="1" i="1"/>
              <a:t>D</a:t>
            </a:r>
            <a:r>
              <a:rPr lang="en-US" altLang="en-US" sz="2000" b="1"/>
              <a:t>) &gt; 1</a:t>
            </a:r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None/>
            </a:pPr>
            <a:r>
              <a:rPr lang="en-US" altLang="en-US" sz="2000"/>
              <a:t>    where</a:t>
            </a:r>
            <a:endParaRPr lang="en-US" altLang="en-US" sz="800"/>
          </a:p>
          <a:p>
            <a:pPr lvl="1" algn="ctr">
              <a:spcBef>
                <a:spcPct val="20000"/>
              </a:spcBef>
              <a:buClr>
                <a:srgbClr val="FF3300"/>
              </a:buClr>
              <a:buFont typeface="Marlett" pitchFamily="2" charset="2"/>
              <a:buNone/>
            </a:pPr>
            <a:r>
              <a:rPr lang="en-US" altLang="en-US" sz="2000" b="1" i="1"/>
              <a:t>dis</a:t>
            </a:r>
            <a:r>
              <a:rPr lang="en-US" altLang="en-US" sz="2000" b="1"/>
              <a:t>(</a:t>
            </a:r>
            <a:r>
              <a:rPr lang="en-US" altLang="en-US" sz="2000" b="1" i="1"/>
              <a:t>D</a:t>
            </a:r>
            <a:r>
              <a:rPr lang="en-US" altLang="en-US" sz="2000" b="1"/>
              <a:t>) = P(</a:t>
            </a:r>
            <a:r>
              <a:rPr lang="en-US" altLang="en-US" sz="2000" b="1" i="1"/>
              <a:t>R</a:t>
            </a:r>
            <a:r>
              <a:rPr lang="en-US" altLang="en-US" sz="2000" b="1"/>
              <a:t>|</a:t>
            </a:r>
            <a:r>
              <a:rPr lang="en-US" altLang="en-US" sz="2000" b="1" i="1"/>
              <a:t>D</a:t>
            </a:r>
            <a:r>
              <a:rPr lang="en-US" altLang="en-US" sz="2000" b="1"/>
              <a:t>) / P(</a:t>
            </a:r>
            <a:r>
              <a:rPr lang="en-US" altLang="en-US" sz="2000" b="1" i="1"/>
              <a:t>NR</a:t>
            </a:r>
            <a:r>
              <a:rPr lang="en-US" altLang="en-US" sz="2000" b="1"/>
              <a:t>|</a:t>
            </a:r>
            <a:r>
              <a:rPr lang="en-US" altLang="en-US" sz="2000" b="1" i="1"/>
              <a:t>D</a:t>
            </a:r>
            <a:r>
              <a:rPr lang="en-US" altLang="en-US" sz="2000" b="1"/>
              <a:t>)</a:t>
            </a:r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2000"/>
              <a:t>is the discriminant of </a:t>
            </a:r>
            <a:r>
              <a:rPr lang="en-US" altLang="en-US" sz="2000" b="1" i="1"/>
              <a:t>D</a:t>
            </a:r>
            <a:endParaRPr lang="en-US" altLang="en-US" sz="2000"/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endParaRPr lang="en-US" altLang="en-US" sz="1200"/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2000"/>
              <a:t>This criteria can be modified by weighting the two probabilities</a:t>
            </a:r>
          </a:p>
        </p:txBody>
      </p:sp>
    </p:spTree>
    <p:extLst>
      <p:ext uri="{BB962C8B-B14F-4D97-AF65-F5344CB8AC3E}">
        <p14:creationId xmlns:p14="http://schemas.microsoft.com/office/powerpoint/2010/main" val="932348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6AFC82-E2DA-4512-9C14-EAB38E01F59D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en-US" altLang="en-US"/>
              <a:t>Estimating Probabilities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altLang="en-US" sz="2000"/>
              <a:t>Bayes’ Rule can be used to “invert” conditional probabilities:</a:t>
            </a:r>
          </a:p>
          <a:p>
            <a:endParaRPr lang="en-US" altLang="en-US"/>
          </a:p>
          <a:p>
            <a:endParaRPr lang="en-US" altLang="en-US" sz="2000"/>
          </a:p>
          <a:p>
            <a:r>
              <a:rPr lang="en-US" altLang="en-US" sz="2000"/>
              <a:t>Applying that to discriminant function:</a:t>
            </a: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 sz="1000"/>
          </a:p>
          <a:p>
            <a:r>
              <a:rPr lang="en-US" altLang="en-US" sz="2000"/>
              <a:t>Note that P(</a:t>
            </a:r>
            <a:r>
              <a:rPr lang="en-US" altLang="en-US" sz="2000" i="1"/>
              <a:t>R</a:t>
            </a:r>
            <a:r>
              <a:rPr lang="en-US" altLang="en-US" sz="2000"/>
              <a:t>) is the probability that a random document is relevant to the query, and P(</a:t>
            </a:r>
            <a:r>
              <a:rPr lang="en-US" altLang="en-US" sz="2000" i="1"/>
              <a:t>NR</a:t>
            </a:r>
            <a:r>
              <a:rPr lang="en-US" altLang="en-US" sz="2000"/>
              <a:t>) = 1 - P(</a:t>
            </a:r>
            <a:r>
              <a:rPr lang="en-US" altLang="en-US" sz="2000" i="1"/>
              <a:t>R</a:t>
            </a:r>
            <a:r>
              <a:rPr lang="en-US" altLang="en-US" sz="2000"/>
              <a:t>)</a:t>
            </a:r>
          </a:p>
          <a:p>
            <a:endParaRPr lang="en-US" altLang="en-US" sz="1000"/>
          </a:p>
          <a:p>
            <a:pPr algn="ctr">
              <a:buFont typeface="Marlett" pitchFamily="2" charset="2"/>
              <a:buNone/>
            </a:pPr>
            <a:r>
              <a:rPr lang="en-US" altLang="en-US" sz="2000"/>
              <a:t>P(</a:t>
            </a:r>
            <a:r>
              <a:rPr lang="en-US" altLang="en-US" sz="2000" i="1"/>
              <a:t>R</a:t>
            </a:r>
            <a:r>
              <a:rPr lang="en-US" altLang="en-US" sz="2000"/>
              <a:t>) = </a:t>
            </a:r>
            <a:r>
              <a:rPr lang="en-US" altLang="en-US" sz="2000" i="1"/>
              <a:t>n</a:t>
            </a:r>
            <a:r>
              <a:rPr lang="en-US" altLang="en-US" sz="2000"/>
              <a:t> / </a:t>
            </a:r>
            <a:r>
              <a:rPr lang="en-US" altLang="en-US" sz="2000" i="1"/>
              <a:t>N</a:t>
            </a:r>
            <a:r>
              <a:rPr lang="en-US" altLang="en-US" sz="2000"/>
              <a:t>     and     P(</a:t>
            </a:r>
            <a:r>
              <a:rPr lang="en-US" altLang="en-US" sz="2000" i="1"/>
              <a:t>NR</a:t>
            </a:r>
            <a:r>
              <a:rPr lang="en-US" altLang="en-US" sz="2000"/>
              <a:t>) = 1 - P(</a:t>
            </a:r>
            <a:r>
              <a:rPr lang="en-US" altLang="en-US" sz="2000" i="1"/>
              <a:t>R</a:t>
            </a:r>
            <a:r>
              <a:rPr lang="en-US" altLang="en-US" sz="2000"/>
              <a:t>) = (</a:t>
            </a:r>
            <a:r>
              <a:rPr lang="en-US" altLang="en-US" sz="2000" i="1"/>
              <a:t>N</a:t>
            </a:r>
            <a:r>
              <a:rPr lang="en-US" altLang="en-US" sz="2000"/>
              <a:t> - </a:t>
            </a:r>
            <a:r>
              <a:rPr lang="en-US" altLang="en-US" sz="2000" i="1"/>
              <a:t>n</a:t>
            </a:r>
            <a:r>
              <a:rPr lang="en-US" altLang="en-US" sz="2000"/>
              <a:t>) / </a:t>
            </a:r>
            <a:r>
              <a:rPr lang="en-US" altLang="en-US" sz="2000" i="1"/>
              <a:t>N</a:t>
            </a:r>
          </a:p>
          <a:p>
            <a:endParaRPr lang="en-US" altLang="en-US" sz="1000" i="1"/>
          </a:p>
          <a:p>
            <a:pPr>
              <a:buFont typeface="Marlett" pitchFamily="2" charset="2"/>
              <a:buNone/>
            </a:pPr>
            <a:r>
              <a:rPr lang="en-US" altLang="en-US" sz="2000"/>
              <a:t>	where  </a:t>
            </a:r>
            <a:r>
              <a:rPr lang="en-US" altLang="en-US" sz="2000" i="1"/>
              <a:t>n</a:t>
            </a:r>
            <a:r>
              <a:rPr lang="en-US" altLang="en-US" sz="2000"/>
              <a:t> = number of relevant documents, and</a:t>
            </a:r>
          </a:p>
          <a:p>
            <a:pPr>
              <a:buFont typeface="Marlett" pitchFamily="2" charset="2"/>
              <a:buNone/>
            </a:pPr>
            <a:r>
              <a:rPr lang="en-US" altLang="en-US" sz="2000"/>
              <a:t>		   </a:t>
            </a:r>
            <a:r>
              <a:rPr lang="en-US" altLang="en-US" sz="2000" i="1"/>
              <a:t>N</a:t>
            </a:r>
            <a:r>
              <a:rPr lang="en-US" altLang="en-US" sz="2000"/>
              <a:t> = total number of documents in the collection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017838" y="1447800"/>
          <a:ext cx="2743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60600" imgH="596900" progId="Equation.3">
                  <p:embed/>
                </p:oleObj>
              </mc:Choice>
              <mc:Fallback>
                <p:oleObj name="Equation" r:id="rId3" imgW="2260600" imgH="596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1447800"/>
                        <a:ext cx="27432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209800" y="2743200"/>
          <a:ext cx="44084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632200" imgH="596900" progId="">
                  <p:embed/>
                </p:oleObj>
              </mc:Choice>
              <mc:Fallback>
                <p:oleObj name="Equation" r:id="rId5" imgW="3632200" imgH="5969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43200"/>
                        <a:ext cx="440848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559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165100" y="736600"/>
            <a:ext cx="2286000" cy="1143000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508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541338" y="1031875"/>
            <a:ext cx="14414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tx2"/>
                </a:solidFill>
                <a:latin typeface="Arial" charset="0"/>
              </a:rPr>
              <a:t>Information</a:t>
            </a:r>
          </a:p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tx2"/>
                </a:solidFill>
                <a:latin typeface="Arial" charset="0"/>
              </a:rPr>
              <a:t>need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499100" y="2946400"/>
            <a:ext cx="1382713" cy="598488"/>
          </a:xfrm>
          <a:prstGeom prst="cube">
            <a:avLst>
              <a:gd name="adj" fmla="val 24995"/>
            </a:avLst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5681663" y="3149600"/>
            <a:ext cx="847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2000" b="1">
                <a:solidFill>
                  <a:schemeClr val="tx2"/>
                </a:solidFill>
                <a:latin typeface="Arial" charset="0"/>
              </a:rPr>
              <a:t>Index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46700" y="1879600"/>
            <a:ext cx="1752600" cy="4445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5402263" y="1909763"/>
            <a:ext cx="1652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2000" b="1">
                <a:solidFill>
                  <a:schemeClr val="tx2"/>
                </a:solidFill>
                <a:latin typeface="Arial" charset="0"/>
              </a:rPr>
              <a:t>Pre-process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609600" y="3124200"/>
            <a:ext cx="1473200" cy="419100"/>
          </a:xfrm>
          <a:prstGeom prst="roundRect">
            <a:avLst>
              <a:gd name="adj" fmla="val 12495"/>
            </a:avLst>
          </a:prstGeom>
          <a:noFill/>
          <a:ln w="508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896938" y="3146425"/>
            <a:ext cx="111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2000" b="1">
                <a:solidFill>
                  <a:schemeClr val="tx2"/>
                </a:solidFill>
                <a:latin typeface="Arial" charset="0"/>
              </a:rPr>
              <a:t>Parse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rot="-4432679">
            <a:off x="6180137" y="1350963"/>
            <a:ext cx="695325" cy="2286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rot="-1785862" flipH="1" flipV="1">
            <a:off x="2374900" y="3146425"/>
            <a:ext cx="655638" cy="360363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6" name="Group 12"/>
          <p:cNvGrpSpPr>
            <a:grpSpLocks/>
          </p:cNvGrpSpPr>
          <p:nvPr/>
        </p:nvGrpSpPr>
        <p:grpSpPr bwMode="auto">
          <a:xfrm>
            <a:off x="4279900" y="5308600"/>
            <a:ext cx="1279525" cy="1054100"/>
            <a:chOff x="2555" y="1622"/>
            <a:chExt cx="806" cy="664"/>
          </a:xfrm>
        </p:grpSpPr>
        <p:grpSp>
          <p:nvGrpSpPr>
            <p:cNvPr id="36902" name="Group 13"/>
            <p:cNvGrpSpPr>
              <a:grpSpLocks/>
            </p:cNvGrpSpPr>
            <p:nvPr/>
          </p:nvGrpSpPr>
          <p:grpSpPr bwMode="auto">
            <a:xfrm>
              <a:off x="2555" y="1622"/>
              <a:ext cx="806" cy="664"/>
              <a:chOff x="2555" y="1622"/>
              <a:chExt cx="806" cy="664"/>
            </a:xfrm>
          </p:grpSpPr>
          <p:grpSp>
            <p:nvGrpSpPr>
              <p:cNvPr id="36909" name="Group 14"/>
              <p:cNvGrpSpPr>
                <a:grpSpLocks/>
              </p:cNvGrpSpPr>
              <p:nvPr/>
            </p:nvGrpSpPr>
            <p:grpSpPr bwMode="auto">
              <a:xfrm>
                <a:off x="2619" y="1622"/>
                <a:ext cx="742" cy="586"/>
                <a:chOff x="2619" y="1622"/>
                <a:chExt cx="742" cy="586"/>
              </a:xfrm>
            </p:grpSpPr>
            <p:sp>
              <p:nvSpPr>
                <p:cNvPr id="36911" name="Freeform 15"/>
                <p:cNvSpPr>
                  <a:spLocks/>
                </p:cNvSpPr>
                <p:nvPr/>
              </p:nvSpPr>
              <p:spPr bwMode="auto">
                <a:xfrm>
                  <a:off x="2619" y="1622"/>
                  <a:ext cx="742" cy="586"/>
                </a:xfrm>
                <a:custGeom>
                  <a:avLst/>
                  <a:gdLst>
                    <a:gd name="T0" fmla="*/ 0 w 742"/>
                    <a:gd name="T1" fmla="*/ 0 h 586"/>
                    <a:gd name="T2" fmla="*/ 741 w 742"/>
                    <a:gd name="T3" fmla="*/ 0 h 586"/>
                    <a:gd name="T4" fmla="*/ 741 w 742"/>
                    <a:gd name="T5" fmla="*/ 585 h 586"/>
                    <a:gd name="T6" fmla="*/ 0 w 742"/>
                    <a:gd name="T7" fmla="*/ 585 h 586"/>
                    <a:gd name="T8" fmla="*/ 0 w 742"/>
                    <a:gd name="T9" fmla="*/ 0 h 5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2"/>
                    <a:gd name="T16" fmla="*/ 0 h 586"/>
                    <a:gd name="T17" fmla="*/ 742 w 742"/>
                    <a:gd name="T18" fmla="*/ 586 h 5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2" h="586">
                      <a:moveTo>
                        <a:pt x="0" y="0"/>
                      </a:moveTo>
                      <a:lnTo>
                        <a:pt x="741" y="0"/>
                      </a:lnTo>
                      <a:lnTo>
                        <a:pt x="741" y="585"/>
                      </a:lnTo>
                      <a:lnTo>
                        <a:pt x="0" y="58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CCFF"/>
                </a:solidFill>
                <a:ln w="12700" cap="rnd" cmpd="sng">
                  <a:solidFill>
                    <a:schemeClr val="accent2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912" name="Group 16"/>
                <p:cNvGrpSpPr>
                  <a:grpSpLocks/>
                </p:cNvGrpSpPr>
                <p:nvPr/>
              </p:nvGrpSpPr>
              <p:grpSpPr bwMode="auto">
                <a:xfrm>
                  <a:off x="2619" y="1675"/>
                  <a:ext cx="742" cy="475"/>
                  <a:chOff x="2619" y="1675"/>
                  <a:chExt cx="742" cy="475"/>
                </a:xfrm>
              </p:grpSpPr>
              <p:sp>
                <p:nvSpPr>
                  <p:cNvPr id="36913" name="Freeform 17"/>
                  <p:cNvSpPr>
                    <a:spLocks/>
                  </p:cNvSpPr>
                  <p:nvPr/>
                </p:nvSpPr>
                <p:spPr bwMode="auto">
                  <a:xfrm>
                    <a:off x="2619" y="1675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14" name="Freeform 18"/>
                  <p:cNvSpPr>
                    <a:spLocks/>
                  </p:cNvSpPr>
                  <p:nvPr/>
                </p:nvSpPr>
                <p:spPr bwMode="auto">
                  <a:xfrm>
                    <a:off x="2619" y="1780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15" name="Freeform 19"/>
                  <p:cNvSpPr>
                    <a:spLocks/>
                  </p:cNvSpPr>
                  <p:nvPr/>
                </p:nvSpPr>
                <p:spPr bwMode="auto">
                  <a:xfrm>
                    <a:off x="2619" y="1885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16" name="Freeform 20"/>
                  <p:cNvSpPr>
                    <a:spLocks/>
                  </p:cNvSpPr>
                  <p:nvPr/>
                </p:nvSpPr>
                <p:spPr bwMode="auto">
                  <a:xfrm>
                    <a:off x="2619" y="1992"/>
                    <a:ext cx="742" cy="52"/>
                  </a:xfrm>
                  <a:custGeom>
                    <a:avLst/>
                    <a:gdLst>
                      <a:gd name="T0" fmla="*/ 0 w 742"/>
                      <a:gd name="T1" fmla="*/ 0 h 52"/>
                      <a:gd name="T2" fmla="*/ 741 w 742"/>
                      <a:gd name="T3" fmla="*/ 0 h 52"/>
                      <a:gd name="T4" fmla="*/ 741 w 742"/>
                      <a:gd name="T5" fmla="*/ 51 h 52"/>
                      <a:gd name="T6" fmla="*/ 0 w 742"/>
                      <a:gd name="T7" fmla="*/ 51 h 52"/>
                      <a:gd name="T8" fmla="*/ 0 w 742"/>
                      <a:gd name="T9" fmla="*/ 0 h 5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2"/>
                      <a:gd name="T17" fmla="*/ 742 w 742"/>
                      <a:gd name="T18" fmla="*/ 52 h 5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2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1"/>
                        </a:lnTo>
                        <a:lnTo>
                          <a:pt x="0" y="5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17" name="Freeform 21"/>
                  <p:cNvSpPr>
                    <a:spLocks/>
                  </p:cNvSpPr>
                  <p:nvPr/>
                </p:nvSpPr>
                <p:spPr bwMode="auto">
                  <a:xfrm>
                    <a:off x="2619" y="2096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10" name="Freeform 22"/>
              <p:cNvSpPr>
                <a:spLocks/>
              </p:cNvSpPr>
              <p:nvPr/>
            </p:nvSpPr>
            <p:spPr bwMode="auto">
              <a:xfrm>
                <a:off x="2555" y="1661"/>
                <a:ext cx="742" cy="625"/>
              </a:xfrm>
              <a:custGeom>
                <a:avLst/>
                <a:gdLst>
                  <a:gd name="T0" fmla="*/ 0 w 742"/>
                  <a:gd name="T1" fmla="*/ 0 h 625"/>
                  <a:gd name="T2" fmla="*/ 741 w 742"/>
                  <a:gd name="T3" fmla="*/ 0 h 625"/>
                  <a:gd name="T4" fmla="*/ 741 w 742"/>
                  <a:gd name="T5" fmla="*/ 624 h 625"/>
                  <a:gd name="T6" fmla="*/ 0 w 742"/>
                  <a:gd name="T7" fmla="*/ 624 h 625"/>
                  <a:gd name="T8" fmla="*/ 0 w 742"/>
                  <a:gd name="T9" fmla="*/ 0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2"/>
                  <a:gd name="T16" fmla="*/ 0 h 625"/>
                  <a:gd name="T17" fmla="*/ 742 w 742"/>
                  <a:gd name="T18" fmla="*/ 625 h 6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2" h="625">
                    <a:moveTo>
                      <a:pt x="0" y="0"/>
                    </a:moveTo>
                    <a:lnTo>
                      <a:pt x="741" y="0"/>
                    </a:lnTo>
                    <a:lnTo>
                      <a:pt x="741" y="624"/>
                    </a:lnTo>
                    <a:lnTo>
                      <a:pt x="0" y="62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CFF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903" name="Line 23"/>
            <p:cNvSpPr>
              <a:spLocks noChangeShapeType="1"/>
            </p:cNvSpPr>
            <p:nvPr/>
          </p:nvSpPr>
          <p:spPr bwMode="auto">
            <a:xfrm>
              <a:off x="2784" y="1778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4" name="Line 24"/>
            <p:cNvSpPr>
              <a:spLocks noChangeShapeType="1"/>
            </p:cNvSpPr>
            <p:nvPr/>
          </p:nvSpPr>
          <p:spPr bwMode="auto">
            <a:xfrm>
              <a:off x="2784" y="1857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5" name="Line 25"/>
            <p:cNvSpPr>
              <a:spLocks noChangeShapeType="1"/>
            </p:cNvSpPr>
            <p:nvPr/>
          </p:nvSpPr>
          <p:spPr bwMode="auto">
            <a:xfrm>
              <a:off x="2784" y="1935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6" name="Line 26"/>
            <p:cNvSpPr>
              <a:spLocks noChangeShapeType="1"/>
            </p:cNvSpPr>
            <p:nvPr/>
          </p:nvSpPr>
          <p:spPr bwMode="auto">
            <a:xfrm>
              <a:off x="2784" y="2013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7" name="Line 27"/>
            <p:cNvSpPr>
              <a:spLocks noChangeShapeType="1"/>
            </p:cNvSpPr>
            <p:nvPr/>
          </p:nvSpPr>
          <p:spPr bwMode="auto">
            <a:xfrm>
              <a:off x="2784" y="2091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8" name="Line 28"/>
            <p:cNvSpPr>
              <a:spLocks noChangeShapeType="1"/>
            </p:cNvSpPr>
            <p:nvPr/>
          </p:nvSpPr>
          <p:spPr bwMode="auto">
            <a:xfrm>
              <a:off x="2784" y="2169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AutoShape 29"/>
          <p:cNvSpPr>
            <a:spLocks noChangeArrowheads="1"/>
          </p:cNvSpPr>
          <p:nvPr/>
        </p:nvSpPr>
        <p:spPr bwMode="auto">
          <a:xfrm>
            <a:off x="6870700" y="812800"/>
            <a:ext cx="822325" cy="327025"/>
          </a:xfrm>
          <a:prstGeom prst="cube">
            <a:avLst>
              <a:gd name="adj" fmla="val 24995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8" name="AutoShape 30"/>
          <p:cNvSpPr>
            <a:spLocks noChangeArrowheads="1"/>
          </p:cNvSpPr>
          <p:nvPr/>
        </p:nvSpPr>
        <p:spPr bwMode="auto">
          <a:xfrm>
            <a:off x="7785100" y="622300"/>
            <a:ext cx="631825" cy="590550"/>
          </a:xfrm>
          <a:prstGeom prst="cube">
            <a:avLst>
              <a:gd name="adj" fmla="val 24995"/>
            </a:avLst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9" name="Rectangle 31"/>
          <p:cNvSpPr>
            <a:spLocks noChangeArrowheads="1"/>
          </p:cNvSpPr>
          <p:nvPr/>
        </p:nvSpPr>
        <p:spPr bwMode="auto">
          <a:xfrm>
            <a:off x="7023100" y="1308100"/>
            <a:ext cx="1552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Collections</a:t>
            </a:r>
          </a:p>
        </p:txBody>
      </p:sp>
      <p:sp>
        <p:nvSpPr>
          <p:cNvPr id="36880" name="AutoShape 32"/>
          <p:cNvSpPr>
            <a:spLocks noChangeArrowheads="1"/>
          </p:cNvSpPr>
          <p:nvPr/>
        </p:nvSpPr>
        <p:spPr bwMode="auto">
          <a:xfrm>
            <a:off x="4241800" y="4254500"/>
            <a:ext cx="1435100" cy="4064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81" name="Rectangle 33"/>
          <p:cNvSpPr>
            <a:spLocks noChangeArrowheads="1"/>
          </p:cNvSpPr>
          <p:nvPr/>
        </p:nvSpPr>
        <p:spPr bwMode="auto">
          <a:xfrm>
            <a:off x="4538663" y="4292600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Rank</a:t>
            </a:r>
          </a:p>
        </p:txBody>
      </p:sp>
      <p:sp>
        <p:nvSpPr>
          <p:cNvPr id="36882" name="Line 34"/>
          <p:cNvSpPr>
            <a:spLocks noChangeShapeType="1"/>
          </p:cNvSpPr>
          <p:nvPr/>
        </p:nvSpPr>
        <p:spPr bwMode="auto">
          <a:xfrm flipV="1">
            <a:off x="6184900" y="2413000"/>
            <a:ext cx="20638" cy="4572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35"/>
          <p:cNvSpPr>
            <a:spLocks noChangeArrowheads="1"/>
          </p:cNvSpPr>
          <p:nvPr/>
        </p:nvSpPr>
        <p:spPr bwMode="auto">
          <a:xfrm>
            <a:off x="3213100" y="2984500"/>
            <a:ext cx="1382713" cy="598488"/>
          </a:xfrm>
          <a:prstGeom prst="cube">
            <a:avLst>
              <a:gd name="adj" fmla="val 24995"/>
            </a:avLst>
          </a:prstGeom>
          <a:noFill/>
          <a:ln w="508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84" name="Rectangle 36"/>
          <p:cNvSpPr>
            <a:spLocks noChangeArrowheads="1"/>
          </p:cNvSpPr>
          <p:nvPr/>
        </p:nvSpPr>
        <p:spPr bwMode="auto">
          <a:xfrm>
            <a:off x="3395663" y="3162300"/>
            <a:ext cx="917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2000" b="1">
                <a:solidFill>
                  <a:schemeClr val="tx2"/>
                </a:solidFill>
                <a:latin typeface="Arial" charset="0"/>
              </a:rPr>
              <a:t>Query</a:t>
            </a:r>
          </a:p>
        </p:txBody>
      </p:sp>
      <p:sp>
        <p:nvSpPr>
          <p:cNvPr id="36885" name="Line 37"/>
          <p:cNvSpPr>
            <a:spLocks noChangeShapeType="1"/>
          </p:cNvSpPr>
          <p:nvPr/>
        </p:nvSpPr>
        <p:spPr bwMode="auto">
          <a:xfrm rot="28197" flipH="1" flipV="1">
            <a:off x="3975100" y="3708400"/>
            <a:ext cx="695325" cy="3683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Line 38"/>
          <p:cNvSpPr>
            <a:spLocks noChangeShapeType="1"/>
          </p:cNvSpPr>
          <p:nvPr/>
        </p:nvSpPr>
        <p:spPr bwMode="auto">
          <a:xfrm rot="6986949" flipH="1" flipV="1">
            <a:off x="5187950" y="3716338"/>
            <a:ext cx="695325" cy="3810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Line 39"/>
          <p:cNvSpPr>
            <a:spLocks noChangeShapeType="1"/>
          </p:cNvSpPr>
          <p:nvPr/>
        </p:nvSpPr>
        <p:spPr bwMode="auto">
          <a:xfrm flipH="1" flipV="1">
            <a:off x="4910138" y="4762500"/>
            <a:ext cx="4762" cy="5334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8" name="Line 40"/>
          <p:cNvSpPr>
            <a:spLocks noChangeShapeType="1"/>
          </p:cNvSpPr>
          <p:nvPr/>
        </p:nvSpPr>
        <p:spPr bwMode="auto">
          <a:xfrm flipV="1">
            <a:off x="1308100" y="1955800"/>
            <a:ext cx="0" cy="11430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Oval 41"/>
          <p:cNvSpPr>
            <a:spLocks noChangeArrowheads="1"/>
          </p:cNvSpPr>
          <p:nvPr/>
        </p:nvSpPr>
        <p:spPr bwMode="auto">
          <a:xfrm>
            <a:off x="622300" y="2108200"/>
            <a:ext cx="1524000" cy="6096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tx2"/>
                </a:solidFill>
                <a:latin typeface="Arial" charset="0"/>
              </a:rPr>
              <a:t>text input</a:t>
            </a:r>
            <a:endParaRPr lang="en-US" altLang="en-US" sz="2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6890" name="Text Box 42"/>
          <p:cNvSpPr txBox="1">
            <a:spLocks noChangeArrowheads="1"/>
          </p:cNvSpPr>
          <p:nvPr/>
        </p:nvSpPr>
        <p:spPr bwMode="auto">
          <a:xfrm>
            <a:off x="2984500" y="431800"/>
            <a:ext cx="1930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8000"/>
                </a:solidFill>
                <a:latin typeface="Arial" charset="0"/>
              </a:rPr>
              <a:t>Lexical analysis and stop words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36891" name="Oval 43"/>
          <p:cNvSpPr>
            <a:spLocks noChangeArrowheads="1"/>
          </p:cNvSpPr>
          <p:nvPr/>
        </p:nvSpPr>
        <p:spPr bwMode="auto">
          <a:xfrm>
            <a:off x="2832100" y="355600"/>
            <a:ext cx="2133600" cy="14478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6892" name="AutoShape 44"/>
          <p:cNvCxnSpPr>
            <a:cxnSpLocks noChangeShapeType="1"/>
            <a:stCxn id="36891" idx="4"/>
            <a:endCxn id="36873" idx="0"/>
          </p:cNvCxnSpPr>
          <p:nvPr/>
        </p:nvCxnSpPr>
        <p:spPr bwMode="auto">
          <a:xfrm rot="5400000">
            <a:off x="2005806" y="1253332"/>
            <a:ext cx="1343025" cy="24431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3" name="AutoShape 45"/>
          <p:cNvCxnSpPr>
            <a:cxnSpLocks noChangeShapeType="1"/>
            <a:stCxn id="36891" idx="4"/>
          </p:cNvCxnSpPr>
          <p:nvPr/>
        </p:nvCxnSpPr>
        <p:spPr bwMode="auto">
          <a:xfrm rot="16200000" flipH="1">
            <a:off x="4454525" y="1247775"/>
            <a:ext cx="277813" cy="13890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4" name="AutoShape 46"/>
          <p:cNvSpPr>
            <a:spLocks noChangeArrowheads="1"/>
          </p:cNvSpPr>
          <p:nvPr/>
        </p:nvSpPr>
        <p:spPr bwMode="auto">
          <a:xfrm>
            <a:off x="4203700" y="4203700"/>
            <a:ext cx="1524000" cy="508000"/>
          </a:xfrm>
          <a:prstGeom prst="roundRect">
            <a:avLst>
              <a:gd name="adj" fmla="val 12495"/>
            </a:avLst>
          </a:prstGeom>
          <a:noFill/>
          <a:ln w="508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6895" name="Rectangle 47"/>
          <p:cNvSpPr>
            <a:spLocks noChangeArrowheads="1"/>
          </p:cNvSpPr>
          <p:nvPr/>
        </p:nvSpPr>
        <p:spPr bwMode="auto">
          <a:xfrm>
            <a:off x="5710238" y="5540375"/>
            <a:ext cx="8826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tx2"/>
                </a:solidFill>
                <a:latin typeface="Arial" charset="0"/>
              </a:rPr>
              <a:t>Result</a:t>
            </a:r>
          </a:p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tx2"/>
                </a:solidFill>
                <a:latin typeface="Arial" charset="0"/>
              </a:rPr>
              <a:t>Sets</a:t>
            </a:r>
          </a:p>
        </p:txBody>
      </p:sp>
      <p:sp>
        <p:nvSpPr>
          <p:cNvPr id="36896" name="Text Box 48"/>
          <p:cNvSpPr txBox="1">
            <a:spLocks noChangeArrowheads="1"/>
          </p:cNvSpPr>
          <p:nvPr/>
        </p:nvSpPr>
        <p:spPr bwMode="auto">
          <a:xfrm>
            <a:off x="6883400" y="3594100"/>
            <a:ext cx="19812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200">
                <a:solidFill>
                  <a:srgbClr val="008000"/>
                </a:solidFill>
                <a:latin typeface="Arial" charset="0"/>
              </a:rPr>
              <a:t>How is</a:t>
            </a:r>
          </a:p>
          <a:p>
            <a:pPr algn="ctr"/>
            <a:r>
              <a:rPr lang="en-US" altLang="en-US" sz="2200">
                <a:solidFill>
                  <a:srgbClr val="008000"/>
                </a:solidFill>
                <a:latin typeface="Arial" charset="0"/>
              </a:rPr>
              <a:t>the index</a:t>
            </a:r>
          </a:p>
          <a:p>
            <a:pPr algn="ctr"/>
            <a:r>
              <a:rPr lang="en-US" altLang="en-US" sz="2200">
                <a:solidFill>
                  <a:srgbClr val="008000"/>
                </a:solidFill>
                <a:latin typeface="Arial" charset="0"/>
              </a:rPr>
              <a:t>constructed?</a:t>
            </a:r>
            <a:endParaRPr lang="en-US" altLang="en-US" sz="22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36897" name="Oval 49"/>
          <p:cNvSpPr>
            <a:spLocks noChangeArrowheads="1"/>
          </p:cNvSpPr>
          <p:nvPr/>
        </p:nvSpPr>
        <p:spPr bwMode="auto">
          <a:xfrm>
            <a:off x="6781800" y="3543300"/>
            <a:ext cx="2133600" cy="14732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6898" name="AutoShape 50"/>
          <p:cNvCxnSpPr>
            <a:cxnSpLocks noChangeShapeType="1"/>
            <a:stCxn id="36897" idx="0"/>
            <a:endCxn id="36868" idx="5"/>
          </p:cNvCxnSpPr>
          <p:nvPr/>
        </p:nvCxnSpPr>
        <p:spPr bwMode="auto">
          <a:xfrm rot="5400000" flipH="1">
            <a:off x="7191376" y="2886075"/>
            <a:ext cx="373062" cy="9413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9" name="Oval 51"/>
          <p:cNvSpPr>
            <a:spLocks noChangeArrowheads="1"/>
          </p:cNvSpPr>
          <p:nvPr/>
        </p:nvSpPr>
        <p:spPr bwMode="auto">
          <a:xfrm>
            <a:off x="962025" y="4165600"/>
            <a:ext cx="2216150" cy="156845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900" name="Text Box 52"/>
          <p:cNvSpPr txBox="1">
            <a:spLocks noChangeArrowheads="1"/>
          </p:cNvSpPr>
          <p:nvPr/>
        </p:nvSpPr>
        <p:spPr bwMode="auto">
          <a:xfrm>
            <a:off x="1077913" y="4346575"/>
            <a:ext cx="19812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200">
                <a:solidFill>
                  <a:srgbClr val="008000"/>
                </a:solidFill>
                <a:latin typeface="Arial" charset="0"/>
              </a:rPr>
              <a:t>How is the</a:t>
            </a:r>
          </a:p>
          <a:p>
            <a:pPr algn="ctr"/>
            <a:r>
              <a:rPr lang="en-US" altLang="en-US" sz="2200">
                <a:solidFill>
                  <a:srgbClr val="008000"/>
                </a:solidFill>
                <a:latin typeface="Arial" charset="0"/>
              </a:rPr>
              <a:t>matching and scoring done?</a:t>
            </a:r>
            <a:endParaRPr lang="en-US" altLang="en-US" sz="2200" b="1">
              <a:solidFill>
                <a:srgbClr val="008000"/>
              </a:solidFill>
              <a:latin typeface="Arial" charset="0"/>
            </a:endParaRPr>
          </a:p>
        </p:txBody>
      </p:sp>
      <p:cxnSp>
        <p:nvCxnSpPr>
          <p:cNvPr id="36901" name="AutoShape 53"/>
          <p:cNvCxnSpPr>
            <a:cxnSpLocks noChangeShapeType="1"/>
            <a:stCxn id="36899" idx="6"/>
            <a:endCxn id="36894" idx="1"/>
          </p:cNvCxnSpPr>
          <p:nvPr/>
        </p:nvCxnSpPr>
        <p:spPr bwMode="auto">
          <a:xfrm flipV="1">
            <a:off x="3178175" y="4457700"/>
            <a:ext cx="1000125" cy="492125"/>
          </a:xfrm>
          <a:prstGeom prst="curvedConnector3">
            <a:avLst>
              <a:gd name="adj1" fmla="val 512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3B9C8C-7FF7-4441-AD51-9FDBED457D73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altLang="en-US"/>
              <a:t>Estimating Probabilities</a:t>
            </a:r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en-US" sz="2000" dirty="0"/>
              <a:t>Now we need to estimate P(</a:t>
            </a:r>
            <a:r>
              <a:rPr lang="en-US" altLang="en-US" sz="2000" i="1" dirty="0"/>
              <a:t>D</a:t>
            </a:r>
            <a:r>
              <a:rPr lang="en-US" altLang="en-US" sz="2000" dirty="0"/>
              <a:t>|</a:t>
            </a:r>
            <a:r>
              <a:rPr lang="en-US" altLang="en-US" sz="2000" i="1" dirty="0"/>
              <a:t>R</a:t>
            </a:r>
            <a:r>
              <a:rPr lang="en-US" altLang="en-US" sz="2000" dirty="0"/>
              <a:t>) and P(</a:t>
            </a:r>
            <a:r>
              <a:rPr lang="en-US" altLang="en-US" sz="2000" i="1" dirty="0"/>
              <a:t>D</a:t>
            </a:r>
            <a:r>
              <a:rPr lang="en-US" altLang="en-US" sz="2000" dirty="0"/>
              <a:t>|</a:t>
            </a:r>
            <a:r>
              <a:rPr lang="en-US" altLang="en-US" sz="2000" i="1" dirty="0"/>
              <a:t>NR</a:t>
            </a:r>
            <a:r>
              <a:rPr lang="en-US" altLang="en-US" sz="2000" dirty="0"/>
              <a:t>)</a:t>
            </a:r>
            <a:endParaRPr lang="en-US" altLang="en-US" dirty="0"/>
          </a:p>
          <a:p>
            <a:pPr lvl="1"/>
            <a:r>
              <a:rPr lang="en-US" altLang="en-US" sz="1800" dirty="0"/>
              <a:t>If we assume that a document is represented by terms  </a:t>
            </a:r>
            <a:r>
              <a:rPr lang="en-US" altLang="en-US" sz="1800" b="1" i="1" dirty="0"/>
              <a:t>t</a:t>
            </a:r>
            <a:r>
              <a:rPr lang="en-US" altLang="en-US" sz="1800" b="1" baseline="-25000" dirty="0"/>
              <a:t>1</a:t>
            </a:r>
            <a:r>
              <a:rPr lang="en-US" altLang="en-US" sz="1800" b="1" dirty="0"/>
              <a:t>, . . ., </a:t>
            </a:r>
            <a:r>
              <a:rPr lang="en-US" altLang="en-US" sz="1800" b="1" i="1" dirty="0" err="1"/>
              <a:t>t</a:t>
            </a:r>
            <a:r>
              <a:rPr lang="en-US" altLang="en-US" sz="1800" b="1" i="1" baseline="-25000" dirty="0" err="1"/>
              <a:t>n</a:t>
            </a:r>
            <a:r>
              <a:rPr lang="en-US" altLang="en-US" sz="1800" dirty="0"/>
              <a:t>, and that these terms are statistically independent, then</a:t>
            </a:r>
          </a:p>
          <a:p>
            <a:pPr lvl="1"/>
            <a:endParaRPr lang="en-US" altLang="en-US" sz="1800" dirty="0"/>
          </a:p>
          <a:p>
            <a:pPr lvl="1"/>
            <a:endParaRPr lang="en-US" altLang="en-US" sz="1800" dirty="0"/>
          </a:p>
          <a:p>
            <a:pPr lvl="1"/>
            <a:r>
              <a:rPr lang="en-US" altLang="en-US" sz="1800" dirty="0"/>
              <a:t>and similarly we can compute P(</a:t>
            </a:r>
            <a:r>
              <a:rPr lang="en-US" altLang="en-US" sz="1800" i="1" dirty="0"/>
              <a:t>D</a:t>
            </a:r>
            <a:r>
              <a:rPr lang="en-US" altLang="en-US" sz="1800" dirty="0"/>
              <a:t>|</a:t>
            </a:r>
            <a:r>
              <a:rPr lang="en-US" altLang="en-US" sz="1800" i="1" dirty="0"/>
              <a:t>NR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800" dirty="0"/>
              <a:t>Note that P(</a:t>
            </a:r>
            <a:r>
              <a:rPr lang="en-US" altLang="en-US" sz="1800" i="1" dirty="0" err="1"/>
              <a:t>t</a:t>
            </a:r>
            <a:r>
              <a:rPr lang="en-US" altLang="en-US" sz="1800" i="1" baseline="-25000" dirty="0" err="1"/>
              <a:t>i</a:t>
            </a:r>
            <a:r>
              <a:rPr lang="en-US" altLang="en-US" sz="1800" dirty="0" err="1"/>
              <a:t>|</a:t>
            </a:r>
            <a:r>
              <a:rPr lang="en-US" altLang="en-US" sz="1800" i="1" dirty="0" err="1"/>
              <a:t>R</a:t>
            </a:r>
            <a:r>
              <a:rPr lang="en-US" altLang="en-US" sz="1800" dirty="0"/>
              <a:t>) is the probability that a term </a:t>
            </a:r>
            <a:r>
              <a:rPr lang="en-US" altLang="en-US" sz="1800" b="1" i="1" dirty="0" err="1"/>
              <a:t>t</a:t>
            </a:r>
            <a:r>
              <a:rPr lang="en-US" altLang="en-US" sz="1800" b="1" i="1" baseline="-25000" dirty="0" err="1"/>
              <a:t>i</a:t>
            </a:r>
            <a:r>
              <a:rPr lang="en-US" altLang="en-US" sz="1800" dirty="0"/>
              <a:t> occurs in a relevant document, and it can be estimated based on previously available sample (e.g., through relevance feedback)</a:t>
            </a:r>
          </a:p>
          <a:p>
            <a:pPr lvl="1"/>
            <a:r>
              <a:rPr lang="en-US" altLang="en-US" sz="1800" dirty="0"/>
              <a:t>So, based on the probability of the distribution of terms in relevant and non-relevant documents we can estimate whether the document should be retrieved (</a:t>
            </a:r>
            <a:r>
              <a:rPr lang="en-US" altLang="en-US" sz="1800" dirty="0" err="1"/>
              <a:t>i.e</a:t>
            </a:r>
            <a:r>
              <a:rPr lang="en-US" altLang="en-US" sz="1800" dirty="0"/>
              <a:t>, if  </a:t>
            </a:r>
            <a:r>
              <a:rPr lang="en-US" altLang="en-US" sz="1800" i="1" dirty="0"/>
              <a:t>dis</a:t>
            </a:r>
            <a:r>
              <a:rPr lang="en-US" altLang="en-US" sz="1800" dirty="0"/>
              <a:t>(</a:t>
            </a:r>
            <a:r>
              <a:rPr lang="en-US" altLang="en-US" sz="1800" i="1" dirty="0"/>
              <a:t>D</a:t>
            </a:r>
            <a:r>
              <a:rPr lang="en-US" altLang="en-US" sz="1800" dirty="0"/>
              <a:t>) &gt; 1)</a:t>
            </a:r>
          </a:p>
          <a:p>
            <a:pPr lvl="1"/>
            <a:r>
              <a:rPr lang="en-US" altLang="en-US" sz="1800" dirty="0"/>
              <a:t>Note that documents that are retrieved can be ranked based on the value of the discriminant</a:t>
            </a:r>
            <a:endParaRPr lang="en-US" altLang="en-US" dirty="0"/>
          </a:p>
        </p:txBody>
      </p:sp>
      <p:graphicFrame>
        <p:nvGraphicFramePr>
          <p:cNvPr id="16386" name="Object 1024"/>
          <p:cNvGraphicFramePr>
            <a:graphicFrameLocks noChangeAspect="1"/>
          </p:cNvGraphicFramePr>
          <p:nvPr/>
        </p:nvGraphicFramePr>
        <p:xfrm>
          <a:off x="2362200" y="990600"/>
          <a:ext cx="44084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32200" imgH="596900" progId="Equation.3">
                  <p:embed/>
                </p:oleObj>
              </mc:Choice>
              <mc:Fallback>
                <p:oleObj name="Equation" r:id="rId3" imgW="3632200" imgH="596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440848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025"/>
          <p:cNvGraphicFramePr>
            <a:graphicFrameLocks noChangeAspect="1"/>
          </p:cNvGraphicFramePr>
          <p:nvPr/>
        </p:nvGraphicFramePr>
        <p:xfrm>
          <a:off x="2390775" y="2971800"/>
          <a:ext cx="45148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467100" imgH="292100" progId="">
                  <p:embed/>
                </p:oleObj>
              </mc:Choice>
              <mc:Fallback>
                <p:oleObj name="Equation" r:id="rId5" imgW="3467100" imgH="2921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2971800"/>
                        <a:ext cx="451485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730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Footer Placeholder 6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8438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CDC0AD-AC81-4CA1-BE0C-C0C7CB2CA268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 sz="quarter"/>
          </p:nvPr>
        </p:nvSpPr>
        <p:spPr>
          <a:noFill/>
        </p:spPr>
        <p:txBody>
          <a:bodyPr/>
          <a:lstStyle/>
          <a:p>
            <a:r>
              <a:rPr lang="en-US" altLang="en-US"/>
              <a:t>Probabilistic Retrieval (cont.)</a:t>
            </a: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279400" y="1181100"/>
            <a:ext cx="7772400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000" b="1"/>
              <a:t>In practice, can’t build a model for each query</a:t>
            </a:r>
            <a:endParaRPr lang="en-US" altLang="en-US" sz="2400" b="1"/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Instead a general model is built based on query-document pairs in the historical (training) data</a:t>
            </a:r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Then for a given query </a:t>
            </a:r>
            <a:r>
              <a:rPr lang="en-US" altLang="en-US" sz="1800" i="1"/>
              <a:t>Q</a:t>
            </a:r>
            <a:r>
              <a:rPr lang="en-US" altLang="en-US" sz="1800"/>
              <a:t>, the discriminant is computed only based on the conditional probabilities of the query terms</a:t>
            </a:r>
          </a:p>
          <a:p>
            <a:pPr lvl="2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If query term </a:t>
            </a:r>
            <a:r>
              <a:rPr lang="en-US" altLang="en-US" sz="1800" i="1"/>
              <a:t>t</a:t>
            </a:r>
            <a:r>
              <a:rPr lang="en-US" altLang="en-US" sz="1800"/>
              <a:t> occurs in </a:t>
            </a:r>
            <a:r>
              <a:rPr lang="en-US" altLang="en-US" sz="1800" i="1"/>
              <a:t>D</a:t>
            </a:r>
            <a:r>
              <a:rPr lang="en-US" altLang="en-US" sz="1800"/>
              <a:t>, take 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R</a:t>
            </a:r>
            <a:r>
              <a:rPr lang="en-US" altLang="en-US" sz="1800"/>
              <a:t>) and 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NR</a:t>
            </a:r>
            <a:r>
              <a:rPr lang="en-US" altLang="en-US" sz="1800"/>
              <a:t>)</a:t>
            </a:r>
          </a:p>
          <a:p>
            <a:pPr lvl="2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If query term </a:t>
            </a:r>
            <a:r>
              <a:rPr lang="en-US" altLang="en-US" sz="1800" i="1"/>
              <a:t>t</a:t>
            </a:r>
            <a:r>
              <a:rPr lang="en-US" altLang="en-US" sz="1800"/>
              <a:t> does not appear in </a:t>
            </a:r>
            <a:r>
              <a:rPr lang="en-US" altLang="en-US" sz="1800" i="1"/>
              <a:t>D</a:t>
            </a:r>
            <a:r>
              <a:rPr lang="en-US" altLang="en-US" sz="1800"/>
              <a:t>, take 1-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R</a:t>
            </a:r>
            <a:r>
              <a:rPr lang="en-US" altLang="en-US" sz="1800"/>
              <a:t>) and 1- 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NR</a:t>
            </a:r>
            <a:r>
              <a:rPr lang="en-US" altLang="en-US" sz="1800"/>
              <a:t>)</a:t>
            </a:r>
          </a:p>
        </p:txBody>
      </p:sp>
      <p:sp>
        <p:nvSpPr>
          <p:cNvPr id="18441" name="Text Box 12"/>
          <p:cNvSpPr txBox="1">
            <a:spLocks noChangeArrowheads="1"/>
          </p:cNvSpPr>
          <p:nvPr/>
        </p:nvSpPr>
        <p:spPr bwMode="auto">
          <a:xfrm>
            <a:off x="2813050" y="4808731"/>
            <a:ext cx="2705100" cy="349250"/>
          </a:xfrm>
          <a:prstGeom prst="rect">
            <a:avLst/>
          </a:prstGeom>
          <a:noFill/>
          <a:ln w="1270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 i="1"/>
              <a:t>Q</a:t>
            </a:r>
            <a:r>
              <a:rPr lang="en-US" altLang="en-US" sz="1600" b="1"/>
              <a:t> = t1, t3, t4      </a:t>
            </a:r>
            <a:r>
              <a:rPr lang="en-US" altLang="en-US" sz="1600" b="1" i="1"/>
              <a:t>D</a:t>
            </a:r>
            <a:r>
              <a:rPr lang="en-US" altLang="en-US" sz="1600" b="1"/>
              <a:t> = t1, t4, t5 </a:t>
            </a:r>
          </a:p>
        </p:txBody>
      </p:sp>
      <p:graphicFrame>
        <p:nvGraphicFramePr>
          <p:cNvPr id="1843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989873"/>
              </p:ext>
            </p:extLst>
          </p:nvPr>
        </p:nvGraphicFramePr>
        <p:xfrm>
          <a:off x="1305509" y="5380928"/>
          <a:ext cx="53927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6000" imgH="419100" progId="Equation.3">
                  <p:embed/>
                </p:oleObj>
              </mc:Choice>
              <mc:Fallback>
                <p:oleObj name="Equation" r:id="rId3" imgW="3556000" imgH="419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509" y="5380928"/>
                        <a:ext cx="539273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2D775A12-D650-45D8-81F5-9B8A84223FD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6"/>
          <a:stretch/>
        </p:blipFill>
        <p:spPr>
          <a:xfrm>
            <a:off x="2598821" y="3768376"/>
            <a:ext cx="3387155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500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Footer Placeholder 6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741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AECDD0-B154-4F23-BCB7-5CDCF92DA80D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 sz="quarter"/>
          </p:nvPr>
        </p:nvSpPr>
        <p:spPr>
          <a:noFill/>
        </p:spPr>
        <p:txBody>
          <a:bodyPr/>
          <a:lstStyle/>
          <a:p>
            <a:r>
              <a:rPr lang="en-US" altLang="en-US"/>
              <a:t>Probabilistic Retrieval - Example</a:t>
            </a:r>
          </a:p>
        </p:txBody>
      </p:sp>
      <p:graphicFrame>
        <p:nvGraphicFramePr>
          <p:cNvPr id="17410" name="Object 80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6819819"/>
              </p:ext>
            </p:extLst>
          </p:nvPr>
        </p:nvGraphicFramePr>
        <p:xfrm>
          <a:off x="765961" y="1284287"/>
          <a:ext cx="399097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371965" imgH="1971675" progId="Excel.Sheet.8">
                  <p:embed/>
                </p:oleObj>
              </mc:Choice>
              <mc:Fallback>
                <p:oleObj name="Worksheet" r:id="rId3" imgW="3371965" imgH="1971675" progId="Excel.Sheet.8">
                  <p:embed/>
                  <p:pic>
                    <p:nvPicPr>
                      <p:cNvPr id="17410" name="Object 8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961" y="1284287"/>
                        <a:ext cx="3990975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79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30775307"/>
              </p:ext>
            </p:extLst>
          </p:nvPr>
        </p:nvGraphicFramePr>
        <p:xfrm>
          <a:off x="5332413" y="1462087"/>
          <a:ext cx="284797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1936906" imgH="972189" progId="Excel.Sheet.8">
                  <p:embed/>
                </p:oleObj>
              </mc:Choice>
              <mc:Fallback>
                <p:oleObj name="Worksheet" r:id="rId5" imgW="1936906" imgH="972189" progId="Excel.Sheet.8">
                  <p:embed/>
                  <p:pic>
                    <p:nvPicPr>
                      <p:cNvPr id="17411" name="Object 7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3" y="1462087"/>
                        <a:ext cx="2847975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807"/>
          <p:cNvSpPr txBox="1">
            <a:spLocks noChangeArrowheads="1"/>
          </p:cNvSpPr>
          <p:nvPr/>
        </p:nvSpPr>
        <p:spPr bwMode="auto">
          <a:xfrm>
            <a:off x="1632744" y="5887243"/>
            <a:ext cx="5878512" cy="3175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/>
              <a:t>Since the discriminant is less than one, document D should not be retrieved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F557BA93-F6D6-4045-9750-F775BC180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436" y="3242468"/>
            <a:ext cx="2705100" cy="349250"/>
          </a:xfrm>
          <a:prstGeom prst="rect">
            <a:avLst/>
          </a:prstGeom>
          <a:noFill/>
          <a:ln w="1270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 i="1" dirty="0"/>
              <a:t>Q</a:t>
            </a:r>
            <a:r>
              <a:rPr lang="en-US" altLang="en-US" sz="1600" b="1" dirty="0"/>
              <a:t> = t1, t3, t4      </a:t>
            </a:r>
            <a:r>
              <a:rPr lang="en-US" altLang="en-US" sz="1600" b="1" i="1" dirty="0"/>
              <a:t>D</a:t>
            </a:r>
            <a:r>
              <a:rPr lang="en-US" altLang="en-US" sz="1600" b="1" dirty="0"/>
              <a:t> = t1, t4, t5 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9047199-5554-4279-88E0-AA9C0224D8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662037"/>
              </p:ext>
            </p:extLst>
          </p:nvPr>
        </p:nvGraphicFramePr>
        <p:xfrm>
          <a:off x="2060567" y="4063206"/>
          <a:ext cx="53927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6000" imgH="419100" progId="Equation.3">
                  <p:embed/>
                </p:oleObj>
              </mc:Choice>
              <mc:Fallback>
                <p:oleObj name="Equation" r:id="rId7" imgW="3556000" imgH="419100" progId="Equation.3">
                  <p:embed/>
                  <p:pic>
                    <p:nvPicPr>
                      <p:cNvPr id="1843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67" y="4063206"/>
                        <a:ext cx="539273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6">
            <a:extLst>
              <a:ext uri="{FF2B5EF4-FFF2-40B4-BE49-F238E27FC236}">
                <a16:creationId xmlns:a16="http://schemas.microsoft.com/office/drawing/2014/main" id="{DD202A74-DD4F-4B16-9D18-83F29D50A3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85515"/>
              </p:ext>
            </p:extLst>
          </p:nvPr>
        </p:nvGraphicFramePr>
        <p:xfrm>
          <a:off x="2072248" y="4889868"/>
          <a:ext cx="43338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857500" imgH="419100" progId="Equation.3">
                  <p:embed/>
                </p:oleObj>
              </mc:Choice>
              <mc:Fallback>
                <p:oleObj name="Equation" r:id="rId9" imgW="2857500" imgH="419100" progId="Equation.3">
                  <p:embed/>
                  <p:pic>
                    <p:nvPicPr>
                      <p:cNvPr id="184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2248" y="4889868"/>
                        <a:ext cx="4333875" cy="635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212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Footer Placeholder 6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18438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CDC0AD-AC81-4CA1-BE0C-C0C7CB2CA268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 sz="quarter"/>
          </p:nvPr>
        </p:nvSpPr>
        <p:spPr>
          <a:noFill/>
        </p:spPr>
        <p:txBody>
          <a:bodyPr/>
          <a:lstStyle/>
          <a:p>
            <a:r>
              <a:rPr lang="en-US" altLang="en-US"/>
              <a:t>Probabilistic Retrieval (cont.)</a:t>
            </a:r>
          </a:p>
        </p:txBody>
      </p:sp>
      <p:graphicFrame>
        <p:nvGraphicFramePr>
          <p:cNvPr id="1843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55625" y="3781425"/>
          <a:ext cx="269557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936906" imgH="972189" progId="Excel.Sheet.8">
                  <p:embed/>
                </p:oleObj>
              </mc:Choice>
              <mc:Fallback>
                <p:oleObj name="Worksheet" r:id="rId3" imgW="1936906" imgH="972189" progId="Excel.Sheet.8">
                  <p:embed/>
                  <p:pic>
                    <p:nvPicPr>
                      <p:cNvPr id="1843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3781425"/>
                        <a:ext cx="269557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279400" y="1181100"/>
            <a:ext cx="7772400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altLang="en-US" sz="2000" b="1"/>
              <a:t>In practice, can’t build a model for each query</a:t>
            </a:r>
            <a:endParaRPr lang="en-US" altLang="en-US" sz="2400" b="1"/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Instead a general model is built based on query-document pairs in the historical (training) data</a:t>
            </a:r>
          </a:p>
          <a:p>
            <a:pPr lvl="1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Then for a given query </a:t>
            </a:r>
            <a:r>
              <a:rPr lang="en-US" altLang="en-US" sz="1800" i="1"/>
              <a:t>Q</a:t>
            </a:r>
            <a:r>
              <a:rPr lang="en-US" altLang="en-US" sz="1800"/>
              <a:t>, the discriminant is computed only based on the conditional probabilities of the query terms</a:t>
            </a:r>
          </a:p>
          <a:p>
            <a:pPr lvl="2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If query term </a:t>
            </a:r>
            <a:r>
              <a:rPr lang="en-US" altLang="en-US" sz="1800" i="1"/>
              <a:t>t</a:t>
            </a:r>
            <a:r>
              <a:rPr lang="en-US" altLang="en-US" sz="1800"/>
              <a:t> occurs in </a:t>
            </a:r>
            <a:r>
              <a:rPr lang="en-US" altLang="en-US" sz="1800" i="1"/>
              <a:t>D</a:t>
            </a:r>
            <a:r>
              <a:rPr lang="en-US" altLang="en-US" sz="1800"/>
              <a:t>, take 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R</a:t>
            </a:r>
            <a:r>
              <a:rPr lang="en-US" altLang="en-US" sz="1800"/>
              <a:t>) and 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NR</a:t>
            </a:r>
            <a:r>
              <a:rPr lang="en-US" altLang="en-US" sz="1800"/>
              <a:t>)</a:t>
            </a:r>
          </a:p>
          <a:p>
            <a:pPr lvl="2" algn="l">
              <a:spcBef>
                <a:spcPct val="2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altLang="en-US" sz="1800"/>
              <a:t>If query term </a:t>
            </a:r>
            <a:r>
              <a:rPr lang="en-US" altLang="en-US" sz="1800" i="1"/>
              <a:t>t</a:t>
            </a:r>
            <a:r>
              <a:rPr lang="en-US" altLang="en-US" sz="1800"/>
              <a:t> does not appear in </a:t>
            </a:r>
            <a:r>
              <a:rPr lang="en-US" altLang="en-US" sz="1800" i="1"/>
              <a:t>D</a:t>
            </a:r>
            <a:r>
              <a:rPr lang="en-US" altLang="en-US" sz="1800"/>
              <a:t>, take 1-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R</a:t>
            </a:r>
            <a:r>
              <a:rPr lang="en-US" altLang="en-US" sz="1800"/>
              <a:t>) and 1- </a:t>
            </a:r>
            <a:r>
              <a:rPr lang="en-US" altLang="en-US" sz="1800" i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</a:t>
            </a:r>
            <a:r>
              <a:rPr lang="en-US" altLang="en-US" sz="1800"/>
              <a:t>|</a:t>
            </a:r>
            <a:r>
              <a:rPr lang="en-US" altLang="en-US" sz="1800" i="1"/>
              <a:t>NR</a:t>
            </a:r>
            <a:r>
              <a:rPr lang="en-US" altLang="en-US" sz="1800"/>
              <a:t>)</a:t>
            </a:r>
          </a:p>
        </p:txBody>
      </p:sp>
      <p:sp>
        <p:nvSpPr>
          <p:cNvPr id="18441" name="Text Box 12"/>
          <p:cNvSpPr txBox="1">
            <a:spLocks noChangeArrowheads="1"/>
          </p:cNvSpPr>
          <p:nvPr/>
        </p:nvSpPr>
        <p:spPr bwMode="auto">
          <a:xfrm>
            <a:off x="4206875" y="3897313"/>
            <a:ext cx="2705100" cy="349250"/>
          </a:xfrm>
          <a:prstGeom prst="rect">
            <a:avLst/>
          </a:prstGeom>
          <a:noFill/>
          <a:ln w="1270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 i="1" dirty="0"/>
              <a:t>Q</a:t>
            </a:r>
            <a:r>
              <a:rPr lang="en-US" altLang="en-US" sz="1600" b="1" dirty="0"/>
              <a:t> = t1, t3, t4      </a:t>
            </a:r>
            <a:r>
              <a:rPr lang="en-US" altLang="en-US" sz="1600" b="1" i="1" dirty="0"/>
              <a:t>D</a:t>
            </a:r>
            <a:r>
              <a:rPr lang="en-US" altLang="en-US" sz="1600" b="1" dirty="0"/>
              <a:t> = t1, t4, t5 </a:t>
            </a:r>
          </a:p>
        </p:txBody>
      </p:sp>
      <p:graphicFrame>
        <p:nvGraphicFramePr>
          <p:cNvPr id="18435" name="Object 14"/>
          <p:cNvGraphicFramePr>
            <a:graphicFrameLocks noChangeAspect="1"/>
          </p:cNvGraphicFramePr>
          <p:nvPr/>
        </p:nvGraphicFramePr>
        <p:xfrm>
          <a:off x="3406775" y="4641850"/>
          <a:ext cx="53927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56000" imgH="419100" progId="Equation.3">
                  <p:embed/>
                </p:oleObj>
              </mc:Choice>
              <mc:Fallback>
                <p:oleObj name="Equation" r:id="rId5" imgW="3556000" imgH="419100" progId="Equation.3">
                  <p:embed/>
                  <p:pic>
                    <p:nvPicPr>
                      <p:cNvPr id="1843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4641850"/>
                        <a:ext cx="539273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16"/>
          <p:cNvGraphicFramePr>
            <a:graphicFrameLocks noChangeAspect="1"/>
          </p:cNvGraphicFramePr>
          <p:nvPr/>
        </p:nvGraphicFramePr>
        <p:xfrm>
          <a:off x="3846513" y="5467350"/>
          <a:ext cx="43338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857500" imgH="419100" progId="Equation.3">
                  <p:embed/>
                </p:oleObj>
              </mc:Choice>
              <mc:Fallback>
                <p:oleObj name="Equation" r:id="rId7" imgW="2857500" imgH="419100" progId="Equation.3">
                  <p:embed/>
                  <p:pic>
                    <p:nvPicPr>
                      <p:cNvPr id="184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6513" y="5467350"/>
                        <a:ext cx="4333875" cy="635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90113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34BB1E-DD36-4972-A32E-733FCA53077A}" type="slidenum">
              <a:rPr lang="en-US" altLang="en-US"/>
              <a:pPr/>
              <a:t>34</a:t>
            </a:fld>
            <a:endParaRPr lang="en-US" altLang="en-US" dirty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Probabilistic Models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r>
              <a:rPr lang="en-US" altLang="en-US" sz="2000" dirty="0"/>
              <a:t>Strong theoretical basis</a:t>
            </a:r>
          </a:p>
          <a:p>
            <a:r>
              <a:rPr lang="en-US" altLang="en-US" sz="2000" dirty="0"/>
              <a:t>In principle should supply the best predictions of relevance given available information</a:t>
            </a:r>
          </a:p>
          <a:p>
            <a:r>
              <a:rPr lang="en-US" altLang="en-US" sz="2000" dirty="0"/>
              <a:t>Can be implemented similarly to Vector Space model</a:t>
            </a:r>
          </a:p>
        </p:txBody>
      </p:sp>
      <p:sp>
        <p:nvSpPr>
          <p:cNvPr id="583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r>
              <a:rPr lang="en-US" altLang="en-US" sz="2000" dirty="0"/>
              <a:t>Relevance information is required -- or is “</a:t>
            </a:r>
            <a:r>
              <a:rPr lang="en-US" altLang="en-US" sz="2000" dirty="0" err="1"/>
              <a:t>guestimated</a:t>
            </a:r>
            <a:r>
              <a:rPr lang="en-US" altLang="en-US" sz="2000" dirty="0"/>
              <a:t>” – as part of training the model</a:t>
            </a:r>
          </a:p>
          <a:p>
            <a:r>
              <a:rPr lang="en-US" altLang="en-US" sz="2000" dirty="0"/>
              <a:t>Optimally requires on-going collection of relevance information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>
            <a:off x="1524000" y="1371600"/>
            <a:ext cx="163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400" b="1" i="1" u="sng"/>
              <a:t>Advantages</a:t>
            </a:r>
            <a:endParaRPr lang="en-US" altLang="en-US" sz="2400"/>
          </a:p>
        </p:txBody>
      </p:sp>
      <p:sp>
        <p:nvSpPr>
          <p:cNvPr id="58376" name="Text Box 6"/>
          <p:cNvSpPr txBox="1">
            <a:spLocks noChangeArrowheads="1"/>
          </p:cNvSpPr>
          <p:nvPr/>
        </p:nvSpPr>
        <p:spPr bwMode="auto">
          <a:xfrm>
            <a:off x="5638800" y="1371600"/>
            <a:ext cx="201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2400" b="1" i="1" u="sng"/>
              <a:t>Disadvantages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2969075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50AFDB-A677-4E19-B9B0-24E71D598988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and Probabilistic Models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Support “natural language” queries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Treat documents and queries the same</a:t>
            </a:r>
          </a:p>
          <a:p>
            <a:pPr>
              <a:lnSpc>
                <a:spcPct val="90000"/>
              </a:lnSpc>
            </a:pPr>
            <a:r>
              <a:rPr lang="en-US" altLang="en-US"/>
              <a:t>Support relevance feedback searching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Support ranked retrieval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Differ primarily in theoretical basis and in how the ranking is calculated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Vector assumes relevance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Probabilistic relies on relevance judgments or estimates </a:t>
            </a:r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508136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Retrieval Models and Ranking Systems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1765300" y="3251200"/>
            <a:ext cx="5638800" cy="101441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Intelligent Information Retrieval</a:t>
            </a:r>
          </a:p>
        </p:txBody>
      </p:sp>
    </p:spTree>
    <p:extLst>
      <p:ext uri="{BB962C8B-B14F-4D97-AF65-F5344CB8AC3E}">
        <p14:creationId xmlns:p14="http://schemas.microsoft.com/office/powerpoint/2010/main" val="316406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65914-FE3D-4741-9A05-59F23A80851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altLang="en-US"/>
              <a:t>Retrieval Models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r>
              <a:rPr lang="en-US" altLang="en-US"/>
              <a:t>Customary to distinguish between </a:t>
            </a:r>
            <a:r>
              <a:rPr lang="en-US" altLang="en-US" i="1">
                <a:solidFill>
                  <a:srgbClr val="FF3300"/>
                </a:solidFill>
              </a:rPr>
              <a:t>exact-match</a:t>
            </a:r>
            <a:r>
              <a:rPr lang="en-US" altLang="en-US"/>
              <a:t> and </a:t>
            </a:r>
            <a:r>
              <a:rPr lang="en-US" altLang="en-US" i="1">
                <a:solidFill>
                  <a:srgbClr val="FF3300"/>
                </a:solidFill>
              </a:rPr>
              <a:t>best-match</a:t>
            </a:r>
            <a:r>
              <a:rPr lang="en-US" altLang="en-US"/>
              <a:t> retrieval </a:t>
            </a:r>
          </a:p>
          <a:p>
            <a:r>
              <a:rPr lang="en-US" altLang="en-US"/>
              <a:t> Exact-match </a:t>
            </a:r>
          </a:p>
          <a:p>
            <a:pPr lvl="1"/>
            <a:r>
              <a:rPr lang="en-US" altLang="en-US"/>
              <a:t>query specifies precise retrieval criteria every document either matches or fails to match query</a:t>
            </a:r>
          </a:p>
          <a:p>
            <a:pPr lvl="1"/>
            <a:r>
              <a:rPr lang="en-US" altLang="en-US"/>
              <a:t>result is a set of documents </a:t>
            </a:r>
          </a:p>
          <a:p>
            <a:r>
              <a:rPr lang="en-US" altLang="en-US"/>
              <a:t>Best-match </a:t>
            </a:r>
          </a:p>
          <a:p>
            <a:pPr lvl="1"/>
            <a:r>
              <a:rPr lang="en-US" altLang="en-US"/>
              <a:t>query describes good or “best” matching document</a:t>
            </a:r>
          </a:p>
          <a:p>
            <a:pPr lvl="1"/>
            <a:r>
              <a:rPr lang="en-US" altLang="en-US"/>
              <a:t>result is ranked list of documents </a:t>
            </a:r>
          </a:p>
          <a:p>
            <a:pPr lvl="1"/>
            <a:r>
              <a:rPr lang="en-US" altLang="en-US"/>
              <a:t>result may include estimate of quality </a:t>
            </a:r>
          </a:p>
          <a:p>
            <a:r>
              <a:rPr lang="en-US" altLang="en-US"/>
              <a:t>Best-match models: better retrieval effectiveness </a:t>
            </a:r>
          </a:p>
          <a:p>
            <a:pPr lvl="1"/>
            <a:r>
              <a:rPr lang="en-US" altLang="en-US"/>
              <a:t>good documents appear at top of ranking</a:t>
            </a:r>
          </a:p>
          <a:p>
            <a:pPr lvl="1"/>
            <a:r>
              <a:rPr lang="en-US" altLang="en-US"/>
              <a:t>but efficiency is better in exact match (e.g., Boolean)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5FC14F-8CE8-4CEF-886F-6D8DB2ACC7D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Ranking Algorithms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altLang="en-US" dirty="0"/>
              <a:t>Assign weights to the terms in the query</a:t>
            </a:r>
          </a:p>
          <a:p>
            <a:r>
              <a:rPr lang="en-US" altLang="en-US" dirty="0"/>
              <a:t>Assign weights to the terms in the documents</a:t>
            </a:r>
          </a:p>
          <a:p>
            <a:r>
              <a:rPr lang="en-US" altLang="en-US" dirty="0"/>
              <a:t>Compare the weighted query terms to the weighted document terms</a:t>
            </a:r>
          </a:p>
          <a:p>
            <a:pPr lvl="1"/>
            <a:r>
              <a:rPr lang="en-US" altLang="en-US" dirty="0"/>
              <a:t>Boolean matching (exact match)</a:t>
            </a:r>
          </a:p>
          <a:p>
            <a:pPr lvl="1"/>
            <a:r>
              <a:rPr lang="en-US" altLang="en-US" dirty="0"/>
              <a:t>simple (coordinate level) matching (dot product)</a:t>
            </a:r>
          </a:p>
          <a:p>
            <a:pPr lvl="1"/>
            <a:r>
              <a:rPr lang="en-US" altLang="en-US" dirty="0"/>
              <a:t>cosine similarity</a:t>
            </a:r>
          </a:p>
          <a:p>
            <a:pPr lvl="1"/>
            <a:r>
              <a:rPr lang="en-US" altLang="en-US" dirty="0"/>
              <a:t>other normalized similarity measures (Dice, Jaccard, overlap, etc.)</a:t>
            </a:r>
          </a:p>
          <a:p>
            <a:pPr lvl="1"/>
            <a:r>
              <a:rPr lang="en-US" altLang="en-US" dirty="0"/>
              <a:t>probabilistic models</a:t>
            </a:r>
          </a:p>
          <a:p>
            <a:r>
              <a:rPr lang="en-US" altLang="en-US" dirty="0"/>
              <a:t>Rank order the results</a:t>
            </a:r>
          </a:p>
          <a:p>
            <a:pPr lvl="1"/>
            <a:r>
              <a:rPr lang="en-US" altLang="en-US" dirty="0"/>
              <a:t>pure Boolean has no ordering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 dirty="0"/>
              <a:t>Intelligent Information Retrieval</a:t>
            </a:r>
            <a:endParaRPr lang="en-US" altLang="en-US" dirty="0"/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5400C3-DF2F-4BB7-B252-6410EE537A0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Boolean Retrieval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Boolean retrieval most common exact-match model </a:t>
            </a:r>
          </a:p>
          <a:p>
            <a:pPr lvl="1"/>
            <a:r>
              <a:rPr lang="en-US" altLang="en-US" sz="2400" dirty="0"/>
              <a:t>queries are logic expressions with document features as operands </a:t>
            </a:r>
          </a:p>
          <a:p>
            <a:pPr lvl="1"/>
            <a:r>
              <a:rPr lang="en-US" altLang="en-US" sz="2400" dirty="0"/>
              <a:t>retrieved documents are generally not ranked </a:t>
            </a:r>
          </a:p>
          <a:p>
            <a:pPr lvl="1"/>
            <a:r>
              <a:rPr lang="en-US" altLang="en-US" sz="2400" dirty="0"/>
              <a:t>query formulation difficult for novice users </a:t>
            </a:r>
          </a:p>
          <a:p>
            <a:r>
              <a:rPr lang="en-US" altLang="en-US" dirty="0"/>
              <a:t>“Pure” Boolean operators: AND, OR, NOT </a:t>
            </a:r>
          </a:p>
          <a:p>
            <a:r>
              <a:rPr lang="en-US" altLang="en-US" dirty="0"/>
              <a:t>Some systems have proximity operators </a:t>
            </a:r>
          </a:p>
          <a:p>
            <a:r>
              <a:rPr lang="en-US" altLang="en-US" dirty="0"/>
              <a:t>Most systems support simple regular expressions as search terms to match spelling variants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326D689-1AAA-4824-8239-599DB5CEE6D0}" type="slidenum">
              <a:rPr lang="en-US" smtClean="0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35400" y="2794000"/>
            <a:ext cx="4419600" cy="2743200"/>
            <a:chOff x="2448" y="1200"/>
            <a:chExt cx="2784" cy="1728"/>
          </a:xfrm>
        </p:grpSpPr>
        <p:sp>
          <p:nvSpPr>
            <p:cNvPr id="7177" name="Oval 3"/>
            <p:cNvSpPr>
              <a:spLocks noChangeArrowheads="1"/>
            </p:cNvSpPr>
            <p:nvPr/>
          </p:nvSpPr>
          <p:spPr bwMode="auto">
            <a:xfrm>
              <a:off x="2832" y="1440"/>
              <a:ext cx="1248" cy="1248"/>
            </a:xfrm>
            <a:prstGeom prst="ellipse">
              <a:avLst/>
            </a:prstGeom>
            <a:noFill/>
            <a:ln w="28575">
              <a:solidFill>
                <a:srgbClr val="3333F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Oval 4"/>
            <p:cNvSpPr>
              <a:spLocks noChangeArrowheads="1"/>
            </p:cNvSpPr>
            <p:nvPr/>
          </p:nvSpPr>
          <p:spPr bwMode="auto">
            <a:xfrm>
              <a:off x="3552" y="1440"/>
              <a:ext cx="1248" cy="124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2448" y="1200"/>
              <a:ext cx="2784" cy="17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Text Box 6"/>
            <p:cNvSpPr txBox="1">
              <a:spLocks noChangeArrowheads="1"/>
            </p:cNvSpPr>
            <p:nvPr/>
          </p:nvSpPr>
          <p:spPr bwMode="auto">
            <a:xfrm>
              <a:off x="3120" y="2016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chemeClr val="accent1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181" name="Text Box 7"/>
            <p:cNvSpPr txBox="1">
              <a:spLocks noChangeArrowheads="1"/>
            </p:cNvSpPr>
            <p:nvPr/>
          </p:nvSpPr>
          <p:spPr bwMode="auto">
            <a:xfrm>
              <a:off x="4320" y="1968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8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endParaRPr lang="en-US" sz="2400">
              <a:latin typeface="Arial" charset="0"/>
            </a:endParaRPr>
          </a:p>
        </p:txBody>
      </p:sp>
      <p:graphicFrame>
        <p:nvGraphicFramePr>
          <p:cNvPr id="7170" name="Object 9"/>
          <p:cNvGraphicFramePr>
            <a:graphicFrameLocks noChangeAspect="1"/>
          </p:cNvGraphicFramePr>
          <p:nvPr/>
        </p:nvGraphicFramePr>
        <p:xfrm>
          <a:off x="749300" y="24130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68200" imgH="1625400" progId="">
                  <p:embed/>
                </p:oleObj>
              </mc:Choice>
              <mc:Fallback>
                <p:oleObj name="Equation" r:id="rId3" imgW="1168200" imgH="16254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2413000"/>
                        <a:ext cx="2684463" cy="373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495300"/>
          </a:xfrm>
        </p:spPr>
        <p:txBody>
          <a:bodyPr/>
          <a:lstStyle/>
          <a:p>
            <a:r>
              <a:rPr lang="en-US"/>
              <a:t>Boolean Logic</a:t>
            </a:r>
          </a:p>
        </p:txBody>
      </p:sp>
      <p:sp>
        <p:nvSpPr>
          <p:cNvPr id="7176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55600" y="863600"/>
            <a:ext cx="8382000" cy="1257300"/>
          </a:xfrm>
        </p:spPr>
        <p:txBody>
          <a:bodyPr/>
          <a:lstStyle/>
          <a:p>
            <a:r>
              <a:rPr lang="en-US"/>
              <a:t>AND and OR in a Boolean query represent intersection and union of the corresponding documents sets, respectively</a:t>
            </a:r>
          </a:p>
          <a:p>
            <a:r>
              <a:rPr lang="en-US"/>
              <a:t>NOT represents the complement of the corresponding set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1402D28-9B2D-4E79-BDC7-0C53D49BE398}" type="slidenum">
              <a:rPr lang="en-US" smtClean="0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>
          <a:xfrm>
            <a:off x="673100" y="203200"/>
            <a:ext cx="7772400" cy="533400"/>
          </a:xfrm>
        </p:spPr>
        <p:txBody>
          <a:bodyPr/>
          <a:lstStyle/>
          <a:p>
            <a:r>
              <a:rPr lang="en-US"/>
              <a:t>Boolean Queries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0200" y="876300"/>
            <a:ext cx="8521700" cy="5270500"/>
          </a:xfrm>
        </p:spPr>
        <p:txBody>
          <a:bodyPr/>
          <a:lstStyle/>
          <a:p>
            <a:r>
              <a:rPr lang="en-US"/>
              <a:t>Boolean queries are Boolean combination of terms</a:t>
            </a:r>
          </a:p>
          <a:p>
            <a:pPr lvl="1"/>
            <a:r>
              <a:rPr lang="en-US"/>
              <a:t>Cat</a:t>
            </a:r>
          </a:p>
          <a:p>
            <a:pPr lvl="1"/>
            <a:r>
              <a:rPr lang="en-US"/>
              <a:t>Cat OR Dog</a:t>
            </a:r>
          </a:p>
          <a:p>
            <a:pPr lvl="1"/>
            <a:r>
              <a:rPr lang="en-US"/>
              <a:t>Cat AND Dog</a:t>
            </a:r>
          </a:p>
          <a:p>
            <a:pPr lvl="1"/>
            <a:r>
              <a:rPr lang="en-US"/>
              <a:t>(Cat AND Dog) OR Collar</a:t>
            </a:r>
          </a:p>
          <a:p>
            <a:pPr lvl="1"/>
            <a:r>
              <a:rPr lang="en-US"/>
              <a:t>(Cat AND Dog) OR (Collar AND Leash)</a:t>
            </a:r>
          </a:p>
          <a:p>
            <a:pPr lvl="1"/>
            <a:r>
              <a:rPr lang="en-US"/>
              <a:t>(Cat OR Dog) AND (Collar OR Leash)</a:t>
            </a:r>
          </a:p>
          <a:p>
            <a:pPr lvl="1"/>
            <a:endParaRPr lang="en-US" sz="800"/>
          </a:p>
          <a:p>
            <a:r>
              <a:rPr lang="en-US"/>
              <a:t>(Cat OR Dog) AND (Collar OR Leash)</a:t>
            </a:r>
          </a:p>
          <a:p>
            <a:pPr lvl="1"/>
            <a:r>
              <a:rPr lang="en-US"/>
              <a:t>Each of the following combinations works:</a:t>
            </a:r>
          </a:p>
          <a:p>
            <a:endParaRPr lang="en-US"/>
          </a:p>
        </p:txBody>
      </p:sp>
      <p:sp>
        <p:nvSpPr>
          <p:cNvPr id="6151" name="Rectangle 15"/>
          <p:cNvSpPr>
            <a:spLocks noChangeArrowheads="1"/>
          </p:cNvSpPr>
          <p:nvPr/>
        </p:nvSpPr>
        <p:spPr bwMode="auto">
          <a:xfrm>
            <a:off x="711200" y="3695700"/>
            <a:ext cx="5168900" cy="40640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6" name="Object 16"/>
          <p:cNvGraphicFramePr>
            <a:graphicFrameLocks noChangeAspect="1"/>
          </p:cNvGraphicFramePr>
          <p:nvPr/>
        </p:nvGraphicFramePr>
        <p:xfrm>
          <a:off x="958850" y="4598988"/>
          <a:ext cx="7469188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873680" imgH="959400" progId="Excel.Sheet.8">
                  <p:embed/>
                </p:oleObj>
              </mc:Choice>
              <mc:Fallback>
                <p:oleObj name="Worksheet" r:id="rId3" imgW="4873680" imgH="959400" progId="Excel.Sheet.8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4598988"/>
                        <a:ext cx="7469188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71B340-A782-4E17-BB87-73B9F1A5686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"/>
            <a:ext cx="7772400" cy="762000"/>
          </a:xfrm>
        </p:spPr>
        <p:txBody>
          <a:bodyPr/>
          <a:lstStyle/>
          <a:p>
            <a:r>
              <a:rPr lang="en-US" altLang="en-US" dirty="0"/>
              <a:t>Boolean Matching</a:t>
            </a:r>
          </a:p>
        </p:txBody>
      </p:sp>
      <p:sp>
        <p:nvSpPr>
          <p:cNvPr id="41989" name="Oval 3"/>
          <p:cNvSpPr>
            <a:spLocks noChangeArrowheads="1"/>
          </p:cNvSpPr>
          <p:nvPr/>
        </p:nvSpPr>
        <p:spPr bwMode="auto">
          <a:xfrm>
            <a:off x="1346200" y="1193800"/>
            <a:ext cx="2514600" cy="25146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 sz="2400">
              <a:solidFill>
                <a:schemeClr val="hlink"/>
              </a:solidFill>
            </a:endParaRPr>
          </a:p>
        </p:txBody>
      </p:sp>
      <p:sp>
        <p:nvSpPr>
          <p:cNvPr id="41990" name="Oval 4"/>
          <p:cNvSpPr>
            <a:spLocks noChangeArrowheads="1"/>
          </p:cNvSpPr>
          <p:nvPr/>
        </p:nvSpPr>
        <p:spPr bwMode="auto">
          <a:xfrm>
            <a:off x="2184400" y="2565400"/>
            <a:ext cx="2514600" cy="2514600"/>
          </a:xfrm>
          <a:prstGeom prst="ellips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Oval 5"/>
          <p:cNvSpPr>
            <a:spLocks noChangeArrowheads="1"/>
          </p:cNvSpPr>
          <p:nvPr/>
        </p:nvSpPr>
        <p:spPr bwMode="auto">
          <a:xfrm>
            <a:off x="2946400" y="1270000"/>
            <a:ext cx="2514600" cy="2514600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2070" name="Text Box 6"/>
          <p:cNvSpPr txBox="1">
            <a:spLocks noChangeArrowheads="1"/>
          </p:cNvSpPr>
          <p:nvPr/>
        </p:nvSpPr>
        <p:spPr bwMode="auto">
          <a:xfrm>
            <a:off x="3251200" y="5092700"/>
            <a:ext cx="43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accent1"/>
                </a:solidFill>
              </a:rPr>
              <a:t>t</a:t>
            </a:r>
            <a:r>
              <a:rPr lang="en-US" sz="1600" b="1" baseline="-25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en-US" sz="1600" b="1" dirty="0"/>
          </a:p>
        </p:txBody>
      </p:sp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1041400" y="1422400"/>
            <a:ext cx="43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600" b="1">
                <a:solidFill>
                  <a:srgbClr val="FF3300"/>
                </a:solidFill>
              </a:rPr>
              <a:t>t</a:t>
            </a:r>
            <a:r>
              <a:rPr lang="en-US" sz="16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en-US" sz="1600" b="1"/>
          </a:p>
        </p:txBody>
      </p:sp>
      <p:sp>
        <p:nvSpPr>
          <p:cNvPr id="472072" name="Text Box 8"/>
          <p:cNvSpPr txBox="1">
            <a:spLocks noChangeArrowheads="1"/>
          </p:cNvSpPr>
          <p:nvPr/>
        </p:nvSpPr>
        <p:spPr bwMode="auto">
          <a:xfrm>
            <a:off x="5308600" y="1422400"/>
            <a:ext cx="43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600" b="1">
                <a:solidFill>
                  <a:schemeClr val="accent2"/>
                </a:solidFill>
              </a:rPr>
              <a:t>t</a:t>
            </a:r>
            <a:r>
              <a:rPr lang="en-US" sz="16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n-US" sz="1600" b="1"/>
          </a:p>
        </p:txBody>
      </p:sp>
      <p:sp>
        <p:nvSpPr>
          <p:cNvPr id="472073" name="Text Box 9"/>
          <p:cNvSpPr txBox="1">
            <a:spLocks noChangeArrowheads="1"/>
          </p:cNvSpPr>
          <p:nvPr/>
        </p:nvSpPr>
        <p:spPr bwMode="auto">
          <a:xfrm>
            <a:off x="3251200" y="17272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en-US" sz="1600"/>
          </a:p>
        </p:txBody>
      </p:sp>
      <p:sp>
        <p:nvSpPr>
          <p:cNvPr id="472074" name="Text Box 10"/>
          <p:cNvSpPr txBox="1">
            <a:spLocks noChangeArrowheads="1"/>
          </p:cNvSpPr>
          <p:nvPr/>
        </p:nvSpPr>
        <p:spPr bwMode="auto">
          <a:xfrm>
            <a:off x="4013200" y="16510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n-US" sz="1600"/>
          </a:p>
        </p:txBody>
      </p:sp>
      <p:sp>
        <p:nvSpPr>
          <p:cNvPr id="472075" name="Text Box 11"/>
          <p:cNvSpPr txBox="1">
            <a:spLocks noChangeArrowheads="1"/>
          </p:cNvSpPr>
          <p:nvPr/>
        </p:nvSpPr>
        <p:spPr bwMode="auto">
          <a:xfrm>
            <a:off x="2641600" y="29464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en-US" sz="1600"/>
          </a:p>
        </p:txBody>
      </p:sp>
      <p:sp>
        <p:nvSpPr>
          <p:cNvPr id="472076" name="Text Box 12"/>
          <p:cNvSpPr txBox="1">
            <a:spLocks noChangeArrowheads="1"/>
          </p:cNvSpPr>
          <p:nvPr/>
        </p:nvSpPr>
        <p:spPr bwMode="auto">
          <a:xfrm>
            <a:off x="4775200" y="24892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endParaRPr lang="en-US" sz="1600"/>
          </a:p>
        </p:txBody>
      </p:sp>
      <p:sp>
        <p:nvSpPr>
          <p:cNvPr id="472077" name="Text Box 13"/>
          <p:cNvSpPr txBox="1">
            <a:spLocks noChangeArrowheads="1"/>
          </p:cNvSpPr>
          <p:nvPr/>
        </p:nvSpPr>
        <p:spPr bwMode="auto">
          <a:xfrm>
            <a:off x="3175000" y="26416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endParaRPr lang="en-US" sz="1600"/>
          </a:p>
        </p:txBody>
      </p:sp>
      <p:sp>
        <p:nvSpPr>
          <p:cNvPr id="472078" name="Text Box 14"/>
          <p:cNvSpPr txBox="1">
            <a:spLocks noChangeArrowheads="1"/>
          </p:cNvSpPr>
          <p:nvPr/>
        </p:nvSpPr>
        <p:spPr bwMode="auto">
          <a:xfrm>
            <a:off x="3860800" y="30226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endParaRPr lang="en-US" sz="1600"/>
          </a:p>
        </p:txBody>
      </p:sp>
      <p:sp>
        <p:nvSpPr>
          <p:cNvPr id="472079" name="Text Box 15"/>
          <p:cNvSpPr txBox="1">
            <a:spLocks noChangeArrowheads="1"/>
          </p:cNvSpPr>
          <p:nvPr/>
        </p:nvSpPr>
        <p:spPr bwMode="auto">
          <a:xfrm>
            <a:off x="2641600" y="40894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endParaRPr lang="en-US" sz="1600"/>
          </a:p>
        </p:txBody>
      </p:sp>
      <p:sp>
        <p:nvSpPr>
          <p:cNvPr id="472080" name="Text Box 16"/>
          <p:cNvSpPr txBox="1">
            <a:spLocks noChangeArrowheads="1"/>
          </p:cNvSpPr>
          <p:nvPr/>
        </p:nvSpPr>
        <p:spPr bwMode="auto">
          <a:xfrm>
            <a:off x="3708400" y="42418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600"/>
          </a:p>
        </p:txBody>
      </p:sp>
      <p:sp>
        <p:nvSpPr>
          <p:cNvPr id="472081" name="Text Box 17"/>
          <p:cNvSpPr txBox="1">
            <a:spLocks noChangeArrowheads="1"/>
          </p:cNvSpPr>
          <p:nvPr/>
        </p:nvSpPr>
        <p:spPr bwMode="auto">
          <a:xfrm>
            <a:off x="2260600" y="14986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endParaRPr lang="en-US" sz="1600"/>
          </a:p>
        </p:txBody>
      </p:sp>
      <p:sp>
        <p:nvSpPr>
          <p:cNvPr id="472082" name="Text Box 18"/>
          <p:cNvSpPr txBox="1">
            <a:spLocks noChangeArrowheads="1"/>
          </p:cNvSpPr>
          <p:nvPr/>
        </p:nvSpPr>
        <p:spPr bwMode="auto">
          <a:xfrm>
            <a:off x="2260600" y="33274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endParaRPr lang="en-US" sz="1600"/>
          </a:p>
        </p:txBody>
      </p:sp>
      <p:sp>
        <p:nvSpPr>
          <p:cNvPr id="472083" name="Text Box 19"/>
          <p:cNvSpPr txBox="1">
            <a:spLocks noChangeArrowheads="1"/>
          </p:cNvSpPr>
          <p:nvPr/>
        </p:nvSpPr>
        <p:spPr bwMode="auto">
          <a:xfrm>
            <a:off x="1727200" y="2489200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1"/>
              <a:t>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  <a:endParaRPr lang="en-US" sz="1600"/>
          </a:p>
        </p:txBody>
      </p:sp>
      <p:sp>
        <p:nvSpPr>
          <p:cNvPr id="42006" name="Text Box 20"/>
          <p:cNvSpPr txBox="1">
            <a:spLocks noChangeArrowheads="1"/>
          </p:cNvSpPr>
          <p:nvPr/>
        </p:nvSpPr>
        <p:spPr bwMode="auto">
          <a:xfrm>
            <a:off x="3175000" y="29464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1</a:t>
            </a:r>
            <a:endParaRPr lang="en-US" altLang="en-US" sz="2400" i="1"/>
          </a:p>
        </p:txBody>
      </p:sp>
      <p:sp>
        <p:nvSpPr>
          <p:cNvPr id="42007" name="Text Box 21"/>
          <p:cNvSpPr txBox="1">
            <a:spLocks noChangeArrowheads="1"/>
          </p:cNvSpPr>
          <p:nvPr/>
        </p:nvSpPr>
        <p:spPr bwMode="auto">
          <a:xfrm>
            <a:off x="2565400" y="31750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2</a:t>
            </a:r>
            <a:endParaRPr lang="en-US" altLang="en-US" sz="2400" i="1"/>
          </a:p>
        </p:txBody>
      </p:sp>
      <p:sp>
        <p:nvSpPr>
          <p:cNvPr id="42008" name="Text Box 22"/>
          <p:cNvSpPr txBox="1">
            <a:spLocks noChangeArrowheads="1"/>
          </p:cNvSpPr>
          <p:nvPr/>
        </p:nvSpPr>
        <p:spPr bwMode="auto">
          <a:xfrm>
            <a:off x="3175000" y="21082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3</a:t>
            </a:r>
            <a:endParaRPr lang="en-US" altLang="en-US" sz="2400" i="1">
              <a:solidFill>
                <a:srgbClr val="FF9900"/>
              </a:solidFill>
            </a:endParaRPr>
          </a:p>
        </p:txBody>
      </p:sp>
      <p:sp>
        <p:nvSpPr>
          <p:cNvPr id="42009" name="Text Box 23"/>
          <p:cNvSpPr txBox="1">
            <a:spLocks noChangeArrowheads="1"/>
          </p:cNvSpPr>
          <p:nvPr/>
        </p:nvSpPr>
        <p:spPr bwMode="auto">
          <a:xfrm>
            <a:off x="2336800" y="21082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5</a:t>
            </a:r>
            <a:endParaRPr lang="en-US" altLang="en-US" sz="2400" i="1">
              <a:solidFill>
                <a:srgbClr val="FF9900"/>
              </a:solidFill>
            </a:endParaRPr>
          </a:p>
        </p:txBody>
      </p:sp>
      <p:sp>
        <p:nvSpPr>
          <p:cNvPr id="42010" name="Text Box 24"/>
          <p:cNvSpPr txBox="1">
            <a:spLocks noChangeArrowheads="1"/>
          </p:cNvSpPr>
          <p:nvPr/>
        </p:nvSpPr>
        <p:spPr bwMode="auto">
          <a:xfrm>
            <a:off x="3860800" y="32512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4</a:t>
            </a:r>
            <a:endParaRPr lang="en-US" altLang="en-US" sz="2400" i="1"/>
          </a:p>
        </p:txBody>
      </p:sp>
      <p:sp>
        <p:nvSpPr>
          <p:cNvPr id="42011" name="Text Box 25"/>
          <p:cNvSpPr txBox="1">
            <a:spLocks noChangeArrowheads="1"/>
          </p:cNvSpPr>
          <p:nvPr/>
        </p:nvSpPr>
        <p:spPr bwMode="auto">
          <a:xfrm>
            <a:off x="3175000" y="37846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7</a:t>
            </a:r>
            <a:endParaRPr lang="en-US" altLang="en-US" sz="2400" i="1"/>
          </a:p>
        </p:txBody>
      </p:sp>
      <p:sp>
        <p:nvSpPr>
          <p:cNvPr id="42012" name="Text Box 26"/>
          <p:cNvSpPr txBox="1">
            <a:spLocks noChangeArrowheads="1"/>
          </p:cNvSpPr>
          <p:nvPr/>
        </p:nvSpPr>
        <p:spPr bwMode="auto">
          <a:xfrm>
            <a:off x="1270000" y="39370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8</a:t>
            </a:r>
            <a:endParaRPr lang="en-US" altLang="en-US" sz="2400" i="1"/>
          </a:p>
        </p:txBody>
      </p:sp>
      <p:sp>
        <p:nvSpPr>
          <p:cNvPr id="42013" name="Text Box 27"/>
          <p:cNvSpPr txBox="1">
            <a:spLocks noChangeArrowheads="1"/>
          </p:cNvSpPr>
          <p:nvPr/>
        </p:nvSpPr>
        <p:spPr bwMode="auto">
          <a:xfrm>
            <a:off x="4165600" y="2184400"/>
            <a:ext cx="412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6</a:t>
            </a:r>
            <a:endParaRPr lang="en-US" altLang="en-US" sz="2400" i="1">
              <a:solidFill>
                <a:srgbClr val="FF9900"/>
              </a:solidFill>
            </a:endParaRPr>
          </a:p>
        </p:txBody>
      </p:sp>
      <p:sp>
        <p:nvSpPr>
          <p:cNvPr id="42014" name="Text Box 28"/>
          <p:cNvSpPr txBox="1">
            <a:spLocks noChangeArrowheads="1"/>
          </p:cNvSpPr>
          <p:nvPr/>
        </p:nvSpPr>
        <p:spPr bwMode="auto">
          <a:xfrm>
            <a:off x="6553200" y="17780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2</a:t>
            </a:r>
            <a:r>
              <a:rPr lang="en-US" altLang="en-US" sz="1600">
                <a:solidFill>
                  <a:srgbClr val="FF9900"/>
                </a:solidFill>
              </a:rPr>
              <a:t> </a:t>
            </a:r>
            <a:r>
              <a:rPr lang="en-US" altLang="en-US" sz="1600"/>
              <a:t>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15" name="Text Box 29"/>
          <p:cNvSpPr txBox="1">
            <a:spLocks noChangeArrowheads="1"/>
          </p:cNvSpPr>
          <p:nvPr/>
        </p:nvSpPr>
        <p:spPr bwMode="auto">
          <a:xfrm>
            <a:off x="6553200" y="1473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1</a:t>
            </a:r>
            <a:r>
              <a:rPr lang="en-US" altLang="en-US" sz="1600">
                <a:solidFill>
                  <a:srgbClr val="FF9900"/>
                </a:solidFill>
              </a:rPr>
              <a:t> </a:t>
            </a:r>
            <a:r>
              <a:rPr lang="en-US" altLang="en-US" sz="1600"/>
              <a:t>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</a:t>
            </a:r>
            <a:r>
              <a:rPr lang="en-US" altLang="en-US" sz="1600" b="1" baseline="-25000"/>
              <a:t>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16" name="Text Box 30"/>
          <p:cNvSpPr txBox="1">
            <a:spLocks noChangeArrowheads="1"/>
          </p:cNvSpPr>
          <p:nvPr/>
        </p:nvSpPr>
        <p:spPr bwMode="auto">
          <a:xfrm>
            <a:off x="6553200" y="23876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4</a:t>
            </a:r>
            <a:r>
              <a:rPr lang="en-US" altLang="en-US" sz="1600"/>
              <a:t> 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</a:t>
            </a:r>
            <a:r>
              <a:rPr lang="en-US" altLang="en-US" sz="1600" b="1" baseline="-25000"/>
              <a:t>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17" name="Text Box 31"/>
          <p:cNvSpPr txBox="1">
            <a:spLocks noChangeArrowheads="1"/>
          </p:cNvSpPr>
          <p:nvPr/>
        </p:nvSpPr>
        <p:spPr bwMode="auto">
          <a:xfrm>
            <a:off x="6553200" y="20828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3</a:t>
            </a:r>
            <a:r>
              <a:rPr lang="en-US" altLang="en-US" sz="1600"/>
              <a:t> 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6553200" y="2997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6</a:t>
            </a:r>
            <a:r>
              <a:rPr lang="en-US" altLang="en-US" sz="1600"/>
              <a:t> 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</a:t>
            </a:r>
            <a:r>
              <a:rPr lang="en-US" altLang="en-US" sz="1600" b="1" baseline="-25000"/>
              <a:t>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19" name="Text Box 33"/>
          <p:cNvSpPr txBox="1">
            <a:spLocks noChangeArrowheads="1"/>
          </p:cNvSpPr>
          <p:nvPr/>
        </p:nvSpPr>
        <p:spPr bwMode="auto">
          <a:xfrm>
            <a:off x="6553200" y="26924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5</a:t>
            </a:r>
            <a:r>
              <a:rPr lang="en-US" altLang="en-US" sz="1600"/>
              <a:t> 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</a:t>
            </a:r>
            <a:r>
              <a:rPr lang="en-US" altLang="en-US" sz="1600" b="1" baseline="-25000"/>
              <a:t>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20" name="Text Box 34"/>
          <p:cNvSpPr txBox="1">
            <a:spLocks noChangeArrowheads="1"/>
          </p:cNvSpPr>
          <p:nvPr/>
        </p:nvSpPr>
        <p:spPr bwMode="auto">
          <a:xfrm>
            <a:off x="6553200" y="36068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8</a:t>
            </a:r>
            <a:r>
              <a:rPr lang="en-US" altLang="en-US" sz="1600">
                <a:solidFill>
                  <a:srgbClr val="FF9900"/>
                </a:solidFill>
              </a:rPr>
              <a:t> </a:t>
            </a:r>
            <a:r>
              <a:rPr lang="en-US" altLang="en-US" sz="1600"/>
              <a:t>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</a:t>
            </a:r>
            <a:r>
              <a:rPr lang="en-US" altLang="en-US" sz="1600" b="1" baseline="-25000">
                <a:solidFill>
                  <a:schemeClr val="accent2"/>
                </a:solidFill>
              </a:rPr>
              <a:t>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21" name="Text Box 35"/>
          <p:cNvSpPr txBox="1">
            <a:spLocks noChangeArrowheads="1"/>
          </p:cNvSpPr>
          <p:nvPr/>
        </p:nvSpPr>
        <p:spPr bwMode="auto">
          <a:xfrm>
            <a:off x="6553200" y="33020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n-US" sz="1600" b="1" i="1">
                <a:solidFill>
                  <a:srgbClr val="FF9900"/>
                </a:solidFill>
              </a:rPr>
              <a:t>m</a:t>
            </a:r>
            <a:r>
              <a:rPr lang="en-US" altLang="en-US" sz="1600" b="1" i="1" baseline="-25000">
                <a:solidFill>
                  <a:srgbClr val="FF9900"/>
                </a:solidFill>
              </a:rPr>
              <a:t>7</a:t>
            </a:r>
            <a:r>
              <a:rPr lang="en-US" altLang="en-US" sz="1600"/>
              <a:t> = </a:t>
            </a:r>
            <a:r>
              <a:rPr lang="en-US" altLang="en-US" sz="1600" b="1">
                <a:solidFill>
                  <a:srgbClr val="FF3300"/>
                </a:solidFill>
              </a:rPr>
              <a:t>t</a:t>
            </a:r>
            <a:r>
              <a:rPr lang="en-US" altLang="en-US" sz="1600" b="1" baseline="-25000">
                <a:solidFill>
                  <a:srgbClr val="FF3300"/>
                </a:solidFill>
              </a:rPr>
              <a:t>1</a:t>
            </a:r>
            <a:r>
              <a:rPr lang="en-US" altLang="en-US" sz="1600" b="1" baseline="-25000"/>
              <a:t> </a:t>
            </a:r>
            <a:r>
              <a:rPr lang="en-US" altLang="en-US" sz="1600" b="1">
                <a:solidFill>
                  <a:schemeClr val="accent2"/>
                </a:solidFill>
              </a:rPr>
              <a:t>t</a:t>
            </a:r>
            <a:r>
              <a:rPr lang="en-US" altLang="en-US" sz="1600" b="1" baseline="-25000">
                <a:solidFill>
                  <a:schemeClr val="accent2"/>
                </a:solidFill>
              </a:rPr>
              <a:t>2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accent1"/>
                </a:solidFill>
              </a:rPr>
              <a:t>t</a:t>
            </a:r>
            <a:r>
              <a:rPr lang="en-US" altLang="en-US" sz="1600" b="1" baseline="-25000">
                <a:solidFill>
                  <a:schemeClr val="accent1"/>
                </a:solidFill>
              </a:rPr>
              <a:t>3</a:t>
            </a:r>
            <a:r>
              <a:rPr lang="en-US" altLang="en-US" sz="1600" b="1" i="1" baseline="-25000">
                <a:solidFill>
                  <a:schemeClr val="accent1"/>
                </a:solidFill>
              </a:rPr>
              <a:t> </a:t>
            </a:r>
            <a:endParaRPr lang="en-US" altLang="en-US" sz="2400" i="1"/>
          </a:p>
        </p:txBody>
      </p:sp>
      <p:sp>
        <p:nvSpPr>
          <p:cNvPr id="42022" name="Line 36"/>
          <p:cNvSpPr>
            <a:spLocks noChangeShapeType="1"/>
          </p:cNvSpPr>
          <p:nvPr/>
        </p:nvSpPr>
        <p:spPr bwMode="auto">
          <a:xfrm>
            <a:off x="7239000" y="18542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3" name="Line 37"/>
          <p:cNvSpPr>
            <a:spLocks noChangeShapeType="1"/>
          </p:cNvSpPr>
          <p:nvPr/>
        </p:nvSpPr>
        <p:spPr bwMode="auto">
          <a:xfrm>
            <a:off x="7086600" y="24638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4" name="Line 38"/>
          <p:cNvSpPr>
            <a:spLocks noChangeShapeType="1"/>
          </p:cNvSpPr>
          <p:nvPr/>
        </p:nvSpPr>
        <p:spPr bwMode="auto">
          <a:xfrm>
            <a:off x="7467600" y="21590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5" name="Line 39"/>
          <p:cNvSpPr>
            <a:spLocks noChangeShapeType="1"/>
          </p:cNvSpPr>
          <p:nvPr/>
        </p:nvSpPr>
        <p:spPr bwMode="auto">
          <a:xfrm>
            <a:off x="7239000" y="27686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6" name="Line 40"/>
          <p:cNvSpPr>
            <a:spLocks noChangeShapeType="1"/>
          </p:cNvSpPr>
          <p:nvPr/>
        </p:nvSpPr>
        <p:spPr bwMode="auto">
          <a:xfrm>
            <a:off x="7467600" y="27686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7" name="Line 41"/>
          <p:cNvSpPr>
            <a:spLocks noChangeShapeType="1"/>
          </p:cNvSpPr>
          <p:nvPr/>
        </p:nvSpPr>
        <p:spPr bwMode="auto">
          <a:xfrm>
            <a:off x="7086600" y="30734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Line 42"/>
          <p:cNvSpPr>
            <a:spLocks noChangeShapeType="1"/>
          </p:cNvSpPr>
          <p:nvPr/>
        </p:nvSpPr>
        <p:spPr bwMode="auto">
          <a:xfrm>
            <a:off x="7467600" y="30734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9" name="Line 43"/>
          <p:cNvSpPr>
            <a:spLocks noChangeShapeType="1"/>
          </p:cNvSpPr>
          <p:nvPr/>
        </p:nvSpPr>
        <p:spPr bwMode="auto">
          <a:xfrm>
            <a:off x="7086600" y="33782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0" name="Line 44"/>
          <p:cNvSpPr>
            <a:spLocks noChangeShapeType="1"/>
          </p:cNvSpPr>
          <p:nvPr/>
        </p:nvSpPr>
        <p:spPr bwMode="auto">
          <a:xfrm>
            <a:off x="7239000" y="33782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1" name="Line 45"/>
          <p:cNvSpPr>
            <a:spLocks noChangeShapeType="1"/>
          </p:cNvSpPr>
          <p:nvPr/>
        </p:nvSpPr>
        <p:spPr bwMode="auto">
          <a:xfrm>
            <a:off x="7086600" y="36830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2" name="Line 46"/>
          <p:cNvSpPr>
            <a:spLocks noChangeShapeType="1"/>
          </p:cNvSpPr>
          <p:nvPr/>
        </p:nvSpPr>
        <p:spPr bwMode="auto">
          <a:xfrm>
            <a:off x="7239000" y="36830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Line 47"/>
          <p:cNvSpPr>
            <a:spLocks noChangeShapeType="1"/>
          </p:cNvSpPr>
          <p:nvPr/>
        </p:nvSpPr>
        <p:spPr bwMode="auto">
          <a:xfrm>
            <a:off x="7467600" y="36830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10366" y="5524500"/>
            <a:ext cx="80395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Hit list for the query </a:t>
            </a:r>
            <a:r>
              <a:rPr lang="en-US" sz="2000" b="1" dirty="0">
                <a:solidFill>
                  <a:srgbClr val="FF0000"/>
                </a:solidFill>
              </a:rPr>
              <a:t>t1</a:t>
            </a:r>
            <a:r>
              <a:rPr lang="en-US" sz="2000" b="1" dirty="0"/>
              <a:t> AND</a:t>
            </a:r>
            <a:r>
              <a:rPr lang="en-US" sz="2000" b="1" dirty="0">
                <a:solidFill>
                  <a:schemeClr val="accent2"/>
                </a:solidFill>
              </a:rPr>
              <a:t> t2 </a:t>
            </a:r>
            <a:r>
              <a:rPr lang="en-US" sz="2000" dirty="0">
                <a:sym typeface="Wingdings" pitchFamily="2" charset="2"/>
              </a:rPr>
              <a:t>  </a:t>
            </a:r>
          </a:p>
          <a:p>
            <a:pPr algn="l"/>
            <a:r>
              <a:rPr lang="en-US" sz="2000" dirty="0">
                <a:sym typeface="Wingdings" pitchFamily="2" charset="2"/>
              </a:rPr>
              <a:t>	</a:t>
            </a:r>
            <a:r>
              <a:rPr lang="en-US" sz="2000" dirty="0">
                <a:solidFill>
                  <a:srgbClr val="FF0000"/>
                </a:solidFill>
                <a:sym typeface="Wingdings" pitchFamily="2" charset="2"/>
              </a:rPr>
              <a:t>{D1, D3, D5, D9, D10, D11} </a:t>
            </a:r>
            <a:r>
              <a:rPr lang="en-US" sz="2400" b="1" dirty="0">
                <a:sym typeface="Wingdings" pitchFamily="2" charset="2"/>
              </a:rPr>
              <a:t>∩</a:t>
            </a: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dirty="0">
                <a:solidFill>
                  <a:schemeClr val="accent2"/>
                </a:solidFill>
                <a:sym typeface="Wingdings" pitchFamily="2" charset="2"/>
              </a:rPr>
              <a:t>{D1, D2, D4, D5, D6</a:t>
            </a:r>
            <a:r>
              <a:rPr lang="en-US" sz="2000" dirty="0">
                <a:sym typeface="Wingdings" pitchFamily="2" charset="2"/>
              </a:rPr>
              <a:t>} = </a:t>
            </a:r>
            <a:r>
              <a:rPr lang="en-US" sz="2000" b="1" dirty="0">
                <a:sym typeface="Wingdings" pitchFamily="2" charset="2"/>
              </a:rPr>
              <a:t>{D1, D5}</a:t>
            </a:r>
            <a:endParaRPr 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6075</TotalTime>
  <Words>2445</Words>
  <Application>Microsoft Office PowerPoint</Application>
  <PresentationFormat>On-screen Show (4:3)</PresentationFormat>
  <Paragraphs>469</Paragraphs>
  <Slides>36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Cambria Math</vt:lpstr>
      <vt:lpstr>Marlett</vt:lpstr>
      <vt:lpstr>Times New Roman</vt:lpstr>
      <vt:lpstr>Blank Presentation</vt:lpstr>
      <vt:lpstr>Equation</vt:lpstr>
      <vt:lpstr>Worksheet</vt:lpstr>
      <vt:lpstr>Retrieval Models and Ranking Systems</vt:lpstr>
      <vt:lpstr>Retrieval Models</vt:lpstr>
      <vt:lpstr>PowerPoint Presentation</vt:lpstr>
      <vt:lpstr>Retrieval Models</vt:lpstr>
      <vt:lpstr>Ranking Algorithms</vt:lpstr>
      <vt:lpstr>Boolean Retrieval</vt:lpstr>
      <vt:lpstr>Boolean Logic</vt:lpstr>
      <vt:lpstr>Boolean Queries</vt:lpstr>
      <vt:lpstr>Boolean Matching</vt:lpstr>
      <vt:lpstr>Psuedo-Boolean Queries</vt:lpstr>
      <vt:lpstr>Faceted Boolean Query</vt:lpstr>
      <vt:lpstr>Faceted Boolean Query</vt:lpstr>
      <vt:lpstr>Boolean Model</vt:lpstr>
      <vt:lpstr>Vector Space Model  (revisited)</vt:lpstr>
      <vt:lpstr>Documents &amp; Query in n-dimensional Space</vt:lpstr>
      <vt:lpstr>The Notion of “Similarity” in IR</vt:lpstr>
      <vt:lpstr>Vector-Based Similarity Measures</vt:lpstr>
      <vt:lpstr>Vector-Based Similarity Measures</vt:lpstr>
      <vt:lpstr>Computing a similarity score 2D Example</vt:lpstr>
      <vt:lpstr>Computing Similarity Scores</vt:lpstr>
      <vt:lpstr>Similarity Measures for Sets</vt:lpstr>
      <vt:lpstr>Other Vector Space Similarity Measures</vt:lpstr>
      <vt:lpstr>Vector Space Similarity Measures</vt:lpstr>
      <vt:lpstr>Vector Space Similarity Measures Example</vt:lpstr>
      <vt:lpstr>Vector Space Similarity Measures Example</vt:lpstr>
      <vt:lpstr>Probabilistic Models</vt:lpstr>
      <vt:lpstr>Basic Probabilistic Retrieval</vt:lpstr>
      <vt:lpstr>Basic Probabilistic Retrieval</vt:lpstr>
      <vt:lpstr>Estimating Probabilities</vt:lpstr>
      <vt:lpstr>Estimating Probabilities</vt:lpstr>
      <vt:lpstr>Probabilistic Retrieval (cont.)</vt:lpstr>
      <vt:lpstr>Probabilistic Retrieval - Example</vt:lpstr>
      <vt:lpstr>Probabilistic Retrieval (cont.)</vt:lpstr>
      <vt:lpstr>Probabilistic Models</vt:lpstr>
      <vt:lpstr>Vector and Probabilistic Models</vt:lpstr>
      <vt:lpstr>Retrieval Models and Ranking Systems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</dc:title>
  <dc:creator>Bamshad Mobasher</dc:creator>
  <cp:lastModifiedBy>Bamshad Mobasher</cp:lastModifiedBy>
  <cp:revision>257</cp:revision>
  <cp:lastPrinted>2000-01-17T08:03:18Z</cp:lastPrinted>
  <dcterms:created xsi:type="dcterms:W3CDTF">1997-08-26T12:27:33Z</dcterms:created>
  <dcterms:modified xsi:type="dcterms:W3CDTF">2021-01-27T05:18:37Z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mobasher@cs.depaul.edu</vt:lpwstr>
  </property>
  <property fmtid="{D5CDD505-2E9C-101B-9397-08002B2CF9AE}" pid="8" name="HomePage">
    <vt:lpwstr>http://maya.cs.depaul.edu/~mobasher/classes/ds599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C:\Bamshad\CLASS\DS599\Lectures</vt:lpwstr>
  </property>
  <property fmtid="{D5CDD505-2E9C-101B-9397-08002B2CF9AE}" pid="22" name="Telephone number">
    <vt:bool>true</vt:bool>
  </property>
</Properties>
</file>