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ls" ContentType="application/vnd.ms-exce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36"/>
  </p:notesMasterIdLst>
  <p:handoutMasterIdLst>
    <p:handoutMasterId r:id="rId37"/>
  </p:handoutMasterIdLst>
  <p:sldIdLst>
    <p:sldId id="557" r:id="rId2"/>
    <p:sldId id="502" r:id="rId3"/>
    <p:sldId id="635" r:id="rId4"/>
    <p:sldId id="636" r:id="rId5"/>
    <p:sldId id="637" r:id="rId6"/>
    <p:sldId id="638" r:id="rId7"/>
    <p:sldId id="639" r:id="rId8"/>
    <p:sldId id="666" r:id="rId9"/>
    <p:sldId id="641" r:id="rId10"/>
    <p:sldId id="642" r:id="rId11"/>
    <p:sldId id="643" r:id="rId12"/>
    <p:sldId id="644" r:id="rId13"/>
    <p:sldId id="645" r:id="rId14"/>
    <p:sldId id="646" r:id="rId15"/>
    <p:sldId id="663" r:id="rId16"/>
    <p:sldId id="667" r:id="rId17"/>
    <p:sldId id="647" r:id="rId18"/>
    <p:sldId id="648" r:id="rId19"/>
    <p:sldId id="649" r:id="rId20"/>
    <p:sldId id="650" r:id="rId21"/>
    <p:sldId id="651" r:id="rId22"/>
    <p:sldId id="652" r:id="rId23"/>
    <p:sldId id="653" r:id="rId24"/>
    <p:sldId id="654" r:id="rId25"/>
    <p:sldId id="655" r:id="rId26"/>
    <p:sldId id="657" r:id="rId27"/>
    <p:sldId id="658" r:id="rId28"/>
    <p:sldId id="659" r:id="rId29"/>
    <p:sldId id="668" r:id="rId30"/>
    <p:sldId id="669" r:id="rId31"/>
    <p:sldId id="670" r:id="rId32"/>
    <p:sldId id="672" r:id="rId33"/>
    <p:sldId id="662" r:id="rId34"/>
    <p:sldId id="673" r:id="rId35"/>
  </p:sldIdLst>
  <p:sldSz cx="9144000" cy="6858000" type="screen4x3"/>
  <p:notesSz cx="6858000" cy="9144000"/>
  <p:defaultTextStyle>
    <a:defPPr>
      <a:defRPr lang="en-US"/>
    </a:defPPr>
    <a:lvl1pPr algn="r" rtl="0" eaLnBrk="0" fontAlgn="base" hangingPunct="0">
      <a:spcBef>
        <a:spcPct val="0"/>
      </a:spcBef>
      <a:spcAft>
        <a:spcPct val="0"/>
      </a:spcAft>
      <a:defRPr sz="1400" kern="1200">
        <a:solidFill>
          <a:schemeClr val="tx1"/>
        </a:solidFill>
        <a:latin typeface="Times New Roman" charset="0"/>
        <a:ea typeface="+mn-ea"/>
        <a:cs typeface="+mn-cs"/>
      </a:defRPr>
    </a:lvl1pPr>
    <a:lvl2pPr marL="457200" algn="r" rtl="0" eaLnBrk="0" fontAlgn="base" hangingPunct="0">
      <a:spcBef>
        <a:spcPct val="0"/>
      </a:spcBef>
      <a:spcAft>
        <a:spcPct val="0"/>
      </a:spcAft>
      <a:defRPr sz="1400" kern="1200">
        <a:solidFill>
          <a:schemeClr val="tx1"/>
        </a:solidFill>
        <a:latin typeface="Times New Roman" charset="0"/>
        <a:ea typeface="+mn-ea"/>
        <a:cs typeface="+mn-cs"/>
      </a:defRPr>
    </a:lvl2pPr>
    <a:lvl3pPr marL="914400" algn="r" rtl="0" eaLnBrk="0" fontAlgn="base" hangingPunct="0">
      <a:spcBef>
        <a:spcPct val="0"/>
      </a:spcBef>
      <a:spcAft>
        <a:spcPct val="0"/>
      </a:spcAft>
      <a:defRPr sz="1400" kern="1200">
        <a:solidFill>
          <a:schemeClr val="tx1"/>
        </a:solidFill>
        <a:latin typeface="Times New Roman" charset="0"/>
        <a:ea typeface="+mn-ea"/>
        <a:cs typeface="+mn-cs"/>
      </a:defRPr>
    </a:lvl3pPr>
    <a:lvl4pPr marL="1371600" algn="r" rtl="0" eaLnBrk="0" fontAlgn="base" hangingPunct="0">
      <a:spcBef>
        <a:spcPct val="0"/>
      </a:spcBef>
      <a:spcAft>
        <a:spcPct val="0"/>
      </a:spcAft>
      <a:defRPr sz="1400" kern="1200">
        <a:solidFill>
          <a:schemeClr val="tx1"/>
        </a:solidFill>
        <a:latin typeface="Times New Roman" charset="0"/>
        <a:ea typeface="+mn-ea"/>
        <a:cs typeface="+mn-cs"/>
      </a:defRPr>
    </a:lvl4pPr>
    <a:lvl5pPr marL="1828800" algn="r" rtl="0" eaLnBrk="0" fontAlgn="base" hangingPunct="0">
      <a:spcBef>
        <a:spcPct val="0"/>
      </a:spcBef>
      <a:spcAft>
        <a:spcPct val="0"/>
      </a:spcAft>
      <a:defRPr sz="1400" kern="1200">
        <a:solidFill>
          <a:schemeClr val="tx1"/>
        </a:solidFill>
        <a:latin typeface="Times New Roman" charset="0"/>
        <a:ea typeface="+mn-ea"/>
        <a:cs typeface="+mn-cs"/>
      </a:defRPr>
    </a:lvl5pPr>
    <a:lvl6pPr marL="2286000" algn="l" defTabSz="914400" rtl="0" eaLnBrk="1" latinLnBrk="0" hangingPunct="1">
      <a:defRPr sz="1400" kern="1200">
        <a:solidFill>
          <a:schemeClr val="tx1"/>
        </a:solidFill>
        <a:latin typeface="Times New Roman" charset="0"/>
        <a:ea typeface="+mn-ea"/>
        <a:cs typeface="+mn-cs"/>
      </a:defRPr>
    </a:lvl6pPr>
    <a:lvl7pPr marL="2743200" algn="l" defTabSz="914400" rtl="0" eaLnBrk="1" latinLnBrk="0" hangingPunct="1">
      <a:defRPr sz="1400" kern="1200">
        <a:solidFill>
          <a:schemeClr val="tx1"/>
        </a:solidFill>
        <a:latin typeface="Times New Roman" charset="0"/>
        <a:ea typeface="+mn-ea"/>
        <a:cs typeface="+mn-cs"/>
      </a:defRPr>
    </a:lvl7pPr>
    <a:lvl8pPr marL="3200400" algn="l" defTabSz="914400" rtl="0" eaLnBrk="1" latinLnBrk="0" hangingPunct="1">
      <a:defRPr sz="1400" kern="1200">
        <a:solidFill>
          <a:schemeClr val="tx1"/>
        </a:solidFill>
        <a:latin typeface="Times New Roman" charset="0"/>
        <a:ea typeface="+mn-ea"/>
        <a:cs typeface="+mn-cs"/>
      </a:defRPr>
    </a:lvl8pPr>
    <a:lvl9pPr marL="3657600" algn="l" defTabSz="914400" rtl="0" eaLnBrk="1" latinLnBrk="0" hangingPunct="1">
      <a:defRPr sz="1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CCFF"/>
    <a:srgbClr val="FFCCCC"/>
    <a:srgbClr val="CCECFF"/>
    <a:srgbClr val="CCCCFF"/>
    <a:srgbClr val="FF66CC"/>
    <a:srgbClr val="FF99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545" autoAdjust="0"/>
  </p:normalViewPr>
  <p:slideViewPr>
    <p:cSldViewPr snapToGrid="0">
      <p:cViewPr varScale="1">
        <p:scale>
          <a:sx n="98" d="100"/>
          <a:sy n="98" d="100"/>
        </p:scale>
        <p:origin x="10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5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2662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2662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2662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fld id="{B75F0025-B58B-45D8-9C79-6F568776BAC6}" type="slidenum">
              <a:rPr lang="en-US"/>
              <a:pPr>
                <a:defRPr/>
              </a:pPr>
              <a:t>‹#›</a:t>
            </a:fld>
            <a:endParaRPr lang="en-US"/>
          </a:p>
        </p:txBody>
      </p:sp>
    </p:spTree>
    <p:extLst>
      <p:ext uri="{BB962C8B-B14F-4D97-AF65-F5344CB8AC3E}">
        <p14:creationId xmlns:p14="http://schemas.microsoft.com/office/powerpoint/2010/main" val="2797624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47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Times New Roman" pitchFamily="18" charset="0"/>
              </a:defRPr>
            </a:lvl1pPr>
          </a:lstStyle>
          <a:p>
            <a:pPr>
              <a:defRPr/>
            </a:pPr>
            <a:endParaRPr lang="en-US"/>
          </a:p>
        </p:txBody>
      </p:sp>
      <p:sp>
        <p:nvSpPr>
          <p:cNvPr id="37478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7066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7478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7479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Times New Roman" pitchFamily="18" charset="0"/>
              </a:defRPr>
            </a:lvl1pPr>
          </a:lstStyle>
          <a:p>
            <a:pPr>
              <a:defRPr/>
            </a:pPr>
            <a:endParaRPr lang="en-US"/>
          </a:p>
        </p:txBody>
      </p:sp>
      <p:sp>
        <p:nvSpPr>
          <p:cNvPr id="37479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fld id="{7B456A06-723D-4002-9FA5-3B177FA02564}" type="slidenum">
              <a:rPr lang="en-US"/>
              <a:pPr>
                <a:defRPr/>
              </a:pPr>
              <a:t>‹#›</a:t>
            </a:fld>
            <a:endParaRPr lang="en-US"/>
          </a:p>
        </p:txBody>
      </p:sp>
    </p:spTree>
    <p:extLst>
      <p:ext uri="{BB962C8B-B14F-4D97-AF65-F5344CB8AC3E}">
        <p14:creationId xmlns:p14="http://schemas.microsoft.com/office/powerpoint/2010/main" val="307777703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99A332B-E342-4B1E-9A5C-27394F48245F}" type="slidenum">
              <a:rPr lang="en-US" smtClean="0">
                <a:latin typeface="Times New Roman" charset="0"/>
              </a:rPr>
              <a:pPr/>
              <a:t>1</a:t>
            </a:fld>
            <a:endParaRPr lang="en-US">
              <a:latin typeface="Times New Roman"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901E8CF4-924A-4C7A-9B27-D391B58F22DA}" type="slidenum">
              <a:rPr lang="en-US" altLang="en-US" sz="1200"/>
              <a:pPr/>
              <a:t>11</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3C4F193-F3C2-44ED-A805-9E834AE9C0FB}" type="slidenum">
              <a:rPr lang="en-US" altLang="en-US" sz="1200"/>
              <a:pPr/>
              <a:t>12</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90310294-8E82-43CA-A14D-18647AE95A16}" type="slidenum">
              <a:rPr lang="en-US" altLang="en-US" sz="1200"/>
              <a:pPr/>
              <a:t>13</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C3D213FA-C14A-46F9-B9CF-8FA8C157A884}" type="slidenum">
              <a:rPr lang="en-US" altLang="en-US" sz="1200"/>
              <a:pPr/>
              <a:t>14</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BE1888E2-68CD-4702-AB90-4D381B82B7DC}" type="slidenum">
              <a:rPr lang="en-US" altLang="en-US" sz="1200"/>
              <a:pPr/>
              <a:t>17</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B11DCDD8-3F66-4292-ADAE-46ACAA04F90B}" type="slidenum">
              <a:rPr lang="en-US" altLang="en-US" sz="1200"/>
              <a:pPr/>
              <a:t>18</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29E22D7C-5BA4-4EC1-A4FC-F8CC285891AA}" type="slidenum">
              <a:rPr lang="en-US" altLang="en-US" sz="1200"/>
              <a:pPr/>
              <a:t>19</a:t>
            </a:fld>
            <a:endParaRPr lang="en-US" alt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EBBA4E8-393F-43C0-A758-9C464366E783}" type="slidenum">
              <a:rPr lang="en-US" altLang="en-US" sz="1200"/>
              <a:pPr/>
              <a:t>20</a:t>
            </a:fld>
            <a:endParaRPr lang="en-US" alt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1B11EDE5-8A8E-4E2F-8B92-E53A756A478D}" type="slidenum">
              <a:rPr lang="en-US" altLang="en-US" sz="1200"/>
              <a:pPr/>
              <a:t>21</a:t>
            </a:fld>
            <a:endParaRPr lang="en-US" alt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9B00481-8979-49FA-8A46-BAA2A537F2FC}" type="slidenum">
              <a:rPr lang="en-US" altLang="en-US" sz="1200"/>
              <a:pPr/>
              <a:t>22</a:t>
            </a:fld>
            <a:endParaRPr lang="en-US" altLang="en-US" sz="120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B675586-E13B-4A19-B229-4411BA6AEE45}" type="slidenum">
              <a:rPr lang="en-US" smtClean="0">
                <a:latin typeface="Times New Roman" charset="0"/>
              </a:rPr>
              <a:pPr/>
              <a:t>2</a:t>
            </a:fld>
            <a:endParaRPr lang="en-US">
              <a:latin typeface="Times New Roman" charset="0"/>
            </a:endParaRPr>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p:spPr>
        <p:txBody>
          <a:bodyPr/>
          <a:lstStyle/>
          <a:p>
            <a:endParaRPr lang="en-US">
              <a:latin typeface="Times New Roman"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DF4ECC8F-F7BE-44D6-B521-B5E76FA3142B}" type="slidenum">
              <a:rPr lang="en-US" altLang="en-US" sz="1200"/>
              <a:pPr/>
              <a:t>23</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910BD24B-E39F-4BCA-BAB9-127105B34CF9}" type="slidenum">
              <a:rPr lang="en-US" altLang="en-US" sz="1200"/>
              <a:pPr/>
              <a:t>24</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CCAD6CC8-C02D-42F9-A127-AE092709D667}" type="slidenum">
              <a:rPr lang="en-US" altLang="en-US" sz="1200"/>
              <a:pPr/>
              <a:t>25</a:t>
            </a:fld>
            <a:endParaRPr lang="en-US" altLang="en-US" sz="12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D2D579C-F096-4AE4-B408-E7B43828BA2C}" type="slidenum">
              <a:rPr lang="en-US" altLang="en-US" sz="1200"/>
              <a:pPr/>
              <a:t>26</a:t>
            </a:fld>
            <a:endParaRPr lang="en-US" altLang="en-US" sz="120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5349ADD1-C231-46E6-8A78-08027BA8C9CF}" type="slidenum">
              <a:rPr lang="en-US" altLang="en-US" sz="1200"/>
              <a:pPr/>
              <a:t>27</a:t>
            </a:fld>
            <a:endParaRPr lang="en-US" altLang="en-US" sz="120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766ED8B1-F4E7-4869-BA68-8B309A5C5FBD}" type="slidenum">
              <a:rPr lang="en-US" altLang="en-US" sz="1200"/>
              <a:pPr/>
              <a:t>28</a:t>
            </a:fld>
            <a:endParaRPr lang="en-US" altLang="en-US" sz="120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FD34C0A3-59E8-4984-83DF-E61BE6213840}" type="slidenum">
              <a:rPr lang="en-US" altLang="en-US" sz="1200"/>
              <a:pPr/>
              <a:t>33</a:t>
            </a:fld>
            <a:endParaRPr lang="en-US" altLang="en-US" sz="120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99A332B-E342-4B1E-9A5C-27394F48245F}" type="slidenum">
              <a:rPr lang="en-US" smtClean="0">
                <a:latin typeface="Times New Roman" charset="0"/>
              </a:rPr>
              <a:pPr/>
              <a:t>34</a:t>
            </a:fld>
            <a:endParaRPr lang="en-US">
              <a:latin typeface="Times New Roman"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endParaRPr lang="en-US">
              <a:latin typeface="Times New Roman" charset="0"/>
            </a:endParaRPr>
          </a:p>
        </p:txBody>
      </p:sp>
    </p:spTree>
    <p:extLst>
      <p:ext uri="{BB962C8B-B14F-4D97-AF65-F5344CB8AC3E}">
        <p14:creationId xmlns:p14="http://schemas.microsoft.com/office/powerpoint/2010/main" val="2665045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8924B26-72DF-4BAB-9201-FA11C54EF6E3}" type="slidenum">
              <a:rPr lang="en-US" altLang="en-US" sz="1200"/>
              <a:pPr/>
              <a:t>3</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FA758AE-CC97-49A9-BD33-833C42188B8C}" type="slidenum">
              <a:rPr lang="en-US" altLang="en-US" sz="1200"/>
              <a:pPr/>
              <a:t>4</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AE896BF-404B-47EB-9DFD-20946BA940E7}" type="slidenum">
              <a:rPr lang="en-US" altLang="en-US" sz="1200"/>
              <a:pPr/>
              <a:t>5</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144A8D4B-42FA-4B0C-B558-D52CA94FAA97}" type="slidenum">
              <a:rPr lang="en-US" altLang="en-US" sz="1200"/>
              <a:pPr/>
              <a:t>6</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3F1DBA0-10EA-4C13-A74E-2C9E44171E61}" type="slidenum">
              <a:rPr lang="en-US" altLang="en-US" sz="1200"/>
              <a:pPr/>
              <a:t>7</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732029D8-8FB9-49A6-952F-ACA3AE823CF4}" type="slidenum">
              <a:rPr lang="en-US" altLang="en-US" sz="1200"/>
              <a:pPr/>
              <a:t>9</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C263159B-7FF4-4EE8-8BC9-2A04A23D8D3E}" type="slidenum">
              <a:rPr lang="en-US" altLang="en-US" sz="1200"/>
              <a:pPr/>
              <a:t>10</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a:lvl1pPr>
          </a:lstStyle>
          <a:p>
            <a:pPr>
              <a:defRPr/>
            </a:pPr>
            <a:fld id="{CAF5992D-6A28-4849-92AF-060A7A58E34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a:lvl1pPr>
          </a:lstStyle>
          <a:p>
            <a:pPr>
              <a:defRPr/>
            </a:pPr>
            <a:fld id="{A26085B5-3F87-4645-99B2-83ADBDA67B1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4800"/>
            <a:ext cx="56769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a:lvl1pPr>
          </a:lstStyle>
          <a:p>
            <a:pPr>
              <a:defRPr/>
            </a:pPr>
            <a:fld id="{B0B73637-FD8F-4552-820E-48EE20BDB06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a:lvl1pPr>
          </a:lstStyle>
          <a:p>
            <a:pPr>
              <a:defRPr/>
            </a:pPr>
            <a:fld id="{E518674B-2781-4705-91DF-BF8A9945B8A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5" name="Slide Number Placeholder 4"/>
          <p:cNvSpPr>
            <a:spLocks noGrp="1"/>
          </p:cNvSpPr>
          <p:nvPr>
            <p:ph type="sldNum" sz="quarter" idx="11"/>
          </p:nvPr>
        </p:nvSpPr>
        <p:spPr/>
        <p:txBody>
          <a:bodyPr/>
          <a:lstStyle>
            <a:lvl1pPr>
              <a:defRPr/>
            </a:lvl1pPr>
          </a:lstStyle>
          <a:p>
            <a:pPr>
              <a:defRPr/>
            </a:pPr>
            <a:fld id="{6BA03768-2C08-4233-90E5-81AF316A73D3}"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a:lvl1pPr>
          </a:lstStyle>
          <a:p>
            <a:pPr>
              <a:defRPr/>
            </a:pPr>
            <a:fld id="{96B16CE6-B2B3-4B7D-9C1B-7E3A642203F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8" name="Slide Number Placeholder 7"/>
          <p:cNvSpPr>
            <a:spLocks noGrp="1"/>
          </p:cNvSpPr>
          <p:nvPr>
            <p:ph type="sldNum" sz="quarter" idx="11"/>
          </p:nvPr>
        </p:nvSpPr>
        <p:spPr/>
        <p:txBody>
          <a:bodyPr/>
          <a:lstStyle>
            <a:lvl1pPr>
              <a:defRPr/>
            </a:lvl1pPr>
          </a:lstStyle>
          <a:p>
            <a:pPr>
              <a:defRPr/>
            </a:pPr>
            <a:fld id="{AB5FA2DC-3741-40BF-B916-E996748CDFE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4" name="Slide Number Placeholder 3"/>
          <p:cNvSpPr>
            <a:spLocks noGrp="1"/>
          </p:cNvSpPr>
          <p:nvPr>
            <p:ph type="sldNum" sz="quarter" idx="11"/>
          </p:nvPr>
        </p:nvSpPr>
        <p:spPr/>
        <p:txBody>
          <a:bodyPr/>
          <a:lstStyle>
            <a:lvl1pPr>
              <a:defRPr/>
            </a:lvl1pPr>
          </a:lstStyle>
          <a:p>
            <a:pPr>
              <a:defRPr/>
            </a:pPr>
            <a:fld id="{2D64FD05-8DE5-4423-A816-80DEB0BAE4A9}"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3" name="Slide Number Placeholder 2"/>
          <p:cNvSpPr>
            <a:spLocks noGrp="1"/>
          </p:cNvSpPr>
          <p:nvPr>
            <p:ph type="sldNum" sz="quarter" idx="11"/>
          </p:nvPr>
        </p:nvSpPr>
        <p:spPr/>
        <p:txBody>
          <a:bodyPr/>
          <a:lstStyle>
            <a:lvl1pPr>
              <a:defRPr/>
            </a:lvl1pPr>
          </a:lstStyle>
          <a:p>
            <a:pPr>
              <a:defRPr/>
            </a:pPr>
            <a:fld id="{941E72D9-DE04-4B4B-A12A-B0D40FFA11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a:lvl1pPr>
          </a:lstStyle>
          <a:p>
            <a:pPr>
              <a:defRPr/>
            </a:pPr>
            <a:fld id="{5BFB88C7-FC23-4752-9198-68D45B5364D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US"/>
              <a:t>Intelligent Information Retrieval</a:t>
            </a:r>
            <a:endParaRPr lang="en-US" sz="1400"/>
          </a:p>
        </p:txBody>
      </p:sp>
      <p:sp>
        <p:nvSpPr>
          <p:cNvPr id="6" name="Slide Number Placeholder 5"/>
          <p:cNvSpPr>
            <a:spLocks noGrp="1"/>
          </p:cNvSpPr>
          <p:nvPr>
            <p:ph type="sldNum" sz="quarter" idx="11"/>
          </p:nvPr>
        </p:nvSpPr>
        <p:spPr/>
        <p:txBody>
          <a:bodyPr/>
          <a:lstStyle>
            <a:lvl1pPr>
              <a:defRPr/>
            </a:lvl1pPr>
          </a:lstStyle>
          <a:p>
            <a:pPr>
              <a:defRPr/>
            </a:pPr>
            <a:fld id="{CD1D6FC5-7EB5-458F-A7BA-223BCAE0B14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304800"/>
            <a:ext cx="77724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8195" name="Rectangle 3"/>
          <p:cNvSpPr>
            <a:spLocks noGrp="1" noChangeArrowheads="1"/>
          </p:cNvSpPr>
          <p:nvPr>
            <p:ph type="body" idx="1"/>
          </p:nvPr>
        </p:nvSpPr>
        <p:spPr bwMode="auto">
          <a:xfrm>
            <a:off x="685800" y="1295400"/>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9" name="Rectangle 5"/>
          <p:cNvSpPr>
            <a:spLocks noGrp="1" noChangeArrowheads="1"/>
          </p:cNvSpPr>
          <p:nvPr>
            <p:ph type="ftr" sz="quarter" idx="3"/>
          </p:nvPr>
        </p:nvSpPr>
        <p:spPr bwMode="auto">
          <a:xfrm>
            <a:off x="444500" y="6413500"/>
            <a:ext cx="3429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000">
                <a:latin typeface="Times New Roman" pitchFamily="18" charset="0"/>
              </a:defRPr>
            </a:lvl1pPr>
          </a:lstStyle>
          <a:p>
            <a:pPr>
              <a:defRPr/>
            </a:pPr>
            <a:r>
              <a:rPr lang="en-US"/>
              <a:t>Intelligent Information Retrieval</a:t>
            </a:r>
          </a:p>
        </p:txBody>
      </p:sp>
      <p:sp>
        <p:nvSpPr>
          <p:cNvPr id="1032" name="Rectangle 8"/>
          <p:cNvSpPr>
            <a:spLocks noGrp="1" noChangeArrowheads="1"/>
          </p:cNvSpPr>
          <p:nvPr>
            <p:ph type="sldNum" sz="quarter" idx="4"/>
          </p:nvPr>
        </p:nvSpPr>
        <p:spPr bwMode="auto">
          <a:xfrm>
            <a:off x="6794500" y="6426200"/>
            <a:ext cx="1905000" cy="22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latin typeface="Times New Roman" pitchFamily="18" charset="0"/>
              </a:defRPr>
            </a:lvl1pPr>
          </a:lstStyle>
          <a:p>
            <a:pPr>
              <a:defRPr/>
            </a:pPr>
            <a:fld id="{BF862BC3-A905-4A18-9D98-9873A25340A9}" type="slidenum">
              <a:rPr lang="en-US"/>
              <a:pPr>
                <a:defRPr/>
              </a:pPr>
              <a:t>‹#›</a:t>
            </a:fld>
            <a:endParaRPr lang="en-US"/>
          </a:p>
        </p:txBody>
      </p:sp>
      <p:sp>
        <p:nvSpPr>
          <p:cNvPr id="1033" name="Line 9"/>
          <p:cNvSpPr>
            <a:spLocks noChangeShapeType="1"/>
          </p:cNvSpPr>
          <p:nvPr/>
        </p:nvSpPr>
        <p:spPr bwMode="auto">
          <a:xfrm>
            <a:off x="444500" y="6388100"/>
            <a:ext cx="8229600" cy="0"/>
          </a:xfrm>
          <a:prstGeom prst="line">
            <a:avLst/>
          </a:prstGeom>
          <a:noFill/>
          <a:ln w="12700">
            <a:solidFill>
              <a:srgbClr val="FF3300"/>
            </a:solidFill>
            <a:round/>
            <a:headEnd/>
            <a:tailEnd/>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rtl="0" eaLnBrk="0" fontAlgn="base" hangingPunct="0">
        <a:spcBef>
          <a:spcPct val="0"/>
        </a:spcBef>
        <a:spcAft>
          <a:spcPct val="0"/>
        </a:spcAft>
        <a:defRPr sz="3600" b="1">
          <a:solidFill>
            <a:schemeClr val="accent2"/>
          </a:solidFill>
          <a:latin typeface="+mj-lt"/>
          <a:ea typeface="+mj-ea"/>
          <a:cs typeface="+mj-cs"/>
        </a:defRPr>
      </a:lvl1pPr>
      <a:lvl2pPr algn="ctr" rtl="0" eaLnBrk="0" fontAlgn="base" hangingPunct="0">
        <a:spcBef>
          <a:spcPct val="0"/>
        </a:spcBef>
        <a:spcAft>
          <a:spcPct val="0"/>
        </a:spcAft>
        <a:defRPr sz="3600" b="1">
          <a:solidFill>
            <a:schemeClr val="accent2"/>
          </a:solidFill>
          <a:latin typeface="Times New Roman" pitchFamily="18" charset="0"/>
        </a:defRPr>
      </a:lvl2pPr>
      <a:lvl3pPr algn="ctr" rtl="0" eaLnBrk="0" fontAlgn="base" hangingPunct="0">
        <a:spcBef>
          <a:spcPct val="0"/>
        </a:spcBef>
        <a:spcAft>
          <a:spcPct val="0"/>
        </a:spcAft>
        <a:defRPr sz="3600" b="1">
          <a:solidFill>
            <a:schemeClr val="accent2"/>
          </a:solidFill>
          <a:latin typeface="Times New Roman" pitchFamily="18" charset="0"/>
        </a:defRPr>
      </a:lvl3pPr>
      <a:lvl4pPr algn="ctr" rtl="0" eaLnBrk="0" fontAlgn="base" hangingPunct="0">
        <a:spcBef>
          <a:spcPct val="0"/>
        </a:spcBef>
        <a:spcAft>
          <a:spcPct val="0"/>
        </a:spcAft>
        <a:defRPr sz="3600" b="1">
          <a:solidFill>
            <a:schemeClr val="accent2"/>
          </a:solidFill>
          <a:latin typeface="Times New Roman" pitchFamily="18" charset="0"/>
        </a:defRPr>
      </a:lvl4pPr>
      <a:lvl5pPr algn="ctr" rtl="0" eaLnBrk="0" fontAlgn="base" hangingPunct="0">
        <a:spcBef>
          <a:spcPct val="0"/>
        </a:spcBef>
        <a:spcAft>
          <a:spcPct val="0"/>
        </a:spcAft>
        <a:defRPr sz="3600" b="1">
          <a:solidFill>
            <a:schemeClr val="accent2"/>
          </a:solidFill>
          <a:latin typeface="Times New Roman" pitchFamily="18" charset="0"/>
        </a:defRPr>
      </a:lvl5pPr>
      <a:lvl6pPr marL="457200" algn="ctr" rtl="0" eaLnBrk="0" fontAlgn="base" hangingPunct="0">
        <a:spcBef>
          <a:spcPct val="0"/>
        </a:spcBef>
        <a:spcAft>
          <a:spcPct val="0"/>
        </a:spcAft>
        <a:defRPr sz="3600" b="1">
          <a:solidFill>
            <a:schemeClr val="accent2"/>
          </a:solidFill>
          <a:latin typeface="Times New Roman" pitchFamily="18" charset="0"/>
        </a:defRPr>
      </a:lvl6pPr>
      <a:lvl7pPr marL="914400" algn="ctr" rtl="0" eaLnBrk="0" fontAlgn="base" hangingPunct="0">
        <a:spcBef>
          <a:spcPct val="0"/>
        </a:spcBef>
        <a:spcAft>
          <a:spcPct val="0"/>
        </a:spcAft>
        <a:defRPr sz="3600" b="1">
          <a:solidFill>
            <a:schemeClr val="accent2"/>
          </a:solidFill>
          <a:latin typeface="Times New Roman" pitchFamily="18" charset="0"/>
        </a:defRPr>
      </a:lvl7pPr>
      <a:lvl8pPr marL="1371600" algn="ctr" rtl="0" eaLnBrk="0" fontAlgn="base" hangingPunct="0">
        <a:spcBef>
          <a:spcPct val="0"/>
        </a:spcBef>
        <a:spcAft>
          <a:spcPct val="0"/>
        </a:spcAft>
        <a:defRPr sz="3600" b="1">
          <a:solidFill>
            <a:schemeClr val="accent2"/>
          </a:solidFill>
          <a:latin typeface="Times New Roman" pitchFamily="18" charset="0"/>
        </a:defRPr>
      </a:lvl8pPr>
      <a:lvl9pPr marL="1828800" algn="ctr" rtl="0" eaLnBrk="0" fontAlgn="base" hangingPunct="0">
        <a:spcBef>
          <a:spcPct val="0"/>
        </a:spcBef>
        <a:spcAft>
          <a:spcPct val="0"/>
        </a:spcAft>
        <a:defRPr sz="3600" b="1">
          <a:solidFill>
            <a:schemeClr val="accent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Font typeface="Marlett" pitchFamily="2" charset="2"/>
        <a:buChar char="i"/>
        <a:defRPr sz="2400" b="1">
          <a:solidFill>
            <a:schemeClr val="tx1"/>
          </a:solidFill>
          <a:latin typeface="+mn-lt"/>
          <a:ea typeface="+mn-ea"/>
          <a:cs typeface="+mn-cs"/>
        </a:defRPr>
      </a:lvl1pPr>
      <a:lvl2pPr marL="742950" indent="-285750" algn="l" rtl="0" eaLnBrk="0" fontAlgn="base" hangingPunct="0">
        <a:spcBef>
          <a:spcPct val="20000"/>
        </a:spcBef>
        <a:spcAft>
          <a:spcPct val="0"/>
        </a:spcAft>
        <a:buClr>
          <a:srgbClr val="FF3300"/>
        </a:buClr>
        <a:buFont typeface="Marlett" pitchFamily="2" charset="2"/>
        <a:buChar char="4"/>
        <a:defRPr sz="2000">
          <a:solidFill>
            <a:schemeClr val="tx1"/>
          </a:solidFill>
          <a:latin typeface="+mn-lt"/>
        </a:defRPr>
      </a:lvl2pPr>
      <a:lvl3pPr marL="1143000" indent="-228600" algn="l" rtl="0" eaLnBrk="0" fontAlgn="base" hangingPunct="0">
        <a:spcBef>
          <a:spcPct val="20000"/>
        </a:spcBef>
        <a:spcAft>
          <a:spcPct val="0"/>
        </a:spcAft>
        <a:buClr>
          <a:schemeClr val="accent1"/>
        </a:buClr>
        <a:buFont typeface="Marlett" pitchFamily="2" charset="2"/>
        <a:buChar char="i"/>
        <a:defRPr>
          <a:solidFill>
            <a:schemeClr val="tx1"/>
          </a:solidFill>
          <a:latin typeface="+mn-lt"/>
        </a:defRPr>
      </a:lvl3pPr>
      <a:lvl4pPr marL="1600200" indent="-228600" algn="l" rtl="0" eaLnBrk="0" fontAlgn="base" hangingPunct="0">
        <a:spcBef>
          <a:spcPct val="20000"/>
        </a:spcBef>
        <a:spcAft>
          <a:spcPct val="0"/>
        </a:spcAft>
        <a:buClr>
          <a:srgbClr val="FF9900"/>
        </a:buClr>
        <a:buFont typeface="Marlett" pitchFamily="2" charset="2"/>
        <a:buChar char="4"/>
        <a:defRPr sz="16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sz="16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sz="16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sz="16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sz="16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image" Target="../media/image8.emf"/></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oleObject" Target="../embeddings/oleObject11.bin"/><Relationship Id="rId4" Type="http://schemas.openxmlformats.org/officeDocument/2006/relationships/image" Target="../media/image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20.emf"/><Relationship Id="rId3" Type="http://schemas.openxmlformats.org/officeDocument/2006/relationships/oleObject" Target="../embeddings/oleObject18.bin"/><Relationship Id="rId7" Type="http://schemas.openxmlformats.org/officeDocument/2006/relationships/oleObject" Target="../embeddings/Microsoft_Excel_97-2003_Worksheet.xls"/><Relationship Id="rId12" Type="http://schemas.openxmlformats.org/officeDocument/2006/relationships/image" Target="../media/image16.wmf"/><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19.emf"/><Relationship Id="rId11" Type="http://schemas.openxmlformats.org/officeDocument/2006/relationships/oleObject" Target="../embeddings/oleObject21.bin"/><Relationship Id="rId5" Type="http://schemas.openxmlformats.org/officeDocument/2006/relationships/oleObject" Target="../embeddings/oleObject19.bin"/><Relationship Id="rId10" Type="http://schemas.openxmlformats.org/officeDocument/2006/relationships/image" Target="../media/image21.emf"/><Relationship Id="rId4" Type="http://schemas.openxmlformats.org/officeDocument/2006/relationships/image" Target="../media/image15.wmf"/><Relationship Id="rId9" Type="http://schemas.openxmlformats.org/officeDocument/2006/relationships/oleObject" Target="../embeddings/oleObject20.bin"/></Relationships>
</file>

<file path=ppt/slides/_rels/slide21.xml.rels><?xml version="1.0" encoding="UTF-8" standalone="yes"?>
<Relationships xmlns="http://schemas.openxmlformats.org/package/2006/relationships"><Relationship Id="rId8" Type="http://schemas.openxmlformats.org/officeDocument/2006/relationships/image" Target="../media/image23.e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2.emf"/><Relationship Id="rId5" Type="http://schemas.openxmlformats.org/officeDocument/2006/relationships/oleObject" Target="../embeddings/oleObject23.bin"/><Relationship Id="rId10" Type="http://schemas.openxmlformats.org/officeDocument/2006/relationships/image" Target="../media/image18.wmf"/><Relationship Id="rId4" Type="http://schemas.openxmlformats.org/officeDocument/2006/relationships/image" Target="../media/image17.wmf"/><Relationship Id="rId9"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6.bin"/><Relationship Id="rId7" Type="http://schemas.openxmlformats.org/officeDocument/2006/relationships/image" Target="../media/image26.wmf"/><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25.wmf"/><Relationship Id="rId5" Type="http://schemas.openxmlformats.org/officeDocument/2006/relationships/oleObject" Target="../embeddings/oleObject27.bin"/><Relationship Id="rId4" Type="http://schemas.openxmlformats.org/officeDocument/2006/relationships/image" Target="../media/image24.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8.bin"/><Relationship Id="rId7" Type="http://schemas.openxmlformats.org/officeDocument/2006/relationships/image" Target="../media/image26.wmf"/><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29.emf"/><Relationship Id="rId5" Type="http://schemas.openxmlformats.org/officeDocument/2006/relationships/oleObject" Target="../embeddings/oleObject29.bin"/><Relationship Id="rId4" Type="http://schemas.openxmlformats.org/officeDocument/2006/relationships/image" Target="../media/image28.emf"/></Relationships>
</file>

<file path=ppt/slides/_rels/slide25.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32.emf"/><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24.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31.emf"/><Relationship Id="rId4" Type="http://schemas.openxmlformats.org/officeDocument/2006/relationships/image" Target="../media/image30.wmf"/><Relationship Id="rId9" Type="http://schemas.openxmlformats.org/officeDocument/2006/relationships/oleObject" Target="../embeddings/oleObject33.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33.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image" Target="../media/image35.wmf"/><Relationship Id="rId5" Type="http://schemas.openxmlformats.org/officeDocument/2006/relationships/oleObject" Target="../embeddings/oleObject37.bin"/><Relationship Id="rId4" Type="http://schemas.openxmlformats.org/officeDocument/2006/relationships/image" Target="../media/image34.wm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oleObject" Target="../embeddings/oleObject3.bin"/><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4.wmf"/><Relationship Id="rId5" Type="http://schemas.openxmlformats.org/officeDocument/2006/relationships/oleObject" Target="../embeddings/oleObject4.bin"/><Relationship Id="rId4" Type="http://schemas.openxmlformats.org/officeDocument/2006/relationships/image" Target="../media/image3.emf"/><Relationship Id="rId9" Type="http://schemas.openxmlformats.org/officeDocument/2006/relationships/image" Target="../media/image16.png"/></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oleObject" Target="../embeddings/oleObject6.bin"/><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wmf"/><Relationship Id="rId5" Type="http://schemas.openxmlformats.org/officeDocument/2006/relationships/oleObject" Target="../embeddings/oleObject7.bin"/><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ctrTitle"/>
          </p:nvPr>
        </p:nvSpPr>
        <p:spPr>
          <a:xfrm>
            <a:off x="685800" y="914400"/>
            <a:ext cx="7772400" cy="1143000"/>
          </a:xfrm>
          <a:noFill/>
        </p:spPr>
        <p:txBody>
          <a:bodyPr/>
          <a:lstStyle/>
          <a:p>
            <a:r>
              <a:rPr lang="en-US" dirty="0"/>
              <a:t>Indexing Models and Term Weighting</a:t>
            </a:r>
          </a:p>
        </p:txBody>
      </p:sp>
      <p:sp>
        <p:nvSpPr>
          <p:cNvPr id="20483" name="Text Box 5"/>
          <p:cNvSpPr txBox="1">
            <a:spLocks noChangeArrowheads="1"/>
          </p:cNvSpPr>
          <p:nvPr/>
        </p:nvSpPr>
        <p:spPr bwMode="auto">
          <a:xfrm>
            <a:off x="1765300" y="3251200"/>
            <a:ext cx="5638800" cy="1014413"/>
          </a:xfrm>
          <a:prstGeom prst="rect">
            <a:avLst/>
          </a:prstGeom>
          <a:solidFill>
            <a:srgbClr val="99CCFF"/>
          </a:solidFill>
          <a:ln w="9525">
            <a:solidFill>
              <a:srgbClr val="FF0000"/>
            </a:solidFill>
            <a:miter lim="800000"/>
            <a:headEnd/>
            <a:tailEnd/>
          </a:ln>
        </p:spPr>
        <p:txBody>
          <a:bodyPr>
            <a:spAutoFit/>
          </a:bodyPr>
          <a:lstStyle/>
          <a:p>
            <a:pPr algn="ctr">
              <a:spcBef>
                <a:spcPct val="50000"/>
              </a:spcBef>
            </a:pPr>
            <a:r>
              <a:rPr lang="en-US" sz="2400"/>
              <a:t>CSC 575</a:t>
            </a:r>
          </a:p>
          <a:p>
            <a:pPr algn="ctr">
              <a:spcBef>
                <a:spcPct val="50000"/>
              </a:spcBef>
            </a:pPr>
            <a:r>
              <a:rPr lang="en-US" sz="2400"/>
              <a:t>Intelligent Information Retrieval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126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479EB975-2D51-46F2-B0D0-B62E342DE3DC}" type="slidenum">
              <a:rPr lang="en-US" altLang="en-US"/>
              <a:pPr/>
              <a:t>10</a:t>
            </a:fld>
            <a:endParaRPr lang="en-US" altLang="en-US"/>
          </a:p>
        </p:txBody>
      </p:sp>
      <p:sp>
        <p:nvSpPr>
          <p:cNvPr id="11270" name="Rectangle 2"/>
          <p:cNvSpPr>
            <a:spLocks noGrp="1" noChangeArrowheads="1"/>
          </p:cNvSpPr>
          <p:nvPr>
            <p:ph type="title"/>
          </p:nvPr>
        </p:nvSpPr>
        <p:spPr>
          <a:xfrm>
            <a:off x="685800" y="381000"/>
            <a:ext cx="7772400" cy="546100"/>
          </a:xfrm>
        </p:spPr>
        <p:txBody>
          <a:bodyPr/>
          <a:lstStyle/>
          <a:p>
            <a:r>
              <a:rPr lang="en-US" altLang="en-US"/>
              <a:t>Normalized Similarity Measures</a:t>
            </a:r>
          </a:p>
        </p:txBody>
      </p:sp>
      <p:graphicFrame>
        <p:nvGraphicFramePr>
          <p:cNvPr id="11266" name="Object 0"/>
          <p:cNvGraphicFramePr>
            <a:graphicFrameLocks noChangeAspect="1"/>
          </p:cNvGraphicFramePr>
          <p:nvPr/>
        </p:nvGraphicFramePr>
        <p:xfrm>
          <a:off x="5524500" y="1282700"/>
          <a:ext cx="3114675" cy="3937000"/>
        </p:xfrm>
        <a:graphic>
          <a:graphicData uri="http://schemas.openxmlformats.org/presentationml/2006/ole">
            <mc:AlternateContent xmlns:mc="http://schemas.openxmlformats.org/markup-compatibility/2006">
              <mc:Choice xmlns:v="urn:schemas-microsoft-com:vml" Requires="v">
                <p:oleObj name="Worksheet" r:id="rId3" imgW="3534036" imgH="3648456" progId="Excel.Sheet.8">
                  <p:embed/>
                </p:oleObj>
              </mc:Choice>
              <mc:Fallback>
                <p:oleObj name="Worksheet" r:id="rId3" imgW="3534036" imgH="364845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24500" y="1282700"/>
                        <a:ext cx="3114675" cy="393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7" name="Object 1"/>
          <p:cNvGraphicFramePr>
            <a:graphicFrameLocks noChangeAspect="1"/>
          </p:cNvGraphicFramePr>
          <p:nvPr/>
        </p:nvGraphicFramePr>
        <p:xfrm>
          <a:off x="368300" y="1282700"/>
          <a:ext cx="3114675" cy="3937000"/>
        </p:xfrm>
        <a:graphic>
          <a:graphicData uri="http://schemas.openxmlformats.org/presentationml/2006/ole">
            <mc:AlternateContent xmlns:mc="http://schemas.openxmlformats.org/markup-compatibility/2006">
              <mc:Choice xmlns:v="urn:schemas-microsoft-com:vml" Requires="v">
                <p:oleObj name="Worksheet" r:id="rId5" imgW="3534036" imgH="3610196" progId="Excel.Sheet.8">
                  <p:embed/>
                </p:oleObj>
              </mc:Choice>
              <mc:Fallback>
                <p:oleObj name="Worksheet" r:id="rId5" imgW="3534036" imgH="3610196"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8300" y="1282700"/>
                        <a:ext cx="3114675" cy="393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1271" name="AutoShape 7"/>
          <p:cNvCxnSpPr>
            <a:cxnSpLocks noChangeShapeType="1"/>
          </p:cNvCxnSpPr>
          <p:nvPr/>
        </p:nvCxnSpPr>
        <p:spPr bwMode="auto">
          <a:xfrm>
            <a:off x="3482975" y="3251200"/>
            <a:ext cx="2041525" cy="0"/>
          </a:xfrm>
          <a:prstGeom prst="straightConnector1">
            <a:avLst/>
          </a:prstGeom>
          <a:noFill/>
          <a:ln w="12700">
            <a:solidFill>
              <a:srgbClr val="FF3300"/>
            </a:solidFill>
            <a:round/>
            <a:headEnd/>
            <a:tailEnd type="triangle" w="med" len="med"/>
          </a:ln>
          <a:extLst>
            <a:ext uri="{909E8E84-426E-40DD-AFC4-6F175D3DCCD1}">
              <a14:hiddenFill xmlns:a14="http://schemas.microsoft.com/office/drawing/2010/main">
                <a:noFill/>
              </a14:hiddenFill>
            </a:ext>
          </a:extLst>
        </p:spPr>
      </p:cxnSp>
      <p:sp>
        <p:nvSpPr>
          <p:cNvPr id="11272" name="Text Box 8"/>
          <p:cNvSpPr txBox="1">
            <a:spLocks noChangeArrowheads="1"/>
          </p:cNvSpPr>
          <p:nvPr/>
        </p:nvSpPr>
        <p:spPr bwMode="auto">
          <a:xfrm>
            <a:off x="3568700" y="2514600"/>
            <a:ext cx="1885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a:solidFill>
                  <a:schemeClr val="accent2"/>
                </a:solidFill>
              </a:rPr>
              <a:t>Using normalized</a:t>
            </a:r>
          </a:p>
          <a:p>
            <a:pPr algn="l"/>
            <a:r>
              <a:rPr lang="en-US" altLang="en-US" sz="1800">
                <a:solidFill>
                  <a:schemeClr val="accent2"/>
                </a:solidFill>
              </a:rPr>
              <a:t>cosine similarity</a:t>
            </a:r>
          </a:p>
        </p:txBody>
      </p:sp>
      <p:sp>
        <p:nvSpPr>
          <p:cNvPr id="11273" name="Text Box 9"/>
          <p:cNvSpPr txBox="1">
            <a:spLocks noChangeArrowheads="1"/>
          </p:cNvSpPr>
          <p:nvPr/>
        </p:nvSpPr>
        <p:spPr bwMode="auto">
          <a:xfrm>
            <a:off x="1447800" y="5613400"/>
            <a:ext cx="6140450" cy="379413"/>
          </a:xfrm>
          <a:prstGeom prst="rect">
            <a:avLst/>
          </a:prstGeom>
          <a:noFill/>
          <a:ln w="12700">
            <a:solidFill>
              <a:srgbClr val="008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a:solidFill>
                  <a:schemeClr val="accent2"/>
                </a:solidFill>
              </a:rPr>
              <a:t>Note that the relative ranking among documents has changed!</a:t>
            </a:r>
          </a:p>
        </p:txBody>
      </p:sp>
    </p:spTree>
    <p:extLst>
      <p:ext uri="{BB962C8B-B14F-4D97-AF65-F5344CB8AC3E}">
        <p14:creationId xmlns:p14="http://schemas.microsoft.com/office/powerpoint/2010/main" val="5162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63592B7-CE21-4C85-B692-7A820801D9D6}" type="slidenum">
              <a:rPr lang="en-US" altLang="en-US"/>
              <a:pPr/>
              <a:t>11</a:t>
            </a:fld>
            <a:endParaRPr lang="en-US" altLang="en-US"/>
          </a:p>
        </p:txBody>
      </p:sp>
      <p:sp>
        <p:nvSpPr>
          <p:cNvPr id="44036" name="Rectangle 2"/>
          <p:cNvSpPr>
            <a:spLocks noGrp="1" noChangeArrowheads="1"/>
          </p:cNvSpPr>
          <p:nvPr>
            <p:ph type="title"/>
          </p:nvPr>
        </p:nvSpPr>
        <p:spPr/>
        <p:txBody>
          <a:bodyPr/>
          <a:lstStyle/>
          <a:p>
            <a:r>
              <a:rPr lang="en-US" altLang="en-US"/>
              <a:t>tf </a:t>
            </a:r>
            <a:r>
              <a:rPr lang="en-US" altLang="en-US">
                <a:latin typeface="Arial" charset="0"/>
              </a:rPr>
              <a:t>x</a:t>
            </a:r>
            <a:r>
              <a:rPr lang="en-US" altLang="en-US"/>
              <a:t> idf Weighting</a:t>
            </a:r>
          </a:p>
        </p:txBody>
      </p:sp>
      <p:sp>
        <p:nvSpPr>
          <p:cNvPr id="44037" name="Rectangle 3"/>
          <p:cNvSpPr>
            <a:spLocks noGrp="1" noChangeArrowheads="1"/>
          </p:cNvSpPr>
          <p:nvPr>
            <p:ph type="body" idx="1"/>
          </p:nvPr>
        </p:nvSpPr>
        <p:spPr>
          <a:xfrm>
            <a:off x="685800" y="1295400"/>
            <a:ext cx="7772400" cy="4114800"/>
          </a:xfrm>
        </p:spPr>
        <p:txBody>
          <a:bodyPr/>
          <a:lstStyle/>
          <a:p>
            <a:r>
              <a:rPr lang="en-US" altLang="en-US"/>
              <a:t>tf </a:t>
            </a:r>
            <a:r>
              <a:rPr lang="en-US" altLang="en-US">
                <a:latin typeface="Arial" charset="0"/>
              </a:rPr>
              <a:t>x</a:t>
            </a:r>
            <a:r>
              <a:rPr lang="en-US" altLang="en-US"/>
              <a:t> idf measure:</a:t>
            </a:r>
          </a:p>
          <a:p>
            <a:pPr lvl="1"/>
            <a:r>
              <a:rPr lang="en-US" altLang="en-US"/>
              <a:t>term frequency (tf)</a:t>
            </a:r>
          </a:p>
          <a:p>
            <a:pPr lvl="1"/>
            <a:r>
              <a:rPr lang="en-US" altLang="en-US"/>
              <a:t>inverse document frequency (idf) -- a way to deal with the problems of the Zipf distribution</a:t>
            </a:r>
          </a:p>
          <a:p>
            <a:pPr lvl="1"/>
            <a:r>
              <a:rPr lang="en-US" altLang="en-US"/>
              <a:t>Recall the Zipf distribution</a:t>
            </a:r>
          </a:p>
          <a:p>
            <a:pPr lvl="1"/>
            <a:r>
              <a:rPr lang="en-US" altLang="en-US"/>
              <a:t>Want to weight terms highly if they are</a:t>
            </a:r>
          </a:p>
          <a:p>
            <a:pPr lvl="2"/>
            <a:r>
              <a:rPr lang="en-US" altLang="en-US"/>
              <a:t>frequent in relevant documents … BUT</a:t>
            </a:r>
          </a:p>
          <a:p>
            <a:pPr lvl="2"/>
            <a:r>
              <a:rPr lang="en-US" altLang="en-US"/>
              <a:t>infrequent in the collection as a whole</a:t>
            </a:r>
          </a:p>
          <a:p>
            <a:pPr lvl="2"/>
            <a:endParaRPr lang="en-US" altLang="en-US"/>
          </a:p>
          <a:p>
            <a:r>
              <a:rPr lang="en-US" altLang="en-US"/>
              <a:t>Goal: assign a tf </a:t>
            </a:r>
            <a:r>
              <a:rPr lang="en-US" altLang="en-US">
                <a:latin typeface="Arial" charset="0"/>
              </a:rPr>
              <a:t>x</a:t>
            </a:r>
            <a:r>
              <a:rPr lang="en-US" altLang="en-US"/>
              <a:t> idf weight to each term in each document</a:t>
            </a:r>
          </a:p>
          <a:p>
            <a:endParaRPr lang="en-US" altLang="en-US"/>
          </a:p>
        </p:txBody>
      </p:sp>
    </p:spTree>
    <p:extLst>
      <p:ext uri="{BB962C8B-B14F-4D97-AF65-F5344CB8AC3E}">
        <p14:creationId xmlns:p14="http://schemas.microsoft.com/office/powerpoint/2010/main" val="416447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229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BF94D6E1-7512-4F9D-BB49-7E48191EE094}" type="slidenum">
              <a:rPr lang="en-US" altLang="en-US"/>
              <a:pPr/>
              <a:t>12</a:t>
            </a:fld>
            <a:endParaRPr lang="en-US" altLang="en-US"/>
          </a:p>
        </p:txBody>
      </p:sp>
      <p:sp>
        <p:nvSpPr>
          <p:cNvPr id="12294" name="Rectangle 2"/>
          <p:cNvSpPr>
            <a:spLocks noGrp="1" noChangeArrowheads="1"/>
          </p:cNvSpPr>
          <p:nvPr>
            <p:ph type="title"/>
          </p:nvPr>
        </p:nvSpPr>
        <p:spPr/>
        <p:txBody>
          <a:bodyPr/>
          <a:lstStyle/>
          <a:p>
            <a:r>
              <a:rPr lang="en-US" altLang="en-US"/>
              <a:t>tf </a:t>
            </a:r>
            <a:r>
              <a:rPr lang="en-US" altLang="en-US">
                <a:latin typeface="Arial" charset="0"/>
              </a:rPr>
              <a:t>x</a:t>
            </a:r>
            <a:r>
              <a:rPr lang="en-US" altLang="en-US"/>
              <a:t> idf</a:t>
            </a:r>
          </a:p>
        </p:txBody>
      </p:sp>
      <p:graphicFrame>
        <p:nvGraphicFramePr>
          <p:cNvPr id="12290" name="Object 3"/>
          <p:cNvGraphicFramePr>
            <a:graphicFrameLocks noChangeAspect="1"/>
          </p:cNvGraphicFramePr>
          <p:nvPr/>
        </p:nvGraphicFramePr>
        <p:xfrm>
          <a:off x="2133600" y="1219200"/>
          <a:ext cx="4114800" cy="711200"/>
        </p:xfrm>
        <a:graphic>
          <a:graphicData uri="http://schemas.openxmlformats.org/presentationml/2006/ole">
            <mc:AlternateContent xmlns:mc="http://schemas.openxmlformats.org/markup-compatibility/2006">
              <mc:Choice xmlns:v="urn:schemas-microsoft-com:vml" Requires="v">
                <p:oleObj name="Equation" r:id="rId3" imgW="1320480" imgH="228600" progId="Equation.DSMT4">
                  <p:embed/>
                </p:oleObj>
              </mc:Choice>
              <mc:Fallback>
                <p:oleObj name="Equation" r:id="rId3" imgW="1320480" imgH="2286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1219200"/>
                        <a:ext cx="4114800" cy="711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291" name="Object 4"/>
          <p:cNvGraphicFramePr>
            <a:graphicFrameLocks noChangeAspect="1"/>
          </p:cNvGraphicFramePr>
          <p:nvPr/>
        </p:nvGraphicFramePr>
        <p:xfrm>
          <a:off x="990600" y="2286000"/>
          <a:ext cx="7010400" cy="3935413"/>
        </p:xfrm>
        <a:graphic>
          <a:graphicData uri="http://schemas.openxmlformats.org/presentationml/2006/ole">
            <mc:AlternateContent xmlns:mc="http://schemas.openxmlformats.org/markup-compatibility/2006">
              <mc:Choice xmlns:v="urn:schemas-microsoft-com:vml" Requires="v">
                <p:oleObj name="Equation" r:id="rId5" imgW="3098520" imgH="1739880" progId="Equation.DSMT4">
                  <p:embed/>
                </p:oleObj>
              </mc:Choice>
              <mc:Fallback>
                <p:oleObj name="Equation" r:id="rId5" imgW="3098520" imgH="173988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2286000"/>
                        <a:ext cx="7010400" cy="3935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695304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331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4C44664-6363-4A9F-BB54-84B5914CA1C7}" type="slidenum">
              <a:rPr lang="en-US" altLang="en-US"/>
              <a:pPr/>
              <a:t>13</a:t>
            </a:fld>
            <a:endParaRPr lang="en-US" altLang="en-US"/>
          </a:p>
        </p:txBody>
      </p:sp>
      <p:sp>
        <p:nvSpPr>
          <p:cNvPr id="13317" name="Rectangle 2"/>
          <p:cNvSpPr>
            <a:spLocks noGrp="1" noChangeArrowheads="1"/>
          </p:cNvSpPr>
          <p:nvPr>
            <p:ph type="title"/>
          </p:nvPr>
        </p:nvSpPr>
        <p:spPr/>
        <p:txBody>
          <a:bodyPr/>
          <a:lstStyle/>
          <a:p>
            <a:r>
              <a:rPr lang="en-US" altLang="en-US"/>
              <a:t>Inverse Document Frequency</a:t>
            </a:r>
          </a:p>
        </p:txBody>
      </p:sp>
      <p:sp>
        <p:nvSpPr>
          <p:cNvPr id="13318" name="Rectangle 3"/>
          <p:cNvSpPr>
            <a:spLocks noGrp="1" noChangeArrowheads="1"/>
          </p:cNvSpPr>
          <p:nvPr>
            <p:ph type="body" idx="1"/>
          </p:nvPr>
        </p:nvSpPr>
        <p:spPr/>
        <p:txBody>
          <a:bodyPr/>
          <a:lstStyle/>
          <a:p>
            <a:r>
              <a:rPr lang="en-US" altLang="en-US"/>
              <a:t>IDF provides high values for rare words and low values for common words</a:t>
            </a:r>
          </a:p>
        </p:txBody>
      </p:sp>
      <p:graphicFrame>
        <p:nvGraphicFramePr>
          <p:cNvPr id="13314" name="Object 4"/>
          <p:cNvGraphicFramePr>
            <a:graphicFrameLocks noChangeAspect="1"/>
          </p:cNvGraphicFramePr>
          <p:nvPr/>
        </p:nvGraphicFramePr>
        <p:xfrm>
          <a:off x="3276600" y="2286000"/>
          <a:ext cx="2540000" cy="3556000"/>
        </p:xfrm>
        <a:graphic>
          <a:graphicData uri="http://schemas.openxmlformats.org/presentationml/2006/ole">
            <mc:AlternateContent xmlns:mc="http://schemas.openxmlformats.org/markup-compatibility/2006">
              <mc:Choice xmlns:v="urn:schemas-microsoft-com:vml" Requires="v">
                <p:oleObj name="Equation" r:id="rId3" imgW="1269720" imgH="1777680" progId="Equation.DSMT4">
                  <p:embed/>
                </p:oleObj>
              </mc:Choice>
              <mc:Fallback>
                <p:oleObj name="Equation" r:id="rId3" imgW="1269720" imgH="17776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2286000"/>
                        <a:ext cx="2540000" cy="3556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26447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505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F9A6201F-6EF8-42F4-8508-8C5935CF7AA6}" type="slidenum">
              <a:rPr lang="en-US" altLang="en-US"/>
              <a:pPr/>
              <a:t>14</a:t>
            </a:fld>
            <a:endParaRPr lang="en-US" altLang="en-US"/>
          </a:p>
        </p:txBody>
      </p:sp>
      <p:sp>
        <p:nvSpPr>
          <p:cNvPr id="45060" name="Rectangle 2"/>
          <p:cNvSpPr>
            <a:spLocks noGrp="1" noChangeArrowheads="1"/>
          </p:cNvSpPr>
          <p:nvPr>
            <p:ph type="title"/>
          </p:nvPr>
        </p:nvSpPr>
        <p:spPr/>
        <p:txBody>
          <a:bodyPr/>
          <a:lstStyle/>
          <a:p>
            <a:r>
              <a:rPr lang="en-US" altLang="en-US"/>
              <a:t>tf </a:t>
            </a:r>
            <a:r>
              <a:rPr lang="en-US" altLang="en-US">
                <a:latin typeface="Arial" charset="0"/>
              </a:rPr>
              <a:t>x</a:t>
            </a:r>
            <a:r>
              <a:rPr lang="en-US" altLang="en-US"/>
              <a:t> idf normalization</a:t>
            </a:r>
          </a:p>
        </p:txBody>
      </p:sp>
      <p:sp>
        <p:nvSpPr>
          <p:cNvPr id="45061" name="Rectangle 3"/>
          <p:cNvSpPr>
            <a:spLocks noGrp="1" noChangeArrowheads="1"/>
          </p:cNvSpPr>
          <p:nvPr>
            <p:ph type="body" idx="1"/>
          </p:nvPr>
        </p:nvSpPr>
        <p:spPr>
          <a:xfrm>
            <a:off x="495300" y="1181100"/>
            <a:ext cx="8115300" cy="5054600"/>
          </a:xfrm>
        </p:spPr>
        <p:txBody>
          <a:bodyPr/>
          <a:lstStyle/>
          <a:p>
            <a:r>
              <a:rPr lang="en-US" altLang="en-US" sz="2800" dirty="0"/>
              <a:t>Normalize the term weights (so longer documents are not unfairly given more weight)</a:t>
            </a:r>
          </a:p>
          <a:p>
            <a:pPr lvl="1"/>
            <a:r>
              <a:rPr lang="en-US" altLang="en-US" dirty="0"/>
              <a:t>normalize usually means force all values to fall within a certain range, usually between 0 and 1, inclusive</a:t>
            </a:r>
          </a:p>
          <a:p>
            <a:pPr lvl="1"/>
            <a:r>
              <a:rPr lang="en-US" altLang="en-US" dirty="0"/>
              <a:t>this is more ad hoc than normalization based on vector norms, but the basic idea is the same:</a:t>
            </a:r>
          </a:p>
          <a:p>
            <a:pPr lvl="1"/>
            <a:endParaRPr lang="en-US" altLang="en-US" dirty="0"/>
          </a:p>
          <a:p>
            <a:pPr lvl="1"/>
            <a:endParaRPr lang="en-US" altLang="en-US" dirty="0"/>
          </a:p>
          <a:p>
            <a:pPr lvl="1"/>
            <a:endParaRPr lang="en-US" altLang="en-US" dirty="0"/>
          </a:p>
          <a:p>
            <a:pPr lvl="1"/>
            <a:endParaRPr lang="en-US" altLang="en-US" dirty="0"/>
          </a:p>
          <a:p>
            <a:pPr lvl="1"/>
            <a:endParaRPr lang="en-US" altLang="en-US" sz="1050" dirty="0"/>
          </a:p>
        </p:txBody>
      </p:sp>
      <p:pic>
        <p:nvPicPr>
          <p:cNvPr id="45062" name="Picture 5" descr="tfidf-norm"/>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5314" y="4077996"/>
            <a:ext cx="4098925" cy="10160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0646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tf x idf Example</a:t>
            </a:r>
          </a:p>
        </p:txBody>
      </p:sp>
      <p:sp>
        <p:nvSpPr>
          <p:cNvPr id="11267" name="Slide Number Placeholder 4"/>
          <p:cNvSpPr>
            <a:spLocks noGrp="1"/>
          </p:cNvSpPr>
          <p:nvPr>
            <p:ph type="sldNum" sz="quarter" idx="11"/>
          </p:nvPr>
        </p:nvSpPr>
        <p:spPr>
          <a:noFill/>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6D1810C-4180-45B4-850D-1EDAF7488EFE}" type="slidenum">
              <a:rPr lang="en-US" altLang="en-US" smtClean="0"/>
              <a:pPr/>
              <a:t>15</a:t>
            </a:fld>
            <a:endParaRPr lang="en-US" altLang="en-US"/>
          </a:p>
        </p:txBody>
      </p:sp>
      <p:graphicFrame>
        <p:nvGraphicFramePr>
          <p:cNvPr id="8" name="Table 7"/>
          <p:cNvGraphicFramePr>
            <a:graphicFrameLocks noGrp="1"/>
          </p:cNvGraphicFramePr>
          <p:nvPr>
            <p:extLst>
              <p:ext uri="{D42A27DB-BD31-4B8C-83A1-F6EECF244321}">
                <p14:modId xmlns:p14="http://schemas.microsoft.com/office/powerpoint/2010/main" val="4092080339"/>
              </p:ext>
            </p:extLst>
          </p:nvPr>
        </p:nvGraphicFramePr>
        <p:xfrm>
          <a:off x="2216150" y="1304925"/>
          <a:ext cx="6383336" cy="1928817"/>
        </p:xfrm>
        <a:graphic>
          <a:graphicData uri="http://schemas.openxmlformats.org/drawingml/2006/table">
            <a:tbl>
              <a:tblPr/>
              <a:tblGrid>
                <a:gridCol w="634417">
                  <a:extLst>
                    <a:ext uri="{9D8B030D-6E8A-4147-A177-3AD203B41FA5}">
                      <a16:colId xmlns:a16="http://schemas.microsoft.com/office/drawing/2014/main" val="20000"/>
                    </a:ext>
                  </a:extLst>
                </a:gridCol>
                <a:gridCol w="634417">
                  <a:extLst>
                    <a:ext uri="{9D8B030D-6E8A-4147-A177-3AD203B41FA5}">
                      <a16:colId xmlns:a16="http://schemas.microsoft.com/office/drawing/2014/main" val="20001"/>
                    </a:ext>
                  </a:extLst>
                </a:gridCol>
                <a:gridCol w="634417">
                  <a:extLst>
                    <a:ext uri="{9D8B030D-6E8A-4147-A177-3AD203B41FA5}">
                      <a16:colId xmlns:a16="http://schemas.microsoft.com/office/drawing/2014/main" val="20002"/>
                    </a:ext>
                  </a:extLst>
                </a:gridCol>
                <a:gridCol w="634417">
                  <a:extLst>
                    <a:ext uri="{9D8B030D-6E8A-4147-A177-3AD203B41FA5}">
                      <a16:colId xmlns:a16="http://schemas.microsoft.com/office/drawing/2014/main" val="20003"/>
                    </a:ext>
                  </a:extLst>
                </a:gridCol>
                <a:gridCol w="634417">
                  <a:extLst>
                    <a:ext uri="{9D8B030D-6E8A-4147-A177-3AD203B41FA5}">
                      <a16:colId xmlns:a16="http://schemas.microsoft.com/office/drawing/2014/main" val="20004"/>
                    </a:ext>
                  </a:extLst>
                </a:gridCol>
                <a:gridCol w="634417">
                  <a:extLst>
                    <a:ext uri="{9D8B030D-6E8A-4147-A177-3AD203B41FA5}">
                      <a16:colId xmlns:a16="http://schemas.microsoft.com/office/drawing/2014/main" val="20005"/>
                    </a:ext>
                  </a:extLst>
                </a:gridCol>
                <a:gridCol w="634417">
                  <a:extLst>
                    <a:ext uri="{9D8B030D-6E8A-4147-A177-3AD203B41FA5}">
                      <a16:colId xmlns:a16="http://schemas.microsoft.com/office/drawing/2014/main" val="20006"/>
                    </a:ext>
                  </a:extLst>
                </a:gridCol>
                <a:gridCol w="251123">
                  <a:extLst>
                    <a:ext uri="{9D8B030D-6E8A-4147-A177-3AD203B41FA5}">
                      <a16:colId xmlns:a16="http://schemas.microsoft.com/office/drawing/2014/main" val="20007"/>
                    </a:ext>
                  </a:extLst>
                </a:gridCol>
                <a:gridCol w="634417">
                  <a:extLst>
                    <a:ext uri="{9D8B030D-6E8A-4147-A177-3AD203B41FA5}">
                      <a16:colId xmlns:a16="http://schemas.microsoft.com/office/drawing/2014/main" val="20008"/>
                    </a:ext>
                  </a:extLst>
                </a:gridCol>
                <a:gridCol w="1056877">
                  <a:extLst>
                    <a:ext uri="{9D8B030D-6E8A-4147-A177-3AD203B41FA5}">
                      <a16:colId xmlns:a16="http://schemas.microsoft.com/office/drawing/2014/main" val="20009"/>
                    </a:ext>
                  </a:extLst>
                </a:gridCol>
              </a:tblGrid>
              <a:tr h="214313">
                <a:tc>
                  <a:txBody>
                    <a:bodyPr/>
                    <a:lstStyle/>
                    <a:p>
                      <a:pPr algn="ctr" fontAlgn="b"/>
                      <a:r>
                        <a:rPr lang="en-US" sz="1100" b="0" i="0" u="none" strike="noStrike" dirty="0">
                          <a:solidFill>
                            <a:srgbClr val="000000"/>
                          </a:solidFill>
                          <a:effectLst/>
                          <a:latin typeface="Calibri"/>
                        </a:rPr>
                        <a:t> </a:t>
                      </a:r>
                    </a:p>
                  </a:txBody>
                  <a:tcPr marL="9526" marR="9526" marT="9526"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a:solidFill>
                            <a:srgbClr val="000000"/>
                          </a:solidFill>
                          <a:effectLst/>
                          <a:latin typeface="Calibri"/>
                        </a:rPr>
                        <a:t>Doc 6</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tcPr>
                </a:tc>
                <a:tc>
                  <a:txBody>
                    <a:bodyPr/>
                    <a:lstStyle/>
                    <a:p>
                      <a:pPr algn="ctr" fontAlgn="b"/>
                      <a:r>
                        <a:rPr lang="en-US" sz="1200" b="1" i="0" u="none" strike="noStrike" dirty="0" err="1">
                          <a:solidFill>
                            <a:srgbClr val="000000"/>
                          </a:solidFill>
                          <a:effectLst/>
                          <a:latin typeface="Calibri"/>
                        </a:rPr>
                        <a:t>df</a:t>
                      </a:r>
                      <a:endParaRPr lang="en-US" sz="1200" b="1" i="0" u="none" strike="noStrike" dirty="0">
                        <a:solidFill>
                          <a:srgbClr val="000000"/>
                        </a:solidFill>
                        <a:effectLst/>
                        <a:latin typeface="Calibri"/>
                      </a:endParaRP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1" i="0" u="none" strike="noStrike" dirty="0" err="1">
                          <a:solidFill>
                            <a:srgbClr val="000000"/>
                          </a:solidFill>
                          <a:effectLst/>
                          <a:latin typeface="Calibri"/>
                        </a:rPr>
                        <a:t>idf</a:t>
                      </a:r>
                      <a:r>
                        <a:rPr lang="en-US" sz="1200" b="1" i="0" u="none" strike="noStrike" dirty="0">
                          <a:solidFill>
                            <a:srgbClr val="000000"/>
                          </a:solidFill>
                          <a:effectLst/>
                          <a:latin typeface="Calibri"/>
                        </a:rPr>
                        <a:t> = log2(N/</a:t>
                      </a:r>
                      <a:r>
                        <a:rPr lang="en-US" sz="1200" b="1" i="0" u="none" strike="noStrike" dirty="0" err="1">
                          <a:solidFill>
                            <a:srgbClr val="000000"/>
                          </a:solidFill>
                          <a:effectLst/>
                          <a:latin typeface="Calibri"/>
                        </a:rPr>
                        <a:t>df</a:t>
                      </a:r>
                      <a:r>
                        <a:rPr lang="en-US" sz="1200" b="1" i="0" u="none" strike="noStrike" dirty="0">
                          <a:solidFill>
                            <a:srgbClr val="000000"/>
                          </a:solidFill>
                          <a:effectLst/>
                          <a:latin typeface="Calibri"/>
                        </a:rPr>
                        <a:t>)</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14313">
                <a:tc>
                  <a:txBody>
                    <a:bodyPr/>
                    <a:lstStyle/>
                    <a:p>
                      <a:pPr algn="ctr" fontAlgn="b"/>
                      <a:r>
                        <a:rPr lang="en-US" sz="1200" b="1" i="0" u="none" strike="noStrike" dirty="0">
                          <a:solidFill>
                            <a:srgbClr val="000000"/>
                          </a:solidFill>
                          <a:effectLst/>
                          <a:latin typeface="Calibri"/>
                        </a:rPr>
                        <a:t>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14313">
                <a:tc>
                  <a:txBody>
                    <a:bodyPr/>
                    <a:lstStyle/>
                    <a:p>
                      <a:pPr algn="ctr" fontAlgn="b"/>
                      <a:r>
                        <a:rPr lang="en-US" sz="1200" b="1" i="0" u="none" strike="noStrike" dirty="0">
                          <a:solidFill>
                            <a:srgbClr val="000000"/>
                          </a:solidFill>
                          <a:effectLst/>
                          <a:latin typeface="Calibri"/>
                        </a:rPr>
                        <a:t>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14313">
                <a:tc>
                  <a:txBody>
                    <a:bodyPr/>
                    <a:lstStyle/>
                    <a:p>
                      <a:pPr algn="ctr" fontAlgn="b"/>
                      <a:r>
                        <a:rPr lang="en-US" sz="1200" b="1" i="0" u="none" strike="noStrike" dirty="0">
                          <a:solidFill>
                            <a:srgbClr val="000000"/>
                          </a:solidFill>
                          <a:effectLst/>
                          <a:latin typeface="Calibri"/>
                        </a:rPr>
                        <a:t>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14313">
                <a:tc>
                  <a:txBody>
                    <a:bodyPr/>
                    <a:lstStyle/>
                    <a:p>
                      <a:pPr algn="ctr" fontAlgn="b"/>
                      <a:r>
                        <a:rPr lang="en-US" sz="1200" b="1" i="0" u="none" strike="noStrike">
                          <a:solidFill>
                            <a:srgbClr val="000000"/>
                          </a:solidFill>
                          <a:effectLst/>
                          <a:latin typeface="Calibri"/>
                        </a:rPr>
                        <a:t>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dirty="0">
                          <a:solidFill>
                            <a:srgbClr val="000000"/>
                          </a:solidFill>
                          <a:effectLst/>
                          <a:latin typeface="Calibri"/>
                        </a:rPr>
                        <a: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14313">
                <a:tc>
                  <a:txBody>
                    <a:bodyPr/>
                    <a:lstStyle/>
                    <a:p>
                      <a:pPr algn="ctr" fontAlgn="b"/>
                      <a:r>
                        <a:rPr lang="en-US" sz="1200" b="1" i="0" u="none" strike="noStrike">
                          <a:solidFill>
                            <a:srgbClr val="000000"/>
                          </a:solidFill>
                          <a:effectLst/>
                          <a:latin typeface="Calibri"/>
                        </a:rPr>
                        <a:t>T5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dirty="0">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14313">
                <a:tc>
                  <a:txBody>
                    <a:bodyPr/>
                    <a:lstStyle/>
                    <a:p>
                      <a:pPr algn="ctr" fontAlgn="b"/>
                      <a:r>
                        <a:rPr lang="en-US" sz="1200" b="1" i="0" u="none" strike="noStrike">
                          <a:solidFill>
                            <a:srgbClr val="000000"/>
                          </a:solidFill>
                          <a:effectLst/>
                          <a:latin typeface="Calibri"/>
                        </a:rPr>
                        <a:t>T6</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7</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2</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solidFill>
                            <a:srgbClr val="000000"/>
                          </a:solidFill>
                          <a:effectLst/>
                          <a:latin typeface="Calibri"/>
                        </a:rPr>
                        <a:t>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4313">
                <a:tc>
                  <a:txBody>
                    <a:bodyPr/>
                    <a:lstStyle/>
                    <a:p>
                      <a:pPr algn="ctr" fontAlgn="b"/>
                      <a:r>
                        <a:rPr lang="en-US" sz="1200" b="1" i="0" u="none" strike="noStrike">
                          <a:solidFill>
                            <a:srgbClr val="000000"/>
                          </a:solidFill>
                          <a:effectLst/>
                          <a:latin typeface="Calibri"/>
                        </a:rPr>
                        <a:t>T7</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5</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en-US" sz="1200" b="0" i="0" u="none" strike="noStrike">
                          <a:solidFill>
                            <a:srgbClr val="000000"/>
                          </a:solidFill>
                          <a:effectLst/>
                          <a:latin typeface="Calibri"/>
                        </a:rPr>
                        <a:t>4</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a:solidFill>
                            <a:srgbClr val="000000"/>
                          </a:solidFill>
                          <a:effectLst/>
                          <a:latin typeface="Calibri" panose="020F0502020204030204" pitchFamily="34" charset="0"/>
                        </a:rPr>
                        <a:t>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4313">
                <a:tc>
                  <a:txBody>
                    <a:bodyPr/>
                    <a:lstStyle/>
                    <a:p>
                      <a:pPr algn="ctr" fontAlgn="b"/>
                      <a:r>
                        <a:rPr lang="en-US" sz="1200" b="1" i="0" u="none" strike="noStrike" dirty="0">
                          <a:solidFill>
                            <a:srgbClr val="000000"/>
                          </a:solidFill>
                          <a:effectLst/>
                          <a:latin typeface="Calibri"/>
                        </a:rPr>
                        <a:t>T8</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1</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0</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dirty="0">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a:rPr>
                        <a:t> </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FFFFFF"/>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a:rPr>
                        <a:t>3</a:t>
                      </a:r>
                    </a:p>
                  </a:txBody>
                  <a:tcPr marL="9526" marR="9526" marT="952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b"/>
                      <a:r>
                        <a:rPr lang="en-US" sz="1200" b="0" i="0" u="none" strike="noStrike" dirty="0">
                          <a:solidFill>
                            <a:srgbClr val="000000"/>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graphicFrame>
        <p:nvGraphicFramePr>
          <p:cNvPr id="9" name="Table 8"/>
          <p:cNvGraphicFramePr>
            <a:graphicFrameLocks noGrp="1"/>
          </p:cNvGraphicFramePr>
          <p:nvPr/>
        </p:nvGraphicFramePr>
        <p:xfrm>
          <a:off x="2725738" y="4525963"/>
          <a:ext cx="4267200" cy="1714500"/>
        </p:xfrm>
        <a:graphic>
          <a:graphicData uri="http://schemas.openxmlformats.org/drawingml/2006/table">
            <a:tbl>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tblGrid>
              <a:tr h="190500">
                <a:tc>
                  <a:txBody>
                    <a:bodyPr/>
                    <a:lstStyle/>
                    <a:p>
                      <a:pPr algn="ctr" fontAlgn="b"/>
                      <a:r>
                        <a:rPr lang="en-US" sz="1100" b="0" i="0" u="none" strike="noStrike" dirty="0">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a:rPr>
                        <a:t>Doc 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Doc 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a:solidFill>
                            <a:srgbClr val="000000"/>
                          </a:solidFill>
                          <a:effectLst/>
                          <a:latin typeface="Calibri"/>
                        </a:rPr>
                        <a:t>Doc 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Doc 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Doc 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a:rPr>
                        <a:t>Doc 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90500">
                <a:tc>
                  <a:txBody>
                    <a:bodyPr/>
                    <a:lstStyle/>
                    <a:p>
                      <a:pPr algn="ctr" fontAlgn="b"/>
                      <a:r>
                        <a:rPr lang="en-US" sz="1100" b="1" i="0" u="none" strike="noStrike" dirty="0">
                          <a:solidFill>
                            <a:srgbClr val="000000"/>
                          </a:solidFill>
                          <a:effectLst/>
                          <a:latin typeface="Calibri"/>
                        </a:rPr>
                        <a:t>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4.00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90500">
                <a:tc>
                  <a:txBody>
                    <a:bodyPr/>
                    <a:lstStyle/>
                    <a:p>
                      <a:pPr algn="ctr" fontAlgn="b"/>
                      <a:r>
                        <a:rPr lang="en-US" sz="1100" b="1" i="0" u="none" strike="noStrike">
                          <a:solidFill>
                            <a:srgbClr val="000000"/>
                          </a:solidFill>
                          <a:effectLst/>
                          <a:latin typeface="Calibri"/>
                        </a:rPr>
                        <a:t>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ctr" fontAlgn="b"/>
                      <a:r>
                        <a:rPr lang="en-US" sz="1100" b="1" i="0" u="none" strike="noStrike">
                          <a:solidFill>
                            <a:srgbClr val="000000"/>
                          </a:solidFill>
                          <a:effectLst/>
                          <a:latin typeface="Calibri"/>
                        </a:rPr>
                        <a:t>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ctr" fontAlgn="b"/>
                      <a:r>
                        <a:rPr lang="en-US" sz="1100" b="1" i="0" u="none" strike="noStrike">
                          <a:solidFill>
                            <a:srgbClr val="000000"/>
                          </a:solidFill>
                          <a:effectLst/>
                          <a:latin typeface="Calibri"/>
                        </a:rPr>
                        <a:t>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2.34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algn="ctr" fontAlgn="b"/>
                      <a:r>
                        <a:rPr lang="en-US" sz="1100" b="1" i="0" u="none" strike="noStrike">
                          <a:solidFill>
                            <a:srgbClr val="000000"/>
                          </a:solidFill>
                          <a:effectLst/>
                          <a:latin typeface="Calibri"/>
                        </a:rPr>
                        <a:t>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6.34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1.58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90500">
                <a:tc>
                  <a:txBody>
                    <a:bodyPr/>
                    <a:lstStyle/>
                    <a:p>
                      <a:pPr algn="ctr" fontAlgn="b"/>
                      <a:r>
                        <a:rPr lang="en-US" sz="1100" b="1" i="0" u="none" strike="noStrike">
                          <a:solidFill>
                            <a:srgbClr val="000000"/>
                          </a:solidFill>
                          <a:effectLst/>
                          <a:latin typeface="Calibri"/>
                        </a:rPr>
                        <a:t>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0.26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90500">
                <a:tc>
                  <a:txBody>
                    <a:bodyPr/>
                    <a:lstStyle/>
                    <a:p>
                      <a:pPr algn="ctr" fontAlgn="b"/>
                      <a:r>
                        <a:rPr lang="en-US" sz="1100" b="1" i="0" u="none" strike="noStrike">
                          <a:solidFill>
                            <a:srgbClr val="000000"/>
                          </a:solidFill>
                          <a:effectLst/>
                          <a:latin typeface="Calibri"/>
                        </a:rPr>
                        <a:t>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2.92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0.58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90500">
                <a:tc>
                  <a:txBody>
                    <a:bodyPr/>
                    <a:lstStyle/>
                    <a:p>
                      <a:pPr algn="ctr" fontAlgn="b"/>
                      <a:r>
                        <a:rPr lang="en-US" sz="1100" b="1" i="0" u="none" strike="noStrike">
                          <a:solidFill>
                            <a:srgbClr val="000000"/>
                          </a:solidFill>
                          <a:effectLst/>
                          <a:latin typeface="Calibri"/>
                        </a:rPr>
                        <a:t>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a:rPr>
                        <a:t>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a:rPr>
                        <a:t>3.00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11478" name="TextBox 9"/>
          <p:cNvSpPr txBox="1">
            <a:spLocks noChangeArrowheads="1"/>
          </p:cNvSpPr>
          <p:nvPr/>
        </p:nvSpPr>
        <p:spPr bwMode="auto">
          <a:xfrm>
            <a:off x="228600" y="1981200"/>
            <a:ext cx="1752600" cy="83026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600">
                <a:solidFill>
                  <a:srgbClr val="C00000"/>
                </a:solidFill>
              </a:rPr>
              <a:t>The initial </a:t>
            </a:r>
            <a:br>
              <a:rPr lang="en-US" altLang="en-US" sz="1600">
                <a:solidFill>
                  <a:srgbClr val="C00000"/>
                </a:solidFill>
              </a:rPr>
            </a:br>
            <a:r>
              <a:rPr lang="en-US" altLang="en-US" sz="1600">
                <a:solidFill>
                  <a:srgbClr val="C00000"/>
                </a:solidFill>
              </a:rPr>
              <a:t>Term x Doc matrix</a:t>
            </a:r>
            <a:br>
              <a:rPr lang="en-US" altLang="en-US" sz="1600">
                <a:solidFill>
                  <a:srgbClr val="C00000"/>
                </a:solidFill>
              </a:rPr>
            </a:br>
            <a:r>
              <a:rPr lang="en-US" altLang="en-US" sz="1600">
                <a:solidFill>
                  <a:srgbClr val="C00000"/>
                </a:solidFill>
              </a:rPr>
              <a:t>(Inverted Index)</a:t>
            </a:r>
          </a:p>
        </p:txBody>
      </p:sp>
      <p:sp>
        <p:nvSpPr>
          <p:cNvPr id="11479" name="TextBox 10"/>
          <p:cNvSpPr txBox="1">
            <a:spLocks noChangeArrowheads="1"/>
          </p:cNvSpPr>
          <p:nvPr/>
        </p:nvSpPr>
        <p:spPr bwMode="auto">
          <a:xfrm>
            <a:off x="652463" y="5143500"/>
            <a:ext cx="1752600" cy="5857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600">
                <a:solidFill>
                  <a:srgbClr val="C00000"/>
                </a:solidFill>
              </a:rPr>
              <a:t>tf x idf</a:t>
            </a:r>
            <a:br>
              <a:rPr lang="en-US" altLang="en-US" sz="1600">
                <a:solidFill>
                  <a:srgbClr val="C00000"/>
                </a:solidFill>
              </a:rPr>
            </a:br>
            <a:r>
              <a:rPr lang="en-US" altLang="en-US" sz="1600">
                <a:solidFill>
                  <a:srgbClr val="C00000"/>
                </a:solidFill>
              </a:rPr>
              <a:t>Term x Doc matrix</a:t>
            </a:r>
          </a:p>
        </p:txBody>
      </p:sp>
      <p:sp>
        <p:nvSpPr>
          <p:cNvPr id="11480" name="TextBox 11"/>
          <p:cNvSpPr txBox="1">
            <a:spLocks noChangeArrowheads="1"/>
          </p:cNvSpPr>
          <p:nvPr/>
        </p:nvSpPr>
        <p:spPr bwMode="auto">
          <a:xfrm>
            <a:off x="2600325" y="3759200"/>
            <a:ext cx="4294188" cy="3381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sz="1600">
                <a:solidFill>
                  <a:srgbClr val="C00000"/>
                </a:solidFill>
              </a:rPr>
              <a:t>Documents represented as vectors of words</a:t>
            </a:r>
          </a:p>
        </p:txBody>
      </p:sp>
      <p:cxnSp>
        <p:nvCxnSpPr>
          <p:cNvPr id="11481" name="Straight Arrow Connector 13"/>
          <p:cNvCxnSpPr>
            <a:cxnSpLocks noChangeShapeType="1"/>
            <a:stCxn id="11480" idx="0"/>
          </p:cNvCxnSpPr>
          <p:nvPr/>
        </p:nvCxnSpPr>
        <p:spPr bwMode="auto">
          <a:xfrm flipH="1" flipV="1">
            <a:off x="4746625" y="3263900"/>
            <a:ext cx="0" cy="495300"/>
          </a:xfrm>
          <a:prstGeom prst="straightConnector1">
            <a:avLst/>
          </a:prstGeom>
          <a:noFill/>
          <a:ln w="38100"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82" name="Straight Arrow Connector 15"/>
          <p:cNvCxnSpPr>
            <a:cxnSpLocks noChangeShapeType="1"/>
            <a:stCxn id="11480" idx="2"/>
          </p:cNvCxnSpPr>
          <p:nvPr/>
        </p:nvCxnSpPr>
        <p:spPr bwMode="auto">
          <a:xfrm flipH="1">
            <a:off x="4746625" y="4097338"/>
            <a:ext cx="0" cy="403225"/>
          </a:xfrm>
          <a:prstGeom prst="straightConnector1">
            <a:avLst/>
          </a:prstGeom>
          <a:noFill/>
          <a:ln w="38100" algn="ctr">
            <a:solidFill>
              <a:schemeClr val="tx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92138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95" y="304800"/>
            <a:ext cx="8649477" cy="762000"/>
          </a:xfrm>
        </p:spPr>
        <p:txBody>
          <a:bodyPr/>
          <a:lstStyle/>
          <a:p>
            <a:r>
              <a:rPr lang="en-US" dirty="0"/>
              <a:t>Alternative TF.IDF </a:t>
            </a:r>
            <a:br>
              <a:rPr lang="en-US" dirty="0"/>
            </a:br>
            <a:r>
              <a:rPr lang="en-US" dirty="0"/>
              <a:t>Weighting Schemes</a:t>
            </a:r>
          </a:p>
        </p:txBody>
      </p:sp>
      <p:sp>
        <p:nvSpPr>
          <p:cNvPr id="10" name="Content Placeholder 9"/>
          <p:cNvSpPr>
            <a:spLocks noGrp="1"/>
          </p:cNvSpPr>
          <p:nvPr>
            <p:ph idx="1"/>
          </p:nvPr>
        </p:nvSpPr>
        <p:spPr>
          <a:xfrm>
            <a:off x="620485" y="4376056"/>
            <a:ext cx="7772400" cy="1404257"/>
          </a:xfrm>
        </p:spPr>
        <p:txBody>
          <a:bodyPr/>
          <a:lstStyle/>
          <a:p>
            <a:r>
              <a:rPr lang="en-US" dirty="0">
                <a:ea typeface="ＭＳ Ｐゴシック" charset="0"/>
                <a:cs typeface="ＭＳ Ｐゴシック" charset="0"/>
              </a:rPr>
              <a:t>Many search engines allow for different weightings for queries vs. documents:</a:t>
            </a:r>
          </a:p>
          <a:p>
            <a:r>
              <a:rPr lang="en-US" dirty="0">
                <a:ea typeface="ＭＳ Ｐゴシック" charset="0"/>
                <a:cs typeface="ＭＳ Ｐゴシック" charset="0"/>
              </a:rPr>
              <a:t>A very standard weighting scheme is:</a:t>
            </a:r>
          </a:p>
          <a:p>
            <a:pPr lvl="1"/>
            <a:r>
              <a:rPr lang="en-US" dirty="0">
                <a:solidFill>
                  <a:srgbClr val="000090"/>
                </a:solidFill>
                <a:ea typeface="ＭＳ Ｐゴシック" charset="0"/>
                <a:cs typeface="ＭＳ Ｐゴシック" charset="0"/>
              </a:rPr>
              <a:t>Document</a:t>
            </a:r>
            <a:r>
              <a:rPr lang="en-US" dirty="0">
                <a:ea typeface="ＭＳ Ｐゴシック" charset="0"/>
                <a:cs typeface="ＭＳ Ｐゴシック" charset="0"/>
              </a:rPr>
              <a:t>: logarithmic </a:t>
            </a:r>
            <a:r>
              <a:rPr lang="en-US" dirty="0" err="1">
                <a:ea typeface="ＭＳ Ｐゴシック" charset="0"/>
                <a:cs typeface="ＭＳ Ｐゴシック" charset="0"/>
              </a:rPr>
              <a:t>tf</a:t>
            </a:r>
            <a:r>
              <a:rPr lang="en-US" dirty="0">
                <a:ea typeface="ＭＳ Ｐゴシック" charset="0"/>
                <a:cs typeface="ＭＳ Ｐゴシック" charset="0"/>
              </a:rPr>
              <a:t>, </a:t>
            </a:r>
            <a:r>
              <a:rPr lang="en-US" u="sng" dirty="0">
                <a:ea typeface="ＭＳ Ｐゴシック" charset="0"/>
                <a:cs typeface="ＭＳ Ｐゴシック" charset="0"/>
              </a:rPr>
              <a:t>no </a:t>
            </a:r>
            <a:r>
              <a:rPr lang="en-US" u="sng" dirty="0" err="1">
                <a:ea typeface="ＭＳ Ｐゴシック" charset="0"/>
                <a:cs typeface="ＭＳ Ｐゴシック" charset="0"/>
              </a:rPr>
              <a:t>idf</a:t>
            </a:r>
            <a:r>
              <a:rPr lang="en-US" dirty="0">
                <a:ea typeface="ＭＳ Ｐゴシック" charset="0"/>
                <a:cs typeface="ＭＳ Ｐゴシック" charset="0"/>
              </a:rPr>
              <a:t>, and cosine normalization</a:t>
            </a:r>
          </a:p>
          <a:p>
            <a:pPr lvl="1">
              <a:spcBef>
                <a:spcPts val="600"/>
              </a:spcBef>
              <a:spcAft>
                <a:spcPts val="0"/>
              </a:spcAft>
            </a:pPr>
            <a:r>
              <a:rPr lang="en-US" dirty="0">
                <a:solidFill>
                  <a:srgbClr val="FF0000"/>
                </a:solidFill>
                <a:ea typeface="ＭＳ Ｐゴシック" charset="0"/>
                <a:cs typeface="ＭＳ Ｐゴシック" charset="0"/>
              </a:rPr>
              <a:t>Query</a:t>
            </a:r>
            <a:r>
              <a:rPr lang="en-US" dirty="0">
                <a:solidFill>
                  <a:srgbClr val="000000"/>
                </a:solidFill>
                <a:ea typeface="ＭＳ Ｐゴシック" charset="0"/>
                <a:cs typeface="ＭＳ Ｐゴシック" charset="0"/>
              </a:rPr>
              <a:t>: logarithmic </a:t>
            </a:r>
            <a:r>
              <a:rPr lang="en-US" dirty="0" err="1">
                <a:solidFill>
                  <a:srgbClr val="000000"/>
                </a:solidFill>
                <a:ea typeface="ＭＳ Ｐゴシック" charset="0"/>
                <a:cs typeface="ＭＳ Ｐゴシック" charset="0"/>
              </a:rPr>
              <a:t>tf</a:t>
            </a:r>
            <a:r>
              <a:rPr lang="en-US" dirty="0">
                <a:solidFill>
                  <a:srgbClr val="000000"/>
                </a:solidFill>
                <a:ea typeface="ＭＳ Ｐゴシック" charset="0"/>
                <a:cs typeface="ＭＳ Ｐゴシック" charset="0"/>
              </a:rPr>
              <a:t>, </a:t>
            </a:r>
            <a:r>
              <a:rPr lang="en-US" dirty="0" err="1">
                <a:solidFill>
                  <a:srgbClr val="000000"/>
                </a:solidFill>
                <a:ea typeface="ＭＳ Ｐゴシック" charset="0"/>
                <a:cs typeface="ＭＳ Ｐゴシック" charset="0"/>
              </a:rPr>
              <a:t>idf</a:t>
            </a:r>
            <a:r>
              <a:rPr lang="en-US" dirty="0">
                <a:solidFill>
                  <a:srgbClr val="000000"/>
                </a:solidFill>
                <a:ea typeface="ＭＳ Ｐゴシック" charset="0"/>
                <a:cs typeface="ＭＳ Ｐゴシック" charset="0"/>
              </a:rPr>
              <a:t>, </a:t>
            </a:r>
            <a:r>
              <a:rPr lang="en-US" u="sng" dirty="0">
                <a:solidFill>
                  <a:srgbClr val="000000"/>
                </a:solidFill>
                <a:ea typeface="ＭＳ Ｐゴシック" charset="0"/>
                <a:cs typeface="ＭＳ Ｐゴシック" charset="0"/>
              </a:rPr>
              <a:t>no normalization</a:t>
            </a:r>
            <a:endParaRPr lang="en-US" dirty="0">
              <a:solidFill>
                <a:srgbClr val="000000"/>
              </a:solidFill>
            </a:endParaRPr>
          </a:p>
          <a:p>
            <a:endParaRPr lang="en-US" dirty="0"/>
          </a:p>
        </p:txBody>
      </p:sp>
      <p:sp>
        <p:nvSpPr>
          <p:cNvPr id="4" name="Slide Number Placeholder 3"/>
          <p:cNvSpPr>
            <a:spLocks noGrp="1"/>
          </p:cNvSpPr>
          <p:nvPr>
            <p:ph type="sldNum" sz="quarter" idx="11"/>
          </p:nvPr>
        </p:nvSpPr>
        <p:spPr/>
        <p:txBody>
          <a:bodyPr/>
          <a:lstStyle/>
          <a:p>
            <a:fld id="{1A0E6970-1C99-4DD0-88C0-8E21A05EF641}" type="slidenum">
              <a:rPr lang="en-US" smtClean="0"/>
              <a:pPr/>
              <a:t>16</a:t>
            </a:fld>
            <a:endParaRPr lang="en-US"/>
          </a:p>
        </p:txBody>
      </p:sp>
      <p:pic>
        <p:nvPicPr>
          <p:cNvPr id="6" name="Content Placeholder 7" descr="table1.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77180" y="1367129"/>
            <a:ext cx="8888412" cy="2751137"/>
          </a:xfrm>
          <a:prstGeom prst="rect">
            <a:avLst/>
          </a:prstGeom>
          <a:noFill/>
          <a:ln w="9525">
            <a:noFill/>
            <a:miter lim="800000"/>
            <a:headEnd/>
            <a:tailEnd/>
          </a:ln>
        </p:spPr>
      </p:pic>
    </p:spTree>
    <p:extLst>
      <p:ext uri="{BB962C8B-B14F-4D97-AF65-F5344CB8AC3E}">
        <p14:creationId xmlns:p14="http://schemas.microsoft.com/office/powerpoint/2010/main" val="39858159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608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D34674C4-CD87-4DFE-908D-5CCA352E7C62}" type="slidenum">
              <a:rPr lang="en-US" altLang="en-US"/>
              <a:pPr/>
              <a:t>17</a:t>
            </a:fld>
            <a:endParaRPr lang="en-US" altLang="en-US"/>
          </a:p>
        </p:txBody>
      </p:sp>
      <p:sp>
        <p:nvSpPr>
          <p:cNvPr id="46084" name="Rectangle 2"/>
          <p:cNvSpPr>
            <a:spLocks noGrp="1" noChangeArrowheads="1"/>
          </p:cNvSpPr>
          <p:nvPr>
            <p:ph type="title"/>
          </p:nvPr>
        </p:nvSpPr>
        <p:spPr>
          <a:xfrm>
            <a:off x="685800" y="304800"/>
            <a:ext cx="7772400" cy="533400"/>
          </a:xfrm>
        </p:spPr>
        <p:txBody>
          <a:bodyPr/>
          <a:lstStyle/>
          <a:p>
            <a:r>
              <a:rPr lang="en-US" altLang="en-US"/>
              <a:t>Keyword Discrimination Model</a:t>
            </a:r>
          </a:p>
        </p:txBody>
      </p:sp>
      <p:sp>
        <p:nvSpPr>
          <p:cNvPr id="46085" name="Rectangle 3"/>
          <p:cNvSpPr>
            <a:spLocks noGrp="1" noChangeArrowheads="1"/>
          </p:cNvSpPr>
          <p:nvPr>
            <p:ph type="body" idx="1"/>
          </p:nvPr>
        </p:nvSpPr>
        <p:spPr>
          <a:xfrm>
            <a:off x="393700" y="990600"/>
            <a:ext cx="8331200" cy="5181600"/>
          </a:xfrm>
        </p:spPr>
        <p:txBody>
          <a:bodyPr/>
          <a:lstStyle/>
          <a:p>
            <a:r>
              <a:rPr lang="en-US" altLang="en-US"/>
              <a:t>The Vector representation of documents can be used as the source of another approach to term weighting</a:t>
            </a:r>
          </a:p>
          <a:p>
            <a:pPr lvl="1"/>
            <a:r>
              <a:rPr lang="en-US" altLang="en-US"/>
              <a:t>Question: what happens if we removed one of the words used as dimensions in the vector space?</a:t>
            </a:r>
          </a:p>
          <a:p>
            <a:pPr lvl="1"/>
            <a:r>
              <a:rPr lang="en-US" altLang="en-US"/>
              <a:t>If the average similarity among documents changes significantly, then the word was a good discriminator</a:t>
            </a:r>
          </a:p>
          <a:p>
            <a:pPr lvl="1"/>
            <a:r>
              <a:rPr lang="en-US" altLang="en-US"/>
              <a:t>If there is little change, the word is not as helpful and should be weighted less</a:t>
            </a:r>
          </a:p>
          <a:p>
            <a:r>
              <a:rPr lang="en-US" altLang="en-US"/>
              <a:t>Note that the goal is to have a representation that makes it easier for a queries to discriminate among documents</a:t>
            </a:r>
          </a:p>
          <a:p>
            <a:r>
              <a:rPr lang="en-US" altLang="en-US"/>
              <a:t>Average similarity can be measured after removing each word from the matrix</a:t>
            </a:r>
          </a:p>
          <a:p>
            <a:pPr lvl="1"/>
            <a:r>
              <a:rPr lang="en-US" altLang="en-US"/>
              <a:t>Any of the similarity measures can be used (we will look at a variety of other similarity measures later).</a:t>
            </a:r>
          </a:p>
        </p:txBody>
      </p:sp>
    </p:spTree>
    <p:extLst>
      <p:ext uri="{BB962C8B-B14F-4D97-AF65-F5344CB8AC3E}">
        <p14:creationId xmlns:p14="http://schemas.microsoft.com/office/powerpoint/2010/main" val="725302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43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992BF2C5-C5F1-4EB6-B964-403F3C4DDE18}" type="slidenum">
              <a:rPr lang="en-US" altLang="en-US"/>
              <a:pPr/>
              <a:t>18</a:t>
            </a:fld>
            <a:endParaRPr lang="en-US" altLang="en-US"/>
          </a:p>
        </p:txBody>
      </p:sp>
      <p:sp>
        <p:nvSpPr>
          <p:cNvPr id="14343" name="Rectangle 2"/>
          <p:cNvSpPr>
            <a:spLocks noGrp="1" noChangeArrowheads="1"/>
          </p:cNvSpPr>
          <p:nvPr>
            <p:ph type="title"/>
          </p:nvPr>
        </p:nvSpPr>
        <p:spPr>
          <a:xfrm>
            <a:off x="685800" y="228600"/>
            <a:ext cx="7772400" cy="533400"/>
          </a:xfrm>
        </p:spPr>
        <p:txBody>
          <a:bodyPr/>
          <a:lstStyle/>
          <a:p>
            <a:r>
              <a:rPr lang="en-US" altLang="en-US"/>
              <a:t>Keyword Discrimination</a:t>
            </a:r>
          </a:p>
        </p:txBody>
      </p:sp>
      <p:sp>
        <p:nvSpPr>
          <p:cNvPr id="14344" name="Rectangle 3"/>
          <p:cNvSpPr>
            <a:spLocks noGrp="1" noChangeArrowheads="1"/>
          </p:cNvSpPr>
          <p:nvPr>
            <p:ph type="body" idx="1"/>
          </p:nvPr>
        </p:nvSpPr>
        <p:spPr>
          <a:xfrm>
            <a:off x="685800" y="990600"/>
            <a:ext cx="7772400" cy="5181600"/>
          </a:xfrm>
        </p:spPr>
        <p:txBody>
          <a:bodyPr/>
          <a:lstStyle/>
          <a:p>
            <a:r>
              <a:rPr lang="en-US" altLang="en-US" sz="2000"/>
              <a:t>Measuring average similarity (assume there are </a:t>
            </a:r>
            <a:r>
              <a:rPr lang="en-US" altLang="en-US" sz="2000" i="1"/>
              <a:t>N</a:t>
            </a:r>
            <a:r>
              <a:rPr lang="en-US" altLang="en-US" sz="2000"/>
              <a:t> documents)</a:t>
            </a:r>
          </a:p>
          <a:p>
            <a:endParaRPr lang="en-US" altLang="en-US" sz="600"/>
          </a:p>
          <a:p>
            <a:pPr lvl="1">
              <a:buFont typeface="Marlett" pitchFamily="2" charset="2"/>
              <a:buNone/>
            </a:pPr>
            <a:r>
              <a:rPr lang="en-US" altLang="en-US" b="1" i="1"/>
              <a:t>sim</a:t>
            </a:r>
            <a:r>
              <a:rPr lang="en-US" altLang="en-US" b="1"/>
              <a:t>(</a:t>
            </a:r>
            <a:r>
              <a:rPr lang="en-US" altLang="en-US" b="1" i="1"/>
              <a:t>D</a:t>
            </a:r>
            <a:r>
              <a:rPr lang="en-US" altLang="en-US" b="1" baseline="-25000"/>
              <a:t>1</a:t>
            </a:r>
            <a:r>
              <a:rPr lang="en-US" altLang="en-US" b="1"/>
              <a:t>,</a:t>
            </a:r>
            <a:r>
              <a:rPr lang="en-US" altLang="en-US" b="1" i="1"/>
              <a:t>D</a:t>
            </a:r>
            <a:r>
              <a:rPr lang="en-US" altLang="en-US" b="1" baseline="-25000"/>
              <a:t>2</a:t>
            </a:r>
            <a:r>
              <a:rPr lang="en-US" altLang="en-US" b="1"/>
              <a:t>)</a:t>
            </a:r>
            <a:r>
              <a:rPr lang="en-US" altLang="en-US"/>
              <a:t> = similarity score for pair of documents </a:t>
            </a:r>
            <a:r>
              <a:rPr lang="en-US" altLang="en-US" b="1" i="1"/>
              <a:t>D</a:t>
            </a:r>
            <a:r>
              <a:rPr lang="en-US" altLang="en-US" b="1" baseline="-25000"/>
              <a:t>1</a:t>
            </a:r>
            <a:r>
              <a:rPr lang="en-US" altLang="en-US"/>
              <a:t> and </a:t>
            </a:r>
            <a:r>
              <a:rPr lang="en-US" altLang="en-US" b="1" i="1"/>
              <a:t>D</a:t>
            </a:r>
            <a:r>
              <a:rPr lang="en-US" altLang="en-US" b="1" baseline="-25000"/>
              <a:t>2</a:t>
            </a:r>
            <a:endParaRPr lang="en-US" altLang="en-US"/>
          </a:p>
          <a:p>
            <a:pPr lvl="1">
              <a:buFont typeface="Marlett" pitchFamily="2" charset="2"/>
              <a:buNone/>
            </a:pPr>
            <a:endParaRPr lang="en-US" altLang="en-US"/>
          </a:p>
          <a:p>
            <a:pPr lvl="1">
              <a:buFont typeface="Marlett" pitchFamily="2" charset="2"/>
              <a:buNone/>
            </a:pPr>
            <a:endParaRPr lang="en-US" altLang="en-US"/>
          </a:p>
          <a:p>
            <a:pPr lvl="1">
              <a:buFont typeface="Marlett" pitchFamily="2" charset="2"/>
              <a:buNone/>
            </a:pPr>
            <a:endParaRPr lang="en-US" altLang="en-US" sz="1000" b="1"/>
          </a:p>
          <a:p>
            <a:endParaRPr lang="en-US" altLang="en-US"/>
          </a:p>
          <a:p>
            <a:endParaRPr lang="en-US" altLang="en-US"/>
          </a:p>
          <a:p>
            <a:r>
              <a:rPr lang="en-US" altLang="en-US"/>
              <a:t>Better way to calculate AVG-SIM</a:t>
            </a:r>
          </a:p>
          <a:p>
            <a:pPr lvl="1"/>
            <a:r>
              <a:rPr lang="en-US" altLang="en-US"/>
              <a:t>Calculate centroid </a:t>
            </a:r>
            <a:r>
              <a:rPr lang="en-US" altLang="en-US" b="1" i="1"/>
              <a:t>D</a:t>
            </a:r>
            <a:r>
              <a:rPr lang="en-US" altLang="en-US" b="1" baseline="30000"/>
              <a:t>*</a:t>
            </a:r>
            <a:r>
              <a:rPr lang="en-US" altLang="en-US"/>
              <a:t> (avg. document vector = Sum vectors / N)</a:t>
            </a:r>
          </a:p>
          <a:p>
            <a:pPr lvl="1"/>
            <a:endParaRPr lang="en-US" altLang="en-US"/>
          </a:p>
          <a:p>
            <a:pPr lvl="1"/>
            <a:r>
              <a:rPr lang="en-US" altLang="en-US"/>
              <a:t>Then:</a:t>
            </a:r>
          </a:p>
        </p:txBody>
      </p:sp>
      <p:graphicFrame>
        <p:nvGraphicFramePr>
          <p:cNvPr id="14338" name="Object 4"/>
          <p:cNvGraphicFramePr>
            <a:graphicFrameLocks noChangeAspect="1"/>
          </p:cNvGraphicFramePr>
          <p:nvPr/>
        </p:nvGraphicFramePr>
        <p:xfrm>
          <a:off x="1231900" y="2120900"/>
          <a:ext cx="2667000" cy="720725"/>
        </p:xfrm>
        <a:graphic>
          <a:graphicData uri="http://schemas.openxmlformats.org/presentationml/2006/ole">
            <mc:AlternateContent xmlns:mc="http://schemas.openxmlformats.org/markup-compatibility/2006">
              <mc:Choice xmlns:v="urn:schemas-microsoft-com:vml" Requires="v">
                <p:oleObj name="Equation" r:id="rId3" imgW="2209680" imgH="596880" progId="Equation.DSMT4">
                  <p:embed/>
                </p:oleObj>
              </mc:Choice>
              <mc:Fallback>
                <p:oleObj name="Equation" r:id="rId3" imgW="2209680" imgH="596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31900" y="2120900"/>
                        <a:ext cx="266700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339" name="Object 5"/>
          <p:cNvGraphicFramePr>
            <a:graphicFrameLocks noChangeAspect="1"/>
          </p:cNvGraphicFramePr>
          <p:nvPr/>
        </p:nvGraphicFramePr>
        <p:xfrm>
          <a:off x="4203700" y="2273300"/>
          <a:ext cx="3616325" cy="381000"/>
        </p:xfrm>
        <a:graphic>
          <a:graphicData uri="http://schemas.openxmlformats.org/presentationml/2006/ole">
            <mc:AlternateContent xmlns:mc="http://schemas.openxmlformats.org/markup-compatibility/2006">
              <mc:Choice xmlns:v="urn:schemas-microsoft-com:vml" Requires="v">
                <p:oleObj name="Equation" r:id="rId5" imgW="2997000" imgH="317160" progId="Equation.DSMT4">
                  <p:embed/>
                </p:oleObj>
              </mc:Choice>
              <mc:Fallback>
                <p:oleObj name="Equation" r:id="rId5" imgW="2997000" imgH="3171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03700" y="2273300"/>
                        <a:ext cx="3616325" cy="381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5" name="Rectangle 6"/>
          <p:cNvSpPr>
            <a:spLocks noChangeArrowheads="1"/>
          </p:cNvSpPr>
          <p:nvPr/>
        </p:nvSpPr>
        <p:spPr bwMode="auto">
          <a:xfrm>
            <a:off x="1155700" y="2120900"/>
            <a:ext cx="2819400" cy="7620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14346" name="Rectangle 7"/>
          <p:cNvSpPr>
            <a:spLocks noChangeArrowheads="1"/>
          </p:cNvSpPr>
          <p:nvPr/>
        </p:nvSpPr>
        <p:spPr bwMode="auto">
          <a:xfrm>
            <a:off x="4157663" y="2120900"/>
            <a:ext cx="3733800" cy="7620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graphicFrame>
        <p:nvGraphicFramePr>
          <p:cNvPr id="14340" name="Object 16"/>
          <p:cNvGraphicFramePr>
            <a:graphicFrameLocks noChangeAspect="1"/>
          </p:cNvGraphicFramePr>
          <p:nvPr/>
        </p:nvGraphicFramePr>
        <p:xfrm>
          <a:off x="2297113" y="4622800"/>
          <a:ext cx="2670175" cy="762000"/>
        </p:xfrm>
        <a:graphic>
          <a:graphicData uri="http://schemas.openxmlformats.org/presentationml/2006/ole">
            <mc:AlternateContent xmlns:mc="http://schemas.openxmlformats.org/markup-compatibility/2006">
              <mc:Choice xmlns:v="urn:schemas-microsoft-com:vml" Requires="v">
                <p:oleObj name="Equation" r:id="rId7" imgW="1473120" imgH="419040" progId="Equation.3">
                  <p:embed/>
                </p:oleObj>
              </mc:Choice>
              <mc:Fallback>
                <p:oleObj name="Equation" r:id="rId7" imgW="1473120" imgH="4190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297113" y="4622800"/>
                        <a:ext cx="2670175" cy="7620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4347" name="Text Box 17"/>
          <p:cNvSpPr txBox="1">
            <a:spLocks noChangeArrowheads="1"/>
          </p:cNvSpPr>
          <p:nvPr/>
        </p:nvSpPr>
        <p:spPr bwMode="auto">
          <a:xfrm>
            <a:off x="2962275" y="3113088"/>
            <a:ext cx="27305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600" b="1">
                <a:solidFill>
                  <a:srgbClr val="CC3300"/>
                </a:solidFill>
                <a:latin typeface="Comic Sans MS" pitchFamily="66" charset="0"/>
              </a:rPr>
              <a:t>Computationally Expensive</a:t>
            </a:r>
          </a:p>
        </p:txBody>
      </p:sp>
      <p:cxnSp>
        <p:nvCxnSpPr>
          <p:cNvPr id="14348" name="AutoShape 18"/>
          <p:cNvCxnSpPr>
            <a:cxnSpLocks noChangeShapeType="1"/>
            <a:stCxn id="14347" idx="1"/>
            <a:endCxn id="14345" idx="2"/>
          </p:cNvCxnSpPr>
          <p:nvPr/>
        </p:nvCxnSpPr>
        <p:spPr bwMode="auto">
          <a:xfrm rot="10800000">
            <a:off x="2565400" y="2882900"/>
            <a:ext cx="396875" cy="398463"/>
          </a:xfrm>
          <a:prstGeom prst="curvedConnector2">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120059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536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32E5400-3758-443A-BDAB-8B13DF912025}" type="slidenum">
              <a:rPr lang="en-US" altLang="en-US"/>
              <a:pPr/>
              <a:t>19</a:t>
            </a:fld>
            <a:endParaRPr lang="en-US" altLang="en-US"/>
          </a:p>
        </p:txBody>
      </p:sp>
      <p:sp>
        <p:nvSpPr>
          <p:cNvPr id="15366" name="Rectangle 2"/>
          <p:cNvSpPr>
            <a:spLocks noGrp="1" noChangeArrowheads="1"/>
          </p:cNvSpPr>
          <p:nvPr>
            <p:ph type="title"/>
          </p:nvPr>
        </p:nvSpPr>
        <p:spPr>
          <a:xfrm>
            <a:off x="685800" y="228600"/>
            <a:ext cx="7772400" cy="533400"/>
          </a:xfrm>
        </p:spPr>
        <p:txBody>
          <a:bodyPr/>
          <a:lstStyle/>
          <a:p>
            <a:r>
              <a:rPr lang="en-US" altLang="en-US"/>
              <a:t>Keyword Discrimination</a:t>
            </a:r>
          </a:p>
        </p:txBody>
      </p:sp>
      <p:sp>
        <p:nvSpPr>
          <p:cNvPr id="15367" name="Rectangle 3"/>
          <p:cNvSpPr>
            <a:spLocks noGrp="1" noChangeArrowheads="1"/>
          </p:cNvSpPr>
          <p:nvPr>
            <p:ph type="body" idx="1"/>
          </p:nvPr>
        </p:nvSpPr>
        <p:spPr>
          <a:xfrm>
            <a:off x="685800" y="990600"/>
            <a:ext cx="7772400" cy="5181600"/>
          </a:xfrm>
        </p:spPr>
        <p:txBody>
          <a:bodyPr/>
          <a:lstStyle/>
          <a:p>
            <a:r>
              <a:rPr lang="en-US" altLang="en-US"/>
              <a:t>Discrimination value (discriminant) and term weights</a:t>
            </a:r>
          </a:p>
          <a:p>
            <a:endParaRPr lang="en-US" altLang="en-US"/>
          </a:p>
          <a:p>
            <a:endParaRPr lang="en-US" altLang="en-US"/>
          </a:p>
          <a:p>
            <a:endParaRPr lang="en-US" altLang="en-US"/>
          </a:p>
          <a:p>
            <a:endParaRPr lang="en-US" altLang="en-US"/>
          </a:p>
          <a:p>
            <a:r>
              <a:rPr lang="en-US" altLang="en-US"/>
              <a:t>Computing Term Weights</a:t>
            </a:r>
          </a:p>
          <a:p>
            <a:pPr lvl="1"/>
            <a:r>
              <a:rPr lang="en-US" altLang="en-US"/>
              <a:t>New weight for a term </a:t>
            </a:r>
            <a:r>
              <a:rPr lang="en-US" altLang="en-US" i="1"/>
              <a:t>k</a:t>
            </a:r>
            <a:r>
              <a:rPr lang="en-US" altLang="en-US"/>
              <a:t> in a document </a:t>
            </a:r>
            <a:r>
              <a:rPr lang="en-US" altLang="en-US" i="1"/>
              <a:t>i</a:t>
            </a:r>
            <a:r>
              <a:rPr lang="en-US" altLang="en-US"/>
              <a:t> is the original term frequency of </a:t>
            </a:r>
            <a:r>
              <a:rPr lang="en-US" altLang="en-US" i="1"/>
              <a:t>k</a:t>
            </a:r>
            <a:r>
              <a:rPr lang="en-US" altLang="en-US"/>
              <a:t> in </a:t>
            </a:r>
            <a:r>
              <a:rPr lang="en-US" altLang="en-US" i="1"/>
              <a:t>i </a:t>
            </a:r>
            <a:r>
              <a:rPr lang="en-US" altLang="en-US"/>
              <a:t>time the discriminant value:</a:t>
            </a:r>
          </a:p>
        </p:txBody>
      </p:sp>
      <p:graphicFrame>
        <p:nvGraphicFramePr>
          <p:cNvPr id="15362" name="Object 8"/>
          <p:cNvGraphicFramePr>
            <a:graphicFrameLocks noChangeAspect="1"/>
          </p:cNvGraphicFramePr>
          <p:nvPr/>
        </p:nvGraphicFramePr>
        <p:xfrm>
          <a:off x="1360488" y="2095500"/>
          <a:ext cx="2209800" cy="419100"/>
        </p:xfrm>
        <a:graphic>
          <a:graphicData uri="http://schemas.openxmlformats.org/presentationml/2006/ole">
            <mc:AlternateContent xmlns:mc="http://schemas.openxmlformats.org/markup-compatibility/2006">
              <mc:Choice xmlns:v="urn:schemas-microsoft-com:vml" Requires="v">
                <p:oleObj name="Equation" r:id="rId3" imgW="1663560" imgH="317160" progId="Equation.3">
                  <p:embed/>
                </p:oleObj>
              </mc:Choice>
              <mc:Fallback>
                <p:oleObj name="Equation" r:id="rId3" imgW="1663560" imgH="317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0488" y="2095500"/>
                        <a:ext cx="2209800" cy="419100"/>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363" name="Object 9"/>
          <p:cNvGraphicFramePr>
            <a:graphicFrameLocks noChangeAspect="1"/>
          </p:cNvGraphicFramePr>
          <p:nvPr/>
        </p:nvGraphicFramePr>
        <p:xfrm>
          <a:off x="3284538" y="4660900"/>
          <a:ext cx="2489200" cy="579438"/>
        </p:xfrm>
        <a:graphic>
          <a:graphicData uri="http://schemas.openxmlformats.org/presentationml/2006/ole">
            <mc:AlternateContent xmlns:mc="http://schemas.openxmlformats.org/markup-compatibility/2006">
              <mc:Choice xmlns:v="urn:schemas-microsoft-com:vml" Requires="v">
                <p:oleObj name="Equation" r:id="rId5" imgW="977760" imgH="228600" progId="Equation.3">
                  <p:embed/>
                </p:oleObj>
              </mc:Choice>
              <mc:Fallback>
                <p:oleObj name="Equation" r:id="rId5" imgW="97776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4538" y="4660900"/>
                        <a:ext cx="2489200" cy="579438"/>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2011" name="Text Box 11"/>
          <p:cNvSpPr txBox="1">
            <a:spLocks noChangeArrowheads="1"/>
          </p:cNvSpPr>
          <p:nvPr/>
        </p:nvSpPr>
        <p:spPr bwMode="auto">
          <a:xfrm>
            <a:off x="4195763" y="1841500"/>
            <a:ext cx="4260850" cy="928688"/>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l">
              <a:defRPr/>
            </a:pPr>
            <a:r>
              <a:rPr lang="en-US" sz="1800" b="1" i="1"/>
              <a:t>disc</a:t>
            </a:r>
            <a:r>
              <a:rPr lang="en-US" sz="1800" b="1" i="1" baseline="-25000"/>
              <a:t>k</a:t>
            </a:r>
            <a:r>
              <a:rPr lang="en-US" sz="1800" b="1"/>
              <a:t> &gt; 0 ==&gt; term</a:t>
            </a:r>
            <a:r>
              <a:rPr lang="en-US" sz="1800" b="1" i="1" baseline="-25000"/>
              <a:t>k</a:t>
            </a:r>
            <a:r>
              <a:rPr lang="en-US" sz="1800" b="1"/>
              <a:t> is a good discriminant</a:t>
            </a:r>
          </a:p>
          <a:p>
            <a:pPr algn="l">
              <a:defRPr/>
            </a:pPr>
            <a:r>
              <a:rPr lang="en-US" sz="1800" b="1" i="1"/>
              <a:t>disc</a:t>
            </a:r>
            <a:r>
              <a:rPr lang="en-US" sz="1800" b="1" i="1" baseline="-25000"/>
              <a:t>k</a:t>
            </a:r>
            <a:r>
              <a:rPr lang="en-US" sz="1800" b="1"/>
              <a:t> &lt; 0 ==&gt; term</a:t>
            </a:r>
            <a:r>
              <a:rPr lang="en-US" sz="1800" b="1" i="1" baseline="-25000"/>
              <a:t>k</a:t>
            </a:r>
            <a:r>
              <a:rPr lang="en-US" sz="1800" b="1"/>
              <a:t> is a poor discriminant</a:t>
            </a:r>
          </a:p>
          <a:p>
            <a:pPr algn="l">
              <a:defRPr/>
            </a:pPr>
            <a:r>
              <a:rPr lang="en-US" sz="1800" b="1" i="1"/>
              <a:t>disc</a:t>
            </a:r>
            <a:r>
              <a:rPr lang="en-US" sz="1800" b="1" i="1" baseline="-25000"/>
              <a:t>k</a:t>
            </a:r>
            <a:r>
              <a:rPr lang="en-US" sz="1800" b="1"/>
              <a:t> = 0 ==&gt; term</a:t>
            </a:r>
            <a:r>
              <a:rPr lang="en-US" sz="1800" b="1" i="1" baseline="-25000"/>
              <a:t>k</a:t>
            </a:r>
            <a:r>
              <a:rPr lang="en-US" sz="1800" b="1"/>
              <a:t> is indifferent</a:t>
            </a:r>
          </a:p>
        </p:txBody>
      </p:sp>
      <p:cxnSp>
        <p:nvCxnSpPr>
          <p:cNvPr id="15369" name="AutoShape 12"/>
          <p:cNvCxnSpPr>
            <a:cxnSpLocks noChangeShapeType="1"/>
            <a:stCxn id="512011" idx="1"/>
          </p:cNvCxnSpPr>
          <p:nvPr/>
        </p:nvCxnSpPr>
        <p:spPr bwMode="auto">
          <a:xfrm rot="10800000">
            <a:off x="3570288" y="2305050"/>
            <a:ext cx="625475" cy="1588"/>
          </a:xfrm>
          <a:prstGeom prst="bentConnector3">
            <a:avLst>
              <a:gd name="adj1" fmla="val 50000"/>
            </a:avLst>
          </a:prstGeom>
          <a:noFill/>
          <a:ln w="12700">
            <a:solidFill>
              <a:srgbClr val="008000"/>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472110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4"/>
          <p:cNvSpPr>
            <a:spLocks noChangeArrowheads="1"/>
          </p:cNvSpPr>
          <p:nvPr/>
        </p:nvSpPr>
        <p:spPr bwMode="auto">
          <a:xfrm>
            <a:off x="2570163" y="3492497"/>
            <a:ext cx="4910137" cy="228600"/>
          </a:xfrm>
          <a:prstGeom prst="rect">
            <a:avLst/>
          </a:prstGeom>
          <a:solidFill>
            <a:srgbClr val="99CCFF"/>
          </a:solidFill>
          <a:ln w="9525">
            <a:solidFill>
              <a:schemeClr val="tx1"/>
            </a:solidFill>
            <a:miter lim="800000"/>
            <a:headEnd/>
            <a:tailEnd/>
          </a:ln>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27" name="Text Box 10"/>
          <p:cNvSpPr txBox="1">
            <a:spLocks noChangeArrowheads="1"/>
          </p:cNvSpPr>
          <p:nvPr/>
        </p:nvSpPr>
        <p:spPr bwMode="auto">
          <a:xfrm>
            <a:off x="7846984" y="2934601"/>
            <a:ext cx="107635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b="1" dirty="0">
                <a:solidFill>
                  <a:srgbClr val="008000"/>
                </a:solidFill>
                <a:latin typeface="Comic Sans MS" pitchFamily="66" charset="0"/>
              </a:rPr>
              <a:t>The dictionary</a:t>
            </a:r>
          </a:p>
        </p:txBody>
      </p:sp>
      <p:cxnSp>
        <p:nvCxnSpPr>
          <p:cNvPr id="28" name="AutoShape 11"/>
          <p:cNvCxnSpPr>
            <a:cxnSpLocks noChangeShapeType="1"/>
            <a:stCxn id="27" idx="1"/>
            <a:endCxn id="26" idx="3"/>
          </p:cNvCxnSpPr>
          <p:nvPr/>
        </p:nvCxnSpPr>
        <p:spPr bwMode="auto">
          <a:xfrm rot="10800000" flipV="1">
            <a:off x="7480300" y="3196211"/>
            <a:ext cx="366684" cy="410586"/>
          </a:xfrm>
          <a:prstGeom prst="bentConnector3">
            <a:avLst>
              <a:gd name="adj1" fmla="val 50000"/>
            </a:avLst>
          </a:prstGeom>
          <a:noFill/>
          <a:ln w="9525">
            <a:solidFill>
              <a:srgbClr val="008000"/>
            </a:solidFill>
            <a:miter lim="800000"/>
            <a:headEnd/>
            <a:tailEnd type="triangle" w="med" len="med"/>
          </a:ln>
          <a:extLst>
            <a:ext uri="{909E8E84-426E-40DD-AFC4-6F175D3DCCD1}">
              <a14:hiddenFill xmlns:a14="http://schemas.microsoft.com/office/drawing/2010/main">
                <a:noFill/>
              </a14:hiddenFill>
            </a:ext>
          </a:extLst>
        </p:spPr>
      </p:cxnSp>
      <p:sp>
        <p:nvSpPr>
          <p:cNvPr id="46082" name="Footer Placeholder 3"/>
          <p:cNvSpPr>
            <a:spLocks noGrp="1"/>
          </p:cNvSpPr>
          <p:nvPr>
            <p:ph type="ftr" sz="quarter" idx="10"/>
          </p:nvPr>
        </p:nvSpPr>
        <p:spPr>
          <a:noFill/>
        </p:spPr>
        <p:txBody>
          <a:bodyPr/>
          <a:lstStyle/>
          <a:p>
            <a:r>
              <a:rPr lang="en-US">
                <a:latin typeface="Times New Roman" charset="0"/>
              </a:rPr>
              <a:t>Intelligent Information Retrieval</a:t>
            </a:r>
            <a:endParaRPr lang="en-US" sz="1400">
              <a:latin typeface="Times New Roman" charset="0"/>
            </a:endParaRPr>
          </a:p>
        </p:txBody>
      </p:sp>
      <p:sp>
        <p:nvSpPr>
          <p:cNvPr id="46083" name="Slide Number Placeholder 4"/>
          <p:cNvSpPr>
            <a:spLocks noGrp="1"/>
          </p:cNvSpPr>
          <p:nvPr>
            <p:ph type="sldNum" sz="quarter" idx="11"/>
          </p:nvPr>
        </p:nvSpPr>
        <p:spPr>
          <a:noFill/>
        </p:spPr>
        <p:txBody>
          <a:bodyPr/>
          <a:lstStyle/>
          <a:p>
            <a:fld id="{787B8659-7BE4-44BF-A45F-7EC7541B6601}" type="slidenum">
              <a:rPr lang="en-US" smtClean="0">
                <a:latin typeface="Times New Roman" charset="0"/>
              </a:rPr>
              <a:pPr/>
              <a:t>2</a:t>
            </a:fld>
            <a:endParaRPr lang="en-US">
              <a:latin typeface="Times New Roman" charset="0"/>
            </a:endParaRPr>
          </a:p>
        </p:txBody>
      </p:sp>
      <p:sp>
        <p:nvSpPr>
          <p:cNvPr id="46084" name="Rectangle 2"/>
          <p:cNvSpPr>
            <a:spLocks noGrp="1" noChangeArrowheads="1"/>
          </p:cNvSpPr>
          <p:nvPr>
            <p:ph type="title"/>
          </p:nvPr>
        </p:nvSpPr>
        <p:spPr>
          <a:xfrm>
            <a:off x="685800" y="228600"/>
            <a:ext cx="7772400" cy="609600"/>
          </a:xfrm>
        </p:spPr>
        <p:txBody>
          <a:bodyPr/>
          <a:lstStyle/>
          <a:p>
            <a:r>
              <a:rPr lang="en-US" dirty="0"/>
              <a:t>Document Vectors and Indexes</a:t>
            </a:r>
          </a:p>
        </p:txBody>
      </p:sp>
      <p:sp>
        <p:nvSpPr>
          <p:cNvPr id="46085" name="Rectangle 3"/>
          <p:cNvSpPr>
            <a:spLocks noGrp="1" noChangeArrowheads="1"/>
          </p:cNvSpPr>
          <p:nvPr>
            <p:ph type="body" idx="1"/>
          </p:nvPr>
        </p:nvSpPr>
        <p:spPr>
          <a:xfrm>
            <a:off x="533400" y="933061"/>
            <a:ext cx="8077200" cy="2001539"/>
          </a:xfrm>
        </p:spPr>
        <p:txBody>
          <a:bodyPr/>
          <a:lstStyle/>
          <a:p>
            <a:pPr>
              <a:lnSpc>
                <a:spcPct val="80000"/>
              </a:lnSpc>
            </a:pPr>
            <a:r>
              <a:rPr lang="en-US" altLang="en-US" dirty="0"/>
              <a:t>Conceptually, the index can be viewed as a </a:t>
            </a:r>
            <a:r>
              <a:rPr lang="en-US" altLang="en-US" dirty="0">
                <a:solidFill>
                  <a:srgbClr val="CC3300"/>
                </a:solidFill>
              </a:rPr>
              <a:t>document-term matrix</a:t>
            </a:r>
            <a:r>
              <a:rPr lang="en-US" altLang="en-US" dirty="0"/>
              <a:t> </a:t>
            </a:r>
          </a:p>
          <a:p>
            <a:pPr lvl="1">
              <a:lnSpc>
                <a:spcPct val="80000"/>
              </a:lnSpc>
            </a:pPr>
            <a:r>
              <a:rPr lang="en-US" altLang="en-US" sz="1800" dirty="0"/>
              <a:t>Each document is represented as an </a:t>
            </a:r>
            <a:r>
              <a:rPr lang="en-US" altLang="en-US" sz="1800" i="1" dirty="0"/>
              <a:t>n</a:t>
            </a:r>
            <a:r>
              <a:rPr lang="en-US" altLang="en-US" sz="1800" dirty="0"/>
              <a:t>-dimensional vector (</a:t>
            </a:r>
            <a:r>
              <a:rPr lang="en-US" altLang="en-US" sz="1800" i="1" dirty="0"/>
              <a:t>n</a:t>
            </a:r>
            <a:r>
              <a:rPr lang="en-US" altLang="en-US" sz="1800" dirty="0"/>
              <a:t> = no. of terms in the dictionary)</a:t>
            </a:r>
          </a:p>
          <a:p>
            <a:pPr lvl="1">
              <a:lnSpc>
                <a:spcPct val="80000"/>
              </a:lnSpc>
            </a:pPr>
            <a:r>
              <a:rPr lang="en-US" altLang="en-US" sz="1800" dirty="0"/>
              <a:t>Term weights represent the scalar value of each dimension in a document</a:t>
            </a:r>
          </a:p>
          <a:p>
            <a:pPr lvl="1">
              <a:lnSpc>
                <a:spcPct val="80000"/>
              </a:lnSpc>
            </a:pPr>
            <a:r>
              <a:rPr lang="en-US" altLang="en-US" sz="1800" dirty="0"/>
              <a:t>The </a:t>
            </a:r>
            <a:r>
              <a:rPr lang="en-US" altLang="en-US" sz="1800" b="1" dirty="0">
                <a:solidFill>
                  <a:srgbClr val="CC3300"/>
                </a:solidFill>
              </a:rPr>
              <a:t>inverted file structure</a:t>
            </a:r>
            <a:r>
              <a:rPr lang="en-US" altLang="en-US" sz="1800" dirty="0"/>
              <a:t> is an “</a:t>
            </a:r>
            <a:r>
              <a:rPr lang="en-US" altLang="en-US" sz="1800" dirty="0">
                <a:solidFill>
                  <a:srgbClr val="CC3300"/>
                </a:solidFill>
              </a:rPr>
              <a:t>implementation model</a:t>
            </a:r>
            <a:r>
              <a:rPr lang="en-US" altLang="en-US" sz="1800" dirty="0"/>
              <a:t>” used in practice to store the information captured in this conceptual representation</a:t>
            </a:r>
          </a:p>
          <a:p>
            <a:pPr>
              <a:lnSpc>
                <a:spcPct val="90000"/>
              </a:lnSpc>
            </a:pPr>
            <a:endParaRPr lang="en-US" dirty="0"/>
          </a:p>
        </p:txBody>
      </p:sp>
      <p:sp>
        <p:nvSpPr>
          <p:cNvPr id="14" name="Rectangle 4"/>
          <p:cNvSpPr>
            <a:spLocks noChangeArrowheads="1"/>
          </p:cNvSpPr>
          <p:nvPr/>
        </p:nvSpPr>
        <p:spPr bwMode="auto">
          <a:xfrm>
            <a:off x="2120900" y="5257800"/>
            <a:ext cx="5346700" cy="228600"/>
          </a:xfrm>
          <a:prstGeom prst="rect">
            <a:avLst/>
          </a:prstGeom>
          <a:solidFill>
            <a:srgbClr val="99CCFF"/>
          </a:solidFill>
          <a:ln w="9525">
            <a:solidFill>
              <a:schemeClr val="tx1"/>
            </a:solidFill>
            <a:miter lim="800000"/>
            <a:headEnd/>
            <a:tailEnd/>
          </a:ln>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15" name="Rectangle 5"/>
          <p:cNvSpPr>
            <a:spLocks noChangeArrowheads="1"/>
          </p:cNvSpPr>
          <p:nvPr/>
        </p:nvSpPr>
        <p:spPr bwMode="auto">
          <a:xfrm>
            <a:off x="2159000" y="3441700"/>
            <a:ext cx="6146800" cy="276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spcBef>
                <a:spcPct val="20000"/>
              </a:spcBef>
              <a:buClr>
                <a:schemeClr val="accent2"/>
              </a:buClr>
              <a:buFont typeface="Marlett" pitchFamily="2" charset="2"/>
              <a:buNone/>
            </a:pPr>
            <a:r>
              <a:rPr lang="en-US" altLang="en-US" b="1" dirty="0"/>
              <a:t>	 nova     galaxy     heat     </a:t>
            </a:r>
            <a:r>
              <a:rPr lang="en-US" altLang="en-US" b="1" dirty="0" err="1"/>
              <a:t>hollywood</a:t>
            </a:r>
            <a:r>
              <a:rPr lang="en-US" altLang="en-US" b="1" dirty="0"/>
              <a:t>     film     role     diet     fur</a:t>
            </a:r>
          </a:p>
          <a:p>
            <a:pPr algn="l">
              <a:spcBef>
                <a:spcPct val="20000"/>
              </a:spcBef>
              <a:buClr>
                <a:schemeClr val="accent2"/>
              </a:buClr>
              <a:buFont typeface="Marlett" pitchFamily="2" charset="2"/>
              <a:buNone/>
            </a:pPr>
            <a:r>
              <a:rPr lang="en-US" altLang="en-US" b="1" dirty="0"/>
              <a:t>A      1.0	     0.5         0.3				</a:t>
            </a:r>
          </a:p>
          <a:p>
            <a:pPr algn="l">
              <a:spcBef>
                <a:spcPct val="20000"/>
              </a:spcBef>
              <a:buClr>
                <a:schemeClr val="accent2"/>
              </a:buClr>
              <a:buFont typeface="Marlett" pitchFamily="2" charset="2"/>
              <a:buNone/>
            </a:pPr>
            <a:r>
              <a:rPr lang="en-US" altLang="en-US" b="1" dirty="0"/>
              <a:t>B      0.5	     1.0</a:t>
            </a:r>
          </a:p>
          <a:p>
            <a:pPr algn="l">
              <a:spcBef>
                <a:spcPct val="20000"/>
              </a:spcBef>
              <a:buClr>
                <a:schemeClr val="accent2"/>
              </a:buClr>
              <a:buFont typeface="Marlett" pitchFamily="2" charset="2"/>
              <a:buNone/>
            </a:pPr>
            <a:r>
              <a:rPr lang="en-US" altLang="en-US" b="1" dirty="0"/>
              <a:t>C		     1.0         0.8           0.7	</a:t>
            </a:r>
          </a:p>
          <a:p>
            <a:pPr algn="l">
              <a:spcBef>
                <a:spcPct val="20000"/>
              </a:spcBef>
              <a:buClr>
                <a:schemeClr val="accent2"/>
              </a:buClr>
              <a:buFont typeface="Marlett" pitchFamily="2" charset="2"/>
              <a:buNone/>
            </a:pPr>
            <a:r>
              <a:rPr lang="en-US" altLang="en-US" b="1" dirty="0"/>
              <a:t>D		     0.9         1.0           0.5</a:t>
            </a:r>
          </a:p>
          <a:p>
            <a:pPr algn="l">
              <a:spcBef>
                <a:spcPct val="20000"/>
              </a:spcBef>
              <a:buClr>
                <a:schemeClr val="accent2"/>
              </a:buClr>
              <a:buFont typeface="Marlett" pitchFamily="2" charset="2"/>
              <a:buNone/>
            </a:pPr>
            <a:r>
              <a:rPr lang="en-US" altLang="en-US" b="1" dirty="0"/>
              <a:t>E			              1.0	            1.0</a:t>
            </a:r>
          </a:p>
          <a:p>
            <a:pPr algn="l">
              <a:spcBef>
                <a:spcPct val="20000"/>
              </a:spcBef>
              <a:buClr>
                <a:schemeClr val="accent2"/>
              </a:buClr>
              <a:buFont typeface="Marlett" pitchFamily="2" charset="2"/>
              <a:buNone/>
            </a:pPr>
            <a:r>
              <a:rPr lang="en-US" altLang="en-US" b="1" dirty="0"/>
              <a:t>F				            0.9	              1.0</a:t>
            </a:r>
          </a:p>
          <a:p>
            <a:pPr algn="l">
              <a:spcBef>
                <a:spcPct val="20000"/>
              </a:spcBef>
              <a:buClr>
                <a:schemeClr val="accent2"/>
              </a:buClr>
              <a:buFont typeface="Marlett" pitchFamily="2" charset="2"/>
              <a:buNone/>
            </a:pPr>
            <a:r>
              <a:rPr lang="en-US" altLang="en-US" b="1" dirty="0"/>
              <a:t>G      0.5	                   0.7	                                   0.9</a:t>
            </a:r>
          </a:p>
          <a:p>
            <a:pPr algn="l">
              <a:spcBef>
                <a:spcPct val="20000"/>
              </a:spcBef>
              <a:buClr>
                <a:schemeClr val="accent2"/>
              </a:buClr>
              <a:buFont typeface="Marlett" pitchFamily="2" charset="2"/>
              <a:buNone/>
            </a:pPr>
            <a:r>
              <a:rPr lang="en-US" altLang="en-US" b="1" dirty="0"/>
              <a:t>H		     0.6	              1.0                         0.3       0.2	     0.8</a:t>
            </a:r>
          </a:p>
          <a:p>
            <a:pPr algn="l">
              <a:spcBef>
                <a:spcPct val="20000"/>
              </a:spcBef>
              <a:buClr>
                <a:schemeClr val="accent2"/>
              </a:buClr>
              <a:buFont typeface="Marlett" pitchFamily="2" charset="2"/>
              <a:buNone/>
            </a:pPr>
            <a:r>
              <a:rPr lang="en-US" altLang="en-US" b="1" dirty="0"/>
              <a:t>I		                   0.7           0.5	            0.1	                          0.3</a:t>
            </a:r>
          </a:p>
          <a:p>
            <a:pPr algn="l">
              <a:spcBef>
                <a:spcPct val="20000"/>
              </a:spcBef>
              <a:buClr>
                <a:schemeClr val="accent2"/>
              </a:buClr>
              <a:buFont typeface="Marlett" pitchFamily="2" charset="2"/>
              <a:buChar char="i"/>
            </a:pPr>
            <a:endParaRPr lang="en-US" altLang="en-US" b="1" dirty="0"/>
          </a:p>
        </p:txBody>
      </p:sp>
      <p:sp>
        <p:nvSpPr>
          <p:cNvPr id="16" name="Text Box 6"/>
          <p:cNvSpPr txBox="1">
            <a:spLocks noChangeArrowheads="1"/>
          </p:cNvSpPr>
          <p:nvPr/>
        </p:nvSpPr>
        <p:spPr bwMode="auto">
          <a:xfrm>
            <a:off x="660400" y="3432175"/>
            <a:ext cx="137318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b="1">
                <a:solidFill>
                  <a:srgbClr val="008000"/>
                </a:solidFill>
                <a:latin typeface="Comic Sans MS" pitchFamily="66" charset="0"/>
              </a:rPr>
              <a:t>Document Ids</a:t>
            </a:r>
          </a:p>
        </p:txBody>
      </p:sp>
      <p:sp>
        <p:nvSpPr>
          <p:cNvPr id="17" name="Line 7"/>
          <p:cNvSpPr>
            <a:spLocks noChangeShapeType="1"/>
          </p:cNvSpPr>
          <p:nvPr/>
        </p:nvSpPr>
        <p:spPr bwMode="auto">
          <a:xfrm>
            <a:off x="1422400" y="3721099"/>
            <a:ext cx="800100" cy="645627"/>
          </a:xfrm>
          <a:prstGeom prst="line">
            <a:avLst/>
          </a:prstGeom>
          <a:noFill/>
          <a:ln w="19050">
            <a:solidFill>
              <a:srgbClr val="0080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 name="Line 8"/>
          <p:cNvSpPr>
            <a:spLocks noChangeShapeType="1"/>
          </p:cNvSpPr>
          <p:nvPr/>
        </p:nvSpPr>
        <p:spPr bwMode="auto">
          <a:xfrm>
            <a:off x="2222500" y="3746500"/>
            <a:ext cx="5257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 name="Line 9"/>
          <p:cNvSpPr>
            <a:spLocks noChangeShapeType="1"/>
          </p:cNvSpPr>
          <p:nvPr/>
        </p:nvSpPr>
        <p:spPr bwMode="auto">
          <a:xfrm>
            <a:off x="2527300" y="3556000"/>
            <a:ext cx="0" cy="26035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0" name="Text Box 10"/>
          <p:cNvSpPr txBox="1">
            <a:spLocks noChangeArrowheads="1"/>
          </p:cNvSpPr>
          <p:nvPr/>
        </p:nvSpPr>
        <p:spPr bwMode="auto">
          <a:xfrm>
            <a:off x="7764463" y="4702175"/>
            <a:ext cx="115887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b="1">
                <a:solidFill>
                  <a:srgbClr val="008000"/>
                </a:solidFill>
                <a:latin typeface="Comic Sans MS" pitchFamily="66" charset="0"/>
              </a:rPr>
              <a:t>a document</a:t>
            </a:r>
          </a:p>
          <a:p>
            <a:pPr algn="ctr"/>
            <a:r>
              <a:rPr lang="en-US" altLang="en-US" b="1">
                <a:solidFill>
                  <a:srgbClr val="008000"/>
                </a:solidFill>
                <a:latin typeface="Comic Sans MS" pitchFamily="66" charset="0"/>
              </a:rPr>
              <a:t>vector</a:t>
            </a:r>
          </a:p>
        </p:txBody>
      </p:sp>
      <p:cxnSp>
        <p:nvCxnSpPr>
          <p:cNvPr id="21" name="AutoShape 11"/>
          <p:cNvCxnSpPr>
            <a:cxnSpLocks noChangeShapeType="1"/>
            <a:stCxn id="20" idx="1"/>
            <a:endCxn id="14" idx="3"/>
          </p:cNvCxnSpPr>
          <p:nvPr/>
        </p:nvCxnSpPr>
        <p:spPr bwMode="auto">
          <a:xfrm rot="10800000" flipV="1">
            <a:off x="7467600" y="4960938"/>
            <a:ext cx="296863" cy="411162"/>
          </a:xfrm>
          <a:prstGeom prst="bentConnector3">
            <a:avLst>
              <a:gd name="adj1" fmla="val 49731"/>
            </a:avLst>
          </a:prstGeom>
          <a:noFill/>
          <a:ln w="9525">
            <a:solidFill>
              <a:srgbClr val="008000"/>
            </a:solidFill>
            <a:miter lim="800000"/>
            <a:headEnd/>
            <a:tailEnd type="triangle" w="med" len="med"/>
          </a:ln>
          <a:extLst>
            <a:ext uri="{909E8E84-426E-40DD-AFC4-6F175D3DCCD1}">
              <a14:hiddenFill xmlns:a14="http://schemas.microsoft.com/office/drawing/2010/main">
                <a:noFill/>
              </a14:hiddenFill>
            </a:ext>
          </a:extLst>
        </p:spPr>
      </p:cxnSp>
      <p:sp>
        <p:nvSpPr>
          <p:cNvPr id="22" name="Text Box 13"/>
          <p:cNvSpPr txBox="1">
            <a:spLocks noChangeArrowheads="1"/>
          </p:cNvSpPr>
          <p:nvPr/>
        </p:nvSpPr>
        <p:spPr bwMode="auto">
          <a:xfrm>
            <a:off x="330200" y="4473575"/>
            <a:ext cx="1411288"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r>
              <a:rPr lang="en-US" altLang="en-US" b="1">
                <a:solidFill>
                  <a:srgbClr val="008000"/>
                </a:solidFill>
                <a:latin typeface="Comic Sans MS" pitchFamily="66" charset="0"/>
              </a:rPr>
              <a:t>Term Weights</a:t>
            </a:r>
          </a:p>
          <a:p>
            <a:pPr algn="ctr"/>
            <a:r>
              <a:rPr lang="en-US" altLang="en-US" b="1">
                <a:solidFill>
                  <a:srgbClr val="008000"/>
                </a:solidFill>
                <a:latin typeface="Comic Sans MS" pitchFamily="66" charset="0"/>
              </a:rPr>
              <a:t>(in this case </a:t>
            </a:r>
          </a:p>
          <a:p>
            <a:pPr algn="ctr"/>
            <a:r>
              <a:rPr lang="en-US" altLang="en-US" b="1">
                <a:solidFill>
                  <a:srgbClr val="008000"/>
                </a:solidFill>
                <a:latin typeface="Comic Sans MS" pitchFamily="66" charset="0"/>
              </a:rPr>
              <a:t>normalized)</a:t>
            </a:r>
          </a:p>
        </p:txBody>
      </p:sp>
      <p:sp>
        <p:nvSpPr>
          <p:cNvPr id="23" name="Oval 14"/>
          <p:cNvSpPr>
            <a:spLocks noChangeArrowheads="1"/>
          </p:cNvSpPr>
          <p:nvPr/>
        </p:nvSpPr>
        <p:spPr bwMode="auto">
          <a:xfrm>
            <a:off x="3327400" y="4470400"/>
            <a:ext cx="330200" cy="292100"/>
          </a:xfrm>
          <a:prstGeom prst="ellipse">
            <a:avLst/>
          </a:prstGeom>
          <a:noFill/>
          <a:ln w="12700">
            <a:solidFill>
              <a:srgbClr val="CC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cxnSp>
        <p:nvCxnSpPr>
          <p:cNvPr id="24" name="AutoShape 15"/>
          <p:cNvCxnSpPr>
            <a:cxnSpLocks noChangeShapeType="1"/>
            <a:stCxn id="22" idx="3"/>
            <a:endCxn id="23" idx="2"/>
          </p:cNvCxnSpPr>
          <p:nvPr/>
        </p:nvCxnSpPr>
        <p:spPr bwMode="auto">
          <a:xfrm flipV="1">
            <a:off x="1741488" y="4616450"/>
            <a:ext cx="1585912" cy="222250"/>
          </a:xfrm>
          <a:prstGeom prst="straightConnector1">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1"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639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45BDF7CA-3739-4064-9F6C-01416BEBCBC2}" type="slidenum">
              <a:rPr lang="en-US" altLang="en-US"/>
              <a:pPr/>
              <a:t>20</a:t>
            </a:fld>
            <a:endParaRPr lang="en-US" altLang="en-US"/>
          </a:p>
        </p:txBody>
      </p:sp>
      <p:sp>
        <p:nvSpPr>
          <p:cNvPr id="16393" name="Rectangle 2"/>
          <p:cNvSpPr>
            <a:spLocks noGrp="1" noChangeArrowheads="1"/>
          </p:cNvSpPr>
          <p:nvPr>
            <p:ph type="title"/>
          </p:nvPr>
        </p:nvSpPr>
        <p:spPr>
          <a:xfrm>
            <a:off x="673100" y="266700"/>
            <a:ext cx="7772400" cy="533400"/>
          </a:xfrm>
        </p:spPr>
        <p:txBody>
          <a:bodyPr/>
          <a:lstStyle/>
          <a:p>
            <a:r>
              <a:rPr lang="en-US" altLang="en-US"/>
              <a:t>Keyword Discrimination - Example</a:t>
            </a:r>
          </a:p>
        </p:txBody>
      </p:sp>
      <p:graphicFrame>
        <p:nvGraphicFramePr>
          <p:cNvPr id="16386" name="Object 0"/>
          <p:cNvGraphicFramePr>
            <a:graphicFrameLocks noChangeAspect="1"/>
          </p:cNvGraphicFramePr>
          <p:nvPr/>
        </p:nvGraphicFramePr>
        <p:xfrm>
          <a:off x="3009900" y="3327400"/>
          <a:ext cx="3616325" cy="381000"/>
        </p:xfrm>
        <a:graphic>
          <a:graphicData uri="http://schemas.openxmlformats.org/presentationml/2006/ole">
            <mc:AlternateContent xmlns:mc="http://schemas.openxmlformats.org/markup-compatibility/2006">
              <mc:Choice xmlns:v="urn:schemas-microsoft-com:vml" Requires="v">
                <p:oleObj name="Equation" r:id="rId3" imgW="2997000" imgH="317160" progId="Equation.DSMT4">
                  <p:embed/>
                </p:oleObj>
              </mc:Choice>
              <mc:Fallback>
                <p:oleObj name="Equation" r:id="rId3" imgW="2997000" imgH="3171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09900" y="3327400"/>
                        <a:ext cx="3616325" cy="3810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7" name="Object 1"/>
          <p:cNvGraphicFramePr>
            <a:graphicFrameLocks noChangeAspect="1"/>
          </p:cNvGraphicFramePr>
          <p:nvPr/>
        </p:nvGraphicFramePr>
        <p:xfrm>
          <a:off x="566738" y="1138238"/>
          <a:ext cx="2447925" cy="1914525"/>
        </p:xfrm>
        <a:graphic>
          <a:graphicData uri="http://schemas.openxmlformats.org/presentationml/2006/ole">
            <mc:AlternateContent xmlns:mc="http://schemas.openxmlformats.org/markup-compatibility/2006">
              <mc:Choice xmlns:v="urn:schemas-microsoft-com:vml" Requires="v">
                <p:oleObj name="Worksheet" r:id="rId5" imgW="2448306" imgH="1914826" progId="Excel.Sheet.8">
                  <p:embed/>
                </p:oleObj>
              </mc:Choice>
              <mc:Fallback>
                <p:oleObj name="Worksheet" r:id="rId5" imgW="2448306" imgH="1914826"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6738" y="1138238"/>
                        <a:ext cx="244792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2"/>
          <p:cNvGraphicFramePr>
            <a:graphicFrameLocks noChangeAspect="1"/>
          </p:cNvGraphicFramePr>
          <p:nvPr>
            <p:extLst>
              <p:ext uri="{D42A27DB-BD31-4B8C-83A1-F6EECF244321}">
                <p14:modId xmlns:p14="http://schemas.microsoft.com/office/powerpoint/2010/main" val="4023961257"/>
              </p:ext>
            </p:extLst>
          </p:nvPr>
        </p:nvGraphicFramePr>
        <p:xfrm>
          <a:off x="3706813" y="1138238"/>
          <a:ext cx="1857375" cy="1914525"/>
        </p:xfrm>
        <a:graphic>
          <a:graphicData uri="http://schemas.openxmlformats.org/presentationml/2006/ole">
            <mc:AlternateContent xmlns:mc="http://schemas.openxmlformats.org/markup-compatibility/2006">
              <mc:Choice xmlns:v="urn:schemas-microsoft-com:vml" Requires="v">
                <p:oleObj name="Worksheet" r:id="rId7" imgW="1857241" imgH="1914423" progId="Excel.Sheet.8">
                  <p:embed/>
                </p:oleObj>
              </mc:Choice>
              <mc:Fallback>
                <p:oleObj name="Worksheet" r:id="rId7" imgW="1857241" imgH="1914423" progId="Excel.Sheet.8">
                  <p:embed/>
                  <p:pic>
                    <p:nvPicPr>
                      <p:cNvPr id="0" name=""/>
                      <p:cNvPicPr>
                        <a:picLocks noChangeAspect="1" noChangeArrowheads="1"/>
                      </p:cNvPicPr>
                      <p:nvPr/>
                    </p:nvPicPr>
                    <p:blipFill>
                      <a:blip r:embed="rId8"/>
                      <a:srcRect/>
                      <a:stretch>
                        <a:fillRect/>
                      </a:stretch>
                    </p:blipFill>
                    <p:spPr bwMode="auto">
                      <a:xfrm>
                        <a:off x="3706813" y="1138238"/>
                        <a:ext cx="1857375" cy="191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9" name="Object 3"/>
          <p:cNvGraphicFramePr>
            <a:graphicFrameLocks noChangeAspect="1"/>
          </p:cNvGraphicFramePr>
          <p:nvPr/>
        </p:nvGraphicFramePr>
        <p:xfrm>
          <a:off x="1509713" y="3763963"/>
          <a:ext cx="6430962" cy="1666875"/>
        </p:xfrm>
        <a:graphic>
          <a:graphicData uri="http://schemas.openxmlformats.org/presentationml/2006/ole">
            <mc:AlternateContent xmlns:mc="http://schemas.openxmlformats.org/markup-compatibility/2006">
              <mc:Choice xmlns:v="urn:schemas-microsoft-com:vml" Requires="v">
                <p:oleObj name="Worksheet" r:id="rId9" imgW="6429916" imgH="1667216" progId="Excel.Sheet.8">
                  <p:embed/>
                </p:oleObj>
              </mc:Choice>
              <mc:Fallback>
                <p:oleObj name="Worksheet" r:id="rId9" imgW="6429916" imgH="1667216" progId="Excel.Sheet.8">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509713" y="3763963"/>
                        <a:ext cx="6430962"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6394" name="AutoShape 19"/>
          <p:cNvCxnSpPr>
            <a:cxnSpLocks noChangeShapeType="1"/>
          </p:cNvCxnSpPr>
          <p:nvPr/>
        </p:nvCxnSpPr>
        <p:spPr bwMode="auto">
          <a:xfrm>
            <a:off x="3014663" y="2095500"/>
            <a:ext cx="692150" cy="0"/>
          </a:xfrm>
          <a:prstGeom prst="straightConnector1">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cxnSp>
      <p:sp>
        <p:nvSpPr>
          <p:cNvPr id="466964" name="Text Box 20"/>
          <p:cNvSpPr txBox="1">
            <a:spLocks noChangeArrowheads="1"/>
          </p:cNvSpPr>
          <p:nvPr/>
        </p:nvSpPr>
        <p:spPr bwMode="auto">
          <a:xfrm>
            <a:off x="6291263" y="2247900"/>
            <a:ext cx="2673350" cy="379413"/>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l">
              <a:defRPr/>
            </a:pPr>
            <a:r>
              <a:rPr lang="en-US" sz="1800" b="1"/>
              <a:t>Using Normalized Cosine</a:t>
            </a:r>
          </a:p>
        </p:txBody>
      </p:sp>
      <p:cxnSp>
        <p:nvCxnSpPr>
          <p:cNvPr id="16396" name="AutoShape 21"/>
          <p:cNvCxnSpPr>
            <a:cxnSpLocks noChangeShapeType="1"/>
            <a:stCxn id="466964" idx="1"/>
          </p:cNvCxnSpPr>
          <p:nvPr/>
        </p:nvCxnSpPr>
        <p:spPr bwMode="auto">
          <a:xfrm rot="10800000">
            <a:off x="5564188" y="2095500"/>
            <a:ext cx="727075" cy="342900"/>
          </a:xfrm>
          <a:prstGeom prst="bentConnector3">
            <a:avLst>
              <a:gd name="adj1" fmla="val 50000"/>
            </a:avLst>
          </a:prstGeom>
          <a:noFill/>
          <a:ln w="12700">
            <a:solidFill>
              <a:srgbClr val="008000"/>
            </a:solidFill>
            <a:miter lim="800000"/>
            <a:headEnd/>
            <a:tailEnd type="triangle" w="med" len="med"/>
          </a:ln>
          <a:extLst>
            <a:ext uri="{909E8E84-426E-40DD-AFC4-6F175D3DCCD1}">
              <a14:hiddenFill xmlns:a14="http://schemas.microsoft.com/office/drawing/2010/main">
                <a:noFill/>
              </a14:hiddenFill>
            </a:ext>
          </a:extLst>
        </p:spPr>
      </p:cxnSp>
      <p:sp>
        <p:nvSpPr>
          <p:cNvPr id="466966" name="Text Box 22"/>
          <p:cNvSpPr txBox="1">
            <a:spLocks noChangeArrowheads="1"/>
          </p:cNvSpPr>
          <p:nvPr/>
        </p:nvSpPr>
        <p:spPr bwMode="auto">
          <a:xfrm>
            <a:off x="1338263" y="5856288"/>
            <a:ext cx="6773862" cy="379412"/>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l">
              <a:defRPr/>
            </a:pPr>
            <a:r>
              <a:rPr lang="en-US" sz="1800" b="1"/>
              <a:t>Note: D* for each of the SIM</a:t>
            </a:r>
            <a:r>
              <a:rPr lang="en-US" sz="1800" i="1" baseline="-25000"/>
              <a:t>k</a:t>
            </a:r>
            <a:r>
              <a:rPr lang="en-US" sz="1800" b="1"/>
              <a:t> is now computed with only two terms</a:t>
            </a:r>
          </a:p>
        </p:txBody>
      </p:sp>
      <p:cxnSp>
        <p:nvCxnSpPr>
          <p:cNvPr id="16398" name="AutoShape 23"/>
          <p:cNvCxnSpPr>
            <a:cxnSpLocks noChangeShapeType="1"/>
            <a:stCxn id="466966" idx="0"/>
          </p:cNvCxnSpPr>
          <p:nvPr/>
        </p:nvCxnSpPr>
        <p:spPr bwMode="auto">
          <a:xfrm rot="-5400000">
            <a:off x="4513263" y="5643563"/>
            <a:ext cx="425450" cy="0"/>
          </a:xfrm>
          <a:prstGeom prst="straightConnector1">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cxnSp>
      <p:graphicFrame>
        <p:nvGraphicFramePr>
          <p:cNvPr id="16390" name="Object 4"/>
          <p:cNvGraphicFramePr>
            <a:graphicFrameLocks noChangeAspect="1"/>
          </p:cNvGraphicFramePr>
          <p:nvPr/>
        </p:nvGraphicFramePr>
        <p:xfrm>
          <a:off x="6221413" y="1244600"/>
          <a:ext cx="2670175" cy="762000"/>
        </p:xfrm>
        <a:graphic>
          <a:graphicData uri="http://schemas.openxmlformats.org/presentationml/2006/ole">
            <mc:AlternateContent xmlns:mc="http://schemas.openxmlformats.org/markup-compatibility/2006">
              <mc:Choice xmlns:v="urn:schemas-microsoft-com:vml" Requires="v">
                <p:oleObj name="Equation" r:id="rId11" imgW="1473120" imgH="419040" progId="Equation.3">
                  <p:embed/>
                </p:oleObj>
              </mc:Choice>
              <mc:Fallback>
                <p:oleObj name="Equation" r:id="rId11" imgW="1473120" imgH="4190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221413" y="1244600"/>
                        <a:ext cx="2670175" cy="7620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93368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741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36578EBD-02B6-44B3-8496-E48D798E7047}" type="slidenum">
              <a:rPr lang="en-US" altLang="en-US"/>
              <a:pPr/>
              <a:t>21</a:t>
            </a:fld>
            <a:endParaRPr lang="en-US" altLang="en-US"/>
          </a:p>
        </p:txBody>
      </p:sp>
      <p:sp>
        <p:nvSpPr>
          <p:cNvPr id="17416" name="Rectangle 1026"/>
          <p:cNvSpPr>
            <a:spLocks noGrp="1" noChangeArrowheads="1"/>
          </p:cNvSpPr>
          <p:nvPr>
            <p:ph type="title"/>
          </p:nvPr>
        </p:nvSpPr>
        <p:spPr/>
        <p:txBody>
          <a:bodyPr/>
          <a:lstStyle/>
          <a:p>
            <a:r>
              <a:rPr lang="en-US" altLang="en-US"/>
              <a:t>Keyword Discrimination - Example</a:t>
            </a:r>
          </a:p>
        </p:txBody>
      </p:sp>
      <p:graphicFrame>
        <p:nvGraphicFramePr>
          <p:cNvPr id="17410" name="Object 2048"/>
          <p:cNvGraphicFramePr>
            <a:graphicFrameLocks noChangeAspect="1"/>
          </p:cNvGraphicFramePr>
          <p:nvPr/>
        </p:nvGraphicFramePr>
        <p:xfrm>
          <a:off x="1092200" y="1498600"/>
          <a:ext cx="2008188" cy="381000"/>
        </p:xfrm>
        <a:graphic>
          <a:graphicData uri="http://schemas.openxmlformats.org/presentationml/2006/ole">
            <mc:AlternateContent xmlns:mc="http://schemas.openxmlformats.org/markup-compatibility/2006">
              <mc:Choice xmlns:v="urn:schemas-microsoft-com:vml" Requires="v">
                <p:oleObj name="Equation" r:id="rId3" imgW="1663560" imgH="317160" progId="Equation.DSMT4">
                  <p:embed/>
                </p:oleObj>
              </mc:Choice>
              <mc:Fallback>
                <p:oleObj name="Equation" r:id="rId3" imgW="1663560" imgH="3171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92200" y="1498600"/>
                        <a:ext cx="2008188" cy="3810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411" name="Object 2049"/>
          <p:cNvGraphicFramePr>
            <a:graphicFrameLocks noChangeAspect="1"/>
          </p:cNvGraphicFramePr>
          <p:nvPr/>
        </p:nvGraphicFramePr>
        <p:xfrm>
          <a:off x="822325" y="2020888"/>
          <a:ext cx="2451100" cy="1076325"/>
        </p:xfrm>
        <a:graphic>
          <a:graphicData uri="http://schemas.openxmlformats.org/presentationml/2006/ole">
            <mc:AlternateContent xmlns:mc="http://schemas.openxmlformats.org/markup-compatibility/2006">
              <mc:Choice xmlns:v="urn:schemas-microsoft-com:vml" Requires="v">
                <p:oleObj name="Worksheet" r:id="rId5" imgW="2190951" imgH="981416" progId="Excel.Sheet.8">
                  <p:embed/>
                </p:oleObj>
              </mc:Choice>
              <mc:Fallback>
                <p:oleObj name="Worksheet" r:id="rId5" imgW="2190951" imgH="981416"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2325" y="2020888"/>
                        <a:ext cx="2451100" cy="1076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2" name="Object 2050"/>
          <p:cNvGraphicFramePr>
            <a:graphicFrameLocks noChangeAspect="1"/>
          </p:cNvGraphicFramePr>
          <p:nvPr/>
        </p:nvGraphicFramePr>
        <p:xfrm>
          <a:off x="1408113" y="3900488"/>
          <a:ext cx="3865562" cy="2143125"/>
        </p:xfrm>
        <a:graphic>
          <a:graphicData uri="http://schemas.openxmlformats.org/presentationml/2006/ole">
            <mc:AlternateContent xmlns:mc="http://schemas.openxmlformats.org/markup-compatibility/2006">
              <mc:Choice xmlns:v="urn:schemas-microsoft-com:vml" Requires="v">
                <p:oleObj name="Worksheet" r:id="rId7" imgW="4039001" imgH="1876926" progId="Excel.Sheet.8">
                  <p:embed/>
                </p:oleObj>
              </mc:Choice>
              <mc:Fallback>
                <p:oleObj name="Worksheet" r:id="rId7" imgW="4039001" imgH="1876926" progId="Excel.Shee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l="16237"/>
                      <a:stretch>
                        <a:fillRect/>
                      </a:stretch>
                    </p:blipFill>
                    <p:spPr bwMode="auto">
                      <a:xfrm>
                        <a:off x="1408113" y="3900488"/>
                        <a:ext cx="3865562"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7980" name="Text Box 1036"/>
          <p:cNvSpPr txBox="1">
            <a:spLocks noChangeArrowheads="1"/>
          </p:cNvSpPr>
          <p:nvPr/>
        </p:nvSpPr>
        <p:spPr bwMode="auto">
          <a:xfrm>
            <a:off x="4449763" y="1208088"/>
            <a:ext cx="4017962" cy="2027237"/>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a:spAutoFit/>
          </a:bodyPr>
          <a:lstStyle/>
          <a:p>
            <a:pPr algn="l">
              <a:defRPr/>
            </a:pPr>
            <a:r>
              <a:rPr lang="en-US" sz="1800" b="1"/>
              <a:t>This shows that t1 tends to be a poor discriminator, while t3 is a good discriminator. The new term weight will now reflect the discrimination value for these terms. Note that further normalization can be done to make all term weights positive.</a:t>
            </a:r>
          </a:p>
        </p:txBody>
      </p:sp>
      <p:cxnSp>
        <p:nvCxnSpPr>
          <p:cNvPr id="17418" name="AutoShape 1037"/>
          <p:cNvCxnSpPr>
            <a:cxnSpLocks noChangeShapeType="1"/>
            <a:stCxn id="467980" idx="1"/>
          </p:cNvCxnSpPr>
          <p:nvPr/>
        </p:nvCxnSpPr>
        <p:spPr bwMode="auto">
          <a:xfrm rot="10800000" flipV="1">
            <a:off x="3273425" y="2222500"/>
            <a:ext cx="1176338" cy="336550"/>
          </a:xfrm>
          <a:prstGeom prst="bentConnector3">
            <a:avLst>
              <a:gd name="adj1" fmla="val 49931"/>
            </a:avLst>
          </a:prstGeom>
          <a:noFill/>
          <a:ln w="12700">
            <a:solidFill>
              <a:srgbClr val="008000"/>
            </a:solidFill>
            <a:miter lim="800000"/>
            <a:headEnd/>
            <a:tailEnd type="triangle" w="med" len="med"/>
          </a:ln>
          <a:extLst>
            <a:ext uri="{909E8E84-426E-40DD-AFC4-6F175D3DCCD1}">
              <a14:hiddenFill xmlns:a14="http://schemas.microsoft.com/office/drawing/2010/main">
                <a:noFill/>
              </a14:hiddenFill>
            </a:ext>
          </a:extLst>
        </p:spPr>
      </p:cxnSp>
      <p:cxnSp>
        <p:nvCxnSpPr>
          <p:cNvPr id="17419" name="AutoShape 1038"/>
          <p:cNvCxnSpPr>
            <a:cxnSpLocks noChangeShapeType="1"/>
            <a:stCxn id="467980" idx="2"/>
          </p:cNvCxnSpPr>
          <p:nvPr/>
        </p:nvCxnSpPr>
        <p:spPr bwMode="auto">
          <a:xfrm rot="5400000">
            <a:off x="4568031" y="2008982"/>
            <a:ext cx="665163" cy="3117850"/>
          </a:xfrm>
          <a:prstGeom prst="bentConnector3">
            <a:avLst>
              <a:gd name="adj1" fmla="val 49880"/>
            </a:avLst>
          </a:prstGeom>
          <a:noFill/>
          <a:ln w="12700">
            <a:solidFill>
              <a:srgbClr val="008000"/>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17413" name="Object 2051"/>
          <p:cNvGraphicFramePr>
            <a:graphicFrameLocks noGrp="1" noChangeAspect="1"/>
          </p:cNvGraphicFramePr>
          <p:nvPr>
            <p:ph idx="1"/>
          </p:nvPr>
        </p:nvGraphicFramePr>
        <p:xfrm>
          <a:off x="6102350" y="4699000"/>
          <a:ext cx="2173288" cy="508000"/>
        </p:xfrm>
        <a:graphic>
          <a:graphicData uri="http://schemas.openxmlformats.org/presentationml/2006/ole">
            <mc:AlternateContent xmlns:mc="http://schemas.openxmlformats.org/markup-compatibility/2006">
              <mc:Choice xmlns:v="urn:schemas-microsoft-com:vml" Requires="v">
                <p:oleObj name="Equation" r:id="rId9" imgW="977760" imgH="228600" progId="Equation.3">
                  <p:embed/>
                </p:oleObj>
              </mc:Choice>
              <mc:Fallback>
                <p:oleObj name="Equation" r:id="rId9" imgW="97776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02350" y="4699000"/>
                        <a:ext cx="2173288" cy="508000"/>
                      </a:xfrm>
                      <a:prstGeom prst="rect">
                        <a:avLst/>
                      </a:prstGeom>
                      <a:noFill/>
                      <a:ln w="9525">
                        <a:solidFill>
                          <a:srgbClr val="CC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cxnSp>
        <p:nvCxnSpPr>
          <p:cNvPr id="17420" name="AutoShape 1041"/>
          <p:cNvCxnSpPr>
            <a:cxnSpLocks noChangeShapeType="1"/>
          </p:cNvCxnSpPr>
          <p:nvPr/>
        </p:nvCxnSpPr>
        <p:spPr bwMode="auto">
          <a:xfrm flipH="1">
            <a:off x="5273675" y="4953000"/>
            <a:ext cx="828675" cy="19050"/>
          </a:xfrm>
          <a:prstGeom prst="straightConnector1">
            <a:avLst/>
          </a:prstGeom>
          <a:noFill/>
          <a:ln w="12700">
            <a:solidFill>
              <a:srgbClr val="008000"/>
            </a:solidFill>
            <a:round/>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1143313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4710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B0092C9-1B70-4E1D-97CD-63848BC86BD4}" type="slidenum">
              <a:rPr lang="en-US" altLang="en-US"/>
              <a:pPr/>
              <a:t>22</a:t>
            </a:fld>
            <a:endParaRPr lang="en-US" altLang="en-US"/>
          </a:p>
        </p:txBody>
      </p:sp>
      <p:sp>
        <p:nvSpPr>
          <p:cNvPr id="47108" name="Rectangle 2"/>
          <p:cNvSpPr>
            <a:spLocks noGrp="1" noChangeArrowheads="1"/>
          </p:cNvSpPr>
          <p:nvPr>
            <p:ph type="title"/>
          </p:nvPr>
        </p:nvSpPr>
        <p:spPr>
          <a:xfrm>
            <a:off x="685800" y="304800"/>
            <a:ext cx="7772400" cy="609600"/>
          </a:xfrm>
        </p:spPr>
        <p:txBody>
          <a:bodyPr/>
          <a:lstStyle/>
          <a:p>
            <a:r>
              <a:rPr lang="en-US" altLang="en-US"/>
              <a:t>Signal-To-Noise Ratio</a:t>
            </a:r>
          </a:p>
        </p:txBody>
      </p:sp>
      <p:sp>
        <p:nvSpPr>
          <p:cNvPr id="47109" name="Rectangle 3"/>
          <p:cNvSpPr>
            <a:spLocks noGrp="1" noChangeArrowheads="1"/>
          </p:cNvSpPr>
          <p:nvPr>
            <p:ph type="body" idx="1"/>
          </p:nvPr>
        </p:nvSpPr>
        <p:spPr>
          <a:xfrm>
            <a:off x="228600" y="1092200"/>
            <a:ext cx="8458200" cy="5156200"/>
          </a:xfrm>
        </p:spPr>
        <p:txBody>
          <a:bodyPr/>
          <a:lstStyle/>
          <a:p>
            <a:r>
              <a:rPr lang="en-US" altLang="en-US" sz="2200"/>
              <a:t>Based on work of Shannon in 1940’s on Information Theory</a:t>
            </a:r>
            <a:endParaRPr lang="en-US" altLang="en-US"/>
          </a:p>
          <a:p>
            <a:pPr lvl="1"/>
            <a:r>
              <a:rPr lang="en-US" altLang="en-US"/>
              <a:t>Developed a model of communication of messages across a noisy channel</a:t>
            </a:r>
          </a:p>
          <a:p>
            <a:pPr lvl="1"/>
            <a:r>
              <a:rPr lang="en-US" altLang="en-US"/>
              <a:t>Goal is to devise an </a:t>
            </a:r>
            <a:r>
              <a:rPr lang="en-US" altLang="en-US" i="1"/>
              <a:t>encoding</a:t>
            </a:r>
            <a:r>
              <a:rPr lang="en-US" altLang="en-US"/>
              <a:t> of messages that is most robust in the face of channel noise</a:t>
            </a:r>
          </a:p>
          <a:p>
            <a:r>
              <a:rPr lang="en-US" altLang="en-US" sz="2200"/>
              <a:t>In IR, </a:t>
            </a:r>
            <a:r>
              <a:rPr lang="en-US" altLang="en-US" sz="2200" i="1"/>
              <a:t>messages</a:t>
            </a:r>
            <a:r>
              <a:rPr lang="en-US" altLang="en-US" sz="2200"/>
              <a:t> describe the content of documents</a:t>
            </a:r>
            <a:endParaRPr lang="en-US" altLang="en-US"/>
          </a:p>
          <a:p>
            <a:pPr lvl="1"/>
            <a:r>
              <a:rPr lang="en-US" altLang="en-US"/>
              <a:t>Amount of information </a:t>
            </a:r>
            <a:r>
              <a:rPr lang="en-US" altLang="en-US" i="1"/>
              <a:t>about</a:t>
            </a:r>
            <a:r>
              <a:rPr lang="en-US" altLang="en-US"/>
              <a:t> the document from a word is inversely proportional to its probability of occurrence</a:t>
            </a:r>
          </a:p>
          <a:p>
            <a:pPr lvl="1"/>
            <a:r>
              <a:rPr lang="en-US" altLang="en-US"/>
              <a:t>The least informative words are those that occur approximately uniformly across the corpus of documents</a:t>
            </a:r>
          </a:p>
          <a:p>
            <a:pPr lvl="2"/>
            <a:r>
              <a:rPr lang="en-US" altLang="en-US"/>
              <a:t>a word that occurs with the similar frequency across many documents (e.g., “the”, “and”, etc.) is less informative than one that occurs with high frequency in one or two documents</a:t>
            </a:r>
          </a:p>
          <a:p>
            <a:pPr lvl="2"/>
            <a:r>
              <a:rPr lang="en-US" altLang="en-US"/>
              <a:t>Shannon used </a:t>
            </a:r>
            <a:r>
              <a:rPr lang="en-US" altLang="en-US" i="1"/>
              <a:t>entropy</a:t>
            </a:r>
            <a:r>
              <a:rPr lang="en-US" altLang="en-US"/>
              <a:t> (a logarithmic measure) to measure average information gain with </a:t>
            </a:r>
            <a:r>
              <a:rPr lang="en-US" altLang="en-US" i="1"/>
              <a:t>noise</a:t>
            </a:r>
            <a:r>
              <a:rPr lang="en-US" altLang="en-US"/>
              <a:t> defined as its inverse</a:t>
            </a:r>
          </a:p>
          <a:p>
            <a:pPr lvl="2">
              <a:buFont typeface="Marlett" pitchFamily="2" charset="2"/>
              <a:buNone/>
            </a:pPr>
            <a:endParaRPr lang="en-US" altLang="en-US"/>
          </a:p>
        </p:txBody>
      </p:sp>
    </p:spTree>
    <p:extLst>
      <p:ext uri="{BB962C8B-B14F-4D97-AF65-F5344CB8AC3E}">
        <p14:creationId xmlns:p14="http://schemas.microsoft.com/office/powerpoint/2010/main" val="204013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843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A076E28-CA06-404B-8CEF-5DFA4449890D}" type="slidenum">
              <a:rPr lang="en-US" altLang="en-US"/>
              <a:pPr/>
              <a:t>23</a:t>
            </a:fld>
            <a:endParaRPr lang="en-US" altLang="en-US"/>
          </a:p>
        </p:txBody>
      </p:sp>
      <p:sp>
        <p:nvSpPr>
          <p:cNvPr id="18438" name="Rectangle 2"/>
          <p:cNvSpPr>
            <a:spLocks noGrp="1" noChangeArrowheads="1"/>
          </p:cNvSpPr>
          <p:nvPr>
            <p:ph type="title"/>
          </p:nvPr>
        </p:nvSpPr>
        <p:spPr/>
        <p:txBody>
          <a:bodyPr/>
          <a:lstStyle/>
          <a:p>
            <a:r>
              <a:rPr lang="en-US" altLang="en-US"/>
              <a:t>Signal-To-Noise Ratio</a:t>
            </a:r>
          </a:p>
        </p:txBody>
      </p:sp>
      <p:sp>
        <p:nvSpPr>
          <p:cNvPr id="18439" name="Rectangle 3"/>
          <p:cNvSpPr>
            <a:spLocks noGrp="1" noChangeArrowheads="1"/>
          </p:cNvSpPr>
          <p:nvPr>
            <p:ph type="body" idx="1"/>
          </p:nvPr>
        </p:nvSpPr>
        <p:spPr>
          <a:xfrm>
            <a:off x="292100" y="1295400"/>
            <a:ext cx="7772400" cy="1587500"/>
          </a:xfrm>
        </p:spPr>
        <p:txBody>
          <a:bodyPr/>
          <a:lstStyle/>
          <a:p>
            <a:pPr lvl="1">
              <a:buFont typeface="Marlett" pitchFamily="2" charset="2"/>
              <a:buNone/>
            </a:pPr>
            <a:r>
              <a:rPr lang="en-US" altLang="en-US" sz="2400" b="1" i="1"/>
              <a:t>p</a:t>
            </a:r>
            <a:r>
              <a:rPr lang="en-US" altLang="en-US" sz="2400" b="1" i="1" baseline="-25000"/>
              <a:t>k</a:t>
            </a:r>
            <a:r>
              <a:rPr lang="en-US" altLang="en-US" sz="2400"/>
              <a:t> = </a:t>
            </a:r>
            <a:r>
              <a:rPr lang="en-US" altLang="en-US" sz="2400" b="1"/>
              <a:t>Prob</a:t>
            </a:r>
            <a:r>
              <a:rPr lang="en-US" altLang="en-US" sz="2400"/>
              <a:t>(term </a:t>
            </a:r>
            <a:r>
              <a:rPr lang="en-US" altLang="en-US" sz="2400" b="1" i="1"/>
              <a:t>k</a:t>
            </a:r>
            <a:r>
              <a:rPr lang="en-US" altLang="en-US" sz="2400"/>
              <a:t> occurs in document </a:t>
            </a:r>
            <a:r>
              <a:rPr lang="en-US" altLang="en-US" sz="2400" b="1" i="1"/>
              <a:t>i</a:t>
            </a:r>
            <a:r>
              <a:rPr lang="en-US" altLang="en-US" sz="2400"/>
              <a:t>) = </a:t>
            </a:r>
            <a:r>
              <a:rPr lang="en-US" altLang="en-US" sz="2400" b="1" i="1"/>
              <a:t>tf</a:t>
            </a:r>
            <a:r>
              <a:rPr lang="en-US" altLang="en-US" sz="2400" b="1" i="1" baseline="-25000"/>
              <a:t>ik</a:t>
            </a:r>
            <a:r>
              <a:rPr lang="en-US" altLang="en-US" sz="2400"/>
              <a:t> </a:t>
            </a:r>
            <a:r>
              <a:rPr lang="en-US" altLang="en-US" sz="2400" b="1"/>
              <a:t>/</a:t>
            </a:r>
            <a:r>
              <a:rPr lang="en-US" altLang="en-US" sz="2400"/>
              <a:t> </a:t>
            </a:r>
            <a:r>
              <a:rPr lang="en-US" altLang="en-US" sz="2400" b="1" i="1"/>
              <a:t>tf</a:t>
            </a:r>
            <a:r>
              <a:rPr lang="en-US" altLang="en-US" sz="2400" b="1" i="1" baseline="-25000"/>
              <a:t>k</a:t>
            </a:r>
          </a:p>
          <a:p>
            <a:pPr lvl="1">
              <a:buFont typeface="Marlett" pitchFamily="2" charset="2"/>
              <a:buNone/>
            </a:pPr>
            <a:r>
              <a:rPr lang="en-US" altLang="en-US" sz="2400" b="1" i="1"/>
              <a:t>Info</a:t>
            </a:r>
            <a:r>
              <a:rPr lang="en-US" altLang="en-US" sz="2400" b="1" i="1" baseline="-25000"/>
              <a:t>k</a:t>
            </a:r>
            <a:r>
              <a:rPr lang="en-US" altLang="en-US" sz="2400" b="1" i="1"/>
              <a:t> = - p</a:t>
            </a:r>
            <a:r>
              <a:rPr lang="en-US" altLang="en-US" sz="2400" b="1" i="1" baseline="-25000"/>
              <a:t>k</a:t>
            </a:r>
            <a:r>
              <a:rPr lang="en-US" altLang="en-US" sz="2400" b="1" i="1"/>
              <a:t> </a:t>
            </a:r>
            <a:r>
              <a:rPr lang="en-US" altLang="en-US" sz="2400" b="1"/>
              <a:t>log</a:t>
            </a:r>
            <a:r>
              <a:rPr lang="en-US" altLang="en-US" sz="2400" b="1" i="1"/>
              <a:t> p</a:t>
            </a:r>
            <a:r>
              <a:rPr lang="en-US" altLang="en-US" sz="2400" b="1" i="1" baseline="-25000"/>
              <a:t>k</a:t>
            </a:r>
            <a:endParaRPr lang="en-US" altLang="en-US" sz="2400" b="1" i="1"/>
          </a:p>
          <a:p>
            <a:pPr lvl="1">
              <a:buFont typeface="Marlett" pitchFamily="2" charset="2"/>
              <a:buNone/>
            </a:pPr>
            <a:r>
              <a:rPr lang="en-US" altLang="en-US" sz="2400" b="1" i="1"/>
              <a:t>Noise</a:t>
            </a:r>
            <a:r>
              <a:rPr lang="en-US" altLang="en-US" sz="2400" b="1" i="1" baseline="-25000"/>
              <a:t>k</a:t>
            </a:r>
            <a:r>
              <a:rPr lang="en-US" altLang="en-US" sz="2400" b="1" i="1"/>
              <a:t> = - p</a:t>
            </a:r>
            <a:r>
              <a:rPr lang="en-US" altLang="en-US" sz="2400" b="1" i="1" baseline="-25000"/>
              <a:t>k</a:t>
            </a:r>
            <a:r>
              <a:rPr lang="en-US" altLang="en-US" sz="2400" b="1" i="1"/>
              <a:t> </a:t>
            </a:r>
            <a:r>
              <a:rPr lang="en-US" altLang="en-US" sz="2400" b="1"/>
              <a:t>log</a:t>
            </a:r>
            <a:r>
              <a:rPr lang="en-US" altLang="en-US" sz="2400" b="1" i="1"/>
              <a:t> </a:t>
            </a:r>
            <a:r>
              <a:rPr lang="en-US" altLang="en-US" sz="2400" b="1"/>
              <a:t>(1/</a:t>
            </a:r>
            <a:r>
              <a:rPr lang="en-US" altLang="en-US" sz="2400" b="1" i="1"/>
              <a:t>p</a:t>
            </a:r>
            <a:r>
              <a:rPr lang="en-US" altLang="en-US" sz="2400" b="1" i="1" baseline="-25000"/>
              <a:t>k</a:t>
            </a:r>
            <a:r>
              <a:rPr lang="en-US" altLang="en-US" sz="2400" b="1"/>
              <a:t>)</a:t>
            </a:r>
          </a:p>
          <a:p>
            <a:pPr lvl="1">
              <a:buFont typeface="Marlett" pitchFamily="2" charset="2"/>
              <a:buNone/>
            </a:pPr>
            <a:endParaRPr lang="en-US" altLang="en-US" sz="2400" b="1"/>
          </a:p>
          <a:p>
            <a:pPr lvl="1">
              <a:buFont typeface="Marlett" pitchFamily="2" charset="2"/>
              <a:buNone/>
            </a:pPr>
            <a:endParaRPr lang="en-US" altLang="en-US" sz="2400" b="1"/>
          </a:p>
          <a:p>
            <a:pPr lvl="1">
              <a:buFont typeface="Marlett" pitchFamily="2" charset="2"/>
              <a:buNone/>
            </a:pPr>
            <a:endParaRPr lang="en-US" altLang="en-US" sz="2400" b="1"/>
          </a:p>
          <a:p>
            <a:pPr lvl="1">
              <a:buFont typeface="Marlett" pitchFamily="2" charset="2"/>
              <a:buNone/>
            </a:pPr>
            <a:endParaRPr lang="en-US" altLang="en-US" b="1"/>
          </a:p>
        </p:txBody>
      </p:sp>
      <p:graphicFrame>
        <p:nvGraphicFramePr>
          <p:cNvPr id="18434" name="Object 6"/>
          <p:cNvGraphicFramePr>
            <a:graphicFrameLocks noChangeAspect="1"/>
          </p:cNvGraphicFramePr>
          <p:nvPr/>
        </p:nvGraphicFramePr>
        <p:xfrm>
          <a:off x="1524000" y="5676900"/>
          <a:ext cx="2300288" cy="358775"/>
        </p:xfrm>
        <a:graphic>
          <a:graphicData uri="http://schemas.openxmlformats.org/presentationml/2006/ole">
            <mc:AlternateContent xmlns:mc="http://schemas.openxmlformats.org/markup-compatibility/2006">
              <mc:Choice xmlns:v="urn:schemas-microsoft-com:vml" Requires="v">
                <p:oleObj name="Equation" r:id="rId3" imgW="1854000" imgH="291960" progId="Equation.DSMT4">
                  <p:embed/>
                </p:oleObj>
              </mc:Choice>
              <mc:Fallback>
                <p:oleObj name="Equation" r:id="rId3" imgW="1854000" imgH="291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5676900"/>
                        <a:ext cx="230028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8440" name="Rectangle 7"/>
          <p:cNvSpPr>
            <a:spLocks noChangeArrowheads="1"/>
          </p:cNvSpPr>
          <p:nvPr/>
        </p:nvSpPr>
        <p:spPr bwMode="auto">
          <a:xfrm>
            <a:off x="1447800" y="5600700"/>
            <a:ext cx="2438400" cy="4572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18441" name="Text Box 8"/>
          <p:cNvSpPr txBox="1">
            <a:spLocks noChangeArrowheads="1"/>
          </p:cNvSpPr>
          <p:nvPr/>
        </p:nvSpPr>
        <p:spPr bwMode="auto">
          <a:xfrm>
            <a:off x="5067300" y="5473700"/>
            <a:ext cx="2489200" cy="714375"/>
          </a:xfrm>
          <a:prstGeom prst="rect">
            <a:avLst/>
          </a:prstGeom>
          <a:solidFill>
            <a:srgbClr val="CCCCFF"/>
          </a:solidFill>
          <a:ln w="12700">
            <a:solidFill>
              <a:schemeClr val="tx1"/>
            </a:solidFill>
            <a:miter lim="800000"/>
            <a:headEnd/>
            <a:tailEnd/>
          </a:ln>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b="1"/>
              <a:t>The weight of term </a:t>
            </a:r>
            <a:r>
              <a:rPr lang="en-US" altLang="en-US" sz="2000" b="1" i="1"/>
              <a:t>k</a:t>
            </a:r>
            <a:r>
              <a:rPr lang="en-US" altLang="en-US" sz="1800" b="1"/>
              <a:t> in</a:t>
            </a:r>
          </a:p>
          <a:p>
            <a:pPr algn="l"/>
            <a:r>
              <a:rPr lang="en-US" altLang="en-US" sz="1800" b="1"/>
              <a:t>document </a:t>
            </a:r>
            <a:r>
              <a:rPr lang="en-US" altLang="en-US" sz="2000" b="1" i="1"/>
              <a:t>i</a:t>
            </a:r>
            <a:endParaRPr lang="en-US" altLang="en-US" sz="1800" b="1"/>
          </a:p>
        </p:txBody>
      </p:sp>
      <p:cxnSp>
        <p:nvCxnSpPr>
          <p:cNvPr id="18442" name="AutoShape 9"/>
          <p:cNvCxnSpPr>
            <a:cxnSpLocks noChangeShapeType="1"/>
            <a:stCxn id="18441" idx="1"/>
            <a:endCxn id="18440" idx="3"/>
          </p:cNvCxnSpPr>
          <p:nvPr/>
        </p:nvCxnSpPr>
        <p:spPr bwMode="auto">
          <a:xfrm flipH="1" flipV="1">
            <a:off x="3886200" y="5829300"/>
            <a:ext cx="1181100" cy="1588"/>
          </a:xfrm>
          <a:prstGeom prst="straightConnector1">
            <a:avLst/>
          </a:prstGeom>
          <a:noFill/>
          <a:ln w="12700">
            <a:solidFill>
              <a:srgbClr val="FF0000"/>
            </a:solidFill>
            <a:round/>
            <a:headEnd/>
            <a:tailEnd type="triangle" w="med" len="med"/>
          </a:ln>
          <a:extLst>
            <a:ext uri="{909E8E84-426E-40DD-AFC4-6F175D3DCCD1}">
              <a14:hiddenFill xmlns:a14="http://schemas.microsoft.com/office/drawing/2010/main">
                <a:noFill/>
              </a14:hiddenFill>
            </a:ext>
          </a:extLst>
        </p:spPr>
      </p:cxnSp>
      <p:graphicFrame>
        <p:nvGraphicFramePr>
          <p:cNvPr id="18435" name="Object 10"/>
          <p:cNvGraphicFramePr>
            <a:graphicFrameLocks noChangeAspect="1"/>
          </p:cNvGraphicFramePr>
          <p:nvPr/>
        </p:nvGraphicFramePr>
        <p:xfrm>
          <a:off x="654050" y="4914900"/>
          <a:ext cx="3386138" cy="358775"/>
        </p:xfrm>
        <a:graphic>
          <a:graphicData uri="http://schemas.openxmlformats.org/presentationml/2006/ole">
            <mc:AlternateContent xmlns:mc="http://schemas.openxmlformats.org/markup-compatibility/2006">
              <mc:Choice xmlns:v="urn:schemas-microsoft-com:vml" Requires="v">
                <p:oleObj name="Equation" r:id="rId5" imgW="2730240" imgH="291960" progId="Equation.DSMT4">
                  <p:embed/>
                </p:oleObj>
              </mc:Choice>
              <mc:Fallback>
                <p:oleObj name="Equation" r:id="rId5" imgW="2730240" imgH="291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4050" y="4914900"/>
                        <a:ext cx="3386138" cy="358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39307" name="Text Box 11"/>
          <p:cNvSpPr txBox="1">
            <a:spLocks noChangeArrowheads="1"/>
          </p:cNvSpPr>
          <p:nvPr/>
        </p:nvSpPr>
        <p:spPr bwMode="auto">
          <a:xfrm>
            <a:off x="3929063" y="1879600"/>
            <a:ext cx="2736850" cy="654050"/>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l">
              <a:defRPr/>
            </a:pPr>
            <a:r>
              <a:rPr lang="en-US" sz="1800" b="1"/>
              <a:t>Note: here we always take</a:t>
            </a:r>
          </a:p>
          <a:p>
            <a:pPr algn="l">
              <a:defRPr/>
            </a:pPr>
            <a:r>
              <a:rPr lang="en-US" sz="1800" b="1"/>
              <a:t>logs to be base 2.</a:t>
            </a:r>
          </a:p>
        </p:txBody>
      </p:sp>
      <p:pic>
        <p:nvPicPr>
          <p:cNvPr id="18444" name="Picture 12" descr="avg-inf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60400" y="3079750"/>
            <a:ext cx="52197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9309" name="Text Box 13"/>
          <p:cNvSpPr txBox="1">
            <a:spLocks noChangeArrowheads="1"/>
          </p:cNvSpPr>
          <p:nvPr/>
        </p:nvSpPr>
        <p:spPr bwMode="auto">
          <a:xfrm>
            <a:off x="6178550" y="3314700"/>
            <a:ext cx="2571750" cy="1477963"/>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a:spAutoFit/>
          </a:bodyPr>
          <a:lstStyle/>
          <a:p>
            <a:pPr algn="l">
              <a:defRPr/>
            </a:pPr>
            <a:r>
              <a:rPr lang="en-US" sz="1800" b="1"/>
              <a:t>Note: NOISE is the</a:t>
            </a:r>
          </a:p>
          <a:p>
            <a:pPr algn="l">
              <a:defRPr/>
            </a:pPr>
            <a:r>
              <a:rPr lang="en-US" sz="1800" b="1"/>
              <a:t>negation of AVG-INFO, so only one of these needs to be computed in practice.</a:t>
            </a:r>
          </a:p>
        </p:txBody>
      </p:sp>
      <p:pic>
        <p:nvPicPr>
          <p:cNvPr id="18446" name="Picture 14" descr="noise"/>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47700" y="3994150"/>
            <a:ext cx="505460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52714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9461"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E20593CF-DDCB-4048-B3A1-0DE9F8E600CA}" type="slidenum">
              <a:rPr lang="en-US" altLang="en-US"/>
              <a:pPr/>
              <a:t>24</a:t>
            </a:fld>
            <a:endParaRPr lang="en-US" altLang="en-US"/>
          </a:p>
        </p:txBody>
      </p:sp>
      <p:sp>
        <p:nvSpPr>
          <p:cNvPr id="19462" name="Rectangle 1026"/>
          <p:cNvSpPr>
            <a:spLocks noGrp="1" noChangeArrowheads="1"/>
          </p:cNvSpPr>
          <p:nvPr>
            <p:ph type="title"/>
          </p:nvPr>
        </p:nvSpPr>
        <p:spPr>
          <a:xfrm>
            <a:off x="635000" y="177800"/>
            <a:ext cx="7772400" cy="660400"/>
          </a:xfrm>
        </p:spPr>
        <p:txBody>
          <a:bodyPr/>
          <a:lstStyle/>
          <a:p>
            <a:r>
              <a:rPr lang="en-US" altLang="en-US"/>
              <a:t>Signal-To-Noise Ratio - Example</a:t>
            </a:r>
          </a:p>
        </p:txBody>
      </p:sp>
      <p:sp>
        <p:nvSpPr>
          <p:cNvPr id="19463" name="Rectangle 1027"/>
          <p:cNvSpPr>
            <a:spLocks noGrp="1" noChangeArrowheads="1"/>
          </p:cNvSpPr>
          <p:nvPr>
            <p:ph type="body" idx="1"/>
          </p:nvPr>
        </p:nvSpPr>
        <p:spPr>
          <a:xfrm>
            <a:off x="4470400" y="1117600"/>
            <a:ext cx="1638300" cy="482600"/>
          </a:xfrm>
          <a:ln>
            <a:solidFill>
              <a:srgbClr val="FF3300"/>
            </a:solidFill>
            <a:miter lim="800000"/>
            <a:headEnd/>
            <a:tailEnd/>
          </a:ln>
        </p:spPr>
        <p:txBody>
          <a:bodyPr/>
          <a:lstStyle/>
          <a:p>
            <a:pPr algn="ctr">
              <a:buFont typeface="Marlett" pitchFamily="2" charset="2"/>
              <a:buNone/>
            </a:pPr>
            <a:r>
              <a:rPr lang="en-US" altLang="en-US" b="0" i="1"/>
              <a:t>p</a:t>
            </a:r>
            <a:r>
              <a:rPr lang="en-US" altLang="en-US" b="0" i="1" baseline="-25000"/>
              <a:t>k</a:t>
            </a:r>
            <a:r>
              <a:rPr lang="en-US" altLang="en-US"/>
              <a:t> = </a:t>
            </a:r>
            <a:r>
              <a:rPr lang="en-US" altLang="en-US" b="0" i="1"/>
              <a:t>tf</a:t>
            </a:r>
            <a:r>
              <a:rPr lang="en-US" altLang="en-US" b="0" i="1" baseline="-25000"/>
              <a:t>ik</a:t>
            </a:r>
            <a:r>
              <a:rPr lang="en-US" altLang="en-US"/>
              <a:t> </a:t>
            </a:r>
            <a:r>
              <a:rPr lang="en-US" altLang="en-US" b="0"/>
              <a:t>/</a:t>
            </a:r>
            <a:r>
              <a:rPr lang="en-US" altLang="en-US"/>
              <a:t> </a:t>
            </a:r>
            <a:r>
              <a:rPr lang="en-US" altLang="en-US" b="0" i="1"/>
              <a:t>tf</a:t>
            </a:r>
            <a:r>
              <a:rPr lang="en-US" altLang="en-US" b="0" i="1" baseline="-25000"/>
              <a:t>k</a:t>
            </a:r>
          </a:p>
        </p:txBody>
      </p:sp>
      <p:sp>
        <p:nvSpPr>
          <p:cNvPr id="19464" name="Text Box 1032"/>
          <p:cNvSpPr txBox="1">
            <a:spLocks noChangeArrowheads="1"/>
          </p:cNvSpPr>
          <p:nvPr/>
        </p:nvSpPr>
        <p:spPr bwMode="auto">
          <a:xfrm>
            <a:off x="3505200" y="5532438"/>
            <a:ext cx="4800600" cy="379412"/>
          </a:xfrm>
          <a:prstGeom prst="rect">
            <a:avLst/>
          </a:prstGeom>
          <a:solidFill>
            <a:srgbClr val="CCCCFF"/>
          </a:solidFill>
          <a:ln w="12700">
            <a:solidFill>
              <a:schemeClr val="tx1"/>
            </a:solidFill>
            <a:miter lim="800000"/>
            <a:headEnd/>
            <a:tailEnd/>
          </a:ln>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b="1"/>
              <a:t>This is the “entropy” of term k in the collection</a:t>
            </a:r>
          </a:p>
        </p:txBody>
      </p:sp>
      <p:graphicFrame>
        <p:nvGraphicFramePr>
          <p:cNvPr id="19458" name="Object 1024"/>
          <p:cNvGraphicFramePr>
            <a:graphicFrameLocks noChangeAspect="1"/>
          </p:cNvGraphicFramePr>
          <p:nvPr/>
        </p:nvGraphicFramePr>
        <p:xfrm>
          <a:off x="1049338" y="1725613"/>
          <a:ext cx="2447925" cy="1933575"/>
        </p:xfrm>
        <a:graphic>
          <a:graphicData uri="http://schemas.openxmlformats.org/presentationml/2006/ole">
            <mc:AlternateContent xmlns:mc="http://schemas.openxmlformats.org/markup-compatibility/2006">
              <mc:Choice xmlns:v="urn:schemas-microsoft-com:vml" Requires="v">
                <p:oleObj name="Worksheet" r:id="rId3" imgW="2448306" imgH="1933956" progId="Excel.Sheet.8">
                  <p:embed/>
                </p:oleObj>
              </mc:Choice>
              <mc:Fallback>
                <p:oleObj name="Worksheet" r:id="rId3" imgW="2448306" imgH="193395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9338" y="1725613"/>
                        <a:ext cx="2447925" cy="193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59" name="Object 1025"/>
          <p:cNvGraphicFramePr>
            <a:graphicFrameLocks noChangeAspect="1"/>
          </p:cNvGraphicFramePr>
          <p:nvPr/>
        </p:nvGraphicFramePr>
        <p:xfrm>
          <a:off x="4194175" y="1892300"/>
          <a:ext cx="4043363" cy="2336800"/>
        </p:xfrm>
        <a:graphic>
          <a:graphicData uri="http://schemas.openxmlformats.org/presentationml/2006/ole">
            <mc:AlternateContent xmlns:mc="http://schemas.openxmlformats.org/markup-compatibility/2006">
              <mc:Choice xmlns:v="urn:schemas-microsoft-com:vml" Requires="v">
                <p:oleObj name="Worksheet" r:id="rId5" imgW="3296171" imgH="1905441" progId="Excel.Sheet.8">
                  <p:embed/>
                </p:oleObj>
              </mc:Choice>
              <mc:Fallback>
                <p:oleObj name="Worksheet" r:id="rId5" imgW="3296171" imgH="1905441" progId="Excel.Shee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4175" y="1892300"/>
                        <a:ext cx="4043363" cy="233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19465" name="AutoShape 1037"/>
          <p:cNvCxnSpPr>
            <a:cxnSpLocks noChangeShapeType="1"/>
          </p:cNvCxnSpPr>
          <p:nvPr/>
        </p:nvCxnSpPr>
        <p:spPr bwMode="auto">
          <a:xfrm>
            <a:off x="3497263" y="2692400"/>
            <a:ext cx="696912" cy="368300"/>
          </a:xfrm>
          <a:prstGeom prst="bentConnector3">
            <a:avLst>
              <a:gd name="adj1" fmla="val 49884"/>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9466" name="Line 1039"/>
          <p:cNvSpPr>
            <a:spLocks noChangeShapeType="1"/>
          </p:cNvSpPr>
          <p:nvPr/>
        </p:nvSpPr>
        <p:spPr bwMode="auto">
          <a:xfrm>
            <a:off x="5270500" y="1612900"/>
            <a:ext cx="0" cy="2921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19467" name="AutoShape 1040"/>
          <p:cNvCxnSpPr>
            <a:cxnSpLocks noChangeShapeType="1"/>
          </p:cNvCxnSpPr>
          <p:nvPr/>
        </p:nvCxnSpPr>
        <p:spPr bwMode="auto">
          <a:xfrm rot="-5400000">
            <a:off x="5856288" y="4268787"/>
            <a:ext cx="400050" cy="320675"/>
          </a:xfrm>
          <a:prstGeom prst="bentConnector3">
            <a:avLst>
              <a:gd name="adj1" fmla="val 50000"/>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70033" name="Text Box 1041"/>
          <p:cNvSpPr txBox="1">
            <a:spLocks noChangeArrowheads="1"/>
          </p:cNvSpPr>
          <p:nvPr/>
        </p:nvSpPr>
        <p:spPr bwMode="auto">
          <a:xfrm>
            <a:off x="330200" y="4192588"/>
            <a:ext cx="2493963" cy="1082675"/>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a:spAutoFit/>
          </a:bodyPr>
          <a:lstStyle/>
          <a:p>
            <a:pPr algn="l">
              <a:defRPr/>
            </a:pPr>
            <a:r>
              <a:rPr lang="en-US" sz="1600" b="1"/>
              <a:t>Note: By definition, if the</a:t>
            </a:r>
          </a:p>
          <a:p>
            <a:pPr algn="l">
              <a:defRPr/>
            </a:pPr>
            <a:r>
              <a:rPr lang="en-US" sz="1600" b="1"/>
              <a:t>term </a:t>
            </a:r>
            <a:r>
              <a:rPr lang="en-US" sz="1600" b="1" i="1"/>
              <a:t>k</a:t>
            </a:r>
            <a:r>
              <a:rPr lang="en-US" sz="1600" b="1"/>
              <a:t> does not appear in</a:t>
            </a:r>
          </a:p>
          <a:p>
            <a:pPr algn="l">
              <a:defRPr/>
            </a:pPr>
            <a:r>
              <a:rPr lang="en-US" sz="1600" b="1"/>
              <a:t>the document, we assume</a:t>
            </a:r>
          </a:p>
          <a:p>
            <a:pPr algn="l">
              <a:defRPr/>
            </a:pPr>
            <a:r>
              <a:rPr lang="en-US" sz="1600" b="1" i="1"/>
              <a:t>Info</a:t>
            </a:r>
            <a:r>
              <a:rPr lang="en-US" sz="1600" b="1"/>
              <a:t>(</a:t>
            </a:r>
            <a:r>
              <a:rPr lang="en-US" sz="1600" b="1" i="1"/>
              <a:t>k</a:t>
            </a:r>
            <a:r>
              <a:rPr lang="en-US" sz="1600" b="1"/>
              <a:t>) = 0 for that doc.</a:t>
            </a:r>
          </a:p>
        </p:txBody>
      </p:sp>
      <p:sp>
        <p:nvSpPr>
          <p:cNvPr id="19469" name="Line 1043"/>
          <p:cNvSpPr>
            <a:spLocks noChangeShapeType="1"/>
          </p:cNvSpPr>
          <p:nvPr/>
        </p:nvSpPr>
        <p:spPr bwMode="auto">
          <a:xfrm flipV="1">
            <a:off x="2895600" y="3695700"/>
            <a:ext cx="1295400" cy="7112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pic>
        <p:nvPicPr>
          <p:cNvPr id="19470" name="Picture 1044" descr="avg-info"/>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05200" y="4629150"/>
            <a:ext cx="4779963" cy="723900"/>
          </a:xfrm>
          <a:prstGeom prst="rect">
            <a:avLst/>
          </a:prstGeom>
          <a:noFill/>
          <a:ln w="9525">
            <a:solidFill>
              <a:srgbClr val="FF33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5749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7"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2048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620CE53C-6FF5-4277-ADAB-8B25FA6B4969}" type="slidenum">
              <a:rPr lang="en-US" altLang="en-US"/>
              <a:pPr/>
              <a:t>25</a:t>
            </a:fld>
            <a:endParaRPr lang="en-US" altLang="en-US"/>
          </a:p>
        </p:txBody>
      </p:sp>
      <p:sp>
        <p:nvSpPr>
          <p:cNvPr id="20489" name="Rectangle 2"/>
          <p:cNvSpPr>
            <a:spLocks noGrp="1" noChangeArrowheads="1"/>
          </p:cNvSpPr>
          <p:nvPr>
            <p:ph type="title"/>
          </p:nvPr>
        </p:nvSpPr>
        <p:spPr>
          <a:xfrm>
            <a:off x="635000" y="177800"/>
            <a:ext cx="7772400" cy="660400"/>
          </a:xfrm>
        </p:spPr>
        <p:txBody>
          <a:bodyPr/>
          <a:lstStyle/>
          <a:p>
            <a:r>
              <a:rPr lang="en-US" altLang="en-US"/>
              <a:t>Signal-To-Noise Ratio - Example</a:t>
            </a:r>
          </a:p>
        </p:txBody>
      </p:sp>
      <p:graphicFrame>
        <p:nvGraphicFramePr>
          <p:cNvPr id="20482" name="Object 1024"/>
          <p:cNvGraphicFramePr>
            <a:graphicFrameLocks noChangeAspect="1"/>
          </p:cNvGraphicFramePr>
          <p:nvPr/>
        </p:nvGraphicFramePr>
        <p:xfrm>
          <a:off x="1677988" y="2736850"/>
          <a:ext cx="2763837" cy="360363"/>
        </p:xfrm>
        <a:graphic>
          <a:graphicData uri="http://schemas.openxmlformats.org/presentationml/2006/ole">
            <mc:AlternateContent xmlns:mc="http://schemas.openxmlformats.org/markup-compatibility/2006">
              <mc:Choice xmlns:v="urn:schemas-microsoft-com:vml" Requires="v">
                <p:oleObj name="Equation" r:id="rId3" imgW="2234880" imgH="291960" progId="Equation.DSMT4">
                  <p:embed/>
                </p:oleObj>
              </mc:Choice>
              <mc:Fallback>
                <p:oleObj name="Equation" r:id="rId3" imgW="2234880" imgH="291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7988" y="2736850"/>
                        <a:ext cx="2763837" cy="360363"/>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3" name="Object 1025"/>
          <p:cNvGraphicFramePr>
            <a:graphicFrameLocks noChangeAspect="1"/>
          </p:cNvGraphicFramePr>
          <p:nvPr/>
        </p:nvGraphicFramePr>
        <p:xfrm>
          <a:off x="6057900" y="4013200"/>
          <a:ext cx="2300288" cy="358775"/>
        </p:xfrm>
        <a:graphic>
          <a:graphicData uri="http://schemas.openxmlformats.org/presentationml/2006/ole">
            <mc:AlternateContent xmlns:mc="http://schemas.openxmlformats.org/markup-compatibility/2006">
              <mc:Choice xmlns:v="urn:schemas-microsoft-com:vml" Requires="v">
                <p:oleObj name="Equation" r:id="rId5" imgW="1854000" imgH="291960" progId="Equation.DSMT4">
                  <p:embed/>
                </p:oleObj>
              </mc:Choice>
              <mc:Fallback>
                <p:oleObj name="Equation" r:id="rId5" imgW="1854000" imgH="29196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57900" y="4013200"/>
                        <a:ext cx="2300288" cy="3587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490" name="Text Box 8"/>
          <p:cNvSpPr txBox="1">
            <a:spLocks noChangeArrowheads="1"/>
          </p:cNvSpPr>
          <p:nvPr/>
        </p:nvSpPr>
        <p:spPr bwMode="auto">
          <a:xfrm>
            <a:off x="6019800" y="4432300"/>
            <a:ext cx="2489200" cy="714375"/>
          </a:xfrm>
          <a:prstGeom prst="rect">
            <a:avLst/>
          </a:prstGeom>
          <a:solidFill>
            <a:srgbClr val="CCCCFF"/>
          </a:solidFill>
          <a:ln w="12700">
            <a:solidFill>
              <a:schemeClr val="tx1"/>
            </a:solidFill>
            <a:miter lim="800000"/>
            <a:headEnd/>
            <a:tailEnd/>
          </a:ln>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b="1"/>
              <a:t>The weight of term </a:t>
            </a:r>
            <a:r>
              <a:rPr lang="en-US" altLang="en-US" sz="2000" b="1" i="1"/>
              <a:t>k</a:t>
            </a:r>
            <a:r>
              <a:rPr lang="en-US" altLang="en-US" sz="1800" b="1"/>
              <a:t> in</a:t>
            </a:r>
          </a:p>
          <a:p>
            <a:pPr algn="l"/>
            <a:r>
              <a:rPr lang="en-US" altLang="en-US" sz="1800" b="1"/>
              <a:t>document </a:t>
            </a:r>
            <a:r>
              <a:rPr lang="en-US" altLang="en-US" sz="2000" b="1" i="1"/>
              <a:t>i</a:t>
            </a:r>
            <a:endParaRPr lang="en-US" altLang="en-US" sz="1800" b="1"/>
          </a:p>
        </p:txBody>
      </p:sp>
      <p:graphicFrame>
        <p:nvGraphicFramePr>
          <p:cNvPr id="20484" name="Object 1026"/>
          <p:cNvGraphicFramePr>
            <a:graphicFrameLocks noChangeAspect="1"/>
          </p:cNvGraphicFramePr>
          <p:nvPr/>
        </p:nvGraphicFramePr>
        <p:xfrm>
          <a:off x="5175250" y="2743200"/>
          <a:ext cx="3322638" cy="350838"/>
        </p:xfrm>
        <a:graphic>
          <a:graphicData uri="http://schemas.openxmlformats.org/presentationml/2006/ole">
            <mc:AlternateContent xmlns:mc="http://schemas.openxmlformats.org/markup-compatibility/2006">
              <mc:Choice xmlns:v="urn:schemas-microsoft-com:vml" Requires="v">
                <p:oleObj name="Equation" r:id="rId7" imgW="2730240" imgH="291960" progId="Equation.DSMT4">
                  <p:embed/>
                </p:oleObj>
              </mc:Choice>
              <mc:Fallback>
                <p:oleObj name="Equation" r:id="rId7" imgW="2730240" imgH="29196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75250" y="2743200"/>
                        <a:ext cx="3322638" cy="35083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5" name="Object 1027"/>
          <p:cNvGraphicFramePr>
            <a:graphicFrameLocks noChangeAspect="1"/>
          </p:cNvGraphicFramePr>
          <p:nvPr/>
        </p:nvGraphicFramePr>
        <p:xfrm>
          <a:off x="2244725" y="1158875"/>
          <a:ext cx="4221163" cy="933450"/>
        </p:xfrm>
        <a:graphic>
          <a:graphicData uri="http://schemas.openxmlformats.org/presentationml/2006/ole">
            <mc:AlternateContent xmlns:mc="http://schemas.openxmlformats.org/markup-compatibility/2006">
              <mc:Choice xmlns:v="urn:schemas-microsoft-com:vml" Requires="v">
                <p:oleObj name="Worksheet" r:id="rId9" imgW="4219836" imgH="933771" progId="Excel.Sheet.8">
                  <p:embed/>
                </p:oleObj>
              </mc:Choice>
              <mc:Fallback>
                <p:oleObj name="Worksheet" r:id="rId9" imgW="4219836" imgH="933771" progId="Excel.Sheet.8">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44725" y="1158875"/>
                        <a:ext cx="4221163"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486" name="Object 1028"/>
          <p:cNvGraphicFramePr>
            <a:graphicFrameLocks noChangeAspect="1"/>
          </p:cNvGraphicFramePr>
          <p:nvPr/>
        </p:nvGraphicFramePr>
        <p:xfrm>
          <a:off x="733425" y="3644900"/>
          <a:ext cx="4221163" cy="1676400"/>
        </p:xfrm>
        <a:graphic>
          <a:graphicData uri="http://schemas.openxmlformats.org/presentationml/2006/ole">
            <mc:AlternateContent xmlns:mc="http://schemas.openxmlformats.org/markup-compatibility/2006">
              <mc:Choice xmlns:v="urn:schemas-microsoft-com:vml" Requires="v">
                <p:oleObj name="Worksheet" r:id="rId11" imgW="4219836" imgH="1676601" progId="Excel.Sheet.8">
                  <p:embed/>
                </p:oleObj>
              </mc:Choice>
              <mc:Fallback>
                <p:oleObj name="Worksheet" r:id="rId11" imgW="4219836" imgH="1676601" progId="Excel.Sheet.8">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3425" y="3644900"/>
                        <a:ext cx="4221163"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0491" name="Line 14"/>
          <p:cNvSpPr>
            <a:spLocks noChangeShapeType="1"/>
          </p:cNvSpPr>
          <p:nvPr/>
        </p:nvSpPr>
        <p:spPr bwMode="auto">
          <a:xfrm flipV="1">
            <a:off x="3060700" y="2082800"/>
            <a:ext cx="1587500" cy="6223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0492" name="Line 15"/>
          <p:cNvSpPr>
            <a:spLocks noChangeShapeType="1"/>
          </p:cNvSpPr>
          <p:nvPr/>
        </p:nvSpPr>
        <p:spPr bwMode="auto">
          <a:xfrm flipH="1" flipV="1">
            <a:off x="5943600" y="2082800"/>
            <a:ext cx="825500" cy="647700"/>
          </a:xfrm>
          <a:prstGeom prst="line">
            <a:avLst/>
          </a:prstGeom>
          <a:noFill/>
          <a:ln w="127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cxnSp>
        <p:nvCxnSpPr>
          <p:cNvPr id="20493" name="AutoShape 16"/>
          <p:cNvCxnSpPr>
            <a:cxnSpLocks noChangeShapeType="1"/>
            <a:stCxn id="20490" idx="1"/>
          </p:cNvCxnSpPr>
          <p:nvPr/>
        </p:nvCxnSpPr>
        <p:spPr bwMode="auto">
          <a:xfrm rot="10800000">
            <a:off x="4954588" y="4483100"/>
            <a:ext cx="1065212" cy="306388"/>
          </a:xfrm>
          <a:prstGeom prst="bentConnector3">
            <a:avLst>
              <a:gd name="adj1" fmla="val 49926"/>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469009" name="Text Box 17"/>
          <p:cNvSpPr txBox="1">
            <a:spLocks noChangeArrowheads="1"/>
          </p:cNvSpPr>
          <p:nvPr/>
        </p:nvSpPr>
        <p:spPr bwMode="auto">
          <a:xfrm>
            <a:off x="868363" y="5754688"/>
            <a:ext cx="7600950" cy="379412"/>
          </a:xfrm>
          <a:prstGeom prst="rect">
            <a:avLst/>
          </a:prstGeom>
          <a:solidFill>
            <a:srgbClr val="FFCC99"/>
          </a:solidFill>
          <a:ln w="12700">
            <a:solidFill>
              <a:schemeClr val="tx1"/>
            </a:solidFill>
            <a:miter lim="800000"/>
            <a:headEnd/>
            <a:tailEnd/>
          </a:ln>
          <a:effectLst>
            <a:outerShdw dist="107763" dir="2700000" algn="ctr" rotWithShape="0">
              <a:schemeClr val="bg2"/>
            </a:outerShdw>
          </a:effectLst>
        </p:spPr>
        <p:txBody>
          <a:bodyPr wrap="none">
            <a:spAutoFit/>
          </a:bodyPr>
          <a:lstStyle/>
          <a:p>
            <a:pPr algn="l">
              <a:defRPr/>
            </a:pPr>
            <a:r>
              <a:rPr lang="en-US" sz="1800" b="1"/>
              <a:t>Additional normalization can be performed to have values in the range [0,1]</a:t>
            </a:r>
          </a:p>
        </p:txBody>
      </p:sp>
      <p:cxnSp>
        <p:nvCxnSpPr>
          <p:cNvPr id="20495" name="AutoShape 18"/>
          <p:cNvCxnSpPr>
            <a:cxnSpLocks noChangeShapeType="1"/>
            <a:stCxn id="469009" idx="0"/>
          </p:cNvCxnSpPr>
          <p:nvPr/>
        </p:nvCxnSpPr>
        <p:spPr bwMode="auto">
          <a:xfrm rot="5400000" flipH="1">
            <a:off x="3540125" y="4625975"/>
            <a:ext cx="433388" cy="1824038"/>
          </a:xfrm>
          <a:prstGeom prst="bentConnector3">
            <a:avLst>
              <a:gd name="adj1" fmla="val 49815"/>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32010294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2150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15ED5D3D-1483-426F-801D-A893E06B021E}" type="slidenum">
              <a:rPr lang="en-US" altLang="en-US"/>
              <a:pPr/>
              <a:t>26</a:t>
            </a:fld>
            <a:endParaRPr lang="en-US" altLang="en-US"/>
          </a:p>
        </p:txBody>
      </p:sp>
      <p:sp>
        <p:nvSpPr>
          <p:cNvPr id="21509" name="Rectangle 1026"/>
          <p:cNvSpPr>
            <a:spLocks noGrp="1" noChangeArrowheads="1"/>
          </p:cNvSpPr>
          <p:nvPr>
            <p:ph type="title"/>
          </p:nvPr>
        </p:nvSpPr>
        <p:spPr/>
        <p:txBody>
          <a:bodyPr/>
          <a:lstStyle/>
          <a:p>
            <a:r>
              <a:rPr lang="en-US" altLang="zh-TW">
                <a:ea typeface="PMingLiU" pitchFamily="18" charset="-120"/>
              </a:rPr>
              <a:t>Probabilistic Term Weights</a:t>
            </a:r>
          </a:p>
        </p:txBody>
      </p:sp>
      <p:sp>
        <p:nvSpPr>
          <p:cNvPr id="21510" name="Rectangle 1027"/>
          <p:cNvSpPr>
            <a:spLocks noGrp="1" noChangeArrowheads="1"/>
          </p:cNvSpPr>
          <p:nvPr>
            <p:ph type="body" idx="1"/>
          </p:nvPr>
        </p:nvSpPr>
        <p:spPr>
          <a:xfrm>
            <a:off x="501650" y="1079500"/>
            <a:ext cx="8197850" cy="2676525"/>
          </a:xfrm>
        </p:spPr>
        <p:txBody>
          <a:bodyPr/>
          <a:lstStyle/>
          <a:p>
            <a:r>
              <a:rPr lang="en-US" altLang="zh-TW" sz="2200">
                <a:ea typeface="PMingLiU" pitchFamily="18" charset="-120"/>
              </a:rPr>
              <a:t>Probabilistic model makes explicit distinctions between occurrences of terms in </a:t>
            </a:r>
            <a:r>
              <a:rPr lang="en-US" altLang="zh-TW" sz="2200">
                <a:solidFill>
                  <a:srgbClr val="FF0000"/>
                </a:solidFill>
                <a:ea typeface="PMingLiU" pitchFamily="18" charset="-120"/>
              </a:rPr>
              <a:t>relevant</a:t>
            </a:r>
            <a:r>
              <a:rPr lang="en-US" altLang="zh-TW" sz="2200">
                <a:ea typeface="PMingLiU" pitchFamily="18" charset="-120"/>
              </a:rPr>
              <a:t> and </a:t>
            </a:r>
            <a:r>
              <a:rPr lang="en-US" altLang="zh-TW" sz="2200">
                <a:solidFill>
                  <a:srgbClr val="FF0000"/>
                </a:solidFill>
                <a:ea typeface="PMingLiU" pitchFamily="18" charset="-120"/>
              </a:rPr>
              <a:t>non-relevant</a:t>
            </a:r>
            <a:r>
              <a:rPr lang="en-US" altLang="zh-TW" sz="2200">
                <a:ea typeface="PMingLiU" pitchFamily="18" charset="-120"/>
              </a:rPr>
              <a:t> documents</a:t>
            </a:r>
          </a:p>
          <a:p>
            <a:r>
              <a:rPr lang="en-US" altLang="zh-TW" sz="2200">
                <a:ea typeface="PMingLiU" pitchFamily="18" charset="-120"/>
              </a:rPr>
              <a:t>If we know</a:t>
            </a:r>
          </a:p>
          <a:p>
            <a:pPr>
              <a:buFont typeface="Marlett" pitchFamily="2" charset="2"/>
              <a:buNone/>
            </a:pPr>
            <a:r>
              <a:rPr lang="en-US" altLang="zh-TW" sz="2000" i="1">
                <a:ea typeface="PMingLiU" pitchFamily="18" charset="-120"/>
              </a:rPr>
              <a:t>		</a:t>
            </a:r>
            <a:r>
              <a:rPr lang="en-US" altLang="zh-TW" sz="2000" i="1">
                <a:solidFill>
                  <a:srgbClr val="FF3300"/>
                </a:solidFill>
                <a:ea typeface="PMingLiU" pitchFamily="18" charset="-120"/>
              </a:rPr>
              <a:t>p</a:t>
            </a:r>
            <a:r>
              <a:rPr lang="en-US" altLang="zh-TW" sz="2000" i="1" baseline="-25000">
                <a:solidFill>
                  <a:srgbClr val="FF3300"/>
                </a:solidFill>
                <a:ea typeface="PMingLiU" pitchFamily="18" charset="-120"/>
              </a:rPr>
              <a:t>i</a:t>
            </a:r>
            <a:r>
              <a:rPr lang="en-US" altLang="zh-TW" sz="2000">
                <a:ea typeface="PMingLiU" pitchFamily="18" charset="-120"/>
              </a:rPr>
              <a:t>: probability of term </a:t>
            </a:r>
            <a:r>
              <a:rPr lang="en-US" altLang="zh-TW" sz="2000" i="1">
                <a:ea typeface="PMingLiU" pitchFamily="18" charset="-120"/>
              </a:rPr>
              <a:t>x</a:t>
            </a:r>
            <a:r>
              <a:rPr lang="en-US" altLang="zh-TW" sz="2000" i="1" baseline="-25000">
                <a:ea typeface="PMingLiU" pitchFamily="18" charset="-120"/>
              </a:rPr>
              <a:t>i</a:t>
            </a:r>
            <a:r>
              <a:rPr lang="en-US" altLang="zh-TW" sz="2000">
                <a:ea typeface="PMingLiU" pitchFamily="18" charset="-120"/>
              </a:rPr>
              <a:t> appears in relevant doc.</a:t>
            </a:r>
          </a:p>
          <a:p>
            <a:pPr>
              <a:buFont typeface="Marlett" pitchFamily="2" charset="2"/>
              <a:buNone/>
            </a:pPr>
            <a:r>
              <a:rPr lang="en-US" altLang="zh-TW" sz="2000" i="1">
                <a:ea typeface="PMingLiU" pitchFamily="18" charset="-120"/>
              </a:rPr>
              <a:t>		</a:t>
            </a:r>
            <a:r>
              <a:rPr lang="en-US" altLang="zh-TW" sz="2000" i="1">
                <a:solidFill>
                  <a:srgbClr val="FF3300"/>
                </a:solidFill>
                <a:ea typeface="PMingLiU" pitchFamily="18" charset="-120"/>
              </a:rPr>
              <a:t>q</a:t>
            </a:r>
            <a:r>
              <a:rPr lang="en-US" altLang="zh-TW" sz="2000" i="1" baseline="-25000">
                <a:solidFill>
                  <a:srgbClr val="FF3300"/>
                </a:solidFill>
                <a:ea typeface="PMingLiU" pitchFamily="18" charset="-120"/>
              </a:rPr>
              <a:t>i</a:t>
            </a:r>
            <a:r>
              <a:rPr lang="en-US" altLang="zh-TW" sz="2000">
                <a:ea typeface="PMingLiU" pitchFamily="18" charset="-120"/>
              </a:rPr>
              <a:t>: probability of term </a:t>
            </a:r>
            <a:r>
              <a:rPr lang="en-US" altLang="zh-TW" sz="2000" i="1">
                <a:ea typeface="PMingLiU" pitchFamily="18" charset="-120"/>
              </a:rPr>
              <a:t>x</a:t>
            </a:r>
            <a:r>
              <a:rPr lang="en-US" altLang="zh-TW" sz="2000" i="1" baseline="-25000">
                <a:ea typeface="PMingLiU" pitchFamily="18" charset="-120"/>
              </a:rPr>
              <a:t>i</a:t>
            </a:r>
            <a:r>
              <a:rPr lang="en-US" altLang="zh-TW" sz="2000">
                <a:ea typeface="PMingLiU" pitchFamily="18" charset="-120"/>
              </a:rPr>
              <a:t> appears in non-relevant doc.</a:t>
            </a:r>
          </a:p>
          <a:p>
            <a:pPr>
              <a:buFont typeface="Marlett" pitchFamily="2" charset="2"/>
              <a:buNone/>
            </a:pPr>
            <a:r>
              <a:rPr lang="en-US" altLang="zh-TW" sz="2200">
                <a:ea typeface="PMingLiU" pitchFamily="18" charset="-120"/>
              </a:rPr>
              <a:t>   	with binary and independence assumption, the the weight of term </a:t>
            </a:r>
            <a:r>
              <a:rPr lang="en-US" altLang="zh-TW" sz="2200" i="1">
                <a:solidFill>
                  <a:srgbClr val="FF3300"/>
                </a:solidFill>
                <a:ea typeface="PMingLiU" pitchFamily="18" charset="-120"/>
              </a:rPr>
              <a:t>x</a:t>
            </a:r>
            <a:r>
              <a:rPr lang="en-US" altLang="zh-TW" sz="2200" i="1" baseline="-25000">
                <a:solidFill>
                  <a:srgbClr val="FF3300"/>
                </a:solidFill>
                <a:ea typeface="PMingLiU" pitchFamily="18" charset="-120"/>
              </a:rPr>
              <a:t>i</a:t>
            </a:r>
            <a:r>
              <a:rPr lang="en-US" altLang="zh-TW" sz="2200">
                <a:ea typeface="PMingLiU" pitchFamily="18" charset="-120"/>
              </a:rPr>
              <a:t> in document </a:t>
            </a:r>
            <a:r>
              <a:rPr lang="en-US" altLang="zh-TW" sz="2200" i="1">
                <a:solidFill>
                  <a:srgbClr val="FF3300"/>
                </a:solidFill>
                <a:ea typeface="PMingLiU" pitchFamily="18" charset="-120"/>
              </a:rPr>
              <a:t>D</a:t>
            </a:r>
            <a:r>
              <a:rPr lang="en-US" altLang="zh-TW" sz="2200" i="1" baseline="-25000">
                <a:solidFill>
                  <a:srgbClr val="FF3300"/>
                </a:solidFill>
                <a:ea typeface="PMingLiU" pitchFamily="18" charset="-120"/>
              </a:rPr>
              <a:t>k</a:t>
            </a:r>
            <a:r>
              <a:rPr lang="en-US" altLang="zh-TW" sz="2200">
                <a:ea typeface="PMingLiU" pitchFamily="18" charset="-120"/>
              </a:rPr>
              <a:t> is:</a:t>
            </a:r>
          </a:p>
          <a:p>
            <a:pPr>
              <a:buFont typeface="Marlett" pitchFamily="2" charset="2"/>
              <a:buNone/>
            </a:pPr>
            <a:endParaRPr lang="en-US" altLang="zh-TW" sz="2200">
              <a:ea typeface="PMingLiU" pitchFamily="18" charset="-120"/>
            </a:endParaRPr>
          </a:p>
          <a:p>
            <a:pPr>
              <a:buFont typeface="Marlett" pitchFamily="2" charset="2"/>
              <a:buNone/>
            </a:pPr>
            <a:endParaRPr lang="en-US" altLang="zh-TW" sz="2200">
              <a:ea typeface="PMingLiU" pitchFamily="18" charset="-120"/>
            </a:endParaRPr>
          </a:p>
          <a:p>
            <a:pPr>
              <a:buFont typeface="Marlett" pitchFamily="2" charset="2"/>
              <a:buNone/>
            </a:pPr>
            <a:endParaRPr lang="en-US" altLang="zh-TW" sz="2200">
              <a:ea typeface="PMingLiU" pitchFamily="18" charset="-120"/>
            </a:endParaRPr>
          </a:p>
          <a:p>
            <a:r>
              <a:rPr lang="en-US" altLang="zh-TW" sz="2200">
                <a:ea typeface="PMingLiU" pitchFamily="18" charset="-120"/>
              </a:rPr>
              <a:t>Estimates of </a:t>
            </a:r>
            <a:r>
              <a:rPr lang="en-US" altLang="zh-TW" sz="2200" i="1">
                <a:solidFill>
                  <a:srgbClr val="FF3300"/>
                </a:solidFill>
                <a:ea typeface="PMingLiU" pitchFamily="18" charset="-120"/>
              </a:rPr>
              <a:t>p</a:t>
            </a:r>
            <a:r>
              <a:rPr lang="en-US" altLang="zh-TW" sz="2200" i="1" baseline="-25000">
                <a:solidFill>
                  <a:srgbClr val="FF3300"/>
                </a:solidFill>
                <a:ea typeface="PMingLiU" pitchFamily="18" charset="-120"/>
              </a:rPr>
              <a:t>i</a:t>
            </a:r>
            <a:r>
              <a:rPr lang="en-US" altLang="zh-TW" sz="2200">
                <a:ea typeface="PMingLiU" pitchFamily="18" charset="-120"/>
              </a:rPr>
              <a:t> and </a:t>
            </a:r>
            <a:r>
              <a:rPr lang="en-US" altLang="zh-TW" sz="2200" i="1">
                <a:solidFill>
                  <a:srgbClr val="FF3300"/>
                </a:solidFill>
                <a:ea typeface="PMingLiU" pitchFamily="18" charset="-120"/>
              </a:rPr>
              <a:t>q</a:t>
            </a:r>
            <a:r>
              <a:rPr lang="en-US" altLang="zh-TW" sz="2200" i="1" baseline="-25000">
                <a:solidFill>
                  <a:srgbClr val="FF3300"/>
                </a:solidFill>
                <a:ea typeface="PMingLiU" pitchFamily="18" charset="-120"/>
              </a:rPr>
              <a:t>i</a:t>
            </a:r>
            <a:r>
              <a:rPr lang="en-US" altLang="zh-TW" sz="2200">
                <a:ea typeface="PMingLiU" pitchFamily="18" charset="-120"/>
              </a:rPr>
              <a:t> requires relevance information:</a:t>
            </a:r>
          </a:p>
          <a:p>
            <a:pPr marL="971550" lvl="1" indent="-514350"/>
            <a:r>
              <a:rPr lang="en-US" altLang="zh-TW">
                <a:ea typeface="PMingLiU" pitchFamily="18" charset="-120"/>
              </a:rPr>
              <a:t>using test queries and test collections to </a:t>
            </a:r>
            <a:r>
              <a:rPr lang="en-US" altLang="zh-TW">
                <a:latin typeface="Arial" charset="0"/>
                <a:ea typeface="PMingLiU" pitchFamily="18" charset="-120"/>
              </a:rPr>
              <a:t>“</a:t>
            </a:r>
            <a:r>
              <a:rPr lang="en-US" altLang="zh-TW">
                <a:ea typeface="PMingLiU" pitchFamily="18" charset="-120"/>
              </a:rPr>
              <a:t>train</a:t>
            </a:r>
            <a:r>
              <a:rPr lang="en-US" altLang="zh-TW">
                <a:latin typeface="Arial" charset="0"/>
                <a:ea typeface="PMingLiU" pitchFamily="18" charset="-120"/>
              </a:rPr>
              <a:t>”</a:t>
            </a:r>
            <a:r>
              <a:rPr lang="en-US" altLang="zh-TW">
                <a:ea typeface="PMingLiU" pitchFamily="18" charset="-120"/>
              </a:rPr>
              <a:t> the values of </a:t>
            </a:r>
            <a:r>
              <a:rPr lang="en-US" altLang="zh-TW" i="1">
                <a:ea typeface="PMingLiU" pitchFamily="18" charset="-120"/>
              </a:rPr>
              <a:t>p</a:t>
            </a:r>
            <a:r>
              <a:rPr lang="en-US" altLang="zh-TW" i="1" baseline="-25000">
                <a:ea typeface="PMingLiU" pitchFamily="18" charset="-120"/>
              </a:rPr>
              <a:t>i</a:t>
            </a:r>
            <a:r>
              <a:rPr lang="en-US" altLang="zh-TW">
                <a:ea typeface="PMingLiU" pitchFamily="18" charset="-120"/>
              </a:rPr>
              <a:t> and </a:t>
            </a:r>
            <a:r>
              <a:rPr lang="en-US" altLang="zh-TW" i="1">
                <a:ea typeface="PMingLiU" pitchFamily="18" charset="-120"/>
              </a:rPr>
              <a:t>q</a:t>
            </a:r>
            <a:r>
              <a:rPr lang="en-US" altLang="zh-TW" i="1" baseline="-25000">
                <a:ea typeface="PMingLiU" pitchFamily="18" charset="-120"/>
              </a:rPr>
              <a:t>i</a:t>
            </a:r>
            <a:r>
              <a:rPr lang="en-US" altLang="zh-TW">
                <a:ea typeface="PMingLiU" pitchFamily="18" charset="-120"/>
              </a:rPr>
              <a:t> </a:t>
            </a:r>
          </a:p>
          <a:p>
            <a:pPr marL="971550" lvl="1" indent="-514350"/>
            <a:r>
              <a:rPr lang="en-US" altLang="zh-TW">
                <a:ea typeface="PMingLiU" pitchFamily="18" charset="-120"/>
              </a:rPr>
              <a:t>other AI/learning technique?</a:t>
            </a:r>
          </a:p>
        </p:txBody>
      </p:sp>
      <p:graphicFrame>
        <p:nvGraphicFramePr>
          <p:cNvPr id="21506" name="Object 1024"/>
          <p:cNvGraphicFramePr>
            <a:graphicFrameLocks noChangeAspect="1"/>
          </p:cNvGraphicFramePr>
          <p:nvPr/>
        </p:nvGraphicFramePr>
        <p:xfrm>
          <a:off x="3281363" y="3810000"/>
          <a:ext cx="2560637" cy="1030288"/>
        </p:xfrm>
        <a:graphic>
          <a:graphicData uri="http://schemas.openxmlformats.org/presentationml/2006/ole">
            <mc:AlternateContent xmlns:mc="http://schemas.openxmlformats.org/markup-compatibility/2006">
              <mc:Choice xmlns:v="urn:schemas-microsoft-com:vml" Requires="v">
                <p:oleObj name="Equation" r:id="rId3" imgW="1155600" imgH="495000" progId="Equation.2">
                  <p:embed/>
                </p:oleObj>
              </mc:Choice>
              <mc:Fallback>
                <p:oleObj name="Equation" r:id="rId3" imgW="1155600" imgH="495000" progId="Equation.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1363" y="3810000"/>
                        <a:ext cx="2560637" cy="1030288"/>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382893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dirty="0"/>
              <a:t>Intelligent Information Retrieval</a:t>
            </a:r>
            <a:endParaRPr lang="en-US" altLang="en-US" dirty="0"/>
          </a:p>
        </p:txBody>
      </p:sp>
      <p:sp>
        <p:nvSpPr>
          <p:cNvPr id="49155"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E4E167A-4487-4012-8B5B-43656F9ADEBA}" type="slidenum">
              <a:rPr lang="en-US" altLang="en-US"/>
              <a:pPr/>
              <a:t>27</a:t>
            </a:fld>
            <a:endParaRPr lang="en-US" altLang="en-US"/>
          </a:p>
        </p:txBody>
      </p:sp>
      <p:sp>
        <p:nvSpPr>
          <p:cNvPr id="49156" name="Rectangle 2"/>
          <p:cNvSpPr>
            <a:spLocks noGrp="1" noChangeArrowheads="1"/>
          </p:cNvSpPr>
          <p:nvPr>
            <p:ph type="title"/>
          </p:nvPr>
        </p:nvSpPr>
        <p:spPr>
          <a:xfrm>
            <a:off x="685800" y="185928"/>
            <a:ext cx="7772400" cy="1143000"/>
          </a:xfrm>
        </p:spPr>
        <p:txBody>
          <a:bodyPr/>
          <a:lstStyle/>
          <a:p>
            <a:r>
              <a:rPr lang="en-US" altLang="en-US" dirty="0"/>
              <a:t>Phrase Indexing and Phrase Queries</a:t>
            </a:r>
            <a:endParaRPr lang="en-US" altLang="en-US" sz="4000" dirty="0"/>
          </a:p>
        </p:txBody>
      </p:sp>
      <p:sp>
        <p:nvSpPr>
          <p:cNvPr id="49157" name="Rectangle 3"/>
          <p:cNvSpPr>
            <a:spLocks noGrp="1" noChangeArrowheads="1"/>
          </p:cNvSpPr>
          <p:nvPr>
            <p:ph type="body" idx="1"/>
          </p:nvPr>
        </p:nvSpPr>
        <p:spPr>
          <a:xfrm>
            <a:off x="338328" y="1243584"/>
            <a:ext cx="8470392" cy="4974336"/>
          </a:xfrm>
        </p:spPr>
        <p:txBody>
          <a:bodyPr/>
          <a:lstStyle/>
          <a:p>
            <a:r>
              <a:rPr lang="en-US" altLang="en-US" dirty="0"/>
              <a:t>Both statistical and syntactic methods have been used to identify “good” phrases </a:t>
            </a:r>
          </a:p>
          <a:p>
            <a:pPr lvl="1"/>
            <a:r>
              <a:rPr lang="en-US" altLang="en-US" dirty="0"/>
              <a:t>Example: Mutual Expected Information to find “co-locations”</a:t>
            </a:r>
          </a:p>
          <a:p>
            <a:pPr lvl="1"/>
            <a:r>
              <a:rPr lang="en-US" altLang="en-US" dirty="0"/>
              <a:t>Linguistic Approaches: using a part-of-speech tagger to identify simple noun phrases </a:t>
            </a:r>
          </a:p>
          <a:p>
            <a:r>
              <a:rPr lang="en-US" altLang="en-US" dirty="0"/>
              <a:t>Phrases can have an impact on effectiveness and efficiency</a:t>
            </a:r>
            <a:r>
              <a:rPr lang="en-US" altLang="en-US" sz="2800" dirty="0"/>
              <a:t> </a:t>
            </a:r>
          </a:p>
          <a:p>
            <a:pPr lvl="1"/>
            <a:r>
              <a:rPr lang="en-US" altLang="en-US" dirty="0"/>
              <a:t>phrase indexing will speed up phrase queries </a:t>
            </a:r>
          </a:p>
          <a:p>
            <a:pPr lvl="1"/>
            <a:r>
              <a:rPr lang="en-US" altLang="en-US" dirty="0"/>
              <a:t>improve precision by disambiguating the word senses:</a:t>
            </a:r>
          </a:p>
          <a:p>
            <a:pPr lvl="2"/>
            <a:r>
              <a:rPr lang="en-US" altLang="en-US" sz="2000" dirty="0" err="1"/>
              <a:t>e.g</a:t>
            </a:r>
            <a:r>
              <a:rPr lang="en-US" altLang="en-US" sz="2000" dirty="0"/>
              <a:t>, “grass field” v. “magnetic field” </a:t>
            </a:r>
          </a:p>
          <a:p>
            <a:pPr lvl="1"/>
            <a:r>
              <a:rPr lang="en-US" altLang="en-US" dirty="0"/>
              <a:t>effectiveness not straightforward and depends on retrieval model </a:t>
            </a:r>
          </a:p>
          <a:p>
            <a:pPr lvl="2"/>
            <a:r>
              <a:rPr lang="en-US" altLang="en-US" sz="2000" dirty="0"/>
              <a:t>e.g. “information retrieval”, how much do individual words count?</a:t>
            </a:r>
          </a:p>
          <a:p>
            <a:pPr fontAlgn="auto">
              <a:spcAft>
                <a:spcPts val="0"/>
              </a:spcAft>
              <a:buFont typeface="Arial"/>
              <a:buChar char="•"/>
              <a:defRPr/>
            </a:pPr>
            <a:r>
              <a:rPr lang="en-US" dirty="0">
                <a:ea typeface="ＭＳ Ｐゴシック" charset="0"/>
                <a:cs typeface="ＭＳ Ｐゴシック" charset="0"/>
              </a:rPr>
              <a:t>For phrase queries, it no longer suffices to store only &lt;</a:t>
            </a:r>
            <a:r>
              <a:rPr lang="en-US" i="1" dirty="0">
                <a:ea typeface="ＭＳ Ｐゴシック" charset="0"/>
                <a:cs typeface="ＭＳ Ｐゴシック" charset="0"/>
              </a:rPr>
              <a:t>term </a:t>
            </a:r>
            <a:r>
              <a:rPr lang="en-US" dirty="0">
                <a:ea typeface="ＭＳ Ｐゴシック" charset="0"/>
                <a:cs typeface="ＭＳ Ｐゴシック" charset="0"/>
              </a:rPr>
              <a:t>: </a:t>
            </a:r>
            <a:r>
              <a:rPr lang="en-US" i="1" dirty="0">
                <a:ea typeface="ＭＳ Ｐゴシック" charset="0"/>
                <a:cs typeface="ＭＳ Ｐゴシック" charset="0"/>
              </a:rPr>
              <a:t>docs</a:t>
            </a:r>
            <a:r>
              <a:rPr lang="en-US" dirty="0">
                <a:ea typeface="ＭＳ Ｐゴシック" charset="0"/>
                <a:cs typeface="ＭＳ Ｐゴシック" charset="0"/>
              </a:rPr>
              <a:t>&gt; entries</a:t>
            </a:r>
          </a:p>
        </p:txBody>
      </p:sp>
    </p:spTree>
    <p:extLst>
      <p:ext uri="{BB962C8B-B14F-4D97-AF65-F5344CB8AC3E}">
        <p14:creationId xmlns:p14="http://schemas.microsoft.com/office/powerpoint/2010/main" val="24056044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22533"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5C2765E0-7718-4C29-BE29-AAE4FD3F73DB}" type="slidenum">
              <a:rPr lang="en-US" altLang="en-US"/>
              <a:pPr/>
              <a:t>28</a:t>
            </a:fld>
            <a:endParaRPr lang="en-US" altLang="en-US"/>
          </a:p>
        </p:txBody>
      </p:sp>
      <p:sp>
        <p:nvSpPr>
          <p:cNvPr id="22534" name="Rectangle 2"/>
          <p:cNvSpPr>
            <a:spLocks noGrp="1" noChangeArrowheads="1"/>
          </p:cNvSpPr>
          <p:nvPr>
            <p:ph type="title"/>
          </p:nvPr>
        </p:nvSpPr>
        <p:spPr>
          <a:xfrm>
            <a:off x="685800" y="286138"/>
            <a:ext cx="7772400" cy="609600"/>
          </a:xfrm>
        </p:spPr>
        <p:txBody>
          <a:bodyPr/>
          <a:lstStyle/>
          <a:p>
            <a:r>
              <a:rPr lang="en-US" altLang="en-US" dirty="0"/>
              <a:t>Phrases Detection and Weighting</a:t>
            </a:r>
          </a:p>
        </p:txBody>
      </p:sp>
      <p:sp>
        <p:nvSpPr>
          <p:cNvPr id="22535" name="Rectangle 3"/>
          <p:cNvSpPr>
            <a:spLocks noGrp="1" noChangeArrowheads="1"/>
          </p:cNvSpPr>
          <p:nvPr>
            <p:ph type="body" idx="1"/>
          </p:nvPr>
        </p:nvSpPr>
        <p:spPr>
          <a:xfrm>
            <a:off x="381000" y="944506"/>
            <a:ext cx="8305800" cy="5181600"/>
          </a:xfrm>
        </p:spPr>
        <p:txBody>
          <a:bodyPr/>
          <a:lstStyle/>
          <a:p>
            <a:r>
              <a:rPr lang="en-US" altLang="en-US" dirty="0"/>
              <a:t>Typical Approach</a:t>
            </a:r>
            <a:endParaRPr lang="en-US" altLang="en-US" sz="1800" dirty="0"/>
          </a:p>
          <a:p>
            <a:pPr lvl="1"/>
            <a:r>
              <a:rPr lang="en-US" altLang="en-US" dirty="0"/>
              <a:t>Compute pairwise co-occurrence for high-frequency words</a:t>
            </a:r>
          </a:p>
          <a:p>
            <a:pPr lvl="1"/>
            <a:r>
              <a:rPr lang="en-US" altLang="en-US" dirty="0"/>
              <a:t>If co-occurrence value is less than some threshold  </a:t>
            </a:r>
            <a:r>
              <a:rPr lang="en-US" altLang="en-US" sz="2400" dirty="0">
                <a:latin typeface="Symbol" pitchFamily="18" charset="2"/>
              </a:rPr>
              <a:t>a</a:t>
            </a:r>
            <a:r>
              <a:rPr lang="en-US" altLang="en-US" dirty="0"/>
              <a:t>, do not consider the pair any further</a:t>
            </a:r>
          </a:p>
          <a:p>
            <a:pPr lvl="1"/>
            <a:r>
              <a:rPr lang="en-US" altLang="en-US" dirty="0"/>
              <a:t>For qualifying pairs of terms </a:t>
            </a:r>
            <a:r>
              <a:rPr lang="en-US" altLang="en-US" sz="2400" dirty="0"/>
              <a:t>(</a:t>
            </a:r>
            <a:r>
              <a:rPr lang="en-US" altLang="en-US" sz="2400" i="1" dirty="0" err="1"/>
              <a:t>t</a:t>
            </a:r>
            <a:r>
              <a:rPr lang="en-US" altLang="en-US" sz="2400" i="1" baseline="-25000" dirty="0" err="1"/>
              <a:t>i</a:t>
            </a:r>
            <a:r>
              <a:rPr lang="en-US" altLang="en-US" sz="2400" dirty="0" err="1"/>
              <a:t>,</a:t>
            </a:r>
            <a:r>
              <a:rPr lang="en-US" altLang="en-US" sz="2400" i="1" dirty="0" err="1"/>
              <a:t>t</a:t>
            </a:r>
            <a:r>
              <a:rPr lang="en-US" altLang="en-US" sz="2400" i="1" baseline="-25000" dirty="0" err="1"/>
              <a:t>j</a:t>
            </a:r>
            <a:r>
              <a:rPr lang="en-US" altLang="en-US" sz="2400" dirty="0"/>
              <a:t>)</a:t>
            </a:r>
            <a:r>
              <a:rPr lang="en-US" altLang="en-US" dirty="0"/>
              <a:t> , compute the </a:t>
            </a:r>
            <a:r>
              <a:rPr lang="en-US" altLang="en-US" b="1" i="1" dirty="0">
                <a:solidFill>
                  <a:srgbClr val="FF3300"/>
                </a:solidFill>
              </a:rPr>
              <a:t>cohesion</a:t>
            </a:r>
            <a:r>
              <a:rPr lang="en-US" altLang="en-US" dirty="0"/>
              <a:t> value</a:t>
            </a:r>
          </a:p>
          <a:p>
            <a:pPr lvl="1"/>
            <a:endParaRPr lang="en-US" altLang="en-US" dirty="0"/>
          </a:p>
          <a:p>
            <a:pPr lvl="1"/>
            <a:endParaRPr lang="en-US" altLang="en-US" dirty="0"/>
          </a:p>
          <a:p>
            <a:pPr lvl="1"/>
            <a:endParaRPr lang="en-US" altLang="en-US" dirty="0"/>
          </a:p>
          <a:p>
            <a:pPr lvl="1">
              <a:buFont typeface="Marlett" pitchFamily="2" charset="2"/>
              <a:buNone/>
            </a:pPr>
            <a:r>
              <a:rPr lang="en-US" altLang="en-US" dirty="0"/>
              <a:t>	where </a:t>
            </a:r>
            <a:r>
              <a:rPr lang="en-US" altLang="en-US" sz="2400" i="1" dirty="0">
                <a:latin typeface="Symbol" pitchFamily="18" charset="2"/>
              </a:rPr>
              <a:t>s</a:t>
            </a:r>
            <a:r>
              <a:rPr lang="en-US" altLang="en-US" dirty="0"/>
              <a:t> is a size factor determined by the size of the vocabulary; </a:t>
            </a:r>
            <a:r>
              <a:rPr lang="en-US" altLang="en-US" b="1" dirty="0"/>
              <a:t>OR</a:t>
            </a:r>
            <a:endParaRPr lang="en-US" altLang="en-US" dirty="0"/>
          </a:p>
          <a:p>
            <a:pPr lvl="1"/>
            <a:endParaRPr lang="en-US" altLang="en-US" dirty="0"/>
          </a:p>
          <a:p>
            <a:pPr lvl="1"/>
            <a:endParaRPr lang="en-US" altLang="en-US" dirty="0"/>
          </a:p>
          <a:p>
            <a:pPr lvl="1"/>
            <a:endParaRPr lang="en-US" altLang="en-US" dirty="0"/>
          </a:p>
          <a:p>
            <a:r>
              <a:rPr lang="en-US" altLang="en-US" dirty="0"/>
              <a:t>But, indexing all pairwise (or longer) frequent co-occurrences can be computational very expensive</a:t>
            </a:r>
          </a:p>
        </p:txBody>
      </p:sp>
      <p:graphicFrame>
        <p:nvGraphicFramePr>
          <p:cNvPr id="22530" name="Object 0"/>
          <p:cNvGraphicFramePr>
            <a:graphicFrameLocks noChangeAspect="1"/>
          </p:cNvGraphicFramePr>
          <p:nvPr/>
        </p:nvGraphicFramePr>
        <p:xfrm>
          <a:off x="1219200" y="3200400"/>
          <a:ext cx="4572000" cy="744538"/>
        </p:xfrm>
        <a:graphic>
          <a:graphicData uri="http://schemas.openxmlformats.org/presentationml/2006/ole">
            <mc:AlternateContent xmlns:mc="http://schemas.openxmlformats.org/markup-compatibility/2006">
              <mc:Choice xmlns:v="urn:schemas-microsoft-com:vml" Requires="v">
                <p:oleObj name="Equation" r:id="rId3" imgW="4051080" imgH="660240" progId="Equation.3">
                  <p:embed/>
                </p:oleObj>
              </mc:Choice>
              <mc:Fallback>
                <p:oleObj name="Equation" r:id="rId3" imgW="4051080" imgH="6602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3200400"/>
                        <a:ext cx="4572000" cy="744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1" name="Object 1"/>
          <p:cNvGraphicFramePr>
            <a:graphicFrameLocks noChangeAspect="1"/>
          </p:cNvGraphicFramePr>
          <p:nvPr/>
        </p:nvGraphicFramePr>
        <p:xfrm>
          <a:off x="1219200" y="4724400"/>
          <a:ext cx="3994150" cy="777875"/>
        </p:xfrm>
        <a:graphic>
          <a:graphicData uri="http://schemas.openxmlformats.org/presentationml/2006/ole">
            <mc:AlternateContent xmlns:mc="http://schemas.openxmlformats.org/markup-compatibility/2006">
              <mc:Choice xmlns:v="urn:schemas-microsoft-com:vml" Requires="v">
                <p:oleObj name="Equation" r:id="rId5" imgW="3441600" imgH="672840" progId="Equation.3">
                  <p:embed/>
                </p:oleObj>
              </mc:Choice>
              <mc:Fallback>
                <p:oleObj name="Equation" r:id="rId5" imgW="3441600" imgH="6728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19200" y="4724400"/>
                        <a:ext cx="3994150" cy="777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2536" name="Rectangle 6"/>
          <p:cNvSpPr>
            <a:spLocks noChangeArrowheads="1"/>
          </p:cNvSpPr>
          <p:nvPr/>
        </p:nvSpPr>
        <p:spPr bwMode="auto">
          <a:xfrm>
            <a:off x="1143000" y="3124200"/>
            <a:ext cx="4724400" cy="9144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22537" name="Rectangle 7"/>
          <p:cNvSpPr>
            <a:spLocks noChangeArrowheads="1"/>
          </p:cNvSpPr>
          <p:nvPr/>
        </p:nvSpPr>
        <p:spPr bwMode="auto">
          <a:xfrm>
            <a:off x="1143000" y="4648200"/>
            <a:ext cx="4191000" cy="914400"/>
          </a:xfrm>
          <a:prstGeom prst="rect">
            <a:avLst/>
          </a:prstGeom>
          <a:noFill/>
          <a:ln w="127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22538" name="Text Box 8"/>
          <p:cNvSpPr txBox="1">
            <a:spLocks noChangeArrowheads="1"/>
          </p:cNvSpPr>
          <p:nvPr/>
        </p:nvSpPr>
        <p:spPr bwMode="auto">
          <a:xfrm>
            <a:off x="5943600" y="3429000"/>
            <a:ext cx="269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b="1"/>
              <a:t>(Salton and McGill, 1983)</a:t>
            </a:r>
          </a:p>
        </p:txBody>
      </p:sp>
      <p:sp>
        <p:nvSpPr>
          <p:cNvPr id="22539" name="Text Box 9"/>
          <p:cNvSpPr txBox="1">
            <a:spLocks noChangeArrowheads="1"/>
          </p:cNvSpPr>
          <p:nvPr/>
        </p:nvSpPr>
        <p:spPr bwMode="auto">
          <a:xfrm>
            <a:off x="5486400" y="4953000"/>
            <a:ext cx="14287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b="1"/>
              <a:t>(Rada, 1986)</a:t>
            </a:r>
          </a:p>
        </p:txBody>
      </p:sp>
    </p:spTree>
    <p:extLst>
      <p:ext uri="{BB962C8B-B14F-4D97-AF65-F5344CB8AC3E}">
        <p14:creationId xmlns:p14="http://schemas.microsoft.com/office/powerpoint/2010/main" val="120018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a:ea typeface="ＭＳ Ｐゴシック" pitchFamily="34" charset="-128"/>
              </a:rPr>
              <a:t>Better Solution: Positional indexes</a:t>
            </a:r>
          </a:p>
        </p:txBody>
      </p:sp>
      <p:sp>
        <p:nvSpPr>
          <p:cNvPr id="61443" name="Rectangle 3"/>
          <p:cNvSpPr>
            <a:spLocks noGrp="1" noChangeArrowheads="1"/>
          </p:cNvSpPr>
          <p:nvPr>
            <p:ph type="body" idx="1"/>
          </p:nvPr>
        </p:nvSpPr>
        <p:spPr/>
        <p:txBody>
          <a:bodyPr/>
          <a:lstStyle/>
          <a:p>
            <a:r>
              <a:rPr lang="en-US" altLang="en-US" sz="2800" dirty="0">
                <a:ea typeface="ＭＳ Ｐゴシック" pitchFamily="34" charset="-128"/>
              </a:rPr>
              <a:t>In the postings, store, for each </a:t>
            </a:r>
            <a:r>
              <a:rPr lang="en-US" altLang="en-US" sz="2800" b="1" i="1" dirty="0">
                <a:ea typeface="ＭＳ Ｐゴシック" pitchFamily="34" charset="-128"/>
              </a:rPr>
              <a:t>term </a:t>
            </a:r>
            <a:r>
              <a:rPr lang="en-US" altLang="en-US" sz="2800" dirty="0">
                <a:ea typeface="ＭＳ Ｐゴシック" pitchFamily="34" charset="-128"/>
              </a:rPr>
              <a:t>the position(s) in which tokens of it appear:</a:t>
            </a:r>
          </a:p>
          <a:p>
            <a:endParaRPr lang="en-US" altLang="en-US" sz="2800" dirty="0">
              <a:ea typeface="ＭＳ Ｐゴシック" pitchFamily="34" charset="-128"/>
            </a:endParaRPr>
          </a:p>
          <a:p>
            <a:pPr lvl="1">
              <a:buFont typeface="Wingdings" pitchFamily="2" charset="2"/>
              <a:buNone/>
            </a:pPr>
            <a:r>
              <a:rPr lang="en-US" altLang="en-US" sz="2400" dirty="0">
                <a:ea typeface="ＭＳ Ｐゴシック" pitchFamily="34" charset="-128"/>
              </a:rPr>
              <a:t>&lt;</a:t>
            </a:r>
            <a:r>
              <a:rPr lang="en-US" altLang="en-US" sz="2400" b="1" i="1" dirty="0">
                <a:ea typeface="ＭＳ Ｐゴシック" pitchFamily="34" charset="-128"/>
              </a:rPr>
              <a:t>term</a:t>
            </a:r>
            <a:r>
              <a:rPr lang="en-US" altLang="en-US" sz="2400" i="1" dirty="0">
                <a:ea typeface="ＭＳ Ｐゴシック" pitchFamily="34" charset="-128"/>
              </a:rPr>
              <a:t>, </a:t>
            </a:r>
            <a:r>
              <a:rPr lang="en-US" altLang="en-US" sz="2400" dirty="0">
                <a:ea typeface="ＭＳ Ｐゴシック" pitchFamily="34" charset="-128"/>
              </a:rPr>
              <a:t>number of docs containing </a:t>
            </a:r>
            <a:r>
              <a:rPr lang="en-US" altLang="en-US" sz="2400" b="1" i="1" dirty="0">
                <a:ea typeface="ＭＳ Ｐゴシック" pitchFamily="34" charset="-128"/>
              </a:rPr>
              <a:t>term</a:t>
            </a:r>
            <a:r>
              <a:rPr lang="en-US" altLang="en-US" sz="2400" dirty="0">
                <a:ea typeface="ＭＳ Ｐゴシック" pitchFamily="34" charset="-128"/>
              </a:rPr>
              <a:t>;</a:t>
            </a:r>
          </a:p>
          <a:p>
            <a:pPr lvl="1">
              <a:buFont typeface="Wingdings" pitchFamily="2" charset="2"/>
              <a:buNone/>
            </a:pPr>
            <a:r>
              <a:rPr lang="en-US" altLang="en-US" sz="2400" i="1" dirty="0">
                <a:ea typeface="ＭＳ Ｐゴシック" pitchFamily="34" charset="-128"/>
              </a:rPr>
              <a:t>doc1</a:t>
            </a:r>
            <a:r>
              <a:rPr lang="en-US" altLang="en-US" sz="2400" dirty="0">
                <a:ea typeface="ＭＳ Ｐゴシック" pitchFamily="34" charset="-128"/>
              </a:rPr>
              <a:t>: position1, position2 … ;</a:t>
            </a:r>
          </a:p>
          <a:p>
            <a:pPr lvl="1">
              <a:buFont typeface="Wingdings" pitchFamily="2" charset="2"/>
              <a:buNone/>
            </a:pPr>
            <a:r>
              <a:rPr lang="en-US" altLang="en-US" sz="2400" i="1" dirty="0">
                <a:ea typeface="ＭＳ Ｐゴシック" pitchFamily="34" charset="-128"/>
              </a:rPr>
              <a:t>doc2</a:t>
            </a:r>
            <a:r>
              <a:rPr lang="en-US" altLang="en-US" sz="2400" dirty="0">
                <a:ea typeface="ＭＳ Ｐゴシック" pitchFamily="34" charset="-128"/>
              </a:rPr>
              <a:t>: position1, position2 … ;</a:t>
            </a:r>
          </a:p>
          <a:p>
            <a:pPr lvl="1">
              <a:buFont typeface="Wingdings" pitchFamily="2" charset="2"/>
              <a:buNone/>
            </a:pPr>
            <a:r>
              <a:rPr lang="en-US" altLang="en-US" sz="2400" dirty="0">
                <a:ea typeface="ＭＳ Ｐゴシック" pitchFamily="34" charset="-128"/>
              </a:rPr>
              <a:t>etc.&gt;</a:t>
            </a:r>
          </a:p>
        </p:txBody>
      </p:sp>
      <p:sp>
        <p:nvSpPr>
          <p:cNvPr id="50180" name="TextBox 4"/>
          <p:cNvSpPr txBox="1">
            <a:spLocks noChangeArrowheads="1"/>
          </p:cNvSpPr>
          <p:nvPr/>
        </p:nvSpPr>
        <p:spPr bwMode="auto">
          <a:xfrm>
            <a:off x="7620000" y="-33338"/>
            <a:ext cx="1163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1600">
                <a:solidFill>
                  <a:srgbClr val="FBFCFF"/>
                </a:solidFill>
                <a:latin typeface="Lucida Sans" pitchFamily="34" charset="0"/>
                <a:ea typeface="ＭＳ Ｐゴシック" pitchFamily="34" charset="-128"/>
                <a:cs typeface="Arial Unicode MS" pitchFamily="34" charset="-128"/>
              </a:rPr>
              <a:t>Sec. 2.4.2</a:t>
            </a:r>
          </a:p>
        </p:txBody>
      </p:sp>
    </p:spTree>
    <p:extLst>
      <p:ext uri="{BB962C8B-B14F-4D97-AF65-F5344CB8AC3E}">
        <p14:creationId xmlns:p14="http://schemas.microsoft.com/office/powerpoint/2010/main" val="3281175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4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4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4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39939"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ADAD66EB-8204-4496-8D12-F15A0C3D65E5}" type="slidenum">
              <a:rPr lang="en-US" altLang="en-US"/>
              <a:pPr/>
              <a:t>3</a:t>
            </a:fld>
            <a:endParaRPr lang="en-US" altLang="en-US"/>
          </a:p>
        </p:txBody>
      </p:sp>
      <p:sp>
        <p:nvSpPr>
          <p:cNvPr id="39940" name="Rectangle 2"/>
          <p:cNvSpPr>
            <a:spLocks noGrp="1" noChangeArrowheads="1"/>
          </p:cNvSpPr>
          <p:nvPr>
            <p:ph type="title"/>
          </p:nvPr>
        </p:nvSpPr>
        <p:spPr>
          <a:xfrm>
            <a:off x="685800" y="508000"/>
            <a:ext cx="7772400" cy="609600"/>
          </a:xfrm>
        </p:spPr>
        <p:txBody>
          <a:bodyPr/>
          <a:lstStyle/>
          <a:p>
            <a:r>
              <a:rPr lang="en-US" altLang="en-US" sz="3200"/>
              <a:t>Indexing Models (aka “Term Weighting”)</a:t>
            </a:r>
          </a:p>
        </p:txBody>
      </p:sp>
      <p:sp>
        <p:nvSpPr>
          <p:cNvPr id="39941" name="Rectangle 3"/>
          <p:cNvSpPr>
            <a:spLocks noGrp="1" noChangeArrowheads="1"/>
          </p:cNvSpPr>
          <p:nvPr>
            <p:ph type="body" idx="1"/>
          </p:nvPr>
        </p:nvSpPr>
        <p:spPr>
          <a:xfrm>
            <a:off x="558800" y="1262997"/>
            <a:ext cx="7975600" cy="4787900"/>
          </a:xfrm>
        </p:spPr>
        <p:txBody>
          <a:bodyPr/>
          <a:lstStyle/>
          <a:p>
            <a:r>
              <a:rPr lang="en-US" altLang="en-US" dirty="0"/>
              <a:t>Basic issue: which terms should be used to index a document, and how much should they count?</a:t>
            </a:r>
          </a:p>
          <a:p>
            <a:r>
              <a:rPr lang="en-US" altLang="en-US" dirty="0"/>
              <a:t>Some approaches</a:t>
            </a:r>
          </a:p>
          <a:p>
            <a:pPr lvl="1"/>
            <a:r>
              <a:rPr lang="en-US" altLang="en-US" dirty="0"/>
              <a:t>binary weights</a:t>
            </a:r>
          </a:p>
          <a:p>
            <a:pPr lvl="2"/>
            <a:r>
              <a:rPr lang="en-US" altLang="en-US" sz="1600" dirty="0"/>
              <a:t>Terms either appear or they don’t; no frequency information used.</a:t>
            </a:r>
          </a:p>
          <a:p>
            <a:pPr lvl="1"/>
            <a:r>
              <a:rPr lang="en-US" altLang="en-US" dirty="0"/>
              <a:t>term frequency</a:t>
            </a:r>
          </a:p>
          <a:p>
            <a:pPr lvl="2"/>
            <a:r>
              <a:rPr lang="en-US" altLang="en-US" dirty="0"/>
              <a:t>Either raw term counts or (more often) term counts divided by total frequency of the term across all documents</a:t>
            </a:r>
          </a:p>
          <a:p>
            <a:pPr lvl="1"/>
            <a:r>
              <a:rPr lang="en-US" altLang="en-US" dirty="0"/>
              <a:t>TF.IDF (inverse document frequency model)</a:t>
            </a:r>
          </a:p>
          <a:p>
            <a:pPr lvl="1"/>
            <a:r>
              <a:rPr lang="en-US" altLang="en-US" dirty="0"/>
              <a:t>Term discrimination model</a:t>
            </a:r>
          </a:p>
          <a:p>
            <a:pPr lvl="1"/>
            <a:r>
              <a:rPr lang="en-US" altLang="en-US" dirty="0"/>
              <a:t>Signal-to-noise ratio (based on information theory)</a:t>
            </a:r>
          </a:p>
          <a:p>
            <a:pPr lvl="1"/>
            <a:r>
              <a:rPr lang="en-US" altLang="en-US" dirty="0"/>
              <a:t>Probabilistic term weights</a:t>
            </a:r>
          </a:p>
        </p:txBody>
      </p:sp>
    </p:spTree>
    <p:extLst>
      <p:ext uri="{BB962C8B-B14F-4D97-AF65-F5344CB8AC3E}">
        <p14:creationId xmlns:p14="http://schemas.microsoft.com/office/powerpoint/2010/main" val="26945195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dirty="0">
                <a:ea typeface="ＭＳ Ｐゴシック" pitchFamily="34" charset="-128"/>
              </a:rPr>
              <a:t>Positional Index Example</a:t>
            </a:r>
          </a:p>
        </p:txBody>
      </p:sp>
      <p:sp>
        <p:nvSpPr>
          <p:cNvPr id="51203" name="Rectangle 3"/>
          <p:cNvSpPr>
            <a:spLocks noGrp="1" noChangeArrowheads="1"/>
          </p:cNvSpPr>
          <p:nvPr>
            <p:ph type="body" idx="1"/>
          </p:nvPr>
        </p:nvSpPr>
        <p:spPr>
          <a:xfrm>
            <a:off x="685800" y="4419600"/>
            <a:ext cx="7772400" cy="1670304"/>
          </a:xfrm>
        </p:spPr>
        <p:txBody>
          <a:bodyPr/>
          <a:lstStyle/>
          <a:p>
            <a:r>
              <a:rPr lang="en-US" altLang="en-US" dirty="0">
                <a:ea typeface="ＭＳ Ｐゴシック" pitchFamily="34" charset="-128"/>
              </a:rPr>
              <a:t>For phrase queries, we can use a merge algorithm recursively at the document level</a:t>
            </a:r>
          </a:p>
        </p:txBody>
      </p:sp>
      <p:sp>
        <p:nvSpPr>
          <p:cNvPr id="51204" name="Text Box 4"/>
          <p:cNvSpPr txBox="1">
            <a:spLocks noChangeArrowheads="1"/>
          </p:cNvSpPr>
          <p:nvPr/>
        </p:nvSpPr>
        <p:spPr bwMode="auto">
          <a:xfrm>
            <a:off x="762000" y="1905000"/>
            <a:ext cx="5410200" cy="222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l" eaLnBrk="0" hangingPunct="0"/>
            <a:r>
              <a:rPr lang="en-US" altLang="en-US" sz="2800" dirty="0">
                <a:latin typeface="Times New Roman" pitchFamily="18" charset="0"/>
                <a:ea typeface="ＭＳ Ｐゴシック" pitchFamily="34" charset="-128"/>
                <a:cs typeface="Arial Unicode MS" pitchFamily="34" charset="-128"/>
              </a:rPr>
              <a:t>&lt;</a:t>
            </a:r>
            <a:r>
              <a:rPr lang="en-US" altLang="en-US" sz="2800" b="1" i="1" dirty="0">
                <a:latin typeface="Times New Roman" pitchFamily="18" charset="0"/>
                <a:ea typeface="ＭＳ Ｐゴシック" pitchFamily="34" charset="-128"/>
                <a:cs typeface="Arial Unicode MS" pitchFamily="34" charset="-128"/>
              </a:rPr>
              <a:t>be</a:t>
            </a:r>
            <a:r>
              <a:rPr lang="en-US" altLang="en-US" sz="2800" dirty="0">
                <a:latin typeface="Times New Roman" pitchFamily="18" charset="0"/>
                <a:ea typeface="ＭＳ Ｐゴシック" pitchFamily="34" charset="-128"/>
                <a:cs typeface="Arial Unicode MS" pitchFamily="34" charset="-128"/>
              </a:rPr>
              <a:t>: 993427;</a:t>
            </a:r>
          </a:p>
          <a:p>
            <a:pPr algn="l" eaLnBrk="0" hangingPunct="0"/>
            <a:r>
              <a:rPr lang="en-US" altLang="en-US" sz="2800" i="1" dirty="0">
                <a:solidFill>
                  <a:srgbClr val="A40508"/>
                </a:solidFill>
                <a:latin typeface="Times New Roman" pitchFamily="18" charset="0"/>
                <a:ea typeface="ＭＳ Ｐゴシック" pitchFamily="34" charset="-128"/>
                <a:cs typeface="Arial Unicode MS" pitchFamily="34" charset="-128"/>
              </a:rPr>
              <a:t>1</a:t>
            </a:r>
            <a:r>
              <a:rPr lang="en-US" altLang="en-US" sz="2800" dirty="0">
                <a:latin typeface="Times New Roman" pitchFamily="18" charset="0"/>
                <a:ea typeface="ＭＳ Ｐゴシック" pitchFamily="34" charset="-128"/>
                <a:cs typeface="Arial Unicode MS" pitchFamily="34" charset="-128"/>
              </a:rPr>
              <a:t>: 7, 18, 33, 72, 86, 231;</a:t>
            </a:r>
          </a:p>
          <a:p>
            <a:pPr algn="l" eaLnBrk="0" hangingPunct="0"/>
            <a:r>
              <a:rPr lang="en-US" altLang="en-US" sz="2800" i="1" dirty="0">
                <a:solidFill>
                  <a:srgbClr val="A40508"/>
                </a:solidFill>
                <a:latin typeface="Times New Roman" pitchFamily="18" charset="0"/>
                <a:ea typeface="ＭＳ Ｐゴシック" pitchFamily="34" charset="-128"/>
                <a:cs typeface="Arial Unicode MS" pitchFamily="34" charset="-128"/>
              </a:rPr>
              <a:t>2</a:t>
            </a:r>
            <a:r>
              <a:rPr lang="en-US" altLang="en-US" sz="2800" dirty="0">
                <a:latin typeface="Times New Roman" pitchFamily="18" charset="0"/>
                <a:ea typeface="ＭＳ Ｐゴシック" pitchFamily="34" charset="-128"/>
                <a:cs typeface="Arial Unicode MS" pitchFamily="34" charset="-128"/>
              </a:rPr>
              <a:t>: 3, 149;</a:t>
            </a:r>
          </a:p>
          <a:p>
            <a:pPr algn="l" eaLnBrk="0" hangingPunct="0"/>
            <a:r>
              <a:rPr lang="en-US" altLang="en-US" sz="2800" i="1" dirty="0">
                <a:solidFill>
                  <a:srgbClr val="A40508"/>
                </a:solidFill>
                <a:latin typeface="Times New Roman" pitchFamily="18" charset="0"/>
                <a:ea typeface="ＭＳ Ｐゴシック" pitchFamily="34" charset="-128"/>
                <a:cs typeface="Arial Unicode MS" pitchFamily="34" charset="-128"/>
              </a:rPr>
              <a:t>4</a:t>
            </a:r>
            <a:r>
              <a:rPr lang="en-US" altLang="en-US" sz="2800" dirty="0">
                <a:latin typeface="Times New Roman" pitchFamily="18" charset="0"/>
                <a:ea typeface="ＭＳ Ｐゴシック" pitchFamily="34" charset="-128"/>
                <a:cs typeface="Arial Unicode MS" pitchFamily="34" charset="-128"/>
              </a:rPr>
              <a:t>: 17, 191, 291, 430, 434;</a:t>
            </a:r>
          </a:p>
          <a:p>
            <a:pPr algn="l" eaLnBrk="0" hangingPunct="0"/>
            <a:r>
              <a:rPr lang="en-US" altLang="en-US" sz="2800" i="1" dirty="0">
                <a:solidFill>
                  <a:srgbClr val="A40508"/>
                </a:solidFill>
                <a:latin typeface="Times New Roman" pitchFamily="18" charset="0"/>
                <a:ea typeface="ＭＳ Ｐゴシック" pitchFamily="34" charset="-128"/>
                <a:cs typeface="Arial Unicode MS" pitchFamily="34" charset="-128"/>
              </a:rPr>
              <a:t>5</a:t>
            </a:r>
            <a:r>
              <a:rPr lang="en-US" altLang="en-US" sz="2800" dirty="0">
                <a:latin typeface="Times New Roman" pitchFamily="18" charset="0"/>
                <a:ea typeface="ＭＳ Ｐゴシック" pitchFamily="34" charset="-128"/>
                <a:cs typeface="Arial Unicode MS" pitchFamily="34" charset="-128"/>
              </a:rPr>
              <a:t>: 363, 367, …&gt;</a:t>
            </a:r>
          </a:p>
        </p:txBody>
      </p:sp>
      <p:sp>
        <p:nvSpPr>
          <p:cNvPr id="51205" name="AutoShape 5"/>
          <p:cNvSpPr>
            <a:spLocks noChangeArrowheads="1"/>
          </p:cNvSpPr>
          <p:nvPr/>
        </p:nvSpPr>
        <p:spPr bwMode="auto">
          <a:xfrm>
            <a:off x="4800600" y="2438400"/>
            <a:ext cx="4113213" cy="1371600"/>
          </a:xfrm>
          <a:prstGeom prst="leftArrowCallout">
            <a:avLst>
              <a:gd name="adj1" fmla="val 25000"/>
              <a:gd name="adj2" fmla="val 25000"/>
              <a:gd name="adj3" fmla="val 49981"/>
              <a:gd name="adj4" fmla="val 66667"/>
            </a:avLst>
          </a:prstGeom>
          <a:solidFill>
            <a:schemeClr val="accent1">
              <a:alpha val="50195"/>
            </a:schemeClr>
          </a:solidFill>
          <a:ln w="9525">
            <a:solidFill>
              <a:schemeClr val="tx1"/>
            </a:solidFill>
            <a:miter lim="800000"/>
            <a:headEnd/>
            <a:tailEnd/>
          </a:ln>
        </p:spPr>
        <p:txBody>
          <a:bodyPr wrap="none"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lgn="ctr" eaLnBrk="0" hangingPunct="0"/>
            <a:r>
              <a:rPr lang="en-US" altLang="en-US" sz="2000" dirty="0">
                <a:latin typeface="Times New Roman" pitchFamily="18" charset="0"/>
              </a:rPr>
              <a:t>Which of docs </a:t>
            </a:r>
            <a:r>
              <a:rPr lang="en-US" altLang="en-US" sz="2000" dirty="0">
                <a:solidFill>
                  <a:srgbClr val="A40508"/>
                </a:solidFill>
                <a:latin typeface="Times New Roman" pitchFamily="18" charset="0"/>
              </a:rPr>
              <a:t>1,2,4,5</a:t>
            </a:r>
          </a:p>
          <a:p>
            <a:pPr algn="ctr" eaLnBrk="0" hangingPunct="0"/>
            <a:r>
              <a:rPr lang="en-US" altLang="en-US" sz="2000" dirty="0">
                <a:latin typeface="Times New Roman" pitchFamily="18" charset="0"/>
              </a:rPr>
              <a:t>could contain “</a:t>
            </a:r>
            <a:r>
              <a:rPr lang="en-US" altLang="en-US" sz="2000" b="1" i="1" dirty="0">
                <a:latin typeface="Times New Roman" pitchFamily="18" charset="0"/>
              </a:rPr>
              <a:t>to be</a:t>
            </a:r>
          </a:p>
          <a:p>
            <a:pPr algn="ctr" eaLnBrk="0" hangingPunct="0"/>
            <a:r>
              <a:rPr lang="en-US" altLang="en-US" sz="2000" b="1" i="1" dirty="0">
                <a:latin typeface="Times New Roman" pitchFamily="18" charset="0"/>
              </a:rPr>
              <a:t>or not to be</a:t>
            </a:r>
            <a:r>
              <a:rPr lang="en-US" altLang="en-US" sz="2000" dirty="0">
                <a:latin typeface="Times New Roman" pitchFamily="18" charset="0"/>
              </a:rPr>
              <a:t>”?</a:t>
            </a:r>
          </a:p>
        </p:txBody>
      </p:sp>
      <p:sp>
        <p:nvSpPr>
          <p:cNvPr id="51206" name="TextBox 4"/>
          <p:cNvSpPr txBox="1">
            <a:spLocks noChangeArrowheads="1"/>
          </p:cNvSpPr>
          <p:nvPr/>
        </p:nvSpPr>
        <p:spPr bwMode="auto">
          <a:xfrm>
            <a:off x="7620000" y="-33338"/>
            <a:ext cx="1163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1600">
                <a:solidFill>
                  <a:srgbClr val="FBFCFF"/>
                </a:solidFill>
                <a:latin typeface="Lucida Sans" pitchFamily="34" charset="0"/>
                <a:ea typeface="ＭＳ Ｐゴシック" pitchFamily="34" charset="-128"/>
                <a:cs typeface="Arial Unicode MS" pitchFamily="34" charset="-128"/>
              </a:rPr>
              <a:t>Sec. 2.4.2</a:t>
            </a:r>
          </a:p>
        </p:txBody>
      </p:sp>
    </p:spTree>
    <p:extLst>
      <p:ext uri="{BB962C8B-B14F-4D97-AF65-F5344CB8AC3E}">
        <p14:creationId xmlns:p14="http://schemas.microsoft.com/office/powerpoint/2010/main" val="39080216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ltLang="en-US" dirty="0">
                <a:ea typeface="ＭＳ Ｐゴシック" pitchFamily="34" charset="-128"/>
              </a:rPr>
              <a:t>Processing a Phrase Query</a:t>
            </a:r>
          </a:p>
        </p:txBody>
      </p:sp>
      <p:sp>
        <p:nvSpPr>
          <p:cNvPr id="63491" name="Rectangle 3"/>
          <p:cNvSpPr>
            <a:spLocks noGrp="1" noChangeArrowheads="1"/>
          </p:cNvSpPr>
          <p:nvPr>
            <p:ph type="body" idx="1"/>
          </p:nvPr>
        </p:nvSpPr>
        <p:spPr>
          <a:xfrm>
            <a:off x="447869" y="1197864"/>
            <a:ext cx="8136294" cy="5175504"/>
          </a:xfrm>
        </p:spPr>
        <p:txBody>
          <a:bodyPr rtlCol="0">
            <a:normAutofit lnSpcReduction="10000"/>
          </a:bodyPr>
          <a:lstStyle/>
          <a:p>
            <a:pPr fontAlgn="auto">
              <a:lnSpc>
                <a:spcPct val="90000"/>
              </a:lnSpc>
              <a:spcAft>
                <a:spcPts val="0"/>
              </a:spcAft>
              <a:buFont typeface="Arial"/>
              <a:buChar char="•"/>
              <a:defRPr/>
            </a:pPr>
            <a:r>
              <a:rPr lang="en-US" dirty="0">
                <a:ea typeface="ＭＳ Ｐゴシック" charset="0"/>
                <a:cs typeface="ＭＳ Ｐゴシック" charset="0"/>
              </a:rPr>
              <a:t>Extract inverted index entries for each distinct term: </a:t>
            </a:r>
            <a:r>
              <a:rPr lang="en-US" b="1" i="1" dirty="0">
                <a:ea typeface="ＭＳ Ｐゴシック" charset="0"/>
                <a:cs typeface="ＭＳ Ｐゴシック" charset="0"/>
              </a:rPr>
              <a:t>to, be, or, not.</a:t>
            </a:r>
          </a:p>
          <a:p>
            <a:pPr fontAlgn="auto">
              <a:lnSpc>
                <a:spcPct val="90000"/>
              </a:lnSpc>
              <a:spcAft>
                <a:spcPts val="0"/>
              </a:spcAft>
              <a:buFont typeface="Arial"/>
              <a:buChar char="•"/>
              <a:defRPr/>
            </a:pPr>
            <a:r>
              <a:rPr lang="en-US" dirty="0">
                <a:ea typeface="ＭＳ Ｐゴシック" charset="0"/>
                <a:cs typeface="ＭＳ Ｐゴシック" charset="0"/>
              </a:rPr>
              <a:t>Merge their </a:t>
            </a:r>
            <a:r>
              <a:rPr lang="en-US" i="1" dirty="0" err="1">
                <a:ea typeface="ＭＳ Ｐゴシック" charset="0"/>
                <a:cs typeface="ＭＳ Ｐゴシック" charset="0"/>
              </a:rPr>
              <a:t>doc:position</a:t>
            </a:r>
            <a:r>
              <a:rPr lang="en-US" dirty="0">
                <a:ea typeface="ＭＳ Ｐゴシック" charset="0"/>
                <a:cs typeface="ＭＳ Ｐゴシック" charset="0"/>
              </a:rPr>
              <a:t> lists to enumerate all positions with “</a:t>
            </a:r>
            <a:r>
              <a:rPr lang="en-US" b="1" i="1" dirty="0">
                <a:ea typeface="ＭＳ Ｐゴシック" charset="0"/>
                <a:cs typeface="ＭＳ Ｐゴシック" charset="0"/>
              </a:rPr>
              <a:t>to be or not to be</a:t>
            </a:r>
            <a:r>
              <a:rPr lang="en-US" dirty="0">
                <a:ea typeface="ＭＳ Ｐゴシック" charset="0"/>
                <a:cs typeface="ＭＳ Ｐゴシック" charset="0"/>
              </a:rPr>
              <a:t>”.</a:t>
            </a:r>
          </a:p>
          <a:p>
            <a:pPr lvl="1" fontAlgn="auto">
              <a:lnSpc>
                <a:spcPct val="90000"/>
              </a:lnSpc>
              <a:spcBef>
                <a:spcPct val="50000"/>
              </a:spcBef>
              <a:spcAft>
                <a:spcPts val="0"/>
              </a:spcAft>
              <a:buFont typeface="Arial"/>
              <a:buChar char="–"/>
              <a:defRPr/>
            </a:pPr>
            <a:r>
              <a:rPr lang="en-US" b="1" i="1" dirty="0">
                <a:ea typeface="ＭＳ Ｐゴシック" charset="0"/>
              </a:rPr>
              <a:t>to</a:t>
            </a:r>
            <a:r>
              <a:rPr lang="en-US" i="1" dirty="0">
                <a:ea typeface="ＭＳ Ｐゴシック" charset="0"/>
              </a:rPr>
              <a:t>: </a:t>
            </a:r>
          </a:p>
          <a:p>
            <a:pPr lvl="2" fontAlgn="auto">
              <a:lnSpc>
                <a:spcPct val="90000"/>
              </a:lnSpc>
              <a:spcBef>
                <a:spcPct val="50000"/>
              </a:spcBef>
              <a:spcAft>
                <a:spcPts val="0"/>
              </a:spcAft>
              <a:buFont typeface="Arial"/>
              <a:buChar char="•"/>
              <a:defRPr/>
            </a:pPr>
            <a:r>
              <a:rPr lang="en-US" sz="2000" i="1" dirty="0">
                <a:ea typeface="ＭＳ Ｐゴシック" charset="0"/>
              </a:rPr>
              <a:t>2</a:t>
            </a:r>
            <a:r>
              <a:rPr lang="en-US" sz="2000" dirty="0">
                <a:ea typeface="ＭＳ Ｐゴシック" charset="0"/>
              </a:rPr>
              <a:t>:1,17,74,222,551;</a:t>
            </a:r>
            <a:r>
              <a:rPr lang="en-US" sz="2000" i="1" dirty="0">
                <a:ea typeface="ＭＳ Ｐゴシック" charset="0"/>
              </a:rPr>
              <a:t> </a:t>
            </a:r>
            <a:r>
              <a:rPr lang="en-US" sz="2000" i="1" dirty="0">
                <a:solidFill>
                  <a:srgbClr val="990033"/>
                </a:solidFill>
                <a:ea typeface="ＭＳ Ｐゴシック" charset="0"/>
              </a:rPr>
              <a:t>4</a:t>
            </a:r>
            <a:r>
              <a:rPr lang="en-US" sz="2000" dirty="0">
                <a:solidFill>
                  <a:srgbClr val="990033"/>
                </a:solidFill>
                <a:ea typeface="ＭＳ Ｐゴシック" charset="0"/>
              </a:rPr>
              <a:t>:8,16,190,429,433;</a:t>
            </a:r>
            <a:r>
              <a:rPr lang="en-US" sz="2000" dirty="0">
                <a:ea typeface="ＭＳ Ｐゴシック" charset="0"/>
              </a:rPr>
              <a:t> </a:t>
            </a:r>
            <a:r>
              <a:rPr lang="en-US" sz="2000" i="1" dirty="0">
                <a:ea typeface="ＭＳ Ｐゴシック" charset="0"/>
              </a:rPr>
              <a:t>7</a:t>
            </a:r>
            <a:r>
              <a:rPr lang="en-US" sz="2000" dirty="0">
                <a:ea typeface="ＭＳ Ｐゴシック" charset="0"/>
              </a:rPr>
              <a:t>:13,23,191; ...</a:t>
            </a:r>
          </a:p>
          <a:p>
            <a:pPr lvl="1" fontAlgn="auto">
              <a:lnSpc>
                <a:spcPct val="90000"/>
              </a:lnSpc>
              <a:spcBef>
                <a:spcPct val="50000"/>
              </a:spcBef>
              <a:spcAft>
                <a:spcPts val="0"/>
              </a:spcAft>
              <a:buFont typeface="Arial"/>
              <a:buChar char="–"/>
              <a:defRPr/>
            </a:pPr>
            <a:r>
              <a:rPr lang="en-US" b="1" i="1" dirty="0">
                <a:ea typeface="ＭＳ Ｐゴシック" charset="0"/>
              </a:rPr>
              <a:t>be</a:t>
            </a:r>
            <a:r>
              <a:rPr lang="en-US" i="1" dirty="0">
                <a:ea typeface="ＭＳ Ｐゴシック" charset="0"/>
              </a:rPr>
              <a:t>:  </a:t>
            </a:r>
          </a:p>
          <a:p>
            <a:pPr lvl="2" fontAlgn="auto">
              <a:lnSpc>
                <a:spcPct val="90000"/>
              </a:lnSpc>
              <a:spcBef>
                <a:spcPct val="50000"/>
              </a:spcBef>
              <a:spcAft>
                <a:spcPts val="0"/>
              </a:spcAft>
              <a:buFont typeface="Arial"/>
              <a:buChar char="•"/>
              <a:defRPr/>
            </a:pPr>
            <a:r>
              <a:rPr lang="en-US" sz="2000" i="1" dirty="0">
                <a:ea typeface="ＭＳ Ｐゴシック" charset="0"/>
              </a:rPr>
              <a:t>1</a:t>
            </a:r>
            <a:r>
              <a:rPr lang="en-US" sz="2000" dirty="0">
                <a:ea typeface="ＭＳ Ｐゴシック" charset="0"/>
              </a:rPr>
              <a:t>:17,19; </a:t>
            </a:r>
            <a:r>
              <a:rPr lang="en-US" sz="2000" i="1" dirty="0">
                <a:solidFill>
                  <a:srgbClr val="990033"/>
                </a:solidFill>
                <a:ea typeface="ＭＳ Ｐゴシック" charset="0"/>
              </a:rPr>
              <a:t>4</a:t>
            </a:r>
            <a:r>
              <a:rPr lang="en-US" sz="2000" dirty="0">
                <a:solidFill>
                  <a:srgbClr val="990033"/>
                </a:solidFill>
                <a:ea typeface="ＭＳ Ｐゴシック" charset="0"/>
              </a:rPr>
              <a:t>:17,191,291,430,434;</a:t>
            </a:r>
            <a:r>
              <a:rPr lang="en-US" sz="2000" dirty="0">
                <a:ea typeface="ＭＳ Ｐゴシック" charset="0"/>
              </a:rPr>
              <a:t> </a:t>
            </a:r>
            <a:r>
              <a:rPr lang="en-US" sz="2000" i="1" dirty="0">
                <a:ea typeface="ＭＳ Ｐゴシック" charset="0"/>
              </a:rPr>
              <a:t>5</a:t>
            </a:r>
            <a:r>
              <a:rPr lang="en-US" sz="2000" dirty="0">
                <a:ea typeface="ＭＳ Ｐゴシック" charset="0"/>
              </a:rPr>
              <a:t>:14,19,101; ...</a:t>
            </a:r>
          </a:p>
          <a:p>
            <a:pPr lvl="2" fontAlgn="auto">
              <a:lnSpc>
                <a:spcPct val="90000"/>
              </a:lnSpc>
              <a:spcBef>
                <a:spcPct val="50000"/>
              </a:spcBef>
              <a:spcAft>
                <a:spcPts val="0"/>
              </a:spcAft>
              <a:buFont typeface="Arial"/>
              <a:buChar char="•"/>
              <a:defRPr/>
            </a:pPr>
            <a:endParaRPr lang="en-US" sz="1300" dirty="0">
              <a:ea typeface="ＭＳ Ｐゴシック" charset="0"/>
            </a:endParaRPr>
          </a:p>
          <a:p>
            <a:pPr fontAlgn="auto">
              <a:lnSpc>
                <a:spcPct val="90000"/>
              </a:lnSpc>
              <a:spcBef>
                <a:spcPct val="50000"/>
              </a:spcBef>
              <a:spcAft>
                <a:spcPts val="0"/>
              </a:spcAft>
              <a:buFont typeface="Arial"/>
              <a:buChar char="•"/>
              <a:defRPr/>
            </a:pPr>
            <a:r>
              <a:rPr lang="en-US" dirty="0">
                <a:ea typeface="ＭＳ Ｐゴシック" charset="0"/>
                <a:cs typeface="ＭＳ Ｐゴシック" charset="0"/>
              </a:rPr>
              <a:t>Same general method for proximity searches</a:t>
            </a:r>
          </a:p>
          <a:p>
            <a:pPr lvl="1" fontAlgn="auto">
              <a:spcAft>
                <a:spcPts val="0"/>
              </a:spcAft>
              <a:buFont typeface="Arial"/>
              <a:buChar char="•"/>
              <a:defRPr/>
            </a:pPr>
            <a:r>
              <a:rPr lang="en-US" dirty="0">
                <a:solidFill>
                  <a:schemeClr val="tx2"/>
                </a:solidFill>
                <a:ea typeface="ＭＳ Ｐゴシック" charset="0"/>
                <a:cs typeface="Arial" charset="0"/>
              </a:rPr>
              <a:t>West Law Example: “LIMIT! /3 STATUTE /3 FEDERAL /2 TORT” </a:t>
            </a:r>
          </a:p>
          <a:p>
            <a:pPr lvl="2" fontAlgn="auto">
              <a:spcAft>
                <a:spcPts val="0"/>
              </a:spcAft>
              <a:buFont typeface="Arial"/>
              <a:buChar char="–"/>
              <a:defRPr/>
            </a:pPr>
            <a:r>
              <a:rPr lang="en-US" dirty="0">
                <a:ea typeface="ＭＳ Ｐゴシック" charset="0"/>
                <a:cs typeface="Arial" charset="0"/>
              </a:rPr>
              <a:t>/</a:t>
            </a:r>
            <a:r>
              <a:rPr lang="en-US" i="1" dirty="0">
                <a:ea typeface="ＭＳ Ｐゴシック" charset="0"/>
                <a:cs typeface="Arial" charset="0"/>
              </a:rPr>
              <a:t>k</a:t>
            </a:r>
            <a:r>
              <a:rPr lang="en-US" dirty="0">
                <a:ea typeface="ＭＳ Ｐゴシック" charset="0"/>
                <a:cs typeface="Arial" charset="0"/>
              </a:rPr>
              <a:t> means “within </a:t>
            </a:r>
            <a:r>
              <a:rPr lang="en-US" i="1" dirty="0">
                <a:ea typeface="ＭＳ Ｐゴシック" charset="0"/>
                <a:cs typeface="Arial" charset="0"/>
              </a:rPr>
              <a:t>k</a:t>
            </a:r>
            <a:r>
              <a:rPr lang="en-US" dirty="0">
                <a:ea typeface="ＭＳ Ｐゴシック" charset="0"/>
                <a:cs typeface="Arial" charset="0"/>
              </a:rPr>
              <a:t> words of”</a:t>
            </a:r>
          </a:p>
          <a:p>
            <a:pPr lvl="1" fontAlgn="auto">
              <a:spcAft>
                <a:spcPts val="0"/>
              </a:spcAft>
              <a:buFont typeface="Arial"/>
              <a:buChar char="–"/>
              <a:defRPr/>
            </a:pPr>
            <a:r>
              <a:rPr lang="en-US" dirty="0">
                <a:ea typeface="ＭＳ Ｐゴシック" charset="0"/>
                <a:cs typeface="Arial" charset="0"/>
              </a:rPr>
              <a:t>Positional indexes can be used for such queries; phrase indexes cannot.</a:t>
            </a:r>
          </a:p>
        </p:txBody>
      </p:sp>
      <p:sp>
        <p:nvSpPr>
          <p:cNvPr id="52228" name="TextBox 4"/>
          <p:cNvSpPr txBox="1">
            <a:spLocks noChangeArrowheads="1"/>
          </p:cNvSpPr>
          <p:nvPr/>
        </p:nvSpPr>
        <p:spPr bwMode="auto">
          <a:xfrm>
            <a:off x="7620000" y="-33338"/>
            <a:ext cx="1163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1600">
                <a:solidFill>
                  <a:srgbClr val="FBFCFF"/>
                </a:solidFill>
                <a:latin typeface="Lucida Sans" pitchFamily="34" charset="0"/>
                <a:ea typeface="ＭＳ Ｐゴシック" pitchFamily="34" charset="-128"/>
                <a:cs typeface="Arial Unicode MS" pitchFamily="34" charset="-128"/>
              </a:rPr>
              <a:t>Sec. 2.4.2</a:t>
            </a:r>
          </a:p>
        </p:txBody>
      </p:sp>
    </p:spTree>
    <p:extLst>
      <p:ext uri="{BB962C8B-B14F-4D97-AF65-F5344CB8AC3E}">
        <p14:creationId xmlns:p14="http://schemas.microsoft.com/office/powerpoint/2010/main" val="11909794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220825"/>
            <a:ext cx="7772400" cy="762000"/>
          </a:xfrm>
        </p:spPr>
        <p:txBody>
          <a:bodyPr/>
          <a:lstStyle/>
          <a:p>
            <a:r>
              <a:rPr lang="en-US" altLang="en-US" dirty="0">
                <a:ea typeface="ＭＳ Ｐゴシック" pitchFamily="34" charset="-128"/>
              </a:rPr>
              <a:t>Positional Index Size</a:t>
            </a:r>
          </a:p>
        </p:txBody>
      </p:sp>
      <p:sp>
        <p:nvSpPr>
          <p:cNvPr id="54275" name="Rectangle 3"/>
          <p:cNvSpPr>
            <a:spLocks noChangeArrowheads="1"/>
          </p:cNvSpPr>
          <p:nvPr/>
        </p:nvSpPr>
        <p:spPr bwMode="auto">
          <a:xfrm>
            <a:off x="685800" y="44196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spcBef>
                <a:spcPct val="20000"/>
              </a:spcBef>
              <a:buClr>
                <a:srgbClr val="A50021"/>
              </a:buClr>
              <a:buSzPct val="60000"/>
              <a:buFont typeface="Wingdings" pitchFamily="2" charset="2"/>
              <a:buChar char="n"/>
            </a:pPr>
            <a:endParaRPr lang="en-US" altLang="en-US" sz="2600"/>
          </a:p>
        </p:txBody>
      </p:sp>
      <p:sp>
        <p:nvSpPr>
          <p:cNvPr id="65540" name="Rectangle 4"/>
          <p:cNvSpPr>
            <a:spLocks noGrp="1" noChangeArrowheads="1"/>
          </p:cNvSpPr>
          <p:nvPr>
            <p:ph type="body" idx="1"/>
          </p:nvPr>
        </p:nvSpPr>
        <p:spPr>
          <a:xfrm>
            <a:off x="475861" y="998376"/>
            <a:ext cx="8136293" cy="5173824"/>
          </a:xfrm>
        </p:spPr>
        <p:txBody>
          <a:bodyPr/>
          <a:lstStyle/>
          <a:p>
            <a:r>
              <a:rPr lang="en-US" altLang="en-US" dirty="0">
                <a:ea typeface="ＭＳ Ｐゴシック" pitchFamily="34" charset="-128"/>
              </a:rPr>
              <a:t>A positional index expands postings storage </a:t>
            </a:r>
            <a:r>
              <a:rPr lang="en-US" altLang="en-US" i="1" dirty="0">
                <a:ea typeface="ＭＳ Ｐゴシック" pitchFamily="34" charset="-128"/>
              </a:rPr>
              <a:t>substantially</a:t>
            </a:r>
          </a:p>
          <a:p>
            <a:pPr lvl="1"/>
            <a:r>
              <a:rPr lang="en-US" altLang="en-US" dirty="0">
                <a:ea typeface="ＭＳ Ｐゴシック" pitchFamily="34" charset="-128"/>
              </a:rPr>
              <a:t>Even though indices can be compressed</a:t>
            </a:r>
          </a:p>
          <a:p>
            <a:pPr lvl="1"/>
            <a:r>
              <a:rPr lang="en-US" altLang="en-US" dirty="0">
                <a:ea typeface="ＭＳ Ｐゴシック" pitchFamily="34" charset="-128"/>
              </a:rPr>
              <a:t>Nevertheless, a positional index is now standardly used because of the power and usefulness of phrase and proximity queries</a:t>
            </a:r>
          </a:p>
          <a:p>
            <a:r>
              <a:rPr lang="en-US" altLang="en-US" dirty="0">
                <a:ea typeface="ＭＳ Ｐゴシック" pitchFamily="34" charset="-128"/>
              </a:rPr>
              <a:t>Need an entry for each occurrence, not just once per document</a:t>
            </a:r>
          </a:p>
          <a:p>
            <a:pPr lvl="1"/>
            <a:r>
              <a:rPr lang="en-US" altLang="en-US" dirty="0">
                <a:ea typeface="ＭＳ Ｐゴシック" pitchFamily="34" charset="-128"/>
              </a:rPr>
              <a:t>Index size depends on average document size and average frequency of each term</a:t>
            </a:r>
          </a:p>
          <a:p>
            <a:pPr lvl="2"/>
            <a:r>
              <a:rPr lang="en-US" altLang="en-US" dirty="0">
                <a:ea typeface="ＭＳ Ｐゴシック" pitchFamily="34" charset="-128"/>
              </a:rPr>
              <a:t>Average web page has &lt;1000 terms</a:t>
            </a:r>
          </a:p>
          <a:p>
            <a:pPr lvl="2"/>
            <a:r>
              <a:rPr lang="en-US" altLang="en-US" dirty="0">
                <a:ea typeface="ＭＳ Ｐゴシック" pitchFamily="34" charset="-128"/>
              </a:rPr>
              <a:t>SEC filings, books, even some epic poems … easily 100,000 terms</a:t>
            </a:r>
          </a:p>
          <a:p>
            <a:r>
              <a:rPr lang="en-US" altLang="en-US" dirty="0">
                <a:ea typeface="ＭＳ Ｐゴシック" pitchFamily="34" charset="-128"/>
              </a:rPr>
              <a:t>Rule of Thumb</a:t>
            </a:r>
          </a:p>
          <a:p>
            <a:pPr lvl="1"/>
            <a:r>
              <a:rPr lang="en-US" altLang="en-US" dirty="0">
                <a:ea typeface="ＭＳ Ｐゴシック" pitchFamily="34" charset="-128"/>
              </a:rPr>
              <a:t>A positional index is 2–4 as large as a non-positional index</a:t>
            </a:r>
          </a:p>
          <a:p>
            <a:pPr lvl="1"/>
            <a:r>
              <a:rPr lang="en-US" altLang="en-US" dirty="0">
                <a:ea typeface="ＭＳ Ｐゴシック" pitchFamily="34" charset="-128"/>
              </a:rPr>
              <a:t>Positional index size 35–50% of volume of original text</a:t>
            </a:r>
          </a:p>
        </p:txBody>
      </p:sp>
      <p:sp>
        <p:nvSpPr>
          <p:cNvPr id="54277" name="TextBox 4"/>
          <p:cNvSpPr txBox="1">
            <a:spLocks noChangeArrowheads="1"/>
          </p:cNvSpPr>
          <p:nvPr/>
        </p:nvSpPr>
        <p:spPr bwMode="auto">
          <a:xfrm>
            <a:off x="7620000" y="-33338"/>
            <a:ext cx="1163638"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r>
              <a:rPr lang="en-US" altLang="en-US" sz="1600">
                <a:solidFill>
                  <a:srgbClr val="FBFCFF"/>
                </a:solidFill>
                <a:latin typeface="Lucida Sans" pitchFamily="34" charset="0"/>
                <a:ea typeface="ＭＳ Ｐゴシック" pitchFamily="34" charset="-128"/>
                <a:cs typeface="Arial Unicode MS" pitchFamily="34" charset="-128"/>
              </a:rPr>
              <a:t>Sec. 2.4.2</a:t>
            </a:r>
          </a:p>
        </p:txBody>
      </p:sp>
    </p:spTree>
    <p:extLst>
      <p:ext uri="{BB962C8B-B14F-4D97-AF65-F5344CB8AC3E}">
        <p14:creationId xmlns:p14="http://schemas.microsoft.com/office/powerpoint/2010/main" val="548657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5540">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5540">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40">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5540">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5540">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5540">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5540">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5540">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52227"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C48DA556-CBCC-4B15-A272-409A05784A9A}" type="slidenum">
              <a:rPr lang="en-US" altLang="en-US"/>
              <a:pPr/>
              <a:t>33</a:t>
            </a:fld>
            <a:endParaRPr lang="en-US" altLang="en-US"/>
          </a:p>
        </p:txBody>
      </p:sp>
      <p:sp>
        <p:nvSpPr>
          <p:cNvPr id="52228" name="Rectangle 2"/>
          <p:cNvSpPr>
            <a:spLocks noGrp="1" noChangeArrowheads="1"/>
          </p:cNvSpPr>
          <p:nvPr>
            <p:ph type="title"/>
          </p:nvPr>
        </p:nvSpPr>
        <p:spPr/>
        <p:txBody>
          <a:bodyPr/>
          <a:lstStyle/>
          <a:p>
            <a:r>
              <a:rPr lang="en-US" altLang="en-US"/>
              <a:t>Next</a:t>
            </a:r>
          </a:p>
        </p:txBody>
      </p:sp>
      <p:sp>
        <p:nvSpPr>
          <p:cNvPr id="52229" name="Rectangle 3"/>
          <p:cNvSpPr>
            <a:spLocks noGrp="1" noChangeArrowheads="1"/>
          </p:cNvSpPr>
          <p:nvPr>
            <p:ph type="body" idx="1"/>
          </p:nvPr>
        </p:nvSpPr>
        <p:spPr/>
        <p:txBody>
          <a:bodyPr/>
          <a:lstStyle/>
          <a:p>
            <a:r>
              <a:rPr lang="en-US" altLang="en-US" dirty="0"/>
              <a:t>Retrieval Models and Ranking Algorithms</a:t>
            </a:r>
          </a:p>
          <a:p>
            <a:pPr lvl="1"/>
            <a:r>
              <a:rPr lang="en-US" altLang="en-US" dirty="0"/>
              <a:t>Boolean Matching and Boolean Queries</a:t>
            </a:r>
          </a:p>
          <a:p>
            <a:pPr lvl="1"/>
            <a:r>
              <a:rPr lang="en-US" altLang="en-US" dirty="0"/>
              <a:t>Vector Space Model and Similarity Ranking</a:t>
            </a:r>
          </a:p>
          <a:p>
            <a:pPr lvl="1"/>
            <a:r>
              <a:rPr lang="en-US" altLang="en-US" dirty="0"/>
              <a:t>Extended Boolean Models</a:t>
            </a:r>
          </a:p>
          <a:p>
            <a:pPr lvl="1"/>
            <a:r>
              <a:rPr lang="en-US" altLang="en-US" dirty="0"/>
              <a:t>Basic Probabilistic Models</a:t>
            </a:r>
          </a:p>
          <a:p>
            <a:pPr lvl="1"/>
            <a:r>
              <a:rPr lang="en-US" altLang="en-US" dirty="0"/>
              <a:t>Implementation Issues for Ranking Systems</a:t>
            </a:r>
          </a:p>
          <a:p>
            <a:pPr lvl="1"/>
            <a:endParaRPr lang="en-US" altLang="en-US" dirty="0"/>
          </a:p>
        </p:txBody>
      </p:sp>
    </p:spTree>
    <p:extLst>
      <p:ext uri="{BB962C8B-B14F-4D97-AF65-F5344CB8AC3E}">
        <p14:creationId xmlns:p14="http://schemas.microsoft.com/office/powerpoint/2010/main" val="33888607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ctrTitle"/>
          </p:nvPr>
        </p:nvSpPr>
        <p:spPr>
          <a:xfrm>
            <a:off x="685800" y="914400"/>
            <a:ext cx="7772400" cy="1143000"/>
          </a:xfrm>
          <a:noFill/>
        </p:spPr>
        <p:txBody>
          <a:bodyPr/>
          <a:lstStyle/>
          <a:p>
            <a:r>
              <a:rPr lang="en-US" dirty="0"/>
              <a:t>Indexing Models and </a:t>
            </a:r>
            <a:r>
              <a:rPr lang="en-US" dirty="0" err="1"/>
              <a:t>TermWeighting</a:t>
            </a:r>
            <a:endParaRPr lang="en-US" dirty="0"/>
          </a:p>
        </p:txBody>
      </p:sp>
      <p:sp>
        <p:nvSpPr>
          <p:cNvPr id="20483" name="Text Box 5"/>
          <p:cNvSpPr txBox="1">
            <a:spLocks noChangeArrowheads="1"/>
          </p:cNvSpPr>
          <p:nvPr/>
        </p:nvSpPr>
        <p:spPr bwMode="auto">
          <a:xfrm>
            <a:off x="1765300" y="3251200"/>
            <a:ext cx="5638800" cy="1014413"/>
          </a:xfrm>
          <a:prstGeom prst="rect">
            <a:avLst/>
          </a:prstGeom>
          <a:solidFill>
            <a:srgbClr val="99CCFF"/>
          </a:solidFill>
          <a:ln w="9525">
            <a:solidFill>
              <a:srgbClr val="FF0000"/>
            </a:solidFill>
            <a:miter lim="800000"/>
            <a:headEnd/>
            <a:tailEnd/>
          </a:ln>
        </p:spPr>
        <p:txBody>
          <a:bodyPr>
            <a:spAutoFit/>
          </a:bodyPr>
          <a:lstStyle/>
          <a:p>
            <a:pPr algn="ctr">
              <a:spcBef>
                <a:spcPct val="50000"/>
              </a:spcBef>
            </a:pPr>
            <a:r>
              <a:rPr lang="en-US" sz="2400"/>
              <a:t>CSC 575</a:t>
            </a:r>
          </a:p>
          <a:p>
            <a:pPr algn="ctr">
              <a:spcBef>
                <a:spcPct val="50000"/>
              </a:spcBef>
            </a:pPr>
            <a:r>
              <a:rPr lang="en-US" sz="2400"/>
              <a:t>Intelligent Information Retrieval</a:t>
            </a:r>
          </a:p>
        </p:txBody>
      </p:sp>
    </p:spTree>
    <p:extLst>
      <p:ext uri="{BB962C8B-B14F-4D97-AF65-F5344CB8AC3E}">
        <p14:creationId xmlns:p14="http://schemas.microsoft.com/office/powerpoint/2010/main" val="2217764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614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FB0A66A3-B587-4059-9A5F-5F68DC4B1601}" type="slidenum">
              <a:rPr lang="en-US" altLang="en-US"/>
              <a:pPr/>
              <a:t>4</a:t>
            </a:fld>
            <a:endParaRPr lang="en-US" altLang="en-US"/>
          </a:p>
        </p:txBody>
      </p:sp>
      <p:sp>
        <p:nvSpPr>
          <p:cNvPr id="6149" name="Rectangle 2"/>
          <p:cNvSpPr>
            <a:spLocks noGrp="1" noChangeArrowheads="1"/>
          </p:cNvSpPr>
          <p:nvPr>
            <p:ph type="title"/>
          </p:nvPr>
        </p:nvSpPr>
        <p:spPr>
          <a:xfrm>
            <a:off x="685800" y="304800"/>
            <a:ext cx="7772400" cy="698500"/>
          </a:xfrm>
        </p:spPr>
        <p:txBody>
          <a:bodyPr/>
          <a:lstStyle/>
          <a:p>
            <a:r>
              <a:rPr lang="en-US" altLang="en-US"/>
              <a:t>Binary Weights</a:t>
            </a:r>
          </a:p>
        </p:txBody>
      </p:sp>
      <p:sp>
        <p:nvSpPr>
          <p:cNvPr id="6150" name="Rectangle 3"/>
          <p:cNvSpPr>
            <a:spLocks noGrp="1" noChangeArrowheads="1"/>
          </p:cNvSpPr>
          <p:nvPr>
            <p:ph type="body" idx="1"/>
          </p:nvPr>
        </p:nvSpPr>
        <p:spPr>
          <a:xfrm>
            <a:off x="685800" y="1066800"/>
            <a:ext cx="7772400" cy="825500"/>
          </a:xfrm>
        </p:spPr>
        <p:txBody>
          <a:bodyPr/>
          <a:lstStyle/>
          <a:p>
            <a:r>
              <a:rPr lang="en-US" altLang="en-US"/>
              <a:t>Only the presence (1) or absence (0) of a term is included in the vector</a:t>
            </a:r>
          </a:p>
          <a:p>
            <a:endParaRPr lang="en-US" altLang="en-US"/>
          </a:p>
        </p:txBody>
      </p:sp>
      <p:graphicFrame>
        <p:nvGraphicFramePr>
          <p:cNvPr id="6146" name="Object 4"/>
          <p:cNvGraphicFramePr>
            <a:graphicFrameLocks noChangeAspect="1"/>
          </p:cNvGraphicFramePr>
          <p:nvPr/>
        </p:nvGraphicFramePr>
        <p:xfrm>
          <a:off x="4521200" y="2146300"/>
          <a:ext cx="3032125" cy="3835400"/>
        </p:xfrm>
        <a:graphic>
          <a:graphicData uri="http://schemas.openxmlformats.org/presentationml/2006/ole">
            <mc:AlternateContent xmlns:mc="http://schemas.openxmlformats.org/markup-compatibility/2006">
              <mc:Choice xmlns:v="urn:schemas-microsoft-com:vml" Requires="v">
                <p:oleObj name="Worksheet" r:id="rId3" imgW="2448306" imgH="3095955" progId="Excel.Sheet.8">
                  <p:embed/>
                </p:oleObj>
              </mc:Choice>
              <mc:Fallback>
                <p:oleObj name="Worksheet" r:id="rId3" imgW="2448306" imgH="3095955"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21200" y="2146300"/>
                        <a:ext cx="3032125" cy="383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1" name="Text Box 5"/>
          <p:cNvSpPr txBox="1">
            <a:spLocks noChangeArrowheads="1"/>
          </p:cNvSpPr>
          <p:nvPr/>
        </p:nvSpPr>
        <p:spPr bwMode="auto">
          <a:xfrm>
            <a:off x="939800" y="2387600"/>
            <a:ext cx="2736850" cy="3152775"/>
          </a:xfrm>
          <a:prstGeom prst="rect">
            <a:avLst/>
          </a:prstGeom>
          <a:noFill/>
          <a:ln w="127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2000">
                <a:solidFill>
                  <a:schemeClr val="accent2"/>
                </a:solidFill>
                <a:latin typeface="Comic Sans MS" pitchFamily="66" charset="0"/>
              </a:rPr>
              <a:t>This representation can be particularly useful, since the documents (and the query) can be viewed as simple bit strings. This allows for query operations be performed using logical bit operations.</a:t>
            </a:r>
          </a:p>
        </p:txBody>
      </p:sp>
      <p:cxnSp>
        <p:nvCxnSpPr>
          <p:cNvPr id="6152" name="AutoShape 6"/>
          <p:cNvCxnSpPr>
            <a:cxnSpLocks noChangeShapeType="1"/>
            <a:stCxn id="6151" idx="3"/>
          </p:cNvCxnSpPr>
          <p:nvPr/>
        </p:nvCxnSpPr>
        <p:spPr bwMode="auto">
          <a:xfrm>
            <a:off x="3676650" y="3963988"/>
            <a:ext cx="844550" cy="100012"/>
          </a:xfrm>
          <a:prstGeom prst="bentConnector3">
            <a:avLst>
              <a:gd name="adj1" fmla="val 50000"/>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4123344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7172"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176C961A-2E2E-4850-8CE7-46DC0369A533}" type="slidenum">
              <a:rPr lang="en-US" altLang="en-US"/>
              <a:pPr/>
              <a:t>5</a:t>
            </a:fld>
            <a:endParaRPr lang="en-US" altLang="en-US"/>
          </a:p>
        </p:txBody>
      </p:sp>
      <p:sp>
        <p:nvSpPr>
          <p:cNvPr id="7173" name="Rectangle 2"/>
          <p:cNvSpPr>
            <a:spLocks noGrp="1" noChangeArrowheads="1"/>
          </p:cNvSpPr>
          <p:nvPr>
            <p:ph type="title"/>
          </p:nvPr>
        </p:nvSpPr>
        <p:spPr>
          <a:xfrm>
            <a:off x="342900" y="317500"/>
            <a:ext cx="8229600" cy="762000"/>
          </a:xfrm>
        </p:spPr>
        <p:txBody>
          <a:bodyPr/>
          <a:lstStyle/>
          <a:p>
            <a:r>
              <a:rPr lang="en-US" altLang="en-US"/>
              <a:t>Binary Weights:</a:t>
            </a:r>
            <a:br>
              <a:rPr lang="en-US" altLang="en-US"/>
            </a:br>
            <a:r>
              <a:rPr lang="en-US" altLang="en-US" sz="2800"/>
              <a:t>Matching of Documents &amp; Queries</a:t>
            </a:r>
          </a:p>
        </p:txBody>
      </p:sp>
      <p:graphicFrame>
        <p:nvGraphicFramePr>
          <p:cNvPr id="7170" name="Object 3"/>
          <p:cNvGraphicFramePr>
            <a:graphicFrameLocks noChangeAspect="1"/>
          </p:cNvGraphicFramePr>
          <p:nvPr/>
        </p:nvGraphicFramePr>
        <p:xfrm>
          <a:off x="1104900" y="2501900"/>
          <a:ext cx="3651250" cy="3736975"/>
        </p:xfrm>
        <a:graphic>
          <a:graphicData uri="http://schemas.openxmlformats.org/presentationml/2006/ole">
            <mc:AlternateContent xmlns:mc="http://schemas.openxmlformats.org/markup-compatibility/2006">
              <mc:Choice xmlns:v="urn:schemas-microsoft-com:vml" Requires="v">
                <p:oleObj name="Worksheet" r:id="rId3" imgW="3534036" imgH="3610196" progId="Excel.Sheet.8">
                  <p:embed/>
                </p:oleObj>
              </mc:Choice>
              <mc:Fallback>
                <p:oleObj name="Worksheet" r:id="rId3" imgW="3534036" imgH="361019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04900" y="2501900"/>
                        <a:ext cx="3651250" cy="373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174" name="Group 4"/>
          <p:cNvGrpSpPr>
            <a:grpSpLocks/>
          </p:cNvGrpSpPr>
          <p:nvPr/>
        </p:nvGrpSpPr>
        <p:grpSpPr bwMode="auto">
          <a:xfrm>
            <a:off x="4953000" y="2667000"/>
            <a:ext cx="3670300" cy="3238500"/>
            <a:chOff x="3312" y="1296"/>
            <a:chExt cx="2105" cy="1824"/>
          </a:xfrm>
        </p:grpSpPr>
        <p:sp>
          <p:nvSpPr>
            <p:cNvPr id="7176" name="Oval 5"/>
            <p:cNvSpPr>
              <a:spLocks noChangeArrowheads="1"/>
            </p:cNvSpPr>
            <p:nvPr/>
          </p:nvSpPr>
          <p:spPr bwMode="auto">
            <a:xfrm>
              <a:off x="3552" y="1392"/>
              <a:ext cx="1152" cy="1152"/>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endParaRPr lang="en-US" altLang="en-US"/>
            </a:p>
          </p:txBody>
        </p:sp>
        <p:sp>
          <p:nvSpPr>
            <p:cNvPr id="7177" name="Oval 6"/>
            <p:cNvSpPr>
              <a:spLocks noChangeArrowheads="1"/>
            </p:cNvSpPr>
            <p:nvPr/>
          </p:nvSpPr>
          <p:spPr bwMode="auto">
            <a:xfrm>
              <a:off x="3888" y="1968"/>
              <a:ext cx="1152" cy="1152"/>
            </a:xfrm>
            <a:prstGeom prst="ellipse">
              <a:avLst/>
            </a:prstGeom>
            <a:noFill/>
            <a:ln w="2857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endParaRPr lang="en-US" altLang="en-US" sz="2400">
                <a:solidFill>
                  <a:schemeClr val="accent1"/>
                </a:solidFill>
              </a:endParaRPr>
            </a:p>
          </p:txBody>
        </p:sp>
        <p:sp>
          <p:nvSpPr>
            <p:cNvPr id="7178" name="Oval 7"/>
            <p:cNvSpPr>
              <a:spLocks noChangeArrowheads="1"/>
            </p:cNvSpPr>
            <p:nvPr/>
          </p:nvSpPr>
          <p:spPr bwMode="auto">
            <a:xfrm>
              <a:off x="4176" y="1344"/>
              <a:ext cx="1152" cy="1152"/>
            </a:xfrm>
            <a:prstGeom prst="ellipse">
              <a:avLst/>
            </a:prstGeom>
            <a:noFill/>
            <a:ln w="2857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ctr"/>
              <a:endParaRPr lang="en-US" altLang="en-US" sz="2400">
                <a:solidFill>
                  <a:schemeClr val="accent2"/>
                </a:solidFill>
              </a:endParaRPr>
            </a:p>
          </p:txBody>
        </p:sp>
        <p:sp>
          <p:nvSpPr>
            <p:cNvPr id="7179" name="Text Box 8"/>
            <p:cNvSpPr txBox="1">
              <a:spLocks noChangeArrowheads="1"/>
            </p:cNvSpPr>
            <p:nvPr/>
          </p:nvSpPr>
          <p:spPr bwMode="auto">
            <a:xfrm>
              <a:off x="4319" y="1632"/>
              <a:ext cx="22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1</a:t>
              </a:r>
              <a:endParaRPr lang="en-US" altLang="en-US" sz="2400"/>
            </a:p>
          </p:txBody>
        </p:sp>
        <p:sp>
          <p:nvSpPr>
            <p:cNvPr id="7180" name="Text Box 9"/>
            <p:cNvSpPr txBox="1">
              <a:spLocks noChangeArrowheads="1"/>
            </p:cNvSpPr>
            <p:nvPr/>
          </p:nvSpPr>
          <p:spPr bwMode="auto">
            <a:xfrm>
              <a:off x="4800" y="1536"/>
              <a:ext cx="22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2</a:t>
              </a:r>
              <a:endParaRPr lang="en-US" altLang="en-US" sz="2400"/>
            </a:p>
          </p:txBody>
        </p:sp>
        <p:sp>
          <p:nvSpPr>
            <p:cNvPr id="7181" name="Text Box 10"/>
            <p:cNvSpPr txBox="1">
              <a:spLocks noChangeArrowheads="1"/>
            </p:cNvSpPr>
            <p:nvPr/>
          </p:nvSpPr>
          <p:spPr bwMode="auto">
            <a:xfrm>
              <a:off x="4032" y="2160"/>
              <a:ext cx="23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3</a:t>
              </a:r>
              <a:endParaRPr lang="en-US" altLang="en-US" sz="2400"/>
            </a:p>
          </p:txBody>
        </p:sp>
        <p:sp>
          <p:nvSpPr>
            <p:cNvPr id="7182" name="Text Box 11"/>
            <p:cNvSpPr txBox="1">
              <a:spLocks noChangeArrowheads="1"/>
            </p:cNvSpPr>
            <p:nvPr/>
          </p:nvSpPr>
          <p:spPr bwMode="auto">
            <a:xfrm>
              <a:off x="4944" y="1824"/>
              <a:ext cx="229"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4</a:t>
              </a:r>
              <a:endParaRPr lang="en-US" altLang="en-US" sz="2400"/>
            </a:p>
          </p:txBody>
        </p:sp>
        <p:sp>
          <p:nvSpPr>
            <p:cNvPr id="7183" name="Text Box 12"/>
            <p:cNvSpPr txBox="1">
              <a:spLocks noChangeArrowheads="1"/>
            </p:cNvSpPr>
            <p:nvPr/>
          </p:nvSpPr>
          <p:spPr bwMode="auto">
            <a:xfrm>
              <a:off x="4319" y="2016"/>
              <a:ext cx="22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5</a:t>
              </a:r>
              <a:endParaRPr lang="en-US" altLang="en-US" sz="2400"/>
            </a:p>
          </p:txBody>
        </p:sp>
        <p:sp>
          <p:nvSpPr>
            <p:cNvPr id="7184" name="Text Box 13"/>
            <p:cNvSpPr txBox="1">
              <a:spLocks noChangeArrowheads="1"/>
            </p:cNvSpPr>
            <p:nvPr/>
          </p:nvSpPr>
          <p:spPr bwMode="auto">
            <a:xfrm>
              <a:off x="4704" y="2208"/>
              <a:ext cx="23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6</a:t>
              </a:r>
              <a:endParaRPr lang="en-US" altLang="en-US" sz="2400"/>
            </a:p>
          </p:txBody>
        </p:sp>
        <p:sp>
          <p:nvSpPr>
            <p:cNvPr id="7185" name="Text Box 14"/>
            <p:cNvSpPr txBox="1">
              <a:spLocks noChangeArrowheads="1"/>
            </p:cNvSpPr>
            <p:nvPr/>
          </p:nvSpPr>
          <p:spPr bwMode="auto">
            <a:xfrm>
              <a:off x="4175" y="2736"/>
              <a:ext cx="23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7</a:t>
              </a:r>
              <a:endParaRPr lang="en-US" altLang="en-US" sz="2400"/>
            </a:p>
          </p:txBody>
        </p:sp>
        <p:sp>
          <p:nvSpPr>
            <p:cNvPr id="7186" name="Text Box 15"/>
            <p:cNvSpPr txBox="1">
              <a:spLocks noChangeArrowheads="1"/>
            </p:cNvSpPr>
            <p:nvPr/>
          </p:nvSpPr>
          <p:spPr bwMode="auto">
            <a:xfrm>
              <a:off x="4560" y="2640"/>
              <a:ext cx="230"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8</a:t>
              </a:r>
              <a:endParaRPr lang="en-US" altLang="en-US" sz="2400"/>
            </a:p>
          </p:txBody>
        </p:sp>
        <p:sp>
          <p:nvSpPr>
            <p:cNvPr id="7187" name="Text Box 16"/>
            <p:cNvSpPr txBox="1">
              <a:spLocks noChangeArrowheads="1"/>
            </p:cNvSpPr>
            <p:nvPr/>
          </p:nvSpPr>
          <p:spPr bwMode="auto">
            <a:xfrm>
              <a:off x="3744" y="1584"/>
              <a:ext cx="22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9</a:t>
              </a:r>
              <a:endParaRPr lang="en-US" altLang="en-US" sz="2400"/>
            </a:p>
          </p:txBody>
        </p:sp>
        <p:sp>
          <p:nvSpPr>
            <p:cNvPr id="7188" name="Text Box 17"/>
            <p:cNvSpPr txBox="1">
              <a:spLocks noChangeArrowheads="1"/>
            </p:cNvSpPr>
            <p:nvPr/>
          </p:nvSpPr>
          <p:spPr bwMode="auto">
            <a:xfrm>
              <a:off x="3936" y="2304"/>
              <a:ext cx="269"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10</a:t>
              </a:r>
              <a:endParaRPr lang="en-US" altLang="en-US" sz="2400"/>
            </a:p>
          </p:txBody>
        </p:sp>
        <p:sp>
          <p:nvSpPr>
            <p:cNvPr id="7189" name="Text Box 18"/>
            <p:cNvSpPr txBox="1">
              <a:spLocks noChangeArrowheads="1"/>
            </p:cNvSpPr>
            <p:nvPr/>
          </p:nvSpPr>
          <p:spPr bwMode="auto">
            <a:xfrm>
              <a:off x="3696" y="1920"/>
              <a:ext cx="270"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t>D</a:t>
              </a:r>
              <a:r>
                <a:rPr lang="en-US" altLang="en-US" sz="1600" b="1" baseline="-25000"/>
                <a:t>11</a:t>
              </a:r>
              <a:endParaRPr lang="en-US" altLang="en-US" sz="2400"/>
            </a:p>
          </p:txBody>
        </p:sp>
        <p:sp>
          <p:nvSpPr>
            <p:cNvPr id="7190" name="Text Box 19"/>
            <p:cNvSpPr txBox="1">
              <a:spLocks noChangeArrowheads="1"/>
            </p:cNvSpPr>
            <p:nvPr/>
          </p:nvSpPr>
          <p:spPr bwMode="auto">
            <a:xfrm>
              <a:off x="5040" y="2688"/>
              <a:ext cx="18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solidFill>
                    <a:schemeClr val="accent1"/>
                  </a:solidFill>
                </a:rPr>
                <a:t>t</a:t>
              </a:r>
              <a:r>
                <a:rPr lang="en-US" altLang="en-US" sz="1600" b="1" baseline="-25000">
                  <a:solidFill>
                    <a:schemeClr val="accent1"/>
                  </a:solidFill>
                </a:rPr>
                <a:t>2</a:t>
              </a:r>
              <a:endParaRPr lang="en-US" altLang="en-US" sz="2400"/>
            </a:p>
          </p:txBody>
        </p:sp>
        <p:sp>
          <p:nvSpPr>
            <p:cNvPr id="7191" name="Text Box 20"/>
            <p:cNvSpPr txBox="1">
              <a:spLocks noChangeArrowheads="1"/>
            </p:cNvSpPr>
            <p:nvPr/>
          </p:nvSpPr>
          <p:spPr bwMode="auto">
            <a:xfrm>
              <a:off x="3312" y="1488"/>
              <a:ext cx="18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solidFill>
                    <a:srgbClr val="FF3300"/>
                  </a:solidFill>
                </a:rPr>
                <a:t>t</a:t>
              </a:r>
              <a:r>
                <a:rPr lang="en-US" altLang="en-US" sz="1600" b="1" baseline="-25000">
                  <a:solidFill>
                    <a:srgbClr val="FF3300"/>
                  </a:solidFill>
                </a:rPr>
                <a:t>3</a:t>
              </a:r>
              <a:endParaRPr lang="en-US" altLang="en-US" sz="2400">
                <a:solidFill>
                  <a:srgbClr val="FF3300"/>
                </a:solidFill>
              </a:endParaRPr>
            </a:p>
          </p:txBody>
        </p:sp>
        <p:sp>
          <p:nvSpPr>
            <p:cNvPr id="7192" name="Text Box 21"/>
            <p:cNvSpPr txBox="1">
              <a:spLocks noChangeArrowheads="1"/>
            </p:cNvSpPr>
            <p:nvPr/>
          </p:nvSpPr>
          <p:spPr bwMode="auto">
            <a:xfrm>
              <a:off x="5232" y="1296"/>
              <a:ext cx="185" cy="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a:solidFill>
                    <a:schemeClr val="accent2"/>
                  </a:solidFill>
                </a:rPr>
                <a:t>t</a:t>
              </a:r>
              <a:r>
                <a:rPr lang="en-US" altLang="en-US" sz="1600" b="1" baseline="-25000">
                  <a:solidFill>
                    <a:schemeClr val="accent2"/>
                  </a:solidFill>
                </a:rPr>
                <a:t>1</a:t>
              </a:r>
              <a:endParaRPr lang="en-US" altLang="en-US" sz="2400"/>
            </a:p>
          </p:txBody>
        </p:sp>
      </p:grpSp>
      <p:sp>
        <p:nvSpPr>
          <p:cNvPr id="7175" name="Rectangle 22"/>
          <p:cNvSpPr>
            <a:spLocks noChangeArrowheads="1"/>
          </p:cNvSpPr>
          <p:nvPr/>
        </p:nvSpPr>
        <p:spPr bwMode="auto">
          <a:xfrm>
            <a:off x="292100" y="1358900"/>
            <a:ext cx="8458200"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lvl="1" algn="l">
              <a:spcBef>
                <a:spcPct val="20000"/>
              </a:spcBef>
              <a:buClr>
                <a:srgbClr val="FF3300"/>
              </a:buClr>
              <a:buFont typeface="Marlett" pitchFamily="2" charset="2"/>
              <a:buChar char="4"/>
            </a:pPr>
            <a:r>
              <a:rPr lang="en-US" altLang="en-US" sz="1800"/>
              <a:t>In the case of binary weights, matching between documents and queries can be seen as the size of the intersection of two sets (of terms): </a:t>
            </a:r>
            <a:r>
              <a:rPr lang="en-US" altLang="en-US" sz="1800" b="1"/>
              <a:t>|</a:t>
            </a:r>
            <a:r>
              <a:rPr lang="en-US" altLang="en-US" sz="1800" b="1" i="1"/>
              <a:t>Q</a:t>
            </a:r>
            <a:r>
              <a:rPr lang="en-US" altLang="en-US" sz="1800" b="1"/>
              <a:t> </a:t>
            </a:r>
            <a:r>
              <a:rPr lang="en-US" altLang="en-US" sz="2000" b="1">
                <a:latin typeface="Symbol" pitchFamily="18" charset="2"/>
              </a:rPr>
              <a:t>Ç</a:t>
            </a:r>
            <a:r>
              <a:rPr lang="en-US" altLang="en-US" sz="1800" b="1"/>
              <a:t> </a:t>
            </a:r>
            <a:r>
              <a:rPr lang="en-US" altLang="en-US" sz="1800" b="1" i="1"/>
              <a:t>D|. </a:t>
            </a:r>
            <a:r>
              <a:rPr lang="en-US" altLang="en-US" sz="1800"/>
              <a:t>This in turn can be used to rank the relevance of documents to a query.</a:t>
            </a:r>
          </a:p>
        </p:txBody>
      </p:sp>
    </p:spTree>
    <p:extLst>
      <p:ext uri="{BB962C8B-B14F-4D97-AF65-F5344CB8AC3E}">
        <p14:creationId xmlns:p14="http://schemas.microsoft.com/office/powerpoint/2010/main" val="2916715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8" name="Footer Placeholder 2"/>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819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AE4C042-A0A8-4B00-9A08-329EDD72F6F7}" type="slidenum">
              <a:rPr lang="en-US" altLang="en-US"/>
              <a:pPr/>
              <a:t>6</a:t>
            </a:fld>
            <a:endParaRPr lang="en-US" altLang="en-US"/>
          </a:p>
        </p:txBody>
      </p:sp>
      <p:sp>
        <p:nvSpPr>
          <p:cNvPr id="8200" name="Rectangle 2"/>
          <p:cNvSpPr>
            <a:spLocks noGrp="1" noChangeArrowheads="1"/>
          </p:cNvSpPr>
          <p:nvPr>
            <p:ph type="title"/>
          </p:nvPr>
        </p:nvSpPr>
        <p:spPr>
          <a:xfrm>
            <a:off x="342900" y="254000"/>
            <a:ext cx="8229600" cy="762000"/>
          </a:xfrm>
        </p:spPr>
        <p:txBody>
          <a:bodyPr/>
          <a:lstStyle/>
          <a:p>
            <a:r>
              <a:rPr lang="en-US" altLang="en-US"/>
              <a:t>Beyond Binary Weight</a:t>
            </a:r>
          </a:p>
        </p:txBody>
      </p:sp>
      <p:graphicFrame>
        <p:nvGraphicFramePr>
          <p:cNvPr id="8194" name="Object 3"/>
          <p:cNvGraphicFramePr>
            <a:graphicFrameLocks noChangeAspect="1"/>
          </p:cNvGraphicFramePr>
          <p:nvPr/>
        </p:nvGraphicFramePr>
        <p:xfrm>
          <a:off x="812800" y="2476500"/>
          <a:ext cx="3651250" cy="3736975"/>
        </p:xfrm>
        <a:graphic>
          <a:graphicData uri="http://schemas.openxmlformats.org/presentationml/2006/ole">
            <mc:AlternateContent xmlns:mc="http://schemas.openxmlformats.org/markup-compatibility/2006">
              <mc:Choice xmlns:v="urn:schemas-microsoft-com:vml" Requires="v">
                <p:oleObj name="Worksheet" r:id="rId3" imgW="3534036" imgH="3610196" progId="Excel.Sheet.8">
                  <p:embed/>
                </p:oleObj>
              </mc:Choice>
              <mc:Fallback>
                <p:oleObj name="Worksheet" r:id="rId3" imgW="3534036" imgH="361019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2800" y="2476500"/>
                        <a:ext cx="3651250" cy="3736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201" name="Rectangle 28"/>
          <p:cNvSpPr>
            <a:spLocks noChangeArrowheads="1"/>
          </p:cNvSpPr>
          <p:nvPr/>
        </p:nvSpPr>
        <p:spPr bwMode="auto">
          <a:xfrm>
            <a:off x="317500" y="1079500"/>
            <a:ext cx="8458200" cy="105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lvl="1" algn="l">
              <a:spcBef>
                <a:spcPct val="20000"/>
              </a:spcBef>
              <a:buClr>
                <a:srgbClr val="FF3300"/>
              </a:buClr>
              <a:buFont typeface="Marlett" pitchFamily="2" charset="2"/>
              <a:buChar char="4"/>
            </a:pPr>
            <a:r>
              <a:rPr lang="en-US" altLang="en-US" sz="1800"/>
              <a:t>More generally, similarity between the query and the document can be seen as the </a:t>
            </a:r>
            <a:r>
              <a:rPr lang="en-US" altLang="en-US" sz="1800" b="1" i="1">
                <a:solidFill>
                  <a:srgbClr val="CC3300"/>
                </a:solidFill>
              </a:rPr>
              <a:t>dot product</a:t>
            </a:r>
            <a:r>
              <a:rPr lang="en-US" altLang="en-US" sz="1800"/>
              <a:t> of two vectors: </a:t>
            </a:r>
            <a:r>
              <a:rPr lang="en-US" altLang="en-US" sz="1800" b="1" i="1"/>
              <a:t>Q</a:t>
            </a:r>
            <a:r>
              <a:rPr lang="en-US" altLang="en-US" sz="1800" b="1"/>
              <a:t> </a:t>
            </a:r>
            <a:r>
              <a:rPr lang="en-US" altLang="en-US" sz="2000" b="1">
                <a:latin typeface="Symbol" pitchFamily="18" charset="2"/>
              </a:rPr>
              <a:t>·</a:t>
            </a:r>
            <a:r>
              <a:rPr lang="en-US" altLang="en-US" sz="1800" b="1"/>
              <a:t> </a:t>
            </a:r>
            <a:r>
              <a:rPr lang="en-US" altLang="en-US" sz="1800" b="1" i="1"/>
              <a:t>D  </a:t>
            </a:r>
            <a:r>
              <a:rPr lang="en-US" altLang="en-US" sz="1800"/>
              <a:t>(this is also called </a:t>
            </a:r>
            <a:r>
              <a:rPr lang="en-US" altLang="en-US" sz="1800" b="1" i="1">
                <a:solidFill>
                  <a:srgbClr val="CC3300"/>
                </a:solidFill>
              </a:rPr>
              <a:t>simple matching</a:t>
            </a:r>
            <a:r>
              <a:rPr lang="en-US" altLang="en-US" sz="1800"/>
              <a:t>)</a:t>
            </a:r>
            <a:endParaRPr lang="en-US" altLang="en-US" sz="1800" b="1" i="1"/>
          </a:p>
          <a:p>
            <a:pPr lvl="1" algn="l">
              <a:spcBef>
                <a:spcPct val="20000"/>
              </a:spcBef>
              <a:buClr>
                <a:srgbClr val="FF3300"/>
              </a:buClr>
              <a:buFont typeface="Marlett" pitchFamily="2" charset="2"/>
              <a:buChar char="4"/>
            </a:pPr>
            <a:r>
              <a:rPr lang="en-US" altLang="en-US" sz="1800"/>
              <a:t>Note that if both </a:t>
            </a:r>
            <a:r>
              <a:rPr lang="en-US" altLang="en-US" sz="1800" b="1" i="1"/>
              <a:t>Q</a:t>
            </a:r>
            <a:r>
              <a:rPr lang="en-US" altLang="en-US" sz="1800"/>
              <a:t> and </a:t>
            </a:r>
            <a:r>
              <a:rPr lang="en-US" altLang="en-US" sz="1800" b="1" i="1"/>
              <a:t>D</a:t>
            </a:r>
            <a:r>
              <a:rPr lang="en-US" altLang="en-US" sz="1800"/>
              <a:t> are binary this is the same as: </a:t>
            </a:r>
            <a:r>
              <a:rPr lang="en-US" altLang="en-US" sz="1800" b="1" i="1"/>
              <a:t> </a:t>
            </a:r>
            <a:r>
              <a:rPr lang="en-US" altLang="en-US" sz="1800" b="1"/>
              <a:t>|</a:t>
            </a:r>
            <a:r>
              <a:rPr lang="en-US" altLang="en-US" sz="1800" b="1" i="1"/>
              <a:t>Q</a:t>
            </a:r>
            <a:r>
              <a:rPr lang="en-US" altLang="en-US" sz="1800" b="1"/>
              <a:t> </a:t>
            </a:r>
            <a:r>
              <a:rPr lang="en-US" altLang="en-US" sz="2000" b="1">
                <a:latin typeface="Symbol" pitchFamily="18" charset="2"/>
              </a:rPr>
              <a:t>Ç</a:t>
            </a:r>
            <a:r>
              <a:rPr lang="en-US" altLang="en-US" sz="1800" b="1"/>
              <a:t> </a:t>
            </a:r>
            <a:r>
              <a:rPr lang="en-US" altLang="en-US" sz="1800" b="1" i="1"/>
              <a:t>D|</a:t>
            </a:r>
            <a:endParaRPr lang="en-US" altLang="en-US" sz="1800"/>
          </a:p>
          <a:p>
            <a:pPr lvl="1" algn="l">
              <a:spcBef>
                <a:spcPct val="20000"/>
              </a:spcBef>
              <a:buClr>
                <a:srgbClr val="FF3300"/>
              </a:buClr>
              <a:buFont typeface="Marlett" pitchFamily="2" charset="2"/>
              <a:buChar char="4"/>
            </a:pPr>
            <a:endParaRPr lang="en-US" altLang="en-US" sz="1800"/>
          </a:p>
        </p:txBody>
      </p:sp>
      <p:sp>
        <p:nvSpPr>
          <p:cNvPr id="8202" name="Text Box 29"/>
          <p:cNvSpPr txBox="1">
            <a:spLocks noChangeArrowheads="1"/>
          </p:cNvSpPr>
          <p:nvPr/>
        </p:nvSpPr>
        <p:spPr bwMode="auto">
          <a:xfrm>
            <a:off x="5143500" y="2565400"/>
            <a:ext cx="27559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a:solidFill>
                  <a:schemeClr val="accent2"/>
                </a:solidFill>
              </a:rPr>
              <a:t>Given two vectors X and Y:</a:t>
            </a:r>
          </a:p>
        </p:txBody>
      </p:sp>
      <p:sp>
        <p:nvSpPr>
          <p:cNvPr id="8203" name="Text Box 30"/>
          <p:cNvSpPr txBox="1">
            <a:spLocks noChangeArrowheads="1"/>
          </p:cNvSpPr>
          <p:nvPr/>
        </p:nvSpPr>
        <p:spPr bwMode="auto">
          <a:xfrm>
            <a:off x="4775200" y="4318000"/>
            <a:ext cx="39560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a:solidFill>
                  <a:schemeClr val="accent2"/>
                </a:solidFill>
              </a:rPr>
              <a:t>Simple matching measures the similarity between </a:t>
            </a:r>
            <a:r>
              <a:rPr lang="en-US" altLang="en-US" sz="1800" i="1">
                <a:solidFill>
                  <a:schemeClr val="accent2"/>
                </a:solidFill>
              </a:rPr>
              <a:t>X</a:t>
            </a:r>
            <a:r>
              <a:rPr lang="en-US" altLang="en-US" sz="1800">
                <a:solidFill>
                  <a:schemeClr val="accent2"/>
                </a:solidFill>
              </a:rPr>
              <a:t> and </a:t>
            </a:r>
            <a:r>
              <a:rPr lang="en-US" altLang="en-US" sz="1800" i="1">
                <a:solidFill>
                  <a:schemeClr val="accent2"/>
                </a:solidFill>
              </a:rPr>
              <a:t>Y</a:t>
            </a:r>
            <a:r>
              <a:rPr lang="en-US" altLang="en-US" sz="1800">
                <a:solidFill>
                  <a:schemeClr val="accent2"/>
                </a:solidFill>
              </a:rPr>
              <a:t> as the dot product of </a:t>
            </a:r>
            <a:r>
              <a:rPr lang="en-US" altLang="en-US" sz="1800" i="1">
                <a:solidFill>
                  <a:schemeClr val="accent2"/>
                </a:solidFill>
              </a:rPr>
              <a:t>X</a:t>
            </a:r>
            <a:r>
              <a:rPr lang="en-US" altLang="en-US" sz="1800">
                <a:solidFill>
                  <a:schemeClr val="accent2"/>
                </a:solidFill>
              </a:rPr>
              <a:t> and </a:t>
            </a:r>
            <a:r>
              <a:rPr lang="en-US" altLang="en-US" sz="1800" i="1">
                <a:solidFill>
                  <a:schemeClr val="accent2"/>
                </a:solidFill>
              </a:rPr>
              <a:t>Y</a:t>
            </a:r>
            <a:r>
              <a:rPr lang="en-US" altLang="en-US" sz="1800">
                <a:solidFill>
                  <a:schemeClr val="accent2"/>
                </a:solidFill>
              </a:rPr>
              <a:t>:</a:t>
            </a:r>
          </a:p>
        </p:txBody>
      </p:sp>
      <p:graphicFrame>
        <p:nvGraphicFramePr>
          <p:cNvPr id="8197" name="Object 33"/>
          <p:cNvGraphicFramePr>
            <a:graphicFrameLocks noChangeAspect="1"/>
          </p:cNvGraphicFramePr>
          <p:nvPr/>
        </p:nvGraphicFramePr>
        <p:xfrm>
          <a:off x="4959350" y="5416550"/>
          <a:ext cx="3341688" cy="622300"/>
        </p:xfrm>
        <a:graphic>
          <a:graphicData uri="http://schemas.openxmlformats.org/presentationml/2006/ole">
            <mc:AlternateContent xmlns:mc="http://schemas.openxmlformats.org/markup-compatibility/2006">
              <mc:Choice xmlns:v="urn:schemas-microsoft-com:vml" Requires="v">
                <p:oleObj name="Equation" r:id="rId5" imgW="1841400" imgH="342720" progId="Equation.3">
                  <p:embed/>
                </p:oleObj>
              </mc:Choice>
              <mc:Fallback>
                <p:oleObj name="Equation" r:id="rId5" imgW="1841400" imgH="34272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59350" y="5416550"/>
                        <a:ext cx="3341688" cy="6223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12" name="TextBox 11"/>
              <p:cNvSpPr txBox="1"/>
              <p:nvPr/>
            </p:nvSpPr>
            <p:spPr>
              <a:xfrm>
                <a:off x="5143500" y="3179247"/>
                <a:ext cx="2514067"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𝑋</m:t>
                      </m:r>
                      <m:r>
                        <a:rPr lang="en-US" sz="2400" b="0" i="1" smtClean="0">
                          <a:latin typeface="Cambria Math" panose="02040503050406030204" pitchFamily="18" charset="0"/>
                        </a:rPr>
                        <m:t>=</m:t>
                      </m:r>
                      <m:d>
                        <m:dPr>
                          <m:begChr m:val="⟨"/>
                          <m:endChr m:val="⟩"/>
                          <m:ctrlPr>
                            <a:rPr lang="en-US" sz="2400" i="1" smtClean="0">
                              <a:latin typeface="Cambria Math" panose="02040503050406030204" pitchFamily="18" charset="0"/>
                            </a:rPr>
                          </m:ctrlPr>
                        </m:dPr>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a:latin typeface="Cambria Math" panose="02040503050406030204" pitchFamily="18" charset="0"/>
                                </a:rPr>
                                <m:t>𝑥</m:t>
                              </m:r>
                            </m:e>
                            <m:sub>
                              <m:r>
                                <a:rPr lang="en-US" sz="2400" b="0" i="1" smtClean="0">
                                  <a:latin typeface="Cambria Math" panose="02040503050406030204" pitchFamily="18" charset="0"/>
                                </a:rPr>
                                <m:t>2</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a:latin typeface="Cambria Math" panose="02040503050406030204" pitchFamily="18" charset="0"/>
                                </a:rPr>
                                <m:t>𝑥</m:t>
                              </m:r>
                            </m:e>
                            <m:sub>
                              <m:r>
                                <a:rPr lang="en-US" sz="2400" b="0" i="1" smtClean="0">
                                  <a:latin typeface="Cambria Math" panose="02040503050406030204" pitchFamily="18" charset="0"/>
                                </a:rPr>
                                <m:t>𝑛</m:t>
                              </m:r>
                            </m:sub>
                          </m:sSub>
                        </m:e>
                      </m:d>
                    </m:oMath>
                  </m:oMathPara>
                </a14:m>
                <a:endParaRPr lang="en-US" sz="2400" dirty="0"/>
              </a:p>
            </p:txBody>
          </p:sp>
        </mc:Choice>
        <mc:Fallback xmlns="">
          <p:sp>
            <p:nvSpPr>
              <p:cNvPr id="12" name="TextBox 11"/>
              <p:cNvSpPr txBox="1">
                <a:spLocks noRot="1" noChangeAspect="1" noMove="1" noResize="1" noEditPoints="1" noAdjustHandles="1" noChangeArrowheads="1" noChangeShapeType="1" noTextEdit="1"/>
              </p:cNvSpPr>
              <p:nvPr/>
            </p:nvSpPr>
            <p:spPr>
              <a:xfrm>
                <a:off x="5143500" y="3179247"/>
                <a:ext cx="2514067" cy="369332"/>
              </a:xfrm>
              <a:prstGeom prst="rect">
                <a:avLst/>
              </a:prstGeom>
              <a:blipFill>
                <a:blip r:embed="rId8"/>
                <a:stretch>
                  <a:fillRect l="-1214" b="-1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5005070" y="3754993"/>
                <a:ext cx="2514067" cy="369332"/>
              </a:xfrm>
              <a:prstGeom prst="rect">
                <a:avLst/>
              </a:prstGeom>
              <a:noFill/>
            </p:spPr>
            <p:txBody>
              <a:bodyPr wrap="square" lIns="0" tIns="0" rIns="0" bIns="0" rtlCol="0">
                <a:spAutoFit/>
              </a:bodyPr>
              <a:lstStyle/>
              <a:p>
                <a:r>
                  <a:rPr lang="en-US" sz="2400" b="0" i="1" dirty="0"/>
                  <a:t>Y</a:t>
                </a:r>
                <a14:m>
                  <m:oMath xmlns:m="http://schemas.openxmlformats.org/officeDocument/2006/math">
                    <m:r>
                      <a:rPr lang="en-US" sz="2400" b="0" i="1" smtClean="0">
                        <a:latin typeface="Cambria Math" panose="02040503050406030204" pitchFamily="18" charset="0"/>
                      </a:rPr>
                      <m:t> =</m:t>
                    </m:r>
                    <m:d>
                      <m:dPr>
                        <m:begChr m:val="⟨"/>
                        <m:endChr m:val="⟩"/>
                        <m:ctrlPr>
                          <a:rPr lang="en-US" sz="2400" i="1" smtClean="0">
                            <a:latin typeface="Cambria Math" panose="02040503050406030204" pitchFamily="18" charset="0"/>
                          </a:rPr>
                        </m:ctrlPr>
                      </m:dPr>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𝑦</m:t>
                            </m:r>
                          </m:e>
                          <m:sub>
                            <m:r>
                              <a:rPr lang="en-US" sz="2400" b="0" i="1" smtClean="0">
                                <a:latin typeface="Cambria Math" panose="02040503050406030204" pitchFamily="18" charset="0"/>
                              </a:rPr>
                              <m:t>1</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smtClean="0">
                                <a:latin typeface="Cambria Math" panose="02040503050406030204" pitchFamily="18" charset="0"/>
                              </a:rPr>
                              <m:t>𝑦</m:t>
                            </m:r>
                          </m:e>
                          <m:sub>
                            <m:r>
                              <a:rPr lang="en-US" sz="2400" b="0" i="1" smtClean="0">
                                <a:latin typeface="Cambria Math" panose="02040503050406030204" pitchFamily="18" charset="0"/>
                              </a:rPr>
                              <m:t>2</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smtClean="0">
                                <a:latin typeface="Cambria Math" panose="02040503050406030204" pitchFamily="18" charset="0"/>
                              </a:rPr>
                              <m:t>𝑦</m:t>
                            </m:r>
                          </m:e>
                          <m:sub>
                            <m:r>
                              <a:rPr lang="en-US" sz="2400" b="0" i="1" smtClean="0">
                                <a:latin typeface="Cambria Math" panose="02040503050406030204" pitchFamily="18" charset="0"/>
                              </a:rPr>
                              <m:t>𝑛</m:t>
                            </m:r>
                          </m:sub>
                        </m:sSub>
                      </m:e>
                    </m:d>
                  </m:oMath>
                </a14:m>
                <a:endParaRPr lang="en-US" sz="2400" dirty="0"/>
              </a:p>
            </p:txBody>
          </p:sp>
        </mc:Choice>
        <mc:Fallback xmlns="">
          <p:sp>
            <p:nvSpPr>
              <p:cNvPr id="13" name="TextBox 12"/>
              <p:cNvSpPr txBox="1">
                <a:spLocks noRot="1" noChangeAspect="1" noMove="1" noResize="1" noEditPoints="1" noAdjustHandles="1" noChangeArrowheads="1" noChangeShapeType="1" noTextEdit="1"/>
              </p:cNvSpPr>
              <p:nvPr/>
            </p:nvSpPr>
            <p:spPr>
              <a:xfrm>
                <a:off x="5005070" y="3754993"/>
                <a:ext cx="2514067" cy="369332"/>
              </a:xfrm>
              <a:prstGeom prst="rect">
                <a:avLst/>
              </a:prstGeom>
              <a:blipFill>
                <a:blip r:embed="rId9"/>
                <a:stretch>
                  <a:fillRect t="-26230" b="-47541"/>
                </a:stretch>
              </a:blipFill>
            </p:spPr>
            <p:txBody>
              <a:bodyPr/>
              <a:lstStyle/>
              <a:p>
                <a:r>
                  <a:rPr lang="en-US">
                    <a:noFill/>
                  </a:rPr>
                  <a:t> </a:t>
                </a:r>
              </a:p>
            </p:txBody>
          </p:sp>
        </mc:Fallback>
      </mc:AlternateContent>
    </p:spTree>
    <p:extLst>
      <p:ext uri="{BB962C8B-B14F-4D97-AF65-F5344CB8AC3E}">
        <p14:creationId xmlns:p14="http://schemas.microsoft.com/office/powerpoint/2010/main" val="3336392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922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4A24554F-F933-4836-AC4A-AEE8DFE70C41}" type="slidenum">
              <a:rPr lang="en-US" altLang="en-US"/>
              <a:pPr/>
              <a:t>7</a:t>
            </a:fld>
            <a:endParaRPr lang="en-US" altLang="en-US"/>
          </a:p>
        </p:txBody>
      </p:sp>
      <p:sp>
        <p:nvSpPr>
          <p:cNvPr id="9221" name="Rectangle 2"/>
          <p:cNvSpPr>
            <a:spLocks noGrp="1" noChangeArrowheads="1"/>
          </p:cNvSpPr>
          <p:nvPr>
            <p:ph type="title"/>
          </p:nvPr>
        </p:nvSpPr>
        <p:spPr>
          <a:xfrm>
            <a:off x="685800" y="203200"/>
            <a:ext cx="7772400" cy="762000"/>
          </a:xfrm>
        </p:spPr>
        <p:txBody>
          <a:bodyPr/>
          <a:lstStyle/>
          <a:p>
            <a:r>
              <a:rPr lang="en-US" altLang="en-US"/>
              <a:t>Raw Term Weights</a:t>
            </a:r>
          </a:p>
        </p:txBody>
      </p:sp>
      <p:sp>
        <p:nvSpPr>
          <p:cNvPr id="9222" name="Rectangle 3"/>
          <p:cNvSpPr>
            <a:spLocks noGrp="1" noChangeArrowheads="1"/>
          </p:cNvSpPr>
          <p:nvPr>
            <p:ph type="body" idx="1"/>
          </p:nvPr>
        </p:nvSpPr>
        <p:spPr>
          <a:xfrm>
            <a:off x="673100" y="1066800"/>
            <a:ext cx="7772400" cy="876300"/>
          </a:xfrm>
        </p:spPr>
        <p:txBody>
          <a:bodyPr/>
          <a:lstStyle/>
          <a:p>
            <a:r>
              <a:rPr lang="en-US" altLang="en-US"/>
              <a:t>The frequency of occurrence for the term in each document is included in the vector</a:t>
            </a:r>
          </a:p>
        </p:txBody>
      </p:sp>
      <p:graphicFrame>
        <p:nvGraphicFramePr>
          <p:cNvPr id="9218" name="Object 0"/>
          <p:cNvGraphicFramePr>
            <a:graphicFrameLocks noChangeAspect="1"/>
          </p:cNvGraphicFramePr>
          <p:nvPr/>
        </p:nvGraphicFramePr>
        <p:xfrm>
          <a:off x="4940300" y="1993900"/>
          <a:ext cx="3114675" cy="3937000"/>
        </p:xfrm>
        <a:graphic>
          <a:graphicData uri="http://schemas.openxmlformats.org/presentationml/2006/ole">
            <mc:AlternateContent xmlns:mc="http://schemas.openxmlformats.org/markup-compatibility/2006">
              <mc:Choice xmlns:v="urn:schemas-microsoft-com:vml" Requires="v">
                <p:oleObj name="Worksheet" r:id="rId3" imgW="3534036" imgH="3610196" progId="Excel.Sheet.8">
                  <p:embed/>
                </p:oleObj>
              </mc:Choice>
              <mc:Fallback>
                <p:oleObj name="Worksheet" r:id="rId3" imgW="3534036" imgH="3610196" progId="Excel.Shee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40300" y="1993900"/>
                        <a:ext cx="3114675" cy="393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3" name="Text Box 5"/>
          <p:cNvSpPr txBox="1">
            <a:spLocks noChangeArrowheads="1"/>
          </p:cNvSpPr>
          <p:nvPr/>
        </p:nvSpPr>
        <p:spPr bwMode="auto">
          <a:xfrm>
            <a:off x="927100" y="2001520"/>
            <a:ext cx="3041650" cy="2698750"/>
          </a:xfrm>
          <a:prstGeom prst="rect">
            <a:avLst/>
          </a:prstGeom>
          <a:noFill/>
          <a:ln w="12700">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800">
                <a:solidFill>
                  <a:schemeClr val="accent2"/>
                </a:solidFill>
                <a:latin typeface="Comic Sans MS" pitchFamily="66" charset="0"/>
              </a:rPr>
              <a:t>Now the notion of simple matching (dot product) incorporates the term weights from both the query and the documents.</a:t>
            </a:r>
          </a:p>
          <a:p>
            <a:pPr algn="l"/>
            <a:endParaRPr lang="en-US" altLang="en-US" sz="800">
              <a:solidFill>
                <a:schemeClr val="accent2"/>
              </a:solidFill>
              <a:latin typeface="Comic Sans MS" pitchFamily="66" charset="0"/>
            </a:endParaRPr>
          </a:p>
          <a:p>
            <a:pPr algn="l"/>
            <a:r>
              <a:rPr lang="en-US" altLang="en-US" sz="1800">
                <a:solidFill>
                  <a:schemeClr val="accent2"/>
                </a:solidFill>
                <a:latin typeface="Comic Sans MS" pitchFamily="66" charset="0"/>
              </a:rPr>
              <a:t>Using raw term weights provides the ability to better distinguish among retrieved documents</a:t>
            </a:r>
          </a:p>
        </p:txBody>
      </p:sp>
      <p:cxnSp>
        <p:nvCxnSpPr>
          <p:cNvPr id="9224" name="AutoShape 6"/>
          <p:cNvCxnSpPr>
            <a:cxnSpLocks noChangeShapeType="1"/>
            <a:stCxn id="9223" idx="3"/>
          </p:cNvCxnSpPr>
          <p:nvPr/>
        </p:nvCxnSpPr>
        <p:spPr bwMode="auto">
          <a:xfrm>
            <a:off x="3968750" y="3350895"/>
            <a:ext cx="971550" cy="542925"/>
          </a:xfrm>
          <a:prstGeom prst="bentConnector3">
            <a:avLst>
              <a:gd name="adj1" fmla="val 50000"/>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9225" name="Text Box 7"/>
          <p:cNvSpPr txBox="1">
            <a:spLocks noChangeArrowheads="1"/>
          </p:cNvSpPr>
          <p:nvPr/>
        </p:nvSpPr>
        <p:spPr bwMode="auto">
          <a:xfrm>
            <a:off x="503238" y="4793933"/>
            <a:ext cx="4011612" cy="1569660"/>
          </a:xfrm>
          <a:prstGeom prst="rect">
            <a:avLst/>
          </a:prstGeom>
          <a:solidFill>
            <a:srgbClr val="CCECFF"/>
          </a:solidFill>
          <a:ln w="12700">
            <a:solidFill>
              <a:schemeClr val="tx1"/>
            </a:solidFill>
            <a:miter lim="800000"/>
            <a:headEnd/>
            <a:tailEnd/>
          </a:ln>
        </p:spPr>
        <p:txBody>
          <a:bodyPr>
            <a:spAutoFit/>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pPr algn="l"/>
            <a:r>
              <a:rPr lang="en-US" altLang="en-US" sz="1600" b="1" dirty="0"/>
              <a:t>Note: Although “term frequency” is commonly used to mean raw occurrence count, technically it implies that raw count is divided by the document length (total no. of term occurrences in the document), or max count of the term across documents.</a:t>
            </a:r>
          </a:p>
        </p:txBody>
      </p:sp>
    </p:spTree>
    <p:extLst>
      <p:ext uri="{BB962C8B-B14F-4D97-AF65-F5344CB8AC3E}">
        <p14:creationId xmlns:p14="http://schemas.microsoft.com/office/powerpoint/2010/main" val="1925442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Term Weights: TF</a:t>
            </a:r>
          </a:p>
        </p:txBody>
      </p:sp>
      <p:sp>
        <p:nvSpPr>
          <p:cNvPr id="3" name="Content Placeholder 2"/>
          <p:cNvSpPr>
            <a:spLocks noGrp="1"/>
          </p:cNvSpPr>
          <p:nvPr>
            <p:ph idx="1"/>
          </p:nvPr>
        </p:nvSpPr>
        <p:spPr/>
        <p:txBody>
          <a:bodyPr/>
          <a:lstStyle/>
          <a:p>
            <a:r>
              <a:rPr lang="en-US" altLang="zh-TW" dirty="0">
                <a:latin typeface="Times New Roman" charset="0"/>
                <a:ea typeface="新細明體" charset="0"/>
                <a:cs typeface="新細明體" charset="0"/>
              </a:rPr>
              <a:t>More frequent terms in a document are more important, i.e. more indicative of the topic.</a:t>
            </a:r>
          </a:p>
          <a:p>
            <a:pPr lvl="1">
              <a:buNone/>
            </a:pPr>
            <a:r>
              <a:rPr lang="en-US" altLang="zh-TW" i="1" dirty="0">
                <a:latin typeface="Times New Roman" charset="0"/>
                <a:ea typeface="新細明體" charset="0"/>
                <a:cs typeface="新細明體" charset="0"/>
              </a:rPr>
              <a:t>      </a:t>
            </a:r>
            <a:r>
              <a:rPr lang="en-US" altLang="zh-TW" sz="2400" i="1" dirty="0">
                <a:latin typeface="Times New Roman" charset="0"/>
                <a:ea typeface="新細明體" charset="0"/>
                <a:cs typeface="新細明體" charset="0"/>
              </a:rPr>
              <a:t>  </a:t>
            </a:r>
            <a:r>
              <a:rPr lang="en-US" altLang="zh-TW" sz="2400" b="1" i="1" dirty="0" err="1">
                <a:solidFill>
                  <a:srgbClr val="000090"/>
                </a:solidFill>
                <a:latin typeface="Times New Roman" charset="0"/>
                <a:ea typeface="新細明體" charset="0"/>
                <a:cs typeface="新細明體" charset="0"/>
              </a:rPr>
              <a:t>f</a:t>
            </a:r>
            <a:r>
              <a:rPr lang="en-US" altLang="zh-TW" sz="2400" b="1" i="1" baseline="-25000" dirty="0" err="1">
                <a:solidFill>
                  <a:srgbClr val="000090"/>
                </a:solidFill>
                <a:latin typeface="Times New Roman" charset="0"/>
                <a:ea typeface="新細明體" charset="0"/>
                <a:cs typeface="新細明體" charset="0"/>
              </a:rPr>
              <a:t>ij</a:t>
            </a:r>
            <a:r>
              <a:rPr lang="en-US" altLang="zh-TW" sz="2400" i="1" baseline="-25000" dirty="0">
                <a:solidFill>
                  <a:srgbClr val="000090"/>
                </a:solidFill>
                <a:latin typeface="Times New Roman" charset="0"/>
                <a:ea typeface="新細明體" charset="0"/>
                <a:cs typeface="新細明體" charset="0"/>
              </a:rPr>
              <a:t> </a:t>
            </a:r>
            <a:r>
              <a:rPr lang="en-US" altLang="zh-TW" sz="2400" dirty="0">
                <a:solidFill>
                  <a:srgbClr val="000090"/>
                </a:solidFill>
                <a:latin typeface="Times New Roman" charset="0"/>
                <a:ea typeface="新細明體" charset="0"/>
                <a:cs typeface="新細明體" charset="0"/>
              </a:rPr>
              <a:t>= frequency of term </a:t>
            </a:r>
            <a:r>
              <a:rPr lang="en-US" altLang="zh-TW" sz="2400" i="1" dirty="0" err="1">
                <a:solidFill>
                  <a:srgbClr val="000090"/>
                </a:solidFill>
                <a:latin typeface="Times New Roman" charset="0"/>
                <a:ea typeface="新細明體" charset="0"/>
                <a:cs typeface="新細明體" charset="0"/>
              </a:rPr>
              <a:t>i</a:t>
            </a:r>
            <a:r>
              <a:rPr lang="en-US" altLang="zh-TW" sz="2400" dirty="0">
                <a:solidFill>
                  <a:srgbClr val="000090"/>
                </a:solidFill>
                <a:latin typeface="Times New Roman" charset="0"/>
                <a:ea typeface="新細明體" charset="0"/>
                <a:cs typeface="新細明體" charset="0"/>
              </a:rPr>
              <a:t> in document </a:t>
            </a:r>
            <a:r>
              <a:rPr lang="en-US" altLang="zh-TW" sz="2800" i="1" dirty="0">
                <a:solidFill>
                  <a:srgbClr val="000090"/>
                </a:solidFill>
                <a:latin typeface="Times New Roman" charset="0"/>
                <a:ea typeface="新細明體" charset="0"/>
                <a:cs typeface="新細明體" charset="0"/>
              </a:rPr>
              <a:t>j</a:t>
            </a:r>
            <a:r>
              <a:rPr lang="en-US" altLang="zh-TW" dirty="0">
                <a:solidFill>
                  <a:srgbClr val="000090"/>
                </a:solidFill>
                <a:latin typeface="Times New Roman" charset="0"/>
                <a:ea typeface="新細明體" charset="0"/>
                <a:cs typeface="新細明體" charset="0"/>
              </a:rPr>
              <a:t>.</a:t>
            </a:r>
          </a:p>
          <a:p>
            <a:pPr lvl="1">
              <a:buNone/>
            </a:pPr>
            <a:endParaRPr lang="en-US" altLang="zh-TW" sz="1000" dirty="0">
              <a:latin typeface="Times New Roman" charset="0"/>
              <a:ea typeface="新細明體" charset="0"/>
              <a:cs typeface="新細明體" charset="0"/>
            </a:endParaRPr>
          </a:p>
          <a:p>
            <a:r>
              <a:rPr lang="en-US" altLang="zh-TW" dirty="0">
                <a:latin typeface="Times New Roman" charset="0"/>
                <a:ea typeface="新細明體" charset="0"/>
                <a:cs typeface="新細明體" charset="0"/>
              </a:rPr>
              <a:t>May want to normalize </a:t>
            </a:r>
            <a:r>
              <a:rPr lang="en-US" altLang="zh-TW" i="1" dirty="0">
                <a:latin typeface="Times New Roman" charset="0"/>
                <a:ea typeface="新細明體" charset="0"/>
                <a:cs typeface="新細明體" charset="0"/>
              </a:rPr>
              <a:t>term frequency</a:t>
            </a:r>
            <a:r>
              <a:rPr lang="en-US" altLang="zh-TW" dirty="0">
                <a:latin typeface="Times New Roman" charset="0"/>
                <a:ea typeface="新細明體" charset="0"/>
                <a:cs typeface="新細明體" charset="0"/>
              </a:rPr>
              <a:t> (</a:t>
            </a:r>
            <a:r>
              <a:rPr lang="en-US" altLang="zh-TW" i="1" dirty="0" err="1">
                <a:latin typeface="Times New Roman" charset="0"/>
                <a:ea typeface="新細明體" charset="0"/>
                <a:cs typeface="新細明體" charset="0"/>
              </a:rPr>
              <a:t>tf</a:t>
            </a:r>
            <a:r>
              <a:rPr lang="en-US" altLang="zh-TW" dirty="0">
                <a:latin typeface="Times New Roman" charset="0"/>
                <a:ea typeface="新細明體" charset="0"/>
                <a:cs typeface="新細明體" charset="0"/>
              </a:rPr>
              <a:t>)  by dividing by the frequency of the most common term in the document:</a:t>
            </a:r>
          </a:p>
          <a:p>
            <a:pPr marL="0" indent="0">
              <a:buNone/>
            </a:pPr>
            <a:r>
              <a:rPr lang="en-US" altLang="zh-TW" i="1" dirty="0">
                <a:solidFill>
                  <a:srgbClr val="000090"/>
                </a:solidFill>
                <a:latin typeface="Times New Roman" charset="0"/>
                <a:ea typeface="新細明體" charset="0"/>
                <a:cs typeface="新細明體" charset="0"/>
              </a:rPr>
              <a:t>	</a:t>
            </a:r>
            <a:r>
              <a:rPr lang="en-US" altLang="zh-TW" b="1" i="1" dirty="0" err="1">
                <a:solidFill>
                  <a:srgbClr val="000090"/>
                </a:solidFill>
                <a:latin typeface="Times New Roman" charset="0"/>
                <a:ea typeface="新細明體" charset="0"/>
                <a:cs typeface="新細明體" charset="0"/>
              </a:rPr>
              <a:t>tf</a:t>
            </a:r>
            <a:r>
              <a:rPr lang="en-US" altLang="zh-TW" b="1"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r>
              <a:rPr lang="en-US" altLang="zh-TW" i="1" dirty="0">
                <a:solidFill>
                  <a:srgbClr val="000090"/>
                </a:solidFill>
                <a:latin typeface="Times New Roman" charset="0"/>
                <a:ea typeface="新細明體" charset="0"/>
                <a:cs typeface="新細明體" charset="0"/>
              </a:rPr>
              <a:t>=</a:t>
            </a:r>
            <a:r>
              <a:rPr lang="en-US" altLang="zh-TW" i="1" baseline="-25000" dirty="0">
                <a:solidFill>
                  <a:srgbClr val="000090"/>
                </a:solidFill>
                <a:latin typeface="Times New Roman" charset="0"/>
                <a:ea typeface="新細明體" charset="0"/>
                <a:cs typeface="新細明體" charset="0"/>
              </a:rPr>
              <a:t>  </a:t>
            </a:r>
            <a:r>
              <a:rPr lang="en-US" altLang="zh-TW" i="1" dirty="0" err="1">
                <a:solidFill>
                  <a:srgbClr val="000090"/>
                </a:solidFill>
                <a:latin typeface="Times New Roman" charset="0"/>
                <a:ea typeface="新細明體" charset="0"/>
                <a:cs typeface="新細明體" charset="0"/>
              </a:rPr>
              <a:t>f</a:t>
            </a:r>
            <a:r>
              <a:rPr lang="en-US" altLang="zh-TW"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r>
              <a:rPr lang="en-US" altLang="zh-TW" i="1" dirty="0">
                <a:solidFill>
                  <a:srgbClr val="000090"/>
                </a:solidFill>
                <a:latin typeface="Times New Roman" charset="0"/>
                <a:ea typeface="新細明體" charset="0"/>
                <a:cs typeface="新細明體" charset="0"/>
                <a:sym typeface="Symbol" charset="0"/>
              </a:rPr>
              <a:t>/ max</a:t>
            </a:r>
            <a:r>
              <a:rPr lang="en-US" altLang="zh-TW" i="1" baseline="-25000" dirty="0">
                <a:solidFill>
                  <a:srgbClr val="000090"/>
                </a:solidFill>
                <a:latin typeface="Times New Roman" charset="0"/>
                <a:ea typeface="新細明體" charset="0"/>
                <a:cs typeface="新細明體" charset="0"/>
                <a:sym typeface="Symbol" charset="0"/>
              </a:rPr>
              <a:t>i</a:t>
            </a:r>
            <a:r>
              <a:rPr lang="en-US" altLang="zh-TW" dirty="0">
                <a:solidFill>
                  <a:srgbClr val="000090"/>
                </a:solidFill>
                <a:latin typeface="Times New Roman" charset="0"/>
                <a:ea typeface="新細明體" charset="0"/>
                <a:cs typeface="新細明體" charset="0"/>
                <a:sym typeface="Symbol" charset="0"/>
              </a:rPr>
              <a:t>{</a:t>
            </a:r>
            <a:r>
              <a:rPr lang="en-US" altLang="zh-TW" i="1" dirty="0" err="1">
                <a:solidFill>
                  <a:srgbClr val="000090"/>
                </a:solidFill>
                <a:latin typeface="Times New Roman" charset="0"/>
                <a:ea typeface="新細明體" charset="0"/>
                <a:cs typeface="新細明體" charset="0"/>
                <a:sym typeface="Symbol" charset="0"/>
              </a:rPr>
              <a:t>f</a:t>
            </a:r>
            <a:r>
              <a:rPr lang="en-US" altLang="zh-TW" i="1" baseline="-25000" dirty="0" err="1">
                <a:solidFill>
                  <a:srgbClr val="000090"/>
                </a:solidFill>
                <a:latin typeface="Times New Roman" charset="0"/>
                <a:ea typeface="新細明體" charset="0"/>
                <a:cs typeface="新細明體" charset="0"/>
              </a:rPr>
              <a:t>ij</a:t>
            </a:r>
            <a:r>
              <a:rPr lang="en-US" altLang="zh-TW" dirty="0">
                <a:solidFill>
                  <a:srgbClr val="000090"/>
                </a:solidFill>
                <a:latin typeface="Times New Roman" charset="0"/>
                <a:ea typeface="新細明體" charset="0"/>
                <a:cs typeface="新細明體" charset="0"/>
                <a:sym typeface="Symbol" charset="0"/>
              </a:rPr>
              <a:t>}  or  </a:t>
            </a:r>
            <a:r>
              <a:rPr lang="en-US" altLang="zh-TW" i="1" dirty="0" err="1">
                <a:solidFill>
                  <a:srgbClr val="000090"/>
                </a:solidFill>
                <a:latin typeface="Times New Roman" charset="0"/>
                <a:ea typeface="新細明體" charset="0"/>
                <a:cs typeface="新細明體" charset="0"/>
              </a:rPr>
              <a:t>tf</a:t>
            </a:r>
            <a:r>
              <a:rPr lang="en-US" altLang="zh-TW"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r>
              <a:rPr lang="en-US" altLang="zh-TW" i="1" dirty="0">
                <a:solidFill>
                  <a:srgbClr val="000090"/>
                </a:solidFill>
                <a:latin typeface="Times New Roman" charset="0"/>
                <a:ea typeface="新細明體" charset="0"/>
                <a:cs typeface="新細明體" charset="0"/>
              </a:rPr>
              <a:t>=</a:t>
            </a:r>
            <a:r>
              <a:rPr lang="en-US" altLang="zh-TW" i="1" baseline="-25000" dirty="0">
                <a:solidFill>
                  <a:srgbClr val="000090"/>
                </a:solidFill>
                <a:latin typeface="Times New Roman" charset="0"/>
                <a:ea typeface="新細明體" charset="0"/>
                <a:cs typeface="新細明體" charset="0"/>
              </a:rPr>
              <a:t>  </a:t>
            </a:r>
            <a:r>
              <a:rPr lang="en-US" altLang="zh-TW" i="1" dirty="0" err="1">
                <a:solidFill>
                  <a:srgbClr val="000090"/>
                </a:solidFill>
                <a:latin typeface="Times New Roman" charset="0"/>
                <a:ea typeface="新細明體" charset="0"/>
                <a:cs typeface="新細明體" charset="0"/>
              </a:rPr>
              <a:t>f</a:t>
            </a:r>
            <a:r>
              <a:rPr lang="en-US" altLang="zh-TW"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r>
              <a:rPr lang="en-US" altLang="zh-TW" i="1" dirty="0">
                <a:solidFill>
                  <a:srgbClr val="000090"/>
                </a:solidFill>
                <a:latin typeface="Times New Roman" charset="0"/>
                <a:ea typeface="新細明體" charset="0"/>
                <a:cs typeface="新細明體" charset="0"/>
                <a:sym typeface="Symbol" charset="0"/>
              </a:rPr>
              <a:t>/ </a:t>
            </a:r>
            <a:r>
              <a:rPr lang="en-US" altLang="zh-TW" i="1" dirty="0" err="1">
                <a:solidFill>
                  <a:srgbClr val="000090"/>
                </a:solidFill>
                <a:latin typeface="Times New Roman" charset="0"/>
                <a:ea typeface="新細明體" charset="0"/>
                <a:cs typeface="新細明體" charset="0"/>
                <a:sym typeface="Symbol" charset="0"/>
              </a:rPr>
              <a:t>sum</a:t>
            </a:r>
            <a:r>
              <a:rPr lang="en-US" altLang="zh-TW" i="1" baseline="-25000" dirty="0" err="1">
                <a:solidFill>
                  <a:srgbClr val="000090"/>
                </a:solidFill>
                <a:latin typeface="Times New Roman" charset="0"/>
                <a:ea typeface="新細明體" charset="0"/>
                <a:cs typeface="新細明體" charset="0"/>
                <a:sym typeface="Symbol" charset="0"/>
              </a:rPr>
              <a:t>i</a:t>
            </a:r>
            <a:r>
              <a:rPr lang="en-US" altLang="zh-TW" dirty="0">
                <a:solidFill>
                  <a:srgbClr val="000090"/>
                </a:solidFill>
                <a:latin typeface="Times New Roman" charset="0"/>
                <a:ea typeface="新細明體" charset="0"/>
                <a:cs typeface="新細明體" charset="0"/>
                <a:sym typeface="Symbol" charset="0"/>
              </a:rPr>
              <a:t>{</a:t>
            </a:r>
            <a:r>
              <a:rPr lang="en-US" altLang="zh-TW" i="1" dirty="0" err="1">
                <a:solidFill>
                  <a:srgbClr val="000090"/>
                </a:solidFill>
                <a:latin typeface="Times New Roman" charset="0"/>
                <a:ea typeface="新細明體" charset="0"/>
                <a:cs typeface="新細明體" charset="0"/>
                <a:sym typeface="Symbol" charset="0"/>
              </a:rPr>
              <a:t>f</a:t>
            </a:r>
            <a:r>
              <a:rPr lang="en-US" altLang="zh-TW" i="1" baseline="-25000" dirty="0" err="1">
                <a:solidFill>
                  <a:srgbClr val="000090"/>
                </a:solidFill>
                <a:latin typeface="Times New Roman" charset="0"/>
                <a:ea typeface="新細明體" charset="0"/>
                <a:cs typeface="新細明體" charset="0"/>
              </a:rPr>
              <a:t>ij</a:t>
            </a:r>
            <a:r>
              <a:rPr lang="en-US" altLang="zh-TW" dirty="0">
                <a:solidFill>
                  <a:srgbClr val="000090"/>
                </a:solidFill>
                <a:latin typeface="Times New Roman" charset="0"/>
                <a:ea typeface="新細明體" charset="0"/>
                <a:cs typeface="新細明體" charset="0"/>
                <a:sym typeface="Symbol" charset="0"/>
              </a:rPr>
              <a:t>}</a:t>
            </a:r>
          </a:p>
          <a:p>
            <a:pPr marL="0" indent="0">
              <a:buNone/>
            </a:pPr>
            <a:endParaRPr lang="en-US" altLang="zh-TW" sz="1000" dirty="0">
              <a:latin typeface="Times New Roman" charset="0"/>
              <a:ea typeface="新細明體" charset="0"/>
              <a:cs typeface="新細明體" charset="0"/>
            </a:endParaRPr>
          </a:p>
          <a:p>
            <a:r>
              <a:rPr lang="en-US" altLang="zh-TW" dirty="0">
                <a:latin typeface="Times New Roman" charset="0"/>
                <a:ea typeface="新細明體" charset="0"/>
                <a:cs typeface="新細明體" charset="0"/>
              </a:rPr>
              <a:t>Or </a:t>
            </a:r>
            <a:r>
              <a:rPr lang="en-US" altLang="zh-TW" dirty="0" err="1">
                <a:latin typeface="Times New Roman" charset="0"/>
                <a:ea typeface="新細明體" charset="0"/>
                <a:cs typeface="新細明體" charset="0"/>
              </a:rPr>
              <a:t>sublinear</a:t>
            </a:r>
            <a:r>
              <a:rPr lang="en-US" altLang="zh-TW" dirty="0">
                <a:latin typeface="Times New Roman" charset="0"/>
                <a:ea typeface="新細明體" charset="0"/>
                <a:cs typeface="新細明體" charset="0"/>
              </a:rPr>
              <a:t> </a:t>
            </a:r>
            <a:r>
              <a:rPr lang="en-US" altLang="zh-TW" i="1" dirty="0" err="1">
                <a:latin typeface="Times New Roman" charset="0"/>
                <a:ea typeface="新細明體" charset="0"/>
                <a:cs typeface="新細明體" charset="0"/>
              </a:rPr>
              <a:t>tf</a:t>
            </a:r>
            <a:r>
              <a:rPr lang="en-US" altLang="zh-TW" dirty="0">
                <a:latin typeface="Times New Roman" charset="0"/>
                <a:ea typeface="新細明體" charset="0"/>
                <a:cs typeface="新細明體" charset="0"/>
              </a:rPr>
              <a:t> scaling:</a:t>
            </a:r>
          </a:p>
          <a:p>
            <a:pPr marL="0" indent="0">
              <a:buNone/>
            </a:pPr>
            <a:r>
              <a:rPr lang="en-US" altLang="zh-TW" dirty="0">
                <a:latin typeface="Times New Roman" charset="0"/>
                <a:ea typeface="新細明體" charset="0"/>
                <a:cs typeface="新細明體" charset="0"/>
              </a:rPr>
              <a:t>	</a:t>
            </a:r>
            <a:r>
              <a:rPr lang="en-US" altLang="zh-TW" b="1" i="1" dirty="0" err="1">
                <a:solidFill>
                  <a:srgbClr val="000090"/>
                </a:solidFill>
                <a:latin typeface="Times New Roman" charset="0"/>
                <a:ea typeface="新細明體" charset="0"/>
                <a:cs typeface="新細明體" charset="0"/>
              </a:rPr>
              <a:t>tf</a:t>
            </a:r>
            <a:r>
              <a:rPr lang="en-US" altLang="zh-TW" b="1"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r>
              <a:rPr lang="en-US" altLang="zh-TW" i="1" dirty="0">
                <a:solidFill>
                  <a:srgbClr val="000090"/>
                </a:solidFill>
                <a:latin typeface="Times New Roman" charset="0"/>
                <a:ea typeface="新細明體" charset="0"/>
                <a:cs typeface="新細明體" charset="0"/>
              </a:rPr>
              <a:t>= </a:t>
            </a:r>
            <a:r>
              <a:rPr lang="en-US" altLang="zh-TW" dirty="0">
                <a:solidFill>
                  <a:srgbClr val="000090"/>
                </a:solidFill>
                <a:latin typeface="Times New Roman" charset="0"/>
                <a:ea typeface="新細明體" charset="0"/>
                <a:cs typeface="新細明體" charset="0"/>
              </a:rPr>
              <a:t>1</a:t>
            </a:r>
            <a:r>
              <a:rPr lang="en-US" altLang="zh-TW" i="1" dirty="0">
                <a:solidFill>
                  <a:srgbClr val="000090"/>
                </a:solidFill>
                <a:latin typeface="Times New Roman" charset="0"/>
                <a:ea typeface="新細明體" charset="0"/>
                <a:cs typeface="新細明體" charset="0"/>
              </a:rPr>
              <a:t> + log</a:t>
            </a:r>
            <a:r>
              <a:rPr lang="en-US" altLang="zh-TW" i="1" baseline="-25000" dirty="0">
                <a:solidFill>
                  <a:srgbClr val="000090"/>
                </a:solidFill>
                <a:latin typeface="Times New Roman" charset="0"/>
                <a:ea typeface="新細明體" charset="0"/>
                <a:cs typeface="新細明體" charset="0"/>
              </a:rPr>
              <a:t>  </a:t>
            </a:r>
            <a:r>
              <a:rPr lang="en-US" altLang="zh-TW" i="1" dirty="0" err="1">
                <a:solidFill>
                  <a:srgbClr val="000090"/>
                </a:solidFill>
                <a:latin typeface="Times New Roman" charset="0"/>
                <a:ea typeface="新細明體" charset="0"/>
                <a:cs typeface="新細明體" charset="0"/>
              </a:rPr>
              <a:t>f</a:t>
            </a:r>
            <a:r>
              <a:rPr lang="en-US" altLang="zh-TW" i="1" baseline="-25000" dirty="0" err="1">
                <a:solidFill>
                  <a:srgbClr val="000090"/>
                </a:solidFill>
                <a:latin typeface="Times New Roman" charset="0"/>
                <a:ea typeface="新細明體" charset="0"/>
                <a:cs typeface="新細明體" charset="0"/>
              </a:rPr>
              <a:t>ij</a:t>
            </a:r>
            <a:r>
              <a:rPr lang="en-US" altLang="zh-TW" i="1" baseline="-25000" dirty="0">
                <a:solidFill>
                  <a:srgbClr val="000090"/>
                </a:solidFill>
                <a:latin typeface="Times New Roman" charset="0"/>
                <a:ea typeface="新細明體" charset="0"/>
                <a:cs typeface="新細明體" charset="0"/>
              </a:rPr>
              <a:t> </a:t>
            </a:r>
            <a:endParaRPr lang="en-US" altLang="zh-TW" dirty="0">
              <a:latin typeface="Times New Roman" charset="0"/>
              <a:ea typeface="新細明體" charset="0"/>
              <a:cs typeface="新細明體" charset="0"/>
            </a:endParaRPr>
          </a:p>
          <a:p>
            <a:pPr marL="0" indent="0">
              <a:buNone/>
            </a:pPr>
            <a:endParaRPr lang="en-US" altLang="zh-TW" dirty="0">
              <a:latin typeface="Times New Roman" charset="0"/>
              <a:ea typeface="新細明體" charset="0"/>
              <a:cs typeface="新細明體" charset="0"/>
            </a:endParaRPr>
          </a:p>
          <a:p>
            <a:pPr lvl="1">
              <a:buNone/>
            </a:pPr>
            <a:r>
              <a:rPr lang="en-US" altLang="zh-TW" i="1" dirty="0">
                <a:latin typeface="Times New Roman" charset="0"/>
                <a:ea typeface="新細明體" charset="0"/>
                <a:cs typeface="新細明體" charset="0"/>
              </a:rPr>
              <a:t>      </a:t>
            </a:r>
            <a:endParaRPr lang="en-US" dirty="0"/>
          </a:p>
        </p:txBody>
      </p:sp>
      <p:sp>
        <p:nvSpPr>
          <p:cNvPr id="4" name="Slide Number Placeholder 3"/>
          <p:cNvSpPr>
            <a:spLocks noGrp="1"/>
          </p:cNvSpPr>
          <p:nvPr>
            <p:ph type="sldNum" sz="quarter" idx="11"/>
          </p:nvPr>
        </p:nvSpPr>
        <p:spPr/>
        <p:txBody>
          <a:bodyPr/>
          <a:lstStyle/>
          <a:p>
            <a:pPr>
              <a:defRPr/>
            </a:pPr>
            <a:fld id="{1A0E6970-1C99-4DD0-88C0-8E21A05EF641}" type="slidenum">
              <a:rPr lang="en-US" smtClean="0"/>
              <a:pPr>
                <a:defRPr/>
              </a:pPr>
              <a:t>8</a:t>
            </a:fld>
            <a:endParaRPr lang="en-US"/>
          </a:p>
        </p:txBody>
      </p:sp>
    </p:spTree>
    <p:extLst>
      <p:ext uri="{BB962C8B-B14F-4D97-AF65-F5344CB8AC3E}">
        <p14:creationId xmlns:p14="http://schemas.microsoft.com/office/powerpoint/2010/main" val="2092388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Footer Placeholder 3"/>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r>
              <a:rPr lang="en-US" altLang="en-US" sz="1000"/>
              <a:t>Intelligent Information Retrieval</a:t>
            </a:r>
            <a:endParaRPr lang="en-US" altLang="en-US"/>
          </a:p>
        </p:txBody>
      </p:sp>
      <p:sp>
        <p:nvSpPr>
          <p:cNvPr id="102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400">
                <a:solidFill>
                  <a:schemeClr val="tx1"/>
                </a:solidFill>
                <a:latin typeface="Times New Roman" pitchFamily="18" charset="0"/>
              </a:defRPr>
            </a:lvl1pPr>
            <a:lvl2pPr marL="742950" indent="-285750">
              <a:defRPr sz="1400">
                <a:solidFill>
                  <a:schemeClr val="tx1"/>
                </a:solidFill>
                <a:latin typeface="Times New Roman" pitchFamily="18" charset="0"/>
              </a:defRPr>
            </a:lvl2pPr>
            <a:lvl3pPr marL="1143000" indent="-228600">
              <a:defRPr sz="1400">
                <a:solidFill>
                  <a:schemeClr val="tx1"/>
                </a:solidFill>
                <a:latin typeface="Times New Roman" pitchFamily="18" charset="0"/>
              </a:defRPr>
            </a:lvl3pPr>
            <a:lvl4pPr marL="1600200" indent="-228600">
              <a:defRPr sz="1400">
                <a:solidFill>
                  <a:schemeClr val="tx1"/>
                </a:solidFill>
                <a:latin typeface="Times New Roman" pitchFamily="18" charset="0"/>
              </a:defRPr>
            </a:lvl4pPr>
            <a:lvl5pPr marL="2057400" indent="-228600">
              <a:defRPr sz="1400">
                <a:solidFill>
                  <a:schemeClr val="tx1"/>
                </a:solidFill>
                <a:latin typeface="Times New Roman" pitchFamily="18" charset="0"/>
              </a:defRPr>
            </a:lvl5pPr>
            <a:lvl6pPr marL="2514600" indent="-228600" algn="r" eaLnBrk="0" fontAlgn="base" hangingPunct="0">
              <a:spcBef>
                <a:spcPct val="0"/>
              </a:spcBef>
              <a:spcAft>
                <a:spcPct val="0"/>
              </a:spcAft>
              <a:defRPr sz="1400">
                <a:solidFill>
                  <a:schemeClr val="tx1"/>
                </a:solidFill>
                <a:latin typeface="Times New Roman" pitchFamily="18" charset="0"/>
              </a:defRPr>
            </a:lvl6pPr>
            <a:lvl7pPr marL="2971800" indent="-228600" algn="r" eaLnBrk="0" fontAlgn="base" hangingPunct="0">
              <a:spcBef>
                <a:spcPct val="0"/>
              </a:spcBef>
              <a:spcAft>
                <a:spcPct val="0"/>
              </a:spcAft>
              <a:defRPr sz="1400">
                <a:solidFill>
                  <a:schemeClr val="tx1"/>
                </a:solidFill>
                <a:latin typeface="Times New Roman" pitchFamily="18" charset="0"/>
              </a:defRPr>
            </a:lvl7pPr>
            <a:lvl8pPr marL="3429000" indent="-228600" algn="r" eaLnBrk="0" fontAlgn="base" hangingPunct="0">
              <a:spcBef>
                <a:spcPct val="0"/>
              </a:spcBef>
              <a:spcAft>
                <a:spcPct val="0"/>
              </a:spcAft>
              <a:defRPr sz="1400">
                <a:solidFill>
                  <a:schemeClr val="tx1"/>
                </a:solidFill>
                <a:latin typeface="Times New Roman" pitchFamily="18" charset="0"/>
              </a:defRPr>
            </a:lvl8pPr>
            <a:lvl9pPr marL="3886200" indent="-228600" algn="r" eaLnBrk="0" fontAlgn="base" hangingPunct="0">
              <a:spcBef>
                <a:spcPct val="0"/>
              </a:spcBef>
              <a:spcAft>
                <a:spcPct val="0"/>
              </a:spcAft>
              <a:defRPr sz="1400">
                <a:solidFill>
                  <a:schemeClr val="tx1"/>
                </a:solidFill>
                <a:latin typeface="Times New Roman" pitchFamily="18" charset="0"/>
              </a:defRPr>
            </a:lvl9pPr>
          </a:lstStyle>
          <a:p>
            <a:fld id="{88E05A2C-98D6-46CC-9A0A-8F2FFE32AA02}" type="slidenum">
              <a:rPr lang="en-US" altLang="en-US"/>
              <a:pPr/>
              <a:t>9</a:t>
            </a:fld>
            <a:endParaRPr lang="en-US" altLang="en-US"/>
          </a:p>
        </p:txBody>
      </p:sp>
      <p:sp>
        <p:nvSpPr>
          <p:cNvPr id="10247" name="Rectangle 4"/>
          <p:cNvSpPr>
            <a:spLocks noGrp="1" noChangeArrowheads="1"/>
          </p:cNvSpPr>
          <p:nvPr>
            <p:ph type="title"/>
          </p:nvPr>
        </p:nvSpPr>
        <p:spPr>
          <a:xfrm>
            <a:off x="685800" y="215900"/>
            <a:ext cx="7772400" cy="584200"/>
          </a:xfrm>
        </p:spPr>
        <p:txBody>
          <a:bodyPr/>
          <a:lstStyle/>
          <a:p>
            <a:r>
              <a:rPr lang="en-US" altLang="en-US"/>
              <a:t>Normalized Similarity Measures</a:t>
            </a:r>
          </a:p>
        </p:txBody>
      </p:sp>
      <p:sp>
        <p:nvSpPr>
          <p:cNvPr id="10248" name="Rectangle 5"/>
          <p:cNvSpPr>
            <a:spLocks noGrp="1" noChangeArrowheads="1"/>
          </p:cNvSpPr>
          <p:nvPr>
            <p:ph type="body" idx="1"/>
          </p:nvPr>
        </p:nvSpPr>
        <p:spPr>
          <a:xfrm>
            <a:off x="381000" y="889000"/>
            <a:ext cx="8394700" cy="5283200"/>
          </a:xfrm>
        </p:spPr>
        <p:txBody>
          <a:bodyPr/>
          <a:lstStyle/>
          <a:p>
            <a:r>
              <a:rPr lang="en-US" altLang="en-US" sz="2200" dirty="0"/>
              <a:t>With or without normalized weights, it is possible to incorporate normalization into various similarity measures</a:t>
            </a:r>
          </a:p>
          <a:p>
            <a:r>
              <a:rPr lang="en-US" altLang="en-US" sz="2200" dirty="0"/>
              <a:t>Example (Vector Space Model)</a:t>
            </a:r>
          </a:p>
          <a:p>
            <a:pPr lvl="1"/>
            <a:r>
              <a:rPr lang="en-US" altLang="en-US" sz="1800" dirty="0"/>
              <a:t>in simple matching, the dot product of two vectors measures the similarity of these vectors</a:t>
            </a:r>
          </a:p>
          <a:p>
            <a:pPr lvl="1"/>
            <a:r>
              <a:rPr lang="en-US" altLang="en-US" sz="1800" dirty="0"/>
              <a:t>the normalization can be achieved by dividing the dot product by the product of the </a:t>
            </a:r>
            <a:r>
              <a:rPr lang="en-US" altLang="en-US" sz="1800" dirty="0">
                <a:solidFill>
                  <a:srgbClr val="FF3300"/>
                </a:solidFill>
              </a:rPr>
              <a:t>norms</a:t>
            </a:r>
            <a:r>
              <a:rPr lang="en-US" altLang="en-US" sz="1800" dirty="0"/>
              <a:t> of the two vectors</a:t>
            </a:r>
          </a:p>
          <a:p>
            <a:pPr lvl="1"/>
            <a:endParaRPr lang="en-US" altLang="en-US" sz="800" dirty="0"/>
          </a:p>
          <a:p>
            <a:pPr lvl="1"/>
            <a:r>
              <a:rPr lang="en-US" altLang="en-US" sz="1800" dirty="0"/>
              <a:t>given a vector</a:t>
            </a:r>
            <a:r>
              <a:rPr lang="en-US" altLang="en-US" dirty="0"/>
              <a:t> </a:t>
            </a:r>
          </a:p>
          <a:p>
            <a:pPr lvl="1"/>
            <a:endParaRPr lang="en-US" altLang="en-US" dirty="0"/>
          </a:p>
          <a:p>
            <a:pPr lvl="1">
              <a:buFont typeface="Marlett" pitchFamily="2" charset="2"/>
              <a:buNone/>
            </a:pPr>
            <a:r>
              <a:rPr lang="en-US" altLang="en-US" dirty="0"/>
              <a:t>	</a:t>
            </a:r>
            <a:r>
              <a:rPr lang="en-US" altLang="en-US" sz="1800" dirty="0"/>
              <a:t>the norm of X is: </a:t>
            </a:r>
          </a:p>
          <a:p>
            <a:pPr lvl="1"/>
            <a:endParaRPr lang="en-US" altLang="en-US" sz="1800" dirty="0"/>
          </a:p>
          <a:p>
            <a:pPr lvl="1"/>
            <a:r>
              <a:rPr lang="en-US" altLang="en-US" sz="1800" dirty="0"/>
              <a:t>the similarity of vectors X and Y is:</a:t>
            </a:r>
          </a:p>
        </p:txBody>
      </p:sp>
      <p:sp>
        <p:nvSpPr>
          <p:cNvPr id="463882" name="Text Box 10"/>
          <p:cNvSpPr txBox="1">
            <a:spLocks noChangeArrowheads="1"/>
          </p:cNvSpPr>
          <p:nvPr/>
        </p:nvSpPr>
        <p:spPr bwMode="auto">
          <a:xfrm>
            <a:off x="5918200" y="3289300"/>
            <a:ext cx="2736850" cy="1477963"/>
          </a:xfrm>
          <a:prstGeom prst="rect">
            <a:avLst/>
          </a:prstGeom>
          <a:solidFill>
            <a:srgbClr val="CCCCFF"/>
          </a:solidFill>
          <a:ln w="12700">
            <a:solidFill>
              <a:schemeClr val="tx1"/>
            </a:solidFill>
            <a:miter lim="800000"/>
            <a:headEnd/>
            <a:tailEnd/>
          </a:ln>
          <a:effectLst>
            <a:outerShdw dist="107763" dir="2700000" algn="ctr" rotWithShape="0">
              <a:schemeClr val="bg2"/>
            </a:outerShdw>
          </a:effectLst>
        </p:spPr>
        <p:txBody>
          <a:bodyPr>
            <a:spAutoFit/>
          </a:bodyPr>
          <a:lstStyle/>
          <a:p>
            <a:pPr algn="l">
              <a:defRPr/>
            </a:pPr>
            <a:r>
              <a:rPr lang="en-US" sz="1800"/>
              <a:t>Note: this measures the cosine of the angle between two vectors; it is thus called the normalized cosine similarity measure.</a:t>
            </a:r>
          </a:p>
        </p:txBody>
      </p:sp>
      <p:cxnSp>
        <p:nvCxnSpPr>
          <p:cNvPr id="10250" name="AutoShape 11"/>
          <p:cNvCxnSpPr>
            <a:cxnSpLocks noChangeShapeType="1"/>
            <a:stCxn id="463882" idx="2"/>
          </p:cNvCxnSpPr>
          <p:nvPr/>
        </p:nvCxnSpPr>
        <p:spPr bwMode="auto">
          <a:xfrm rot="5400000">
            <a:off x="6114257" y="4553744"/>
            <a:ext cx="958850" cy="1385887"/>
          </a:xfrm>
          <a:prstGeom prst="bentConnector2">
            <a:avLst/>
          </a:prstGeom>
          <a:noFill/>
          <a:ln w="12700">
            <a:solidFill>
              <a:schemeClr val="tx1"/>
            </a:solidFill>
            <a:miter lim="800000"/>
            <a:headEnd/>
            <a:tailEnd type="triangle" w="med" len="med"/>
          </a:ln>
          <a:extLst>
            <a:ext uri="{909E8E84-426E-40DD-AFC4-6F175D3DCCD1}">
              <a14:hiddenFill xmlns:a14="http://schemas.microsoft.com/office/drawing/2010/main">
                <a:noFill/>
              </a14:hiddenFill>
            </a:ext>
          </a:extLst>
        </p:spPr>
      </p:cxnSp>
      <p:graphicFrame>
        <p:nvGraphicFramePr>
          <p:cNvPr id="10243" name="Object 14"/>
          <p:cNvGraphicFramePr>
            <a:graphicFrameLocks noChangeAspect="1"/>
          </p:cNvGraphicFramePr>
          <p:nvPr/>
        </p:nvGraphicFramePr>
        <p:xfrm>
          <a:off x="3013075" y="3960813"/>
          <a:ext cx="1543050" cy="714375"/>
        </p:xfrm>
        <a:graphic>
          <a:graphicData uri="http://schemas.openxmlformats.org/presentationml/2006/ole">
            <mc:AlternateContent xmlns:mc="http://schemas.openxmlformats.org/markup-compatibility/2006">
              <mc:Choice xmlns:v="urn:schemas-microsoft-com:vml" Requires="v">
                <p:oleObj name="Equation" r:id="rId3" imgW="850680" imgH="393480" progId="Equation.3">
                  <p:embed/>
                </p:oleObj>
              </mc:Choice>
              <mc:Fallback>
                <p:oleObj name="Equation" r:id="rId3" imgW="85068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13075" y="3960813"/>
                        <a:ext cx="1543050" cy="714375"/>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4" name="Object 15"/>
          <p:cNvGraphicFramePr>
            <a:graphicFrameLocks noChangeAspect="1"/>
          </p:cNvGraphicFramePr>
          <p:nvPr/>
        </p:nvGraphicFramePr>
        <p:xfrm>
          <a:off x="1671638" y="5146675"/>
          <a:ext cx="4240212" cy="1193800"/>
        </p:xfrm>
        <a:graphic>
          <a:graphicData uri="http://schemas.openxmlformats.org/presentationml/2006/ole">
            <mc:AlternateContent xmlns:mc="http://schemas.openxmlformats.org/markup-compatibility/2006">
              <mc:Choice xmlns:v="urn:schemas-microsoft-com:vml" Requires="v">
                <p:oleObj name="Equation" r:id="rId5" imgW="2527200" imgH="711000" progId="Equation.3">
                  <p:embed/>
                </p:oleObj>
              </mc:Choice>
              <mc:Fallback>
                <p:oleObj name="Equation" r:id="rId5" imgW="2527200" imgH="7110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71638" y="5146675"/>
                        <a:ext cx="4240212" cy="1193800"/>
                      </a:xfrm>
                      <a:prstGeom prst="rect">
                        <a:avLst/>
                      </a:prstGeom>
                      <a:noFill/>
                      <a:ln w="9525">
                        <a:solidFill>
                          <a:srgbClr val="FF33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mc:AlternateContent xmlns:mc="http://schemas.openxmlformats.org/markup-compatibility/2006" xmlns:a14="http://schemas.microsoft.com/office/drawing/2010/main">
        <mc:Choice Requires="a14">
          <p:sp>
            <p:nvSpPr>
              <p:cNvPr id="2" name="TextBox 1"/>
              <p:cNvSpPr txBox="1"/>
              <p:nvPr/>
            </p:nvSpPr>
            <p:spPr>
              <a:xfrm>
                <a:off x="2662135" y="3416598"/>
                <a:ext cx="2514067" cy="369332"/>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latin typeface="Cambria Math" panose="02040503050406030204" pitchFamily="18" charset="0"/>
                        </a:rPr>
                        <m:t>𝑋</m:t>
                      </m:r>
                      <m:r>
                        <a:rPr lang="en-US" sz="2400" b="0" i="1" smtClean="0">
                          <a:latin typeface="Cambria Math" panose="02040503050406030204" pitchFamily="18" charset="0"/>
                        </a:rPr>
                        <m:t>=</m:t>
                      </m:r>
                      <m:d>
                        <m:dPr>
                          <m:begChr m:val="⟨"/>
                          <m:endChr m:val="⟩"/>
                          <m:ctrlPr>
                            <a:rPr lang="en-US" sz="2400" i="1" smtClean="0">
                              <a:latin typeface="Cambria Math" panose="02040503050406030204" pitchFamily="18" charset="0"/>
                            </a:rPr>
                          </m:ctrlPr>
                        </m:dPr>
                        <m:e>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𝑥</m:t>
                              </m:r>
                            </m:e>
                            <m:sub>
                              <m:r>
                                <a:rPr lang="en-US" sz="2400" b="0" i="1" smtClean="0">
                                  <a:latin typeface="Cambria Math" panose="02040503050406030204" pitchFamily="18" charset="0"/>
                                </a:rPr>
                                <m:t>1</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a:latin typeface="Cambria Math" panose="02040503050406030204" pitchFamily="18" charset="0"/>
                                </a:rPr>
                                <m:t>𝑥</m:t>
                              </m:r>
                            </m:e>
                            <m:sub>
                              <m:r>
                                <a:rPr lang="en-US" sz="2400" b="0" i="1" smtClean="0">
                                  <a:latin typeface="Cambria Math" panose="02040503050406030204" pitchFamily="18" charset="0"/>
                                </a:rPr>
                                <m:t>2</m:t>
                              </m:r>
                            </m:sub>
                          </m:sSub>
                          <m:r>
                            <a:rPr lang="en-US" sz="2400" b="0" i="1" smtClean="0">
                              <a:latin typeface="Cambria Math" panose="02040503050406030204" pitchFamily="18" charset="0"/>
                            </a:rPr>
                            <m:t>,…,</m:t>
                          </m:r>
                          <m:sSub>
                            <m:sSubPr>
                              <m:ctrlPr>
                                <a:rPr lang="en-US" sz="2400" i="1">
                                  <a:latin typeface="Cambria Math" panose="02040503050406030204" pitchFamily="18" charset="0"/>
                                </a:rPr>
                              </m:ctrlPr>
                            </m:sSubPr>
                            <m:e>
                              <m:r>
                                <a:rPr lang="en-US" sz="2400" b="0" i="1">
                                  <a:latin typeface="Cambria Math" panose="02040503050406030204" pitchFamily="18" charset="0"/>
                                </a:rPr>
                                <m:t>𝑥</m:t>
                              </m:r>
                            </m:e>
                            <m:sub>
                              <m:r>
                                <a:rPr lang="en-US" sz="2400" b="0" i="1" smtClean="0">
                                  <a:latin typeface="Cambria Math" panose="02040503050406030204" pitchFamily="18" charset="0"/>
                                </a:rPr>
                                <m:t>𝑛</m:t>
                              </m:r>
                            </m:sub>
                          </m:sSub>
                        </m:e>
                      </m:d>
                    </m:oMath>
                  </m:oMathPara>
                </a14:m>
                <a:endParaRPr lang="en-US" sz="2400" dirty="0"/>
              </a:p>
            </p:txBody>
          </p:sp>
        </mc:Choice>
        <mc:Fallback xmlns="">
          <p:sp>
            <p:nvSpPr>
              <p:cNvPr id="2" name="TextBox 1"/>
              <p:cNvSpPr txBox="1">
                <a:spLocks noRot="1" noChangeAspect="1" noMove="1" noResize="1" noEditPoints="1" noAdjustHandles="1" noChangeArrowheads="1" noChangeShapeType="1" noTextEdit="1"/>
              </p:cNvSpPr>
              <p:nvPr/>
            </p:nvSpPr>
            <p:spPr>
              <a:xfrm>
                <a:off x="2662135" y="3416598"/>
                <a:ext cx="2514067" cy="369332"/>
              </a:xfrm>
              <a:prstGeom prst="rect">
                <a:avLst/>
              </a:prstGeom>
              <a:blipFill>
                <a:blip r:embed="rId8"/>
                <a:stretch>
                  <a:fillRect l="-1214" b="-14754"/>
                </a:stretch>
              </a:blipFill>
            </p:spPr>
            <p:txBody>
              <a:bodyPr/>
              <a:lstStyle/>
              <a:p>
                <a:r>
                  <a:rPr lang="en-US">
                    <a:noFill/>
                  </a:rPr>
                  <a:t> </a:t>
                </a:r>
              </a:p>
            </p:txBody>
          </p:sp>
        </mc:Fallback>
      </mc:AlternateContent>
    </p:spTree>
    <p:extLst>
      <p:ext uri="{BB962C8B-B14F-4D97-AF65-F5344CB8AC3E}">
        <p14:creationId xmlns:p14="http://schemas.microsoft.com/office/powerpoint/2010/main" val="762207253"/>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Office\Templates\Blank Presentation.pot</Template>
  <TotalTime>6849</TotalTime>
  <Words>2618</Words>
  <Application>Microsoft Office PowerPoint</Application>
  <PresentationFormat>On-screen Show (4:3)</PresentationFormat>
  <Paragraphs>520</Paragraphs>
  <Slides>34</Slides>
  <Notes>27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34</vt:i4>
      </vt:variant>
    </vt:vector>
  </HeadingPairs>
  <TitlesOfParts>
    <vt:vector size="47" baseType="lpstr">
      <vt:lpstr>Arial</vt:lpstr>
      <vt:lpstr>Calibri</vt:lpstr>
      <vt:lpstr>Cambria Math</vt:lpstr>
      <vt:lpstr>Comic Sans MS</vt:lpstr>
      <vt:lpstr>Lucida Sans</vt:lpstr>
      <vt:lpstr>Marlett</vt:lpstr>
      <vt:lpstr>Symbol</vt:lpstr>
      <vt:lpstr>Times New Roman</vt:lpstr>
      <vt:lpstr>Wingdings</vt:lpstr>
      <vt:lpstr>Blank Presentation</vt:lpstr>
      <vt:lpstr>Worksheet</vt:lpstr>
      <vt:lpstr>Equation</vt:lpstr>
      <vt:lpstr>Microsoft Excel 97-2003 Worksheet</vt:lpstr>
      <vt:lpstr>Indexing Models and Term Weighting</vt:lpstr>
      <vt:lpstr>Document Vectors and Indexes</vt:lpstr>
      <vt:lpstr>Indexing Models (aka “Term Weighting”)</vt:lpstr>
      <vt:lpstr>Binary Weights</vt:lpstr>
      <vt:lpstr>Binary Weights: Matching of Documents &amp; Queries</vt:lpstr>
      <vt:lpstr>Beyond Binary Weight</vt:lpstr>
      <vt:lpstr>Raw Term Weights</vt:lpstr>
      <vt:lpstr>Term Weights: TF</vt:lpstr>
      <vt:lpstr>Normalized Similarity Measures</vt:lpstr>
      <vt:lpstr>Normalized Similarity Measures</vt:lpstr>
      <vt:lpstr>tf x idf Weighting</vt:lpstr>
      <vt:lpstr>tf x idf</vt:lpstr>
      <vt:lpstr>Inverse Document Frequency</vt:lpstr>
      <vt:lpstr>tf x idf normalization</vt:lpstr>
      <vt:lpstr>tf x idf Example</vt:lpstr>
      <vt:lpstr>Alternative TF.IDF  Weighting Schemes</vt:lpstr>
      <vt:lpstr>Keyword Discrimination Model</vt:lpstr>
      <vt:lpstr>Keyword Discrimination</vt:lpstr>
      <vt:lpstr>Keyword Discrimination</vt:lpstr>
      <vt:lpstr>Keyword Discrimination - Example</vt:lpstr>
      <vt:lpstr>Keyword Discrimination - Example</vt:lpstr>
      <vt:lpstr>Signal-To-Noise Ratio</vt:lpstr>
      <vt:lpstr>Signal-To-Noise Ratio</vt:lpstr>
      <vt:lpstr>Signal-To-Noise Ratio - Example</vt:lpstr>
      <vt:lpstr>Signal-To-Noise Ratio - Example</vt:lpstr>
      <vt:lpstr>Probabilistic Term Weights</vt:lpstr>
      <vt:lpstr>Phrase Indexing and Phrase Queries</vt:lpstr>
      <vt:lpstr>Phrases Detection and Weighting</vt:lpstr>
      <vt:lpstr>Better Solution: Positional indexes</vt:lpstr>
      <vt:lpstr>Positional Index Example</vt:lpstr>
      <vt:lpstr>Processing a Phrase Query</vt:lpstr>
      <vt:lpstr>Positional Index Size</vt:lpstr>
      <vt:lpstr>Next</vt:lpstr>
      <vt:lpstr>Indexing Models and TermWeighting</vt:lpstr>
    </vt:vector>
  </TitlesOfParts>
  <Company>DePaul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Intelligent Information Retrieval</dc:title>
  <dc:creator>Bamshad Mobasher</dc:creator>
  <cp:lastModifiedBy>Bamshad Mobasher</cp:lastModifiedBy>
  <cp:revision>270</cp:revision>
  <cp:lastPrinted>2002-01-21T07:21:52Z</cp:lastPrinted>
  <dcterms:created xsi:type="dcterms:W3CDTF">1997-08-26T12:27:33Z</dcterms:created>
  <dcterms:modified xsi:type="dcterms:W3CDTF">2021-01-21T23:52:36Z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mobasher@cs.depaul.edu</vt:lpwstr>
  </property>
  <property fmtid="{D5CDD505-2E9C-101B-9397-08002B2CF9AE}" pid="8" name="HomePage">
    <vt:lpwstr>http://maya.cs.depaul.edu/~mobasher/classes/ds575</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C:\Bamshad\CLASS\DS575\Lectures</vt:lpwstr>
  </property>
  <property fmtid="{D5CDD505-2E9C-101B-9397-08002B2CF9AE}" pid="22" name="Telephone number">
    <vt:bool>true</vt:bool>
  </property>
</Properties>
</file>