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557" r:id="rId2"/>
    <p:sldId id="589" r:id="rId3"/>
    <p:sldId id="609" r:id="rId4"/>
    <p:sldId id="665" r:id="rId5"/>
    <p:sldId id="502" r:id="rId6"/>
    <p:sldId id="505" r:id="rId7"/>
    <p:sldId id="562" r:id="rId8"/>
    <p:sldId id="563" r:id="rId9"/>
    <p:sldId id="564" r:id="rId10"/>
    <p:sldId id="624" r:id="rId11"/>
    <p:sldId id="567" r:id="rId12"/>
    <p:sldId id="615" r:id="rId13"/>
    <p:sldId id="616" r:id="rId14"/>
    <p:sldId id="617" r:id="rId15"/>
    <p:sldId id="673" r:id="rId16"/>
    <p:sldId id="625" r:id="rId17"/>
    <p:sldId id="626" r:id="rId18"/>
    <p:sldId id="674" r:id="rId19"/>
    <p:sldId id="618" r:id="rId20"/>
    <p:sldId id="619" r:id="rId21"/>
    <p:sldId id="623" r:id="rId22"/>
    <p:sldId id="675" r:id="rId23"/>
    <p:sldId id="620" r:id="rId24"/>
    <p:sldId id="622" r:id="rId25"/>
    <p:sldId id="627" r:id="rId26"/>
    <p:sldId id="629" r:id="rId27"/>
    <p:sldId id="632" r:id="rId28"/>
    <p:sldId id="630" r:id="rId29"/>
    <p:sldId id="631" r:id="rId30"/>
    <p:sldId id="676" r:id="rId31"/>
  </p:sldIdLst>
  <p:sldSz cx="9144000" cy="6858000" type="screen4x3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CCFF"/>
    <a:srgbClr val="FFCCCC"/>
    <a:srgbClr val="CCECFF"/>
    <a:srgbClr val="CCCCFF"/>
    <a:srgbClr val="FF66CC"/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45" autoAdjust="0"/>
  </p:normalViewPr>
  <p:slideViewPr>
    <p:cSldViewPr snapToGrid="0">
      <p:cViewPr varScale="1">
        <p:scale>
          <a:sx n="98" d="100"/>
          <a:sy n="98" d="100"/>
        </p:scale>
        <p:origin x="10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75F0025-B58B-45D8-9C79-6F568776B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24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4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4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4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B456A06-723D-4002-9FA5-3B177FA02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77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9A332B-E342-4B1E-9A5C-27394F48245F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C22266-A417-4822-AE64-BD86AC576C43}" type="slidenum">
              <a:rPr lang="en-US" smtClean="0">
                <a:latin typeface="Times New Roman" charset="0"/>
              </a:rPr>
              <a:pPr/>
              <a:t>11</a:t>
            </a:fld>
            <a:endParaRPr lang="en-US">
              <a:latin typeface="Times New Roman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C3FBA2-EBFC-405C-B660-4F68C234176D}" type="slidenum">
              <a:rPr lang="en-US" smtClean="0">
                <a:latin typeface="Times New Roman" charset="0"/>
              </a:rPr>
              <a:pPr/>
              <a:t>12</a:t>
            </a:fld>
            <a:endParaRPr lang="en-US">
              <a:latin typeface="Times New Roman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1EAED9-05BA-4682-85A9-B20B0AED5952}" type="slidenum">
              <a:rPr lang="en-US" smtClean="0">
                <a:latin typeface="Times New Roman" charset="0"/>
              </a:rPr>
              <a:pPr/>
              <a:t>13</a:t>
            </a:fld>
            <a:endParaRPr lang="en-US">
              <a:latin typeface="Times New Roman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EDC0D-7282-422A-91EE-CA2282949FE0}" type="slidenum">
              <a:rPr lang="en-US" smtClean="0">
                <a:latin typeface="Times New Roman" charset="0"/>
              </a:rPr>
              <a:pPr/>
              <a:t>14</a:t>
            </a:fld>
            <a:endParaRPr lang="en-US">
              <a:latin typeface="Times New Roman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EDC0D-7282-422A-91EE-CA2282949FE0}" type="slidenum">
              <a:rPr lang="en-US" smtClean="0">
                <a:latin typeface="Times New Roman" charset="0"/>
              </a:rPr>
              <a:pPr/>
              <a:t>15</a:t>
            </a:fld>
            <a:endParaRPr lang="en-US">
              <a:latin typeface="Times New Roman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456A06-723D-4002-9FA5-3B177FA0256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588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5B4FD7-97BF-44A4-B47E-4DEBDD7E32EF}" type="slidenum">
              <a:rPr lang="en-US" smtClean="0">
                <a:latin typeface="Times New Roman" charset="0"/>
              </a:rPr>
              <a:pPr/>
              <a:t>19</a:t>
            </a:fld>
            <a:endParaRPr lang="en-US">
              <a:latin typeface="Times New Roman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8DDE3B-A41A-4041-BE35-DCA4C80DCF7D}" type="slidenum">
              <a:rPr lang="en-US" smtClean="0">
                <a:latin typeface="Times New Roman" charset="0"/>
              </a:rPr>
              <a:pPr/>
              <a:t>20</a:t>
            </a:fld>
            <a:endParaRPr lang="en-US">
              <a:latin typeface="Times New Roman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B36CF-9185-4146-A1BB-2174F1FE75F3}" type="slidenum">
              <a:rPr lang="en-US" smtClean="0">
                <a:latin typeface="Times New Roman" charset="0"/>
              </a:rPr>
              <a:pPr/>
              <a:t>21</a:t>
            </a:fld>
            <a:endParaRPr lang="en-US">
              <a:latin typeface="Times New Roman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6F992B-A376-40A5-B211-D431BA9D1A07}" type="slidenum">
              <a:rPr lang="en-US" smtClean="0">
                <a:latin typeface="Times New Roman" charset="0"/>
              </a:rPr>
              <a:pPr/>
              <a:t>23</a:t>
            </a:fld>
            <a:endParaRPr lang="en-US">
              <a:latin typeface="Times New Roman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78FA9-12C1-4744-B716-032CDF3CEC6A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E10B9-C07E-447E-8BED-128C3A1CD629}" type="slidenum">
              <a:rPr lang="en-US" smtClean="0">
                <a:latin typeface="Times New Roman" charset="0"/>
              </a:rPr>
              <a:pPr/>
              <a:t>24</a:t>
            </a:fld>
            <a:endParaRPr lang="en-US">
              <a:latin typeface="Times New Roman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40B753-E17D-4467-8B8D-B51EF5681E24}" type="slidenum">
              <a:rPr lang="en-US" smtClean="0">
                <a:latin typeface="Times New Roman" charset="0"/>
              </a:rPr>
              <a:pPr/>
              <a:t>25</a:t>
            </a:fld>
            <a:endParaRPr lang="en-US">
              <a:latin typeface="Times New Roman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CD3185-D7DF-4994-A200-4283860F5B0A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675586-E13B-4A19-B229-4411BA6AEE45}" type="slidenum">
              <a:rPr lang="en-US" smtClean="0">
                <a:latin typeface="Times New Roman" charset="0"/>
              </a:rPr>
              <a:pPr/>
              <a:t>5</a:t>
            </a:fld>
            <a:endParaRPr lang="en-US">
              <a:latin typeface="Times New Roman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52F1F6-DFFD-4FAD-B52C-21E20729D37A}" type="slidenum">
              <a:rPr lang="en-US" smtClean="0">
                <a:latin typeface="Times New Roman" charset="0"/>
              </a:rPr>
              <a:pPr/>
              <a:t>6</a:t>
            </a:fld>
            <a:endParaRPr lang="en-US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5D7FA0-903B-49F1-BAB0-05373ED40B37}" type="slidenum">
              <a:rPr lang="en-US" smtClean="0">
                <a:latin typeface="Times New Roman" charset="0"/>
              </a:rPr>
              <a:pPr/>
              <a:t>7</a:t>
            </a:fld>
            <a:endParaRPr lang="en-US">
              <a:latin typeface="Times New Roman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0E5718-7D3C-4290-829E-1C17806D28C3}" type="slidenum">
              <a:rPr lang="en-US" smtClean="0">
                <a:latin typeface="Times New Roman" charset="0"/>
              </a:rPr>
              <a:pPr/>
              <a:t>8</a:t>
            </a:fld>
            <a:endParaRPr lang="en-US">
              <a:latin typeface="Times New Roman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655B4-15FA-4C54-815C-3F56ACE26780}" type="slidenum">
              <a:rPr lang="en-US" smtClean="0">
                <a:latin typeface="Times New Roman" charset="0"/>
              </a:rPr>
              <a:pPr/>
              <a:t>9</a:t>
            </a:fld>
            <a:endParaRPr lang="en-US">
              <a:latin typeface="Times New Roman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6B872-62D0-45D9-B356-A35300F119BE}" type="slidenum">
              <a:rPr lang="en-US" smtClean="0">
                <a:latin typeface="Times New Roman" charset="0"/>
              </a:rPr>
              <a:pPr/>
              <a:t>10</a:t>
            </a:fld>
            <a:endParaRPr lang="en-US">
              <a:latin typeface="Times New Roman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5992D-6A28-4849-92AF-060A7A58E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085B5-3F87-4645-99B2-83ADBDA67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3637-FD8F-4552-820E-48EE20BDB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8674B-2781-4705-91DF-BF8A9945B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03768-2C08-4233-90E5-81AF316A7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16CE6-B2B3-4B7D-9C1B-7E3A64220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FA2DC-3741-40BF-B916-E996748CD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FD05-8DE5-4423-A816-80DEB0BAE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E72D9-DE04-4B4B-A12A-B0D40FFA1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B88C7-FC23-4752-9198-68D45B536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D6FC5-7EB5-458F-A7BA-223BCAE0B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500" y="6413500"/>
            <a:ext cx="342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Intelligent Information Retrieval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4500" y="6426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F862BC3-A905-4A18-9D98-9873A2534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444500" y="6388100"/>
            <a:ext cx="8229600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arlett" pitchFamily="2" charset="2"/>
        <a:buChar char="i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Marlett" pitchFamily="2" charset="2"/>
        <a:buChar char="4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arlett" pitchFamily="2" charset="2"/>
        <a:buChar char="i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Marlett" pitchFamily="2" charset="2"/>
        <a:buChar char="4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  <a:noFill/>
        </p:spPr>
        <p:txBody>
          <a:bodyPr/>
          <a:lstStyle/>
          <a:p>
            <a:r>
              <a:rPr lang="en-US" dirty="0"/>
              <a:t>Implementation Issues in IR Indexing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1765300" y="3251200"/>
            <a:ext cx="5638800" cy="1014413"/>
          </a:xfrm>
          <a:prstGeom prst="rect">
            <a:avLst/>
          </a:prstGeom>
          <a:solidFill>
            <a:srgbClr val="99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CSC 575</a:t>
            </a:r>
          </a:p>
          <a:p>
            <a:pPr algn="ctr">
              <a:spcBef>
                <a:spcPct val="50000"/>
              </a:spcBef>
            </a:pPr>
            <a:r>
              <a:rPr lang="en-US" sz="2400"/>
              <a:t>Intelligent Information Retrieval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51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C22289D-FEF2-40BC-BDDC-99C40250BF39}" type="slidenum">
              <a:rPr lang="en-US" smtClean="0">
                <a:latin typeface="Times New Roman" charset="0"/>
              </a:rPr>
              <a:pPr/>
              <a:t>10</a:t>
            </a:fld>
            <a:endParaRPr lang="en-US">
              <a:latin typeface="Times New Roman" charset="0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89000"/>
          </a:xfrm>
        </p:spPr>
        <p:txBody>
          <a:bodyPr/>
          <a:lstStyle/>
          <a:p>
            <a:r>
              <a:rPr lang="en-US"/>
              <a:t>How Inverted Files are Created</a:t>
            </a:r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1400" y="774700"/>
            <a:ext cx="6934200" cy="457200"/>
          </a:xfrm>
        </p:spPr>
        <p:txBody>
          <a:bodyPr/>
          <a:lstStyle/>
          <a:p>
            <a:pPr>
              <a:buFont typeface="Marlett" pitchFamily="2" charset="2"/>
              <a:buNone/>
            </a:pPr>
            <a:r>
              <a:rPr lang="en-US" sz="2000"/>
              <a:t>Then the file can be split into a </a:t>
            </a:r>
            <a:r>
              <a:rPr lang="en-US" sz="2000" i="1">
                <a:solidFill>
                  <a:srgbClr val="FF3300"/>
                </a:solidFill>
              </a:rPr>
              <a:t>Dictionary</a:t>
            </a:r>
            <a:r>
              <a:rPr lang="en-US" sz="2000"/>
              <a:t> and a </a:t>
            </a:r>
            <a:r>
              <a:rPr lang="en-US" sz="2000" i="1">
                <a:solidFill>
                  <a:srgbClr val="FF3300"/>
                </a:solidFill>
              </a:rPr>
              <a:t>Postings</a:t>
            </a:r>
            <a:r>
              <a:rPr lang="en-US" sz="2000">
                <a:solidFill>
                  <a:schemeClr val="accent1"/>
                </a:solidFill>
              </a:rPr>
              <a:t> </a:t>
            </a:r>
            <a:r>
              <a:rPr lang="en-US" sz="2000"/>
              <a:t>file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508812"/>
              </p:ext>
            </p:extLst>
          </p:nvPr>
        </p:nvGraphicFramePr>
        <p:xfrm>
          <a:off x="4379913" y="1326261"/>
          <a:ext cx="1225550" cy="421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228782" imgH="4219507" progId="Excel.Sheet.8">
                  <p:embed/>
                </p:oleObj>
              </mc:Choice>
              <mc:Fallback>
                <p:oleObj name="Worksheet" r:id="rId3" imgW="1228782" imgH="4219507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9913" y="1326261"/>
                        <a:ext cx="1225550" cy="4217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55644"/>
              </p:ext>
            </p:extLst>
          </p:nvPr>
        </p:nvGraphicFramePr>
        <p:xfrm>
          <a:off x="1083510" y="1330942"/>
          <a:ext cx="2011464" cy="4251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2009845" imgH="4219507" progId="Excel.Sheet.8">
                  <p:embed/>
                </p:oleObj>
              </mc:Choice>
              <mc:Fallback>
                <p:oleObj name="Worksheet" r:id="rId5" imgW="2009845" imgH="4219507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3510" y="1330942"/>
                        <a:ext cx="2011464" cy="42514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Line 7"/>
          <p:cNvSpPr>
            <a:spLocks noChangeShapeType="1"/>
          </p:cNvSpPr>
          <p:nvPr/>
        </p:nvSpPr>
        <p:spPr bwMode="auto">
          <a:xfrm flipV="1">
            <a:off x="3084576" y="1572196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8"/>
          <p:cNvSpPr>
            <a:spLocks noChangeShapeType="1"/>
          </p:cNvSpPr>
          <p:nvPr/>
        </p:nvSpPr>
        <p:spPr bwMode="auto">
          <a:xfrm flipV="1">
            <a:off x="3084576" y="173374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 flipV="1">
            <a:off x="3084576" y="190442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0"/>
          <p:cNvSpPr>
            <a:spLocks noChangeShapeType="1"/>
          </p:cNvSpPr>
          <p:nvPr/>
        </p:nvSpPr>
        <p:spPr bwMode="auto">
          <a:xfrm flipV="1">
            <a:off x="3084576" y="2065972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1"/>
          <p:cNvSpPr>
            <a:spLocks noChangeShapeType="1"/>
          </p:cNvSpPr>
          <p:nvPr/>
        </p:nvSpPr>
        <p:spPr bwMode="auto">
          <a:xfrm flipV="1">
            <a:off x="3084576" y="2218372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2"/>
          <p:cNvSpPr>
            <a:spLocks noChangeShapeType="1"/>
          </p:cNvSpPr>
          <p:nvPr/>
        </p:nvSpPr>
        <p:spPr bwMode="auto">
          <a:xfrm>
            <a:off x="3084576" y="254450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4" name="Line 32"/>
          <p:cNvSpPr>
            <a:spLocks noChangeShapeType="1"/>
          </p:cNvSpPr>
          <p:nvPr/>
        </p:nvSpPr>
        <p:spPr bwMode="auto">
          <a:xfrm flipV="1">
            <a:off x="3084576" y="2382964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208596"/>
              </p:ext>
            </p:extLst>
          </p:nvPr>
        </p:nvGraphicFramePr>
        <p:xfrm>
          <a:off x="6115050" y="1335659"/>
          <a:ext cx="1219200" cy="403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1228782" imgH="4057548" progId="Excel.Sheet.8">
                  <p:embed/>
                </p:oleObj>
              </mc:Choice>
              <mc:Fallback>
                <p:oleObj name="Worksheet" r:id="rId7" imgW="1228782" imgH="4057548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050" y="1335659"/>
                        <a:ext cx="1219200" cy="403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Line 7"/>
          <p:cNvSpPr>
            <a:spLocks noChangeShapeType="1"/>
          </p:cNvSpPr>
          <p:nvPr/>
        </p:nvSpPr>
        <p:spPr bwMode="auto">
          <a:xfrm flipV="1">
            <a:off x="3084576" y="2703004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8"/>
          <p:cNvSpPr>
            <a:spLocks noChangeShapeType="1"/>
          </p:cNvSpPr>
          <p:nvPr/>
        </p:nvSpPr>
        <p:spPr bwMode="auto">
          <a:xfrm flipV="1">
            <a:off x="3084576" y="286454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9"/>
          <p:cNvSpPr>
            <a:spLocks noChangeShapeType="1"/>
          </p:cNvSpPr>
          <p:nvPr/>
        </p:nvSpPr>
        <p:spPr bwMode="auto">
          <a:xfrm flipV="1">
            <a:off x="3084576" y="3035236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10"/>
          <p:cNvSpPr>
            <a:spLocks noChangeShapeType="1"/>
          </p:cNvSpPr>
          <p:nvPr/>
        </p:nvSpPr>
        <p:spPr bwMode="auto">
          <a:xfrm flipV="1">
            <a:off x="3084576" y="319678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11"/>
          <p:cNvSpPr>
            <a:spLocks noChangeShapeType="1"/>
          </p:cNvSpPr>
          <p:nvPr/>
        </p:nvSpPr>
        <p:spPr bwMode="auto">
          <a:xfrm flipV="1">
            <a:off x="3084576" y="334918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3084576" y="3675316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32"/>
          <p:cNvSpPr>
            <a:spLocks noChangeShapeType="1"/>
          </p:cNvSpPr>
          <p:nvPr/>
        </p:nvSpPr>
        <p:spPr bwMode="auto">
          <a:xfrm flipV="1">
            <a:off x="3084576" y="3513772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7"/>
          <p:cNvSpPr>
            <a:spLocks noChangeShapeType="1"/>
          </p:cNvSpPr>
          <p:nvPr/>
        </p:nvSpPr>
        <p:spPr bwMode="auto">
          <a:xfrm flipV="1">
            <a:off x="3084576" y="3827716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8"/>
          <p:cNvSpPr>
            <a:spLocks noChangeShapeType="1"/>
          </p:cNvSpPr>
          <p:nvPr/>
        </p:nvSpPr>
        <p:spPr bwMode="auto">
          <a:xfrm flipV="1">
            <a:off x="3084576" y="398926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9"/>
          <p:cNvSpPr>
            <a:spLocks noChangeShapeType="1"/>
          </p:cNvSpPr>
          <p:nvPr/>
        </p:nvSpPr>
        <p:spPr bwMode="auto">
          <a:xfrm flipV="1">
            <a:off x="3084576" y="415994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10"/>
          <p:cNvSpPr>
            <a:spLocks noChangeShapeType="1"/>
          </p:cNvSpPr>
          <p:nvPr/>
        </p:nvSpPr>
        <p:spPr bwMode="auto">
          <a:xfrm flipV="1">
            <a:off x="3084576" y="4321492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11"/>
          <p:cNvSpPr>
            <a:spLocks noChangeShapeType="1"/>
          </p:cNvSpPr>
          <p:nvPr/>
        </p:nvSpPr>
        <p:spPr bwMode="auto">
          <a:xfrm flipV="1">
            <a:off x="3084576" y="4473892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Line 12"/>
          <p:cNvSpPr>
            <a:spLocks noChangeShapeType="1"/>
          </p:cNvSpPr>
          <p:nvPr/>
        </p:nvSpPr>
        <p:spPr bwMode="auto">
          <a:xfrm>
            <a:off x="3084576" y="480002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32"/>
          <p:cNvSpPr>
            <a:spLocks noChangeShapeType="1"/>
          </p:cNvSpPr>
          <p:nvPr/>
        </p:nvSpPr>
        <p:spPr bwMode="auto">
          <a:xfrm flipV="1">
            <a:off x="3084576" y="4638484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7"/>
          <p:cNvSpPr>
            <a:spLocks noChangeShapeType="1"/>
          </p:cNvSpPr>
          <p:nvPr/>
        </p:nvSpPr>
        <p:spPr bwMode="auto">
          <a:xfrm flipV="1">
            <a:off x="3084576" y="495242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8"/>
          <p:cNvSpPr>
            <a:spLocks noChangeShapeType="1"/>
          </p:cNvSpPr>
          <p:nvPr/>
        </p:nvSpPr>
        <p:spPr bwMode="auto">
          <a:xfrm flipV="1">
            <a:off x="3084576" y="5113972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9"/>
          <p:cNvSpPr>
            <a:spLocks noChangeShapeType="1"/>
          </p:cNvSpPr>
          <p:nvPr/>
        </p:nvSpPr>
        <p:spPr bwMode="auto">
          <a:xfrm flipV="1">
            <a:off x="3084576" y="528466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10"/>
          <p:cNvSpPr>
            <a:spLocks noChangeShapeType="1"/>
          </p:cNvSpPr>
          <p:nvPr/>
        </p:nvSpPr>
        <p:spPr bwMode="auto">
          <a:xfrm flipV="1">
            <a:off x="3084576" y="5446204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7"/>
          <p:cNvSpPr>
            <a:spLocks noChangeShapeType="1"/>
          </p:cNvSpPr>
          <p:nvPr/>
        </p:nvSpPr>
        <p:spPr bwMode="auto">
          <a:xfrm flipV="1">
            <a:off x="5586984" y="2382964"/>
            <a:ext cx="49377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7"/>
          <p:cNvSpPr>
            <a:spLocks noChangeShapeType="1"/>
          </p:cNvSpPr>
          <p:nvPr/>
        </p:nvSpPr>
        <p:spPr bwMode="auto">
          <a:xfrm flipV="1">
            <a:off x="5586984" y="4800028"/>
            <a:ext cx="49377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7"/>
          <p:cNvSpPr>
            <a:spLocks noChangeShapeType="1"/>
          </p:cNvSpPr>
          <p:nvPr/>
        </p:nvSpPr>
        <p:spPr bwMode="auto">
          <a:xfrm flipV="1">
            <a:off x="5586984" y="5284660"/>
            <a:ext cx="49377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Left Brace 3"/>
          <p:cNvSpPr/>
          <p:nvPr/>
        </p:nvSpPr>
        <p:spPr bwMode="auto">
          <a:xfrm rot="16200000">
            <a:off x="1872996" y="4794504"/>
            <a:ext cx="420624" cy="199644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Left Brace 65"/>
          <p:cNvSpPr/>
          <p:nvPr/>
        </p:nvSpPr>
        <p:spPr bwMode="auto">
          <a:xfrm rot="16200000">
            <a:off x="5673852" y="4288536"/>
            <a:ext cx="420624" cy="300837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7942" y="6000023"/>
            <a:ext cx="105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Dictionary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474436" y="6006189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Postings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B95B31A-03D1-4DCE-84B7-4E227616D61B}" type="slidenum">
              <a:rPr lang="en-US" smtClean="0">
                <a:latin typeface="Times New Roman" charset="0"/>
              </a:rPr>
              <a:pPr/>
              <a:t>11</a:t>
            </a:fld>
            <a:endParaRPr lang="en-US">
              <a:latin typeface="Times New Roman" charset="0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673100" y="177800"/>
            <a:ext cx="7772400" cy="685800"/>
          </a:xfrm>
        </p:spPr>
        <p:txBody>
          <a:bodyPr/>
          <a:lstStyle/>
          <a:p>
            <a:r>
              <a:rPr lang="en-US"/>
              <a:t>Inverted Indexes and Queries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432800" cy="5257800"/>
          </a:xfrm>
        </p:spPr>
        <p:txBody>
          <a:bodyPr/>
          <a:lstStyle/>
          <a:p>
            <a:r>
              <a:rPr lang="en-US" dirty="0"/>
              <a:t>Permit fast search for individual terms</a:t>
            </a:r>
          </a:p>
          <a:p>
            <a:r>
              <a:rPr lang="en-US" dirty="0"/>
              <a:t>For each term, you get a hit list consisting of:</a:t>
            </a:r>
          </a:p>
          <a:p>
            <a:pPr lvl="1"/>
            <a:r>
              <a:rPr lang="en-US" dirty="0"/>
              <a:t>document ID </a:t>
            </a:r>
          </a:p>
          <a:p>
            <a:pPr lvl="1"/>
            <a:r>
              <a:rPr lang="en-US" dirty="0"/>
              <a:t>frequency of term in doc </a:t>
            </a:r>
          </a:p>
          <a:p>
            <a:pPr lvl="1"/>
            <a:r>
              <a:rPr lang="en-US" dirty="0"/>
              <a:t>position of term in doc    (optional)</a:t>
            </a:r>
            <a:endParaRPr lang="en-US" sz="2400" dirty="0"/>
          </a:p>
          <a:p>
            <a:r>
              <a:rPr lang="en-US" dirty="0"/>
              <a:t>These lists can be used to solve quickly Boolean queries:</a:t>
            </a:r>
          </a:p>
          <a:p>
            <a:pPr lvl="2"/>
            <a:r>
              <a:rPr lang="en-US" sz="2000" dirty="0"/>
              <a:t>country ==&gt; {d1, d2}</a:t>
            </a:r>
          </a:p>
          <a:p>
            <a:pPr lvl="2"/>
            <a:r>
              <a:rPr lang="en-US" sz="2000" dirty="0"/>
              <a:t>manor ==&gt; {d2}</a:t>
            </a:r>
          </a:p>
          <a:p>
            <a:pPr lvl="2"/>
            <a:r>
              <a:rPr lang="en-US" sz="2000" dirty="0"/>
              <a:t>country AND manor ==&gt; {d2}</a:t>
            </a:r>
          </a:p>
          <a:p>
            <a:r>
              <a:rPr lang="en-US" dirty="0"/>
              <a:t>Full advantage of this structure can taken by statistical ranking algorithms such as the vector space model</a:t>
            </a:r>
          </a:p>
          <a:p>
            <a:pPr lvl="1"/>
            <a:r>
              <a:rPr lang="en-US" dirty="0"/>
              <a:t>in case of Boolean queries, term or document frequency information is not used (just set operations performed on hit lists)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522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4E2949-DE89-43F6-B4ED-209932E8156A}" type="slidenum">
              <a:rPr lang="en-US" smtClean="0">
                <a:latin typeface="Times New Roman" charset="0"/>
              </a:rPr>
              <a:pPr/>
              <a:t>12</a:t>
            </a:fld>
            <a:endParaRPr lang="en-US">
              <a:latin typeface="Times New Roman" charset="0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</a:rPr>
              <a:t>Scalability Issues: Number of Postings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>
                <a:ea typeface="宋体" pitchFamily="2" charset="-122"/>
              </a:rPr>
              <a:t>An Example: </a:t>
            </a:r>
            <a:r>
              <a:rPr lang="en-US" altLang="en-US" dirty="0">
                <a:ea typeface="ＭＳ Ｐゴシック" pitchFamily="34" charset="-128"/>
              </a:rPr>
              <a:t>Reuters RCV1 Collection</a:t>
            </a:r>
            <a:endParaRPr lang="en-US" altLang="zh-CN" dirty="0">
              <a:ea typeface="宋体" pitchFamily="2" charset="-122"/>
            </a:endParaRPr>
          </a:p>
          <a:p>
            <a:endParaRPr lang="en-US" altLang="zh-CN" dirty="0">
              <a:ea typeface="宋体" pitchFamily="2" charset="-122"/>
            </a:endParaRPr>
          </a:p>
          <a:p>
            <a:r>
              <a:rPr lang="en-US" altLang="zh-CN" dirty="0">
                <a:ea typeface="宋体" pitchFamily="2" charset="-122"/>
              </a:rPr>
              <a:t>Number of docs = </a:t>
            </a:r>
            <a:r>
              <a:rPr lang="en-US" altLang="zh-CN" i="1" dirty="0">
                <a:ea typeface="宋体" pitchFamily="2" charset="-122"/>
              </a:rPr>
              <a:t>m</a:t>
            </a:r>
            <a:r>
              <a:rPr lang="en-US" altLang="zh-CN" dirty="0">
                <a:ea typeface="宋体" pitchFamily="2" charset="-122"/>
              </a:rPr>
              <a:t> = 800,000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Average tokens per doc: 200</a:t>
            </a:r>
          </a:p>
          <a:p>
            <a:pPr lvl="1"/>
            <a:endParaRPr lang="en-US" altLang="zh-CN" dirty="0">
              <a:ea typeface="宋体" pitchFamily="2" charset="-122"/>
            </a:endParaRPr>
          </a:p>
          <a:p>
            <a:r>
              <a:rPr lang="en-US" altLang="zh-CN" dirty="0">
                <a:ea typeface="宋体" pitchFamily="2" charset="-122"/>
              </a:rPr>
              <a:t>Number of distinct terms = </a:t>
            </a:r>
            <a:r>
              <a:rPr lang="en-US" altLang="zh-CN" i="1" dirty="0">
                <a:ea typeface="宋体" pitchFamily="2" charset="-122"/>
              </a:rPr>
              <a:t>n</a:t>
            </a:r>
            <a:r>
              <a:rPr lang="en-US" altLang="zh-CN" dirty="0">
                <a:ea typeface="宋体" pitchFamily="2" charset="-122"/>
              </a:rPr>
              <a:t> = 400K</a:t>
            </a:r>
          </a:p>
          <a:p>
            <a:endParaRPr lang="en-US" altLang="zh-CN" dirty="0">
              <a:ea typeface="宋体" pitchFamily="2" charset="-122"/>
            </a:endParaRPr>
          </a:p>
          <a:p>
            <a:r>
              <a:rPr lang="en-US" altLang="zh-CN" dirty="0">
                <a:ea typeface="宋体" pitchFamily="2" charset="-122"/>
              </a:rPr>
              <a:t>100 million (non-positional) postings in the inverted index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532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985E5F4-2824-482F-94E3-00D619213AA1}" type="slidenum">
              <a:rPr lang="en-US" smtClean="0">
                <a:latin typeface="Times New Roman" charset="0"/>
              </a:rPr>
              <a:pPr/>
              <a:t>13</a:t>
            </a:fld>
            <a:endParaRPr lang="en-US">
              <a:latin typeface="Times New Roman" charset="0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Bottleneck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</a:rPr>
              <a:t>Parse and build postings entries one doc at a time</a:t>
            </a:r>
          </a:p>
          <a:p>
            <a:r>
              <a:rPr lang="en-US" altLang="zh-CN" dirty="0">
                <a:ea typeface="宋体" pitchFamily="2" charset="-122"/>
              </a:rPr>
              <a:t>Sort postings entries by term (then by doc within each term)</a:t>
            </a:r>
          </a:p>
          <a:p>
            <a:r>
              <a:rPr lang="en-US" altLang="zh-CN" dirty="0">
                <a:ea typeface="宋体" pitchFamily="2" charset="-122"/>
              </a:rPr>
              <a:t>Doing this with random disk seeks would be too slow </a:t>
            </a:r>
            <a:r>
              <a:rPr lang="en-US" altLang="zh-CN" dirty="0">
                <a:latin typeface="Arial" charset="0"/>
                <a:ea typeface="宋体" pitchFamily="2" charset="-122"/>
              </a:rPr>
              <a:t>–</a:t>
            </a:r>
            <a:r>
              <a:rPr lang="en-US" altLang="zh-CN" dirty="0">
                <a:ea typeface="宋体" pitchFamily="2" charset="-122"/>
              </a:rPr>
              <a:t> must sort </a:t>
            </a:r>
            <a:r>
              <a:rPr lang="en-US" altLang="zh-CN" i="1" dirty="0">
                <a:ea typeface="宋体" pitchFamily="2" charset="-122"/>
              </a:rPr>
              <a:t>N</a:t>
            </a:r>
            <a:r>
              <a:rPr lang="en-US" altLang="zh-CN" dirty="0">
                <a:ea typeface="宋体" pitchFamily="2" charset="-122"/>
              </a:rPr>
              <a:t>=100M records</a:t>
            </a:r>
          </a:p>
        </p:txBody>
      </p:sp>
      <p:sp>
        <p:nvSpPr>
          <p:cNvPr id="53254" name="AutoShape 4"/>
          <p:cNvSpPr>
            <a:spLocks noChangeArrowheads="1"/>
          </p:cNvSpPr>
          <p:nvPr/>
        </p:nvSpPr>
        <p:spPr bwMode="auto">
          <a:xfrm>
            <a:off x="698500" y="3797300"/>
            <a:ext cx="7848600" cy="1752600"/>
          </a:xfrm>
          <a:prstGeom prst="upArrowCallout">
            <a:avLst>
              <a:gd name="adj1" fmla="val 111957"/>
              <a:gd name="adj2" fmla="val 111957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1" hangingPunct="1"/>
            <a:r>
              <a:rPr lang="en-US" altLang="zh-CN" sz="2400">
                <a:latin typeface="Arial" charset="0"/>
                <a:ea typeface="宋体" pitchFamily="2" charset="-122"/>
              </a:rPr>
              <a:t>If every comparison took 2 disk seeks (</a:t>
            </a:r>
            <a:r>
              <a:rPr lang="en-US" altLang="zh-CN" sz="2400">
                <a:latin typeface="Lucida Sans" charset="0"/>
                <a:ea typeface="宋体" pitchFamily="2" charset="-122"/>
              </a:rPr>
              <a:t>10 milliseconds </a:t>
            </a:r>
          </a:p>
          <a:p>
            <a:pPr algn="l" eaLnBrk="1" hangingPunct="1"/>
            <a:r>
              <a:rPr lang="en-US" altLang="zh-CN" sz="2400">
                <a:latin typeface="Lucida Sans" charset="0"/>
                <a:ea typeface="宋体" pitchFamily="2" charset="-122"/>
              </a:rPr>
              <a:t>each)</a:t>
            </a:r>
            <a:r>
              <a:rPr lang="en-US" altLang="zh-CN" sz="2400">
                <a:latin typeface="Arial" charset="0"/>
                <a:ea typeface="宋体" pitchFamily="2" charset="-122"/>
              </a:rPr>
              <a:t>, and</a:t>
            </a:r>
            <a:r>
              <a:rPr lang="en-US" altLang="zh-CN" sz="2400" i="1">
                <a:latin typeface="Arial" charset="0"/>
                <a:ea typeface="宋体" pitchFamily="2" charset="-122"/>
              </a:rPr>
              <a:t> N </a:t>
            </a:r>
            <a:r>
              <a:rPr lang="en-US" altLang="zh-CN" sz="2400">
                <a:latin typeface="Arial" charset="0"/>
                <a:ea typeface="宋体" pitchFamily="2" charset="-122"/>
              </a:rPr>
              <a:t>items could be sorted with</a:t>
            </a:r>
            <a:r>
              <a:rPr lang="en-US" altLang="zh-CN" sz="2400" i="1">
                <a:latin typeface="Arial" charset="0"/>
                <a:ea typeface="宋体" pitchFamily="2" charset="-122"/>
              </a:rPr>
              <a:t> N </a:t>
            </a:r>
            <a:r>
              <a:rPr lang="en-US" altLang="zh-CN" sz="2400">
                <a:latin typeface="Arial" charset="0"/>
                <a:ea typeface="宋体" pitchFamily="2" charset="-122"/>
              </a:rPr>
              <a:t>log</a:t>
            </a:r>
            <a:r>
              <a:rPr lang="en-US" altLang="zh-CN" sz="2400" baseline="-25000">
                <a:latin typeface="Arial" charset="0"/>
                <a:ea typeface="宋体" pitchFamily="2" charset="-122"/>
              </a:rPr>
              <a:t>2</a:t>
            </a:r>
            <a:r>
              <a:rPr lang="en-US" altLang="zh-CN" sz="2400" i="1">
                <a:latin typeface="Arial" charset="0"/>
                <a:ea typeface="宋体" pitchFamily="2" charset="-122"/>
              </a:rPr>
              <a:t>N </a:t>
            </a:r>
          </a:p>
          <a:p>
            <a:pPr algn="l" eaLnBrk="1" hangingPunct="1"/>
            <a:r>
              <a:rPr lang="en-US" altLang="zh-CN" sz="2400">
                <a:latin typeface="Arial" charset="0"/>
                <a:ea typeface="宋体" pitchFamily="2" charset="-122"/>
              </a:rPr>
              <a:t>comparisons, how long would this take?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542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8A6D753-847B-4FCB-BAC4-04917C1A0295}" type="slidenum">
              <a:rPr lang="en-US" smtClean="0">
                <a:latin typeface="Times New Roman" charset="0"/>
              </a:rPr>
              <a:pPr/>
              <a:t>14</a:t>
            </a:fld>
            <a:endParaRPr lang="en-US">
              <a:latin typeface="Times New Roman" charset="0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Sorting with fewer disk seeks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>
                <a:ea typeface="宋体" pitchFamily="2" charset="-122"/>
              </a:rPr>
              <a:t>12-byte (4+4+4) records </a:t>
            </a:r>
            <a:r>
              <a:rPr lang="en-US" altLang="zh-CN" sz="2800" i="1" dirty="0">
                <a:ea typeface="宋体" pitchFamily="2" charset="-122"/>
              </a:rPr>
              <a:t>(term, doc, </a:t>
            </a:r>
            <a:r>
              <a:rPr lang="en-US" altLang="zh-CN" sz="2800" i="1" dirty="0" err="1">
                <a:ea typeface="宋体" pitchFamily="2" charset="-122"/>
              </a:rPr>
              <a:t>freq</a:t>
            </a:r>
            <a:r>
              <a:rPr lang="en-US" altLang="zh-CN" sz="2800" i="1" dirty="0">
                <a:ea typeface="宋体" pitchFamily="2" charset="-122"/>
              </a:rPr>
              <a:t>)</a:t>
            </a:r>
          </a:p>
          <a:p>
            <a:r>
              <a:rPr lang="en-US" altLang="zh-CN" sz="2800" dirty="0">
                <a:ea typeface="宋体" pitchFamily="2" charset="-122"/>
              </a:rPr>
              <a:t>These are generated as we parse docs</a:t>
            </a:r>
          </a:p>
          <a:p>
            <a:r>
              <a:rPr lang="en-US" altLang="zh-CN" sz="2800" dirty="0">
                <a:ea typeface="宋体" pitchFamily="2" charset="-122"/>
              </a:rPr>
              <a:t>Must now sort these 12-byte records by </a:t>
            </a:r>
            <a:r>
              <a:rPr lang="en-US" altLang="zh-CN" sz="2800" i="1" dirty="0">
                <a:ea typeface="宋体" pitchFamily="2" charset="-122"/>
              </a:rPr>
              <a:t>term</a:t>
            </a:r>
            <a:endParaRPr lang="en-US" altLang="zh-CN" sz="2800" dirty="0">
              <a:ea typeface="宋体" pitchFamily="2" charset="-122"/>
            </a:endParaRPr>
          </a:p>
          <a:p>
            <a:r>
              <a:rPr lang="en-US" altLang="zh-CN" sz="2800" dirty="0">
                <a:ea typeface="宋体" pitchFamily="2" charset="-122"/>
              </a:rPr>
              <a:t>Define a </a:t>
            </a:r>
            <a:r>
              <a:rPr lang="en-US" altLang="zh-CN" sz="2800" u="sng" dirty="0">
                <a:ea typeface="宋体" pitchFamily="2" charset="-122"/>
              </a:rPr>
              <a:t>Block</a:t>
            </a:r>
            <a:r>
              <a:rPr lang="en-US" altLang="zh-CN" sz="2800" dirty="0">
                <a:ea typeface="宋体" pitchFamily="2" charset="-122"/>
              </a:rPr>
              <a:t> (e.g., ~ 10M) records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Blocks defined such that each block can fit in memory</a:t>
            </a:r>
          </a:p>
          <a:p>
            <a:r>
              <a:rPr lang="en-US" altLang="zh-CN" sz="2800" dirty="0">
                <a:ea typeface="宋体" pitchFamily="2" charset="-122"/>
              </a:rPr>
              <a:t>Sort within blocks first (in memory) and write to disk, then merge the blocks into one long sorted order.</a:t>
            </a:r>
          </a:p>
          <a:p>
            <a:r>
              <a:rPr lang="en-US" altLang="zh-CN" sz="2800" dirty="0">
                <a:ea typeface="宋体" pitchFamily="2" charset="-122"/>
              </a:rPr>
              <a:t>Blocked Sort-Based Indexing (BSBI)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542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8A6D753-847B-4FCB-BAC4-04917C1A0295}" type="slidenum">
              <a:rPr lang="en-US" smtClean="0">
                <a:latin typeface="Times New Roman" charset="0"/>
              </a:rPr>
              <a:pPr/>
              <a:t>15</a:t>
            </a:fld>
            <a:endParaRPr lang="en-US">
              <a:latin typeface="Times New Roman" charset="0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438539" y="304800"/>
            <a:ext cx="8192277" cy="762000"/>
          </a:xfrm>
        </p:spPr>
        <p:txBody>
          <a:bodyPr/>
          <a:lstStyle/>
          <a:p>
            <a:r>
              <a:rPr lang="en-US" altLang="zh-CN" dirty="0">
                <a:ea typeface="宋体" pitchFamily="2" charset="-122"/>
              </a:rPr>
              <a:t>Blocked Sort-Based Indexing - Example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55" y="1112287"/>
            <a:ext cx="769461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86492" y="5127071"/>
            <a:ext cx="7713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BSBI Example with two blocks: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two blocks (“postings lists to be merged”) are loaded from disk into memory, merged in memory (“merged postings lists”) and written back to disk. Terms are shown instead of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termIDs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for better readability. </a:t>
            </a:r>
          </a:p>
        </p:txBody>
      </p:sp>
    </p:spTree>
    <p:extLst>
      <p:ext uri="{BB962C8B-B14F-4D97-AF65-F5344CB8AC3E}">
        <p14:creationId xmlns:p14="http://schemas.microsoft.com/office/powerpoint/2010/main" val="966824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2" charset="-128"/>
              </a:rPr>
              <a:t>Problem with Sort-Based Algorithm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2" charset="-128"/>
              </a:rPr>
              <a:t>Assumption: we can keep the dictionary in memory.</a:t>
            </a: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We need the dictionary (which grows dynamically) in order to implement a term to </a:t>
            </a:r>
            <a:r>
              <a:rPr lang="en-US" dirty="0" err="1">
                <a:ea typeface="ＭＳ Ｐゴシック" pitchFamily="-112" charset="-128"/>
              </a:rPr>
              <a:t>termID</a:t>
            </a:r>
            <a:r>
              <a:rPr lang="en-US" dirty="0">
                <a:ea typeface="ＭＳ Ｐゴシック" pitchFamily="-112" charset="-128"/>
              </a:rPr>
              <a:t> mapping.</a:t>
            </a: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Actually, we could work with term, </a:t>
            </a:r>
            <a:r>
              <a:rPr lang="en-US" dirty="0" err="1">
                <a:ea typeface="ＭＳ Ｐゴシック" pitchFamily="-112" charset="-128"/>
              </a:rPr>
              <a:t>docID</a:t>
            </a:r>
            <a:r>
              <a:rPr lang="en-US" dirty="0">
                <a:ea typeface="ＭＳ Ｐゴシック" pitchFamily="-112" charset="-128"/>
              </a:rPr>
              <a:t> postings instead of </a:t>
            </a:r>
            <a:r>
              <a:rPr lang="en-US" dirty="0" err="1">
                <a:ea typeface="ＭＳ Ｐゴシック" pitchFamily="-112" charset="-128"/>
              </a:rPr>
              <a:t>termID</a:t>
            </a:r>
            <a:r>
              <a:rPr lang="en-US" dirty="0">
                <a:ea typeface="ＭＳ Ｐゴシック" pitchFamily="-112" charset="-128"/>
              </a:rPr>
              <a:t>, </a:t>
            </a:r>
            <a:r>
              <a:rPr lang="en-US" dirty="0" err="1">
                <a:ea typeface="ＭＳ Ｐゴシック" pitchFamily="-112" charset="-128"/>
              </a:rPr>
              <a:t>docID</a:t>
            </a:r>
            <a:r>
              <a:rPr lang="en-US" dirty="0">
                <a:ea typeface="ＭＳ Ｐゴシック" pitchFamily="-112" charset="-128"/>
              </a:rPr>
              <a:t> postings . . .</a:t>
            </a: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. . . but then intermediate files become very large. (We would end up with a scalable, but very slow index construction method.)</a:t>
            </a:r>
          </a:p>
          <a:p>
            <a:pPr eaLnBrk="1" hangingPunct="1"/>
            <a:endParaRPr lang="en-US" dirty="0">
              <a:ea typeface="ＭＳ Ｐゴシック" pitchFamily="-112" charset="-128"/>
            </a:endParaRPr>
          </a:p>
        </p:txBody>
      </p:sp>
      <p:sp>
        <p:nvSpPr>
          <p:cNvPr id="5530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4.3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97800" cy="10541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</a:rPr>
              <a:t>SPIMI: </a:t>
            </a:r>
            <a:br>
              <a:rPr lang="en-US">
                <a:ea typeface="ＭＳ Ｐゴシック" pitchFamily="-112" charset="-128"/>
              </a:rPr>
            </a:br>
            <a:r>
              <a:rPr lang="en-US">
                <a:ea typeface="ＭＳ Ｐゴシック" pitchFamily="-112" charset="-128"/>
              </a:rPr>
              <a:t>Single-pass in-memory indexing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</a:rPr>
              <a:t>Key idea 1: Generate separate dictionaries for each block – no need to maintain term-termID mapping across blocks.</a:t>
            </a:r>
          </a:p>
          <a:p>
            <a:pPr eaLnBrk="1" hangingPunct="1"/>
            <a:r>
              <a:rPr lang="en-US">
                <a:ea typeface="ＭＳ Ｐゴシック" pitchFamily="-112" charset="-128"/>
              </a:rPr>
              <a:t>Key idea 2: Don’t sort. Accumulate postings in postings lists as they occur.</a:t>
            </a:r>
          </a:p>
          <a:p>
            <a:pPr eaLnBrk="1" hangingPunct="1"/>
            <a:r>
              <a:rPr lang="en-US">
                <a:ea typeface="ＭＳ Ｐゴシック" pitchFamily="-112" charset="-128"/>
              </a:rPr>
              <a:t>With these two ideas we can generate a complete inverted index for each block.</a:t>
            </a:r>
          </a:p>
          <a:p>
            <a:pPr eaLnBrk="1" hangingPunct="1"/>
            <a:r>
              <a:rPr lang="en-US">
                <a:ea typeface="ＭＳ Ｐゴシック" pitchFamily="-112" charset="-128"/>
              </a:rPr>
              <a:t>These separate indexes can then be merged into one big index.</a:t>
            </a:r>
          </a:p>
        </p:txBody>
      </p:sp>
      <p:sp>
        <p:nvSpPr>
          <p:cNvPr id="5632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4.3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SPIMI-Invert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685800" y="5802924"/>
            <a:ext cx="7772400" cy="351692"/>
          </a:xfrm>
        </p:spPr>
        <p:txBody>
          <a:bodyPr/>
          <a:lstStyle/>
          <a:p>
            <a:r>
              <a:rPr lang="en-US" altLang="en-US" dirty="0"/>
              <a:t>Merging of blocks is analogous to BSBI.</a:t>
            </a:r>
          </a:p>
        </p:txBody>
      </p:sp>
      <p:pic>
        <p:nvPicPr>
          <p:cNvPr id="3993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16"/>
            <a:ext cx="8556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437085"/>
              </a:buClr>
              <a:buFont typeface="Wingdings" charset="2"/>
              <a:buChar char="§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357E69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918BA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2F6E7E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233337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solidFill>
                  <a:srgbClr val="FBFCFF"/>
                </a:solidFill>
                <a:latin typeface="Lucida Sans" charset="0"/>
              </a:rPr>
              <a:t>Sec. 4.3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88870" y="1706252"/>
            <a:ext cx="1462260" cy="30777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Sec. 4.3, IR Book</a:t>
            </a:r>
          </a:p>
        </p:txBody>
      </p:sp>
    </p:spTree>
    <p:extLst>
      <p:ext uri="{BB962C8B-B14F-4D97-AF65-F5344CB8AC3E}">
        <p14:creationId xmlns:p14="http://schemas.microsoft.com/office/powerpoint/2010/main" val="2438906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573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BABF57-69DE-41E4-AE73-AE9E3FB567DA}" type="slidenum">
              <a:rPr lang="en-US" smtClean="0">
                <a:latin typeface="Times New Roman" charset="0"/>
              </a:rPr>
              <a:pPr/>
              <a:t>19</a:t>
            </a:fld>
            <a:endParaRPr lang="en-US">
              <a:latin typeface="Times New Roman" charset="0"/>
            </a:endParaRPr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Distributed indexing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</a:rPr>
              <a:t>For web-scale indexing </a:t>
            </a:r>
          </a:p>
          <a:p>
            <a:pPr lvl="1"/>
            <a:r>
              <a:rPr lang="en-US" altLang="zh-CN" sz="2400" dirty="0">
                <a:ea typeface="宋体" pitchFamily="2" charset="-122"/>
              </a:rPr>
              <a:t>must use a distributed computing cluster</a:t>
            </a:r>
          </a:p>
          <a:p>
            <a:r>
              <a:rPr lang="en-US" altLang="zh-CN" dirty="0">
                <a:ea typeface="宋体" pitchFamily="2" charset="-122"/>
              </a:rPr>
              <a:t>Individual machines are fault-prone</a:t>
            </a:r>
          </a:p>
          <a:p>
            <a:pPr lvl="1"/>
            <a:r>
              <a:rPr lang="en-US" altLang="zh-CN" sz="2400" dirty="0">
                <a:ea typeface="宋体" pitchFamily="2" charset="-122"/>
              </a:rPr>
              <a:t>Can unpredictably slow down or fail</a:t>
            </a:r>
          </a:p>
          <a:p>
            <a:r>
              <a:rPr lang="en-US" altLang="zh-CN" dirty="0">
                <a:ea typeface="宋体" pitchFamily="2" charset="-122"/>
              </a:rPr>
              <a:t>How do we exploit such a pool of machines?</a:t>
            </a:r>
          </a:p>
          <a:p>
            <a:pPr lvl="1"/>
            <a:r>
              <a:rPr lang="en-US" altLang="zh-CN" sz="2400" dirty="0">
                <a:ea typeface="宋体" pitchFamily="2" charset="-122"/>
              </a:rPr>
              <a:t>Maintain a </a:t>
            </a:r>
            <a:r>
              <a:rPr lang="en-US" altLang="zh-CN" sz="2400" i="1" dirty="0">
                <a:ea typeface="宋体" pitchFamily="2" charset="-122"/>
              </a:rPr>
              <a:t>master</a:t>
            </a:r>
            <a:r>
              <a:rPr lang="en-US" altLang="zh-CN" sz="2400" dirty="0">
                <a:ea typeface="宋体" pitchFamily="2" charset="-122"/>
              </a:rPr>
              <a:t> machine directing the indexing job </a:t>
            </a:r>
            <a:r>
              <a:rPr lang="en-US" altLang="zh-CN" sz="2400" dirty="0">
                <a:latin typeface="Arial" charset="0"/>
                <a:ea typeface="宋体" pitchFamily="2" charset="-122"/>
              </a:rPr>
              <a:t>–</a:t>
            </a:r>
            <a:r>
              <a:rPr lang="en-US" altLang="zh-CN" sz="2400" dirty="0">
                <a:ea typeface="宋体" pitchFamily="2" charset="-122"/>
              </a:rPr>
              <a:t> considered </a:t>
            </a:r>
            <a:r>
              <a:rPr lang="en-US" altLang="zh-CN" sz="2400" dirty="0">
                <a:latin typeface="Arial" charset="0"/>
                <a:ea typeface="宋体" pitchFamily="2" charset="-122"/>
              </a:rPr>
              <a:t>“</a:t>
            </a:r>
            <a:r>
              <a:rPr lang="en-US" altLang="zh-CN" sz="2400" dirty="0">
                <a:ea typeface="宋体" pitchFamily="2" charset="-122"/>
              </a:rPr>
              <a:t>safe</a:t>
            </a:r>
            <a:r>
              <a:rPr lang="en-US" altLang="zh-CN" sz="2400" dirty="0">
                <a:latin typeface="Arial" charset="0"/>
                <a:ea typeface="宋体" pitchFamily="2" charset="-122"/>
              </a:rPr>
              <a:t>”</a:t>
            </a:r>
            <a:r>
              <a:rPr lang="en-US" altLang="zh-CN" sz="2400" dirty="0">
                <a:ea typeface="宋体" pitchFamily="2" charset="-122"/>
              </a:rPr>
              <a:t>.</a:t>
            </a:r>
          </a:p>
          <a:p>
            <a:pPr lvl="1"/>
            <a:r>
              <a:rPr lang="en-US" altLang="zh-CN" sz="2400" dirty="0">
                <a:ea typeface="宋体" pitchFamily="2" charset="-122"/>
              </a:rPr>
              <a:t>Break up indexing into sets of (parallel) tasks.</a:t>
            </a:r>
          </a:p>
          <a:p>
            <a:pPr lvl="1"/>
            <a:r>
              <a:rPr lang="en-US" altLang="zh-CN" sz="2400" dirty="0">
                <a:ea typeface="宋体" pitchFamily="2" charset="-122"/>
              </a:rPr>
              <a:t>Master machine assigns each task to an idle machine from a pool.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165100" y="736600"/>
            <a:ext cx="2286000" cy="1143000"/>
          </a:xfrm>
          <a:prstGeom prst="star16">
            <a:avLst>
              <a:gd name="adj" fmla="val 37500"/>
            </a:avLst>
          </a:prstGeom>
          <a:solidFill>
            <a:srgbClr val="FFCCFF"/>
          </a:solidFill>
          <a:ln w="508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41338" y="1031875"/>
            <a:ext cx="14414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b="1">
                <a:solidFill>
                  <a:schemeClr val="tx2"/>
                </a:solidFill>
                <a:latin typeface="Arial" charset="0"/>
              </a:rPr>
              <a:t>Information</a:t>
            </a:r>
          </a:p>
          <a:p>
            <a:pPr algn="ctr">
              <a:lnSpc>
                <a:spcPct val="90000"/>
              </a:lnSpc>
            </a:pPr>
            <a:r>
              <a:rPr lang="en-US" sz="1800" b="1">
                <a:solidFill>
                  <a:schemeClr val="tx2"/>
                </a:solidFill>
                <a:latin typeface="Arial" charset="0"/>
              </a:rPr>
              <a:t>need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5499100" y="2946400"/>
            <a:ext cx="1382713" cy="598488"/>
          </a:xfrm>
          <a:prstGeom prst="cube">
            <a:avLst>
              <a:gd name="adj" fmla="val 24995"/>
            </a:avLst>
          </a:prstGeom>
          <a:noFill/>
          <a:ln w="508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5681663" y="3149600"/>
            <a:ext cx="847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Index</a:t>
            </a: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5346700" y="1879600"/>
            <a:ext cx="1752600" cy="4445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5402263" y="1909763"/>
            <a:ext cx="1652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Pre-process</a:t>
            </a:r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609600" y="3124200"/>
            <a:ext cx="1473200" cy="419100"/>
          </a:xfrm>
          <a:prstGeom prst="roundRect">
            <a:avLst>
              <a:gd name="adj" fmla="val 12495"/>
            </a:avLst>
          </a:prstGeom>
          <a:noFill/>
          <a:ln w="508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896938" y="3146425"/>
            <a:ext cx="111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Parse</a:t>
            </a: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rot="-4432679">
            <a:off x="6180137" y="1350963"/>
            <a:ext cx="695325" cy="2286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 rot="-1785862" flipH="1" flipV="1">
            <a:off x="2374900" y="3146425"/>
            <a:ext cx="655638" cy="360363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020" name="Group 12"/>
          <p:cNvGrpSpPr>
            <a:grpSpLocks/>
          </p:cNvGrpSpPr>
          <p:nvPr/>
        </p:nvGrpSpPr>
        <p:grpSpPr bwMode="auto">
          <a:xfrm>
            <a:off x="4279900" y="5308600"/>
            <a:ext cx="1279525" cy="1054100"/>
            <a:chOff x="2555" y="1622"/>
            <a:chExt cx="806" cy="664"/>
          </a:xfrm>
        </p:grpSpPr>
        <p:grpSp>
          <p:nvGrpSpPr>
            <p:cNvPr id="43043" name="Group 13"/>
            <p:cNvGrpSpPr>
              <a:grpSpLocks/>
            </p:cNvGrpSpPr>
            <p:nvPr/>
          </p:nvGrpSpPr>
          <p:grpSpPr bwMode="auto">
            <a:xfrm>
              <a:off x="2555" y="1622"/>
              <a:ext cx="806" cy="664"/>
              <a:chOff x="2555" y="1622"/>
              <a:chExt cx="806" cy="664"/>
            </a:xfrm>
          </p:grpSpPr>
          <p:grpSp>
            <p:nvGrpSpPr>
              <p:cNvPr id="43050" name="Group 14"/>
              <p:cNvGrpSpPr>
                <a:grpSpLocks/>
              </p:cNvGrpSpPr>
              <p:nvPr/>
            </p:nvGrpSpPr>
            <p:grpSpPr bwMode="auto">
              <a:xfrm>
                <a:off x="2619" y="1622"/>
                <a:ext cx="742" cy="586"/>
                <a:chOff x="2619" y="1622"/>
                <a:chExt cx="742" cy="586"/>
              </a:xfrm>
            </p:grpSpPr>
            <p:sp>
              <p:nvSpPr>
                <p:cNvPr id="43052" name="Freeform 15"/>
                <p:cNvSpPr>
                  <a:spLocks/>
                </p:cNvSpPr>
                <p:nvPr/>
              </p:nvSpPr>
              <p:spPr bwMode="auto">
                <a:xfrm>
                  <a:off x="2619" y="1622"/>
                  <a:ext cx="742" cy="586"/>
                </a:xfrm>
                <a:custGeom>
                  <a:avLst/>
                  <a:gdLst>
                    <a:gd name="T0" fmla="*/ 0 w 742"/>
                    <a:gd name="T1" fmla="*/ 0 h 586"/>
                    <a:gd name="T2" fmla="*/ 741 w 742"/>
                    <a:gd name="T3" fmla="*/ 0 h 586"/>
                    <a:gd name="T4" fmla="*/ 741 w 742"/>
                    <a:gd name="T5" fmla="*/ 585 h 586"/>
                    <a:gd name="T6" fmla="*/ 0 w 742"/>
                    <a:gd name="T7" fmla="*/ 585 h 586"/>
                    <a:gd name="T8" fmla="*/ 0 w 742"/>
                    <a:gd name="T9" fmla="*/ 0 h 5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2"/>
                    <a:gd name="T16" fmla="*/ 0 h 586"/>
                    <a:gd name="T17" fmla="*/ 742 w 742"/>
                    <a:gd name="T18" fmla="*/ 586 h 5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2" h="586">
                      <a:moveTo>
                        <a:pt x="0" y="0"/>
                      </a:moveTo>
                      <a:lnTo>
                        <a:pt x="741" y="0"/>
                      </a:lnTo>
                      <a:lnTo>
                        <a:pt x="741" y="585"/>
                      </a:lnTo>
                      <a:lnTo>
                        <a:pt x="0" y="58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CCFF"/>
                </a:solidFill>
                <a:ln w="12700" cap="rnd" cmpd="sng">
                  <a:solidFill>
                    <a:schemeClr val="accent2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3053" name="Group 16"/>
                <p:cNvGrpSpPr>
                  <a:grpSpLocks/>
                </p:cNvGrpSpPr>
                <p:nvPr/>
              </p:nvGrpSpPr>
              <p:grpSpPr bwMode="auto">
                <a:xfrm>
                  <a:off x="2619" y="1675"/>
                  <a:ext cx="742" cy="475"/>
                  <a:chOff x="2619" y="1675"/>
                  <a:chExt cx="742" cy="475"/>
                </a:xfrm>
              </p:grpSpPr>
              <p:sp>
                <p:nvSpPr>
                  <p:cNvPr id="43054" name="Freeform 17"/>
                  <p:cNvSpPr>
                    <a:spLocks/>
                  </p:cNvSpPr>
                  <p:nvPr/>
                </p:nvSpPr>
                <p:spPr bwMode="auto">
                  <a:xfrm>
                    <a:off x="2619" y="1675"/>
                    <a:ext cx="742" cy="54"/>
                  </a:xfrm>
                  <a:custGeom>
                    <a:avLst/>
                    <a:gdLst>
                      <a:gd name="T0" fmla="*/ 0 w 742"/>
                      <a:gd name="T1" fmla="*/ 0 h 54"/>
                      <a:gd name="T2" fmla="*/ 741 w 742"/>
                      <a:gd name="T3" fmla="*/ 0 h 54"/>
                      <a:gd name="T4" fmla="*/ 741 w 742"/>
                      <a:gd name="T5" fmla="*/ 53 h 54"/>
                      <a:gd name="T6" fmla="*/ 0 w 742"/>
                      <a:gd name="T7" fmla="*/ 53 h 54"/>
                      <a:gd name="T8" fmla="*/ 0 w 742"/>
                      <a:gd name="T9" fmla="*/ 0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42"/>
                      <a:gd name="T16" fmla="*/ 0 h 54"/>
                      <a:gd name="T17" fmla="*/ 742 w 742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42" h="54">
                        <a:moveTo>
                          <a:pt x="0" y="0"/>
                        </a:moveTo>
                        <a:lnTo>
                          <a:pt x="741" y="0"/>
                        </a:lnTo>
                        <a:lnTo>
                          <a:pt x="741" y="53"/>
                        </a:lnTo>
                        <a:lnTo>
                          <a:pt x="0" y="5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CFF"/>
                  </a:solidFill>
                  <a:ln w="12700" cap="rnd" cmpd="sng">
                    <a:solidFill>
                      <a:schemeClr val="accent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55" name="Freeform 18"/>
                  <p:cNvSpPr>
                    <a:spLocks/>
                  </p:cNvSpPr>
                  <p:nvPr/>
                </p:nvSpPr>
                <p:spPr bwMode="auto">
                  <a:xfrm>
                    <a:off x="2619" y="1780"/>
                    <a:ext cx="742" cy="54"/>
                  </a:xfrm>
                  <a:custGeom>
                    <a:avLst/>
                    <a:gdLst>
                      <a:gd name="T0" fmla="*/ 0 w 742"/>
                      <a:gd name="T1" fmla="*/ 0 h 54"/>
                      <a:gd name="T2" fmla="*/ 741 w 742"/>
                      <a:gd name="T3" fmla="*/ 0 h 54"/>
                      <a:gd name="T4" fmla="*/ 741 w 742"/>
                      <a:gd name="T5" fmla="*/ 53 h 54"/>
                      <a:gd name="T6" fmla="*/ 0 w 742"/>
                      <a:gd name="T7" fmla="*/ 53 h 54"/>
                      <a:gd name="T8" fmla="*/ 0 w 742"/>
                      <a:gd name="T9" fmla="*/ 0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42"/>
                      <a:gd name="T16" fmla="*/ 0 h 54"/>
                      <a:gd name="T17" fmla="*/ 742 w 742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42" h="54">
                        <a:moveTo>
                          <a:pt x="0" y="0"/>
                        </a:moveTo>
                        <a:lnTo>
                          <a:pt x="741" y="0"/>
                        </a:lnTo>
                        <a:lnTo>
                          <a:pt x="741" y="53"/>
                        </a:lnTo>
                        <a:lnTo>
                          <a:pt x="0" y="5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CFF"/>
                  </a:solidFill>
                  <a:ln w="12700" cap="rnd" cmpd="sng">
                    <a:solidFill>
                      <a:schemeClr val="accent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56" name="Freeform 19"/>
                  <p:cNvSpPr>
                    <a:spLocks/>
                  </p:cNvSpPr>
                  <p:nvPr/>
                </p:nvSpPr>
                <p:spPr bwMode="auto">
                  <a:xfrm>
                    <a:off x="2619" y="1885"/>
                    <a:ext cx="742" cy="54"/>
                  </a:xfrm>
                  <a:custGeom>
                    <a:avLst/>
                    <a:gdLst>
                      <a:gd name="T0" fmla="*/ 0 w 742"/>
                      <a:gd name="T1" fmla="*/ 0 h 54"/>
                      <a:gd name="T2" fmla="*/ 741 w 742"/>
                      <a:gd name="T3" fmla="*/ 0 h 54"/>
                      <a:gd name="T4" fmla="*/ 741 w 742"/>
                      <a:gd name="T5" fmla="*/ 53 h 54"/>
                      <a:gd name="T6" fmla="*/ 0 w 742"/>
                      <a:gd name="T7" fmla="*/ 53 h 54"/>
                      <a:gd name="T8" fmla="*/ 0 w 742"/>
                      <a:gd name="T9" fmla="*/ 0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42"/>
                      <a:gd name="T16" fmla="*/ 0 h 54"/>
                      <a:gd name="T17" fmla="*/ 742 w 742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42" h="54">
                        <a:moveTo>
                          <a:pt x="0" y="0"/>
                        </a:moveTo>
                        <a:lnTo>
                          <a:pt x="741" y="0"/>
                        </a:lnTo>
                        <a:lnTo>
                          <a:pt x="741" y="53"/>
                        </a:lnTo>
                        <a:lnTo>
                          <a:pt x="0" y="5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CFF"/>
                  </a:solidFill>
                  <a:ln w="12700" cap="rnd" cmpd="sng">
                    <a:solidFill>
                      <a:schemeClr val="accent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57" name="Freeform 20"/>
                  <p:cNvSpPr>
                    <a:spLocks/>
                  </p:cNvSpPr>
                  <p:nvPr/>
                </p:nvSpPr>
                <p:spPr bwMode="auto">
                  <a:xfrm>
                    <a:off x="2619" y="1992"/>
                    <a:ext cx="742" cy="52"/>
                  </a:xfrm>
                  <a:custGeom>
                    <a:avLst/>
                    <a:gdLst>
                      <a:gd name="T0" fmla="*/ 0 w 742"/>
                      <a:gd name="T1" fmla="*/ 0 h 52"/>
                      <a:gd name="T2" fmla="*/ 741 w 742"/>
                      <a:gd name="T3" fmla="*/ 0 h 52"/>
                      <a:gd name="T4" fmla="*/ 741 w 742"/>
                      <a:gd name="T5" fmla="*/ 51 h 52"/>
                      <a:gd name="T6" fmla="*/ 0 w 742"/>
                      <a:gd name="T7" fmla="*/ 51 h 52"/>
                      <a:gd name="T8" fmla="*/ 0 w 742"/>
                      <a:gd name="T9" fmla="*/ 0 h 5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42"/>
                      <a:gd name="T16" fmla="*/ 0 h 52"/>
                      <a:gd name="T17" fmla="*/ 742 w 742"/>
                      <a:gd name="T18" fmla="*/ 52 h 5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42" h="52">
                        <a:moveTo>
                          <a:pt x="0" y="0"/>
                        </a:moveTo>
                        <a:lnTo>
                          <a:pt x="741" y="0"/>
                        </a:lnTo>
                        <a:lnTo>
                          <a:pt x="741" y="51"/>
                        </a:lnTo>
                        <a:lnTo>
                          <a:pt x="0" y="5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CFF"/>
                  </a:solidFill>
                  <a:ln w="12700" cap="rnd" cmpd="sng">
                    <a:solidFill>
                      <a:schemeClr val="accent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58" name="Freeform 21"/>
                  <p:cNvSpPr>
                    <a:spLocks/>
                  </p:cNvSpPr>
                  <p:nvPr/>
                </p:nvSpPr>
                <p:spPr bwMode="auto">
                  <a:xfrm>
                    <a:off x="2619" y="2096"/>
                    <a:ext cx="742" cy="54"/>
                  </a:xfrm>
                  <a:custGeom>
                    <a:avLst/>
                    <a:gdLst>
                      <a:gd name="T0" fmla="*/ 0 w 742"/>
                      <a:gd name="T1" fmla="*/ 0 h 54"/>
                      <a:gd name="T2" fmla="*/ 741 w 742"/>
                      <a:gd name="T3" fmla="*/ 0 h 54"/>
                      <a:gd name="T4" fmla="*/ 741 w 742"/>
                      <a:gd name="T5" fmla="*/ 53 h 54"/>
                      <a:gd name="T6" fmla="*/ 0 w 742"/>
                      <a:gd name="T7" fmla="*/ 53 h 54"/>
                      <a:gd name="T8" fmla="*/ 0 w 742"/>
                      <a:gd name="T9" fmla="*/ 0 h 5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42"/>
                      <a:gd name="T16" fmla="*/ 0 h 54"/>
                      <a:gd name="T17" fmla="*/ 742 w 742"/>
                      <a:gd name="T18" fmla="*/ 54 h 5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42" h="54">
                        <a:moveTo>
                          <a:pt x="0" y="0"/>
                        </a:moveTo>
                        <a:lnTo>
                          <a:pt x="741" y="0"/>
                        </a:lnTo>
                        <a:lnTo>
                          <a:pt x="741" y="53"/>
                        </a:lnTo>
                        <a:lnTo>
                          <a:pt x="0" y="5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CFF"/>
                  </a:solidFill>
                  <a:ln w="12700" cap="rnd" cmpd="sng">
                    <a:solidFill>
                      <a:schemeClr val="accent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3051" name="Freeform 22"/>
              <p:cNvSpPr>
                <a:spLocks/>
              </p:cNvSpPr>
              <p:nvPr/>
            </p:nvSpPr>
            <p:spPr bwMode="auto">
              <a:xfrm>
                <a:off x="2555" y="1661"/>
                <a:ext cx="742" cy="625"/>
              </a:xfrm>
              <a:custGeom>
                <a:avLst/>
                <a:gdLst>
                  <a:gd name="T0" fmla="*/ 0 w 742"/>
                  <a:gd name="T1" fmla="*/ 0 h 625"/>
                  <a:gd name="T2" fmla="*/ 741 w 742"/>
                  <a:gd name="T3" fmla="*/ 0 h 625"/>
                  <a:gd name="T4" fmla="*/ 741 w 742"/>
                  <a:gd name="T5" fmla="*/ 624 h 625"/>
                  <a:gd name="T6" fmla="*/ 0 w 742"/>
                  <a:gd name="T7" fmla="*/ 624 h 625"/>
                  <a:gd name="T8" fmla="*/ 0 w 742"/>
                  <a:gd name="T9" fmla="*/ 0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2"/>
                  <a:gd name="T16" fmla="*/ 0 h 625"/>
                  <a:gd name="T17" fmla="*/ 742 w 742"/>
                  <a:gd name="T18" fmla="*/ 625 h 6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2" h="625">
                    <a:moveTo>
                      <a:pt x="0" y="0"/>
                    </a:moveTo>
                    <a:lnTo>
                      <a:pt x="741" y="0"/>
                    </a:lnTo>
                    <a:lnTo>
                      <a:pt x="741" y="624"/>
                    </a:lnTo>
                    <a:lnTo>
                      <a:pt x="0" y="62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CFF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44" name="Line 23"/>
            <p:cNvSpPr>
              <a:spLocks noChangeShapeType="1"/>
            </p:cNvSpPr>
            <p:nvPr/>
          </p:nvSpPr>
          <p:spPr bwMode="auto">
            <a:xfrm>
              <a:off x="2784" y="1778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5" name="Line 24"/>
            <p:cNvSpPr>
              <a:spLocks noChangeShapeType="1"/>
            </p:cNvSpPr>
            <p:nvPr/>
          </p:nvSpPr>
          <p:spPr bwMode="auto">
            <a:xfrm>
              <a:off x="2784" y="1857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6" name="Line 25"/>
            <p:cNvSpPr>
              <a:spLocks noChangeShapeType="1"/>
            </p:cNvSpPr>
            <p:nvPr/>
          </p:nvSpPr>
          <p:spPr bwMode="auto">
            <a:xfrm>
              <a:off x="2784" y="1935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7" name="Line 26"/>
            <p:cNvSpPr>
              <a:spLocks noChangeShapeType="1"/>
            </p:cNvSpPr>
            <p:nvPr/>
          </p:nvSpPr>
          <p:spPr bwMode="auto">
            <a:xfrm>
              <a:off x="2784" y="2013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8" name="Line 27"/>
            <p:cNvSpPr>
              <a:spLocks noChangeShapeType="1"/>
            </p:cNvSpPr>
            <p:nvPr/>
          </p:nvSpPr>
          <p:spPr bwMode="auto">
            <a:xfrm>
              <a:off x="2784" y="2091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9" name="Line 28"/>
            <p:cNvSpPr>
              <a:spLocks noChangeShapeType="1"/>
            </p:cNvSpPr>
            <p:nvPr/>
          </p:nvSpPr>
          <p:spPr bwMode="auto">
            <a:xfrm>
              <a:off x="2784" y="2169"/>
              <a:ext cx="32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21" name="AutoShape 29"/>
          <p:cNvSpPr>
            <a:spLocks noChangeArrowheads="1"/>
          </p:cNvSpPr>
          <p:nvPr/>
        </p:nvSpPr>
        <p:spPr bwMode="auto">
          <a:xfrm>
            <a:off x="6870700" y="812800"/>
            <a:ext cx="822325" cy="327025"/>
          </a:xfrm>
          <a:prstGeom prst="cube">
            <a:avLst>
              <a:gd name="adj" fmla="val 24995"/>
            </a:avLst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AutoShape 30"/>
          <p:cNvSpPr>
            <a:spLocks noChangeArrowheads="1"/>
          </p:cNvSpPr>
          <p:nvPr/>
        </p:nvSpPr>
        <p:spPr bwMode="auto">
          <a:xfrm>
            <a:off x="7785100" y="622300"/>
            <a:ext cx="631825" cy="590550"/>
          </a:xfrm>
          <a:prstGeom prst="cube">
            <a:avLst>
              <a:gd name="adj" fmla="val 24995"/>
            </a:avLst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Rectangle 31"/>
          <p:cNvSpPr>
            <a:spLocks noChangeArrowheads="1"/>
          </p:cNvSpPr>
          <p:nvPr/>
        </p:nvSpPr>
        <p:spPr bwMode="auto">
          <a:xfrm>
            <a:off x="7023100" y="1308100"/>
            <a:ext cx="155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000" b="1">
                <a:latin typeface="Arial" charset="0"/>
              </a:rPr>
              <a:t>Collections</a:t>
            </a:r>
          </a:p>
        </p:txBody>
      </p:sp>
      <p:sp>
        <p:nvSpPr>
          <p:cNvPr id="43024" name="AutoShape 32"/>
          <p:cNvSpPr>
            <a:spLocks noChangeArrowheads="1"/>
          </p:cNvSpPr>
          <p:nvPr/>
        </p:nvSpPr>
        <p:spPr bwMode="auto">
          <a:xfrm>
            <a:off x="4241800" y="4254500"/>
            <a:ext cx="1435100" cy="4064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Rectangle 33"/>
          <p:cNvSpPr>
            <a:spLocks noChangeArrowheads="1"/>
          </p:cNvSpPr>
          <p:nvPr/>
        </p:nvSpPr>
        <p:spPr bwMode="auto">
          <a:xfrm>
            <a:off x="4538663" y="42926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000" b="1">
                <a:latin typeface="Arial" charset="0"/>
              </a:rPr>
              <a:t>Rank</a:t>
            </a:r>
          </a:p>
        </p:txBody>
      </p:sp>
      <p:sp>
        <p:nvSpPr>
          <p:cNvPr id="43026" name="Line 34"/>
          <p:cNvSpPr>
            <a:spLocks noChangeShapeType="1"/>
          </p:cNvSpPr>
          <p:nvPr/>
        </p:nvSpPr>
        <p:spPr bwMode="auto">
          <a:xfrm flipV="1">
            <a:off x="6184900" y="2413000"/>
            <a:ext cx="20638" cy="4572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AutoShape 35"/>
          <p:cNvSpPr>
            <a:spLocks noChangeArrowheads="1"/>
          </p:cNvSpPr>
          <p:nvPr/>
        </p:nvSpPr>
        <p:spPr bwMode="auto">
          <a:xfrm>
            <a:off x="3213100" y="2984500"/>
            <a:ext cx="1382713" cy="598488"/>
          </a:xfrm>
          <a:prstGeom prst="cube">
            <a:avLst>
              <a:gd name="adj" fmla="val 24995"/>
            </a:avLst>
          </a:prstGeom>
          <a:noFill/>
          <a:ln w="508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8" name="Rectangle 36"/>
          <p:cNvSpPr>
            <a:spLocks noChangeArrowheads="1"/>
          </p:cNvSpPr>
          <p:nvPr/>
        </p:nvSpPr>
        <p:spPr bwMode="auto">
          <a:xfrm>
            <a:off x="3395663" y="3162300"/>
            <a:ext cx="917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Query</a:t>
            </a:r>
          </a:p>
        </p:txBody>
      </p:sp>
      <p:sp>
        <p:nvSpPr>
          <p:cNvPr id="43029" name="Line 37"/>
          <p:cNvSpPr>
            <a:spLocks noChangeShapeType="1"/>
          </p:cNvSpPr>
          <p:nvPr/>
        </p:nvSpPr>
        <p:spPr bwMode="auto">
          <a:xfrm rot="28197" flipH="1" flipV="1">
            <a:off x="3975100" y="3708400"/>
            <a:ext cx="695325" cy="3683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0" name="Line 38"/>
          <p:cNvSpPr>
            <a:spLocks noChangeShapeType="1"/>
          </p:cNvSpPr>
          <p:nvPr/>
        </p:nvSpPr>
        <p:spPr bwMode="auto">
          <a:xfrm rot="6986949" flipH="1" flipV="1">
            <a:off x="5187950" y="3716338"/>
            <a:ext cx="695325" cy="3810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1" name="Line 39"/>
          <p:cNvSpPr>
            <a:spLocks noChangeShapeType="1"/>
          </p:cNvSpPr>
          <p:nvPr/>
        </p:nvSpPr>
        <p:spPr bwMode="auto">
          <a:xfrm flipH="1" flipV="1">
            <a:off x="4910138" y="4762500"/>
            <a:ext cx="4762" cy="5334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Line 40"/>
          <p:cNvSpPr>
            <a:spLocks noChangeShapeType="1"/>
          </p:cNvSpPr>
          <p:nvPr/>
        </p:nvSpPr>
        <p:spPr bwMode="auto">
          <a:xfrm flipV="1">
            <a:off x="1308100" y="1955800"/>
            <a:ext cx="0" cy="1143000"/>
          </a:xfrm>
          <a:prstGeom prst="line">
            <a:avLst/>
          </a:prstGeom>
          <a:noFill/>
          <a:ln w="50800">
            <a:solidFill>
              <a:srgbClr val="FF66CC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3" name="Oval 41"/>
          <p:cNvSpPr>
            <a:spLocks noChangeArrowheads="1"/>
          </p:cNvSpPr>
          <p:nvPr/>
        </p:nvSpPr>
        <p:spPr bwMode="auto">
          <a:xfrm>
            <a:off x="622300" y="2108200"/>
            <a:ext cx="1524000" cy="609600"/>
          </a:xfrm>
          <a:prstGeom prst="ellipse">
            <a:avLst/>
          </a:prstGeom>
          <a:noFill/>
          <a:ln w="127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tx2"/>
                </a:solidFill>
                <a:latin typeface="Arial" charset="0"/>
              </a:rPr>
              <a:t>text input</a:t>
            </a:r>
            <a:endParaRPr lang="en-US" sz="24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3034" name="Text Box 42"/>
          <p:cNvSpPr txBox="1">
            <a:spLocks noChangeArrowheads="1"/>
          </p:cNvSpPr>
          <p:nvPr/>
        </p:nvSpPr>
        <p:spPr bwMode="auto">
          <a:xfrm>
            <a:off x="2984500" y="431800"/>
            <a:ext cx="19304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08000"/>
                </a:solidFill>
                <a:latin typeface="Arial" charset="0"/>
              </a:rPr>
              <a:t>Lexical analysis and stop words</a:t>
            </a:r>
            <a:endParaRPr lang="en-US" sz="2400">
              <a:latin typeface="Arial" charset="0"/>
            </a:endParaRPr>
          </a:p>
        </p:txBody>
      </p:sp>
      <p:sp>
        <p:nvSpPr>
          <p:cNvPr id="43035" name="Oval 43"/>
          <p:cNvSpPr>
            <a:spLocks noChangeArrowheads="1"/>
          </p:cNvSpPr>
          <p:nvPr/>
        </p:nvSpPr>
        <p:spPr bwMode="auto">
          <a:xfrm>
            <a:off x="2832100" y="355600"/>
            <a:ext cx="2133600" cy="14478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36" name="AutoShape 44"/>
          <p:cNvCxnSpPr>
            <a:cxnSpLocks noChangeShapeType="1"/>
            <a:stCxn id="43035" idx="4"/>
            <a:endCxn id="43017" idx="0"/>
          </p:cNvCxnSpPr>
          <p:nvPr/>
        </p:nvCxnSpPr>
        <p:spPr bwMode="auto">
          <a:xfrm rot="5400000">
            <a:off x="2005806" y="1253332"/>
            <a:ext cx="1343025" cy="24431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3037" name="AutoShape 45"/>
          <p:cNvCxnSpPr>
            <a:cxnSpLocks noChangeShapeType="1"/>
            <a:stCxn id="43035" idx="4"/>
          </p:cNvCxnSpPr>
          <p:nvPr/>
        </p:nvCxnSpPr>
        <p:spPr bwMode="auto">
          <a:xfrm rot="16200000" flipH="1">
            <a:off x="4454525" y="1247775"/>
            <a:ext cx="277813" cy="13890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3038" name="AutoShape 46"/>
          <p:cNvSpPr>
            <a:spLocks noChangeArrowheads="1"/>
          </p:cNvSpPr>
          <p:nvPr/>
        </p:nvSpPr>
        <p:spPr bwMode="auto">
          <a:xfrm>
            <a:off x="4203700" y="4203700"/>
            <a:ext cx="1524000" cy="508000"/>
          </a:xfrm>
          <a:prstGeom prst="roundRect">
            <a:avLst>
              <a:gd name="adj" fmla="val 12495"/>
            </a:avLst>
          </a:prstGeom>
          <a:noFill/>
          <a:ln w="508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3039" name="Rectangle 47"/>
          <p:cNvSpPr>
            <a:spLocks noChangeArrowheads="1"/>
          </p:cNvSpPr>
          <p:nvPr/>
        </p:nvSpPr>
        <p:spPr bwMode="auto">
          <a:xfrm>
            <a:off x="5710238" y="5540375"/>
            <a:ext cx="8826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b="1">
                <a:solidFill>
                  <a:schemeClr val="tx2"/>
                </a:solidFill>
                <a:latin typeface="Arial" charset="0"/>
              </a:rPr>
              <a:t>Result</a:t>
            </a:r>
          </a:p>
          <a:p>
            <a:pPr algn="ctr">
              <a:lnSpc>
                <a:spcPct val="90000"/>
              </a:lnSpc>
            </a:pPr>
            <a:r>
              <a:rPr lang="en-US" sz="1800" b="1">
                <a:solidFill>
                  <a:schemeClr val="tx2"/>
                </a:solidFill>
                <a:latin typeface="Arial" charset="0"/>
              </a:rPr>
              <a:t>Sets</a:t>
            </a:r>
          </a:p>
        </p:txBody>
      </p:sp>
      <p:sp>
        <p:nvSpPr>
          <p:cNvPr id="43040" name="Text Box 48"/>
          <p:cNvSpPr txBox="1">
            <a:spLocks noChangeArrowheads="1"/>
          </p:cNvSpPr>
          <p:nvPr/>
        </p:nvSpPr>
        <p:spPr bwMode="auto">
          <a:xfrm>
            <a:off x="6883400" y="3594100"/>
            <a:ext cx="1981200" cy="1096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200">
                <a:solidFill>
                  <a:srgbClr val="008000"/>
                </a:solidFill>
                <a:latin typeface="Arial" charset="0"/>
              </a:rPr>
              <a:t>How is</a:t>
            </a:r>
          </a:p>
          <a:p>
            <a:pPr algn="ctr"/>
            <a:r>
              <a:rPr lang="en-US" sz="2200">
                <a:solidFill>
                  <a:srgbClr val="008000"/>
                </a:solidFill>
                <a:latin typeface="Arial" charset="0"/>
              </a:rPr>
              <a:t>the index</a:t>
            </a:r>
          </a:p>
          <a:p>
            <a:pPr algn="ctr"/>
            <a:r>
              <a:rPr lang="en-US" sz="2200">
                <a:solidFill>
                  <a:srgbClr val="008000"/>
                </a:solidFill>
                <a:latin typeface="Arial" charset="0"/>
              </a:rPr>
              <a:t>constructed?</a:t>
            </a:r>
            <a:endParaRPr lang="en-US" sz="2200" b="1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43041" name="Oval 50"/>
          <p:cNvSpPr>
            <a:spLocks noChangeArrowheads="1"/>
          </p:cNvSpPr>
          <p:nvPr/>
        </p:nvSpPr>
        <p:spPr bwMode="auto">
          <a:xfrm>
            <a:off x="6781800" y="3543300"/>
            <a:ext cx="2133600" cy="1473200"/>
          </a:xfrm>
          <a:prstGeom prst="ellips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42" name="AutoShape 51"/>
          <p:cNvCxnSpPr>
            <a:cxnSpLocks noChangeShapeType="1"/>
            <a:stCxn id="43041" idx="0"/>
            <a:endCxn id="43012" idx="5"/>
          </p:cNvCxnSpPr>
          <p:nvPr/>
        </p:nvCxnSpPr>
        <p:spPr bwMode="auto">
          <a:xfrm rot="5400000" flipH="1">
            <a:off x="7191376" y="2886075"/>
            <a:ext cx="373062" cy="9413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583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171A880-9BC9-4DF1-A79E-AA2453882768}" type="slidenum">
              <a:rPr lang="en-US" smtClean="0">
                <a:latin typeface="Times New Roman" charset="0"/>
              </a:rPr>
              <a:pPr/>
              <a:t>20</a:t>
            </a:fld>
            <a:endParaRPr lang="en-US">
              <a:latin typeface="Times New Roman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Parallel tasks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1100"/>
            <a:ext cx="7772400" cy="4991100"/>
          </a:xfrm>
        </p:spPr>
        <p:txBody>
          <a:bodyPr/>
          <a:lstStyle/>
          <a:p>
            <a:r>
              <a:rPr lang="en-US" altLang="zh-CN" sz="2200">
                <a:ea typeface="宋体" pitchFamily="2" charset="-122"/>
              </a:rPr>
              <a:t>Use two sets of parallel tasks</a:t>
            </a:r>
          </a:p>
          <a:p>
            <a:pPr lvl="1"/>
            <a:r>
              <a:rPr lang="en-US" altLang="zh-CN" sz="1800">
                <a:ea typeface="宋体" pitchFamily="2" charset="-122"/>
              </a:rPr>
              <a:t>Parsers</a:t>
            </a:r>
          </a:p>
          <a:p>
            <a:pPr lvl="1"/>
            <a:r>
              <a:rPr lang="en-US" altLang="zh-CN" sz="1800">
                <a:ea typeface="宋体" pitchFamily="2" charset="-122"/>
              </a:rPr>
              <a:t>Inverters</a:t>
            </a:r>
          </a:p>
          <a:p>
            <a:r>
              <a:rPr lang="en-US" altLang="zh-CN" sz="2200">
                <a:ea typeface="宋体" pitchFamily="2" charset="-122"/>
              </a:rPr>
              <a:t>Break the input document corpus into </a:t>
            </a:r>
            <a:r>
              <a:rPr lang="en-US" altLang="zh-CN" sz="2200" i="1">
                <a:ea typeface="宋体" pitchFamily="2" charset="-122"/>
              </a:rPr>
              <a:t>splits</a:t>
            </a:r>
          </a:p>
          <a:p>
            <a:pPr lvl="1"/>
            <a:r>
              <a:rPr lang="en-US" altLang="zh-CN" sz="1800">
                <a:ea typeface="宋体" pitchFamily="2" charset="-122"/>
              </a:rPr>
              <a:t>Each split is a subset of documents</a:t>
            </a:r>
          </a:p>
          <a:p>
            <a:pPr lvl="1"/>
            <a:r>
              <a:rPr lang="en-US" sz="1800"/>
              <a:t>E.g., corresponding to blocks in BSBI</a:t>
            </a:r>
            <a:endParaRPr lang="en-US" altLang="zh-CN" sz="1800">
              <a:ea typeface="宋体" pitchFamily="2" charset="-122"/>
            </a:endParaRPr>
          </a:p>
          <a:p>
            <a:r>
              <a:rPr lang="en-US" altLang="zh-CN" sz="2200">
                <a:ea typeface="宋体" pitchFamily="2" charset="-122"/>
              </a:rPr>
              <a:t>Master assigns a split to an idle parser machine</a:t>
            </a:r>
          </a:p>
          <a:p>
            <a:r>
              <a:rPr lang="en-US" altLang="zh-CN" sz="2200">
                <a:ea typeface="宋体" pitchFamily="2" charset="-122"/>
              </a:rPr>
              <a:t>Parser reads a document at a time and emits (term, doc) pairs</a:t>
            </a:r>
          </a:p>
          <a:p>
            <a:pPr lvl="1" eaLnBrk="1" hangingPunct="1"/>
            <a:r>
              <a:rPr lang="en-US" sz="1800"/>
              <a:t>writes pairs into </a:t>
            </a:r>
            <a:r>
              <a:rPr lang="en-US" sz="1800" i="1"/>
              <a:t>j</a:t>
            </a:r>
            <a:r>
              <a:rPr lang="en-US" sz="1800"/>
              <a:t> partitions</a:t>
            </a:r>
          </a:p>
          <a:p>
            <a:pPr lvl="1" eaLnBrk="1" hangingPunct="1"/>
            <a:r>
              <a:rPr lang="en-US" sz="1800"/>
              <a:t>Each partition is for a range of terms’ first letters (e.g., </a:t>
            </a:r>
            <a:r>
              <a:rPr lang="en-US" sz="1800" b="1" i="1"/>
              <a:t>a-f, g-p, q-z</a:t>
            </a:r>
            <a:r>
              <a:rPr lang="en-US" sz="1800"/>
              <a:t>) – here </a:t>
            </a:r>
            <a:r>
              <a:rPr lang="en-US" sz="1800" i="1"/>
              <a:t>j </a:t>
            </a:r>
            <a:r>
              <a:rPr lang="en-US" sz="1800"/>
              <a:t>= 3.</a:t>
            </a:r>
            <a:endParaRPr lang="en-US" altLang="zh-CN" sz="1800">
              <a:ea typeface="宋体" pitchFamily="2" charset="-122"/>
            </a:endParaRPr>
          </a:p>
          <a:p>
            <a:r>
              <a:rPr lang="en-US" altLang="zh-CN" sz="2200">
                <a:ea typeface="宋体" pitchFamily="2" charset="-122"/>
              </a:rPr>
              <a:t>Inverter collects all (term, doc) pairs for a partition; sorts and writes to postings list</a:t>
            </a:r>
          </a:p>
          <a:p>
            <a:endParaRPr lang="zh-CN" altLang="en-US" sz="220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5939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CFD08F4-817D-4CF8-A432-B01ECB3676EB}" type="slidenum">
              <a:rPr lang="en-US" smtClean="0">
                <a:latin typeface="Times New Roman" charset="0"/>
              </a:rPr>
              <a:pPr/>
              <a:t>21</a:t>
            </a:fld>
            <a:endParaRPr lang="en-US">
              <a:latin typeface="Times New Roman" charset="0"/>
            </a:endParaRP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001000" cy="571500"/>
          </a:xfrm>
        </p:spPr>
        <p:txBody>
          <a:bodyPr anchor="b"/>
          <a:lstStyle/>
          <a:p>
            <a:pPr eaLnBrk="1" hangingPunct="1"/>
            <a:r>
              <a:rPr lang="en-US" sz="3200"/>
              <a:t>Data flow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469900" y="1887538"/>
            <a:ext cx="1936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469900" y="2497138"/>
            <a:ext cx="1936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469900" y="3106738"/>
            <a:ext cx="1936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469900" y="4859338"/>
            <a:ext cx="1936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01" name="Oval 9"/>
          <p:cNvSpPr>
            <a:spLocks noChangeArrowheads="1"/>
          </p:cNvSpPr>
          <p:nvPr/>
        </p:nvSpPr>
        <p:spPr bwMode="auto">
          <a:xfrm>
            <a:off x="868363" y="35258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02" name="Oval 10"/>
          <p:cNvSpPr>
            <a:spLocks noChangeArrowheads="1"/>
          </p:cNvSpPr>
          <p:nvPr/>
        </p:nvSpPr>
        <p:spPr bwMode="auto">
          <a:xfrm>
            <a:off x="868363" y="36782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03" name="Oval 11"/>
          <p:cNvSpPr>
            <a:spLocks noChangeArrowheads="1"/>
          </p:cNvSpPr>
          <p:nvPr/>
        </p:nvSpPr>
        <p:spPr bwMode="auto">
          <a:xfrm>
            <a:off x="868363" y="38306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530225" y="41021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400">
                <a:latin typeface="Lucida Sans" charset="0"/>
                <a:cs typeface="Arial Unicode MS" charset="0"/>
              </a:rPr>
              <a:t>splits</a:t>
            </a:r>
          </a:p>
        </p:txBody>
      </p:sp>
      <p:sp>
        <p:nvSpPr>
          <p:cNvPr id="59405" name="Oval 13"/>
          <p:cNvSpPr>
            <a:spLocks noChangeArrowheads="1"/>
          </p:cNvSpPr>
          <p:nvPr/>
        </p:nvSpPr>
        <p:spPr bwMode="auto">
          <a:xfrm>
            <a:off x="868363" y="42878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06" name="Oval 15"/>
          <p:cNvSpPr>
            <a:spLocks noChangeArrowheads="1"/>
          </p:cNvSpPr>
          <p:nvPr/>
        </p:nvSpPr>
        <p:spPr bwMode="auto">
          <a:xfrm>
            <a:off x="1978025" y="2230438"/>
            <a:ext cx="1484313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Parser</a:t>
            </a:r>
          </a:p>
        </p:txBody>
      </p:sp>
      <p:sp>
        <p:nvSpPr>
          <p:cNvPr id="59407" name="Oval 17"/>
          <p:cNvSpPr>
            <a:spLocks noChangeArrowheads="1"/>
          </p:cNvSpPr>
          <p:nvPr/>
        </p:nvSpPr>
        <p:spPr bwMode="auto">
          <a:xfrm>
            <a:off x="1984375" y="3027363"/>
            <a:ext cx="1484313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Parser</a:t>
            </a:r>
          </a:p>
        </p:txBody>
      </p:sp>
      <p:sp>
        <p:nvSpPr>
          <p:cNvPr id="59408" name="Oval 18"/>
          <p:cNvSpPr>
            <a:spLocks noChangeArrowheads="1"/>
          </p:cNvSpPr>
          <p:nvPr/>
        </p:nvSpPr>
        <p:spPr bwMode="auto">
          <a:xfrm>
            <a:off x="1968500" y="4322763"/>
            <a:ext cx="1484313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Parser</a:t>
            </a:r>
          </a:p>
        </p:txBody>
      </p:sp>
      <p:sp>
        <p:nvSpPr>
          <p:cNvPr id="59409" name="Oval 19"/>
          <p:cNvSpPr>
            <a:spLocks noChangeArrowheads="1"/>
          </p:cNvSpPr>
          <p:nvPr/>
        </p:nvSpPr>
        <p:spPr bwMode="auto">
          <a:xfrm>
            <a:off x="2620963" y="35258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10" name="Oval 20"/>
          <p:cNvSpPr>
            <a:spLocks noChangeArrowheads="1"/>
          </p:cNvSpPr>
          <p:nvPr/>
        </p:nvSpPr>
        <p:spPr bwMode="auto">
          <a:xfrm>
            <a:off x="2620963" y="36782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11" name="Oval 21"/>
          <p:cNvSpPr>
            <a:spLocks noChangeArrowheads="1"/>
          </p:cNvSpPr>
          <p:nvPr/>
        </p:nvSpPr>
        <p:spPr bwMode="auto">
          <a:xfrm>
            <a:off x="2620963" y="38306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cxnSp>
        <p:nvCxnSpPr>
          <p:cNvPr id="59412" name="AutoShape 22"/>
          <p:cNvCxnSpPr>
            <a:cxnSpLocks noChangeShapeType="1"/>
            <a:stCxn id="59397" idx="3"/>
            <a:endCxn id="59406" idx="2"/>
          </p:cNvCxnSpPr>
          <p:nvPr/>
        </p:nvCxnSpPr>
        <p:spPr bwMode="auto">
          <a:xfrm>
            <a:off x="663575" y="2120900"/>
            <a:ext cx="1314450" cy="4191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9413" name="AutoShape 23"/>
          <p:cNvCxnSpPr>
            <a:cxnSpLocks noChangeShapeType="1"/>
            <a:stCxn id="59398" idx="3"/>
            <a:endCxn id="59408" idx="1"/>
          </p:cNvCxnSpPr>
          <p:nvPr/>
        </p:nvCxnSpPr>
        <p:spPr bwMode="auto">
          <a:xfrm>
            <a:off x="663575" y="2730500"/>
            <a:ext cx="1522413" cy="1682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9414" name="AutoShape 24"/>
          <p:cNvCxnSpPr>
            <a:cxnSpLocks noChangeShapeType="1"/>
            <a:stCxn id="59400" idx="3"/>
            <a:endCxn id="59407" idx="3"/>
          </p:cNvCxnSpPr>
          <p:nvPr/>
        </p:nvCxnSpPr>
        <p:spPr bwMode="auto">
          <a:xfrm flipV="1">
            <a:off x="663575" y="3554413"/>
            <a:ext cx="1538288" cy="15382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9415" name="AutoShape 25"/>
          <p:cNvSpPr>
            <a:spLocks noChangeArrowheads="1"/>
          </p:cNvSpPr>
          <p:nvPr/>
        </p:nvSpPr>
        <p:spPr bwMode="auto">
          <a:xfrm>
            <a:off x="3676650" y="1206500"/>
            <a:ext cx="1244600" cy="522288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Master</a:t>
            </a:r>
          </a:p>
        </p:txBody>
      </p:sp>
      <p:sp>
        <p:nvSpPr>
          <p:cNvPr id="59416" name="Rectangle 26"/>
          <p:cNvSpPr>
            <a:spLocks noChangeArrowheads="1"/>
          </p:cNvSpPr>
          <p:nvPr/>
        </p:nvSpPr>
        <p:spPr bwMode="auto">
          <a:xfrm>
            <a:off x="4057650" y="2273300"/>
            <a:ext cx="5730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a-f</a:t>
            </a:r>
          </a:p>
        </p:txBody>
      </p:sp>
      <p:sp>
        <p:nvSpPr>
          <p:cNvPr id="59417" name="Rectangle 27"/>
          <p:cNvSpPr>
            <a:spLocks noChangeArrowheads="1"/>
          </p:cNvSpPr>
          <p:nvPr/>
        </p:nvSpPr>
        <p:spPr bwMode="auto">
          <a:xfrm>
            <a:off x="4600575" y="2273300"/>
            <a:ext cx="6746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g-p</a:t>
            </a:r>
          </a:p>
        </p:txBody>
      </p:sp>
      <p:sp>
        <p:nvSpPr>
          <p:cNvPr id="59418" name="Rectangle 28"/>
          <p:cNvSpPr>
            <a:spLocks noChangeArrowheads="1"/>
          </p:cNvSpPr>
          <p:nvPr/>
        </p:nvSpPr>
        <p:spPr bwMode="auto">
          <a:xfrm>
            <a:off x="5241925" y="2273300"/>
            <a:ext cx="6588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q-z</a:t>
            </a:r>
          </a:p>
        </p:txBody>
      </p:sp>
      <p:sp>
        <p:nvSpPr>
          <p:cNvPr id="59419" name="Rectangle 29"/>
          <p:cNvSpPr>
            <a:spLocks noChangeArrowheads="1"/>
          </p:cNvSpPr>
          <p:nvPr/>
        </p:nvSpPr>
        <p:spPr bwMode="auto">
          <a:xfrm>
            <a:off x="4073525" y="3101975"/>
            <a:ext cx="5730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a-f</a:t>
            </a:r>
          </a:p>
        </p:txBody>
      </p:sp>
      <p:sp>
        <p:nvSpPr>
          <p:cNvPr id="59420" name="Rectangle 30"/>
          <p:cNvSpPr>
            <a:spLocks noChangeArrowheads="1"/>
          </p:cNvSpPr>
          <p:nvPr/>
        </p:nvSpPr>
        <p:spPr bwMode="auto">
          <a:xfrm>
            <a:off x="4616450" y="3101975"/>
            <a:ext cx="6746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g-p</a:t>
            </a:r>
          </a:p>
        </p:txBody>
      </p:sp>
      <p:sp>
        <p:nvSpPr>
          <p:cNvPr id="59421" name="Rectangle 31"/>
          <p:cNvSpPr>
            <a:spLocks noChangeArrowheads="1"/>
          </p:cNvSpPr>
          <p:nvPr/>
        </p:nvSpPr>
        <p:spPr bwMode="auto">
          <a:xfrm>
            <a:off x="5241925" y="3101975"/>
            <a:ext cx="6588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q-z</a:t>
            </a:r>
          </a:p>
        </p:txBody>
      </p:sp>
      <p:sp>
        <p:nvSpPr>
          <p:cNvPr id="59422" name="Rectangle 32"/>
          <p:cNvSpPr>
            <a:spLocks noChangeArrowheads="1"/>
          </p:cNvSpPr>
          <p:nvPr/>
        </p:nvSpPr>
        <p:spPr bwMode="auto">
          <a:xfrm>
            <a:off x="4073525" y="4397375"/>
            <a:ext cx="5730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a-f</a:t>
            </a:r>
          </a:p>
        </p:txBody>
      </p:sp>
      <p:sp>
        <p:nvSpPr>
          <p:cNvPr id="59423" name="Rectangle 33"/>
          <p:cNvSpPr>
            <a:spLocks noChangeArrowheads="1"/>
          </p:cNvSpPr>
          <p:nvPr/>
        </p:nvSpPr>
        <p:spPr bwMode="auto">
          <a:xfrm>
            <a:off x="4616450" y="4397375"/>
            <a:ext cx="6746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g-p</a:t>
            </a:r>
          </a:p>
        </p:txBody>
      </p:sp>
      <p:sp>
        <p:nvSpPr>
          <p:cNvPr id="59424" name="Rectangle 34"/>
          <p:cNvSpPr>
            <a:spLocks noChangeArrowheads="1"/>
          </p:cNvSpPr>
          <p:nvPr/>
        </p:nvSpPr>
        <p:spPr bwMode="auto">
          <a:xfrm>
            <a:off x="5241925" y="4397375"/>
            <a:ext cx="6588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q-z</a:t>
            </a:r>
          </a:p>
        </p:txBody>
      </p:sp>
      <p:sp>
        <p:nvSpPr>
          <p:cNvPr id="59425" name="Oval 35"/>
          <p:cNvSpPr>
            <a:spLocks noChangeArrowheads="1"/>
          </p:cNvSpPr>
          <p:nvPr/>
        </p:nvSpPr>
        <p:spPr bwMode="auto">
          <a:xfrm>
            <a:off x="4830763" y="35258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26" name="Oval 36"/>
          <p:cNvSpPr>
            <a:spLocks noChangeArrowheads="1"/>
          </p:cNvSpPr>
          <p:nvPr/>
        </p:nvSpPr>
        <p:spPr bwMode="auto">
          <a:xfrm>
            <a:off x="4830763" y="36782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27" name="Oval 37"/>
          <p:cNvSpPr>
            <a:spLocks noChangeArrowheads="1"/>
          </p:cNvSpPr>
          <p:nvPr/>
        </p:nvSpPr>
        <p:spPr bwMode="auto">
          <a:xfrm>
            <a:off x="4830763" y="38306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cxnSp>
        <p:nvCxnSpPr>
          <p:cNvPr id="59428" name="AutoShape 38"/>
          <p:cNvCxnSpPr>
            <a:cxnSpLocks noChangeShapeType="1"/>
            <a:stCxn id="59406" idx="6"/>
            <a:endCxn id="59416" idx="1"/>
          </p:cNvCxnSpPr>
          <p:nvPr/>
        </p:nvCxnSpPr>
        <p:spPr bwMode="auto">
          <a:xfrm flipV="1">
            <a:off x="3462338" y="2506663"/>
            <a:ext cx="595312" cy="333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9429" name="AutoShape 39"/>
          <p:cNvCxnSpPr>
            <a:cxnSpLocks noChangeShapeType="1"/>
            <a:stCxn id="59407" idx="6"/>
            <a:endCxn id="59419" idx="1"/>
          </p:cNvCxnSpPr>
          <p:nvPr/>
        </p:nvCxnSpPr>
        <p:spPr bwMode="auto">
          <a:xfrm flipV="1">
            <a:off x="3468688" y="3335338"/>
            <a:ext cx="604837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9430" name="AutoShape 40"/>
          <p:cNvCxnSpPr>
            <a:cxnSpLocks noChangeShapeType="1"/>
            <a:stCxn id="59408" idx="6"/>
            <a:endCxn id="59422" idx="1"/>
          </p:cNvCxnSpPr>
          <p:nvPr/>
        </p:nvCxnSpPr>
        <p:spPr bwMode="auto">
          <a:xfrm flipV="1">
            <a:off x="3452813" y="4630738"/>
            <a:ext cx="620712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9431" name="Oval 41"/>
          <p:cNvSpPr>
            <a:spLocks noChangeArrowheads="1"/>
          </p:cNvSpPr>
          <p:nvPr/>
        </p:nvSpPr>
        <p:spPr bwMode="auto">
          <a:xfrm>
            <a:off x="6238875" y="2230438"/>
            <a:ext cx="1803400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Inverter</a:t>
            </a:r>
          </a:p>
        </p:txBody>
      </p:sp>
      <p:sp>
        <p:nvSpPr>
          <p:cNvPr id="59432" name="Oval 42"/>
          <p:cNvSpPr>
            <a:spLocks noChangeArrowheads="1"/>
          </p:cNvSpPr>
          <p:nvPr/>
        </p:nvSpPr>
        <p:spPr bwMode="auto">
          <a:xfrm>
            <a:off x="6262688" y="3179763"/>
            <a:ext cx="1803400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Inverter</a:t>
            </a:r>
          </a:p>
        </p:txBody>
      </p:sp>
      <p:sp>
        <p:nvSpPr>
          <p:cNvPr id="59433" name="Oval 43"/>
          <p:cNvSpPr>
            <a:spLocks noChangeArrowheads="1"/>
          </p:cNvSpPr>
          <p:nvPr/>
        </p:nvSpPr>
        <p:spPr bwMode="auto">
          <a:xfrm>
            <a:off x="6262688" y="4094163"/>
            <a:ext cx="1803400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charset="0"/>
                <a:cs typeface="Arial Unicode MS" charset="0"/>
              </a:rPr>
              <a:t>Inverter</a:t>
            </a:r>
          </a:p>
        </p:txBody>
      </p:sp>
      <p:cxnSp>
        <p:nvCxnSpPr>
          <p:cNvPr id="59434" name="AutoShape 46"/>
          <p:cNvCxnSpPr>
            <a:cxnSpLocks noChangeShapeType="1"/>
            <a:stCxn id="59416" idx="0"/>
            <a:endCxn id="59431" idx="1"/>
          </p:cNvCxnSpPr>
          <p:nvPr/>
        </p:nvCxnSpPr>
        <p:spPr bwMode="auto">
          <a:xfrm rot="5400000" flipV="1">
            <a:off x="5399881" y="1218407"/>
            <a:ext cx="47625" cy="2157412"/>
          </a:xfrm>
          <a:prstGeom prst="bentConnector3">
            <a:avLst>
              <a:gd name="adj1" fmla="val -57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9435" name="AutoShape 47"/>
          <p:cNvCxnSpPr>
            <a:cxnSpLocks noChangeShapeType="1"/>
            <a:stCxn id="59419" idx="0"/>
            <a:endCxn id="59431" idx="3"/>
          </p:cNvCxnSpPr>
          <p:nvPr/>
        </p:nvCxnSpPr>
        <p:spPr bwMode="auto">
          <a:xfrm rot="-5400000">
            <a:off x="5259388" y="1858963"/>
            <a:ext cx="344487" cy="2141537"/>
          </a:xfrm>
          <a:prstGeom prst="bentConnector3">
            <a:avLst>
              <a:gd name="adj1" fmla="val 3686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9436" name="AutoShape 50"/>
          <p:cNvCxnSpPr>
            <a:cxnSpLocks noChangeShapeType="1"/>
            <a:stCxn id="59422" idx="0"/>
            <a:endCxn id="59431" idx="3"/>
          </p:cNvCxnSpPr>
          <p:nvPr/>
        </p:nvCxnSpPr>
        <p:spPr bwMode="auto">
          <a:xfrm rot="-5400000">
            <a:off x="4611688" y="2506663"/>
            <a:ext cx="1639887" cy="2141537"/>
          </a:xfrm>
          <a:prstGeom prst="curvedConnector3">
            <a:avLst>
              <a:gd name="adj1" fmla="val 4724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9437" name="AutoShape 51"/>
          <p:cNvSpPr>
            <a:spLocks noChangeArrowheads="1"/>
          </p:cNvSpPr>
          <p:nvPr/>
        </p:nvSpPr>
        <p:spPr bwMode="auto">
          <a:xfrm>
            <a:off x="8242300" y="2163763"/>
            <a:ext cx="193675" cy="685800"/>
          </a:xfrm>
          <a:prstGeom prst="can">
            <a:avLst>
              <a:gd name="adj" fmla="val 885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38" name="AutoShape 52"/>
          <p:cNvSpPr>
            <a:spLocks noChangeArrowheads="1"/>
          </p:cNvSpPr>
          <p:nvPr/>
        </p:nvSpPr>
        <p:spPr bwMode="auto">
          <a:xfrm>
            <a:off x="8242300" y="3154363"/>
            <a:ext cx="193675" cy="685800"/>
          </a:xfrm>
          <a:prstGeom prst="can">
            <a:avLst>
              <a:gd name="adj" fmla="val 885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39" name="AutoShape 53"/>
          <p:cNvSpPr>
            <a:spLocks noChangeArrowheads="1"/>
          </p:cNvSpPr>
          <p:nvPr/>
        </p:nvSpPr>
        <p:spPr bwMode="auto">
          <a:xfrm>
            <a:off x="8242300" y="4068763"/>
            <a:ext cx="193675" cy="685800"/>
          </a:xfrm>
          <a:prstGeom prst="can">
            <a:avLst>
              <a:gd name="adj" fmla="val 885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40" name="Text Box 54"/>
          <p:cNvSpPr txBox="1">
            <a:spLocks noChangeArrowheads="1"/>
          </p:cNvSpPr>
          <p:nvPr/>
        </p:nvSpPr>
        <p:spPr bwMode="auto">
          <a:xfrm>
            <a:off x="7713663" y="1944688"/>
            <a:ext cx="135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400">
                <a:latin typeface="Lucida Sans" charset="0"/>
                <a:cs typeface="Arial Unicode MS" charset="0"/>
              </a:rPr>
              <a:t>Postings</a:t>
            </a:r>
          </a:p>
        </p:txBody>
      </p:sp>
      <p:cxnSp>
        <p:nvCxnSpPr>
          <p:cNvPr id="59441" name="AutoShape 55"/>
          <p:cNvCxnSpPr>
            <a:cxnSpLocks noChangeShapeType="1"/>
            <a:stCxn id="59431" idx="6"/>
            <a:endCxn id="59437" idx="2"/>
          </p:cNvCxnSpPr>
          <p:nvPr/>
        </p:nvCxnSpPr>
        <p:spPr bwMode="auto">
          <a:xfrm flipV="1">
            <a:off x="8042275" y="2506663"/>
            <a:ext cx="200025" cy="333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9442" name="Text Box 56"/>
          <p:cNvSpPr txBox="1">
            <a:spLocks noChangeArrowheads="1"/>
          </p:cNvSpPr>
          <p:nvPr/>
        </p:nvSpPr>
        <p:spPr bwMode="auto">
          <a:xfrm>
            <a:off x="8312150" y="2349500"/>
            <a:ext cx="56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400">
                <a:latin typeface="Lucida Sans" charset="0"/>
                <a:cs typeface="Arial Unicode MS" charset="0"/>
              </a:rPr>
              <a:t>a-f</a:t>
            </a:r>
          </a:p>
        </p:txBody>
      </p:sp>
      <p:sp>
        <p:nvSpPr>
          <p:cNvPr id="59443" name="Text Box 57"/>
          <p:cNvSpPr txBox="1">
            <a:spLocks noChangeArrowheads="1"/>
          </p:cNvSpPr>
          <p:nvPr/>
        </p:nvSpPr>
        <p:spPr bwMode="auto">
          <a:xfrm>
            <a:off x="8312150" y="3340100"/>
            <a:ext cx="665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400">
                <a:latin typeface="Lucida Sans" charset="0"/>
                <a:cs typeface="Arial Unicode MS" charset="0"/>
              </a:rPr>
              <a:t>g-p</a:t>
            </a:r>
          </a:p>
        </p:txBody>
      </p:sp>
      <p:sp>
        <p:nvSpPr>
          <p:cNvPr id="59444" name="Text Box 58"/>
          <p:cNvSpPr txBox="1">
            <a:spLocks noChangeArrowheads="1"/>
          </p:cNvSpPr>
          <p:nvPr/>
        </p:nvSpPr>
        <p:spPr bwMode="auto">
          <a:xfrm>
            <a:off x="8302625" y="4178300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400">
                <a:latin typeface="Lucida Sans" charset="0"/>
                <a:cs typeface="Arial Unicode MS" charset="0"/>
              </a:rPr>
              <a:t>q-z</a:t>
            </a:r>
          </a:p>
        </p:txBody>
      </p:sp>
      <p:sp>
        <p:nvSpPr>
          <p:cNvPr id="59445" name="Oval 59"/>
          <p:cNvSpPr>
            <a:spLocks noChangeArrowheads="1"/>
          </p:cNvSpPr>
          <p:nvPr/>
        </p:nvSpPr>
        <p:spPr bwMode="auto">
          <a:xfrm>
            <a:off x="6049963" y="35258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46" name="Oval 60"/>
          <p:cNvSpPr>
            <a:spLocks noChangeArrowheads="1"/>
          </p:cNvSpPr>
          <p:nvPr/>
        </p:nvSpPr>
        <p:spPr bwMode="auto">
          <a:xfrm>
            <a:off x="6049963" y="36782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sp>
        <p:nvSpPr>
          <p:cNvPr id="59447" name="Oval 61"/>
          <p:cNvSpPr>
            <a:spLocks noChangeArrowheads="1"/>
          </p:cNvSpPr>
          <p:nvPr/>
        </p:nvSpPr>
        <p:spPr bwMode="auto">
          <a:xfrm>
            <a:off x="6049963" y="3830638"/>
            <a:ext cx="193675" cy="6175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endParaRPr lang="en-US" sz="2400">
              <a:latin typeface="Lucida Sans" charset="0"/>
              <a:cs typeface="Arial Unicode MS" charset="0"/>
            </a:endParaRPr>
          </a:p>
        </p:txBody>
      </p:sp>
      <p:cxnSp>
        <p:nvCxnSpPr>
          <p:cNvPr id="59448" name="AutoShape 62"/>
          <p:cNvCxnSpPr>
            <a:cxnSpLocks noChangeShapeType="1"/>
            <a:stCxn id="59432" idx="6"/>
            <a:endCxn id="59438" idx="2"/>
          </p:cNvCxnSpPr>
          <p:nvPr/>
        </p:nvCxnSpPr>
        <p:spPr bwMode="auto">
          <a:xfrm>
            <a:off x="8066088" y="3489325"/>
            <a:ext cx="176212" cy="793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9449" name="AutoShape 63"/>
          <p:cNvCxnSpPr>
            <a:cxnSpLocks noChangeShapeType="1"/>
            <a:stCxn id="59433" idx="6"/>
            <a:endCxn id="59439" idx="2"/>
          </p:cNvCxnSpPr>
          <p:nvPr/>
        </p:nvCxnSpPr>
        <p:spPr bwMode="auto">
          <a:xfrm>
            <a:off x="8066088" y="4403725"/>
            <a:ext cx="176212" cy="793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9450" name="Line 67"/>
          <p:cNvSpPr>
            <a:spLocks noChangeShapeType="1"/>
          </p:cNvSpPr>
          <p:nvPr/>
        </p:nvSpPr>
        <p:spPr bwMode="auto">
          <a:xfrm flipH="1">
            <a:off x="2679700" y="15113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9451" name="Line 68"/>
          <p:cNvSpPr>
            <a:spLocks noChangeShapeType="1"/>
          </p:cNvSpPr>
          <p:nvPr/>
        </p:nvSpPr>
        <p:spPr bwMode="auto">
          <a:xfrm>
            <a:off x="4889500" y="14351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9452" name="Text Box 69"/>
          <p:cNvSpPr txBox="1">
            <a:spLocks noChangeArrowheads="1"/>
          </p:cNvSpPr>
          <p:nvPr/>
        </p:nvSpPr>
        <p:spPr bwMode="auto">
          <a:xfrm>
            <a:off x="2374900" y="12827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400" i="1">
                <a:latin typeface="Lucida Sans" charset="0"/>
                <a:cs typeface="Arial Unicode MS" charset="0"/>
              </a:rPr>
              <a:t>assign</a:t>
            </a:r>
          </a:p>
        </p:txBody>
      </p:sp>
      <p:sp>
        <p:nvSpPr>
          <p:cNvPr id="59453" name="Text Box 70"/>
          <p:cNvSpPr txBox="1">
            <a:spLocks noChangeArrowheads="1"/>
          </p:cNvSpPr>
          <p:nvPr/>
        </p:nvSpPr>
        <p:spPr bwMode="auto">
          <a:xfrm>
            <a:off x="5651500" y="12827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400" i="1">
                <a:latin typeface="Lucida Sans" charset="0"/>
                <a:cs typeface="Arial Unicode MS" charset="0"/>
              </a:rPr>
              <a:t>assign</a:t>
            </a:r>
          </a:p>
        </p:txBody>
      </p:sp>
      <p:sp>
        <p:nvSpPr>
          <p:cNvPr id="59454" name="TextBox 61"/>
          <p:cNvSpPr txBox="1">
            <a:spLocks noChangeArrowheads="1"/>
          </p:cNvSpPr>
          <p:nvPr/>
        </p:nvSpPr>
        <p:spPr bwMode="auto">
          <a:xfrm>
            <a:off x="2146300" y="5321300"/>
            <a:ext cx="121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2400" i="1">
                <a:latin typeface="Lucida Sans" charset="0"/>
                <a:cs typeface="Arial Unicode MS" charset="0"/>
              </a:rPr>
              <a:t>Map</a:t>
            </a:r>
          </a:p>
          <a:p>
            <a:pPr algn="l" eaLnBrk="1" hangingPunct="1"/>
            <a:r>
              <a:rPr lang="en-US" sz="2400" i="1">
                <a:latin typeface="Lucida Sans" charset="0"/>
                <a:cs typeface="Arial Unicode MS" charset="0"/>
              </a:rPr>
              <a:t>phase</a:t>
            </a:r>
          </a:p>
        </p:txBody>
      </p:sp>
      <p:sp>
        <p:nvSpPr>
          <p:cNvPr id="59455" name="TextBox 62"/>
          <p:cNvSpPr txBox="1">
            <a:spLocks noChangeArrowheads="1"/>
          </p:cNvSpPr>
          <p:nvPr/>
        </p:nvSpPr>
        <p:spPr bwMode="auto">
          <a:xfrm>
            <a:off x="3822700" y="5473700"/>
            <a:ext cx="2178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400">
                <a:latin typeface="Lucida Sans" charset="0"/>
                <a:cs typeface="Arial Unicode MS" charset="0"/>
              </a:rPr>
              <a:t>Segment files</a:t>
            </a:r>
          </a:p>
        </p:txBody>
      </p:sp>
      <p:sp>
        <p:nvSpPr>
          <p:cNvPr id="59456" name="TextBox 63"/>
          <p:cNvSpPr txBox="1">
            <a:spLocks noChangeArrowheads="1"/>
          </p:cNvSpPr>
          <p:nvPr/>
        </p:nvSpPr>
        <p:spPr bwMode="auto">
          <a:xfrm>
            <a:off x="6489700" y="5329238"/>
            <a:ext cx="1228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2400" i="1">
                <a:latin typeface="Lucida Sans" charset="0"/>
                <a:cs typeface="Arial Unicode MS" charset="0"/>
              </a:rPr>
              <a:t>Reduce</a:t>
            </a:r>
          </a:p>
          <a:p>
            <a:pPr algn="l" eaLnBrk="1" hangingPunct="1"/>
            <a:r>
              <a:rPr lang="en-US" sz="2400" i="1">
                <a:latin typeface="Lucida Sans" charset="0"/>
                <a:cs typeface="Arial Unicode MS" charset="0"/>
              </a:rPr>
              <a:t>phase</a:t>
            </a:r>
          </a:p>
        </p:txBody>
      </p:sp>
      <p:sp>
        <p:nvSpPr>
          <p:cNvPr id="59457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r>
              <a:rPr lang="en-US" sz="1600">
                <a:solidFill>
                  <a:srgbClr val="FBFCFF"/>
                </a:solidFill>
                <a:latin typeface="Lucida Sans" charset="0"/>
                <a:cs typeface="Arial Unicode MS" charset="0"/>
              </a:rPr>
              <a:t>Sec. 4.4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ea typeface="ＭＳ Ｐゴシック" charset="-128"/>
              </a:rPr>
              <a:t>Example for index construction</a:t>
            </a:r>
            <a:endParaRPr lang="en-US" altLang="en-US">
              <a:ea typeface="ＭＳ Ｐゴシック" charset="-128"/>
            </a:endParaRP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9220200" cy="5121275"/>
          </a:xfrm>
        </p:spPr>
        <p:txBody>
          <a:bodyPr/>
          <a:lstStyle/>
          <a:p>
            <a:pPr marL="0" indent="0" eaLnBrk="1" hangingPunct="1">
              <a:buFont typeface="Wingdings" charset="2"/>
              <a:buNone/>
            </a:pPr>
            <a:r>
              <a:rPr lang="en-US" altLang="en-US" dirty="0">
                <a:ea typeface="ＭＳ Ｐゴシック" charset="-128"/>
              </a:rPr>
              <a:t>Map</a:t>
            </a:r>
            <a:r>
              <a:rPr lang="en-US" altLang="en-US" sz="2400" dirty="0">
                <a:ea typeface="ＭＳ Ｐゴシック" charset="-128"/>
              </a:rPr>
              <a:t>:</a:t>
            </a:r>
          </a:p>
          <a:p>
            <a:pPr marL="0" indent="0" eaLnBrk="1" hangingPunct="1">
              <a:buFont typeface="Wingdings" charset="2"/>
              <a:buNone/>
            </a:pPr>
            <a:r>
              <a:rPr lang="en-US" altLang="en-US" dirty="0">
                <a:ea typeface="ＭＳ Ｐゴシック" charset="-128"/>
              </a:rPr>
              <a:t>d1 : C came, C </a:t>
            </a:r>
            <a:r>
              <a:rPr lang="en-US" altLang="en-US" dirty="0" err="1">
                <a:ea typeface="ＭＳ Ｐゴシック" charset="-128"/>
              </a:rPr>
              <a:t>c’</a:t>
            </a:r>
            <a:r>
              <a:rPr lang="en-US" altLang="ja-JP" dirty="0" err="1">
                <a:ea typeface="ＭＳ Ｐゴシック" charset="-128"/>
              </a:rPr>
              <a:t>ed</a:t>
            </a:r>
            <a:r>
              <a:rPr lang="en-US" altLang="ja-JP" dirty="0">
                <a:ea typeface="ＭＳ Ｐゴシック" charset="-128"/>
              </a:rPr>
              <a:t>. </a:t>
            </a:r>
          </a:p>
          <a:p>
            <a:pPr marL="0" indent="0" eaLnBrk="1" hangingPunct="1">
              <a:buFont typeface="Wingdings" charset="2"/>
              <a:buNone/>
            </a:pPr>
            <a:r>
              <a:rPr lang="en-US" altLang="en-US" dirty="0">
                <a:ea typeface="ＭＳ Ｐゴシック" charset="-128"/>
              </a:rPr>
              <a:t>d2 : C died. </a:t>
            </a:r>
          </a:p>
          <a:p>
            <a:pPr marL="0" indent="0" eaLnBrk="1" hangingPunct="1">
              <a:buFont typeface="Wingdings" charset="2"/>
              <a:buNone/>
            </a:pPr>
            <a:r>
              <a:rPr lang="en-US" altLang="en-US" dirty="0">
                <a:ea typeface="ＭＳ Ｐゴシック" charset="-128"/>
              </a:rPr>
              <a:t>→</a:t>
            </a:r>
          </a:p>
          <a:p>
            <a:pPr marL="0" indent="0" eaLnBrk="1" hangingPunct="1">
              <a:buFont typeface="Wingdings" charset="2"/>
              <a:buNone/>
            </a:pPr>
            <a:r>
              <a:rPr lang="en-US" altLang="en-US" dirty="0">
                <a:ea typeface="ＭＳ Ｐゴシック" charset="-128"/>
              </a:rPr>
              <a:t>&lt;C,d1&gt;, &lt;came,d1&gt;, &lt;C,d1&gt;, &lt;</a:t>
            </a:r>
            <a:r>
              <a:rPr lang="en-US" altLang="en-US" dirty="0" err="1">
                <a:ea typeface="ＭＳ Ｐゴシック" charset="-128"/>
              </a:rPr>
              <a:t>c’</a:t>
            </a:r>
            <a:r>
              <a:rPr lang="en-US" altLang="ja-JP" dirty="0" err="1">
                <a:ea typeface="ＭＳ Ｐゴシック" charset="-128"/>
              </a:rPr>
              <a:t>ed</a:t>
            </a:r>
            <a:r>
              <a:rPr lang="en-US" altLang="ja-JP" dirty="0">
                <a:ea typeface="ＭＳ Ｐゴシック" charset="-128"/>
              </a:rPr>
              <a:t>, d1&gt;, &lt;C, d2&gt;, &lt;died,d2&gt;</a:t>
            </a:r>
          </a:p>
          <a:p>
            <a:pPr marL="0" indent="0" eaLnBrk="1" hangingPunct="1">
              <a:buFont typeface="Wingdings" charset="2"/>
              <a:buNone/>
            </a:pPr>
            <a:endParaRPr lang="en-US" altLang="en-US" dirty="0">
              <a:ea typeface="ＭＳ Ｐゴシック" charset="-128"/>
            </a:endParaRPr>
          </a:p>
          <a:p>
            <a:pPr marL="0" indent="0" eaLnBrk="1" hangingPunct="1">
              <a:buFont typeface="Wingdings" charset="2"/>
              <a:buNone/>
            </a:pPr>
            <a:r>
              <a:rPr lang="en-US" altLang="en-US" dirty="0">
                <a:ea typeface="ＭＳ Ｐゴシック" charset="-128"/>
              </a:rPr>
              <a:t>Reduce:</a:t>
            </a:r>
          </a:p>
          <a:p>
            <a:pPr marL="0" indent="0" eaLnBrk="1" hangingPunct="1">
              <a:buFont typeface="Wingdings" charset="2"/>
              <a:buNone/>
            </a:pPr>
            <a:r>
              <a:rPr lang="en-US" altLang="en-US" dirty="0">
                <a:ea typeface="ＭＳ Ｐゴシック" charset="-128"/>
              </a:rPr>
              <a:t>(&lt;C,(d1,d1,d2)&gt;, &lt;died,(d2)&gt;, &lt;came,(d1)&gt;, &lt;</a:t>
            </a:r>
            <a:r>
              <a:rPr lang="en-US" altLang="en-US" dirty="0" err="1">
                <a:ea typeface="ＭＳ Ｐゴシック" charset="-128"/>
              </a:rPr>
              <a:t>c’</a:t>
            </a:r>
            <a:r>
              <a:rPr lang="en-US" altLang="ja-JP" dirty="0" err="1">
                <a:ea typeface="ＭＳ Ｐゴシック" charset="-128"/>
              </a:rPr>
              <a:t>ed</a:t>
            </a:r>
            <a:r>
              <a:rPr lang="en-US" altLang="ja-JP" dirty="0">
                <a:ea typeface="ＭＳ Ｐゴシック" charset="-128"/>
              </a:rPr>
              <a:t>,(d1)&gt;)  </a:t>
            </a:r>
          </a:p>
          <a:p>
            <a:pPr marL="0" indent="0" eaLnBrk="1" hangingPunct="1">
              <a:buFont typeface="Wingdings" charset="2"/>
              <a:buNone/>
            </a:pPr>
            <a:r>
              <a:rPr lang="en-US" altLang="ja-JP" dirty="0">
                <a:ea typeface="ＭＳ Ｐゴシック" charset="-128"/>
              </a:rPr>
              <a:t>→  </a:t>
            </a:r>
          </a:p>
          <a:p>
            <a:pPr marL="0" indent="0" eaLnBrk="1" hangingPunct="1">
              <a:buFont typeface="Wingdings" charset="2"/>
              <a:buNone/>
            </a:pPr>
            <a:r>
              <a:rPr lang="en-US" altLang="ja-JP" dirty="0">
                <a:ea typeface="ＭＳ Ｐゴシック" charset="-128"/>
              </a:rPr>
              <a:t>(&lt;C,(d1:2,d2:1)&gt;&lt;died,(d2:1)&gt;, &lt;came,(d1:1)&gt;,&lt;</a:t>
            </a:r>
            <a:r>
              <a:rPr lang="en-US" altLang="ja-JP" dirty="0" err="1">
                <a:ea typeface="ＭＳ Ｐゴシック" charset="-128"/>
              </a:rPr>
              <a:t>c’ed</a:t>
            </a:r>
            <a:r>
              <a:rPr lang="en-US" altLang="ja-JP" dirty="0">
                <a:ea typeface="ＭＳ Ｐゴシック" charset="-128"/>
              </a:rPr>
              <a:t>,(d1:1)&gt;)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437085"/>
              </a:buClr>
              <a:buFont typeface="Wingdings" charset="2"/>
              <a:buChar char="§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357E69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918BA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2F6E7E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233337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0B1C7E-2993-4FA4-B634-CE97AAA0B925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1204" name="AutoShape 6"/>
          <p:cNvSpPr>
            <a:spLocks/>
          </p:cNvSpPr>
          <p:nvPr/>
        </p:nvSpPr>
        <p:spPr bwMode="auto">
          <a:xfrm>
            <a:off x="2286000" y="1544383"/>
            <a:ext cx="1371600" cy="435245"/>
          </a:xfrm>
          <a:prstGeom prst="borderCallout2">
            <a:avLst>
              <a:gd name="adj1" fmla="val 30000"/>
              <a:gd name="adj2" fmla="val -5556"/>
              <a:gd name="adj3" fmla="val 45792"/>
              <a:gd name="adj4" fmla="val -292"/>
              <a:gd name="adj5" fmla="val 161491"/>
              <a:gd name="adj6" fmla="val -868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dirty="0"/>
              <a:t>Caesar</a:t>
            </a:r>
          </a:p>
        </p:txBody>
      </p:sp>
      <p:sp>
        <p:nvSpPr>
          <p:cNvPr id="51205" name="AutoShape 7"/>
          <p:cNvSpPr>
            <a:spLocks/>
          </p:cNvSpPr>
          <p:nvPr/>
        </p:nvSpPr>
        <p:spPr bwMode="auto">
          <a:xfrm>
            <a:off x="4267200" y="1668463"/>
            <a:ext cx="1828800" cy="471422"/>
          </a:xfrm>
          <a:prstGeom prst="borderCallout2">
            <a:avLst>
              <a:gd name="adj1" fmla="val 30000"/>
              <a:gd name="adj2" fmla="val -4546"/>
              <a:gd name="adj3" fmla="val 45792"/>
              <a:gd name="adj4" fmla="val 60"/>
              <a:gd name="adj5" fmla="val 127497"/>
              <a:gd name="adj6" fmla="val -722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dirty="0"/>
              <a:t>conquered</a:t>
            </a:r>
          </a:p>
        </p:txBody>
      </p:sp>
    </p:spTree>
    <p:extLst>
      <p:ext uri="{BB962C8B-B14F-4D97-AF65-F5344CB8AC3E}">
        <p14:creationId xmlns:p14="http://schemas.microsoft.com/office/powerpoint/2010/main" val="38124381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604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4B76B67-AC6C-4623-992F-86C2F7BC2F7E}" type="slidenum">
              <a:rPr lang="en-US" smtClean="0">
                <a:latin typeface="Times New Roman" charset="0"/>
              </a:rPr>
              <a:pPr/>
              <a:t>23</a:t>
            </a:fld>
            <a:endParaRPr lang="en-US">
              <a:latin typeface="Times New Roman" charset="0"/>
            </a:endParaRP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Dynamic indexing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514" y="1082351"/>
            <a:ext cx="7935686" cy="5089849"/>
          </a:xfrm>
        </p:spPr>
        <p:txBody>
          <a:bodyPr/>
          <a:lstStyle/>
          <a:p>
            <a:r>
              <a:rPr lang="en-US" altLang="zh-CN" sz="2800" dirty="0">
                <a:ea typeface="宋体" pitchFamily="2" charset="-122"/>
              </a:rPr>
              <a:t>Problem: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Docs come in over time</a:t>
            </a:r>
          </a:p>
          <a:p>
            <a:pPr lvl="2"/>
            <a:r>
              <a:rPr lang="en-US" altLang="zh-CN" dirty="0">
                <a:ea typeface="宋体" pitchFamily="2" charset="-122"/>
              </a:rPr>
              <a:t>postings updates for terms already in dictionary</a:t>
            </a:r>
          </a:p>
          <a:p>
            <a:pPr lvl="2"/>
            <a:r>
              <a:rPr lang="en-US" altLang="zh-CN" dirty="0">
                <a:ea typeface="宋体" pitchFamily="2" charset="-122"/>
              </a:rPr>
              <a:t>new terms added to dictionary</a:t>
            </a:r>
            <a:endParaRPr lang="en-US" altLang="zh-CN" sz="2000" dirty="0">
              <a:ea typeface="宋体" pitchFamily="2" charset="-122"/>
            </a:endParaRPr>
          </a:p>
          <a:p>
            <a:pPr lvl="1"/>
            <a:r>
              <a:rPr lang="en-US" altLang="zh-CN" dirty="0">
                <a:ea typeface="宋体" pitchFamily="2" charset="-122"/>
              </a:rPr>
              <a:t>Docs get deleted</a:t>
            </a:r>
          </a:p>
          <a:p>
            <a:pPr lvl="1"/>
            <a:endParaRPr lang="en-US" altLang="zh-CN" sz="1100" dirty="0">
              <a:ea typeface="宋体" pitchFamily="2" charset="-122"/>
            </a:endParaRPr>
          </a:p>
          <a:p>
            <a:r>
              <a:rPr lang="en-US" altLang="zh-CN" dirty="0">
                <a:ea typeface="宋体" pitchFamily="2" charset="-122"/>
              </a:rPr>
              <a:t>Simplest Approach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Maintain a </a:t>
            </a:r>
            <a:r>
              <a:rPr lang="en-US" altLang="zh-CN" dirty="0">
                <a:latin typeface="Arial" charset="0"/>
                <a:ea typeface="宋体" pitchFamily="2" charset="-122"/>
              </a:rPr>
              <a:t>“</a:t>
            </a:r>
            <a:r>
              <a:rPr lang="en-US" altLang="zh-CN" dirty="0">
                <a:ea typeface="宋体" pitchFamily="2" charset="-122"/>
              </a:rPr>
              <a:t>big</a:t>
            </a:r>
            <a:r>
              <a:rPr lang="en-US" altLang="zh-CN" dirty="0">
                <a:latin typeface="Arial" charset="0"/>
                <a:ea typeface="宋体" pitchFamily="2" charset="-122"/>
              </a:rPr>
              <a:t>”</a:t>
            </a:r>
            <a:r>
              <a:rPr lang="en-US" altLang="zh-CN" dirty="0">
                <a:ea typeface="宋体" pitchFamily="2" charset="-122"/>
              </a:rPr>
              <a:t> main index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New docs go into a </a:t>
            </a:r>
            <a:r>
              <a:rPr lang="en-US" altLang="zh-CN" dirty="0">
                <a:latin typeface="Arial" charset="0"/>
                <a:ea typeface="宋体" pitchFamily="2" charset="-122"/>
              </a:rPr>
              <a:t>“</a:t>
            </a:r>
            <a:r>
              <a:rPr lang="en-US" altLang="zh-CN" dirty="0">
                <a:ea typeface="宋体" pitchFamily="2" charset="-122"/>
              </a:rPr>
              <a:t>small</a:t>
            </a:r>
            <a:r>
              <a:rPr lang="en-US" altLang="zh-CN" dirty="0">
                <a:latin typeface="Arial" charset="0"/>
                <a:ea typeface="宋体" pitchFamily="2" charset="-122"/>
              </a:rPr>
              <a:t>”</a:t>
            </a:r>
            <a:r>
              <a:rPr lang="en-US" altLang="zh-CN" dirty="0">
                <a:ea typeface="宋体" pitchFamily="2" charset="-122"/>
              </a:rPr>
              <a:t> auxiliary index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Search across both, merge results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Deletions</a:t>
            </a:r>
          </a:p>
          <a:p>
            <a:pPr lvl="2"/>
            <a:r>
              <a:rPr lang="en-US" altLang="zh-CN" dirty="0">
                <a:ea typeface="宋体" pitchFamily="2" charset="-122"/>
              </a:rPr>
              <a:t>Invalidation bit-vector for deleted docs</a:t>
            </a:r>
          </a:p>
          <a:p>
            <a:pPr lvl="2"/>
            <a:r>
              <a:rPr lang="en-US" altLang="zh-CN" dirty="0">
                <a:ea typeface="宋体" pitchFamily="2" charset="-122"/>
              </a:rPr>
              <a:t>Filter docs output on a search result by this invalidation bit-vector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Periodically, re-index into one main index</a:t>
            </a:r>
          </a:p>
          <a:p>
            <a:endParaRPr lang="en-US" altLang="zh-CN" dirty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624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9267F60-F3A0-495C-92E3-1C8AF4ADED29}" type="slidenum">
              <a:rPr lang="en-US" smtClean="0">
                <a:latin typeface="Times New Roman" charset="0"/>
              </a:rPr>
              <a:pPr/>
              <a:t>24</a:t>
            </a:fld>
            <a:endParaRPr lang="en-US">
              <a:latin typeface="Times New Roman" charset="0"/>
            </a:endParaRPr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Index on disk vs. memory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800">
                <a:ea typeface="宋体" pitchFamily="2" charset="-122"/>
              </a:rPr>
              <a:t>Most retrieval systems keep the dictionary in memory and the postings on disk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800">
                <a:ea typeface="宋体" pitchFamily="2" charset="-122"/>
              </a:rPr>
              <a:t>Web search engines frequently keep both in memory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zh-CN" sz="2400">
                <a:ea typeface="宋体" pitchFamily="2" charset="-122"/>
              </a:rPr>
              <a:t>massive memory requirement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zh-CN" sz="2400">
                <a:ea typeface="宋体" pitchFamily="2" charset="-122"/>
              </a:rPr>
              <a:t>feasible for large web service installations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zh-CN" sz="2400">
                <a:ea typeface="宋体" pitchFamily="2" charset="-122"/>
              </a:rPr>
              <a:t>less so for commercial usage where query loads are lighter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Intelligent Information Retrieval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634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317E5E9-C6D1-42E0-8980-15A12C088A20}" type="slidenum">
              <a:rPr lang="en-US" smtClean="0">
                <a:latin typeface="Times New Roman" charset="0"/>
              </a:rPr>
              <a:pPr/>
              <a:t>25</a:t>
            </a:fld>
            <a:endParaRPr lang="en-US">
              <a:latin typeface="Times New Roman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508000"/>
          </a:xfrm>
        </p:spPr>
        <p:txBody>
          <a:bodyPr/>
          <a:lstStyle/>
          <a:p>
            <a:r>
              <a:rPr lang="en-US"/>
              <a:t>Retrieval From Indexes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914400"/>
            <a:ext cx="8420100" cy="5257800"/>
          </a:xfrm>
        </p:spPr>
        <p:txBody>
          <a:bodyPr/>
          <a:lstStyle/>
          <a:p>
            <a:r>
              <a:rPr lang="en-US" dirty="0"/>
              <a:t>Given the large indexes in IR applications, searching for keys in the dictionaries becomes a dominant cost</a:t>
            </a: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Two main choices for dictionary data structures: </a:t>
            </a:r>
            <a:r>
              <a:rPr lang="en-US" dirty="0" err="1">
                <a:ea typeface="ＭＳ Ｐゴシック" pitchFamily="-112" charset="-128"/>
              </a:rPr>
              <a:t>Hashtables</a:t>
            </a:r>
            <a:r>
              <a:rPr lang="en-US" dirty="0">
                <a:ea typeface="ＭＳ Ｐゴシック" pitchFamily="-112" charset="-128"/>
              </a:rPr>
              <a:t> or Trees</a:t>
            </a:r>
            <a:endParaRPr lang="en-US" sz="2800" dirty="0">
              <a:ea typeface="ＭＳ Ｐゴシック" pitchFamily="-112" charset="-128"/>
            </a:endParaRPr>
          </a:p>
          <a:p>
            <a:pPr lvl="1"/>
            <a:r>
              <a:rPr lang="en-US" sz="2400" dirty="0"/>
              <a:t>Using Hashing</a:t>
            </a:r>
          </a:p>
          <a:p>
            <a:pPr lvl="2"/>
            <a:r>
              <a:rPr lang="en-US" sz="2000" dirty="0"/>
              <a:t>requires the derivation of a hash function mapping terms to locations</a:t>
            </a:r>
          </a:p>
          <a:p>
            <a:pPr lvl="2"/>
            <a:r>
              <a:rPr lang="en-US" sz="2000" dirty="0"/>
              <a:t>may require collision detection and resolution for non-unique hash values</a:t>
            </a:r>
          </a:p>
          <a:p>
            <a:pPr lvl="1"/>
            <a:r>
              <a:rPr lang="en-US" sz="2400" dirty="0"/>
              <a:t>Using Trees</a:t>
            </a:r>
          </a:p>
          <a:p>
            <a:pPr lvl="2"/>
            <a:r>
              <a:rPr lang="en-US" sz="2000" dirty="0"/>
              <a:t>Binary search trees</a:t>
            </a:r>
          </a:p>
          <a:p>
            <a:pPr lvl="2"/>
            <a:r>
              <a:rPr lang="en-US" sz="2000" dirty="0"/>
              <a:t>nice properties, easy to implement, and effective</a:t>
            </a:r>
          </a:p>
          <a:p>
            <a:pPr lvl="2"/>
            <a:r>
              <a:rPr lang="en-US" sz="2000" dirty="0"/>
              <a:t>enhancements such as B+ trees can improve search effectiveness</a:t>
            </a:r>
          </a:p>
          <a:p>
            <a:pPr lvl="2"/>
            <a:r>
              <a:rPr lang="en-US" sz="2000" dirty="0"/>
              <a:t>but, requires the storage of keys in each internal node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</a:rPr>
              <a:t>Hashtables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ea typeface="ＭＳ Ｐゴシック" pitchFamily="-112" charset="-128"/>
              </a:rPr>
              <a:t>Each vocabulary term is hashed to an integer</a:t>
            </a:r>
          </a:p>
          <a:p>
            <a:pPr lvl="1" eaLnBrk="1" hangingPunct="1"/>
            <a:r>
              <a:rPr lang="en-US" sz="2400" dirty="0">
                <a:ea typeface="ＭＳ Ｐゴシック" pitchFamily="-112" charset="-128"/>
              </a:rPr>
              <a:t>(We assume you’ve seen </a:t>
            </a:r>
            <a:r>
              <a:rPr lang="en-US" sz="2400" dirty="0" err="1">
                <a:ea typeface="ＭＳ Ｐゴシック" pitchFamily="-112" charset="-128"/>
              </a:rPr>
              <a:t>hashtables</a:t>
            </a:r>
            <a:r>
              <a:rPr lang="en-US" sz="2400" dirty="0">
                <a:ea typeface="ＭＳ Ｐゴシック" pitchFamily="-112" charset="-128"/>
              </a:rPr>
              <a:t> before)</a:t>
            </a:r>
          </a:p>
          <a:p>
            <a:pPr eaLnBrk="1" hangingPunct="1"/>
            <a:r>
              <a:rPr lang="en-US" sz="2800" dirty="0">
                <a:ea typeface="ＭＳ Ｐゴシック" pitchFamily="-112" charset="-128"/>
              </a:rPr>
              <a:t>Pros:</a:t>
            </a:r>
          </a:p>
          <a:p>
            <a:pPr lvl="1" eaLnBrk="1" hangingPunct="1"/>
            <a:r>
              <a:rPr lang="en-US" sz="2400" dirty="0">
                <a:ea typeface="ＭＳ Ｐゴシック" pitchFamily="-112" charset="-128"/>
              </a:rPr>
              <a:t>Lookup is faster than for a tree: O(1)</a:t>
            </a:r>
          </a:p>
          <a:p>
            <a:pPr eaLnBrk="1" hangingPunct="1"/>
            <a:r>
              <a:rPr lang="en-US" sz="2800" dirty="0">
                <a:ea typeface="ＭＳ Ｐゴシック" pitchFamily="-112" charset="-128"/>
              </a:rPr>
              <a:t>Cons:</a:t>
            </a:r>
          </a:p>
          <a:p>
            <a:pPr lvl="1" eaLnBrk="1" hangingPunct="1"/>
            <a:r>
              <a:rPr lang="en-US" sz="2400" dirty="0">
                <a:ea typeface="ＭＳ Ｐゴシック" pitchFamily="-112" charset="-128"/>
              </a:rPr>
              <a:t>No easy way to find minor variants:</a:t>
            </a:r>
          </a:p>
          <a:p>
            <a:pPr lvl="2" eaLnBrk="1" hangingPunct="1"/>
            <a:r>
              <a:rPr lang="en-US" sz="2000" dirty="0">
                <a:ea typeface="ＭＳ Ｐゴシック" pitchFamily="-112" charset="-128"/>
              </a:rPr>
              <a:t>judgment/judgement</a:t>
            </a:r>
          </a:p>
          <a:p>
            <a:pPr lvl="1" eaLnBrk="1" hangingPunct="1"/>
            <a:r>
              <a:rPr lang="en-US" sz="2400" dirty="0">
                <a:ea typeface="ＭＳ Ｐゴシック" pitchFamily="-112" charset="-128"/>
              </a:rPr>
              <a:t>No prefix search</a:t>
            </a:r>
          </a:p>
          <a:p>
            <a:pPr lvl="1" eaLnBrk="1" hangingPunct="1"/>
            <a:r>
              <a:rPr lang="en-US" sz="2400" dirty="0">
                <a:ea typeface="ＭＳ Ｐゴシック" pitchFamily="-112" charset="-128"/>
              </a:rPr>
              <a:t>If vocabulary keeps growing, need to occasionally do the expensive operation of rehashing </a:t>
            </a:r>
            <a:r>
              <a:rPr lang="en-US" sz="2400" i="1" dirty="0">
                <a:ea typeface="ＭＳ Ｐゴシック" pitchFamily="-112" charset="-128"/>
              </a:rPr>
              <a:t>everything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64516" name="TextBox 3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3.1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2133600" cy="244475"/>
          </a:xfrm>
          <a:noFill/>
        </p:spPr>
        <p:txBody>
          <a:bodyPr/>
          <a:lstStyle/>
          <a:p>
            <a:fld id="{B106EE93-2DDC-4D1C-B357-C9D20633AAB4}" type="slidenum">
              <a:rPr lang="en-US" smtClean="0">
                <a:latin typeface="Times New Roman" charset="0"/>
              </a:rPr>
              <a:pPr/>
              <a:t>26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</a:rPr>
              <a:t>Trees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2" charset="-128"/>
              </a:rPr>
              <a:t>Simplest: binary tree</a:t>
            </a: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More usual: B-trees</a:t>
            </a: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Trees require a standard ordering of characters and hence strings … but we typically have one</a:t>
            </a: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Pros:</a:t>
            </a:r>
          </a:p>
          <a:p>
            <a:pPr lvl="1" eaLnBrk="1" hangingPunct="1"/>
            <a:r>
              <a:rPr lang="en-US" dirty="0">
                <a:ea typeface="ＭＳ Ｐゴシック" pitchFamily="-112" charset="-128"/>
              </a:rPr>
              <a:t>Solves the prefix problem (e.g., terms starting with </a:t>
            </a:r>
            <a:r>
              <a:rPr lang="en-US" i="1" dirty="0" err="1">
                <a:ea typeface="ＭＳ Ｐゴシック" pitchFamily="-112" charset="-128"/>
              </a:rPr>
              <a:t>hyp</a:t>
            </a:r>
            <a:r>
              <a:rPr lang="en-US" dirty="0">
                <a:ea typeface="ＭＳ Ｐゴシック" pitchFamily="-112" charset="-128"/>
              </a:rPr>
              <a:t>)</a:t>
            </a: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Cons:</a:t>
            </a:r>
          </a:p>
          <a:p>
            <a:pPr lvl="1" eaLnBrk="1" hangingPunct="1"/>
            <a:r>
              <a:rPr lang="en-US" dirty="0">
                <a:ea typeface="ＭＳ Ｐゴシック" pitchFamily="-112" charset="-128"/>
              </a:rPr>
              <a:t>Slower: O(log </a:t>
            </a:r>
            <a:r>
              <a:rPr lang="en-US" i="1" dirty="0">
                <a:ea typeface="ＭＳ Ｐゴシック" pitchFamily="-112" charset="-128"/>
              </a:rPr>
              <a:t>M</a:t>
            </a:r>
            <a:r>
              <a:rPr lang="en-US" dirty="0">
                <a:ea typeface="ＭＳ Ｐゴシック" pitchFamily="-112" charset="-128"/>
              </a:rPr>
              <a:t>)  [and this requires </a:t>
            </a:r>
            <a:r>
              <a:rPr lang="en-US" i="1" dirty="0">
                <a:solidFill>
                  <a:srgbClr val="00A000"/>
                </a:solidFill>
                <a:ea typeface="ＭＳ Ｐゴシック" pitchFamily="-112" charset="-128"/>
              </a:rPr>
              <a:t>balanced</a:t>
            </a:r>
            <a:r>
              <a:rPr lang="en-US" dirty="0">
                <a:ea typeface="ＭＳ Ｐゴシック" pitchFamily="-112" charset="-128"/>
              </a:rPr>
              <a:t> tree]</a:t>
            </a:r>
          </a:p>
          <a:p>
            <a:pPr lvl="1" eaLnBrk="1" hangingPunct="1"/>
            <a:r>
              <a:rPr lang="en-US" dirty="0">
                <a:ea typeface="ＭＳ Ｐゴシック" pitchFamily="-112" charset="-128"/>
              </a:rPr>
              <a:t>Rebalancing binary trees is expensive</a:t>
            </a:r>
          </a:p>
          <a:p>
            <a:pPr lvl="2" eaLnBrk="1" hangingPunct="1"/>
            <a:r>
              <a:rPr lang="en-US" dirty="0">
                <a:ea typeface="ＭＳ Ｐゴシック" pitchFamily="-112" charset="-128"/>
              </a:rPr>
              <a:t>But B-trees mitigate the rebalancing problem</a:t>
            </a:r>
          </a:p>
        </p:txBody>
      </p:sp>
      <p:sp>
        <p:nvSpPr>
          <p:cNvPr id="67588" name="TextBox 3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3.1</a:t>
            </a:r>
          </a:p>
        </p:txBody>
      </p:sp>
      <p:sp>
        <p:nvSpPr>
          <p:cNvPr id="6758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2133600" cy="244475"/>
          </a:xfrm>
          <a:noFill/>
        </p:spPr>
        <p:txBody>
          <a:bodyPr/>
          <a:lstStyle/>
          <a:p>
            <a:fld id="{2A004961-619D-4B25-AF5C-0E767BBE5FA0}" type="slidenum">
              <a:rPr lang="en-US" smtClean="0">
                <a:latin typeface="Times New Roman" charset="0"/>
              </a:rPr>
              <a:pPr/>
              <a:t>27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Oval 2"/>
          <p:cNvSpPr>
            <a:spLocks noChangeArrowheads="1"/>
          </p:cNvSpPr>
          <p:nvPr/>
        </p:nvSpPr>
        <p:spPr bwMode="auto">
          <a:xfrm>
            <a:off x="4191000" y="11795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Root</a:t>
            </a:r>
          </a:p>
        </p:txBody>
      </p:sp>
      <p:sp>
        <p:nvSpPr>
          <p:cNvPr id="65539" name="Oval 4"/>
          <p:cNvSpPr>
            <a:spLocks noChangeArrowheads="1"/>
          </p:cNvSpPr>
          <p:nvPr/>
        </p:nvSpPr>
        <p:spPr bwMode="auto">
          <a:xfrm>
            <a:off x="6248400" y="20939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Oval 5"/>
          <p:cNvSpPr>
            <a:spLocks noChangeArrowheads="1"/>
          </p:cNvSpPr>
          <p:nvPr/>
        </p:nvSpPr>
        <p:spPr bwMode="auto">
          <a:xfrm>
            <a:off x="2133600" y="20939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Oval 6"/>
          <p:cNvSpPr>
            <a:spLocks noChangeArrowheads="1"/>
          </p:cNvSpPr>
          <p:nvPr/>
        </p:nvSpPr>
        <p:spPr bwMode="auto">
          <a:xfrm>
            <a:off x="6934200" y="29321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Oval 7"/>
          <p:cNvSpPr>
            <a:spLocks noChangeArrowheads="1"/>
          </p:cNvSpPr>
          <p:nvPr/>
        </p:nvSpPr>
        <p:spPr bwMode="auto">
          <a:xfrm>
            <a:off x="2667000" y="3008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Oval 9"/>
          <p:cNvSpPr>
            <a:spLocks noChangeArrowheads="1"/>
          </p:cNvSpPr>
          <p:nvPr/>
        </p:nvSpPr>
        <p:spPr bwMode="auto">
          <a:xfrm>
            <a:off x="1600200" y="3008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4" name="Oval 10"/>
          <p:cNvSpPr>
            <a:spLocks noChangeArrowheads="1"/>
          </p:cNvSpPr>
          <p:nvPr/>
        </p:nvSpPr>
        <p:spPr bwMode="auto">
          <a:xfrm>
            <a:off x="5638800" y="29321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545" name="AutoShape 12"/>
          <p:cNvCxnSpPr>
            <a:cxnSpLocks noChangeShapeType="1"/>
            <a:stCxn id="65538" idx="3"/>
            <a:endCxn id="65540" idx="0"/>
          </p:cNvCxnSpPr>
          <p:nvPr/>
        </p:nvCxnSpPr>
        <p:spPr bwMode="auto">
          <a:xfrm flipH="1">
            <a:off x="2362200" y="1570038"/>
            <a:ext cx="1895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5546" name="AutoShape 14"/>
          <p:cNvCxnSpPr>
            <a:cxnSpLocks noChangeShapeType="1"/>
            <a:stCxn id="65538" idx="5"/>
            <a:endCxn id="65539" idx="0"/>
          </p:cNvCxnSpPr>
          <p:nvPr/>
        </p:nvCxnSpPr>
        <p:spPr bwMode="auto">
          <a:xfrm>
            <a:off x="4581525" y="1570038"/>
            <a:ext cx="1895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5547" name="AutoShape 15"/>
          <p:cNvCxnSpPr>
            <a:cxnSpLocks noChangeShapeType="1"/>
            <a:stCxn id="65540" idx="3"/>
            <a:endCxn id="65543" idx="0"/>
          </p:cNvCxnSpPr>
          <p:nvPr/>
        </p:nvCxnSpPr>
        <p:spPr bwMode="auto">
          <a:xfrm flipH="1">
            <a:off x="1828800" y="24844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5548" name="AutoShape 16"/>
          <p:cNvCxnSpPr>
            <a:cxnSpLocks noChangeShapeType="1"/>
            <a:stCxn id="65540" idx="5"/>
            <a:endCxn id="65542" idx="0"/>
          </p:cNvCxnSpPr>
          <p:nvPr/>
        </p:nvCxnSpPr>
        <p:spPr bwMode="auto">
          <a:xfrm>
            <a:off x="2524125" y="24844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5549" name="AutoShape 17"/>
          <p:cNvCxnSpPr>
            <a:cxnSpLocks noChangeShapeType="1"/>
            <a:stCxn id="65539" idx="3"/>
            <a:endCxn id="65544" idx="0"/>
          </p:cNvCxnSpPr>
          <p:nvPr/>
        </p:nvCxnSpPr>
        <p:spPr bwMode="auto">
          <a:xfrm flipH="1">
            <a:off x="5867400" y="2484438"/>
            <a:ext cx="4476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5550" name="AutoShape 18"/>
          <p:cNvCxnSpPr>
            <a:cxnSpLocks noChangeShapeType="1"/>
            <a:stCxn id="65539" idx="5"/>
            <a:endCxn id="65541" idx="0"/>
          </p:cNvCxnSpPr>
          <p:nvPr/>
        </p:nvCxnSpPr>
        <p:spPr bwMode="auto">
          <a:xfrm>
            <a:off x="6638925" y="2484438"/>
            <a:ext cx="5238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5551" name="Oval 21"/>
          <p:cNvSpPr>
            <a:spLocks noChangeArrowheads="1"/>
          </p:cNvSpPr>
          <p:nvPr/>
        </p:nvSpPr>
        <p:spPr bwMode="auto">
          <a:xfrm>
            <a:off x="533400" y="43799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Oval 22"/>
          <p:cNvSpPr>
            <a:spLocks noChangeArrowheads="1"/>
          </p:cNvSpPr>
          <p:nvPr/>
        </p:nvSpPr>
        <p:spPr bwMode="auto">
          <a:xfrm>
            <a:off x="1066800" y="5294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Oval 23"/>
          <p:cNvSpPr>
            <a:spLocks noChangeArrowheads="1"/>
          </p:cNvSpPr>
          <p:nvPr/>
        </p:nvSpPr>
        <p:spPr bwMode="auto">
          <a:xfrm>
            <a:off x="0" y="5294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554" name="AutoShape 24"/>
          <p:cNvCxnSpPr>
            <a:cxnSpLocks noChangeShapeType="1"/>
            <a:stCxn id="65551" idx="3"/>
            <a:endCxn id="65553" idx="0"/>
          </p:cNvCxnSpPr>
          <p:nvPr/>
        </p:nvCxnSpPr>
        <p:spPr bwMode="auto">
          <a:xfrm flipH="1">
            <a:off x="228600" y="47704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5555" name="AutoShape 25"/>
          <p:cNvCxnSpPr>
            <a:cxnSpLocks noChangeShapeType="1"/>
            <a:stCxn id="65551" idx="5"/>
            <a:endCxn id="65552" idx="0"/>
          </p:cNvCxnSpPr>
          <p:nvPr/>
        </p:nvCxnSpPr>
        <p:spPr bwMode="auto">
          <a:xfrm>
            <a:off x="923925" y="47704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5556" name="Oval 26"/>
          <p:cNvSpPr>
            <a:spLocks noChangeArrowheads="1"/>
          </p:cNvSpPr>
          <p:nvPr/>
        </p:nvSpPr>
        <p:spPr bwMode="auto">
          <a:xfrm>
            <a:off x="2209800" y="43799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7" name="Oval 27"/>
          <p:cNvSpPr>
            <a:spLocks noChangeArrowheads="1"/>
          </p:cNvSpPr>
          <p:nvPr/>
        </p:nvSpPr>
        <p:spPr bwMode="auto">
          <a:xfrm>
            <a:off x="2743200" y="5294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8" name="Oval 28"/>
          <p:cNvSpPr>
            <a:spLocks noChangeArrowheads="1"/>
          </p:cNvSpPr>
          <p:nvPr/>
        </p:nvSpPr>
        <p:spPr bwMode="auto">
          <a:xfrm>
            <a:off x="1676400" y="5294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559" name="AutoShape 29"/>
          <p:cNvCxnSpPr>
            <a:cxnSpLocks noChangeShapeType="1"/>
            <a:stCxn id="65556" idx="3"/>
            <a:endCxn id="65558" idx="0"/>
          </p:cNvCxnSpPr>
          <p:nvPr/>
        </p:nvCxnSpPr>
        <p:spPr bwMode="auto">
          <a:xfrm flipH="1">
            <a:off x="1905000" y="47704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5560" name="AutoShape 30"/>
          <p:cNvCxnSpPr>
            <a:cxnSpLocks noChangeShapeType="1"/>
            <a:stCxn id="65556" idx="5"/>
            <a:endCxn id="65557" idx="0"/>
          </p:cNvCxnSpPr>
          <p:nvPr/>
        </p:nvCxnSpPr>
        <p:spPr bwMode="auto">
          <a:xfrm>
            <a:off x="2600325" y="47704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5561" name="Oval 31"/>
          <p:cNvSpPr>
            <a:spLocks noChangeArrowheads="1"/>
          </p:cNvSpPr>
          <p:nvPr/>
        </p:nvSpPr>
        <p:spPr bwMode="auto">
          <a:xfrm>
            <a:off x="6324600" y="43799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62" name="Oval 32"/>
          <p:cNvSpPr>
            <a:spLocks noChangeArrowheads="1"/>
          </p:cNvSpPr>
          <p:nvPr/>
        </p:nvSpPr>
        <p:spPr bwMode="auto">
          <a:xfrm>
            <a:off x="6858000" y="5294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63" name="Oval 33"/>
          <p:cNvSpPr>
            <a:spLocks noChangeArrowheads="1"/>
          </p:cNvSpPr>
          <p:nvPr/>
        </p:nvSpPr>
        <p:spPr bwMode="auto">
          <a:xfrm>
            <a:off x="5791200" y="5294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564" name="AutoShape 34"/>
          <p:cNvCxnSpPr>
            <a:cxnSpLocks noChangeShapeType="1"/>
            <a:stCxn id="65561" idx="3"/>
            <a:endCxn id="65563" idx="0"/>
          </p:cNvCxnSpPr>
          <p:nvPr/>
        </p:nvCxnSpPr>
        <p:spPr bwMode="auto">
          <a:xfrm flipH="1">
            <a:off x="6019800" y="47704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5565" name="AutoShape 35"/>
          <p:cNvCxnSpPr>
            <a:cxnSpLocks noChangeShapeType="1"/>
            <a:stCxn id="65561" idx="5"/>
            <a:endCxn id="65562" idx="0"/>
          </p:cNvCxnSpPr>
          <p:nvPr/>
        </p:nvCxnSpPr>
        <p:spPr bwMode="auto">
          <a:xfrm>
            <a:off x="6715125" y="47704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5566" name="Oval 36"/>
          <p:cNvSpPr>
            <a:spLocks noChangeArrowheads="1"/>
          </p:cNvSpPr>
          <p:nvPr/>
        </p:nvSpPr>
        <p:spPr bwMode="auto">
          <a:xfrm>
            <a:off x="8001000" y="43799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67" name="Oval 37"/>
          <p:cNvSpPr>
            <a:spLocks noChangeArrowheads="1"/>
          </p:cNvSpPr>
          <p:nvPr/>
        </p:nvSpPr>
        <p:spPr bwMode="auto">
          <a:xfrm>
            <a:off x="8534400" y="5294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68" name="Oval 38"/>
          <p:cNvSpPr>
            <a:spLocks noChangeArrowheads="1"/>
          </p:cNvSpPr>
          <p:nvPr/>
        </p:nvSpPr>
        <p:spPr bwMode="auto">
          <a:xfrm>
            <a:off x="7467600" y="5294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569" name="AutoShape 39"/>
          <p:cNvCxnSpPr>
            <a:cxnSpLocks noChangeShapeType="1"/>
            <a:stCxn id="65566" idx="3"/>
            <a:endCxn id="65568" idx="0"/>
          </p:cNvCxnSpPr>
          <p:nvPr/>
        </p:nvCxnSpPr>
        <p:spPr bwMode="auto">
          <a:xfrm flipH="1">
            <a:off x="7696200" y="47704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5570" name="AutoShape 40"/>
          <p:cNvCxnSpPr>
            <a:cxnSpLocks noChangeShapeType="1"/>
            <a:stCxn id="65566" idx="5"/>
            <a:endCxn id="65567" idx="0"/>
          </p:cNvCxnSpPr>
          <p:nvPr/>
        </p:nvCxnSpPr>
        <p:spPr bwMode="auto">
          <a:xfrm>
            <a:off x="8391525" y="47704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5571" name="Text Box 41"/>
          <p:cNvSpPr txBox="1">
            <a:spLocks noChangeArrowheads="1"/>
          </p:cNvSpPr>
          <p:nvPr/>
        </p:nvSpPr>
        <p:spPr bwMode="auto">
          <a:xfrm>
            <a:off x="3429000" y="1392238"/>
            <a:ext cx="534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a-m</a:t>
            </a:r>
          </a:p>
        </p:txBody>
      </p:sp>
      <p:sp>
        <p:nvSpPr>
          <p:cNvPr id="65572" name="Text Box 42"/>
          <p:cNvSpPr txBox="1">
            <a:spLocks noChangeArrowheads="1"/>
          </p:cNvSpPr>
          <p:nvPr/>
        </p:nvSpPr>
        <p:spPr bwMode="auto">
          <a:xfrm>
            <a:off x="4876800" y="139700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n-z</a:t>
            </a:r>
          </a:p>
        </p:txBody>
      </p:sp>
      <p:sp>
        <p:nvSpPr>
          <p:cNvPr id="65573" name="Oval 44"/>
          <p:cNvSpPr>
            <a:spLocks noChangeAspect="1" noChangeArrowheads="1"/>
          </p:cNvSpPr>
          <p:nvPr/>
        </p:nvSpPr>
        <p:spPr bwMode="auto">
          <a:xfrm>
            <a:off x="3962400" y="4075113"/>
            <a:ext cx="55563" cy="555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74" name="Oval 45"/>
          <p:cNvSpPr>
            <a:spLocks noChangeAspect="1" noChangeArrowheads="1"/>
          </p:cNvSpPr>
          <p:nvPr/>
        </p:nvSpPr>
        <p:spPr bwMode="auto">
          <a:xfrm>
            <a:off x="4191000" y="4075113"/>
            <a:ext cx="55563" cy="555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75" name="Oval 46"/>
          <p:cNvSpPr>
            <a:spLocks noChangeAspect="1" noChangeArrowheads="1"/>
          </p:cNvSpPr>
          <p:nvPr/>
        </p:nvSpPr>
        <p:spPr bwMode="auto">
          <a:xfrm>
            <a:off x="4419600" y="4075113"/>
            <a:ext cx="55563" cy="555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76" name="Oval 47"/>
          <p:cNvSpPr>
            <a:spLocks noChangeAspect="1" noChangeArrowheads="1"/>
          </p:cNvSpPr>
          <p:nvPr/>
        </p:nvSpPr>
        <p:spPr bwMode="auto">
          <a:xfrm>
            <a:off x="4648200" y="4075113"/>
            <a:ext cx="55563" cy="555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77" name="Text Box 53"/>
          <p:cNvSpPr txBox="1">
            <a:spLocks noChangeArrowheads="1"/>
          </p:cNvSpPr>
          <p:nvPr/>
        </p:nvSpPr>
        <p:spPr bwMode="auto">
          <a:xfrm>
            <a:off x="1371600" y="2519363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a-hu</a:t>
            </a:r>
          </a:p>
        </p:txBody>
      </p:sp>
      <p:sp>
        <p:nvSpPr>
          <p:cNvPr id="65578" name="Text Box 54"/>
          <p:cNvSpPr txBox="1">
            <a:spLocks noChangeArrowheads="1"/>
          </p:cNvSpPr>
          <p:nvPr/>
        </p:nvSpPr>
        <p:spPr bwMode="auto">
          <a:xfrm>
            <a:off x="2686050" y="2519363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hy-m</a:t>
            </a:r>
          </a:p>
        </p:txBody>
      </p:sp>
      <p:sp>
        <p:nvSpPr>
          <p:cNvPr id="65579" name="Text Box 55"/>
          <p:cNvSpPr txBox="1">
            <a:spLocks noChangeArrowheads="1"/>
          </p:cNvSpPr>
          <p:nvPr/>
        </p:nvSpPr>
        <p:spPr bwMode="auto">
          <a:xfrm>
            <a:off x="5383213" y="2519363"/>
            <a:ext cx="579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n-sh</a:t>
            </a:r>
          </a:p>
        </p:txBody>
      </p:sp>
      <p:sp>
        <p:nvSpPr>
          <p:cNvPr id="65580" name="Text Box 56"/>
          <p:cNvSpPr txBox="1">
            <a:spLocks noChangeArrowheads="1"/>
          </p:cNvSpPr>
          <p:nvPr/>
        </p:nvSpPr>
        <p:spPr bwMode="auto">
          <a:xfrm>
            <a:off x="6964363" y="2519363"/>
            <a:ext cx="500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si-z</a:t>
            </a:r>
          </a:p>
        </p:txBody>
      </p:sp>
      <p:sp>
        <p:nvSpPr>
          <p:cNvPr id="65581" name="Text Box 57"/>
          <p:cNvSpPr txBox="1">
            <a:spLocks noChangeArrowheads="1"/>
          </p:cNvSpPr>
          <p:nvPr/>
        </p:nvSpPr>
        <p:spPr bwMode="auto">
          <a:xfrm rot="-4200000">
            <a:off x="-196850" y="5976938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" pitchFamily="-112" charset="0"/>
              </a:rPr>
              <a:t>aardvark</a:t>
            </a:r>
          </a:p>
        </p:txBody>
      </p:sp>
      <p:sp>
        <p:nvSpPr>
          <p:cNvPr id="65582" name="Text Box 58"/>
          <p:cNvSpPr txBox="1">
            <a:spLocks noChangeArrowheads="1"/>
          </p:cNvSpPr>
          <p:nvPr/>
        </p:nvSpPr>
        <p:spPr bwMode="auto">
          <a:xfrm rot="-4200000">
            <a:off x="2412206" y="5987257"/>
            <a:ext cx="928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" pitchFamily="-112" charset="0"/>
              </a:rPr>
              <a:t>huygens</a:t>
            </a:r>
          </a:p>
        </p:txBody>
      </p:sp>
      <p:sp>
        <p:nvSpPr>
          <p:cNvPr id="65583" name="Line 59"/>
          <p:cNvSpPr>
            <a:spLocks noChangeShapeType="1"/>
          </p:cNvSpPr>
          <p:nvPr/>
        </p:nvSpPr>
        <p:spPr bwMode="auto">
          <a:xfrm flipH="1">
            <a:off x="1295400" y="3389313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84" name="Line 60"/>
          <p:cNvSpPr>
            <a:spLocks noChangeShapeType="1"/>
          </p:cNvSpPr>
          <p:nvPr/>
        </p:nvSpPr>
        <p:spPr bwMode="auto">
          <a:xfrm>
            <a:off x="1981200" y="3389313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85" name="Text Box 61"/>
          <p:cNvSpPr txBox="1">
            <a:spLocks noChangeArrowheads="1"/>
          </p:cNvSpPr>
          <p:nvPr/>
        </p:nvSpPr>
        <p:spPr bwMode="auto">
          <a:xfrm rot="-4200000">
            <a:off x="5373687" y="5946776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" pitchFamily="-112" charset="0"/>
              </a:rPr>
              <a:t>sickle</a:t>
            </a:r>
          </a:p>
        </p:txBody>
      </p:sp>
      <p:sp>
        <p:nvSpPr>
          <p:cNvPr id="65586" name="Text Box 62"/>
          <p:cNvSpPr txBox="1">
            <a:spLocks noChangeArrowheads="1"/>
          </p:cNvSpPr>
          <p:nvPr/>
        </p:nvSpPr>
        <p:spPr bwMode="auto">
          <a:xfrm rot="-4200000">
            <a:off x="8387557" y="5880894"/>
            <a:ext cx="715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" pitchFamily="-112" charset="0"/>
              </a:rPr>
              <a:t>zygot</a:t>
            </a:r>
          </a:p>
        </p:txBody>
      </p:sp>
      <p:sp>
        <p:nvSpPr>
          <p:cNvPr id="65587" name="Line 63"/>
          <p:cNvSpPr>
            <a:spLocks noChangeShapeType="1"/>
          </p:cNvSpPr>
          <p:nvPr/>
        </p:nvSpPr>
        <p:spPr bwMode="auto">
          <a:xfrm flipH="1">
            <a:off x="6705600" y="3313113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88" name="Line 64"/>
          <p:cNvSpPr>
            <a:spLocks noChangeShapeType="1"/>
          </p:cNvSpPr>
          <p:nvPr/>
        </p:nvSpPr>
        <p:spPr bwMode="auto">
          <a:xfrm>
            <a:off x="7391400" y="3236913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89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</a:rPr>
              <a:t>Tree: binary tree</a:t>
            </a:r>
          </a:p>
        </p:txBody>
      </p:sp>
      <p:sp>
        <p:nvSpPr>
          <p:cNvPr id="65590" name="TextBox 53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3.1</a:t>
            </a:r>
          </a:p>
        </p:txBody>
      </p:sp>
      <p:sp>
        <p:nvSpPr>
          <p:cNvPr id="65591" name="Slide Number Placeholder 54"/>
          <p:cNvSpPr>
            <a:spLocks noGrp="1"/>
          </p:cNvSpPr>
          <p:nvPr>
            <p:ph type="sldNum" sz="quarter" idx="11"/>
          </p:nvPr>
        </p:nvSpPr>
        <p:spPr>
          <a:xfrm>
            <a:off x="6756400" y="6438900"/>
            <a:ext cx="2133600" cy="244475"/>
          </a:xfrm>
          <a:noFill/>
        </p:spPr>
        <p:txBody>
          <a:bodyPr/>
          <a:lstStyle/>
          <a:p>
            <a:fld id="{5EEF0D40-1840-47F3-8FB9-264B2103904A}" type="slidenum">
              <a:rPr lang="en-US" smtClean="0">
                <a:latin typeface="Times New Roman" charset="0"/>
              </a:rPr>
              <a:pPr/>
              <a:t>28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Oval 4"/>
          <p:cNvSpPr>
            <a:spLocks noChangeArrowheads="1"/>
          </p:cNvSpPr>
          <p:nvPr/>
        </p:nvSpPr>
        <p:spPr bwMode="auto">
          <a:xfrm>
            <a:off x="3810000" y="19050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Oval 5"/>
          <p:cNvSpPr>
            <a:spLocks noChangeArrowheads="1"/>
          </p:cNvSpPr>
          <p:nvPr/>
        </p:nvSpPr>
        <p:spPr bwMode="auto">
          <a:xfrm>
            <a:off x="63246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4" name="Oval 6"/>
          <p:cNvSpPr>
            <a:spLocks noChangeArrowheads="1"/>
          </p:cNvSpPr>
          <p:nvPr/>
        </p:nvSpPr>
        <p:spPr bwMode="auto">
          <a:xfrm>
            <a:off x="4953000" y="2819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Oval 7"/>
          <p:cNvSpPr>
            <a:spLocks noChangeArrowheads="1"/>
          </p:cNvSpPr>
          <p:nvPr/>
        </p:nvSpPr>
        <p:spPr bwMode="auto">
          <a:xfrm>
            <a:off x="2667000" y="2819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Oval 8"/>
          <p:cNvSpPr>
            <a:spLocks noChangeArrowheads="1"/>
          </p:cNvSpPr>
          <p:nvPr/>
        </p:nvSpPr>
        <p:spPr bwMode="auto">
          <a:xfrm>
            <a:off x="54102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Oval 9"/>
          <p:cNvSpPr>
            <a:spLocks noChangeArrowheads="1"/>
          </p:cNvSpPr>
          <p:nvPr/>
        </p:nvSpPr>
        <p:spPr bwMode="auto">
          <a:xfrm>
            <a:off x="3124200" y="37338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8" name="Oval 10"/>
          <p:cNvSpPr>
            <a:spLocks noChangeArrowheads="1"/>
          </p:cNvSpPr>
          <p:nvPr/>
        </p:nvSpPr>
        <p:spPr bwMode="auto">
          <a:xfrm rot="-5400000">
            <a:off x="3810000" y="2819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Oval 11"/>
          <p:cNvSpPr>
            <a:spLocks noChangeArrowheads="1"/>
          </p:cNvSpPr>
          <p:nvPr/>
        </p:nvSpPr>
        <p:spPr bwMode="auto">
          <a:xfrm>
            <a:off x="2057400" y="37338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Oval 12"/>
          <p:cNvSpPr>
            <a:spLocks noChangeArrowheads="1"/>
          </p:cNvSpPr>
          <p:nvPr/>
        </p:nvSpPr>
        <p:spPr bwMode="auto">
          <a:xfrm>
            <a:off x="43434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Oval 13"/>
          <p:cNvSpPr>
            <a:spLocks noChangeArrowheads="1"/>
          </p:cNvSpPr>
          <p:nvPr/>
        </p:nvSpPr>
        <p:spPr bwMode="auto">
          <a:xfrm>
            <a:off x="72390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6572" name="AutoShape 14"/>
          <p:cNvCxnSpPr>
            <a:cxnSpLocks noChangeShapeType="1"/>
            <a:stCxn id="66562" idx="3"/>
            <a:endCxn id="66565" idx="0"/>
          </p:cNvCxnSpPr>
          <p:nvPr/>
        </p:nvCxnSpPr>
        <p:spPr bwMode="auto">
          <a:xfrm flipH="1">
            <a:off x="2895600" y="22955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573" name="AutoShape 15"/>
          <p:cNvCxnSpPr>
            <a:cxnSpLocks noChangeShapeType="1"/>
            <a:stCxn id="66562" idx="4"/>
            <a:endCxn id="66568" idx="6"/>
          </p:cNvCxnSpPr>
          <p:nvPr/>
        </p:nvCxnSpPr>
        <p:spPr bwMode="auto">
          <a:xfrm>
            <a:off x="4038600" y="2362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574" name="AutoShape 16"/>
          <p:cNvCxnSpPr>
            <a:cxnSpLocks noChangeShapeType="1"/>
            <a:stCxn id="66562" idx="5"/>
            <a:endCxn id="66564" idx="0"/>
          </p:cNvCxnSpPr>
          <p:nvPr/>
        </p:nvCxnSpPr>
        <p:spPr bwMode="auto">
          <a:xfrm>
            <a:off x="4200525" y="22955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575" name="AutoShape 17"/>
          <p:cNvCxnSpPr>
            <a:cxnSpLocks noChangeShapeType="1"/>
            <a:stCxn id="66565" idx="3"/>
            <a:endCxn id="66569" idx="0"/>
          </p:cNvCxnSpPr>
          <p:nvPr/>
        </p:nvCxnSpPr>
        <p:spPr bwMode="auto">
          <a:xfrm flipH="1">
            <a:off x="2286000" y="3209925"/>
            <a:ext cx="4476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576" name="AutoShape 18"/>
          <p:cNvCxnSpPr>
            <a:cxnSpLocks noChangeShapeType="1"/>
            <a:stCxn id="66565" idx="5"/>
            <a:endCxn id="66567" idx="0"/>
          </p:cNvCxnSpPr>
          <p:nvPr/>
        </p:nvCxnSpPr>
        <p:spPr bwMode="auto">
          <a:xfrm>
            <a:off x="3057525" y="3209925"/>
            <a:ext cx="2952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577" name="AutoShape 19"/>
          <p:cNvCxnSpPr>
            <a:cxnSpLocks noChangeShapeType="1"/>
            <a:stCxn id="66564" idx="3"/>
            <a:endCxn id="66570" idx="0"/>
          </p:cNvCxnSpPr>
          <p:nvPr/>
        </p:nvCxnSpPr>
        <p:spPr bwMode="auto">
          <a:xfrm flipH="1">
            <a:off x="4572000" y="3209925"/>
            <a:ext cx="4476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578" name="AutoShape 20"/>
          <p:cNvCxnSpPr>
            <a:cxnSpLocks noChangeShapeType="1"/>
            <a:stCxn id="66564" idx="4"/>
            <a:endCxn id="66566" idx="0"/>
          </p:cNvCxnSpPr>
          <p:nvPr/>
        </p:nvCxnSpPr>
        <p:spPr bwMode="auto">
          <a:xfrm>
            <a:off x="5181600" y="32766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579" name="AutoShape 21"/>
          <p:cNvCxnSpPr>
            <a:cxnSpLocks noChangeShapeType="1"/>
            <a:stCxn id="66564" idx="5"/>
            <a:endCxn id="66563" idx="0"/>
          </p:cNvCxnSpPr>
          <p:nvPr/>
        </p:nvCxnSpPr>
        <p:spPr bwMode="auto">
          <a:xfrm>
            <a:off x="5343525" y="3209925"/>
            <a:ext cx="12096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580" name="AutoShape 22"/>
          <p:cNvCxnSpPr>
            <a:cxnSpLocks noChangeShapeType="1"/>
            <a:stCxn id="66564" idx="6"/>
            <a:endCxn id="66571" idx="0"/>
          </p:cNvCxnSpPr>
          <p:nvPr/>
        </p:nvCxnSpPr>
        <p:spPr bwMode="auto">
          <a:xfrm>
            <a:off x="5410200" y="3048000"/>
            <a:ext cx="20574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658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2" charset="-128"/>
              </a:rPr>
              <a:t>Tree: B-tree</a:t>
            </a:r>
          </a:p>
        </p:txBody>
      </p:sp>
      <p:sp>
        <p:nvSpPr>
          <p:cNvPr id="66582" name="Content Placeholder 21"/>
          <p:cNvSpPr>
            <a:spLocks noGrp="1"/>
          </p:cNvSpPr>
          <p:nvPr>
            <p:ph idx="1"/>
          </p:nvPr>
        </p:nvSpPr>
        <p:spPr>
          <a:xfrm>
            <a:off x="698500" y="4914900"/>
            <a:ext cx="7772400" cy="1371600"/>
          </a:xfrm>
        </p:spPr>
        <p:txBody>
          <a:bodyPr/>
          <a:lstStyle/>
          <a:p>
            <a:pPr marL="342900" lvl="1" indent="-342900" eaLnBrk="1" hangingPunct="1">
              <a:buClr>
                <a:srgbClr val="A50021"/>
              </a:buClr>
              <a:buSzPct val="60000"/>
            </a:pPr>
            <a:r>
              <a:rPr lang="en-US" sz="2400" dirty="0">
                <a:ea typeface="ＭＳ Ｐゴシック" pitchFamily="-112" charset="-128"/>
              </a:rPr>
              <a:t>Definition: Every internal node has a number of children in the interval [</a:t>
            </a:r>
            <a:r>
              <a:rPr lang="en-US" sz="2400" i="1" dirty="0" err="1">
                <a:ea typeface="ＭＳ Ｐゴシック" pitchFamily="-112" charset="-128"/>
              </a:rPr>
              <a:t>a</a:t>
            </a:r>
            <a:r>
              <a:rPr lang="en-US" sz="2400" dirty="0" err="1">
                <a:ea typeface="ＭＳ Ｐゴシック" pitchFamily="-112" charset="-128"/>
              </a:rPr>
              <a:t>,</a:t>
            </a:r>
            <a:r>
              <a:rPr lang="en-US" sz="2400" i="1" dirty="0" err="1">
                <a:ea typeface="ＭＳ Ｐゴシック" pitchFamily="-112" charset="-128"/>
              </a:rPr>
              <a:t>b</a:t>
            </a:r>
            <a:r>
              <a:rPr lang="en-US" sz="2400" dirty="0">
                <a:ea typeface="ＭＳ Ｐゴシック" pitchFamily="-112" charset="-128"/>
              </a:rPr>
              <a:t>] where </a:t>
            </a:r>
            <a:r>
              <a:rPr lang="en-US" sz="2400" i="1" dirty="0">
                <a:ea typeface="ＭＳ Ｐゴシック" pitchFamily="-112" charset="-128"/>
              </a:rPr>
              <a:t>a, b</a:t>
            </a:r>
            <a:r>
              <a:rPr lang="en-US" sz="2400" dirty="0">
                <a:ea typeface="ＭＳ Ｐゴシック" pitchFamily="-112" charset="-128"/>
              </a:rPr>
              <a:t> are appropriate natural numbers, e.g., [2,4].</a:t>
            </a:r>
          </a:p>
        </p:txBody>
      </p:sp>
      <p:sp>
        <p:nvSpPr>
          <p:cNvPr id="66583" name="Text Box 53"/>
          <p:cNvSpPr txBox="1">
            <a:spLocks noChangeArrowheads="1"/>
          </p:cNvSpPr>
          <p:nvPr/>
        </p:nvSpPr>
        <p:spPr bwMode="auto">
          <a:xfrm>
            <a:off x="2838450" y="2209800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a-hu</a:t>
            </a:r>
          </a:p>
        </p:txBody>
      </p:sp>
      <p:sp>
        <p:nvSpPr>
          <p:cNvPr id="66584" name="Text Box 54"/>
          <p:cNvSpPr txBox="1">
            <a:spLocks noChangeArrowheads="1"/>
          </p:cNvSpPr>
          <p:nvPr/>
        </p:nvSpPr>
        <p:spPr bwMode="auto">
          <a:xfrm>
            <a:off x="3429000" y="2406650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hy-m</a:t>
            </a:r>
          </a:p>
        </p:txBody>
      </p:sp>
      <p:sp>
        <p:nvSpPr>
          <p:cNvPr id="66585" name="Text Box 42"/>
          <p:cNvSpPr txBox="1">
            <a:spLocks noChangeArrowheads="1"/>
          </p:cNvSpPr>
          <p:nvPr/>
        </p:nvSpPr>
        <p:spPr bwMode="auto">
          <a:xfrm>
            <a:off x="4495800" y="21780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n-z</a:t>
            </a:r>
          </a:p>
        </p:txBody>
      </p:sp>
      <p:sp>
        <p:nvSpPr>
          <p:cNvPr id="66586" name="TextBox 25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3.1</a:t>
            </a:r>
          </a:p>
        </p:txBody>
      </p:sp>
      <p:sp>
        <p:nvSpPr>
          <p:cNvPr id="66587" name="Slide Number Placeholder 26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2133600" cy="244475"/>
          </a:xfrm>
          <a:noFill/>
        </p:spPr>
        <p:txBody>
          <a:bodyPr/>
          <a:lstStyle/>
          <a:p>
            <a:fld id="{59F32CF8-708C-4181-B528-267BEBE03399}" type="slidenum">
              <a:rPr lang="en-US" smtClean="0">
                <a:latin typeface="Times New Roman" charset="0"/>
              </a:rPr>
              <a:pPr/>
              <a:t>29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CB96BFD-41C6-4C48-95C5-38F30EF0F779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/>
              <a:t>Indexing Implementation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9498"/>
            <a:ext cx="8229600" cy="5235101"/>
          </a:xfrm>
        </p:spPr>
        <p:txBody>
          <a:bodyPr/>
          <a:lstStyle/>
          <a:p>
            <a:r>
              <a:rPr lang="en-US" sz="2000" dirty="0"/>
              <a:t>Inverted Indexes</a:t>
            </a:r>
            <a:r>
              <a:rPr lang="en-US" dirty="0"/>
              <a:t> </a:t>
            </a:r>
          </a:p>
          <a:p>
            <a:endParaRPr lang="en-US" sz="800" dirty="0"/>
          </a:p>
          <a:p>
            <a:pPr lvl="1"/>
            <a:r>
              <a:rPr lang="en-US" sz="1800" dirty="0"/>
              <a:t>Primary data structure for text indexes</a:t>
            </a:r>
          </a:p>
          <a:p>
            <a:pPr lvl="1"/>
            <a:r>
              <a:rPr lang="en-US" sz="1800" dirty="0"/>
              <a:t>Source file: collection, organized by document</a:t>
            </a:r>
          </a:p>
          <a:p>
            <a:pPr lvl="1"/>
            <a:r>
              <a:rPr lang="en-US" sz="1800" dirty="0"/>
              <a:t>Inverted Index: collection organized by term (one record per term, listing locations where term occurs)</a:t>
            </a:r>
          </a:p>
          <a:p>
            <a:pPr lvl="1"/>
            <a:r>
              <a:rPr lang="en-US" sz="1800" dirty="0"/>
              <a:t>Query: traverse lists for each query term</a:t>
            </a:r>
          </a:p>
          <a:p>
            <a:pPr lvl="2"/>
            <a:r>
              <a:rPr lang="en-US" b="1" dirty="0"/>
              <a:t>OR</a:t>
            </a:r>
            <a:r>
              <a:rPr lang="en-US" dirty="0"/>
              <a:t>: the union of component lists</a:t>
            </a:r>
          </a:p>
          <a:p>
            <a:pPr lvl="2"/>
            <a:r>
              <a:rPr lang="en-US" b="1" dirty="0"/>
              <a:t>AND</a:t>
            </a:r>
            <a:r>
              <a:rPr lang="en-US" dirty="0"/>
              <a:t>: an intersection of component lists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Based on the view of documents as vectors in </a:t>
            </a:r>
            <a:r>
              <a:rPr lang="en-US" i="1" dirty="0"/>
              <a:t>n</a:t>
            </a:r>
            <a:r>
              <a:rPr lang="en-US" dirty="0"/>
              <a:t>-dimensional space</a:t>
            </a:r>
          </a:p>
          <a:p>
            <a:pPr lvl="2"/>
            <a:r>
              <a:rPr lang="en-US" i="1" dirty="0"/>
              <a:t>n</a:t>
            </a:r>
            <a:r>
              <a:rPr lang="en-US" dirty="0"/>
              <a:t> = number of index terms used for indexing</a:t>
            </a:r>
          </a:p>
          <a:p>
            <a:pPr lvl="2"/>
            <a:r>
              <a:rPr lang="en-US" dirty="0"/>
              <a:t>Each document is a bag of words (vector) with a direction and a magnitude</a:t>
            </a:r>
          </a:p>
          <a:p>
            <a:pPr lvl="2"/>
            <a:r>
              <a:rPr lang="en-US" dirty="0"/>
              <a:t>The </a:t>
            </a:r>
            <a:r>
              <a:rPr lang="en-US" b="1" dirty="0">
                <a:solidFill>
                  <a:srgbClr val="C00000"/>
                </a:solidFill>
              </a:rPr>
              <a:t>Vector-Space</a:t>
            </a:r>
            <a:r>
              <a:rPr lang="en-US" dirty="0"/>
              <a:t> Model for IR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D0506-E5CE-47E5-A173-82DE46AEF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BDA1A-6220-4AB5-B466-DBC0A290A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discuss some specific algorithms and constructs for implementing and searching Vector Space Inverted indexes later</a:t>
            </a:r>
          </a:p>
          <a:p>
            <a:endParaRPr lang="en-US" dirty="0"/>
          </a:p>
          <a:p>
            <a:r>
              <a:rPr lang="en-US" dirty="0"/>
              <a:t>But, First, we’ll look more closely at “indexing models” which refer to different models for associating weights to terms in the index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C936-BFE5-43A8-90D0-9C3BA2745B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2CABB-5E12-46AD-8BD4-0CC46E22F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18674B-2781-4705-91DF-BF8A9945B8A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Vector Space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390261"/>
            <a:ext cx="8126962" cy="4842588"/>
          </a:xfrm>
        </p:spPr>
        <p:txBody>
          <a:bodyPr/>
          <a:lstStyle/>
          <a:p>
            <a:r>
              <a:rPr lang="en-US" dirty="0">
                <a:cs typeface="Calibri"/>
              </a:rPr>
              <a:t>Vocabulary V = the set of terms left after pre-processing the text (</a:t>
            </a:r>
            <a:r>
              <a:rPr lang="en-US" i="1" dirty="0">
                <a:cs typeface="Calibri"/>
              </a:rPr>
              <a:t>tokenization</a:t>
            </a:r>
            <a:r>
              <a:rPr lang="en-US" dirty="0">
                <a:cs typeface="Calibri"/>
              </a:rPr>
              <a:t>, stop-word removal, </a:t>
            </a:r>
            <a:r>
              <a:rPr lang="en-US" i="1" dirty="0">
                <a:cs typeface="Calibri"/>
              </a:rPr>
              <a:t>stemming</a:t>
            </a:r>
            <a:r>
              <a:rPr lang="en-US" dirty="0">
                <a:cs typeface="Calibri"/>
              </a:rPr>
              <a:t>, ...).</a:t>
            </a:r>
          </a:p>
          <a:p>
            <a:pPr lvl="1"/>
            <a:endParaRPr lang="en-US" sz="1000" dirty="0">
              <a:cs typeface="Calibri"/>
            </a:endParaRPr>
          </a:p>
          <a:p>
            <a:r>
              <a:rPr lang="en-US" dirty="0">
                <a:cs typeface="Calibri"/>
              </a:rPr>
              <a:t>Each document or query is represented as a |V| = </a:t>
            </a:r>
            <a:r>
              <a:rPr lang="en-US" i="1" dirty="0">
                <a:cs typeface="Calibri"/>
              </a:rPr>
              <a:t>n</a:t>
            </a:r>
            <a:r>
              <a:rPr lang="en-US" dirty="0">
                <a:cs typeface="Calibri"/>
              </a:rPr>
              <a:t> dimensional vector:</a:t>
            </a:r>
          </a:p>
          <a:p>
            <a:pPr lvl="1"/>
            <a:r>
              <a:rPr lang="en-US" sz="2200" i="1" dirty="0" err="1">
                <a:cs typeface="Calibri"/>
              </a:rPr>
              <a:t>d</a:t>
            </a:r>
            <a:r>
              <a:rPr lang="en-US" sz="2200" baseline="-25000" dirty="0" err="1">
                <a:cs typeface="Calibri"/>
              </a:rPr>
              <a:t>j</a:t>
            </a:r>
            <a:r>
              <a:rPr lang="en-US" sz="2200" dirty="0">
                <a:cs typeface="Calibri"/>
              </a:rPr>
              <a:t> = [</a:t>
            </a:r>
            <a:r>
              <a:rPr lang="en-US" sz="2200" i="1" dirty="0">
                <a:cs typeface="Calibri"/>
              </a:rPr>
              <a:t>w</a:t>
            </a:r>
            <a:r>
              <a:rPr lang="en-US" sz="2200" baseline="-25000" dirty="0">
                <a:cs typeface="Calibri"/>
              </a:rPr>
              <a:t>1j</a:t>
            </a:r>
            <a:r>
              <a:rPr lang="en-US" sz="2200" dirty="0">
                <a:cs typeface="Calibri"/>
              </a:rPr>
              <a:t>, </a:t>
            </a:r>
            <a:r>
              <a:rPr lang="en-US" sz="2200" i="1" dirty="0">
                <a:cs typeface="Calibri"/>
              </a:rPr>
              <a:t>w</a:t>
            </a:r>
            <a:r>
              <a:rPr lang="en-US" sz="2200" baseline="-25000" dirty="0">
                <a:cs typeface="Calibri"/>
              </a:rPr>
              <a:t>2j</a:t>
            </a:r>
            <a:r>
              <a:rPr lang="en-US" sz="2200" dirty="0">
                <a:cs typeface="Calibri"/>
              </a:rPr>
              <a:t>, ..., </a:t>
            </a:r>
            <a:r>
              <a:rPr lang="en-US" sz="2200" i="1" dirty="0" err="1">
                <a:cs typeface="Calibri"/>
              </a:rPr>
              <a:t>w</a:t>
            </a:r>
            <a:r>
              <a:rPr lang="en-US" sz="2200" baseline="-25000" dirty="0" err="1">
                <a:cs typeface="Calibri"/>
              </a:rPr>
              <a:t>nj</a:t>
            </a:r>
            <a:r>
              <a:rPr lang="en-US" sz="2200" dirty="0">
                <a:cs typeface="Calibri"/>
              </a:rPr>
              <a:t>].</a:t>
            </a:r>
          </a:p>
          <a:p>
            <a:pPr lvl="1"/>
            <a:r>
              <a:rPr lang="en-US" sz="2200" i="1" dirty="0" err="1">
                <a:cs typeface="Calibri"/>
              </a:rPr>
              <a:t>w</a:t>
            </a:r>
            <a:r>
              <a:rPr lang="en-US" sz="2200" baseline="-25000" dirty="0" err="1">
                <a:cs typeface="Calibri"/>
              </a:rPr>
              <a:t>ij</a:t>
            </a:r>
            <a:r>
              <a:rPr lang="en-US" sz="2200" dirty="0">
                <a:cs typeface="Calibri"/>
              </a:rPr>
              <a:t> is the weight of term </a:t>
            </a:r>
            <a:r>
              <a:rPr lang="en-US" sz="2200" i="1" dirty="0" err="1">
                <a:cs typeface="Calibri"/>
              </a:rPr>
              <a:t>i</a:t>
            </a:r>
            <a:r>
              <a:rPr lang="en-US" sz="2200" dirty="0">
                <a:cs typeface="Calibri"/>
              </a:rPr>
              <a:t> in document </a:t>
            </a:r>
            <a:r>
              <a:rPr lang="en-US" sz="2200" i="1" dirty="0">
                <a:cs typeface="Calibri"/>
              </a:rPr>
              <a:t>j</a:t>
            </a:r>
            <a:r>
              <a:rPr lang="en-US" sz="2200" dirty="0">
                <a:cs typeface="Calibri"/>
              </a:rPr>
              <a:t>.</a:t>
            </a:r>
          </a:p>
          <a:p>
            <a:pPr lvl="1">
              <a:buFont typeface="Symbol" charset="0"/>
              <a:buChar char=""/>
            </a:pPr>
            <a:r>
              <a:rPr lang="en-US" sz="2200" dirty="0">
                <a:cs typeface="Calibri"/>
              </a:rPr>
              <a:t>the terms in V form the orthogonal dimensions of a vector space</a:t>
            </a:r>
          </a:p>
          <a:p>
            <a:pPr marL="457200" lvl="1" indent="0">
              <a:buNone/>
            </a:pPr>
            <a:endParaRPr lang="en-US" sz="1000" dirty="0">
              <a:cs typeface="Calibri"/>
            </a:endParaRPr>
          </a:p>
          <a:p>
            <a:r>
              <a:rPr lang="en-US" dirty="0">
                <a:ea typeface="ＭＳ Ｐゴシック" charset="0"/>
                <a:cs typeface="Calibri"/>
              </a:rPr>
              <a:t>Document = </a:t>
            </a:r>
            <a:r>
              <a:rPr lang="en-US" b="1" dirty="0">
                <a:solidFill>
                  <a:srgbClr val="000090"/>
                </a:solidFill>
                <a:ea typeface="ＭＳ Ｐゴシック" charset="0"/>
                <a:cs typeface="Calibri"/>
              </a:rPr>
              <a:t>Bag of words</a:t>
            </a:r>
            <a:r>
              <a:rPr lang="en-US" dirty="0">
                <a:ea typeface="ＭＳ Ｐゴシック" charset="0"/>
                <a:cs typeface="Calibri"/>
              </a:rPr>
              <a:t>:</a:t>
            </a:r>
          </a:p>
          <a:p>
            <a:pPr lvl="1"/>
            <a:r>
              <a:rPr lang="en-US" sz="2200" dirty="0">
                <a:ea typeface="ＭＳ Ｐゴシック" charset="0"/>
                <a:cs typeface="Calibri"/>
              </a:rPr>
              <a:t>Vector representation doesn’t consider the ordering of words:</a:t>
            </a:r>
          </a:p>
          <a:p>
            <a:pPr lvl="2"/>
            <a:r>
              <a:rPr lang="en-US" sz="2000" i="1" dirty="0">
                <a:solidFill>
                  <a:srgbClr val="357E69"/>
                </a:solidFill>
                <a:ea typeface="ＭＳ Ｐゴシック" charset="0"/>
                <a:cs typeface="Calibri"/>
              </a:rPr>
              <a:t>John is quicker than Mary</a:t>
            </a:r>
            <a:r>
              <a:rPr lang="en-US" sz="2000" i="1" dirty="0">
                <a:solidFill>
                  <a:srgbClr val="C00000"/>
                </a:solidFill>
                <a:ea typeface="ＭＳ Ｐゴシック" charset="0"/>
                <a:cs typeface="Calibri"/>
              </a:rPr>
              <a:t> </a:t>
            </a:r>
            <a:r>
              <a:rPr lang="en-US" sz="2000" dirty="0">
                <a:solidFill>
                  <a:srgbClr val="C00000"/>
                </a:solidFill>
                <a:ea typeface="ＭＳ Ｐゴシック" charset="0"/>
                <a:cs typeface="Calibri"/>
              </a:rPr>
              <a:t>vs. </a:t>
            </a:r>
            <a:r>
              <a:rPr lang="en-US" sz="2000" i="1" dirty="0">
                <a:solidFill>
                  <a:srgbClr val="357E69"/>
                </a:solidFill>
                <a:ea typeface="ＭＳ Ｐゴシック" charset="0"/>
                <a:cs typeface="Calibri"/>
              </a:rPr>
              <a:t>Mary is quicker than John</a:t>
            </a:r>
            <a:r>
              <a:rPr lang="en-US" sz="2000" i="1" dirty="0">
                <a:solidFill>
                  <a:srgbClr val="357E69"/>
                </a:solidFill>
                <a:latin typeface="Calibri"/>
                <a:ea typeface="ＭＳ Ｐゴシック" charset="0"/>
                <a:cs typeface="Calibri"/>
              </a:rPr>
              <a:t>.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0E6970-1C99-4DD0-88C0-8E21A05EF6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24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2570163" y="3492497"/>
            <a:ext cx="4910137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7846984" y="2934601"/>
            <a:ext cx="10763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8000"/>
                </a:solidFill>
                <a:latin typeface="Comic Sans MS" pitchFamily="66" charset="0"/>
              </a:rPr>
              <a:t>The dictionary</a:t>
            </a:r>
          </a:p>
        </p:txBody>
      </p:sp>
      <p:cxnSp>
        <p:nvCxnSpPr>
          <p:cNvPr id="28" name="AutoShape 11"/>
          <p:cNvCxnSpPr>
            <a:cxnSpLocks noChangeShapeType="1"/>
            <a:stCxn id="27" idx="1"/>
            <a:endCxn id="26" idx="3"/>
          </p:cNvCxnSpPr>
          <p:nvPr/>
        </p:nvCxnSpPr>
        <p:spPr bwMode="auto">
          <a:xfrm rot="10800000" flipV="1">
            <a:off x="7480300" y="3196211"/>
            <a:ext cx="366684" cy="41058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8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87B8659-7BE4-44BF-A45F-7EC7541B6601}" type="slidenum">
              <a:rPr lang="en-US" smtClean="0">
                <a:latin typeface="Times New Roman" charset="0"/>
              </a:rPr>
              <a:pPr/>
              <a:t>5</a:t>
            </a:fld>
            <a:endParaRPr lang="en-US">
              <a:latin typeface="Times New Roman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/>
              <a:t>Document Vectors and Indexes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33061"/>
            <a:ext cx="8077200" cy="200153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Conceptually, the index can be viewed as a </a:t>
            </a:r>
            <a:r>
              <a:rPr lang="en-US" altLang="en-US" dirty="0">
                <a:solidFill>
                  <a:srgbClr val="CC3300"/>
                </a:solidFill>
              </a:rPr>
              <a:t>document-term matrix</a:t>
            </a:r>
            <a:r>
              <a:rPr lang="en-US" altLang="en-US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Each document is represented as an </a:t>
            </a:r>
            <a:r>
              <a:rPr lang="en-US" altLang="en-US" sz="1800" i="1" dirty="0"/>
              <a:t>n</a:t>
            </a:r>
            <a:r>
              <a:rPr lang="en-US" altLang="en-US" sz="1800" dirty="0"/>
              <a:t>-dimensional vector (</a:t>
            </a:r>
            <a:r>
              <a:rPr lang="en-US" altLang="en-US" sz="1800" i="1" dirty="0"/>
              <a:t>n</a:t>
            </a:r>
            <a:r>
              <a:rPr lang="en-US" altLang="en-US" sz="1800" dirty="0"/>
              <a:t> = no. of terms in the dictionary)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Term weights represent the scalar value of each dimension in a document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The </a:t>
            </a:r>
            <a:r>
              <a:rPr lang="en-US" altLang="en-US" sz="1800" b="1" dirty="0">
                <a:solidFill>
                  <a:srgbClr val="CC3300"/>
                </a:solidFill>
              </a:rPr>
              <a:t>inverted file structure</a:t>
            </a:r>
            <a:r>
              <a:rPr lang="en-US" altLang="en-US" sz="1800" dirty="0"/>
              <a:t> is an “</a:t>
            </a:r>
            <a:r>
              <a:rPr lang="en-US" altLang="en-US" sz="1800" dirty="0">
                <a:solidFill>
                  <a:srgbClr val="CC3300"/>
                </a:solidFill>
              </a:rPr>
              <a:t>implementation model</a:t>
            </a:r>
            <a:r>
              <a:rPr lang="en-US" altLang="en-US" sz="1800" dirty="0"/>
              <a:t>” used in practice to store the information captured in this conceptual representation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120900" y="5257800"/>
            <a:ext cx="53467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159000" y="3441700"/>
            <a:ext cx="6146800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b="1" dirty="0"/>
              <a:t>	 nova     galaxy     heat     </a:t>
            </a:r>
            <a:r>
              <a:rPr lang="en-US" altLang="en-US" b="1" dirty="0" err="1"/>
              <a:t>hollywood</a:t>
            </a:r>
            <a:r>
              <a:rPr lang="en-US" altLang="en-US" b="1" dirty="0"/>
              <a:t>     film     role     diet     fur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b="1" dirty="0"/>
              <a:t>A      1.0	     0.5         0.3				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b="1" dirty="0"/>
              <a:t>B      0.5	     1.0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b="1" dirty="0"/>
              <a:t>C		     1.0         0.8           0.7	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b="1" dirty="0"/>
              <a:t>D		     0.9         1.0           0.5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b="1" dirty="0"/>
              <a:t>E			              1.0	            1.0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b="1" dirty="0"/>
              <a:t>F				            0.9	              1.0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b="1" dirty="0"/>
              <a:t>G      0.5	                   0.7	                                   0.9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b="1" dirty="0"/>
              <a:t>H		     0.6	              1.0                         0.3       0.2	     0.8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None/>
            </a:pPr>
            <a:r>
              <a:rPr lang="en-US" altLang="en-US" b="1" dirty="0"/>
              <a:t>I		                   0.7           0.5	            0.1	                          0.3</a:t>
            </a:r>
          </a:p>
          <a:p>
            <a:pPr algn="l">
              <a:spcBef>
                <a:spcPct val="20000"/>
              </a:spcBef>
              <a:buClr>
                <a:schemeClr val="accent2"/>
              </a:buClr>
              <a:buFont typeface="Marlett" pitchFamily="2" charset="2"/>
              <a:buChar char="i"/>
            </a:pPr>
            <a:endParaRPr lang="en-US" altLang="en-US" b="1" dirty="0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660400" y="3432175"/>
            <a:ext cx="1373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8000"/>
                </a:solidFill>
                <a:latin typeface="Comic Sans MS" pitchFamily="66" charset="0"/>
              </a:rPr>
              <a:t>Document Ids</a:t>
            </a:r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1422400" y="3721099"/>
            <a:ext cx="800100" cy="645627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2222500" y="37465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2527300" y="3556000"/>
            <a:ext cx="0" cy="2603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7764463" y="4702175"/>
            <a:ext cx="11588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8000"/>
                </a:solidFill>
                <a:latin typeface="Comic Sans MS" pitchFamily="66" charset="0"/>
              </a:rPr>
              <a:t>a document</a:t>
            </a:r>
          </a:p>
          <a:p>
            <a:pPr algn="ctr"/>
            <a:r>
              <a:rPr lang="en-US" altLang="en-US" b="1">
                <a:solidFill>
                  <a:srgbClr val="008000"/>
                </a:solidFill>
                <a:latin typeface="Comic Sans MS" pitchFamily="66" charset="0"/>
              </a:rPr>
              <a:t>vector</a:t>
            </a:r>
          </a:p>
        </p:txBody>
      </p:sp>
      <p:cxnSp>
        <p:nvCxnSpPr>
          <p:cNvPr id="21" name="AutoShape 11"/>
          <p:cNvCxnSpPr>
            <a:cxnSpLocks noChangeShapeType="1"/>
            <a:stCxn id="20" idx="1"/>
            <a:endCxn id="14" idx="3"/>
          </p:cNvCxnSpPr>
          <p:nvPr/>
        </p:nvCxnSpPr>
        <p:spPr bwMode="auto">
          <a:xfrm rot="10800000" flipV="1">
            <a:off x="7467600" y="4960938"/>
            <a:ext cx="296863" cy="411162"/>
          </a:xfrm>
          <a:prstGeom prst="bentConnector3">
            <a:avLst>
              <a:gd name="adj1" fmla="val 49731"/>
            </a:avLst>
          </a:prstGeom>
          <a:noFill/>
          <a:ln w="9525">
            <a:solidFill>
              <a:srgbClr val="008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330200" y="4473575"/>
            <a:ext cx="14112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8000"/>
                </a:solidFill>
                <a:latin typeface="Comic Sans MS" pitchFamily="66" charset="0"/>
              </a:rPr>
              <a:t>Term Weights</a:t>
            </a:r>
          </a:p>
          <a:p>
            <a:pPr algn="ctr"/>
            <a:r>
              <a:rPr lang="en-US" altLang="en-US" b="1">
                <a:solidFill>
                  <a:srgbClr val="008000"/>
                </a:solidFill>
                <a:latin typeface="Comic Sans MS" pitchFamily="66" charset="0"/>
              </a:rPr>
              <a:t>(in this case </a:t>
            </a:r>
          </a:p>
          <a:p>
            <a:pPr algn="ctr"/>
            <a:r>
              <a:rPr lang="en-US" altLang="en-US" b="1">
                <a:solidFill>
                  <a:srgbClr val="008000"/>
                </a:solidFill>
                <a:latin typeface="Comic Sans MS" pitchFamily="66" charset="0"/>
              </a:rPr>
              <a:t>normalized)</a:t>
            </a: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3327400" y="4470400"/>
            <a:ext cx="330200" cy="292100"/>
          </a:xfrm>
          <a:prstGeom prst="ellipse">
            <a:avLst/>
          </a:prstGeom>
          <a:noFill/>
          <a:ln w="127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4" name="AutoShape 15"/>
          <p:cNvCxnSpPr>
            <a:cxnSpLocks noChangeShapeType="1"/>
            <a:stCxn id="22" idx="3"/>
            <a:endCxn id="23" idx="2"/>
          </p:cNvCxnSpPr>
          <p:nvPr/>
        </p:nvCxnSpPr>
        <p:spPr bwMode="auto">
          <a:xfrm flipV="1">
            <a:off x="1741488" y="4616450"/>
            <a:ext cx="1585912" cy="222250"/>
          </a:xfrm>
          <a:prstGeom prst="straightConnector1">
            <a:avLst/>
          </a:prstGeom>
          <a:noFill/>
          <a:ln w="127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D2BDAA8-3197-4DE6-BCCE-BED104F2F2B3}" type="slidenum">
              <a:rPr lang="en-US" smtClean="0">
                <a:latin typeface="Times New Roman" charset="0"/>
              </a:rPr>
              <a:pPr/>
              <a:t>6</a:t>
            </a:fld>
            <a:endParaRPr lang="en-US">
              <a:latin typeface="Times New Roman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368300" y="304800"/>
            <a:ext cx="8331200" cy="609600"/>
          </a:xfrm>
        </p:spPr>
        <p:txBody>
          <a:bodyPr/>
          <a:lstStyle/>
          <a:p>
            <a:r>
              <a:rPr lang="en-US" sz="3200"/>
              <a:t>Example: Documents and Query in 3D Space</a:t>
            </a:r>
          </a:p>
        </p:txBody>
      </p:sp>
      <p:pic>
        <p:nvPicPr>
          <p:cNvPr id="47109" name="Picture 3" descr="RR-vs-c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8600" y="1041400"/>
            <a:ext cx="3778250" cy="24923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584200" y="3746500"/>
            <a:ext cx="8178800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70000"/>
              </a:lnSpc>
              <a:spcBef>
                <a:spcPct val="30000"/>
              </a:spcBef>
              <a:buClr>
                <a:schemeClr val="accent2"/>
              </a:buClr>
              <a:buFont typeface="Marlett" pitchFamily="2" charset="2"/>
              <a:buChar char="i"/>
            </a:pPr>
            <a:r>
              <a:rPr lang="en-US" sz="2000" b="1" dirty="0"/>
              <a:t>Documents in term space</a:t>
            </a:r>
          </a:p>
          <a:p>
            <a:pPr marL="742950" lvl="1" indent="-285750" algn="l">
              <a:lnSpc>
                <a:spcPct val="70000"/>
              </a:lnSpc>
              <a:spcBef>
                <a:spcPct val="3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sz="1800" dirty="0"/>
              <a:t>Terms are usually stems</a:t>
            </a:r>
          </a:p>
          <a:p>
            <a:pPr marL="742950" lvl="1" indent="-285750" algn="l">
              <a:lnSpc>
                <a:spcPct val="70000"/>
              </a:lnSpc>
              <a:spcBef>
                <a:spcPct val="3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sz="1800" dirty="0"/>
              <a:t>Documents (and the query) are represented as vectors of terms</a:t>
            </a:r>
          </a:p>
          <a:p>
            <a:pPr marL="342900" indent="-342900" algn="l">
              <a:lnSpc>
                <a:spcPct val="70000"/>
              </a:lnSpc>
              <a:spcBef>
                <a:spcPct val="30000"/>
              </a:spcBef>
              <a:buClr>
                <a:schemeClr val="accent2"/>
              </a:buClr>
              <a:buFont typeface="Marlett" pitchFamily="2" charset="2"/>
              <a:buChar char="i"/>
            </a:pPr>
            <a:endParaRPr lang="en-US" sz="800" b="1" dirty="0"/>
          </a:p>
          <a:p>
            <a:pPr marL="342900" indent="-342900" algn="l">
              <a:lnSpc>
                <a:spcPct val="70000"/>
              </a:lnSpc>
              <a:spcBef>
                <a:spcPct val="30000"/>
              </a:spcBef>
              <a:buClr>
                <a:schemeClr val="accent2"/>
              </a:buClr>
              <a:buFont typeface="Marlett" pitchFamily="2" charset="2"/>
              <a:buChar char="i"/>
            </a:pPr>
            <a:r>
              <a:rPr lang="en-US" sz="2000" b="1" dirty="0"/>
              <a:t>Query and Document weights</a:t>
            </a:r>
          </a:p>
          <a:p>
            <a:pPr marL="742950" lvl="1" indent="-285750" algn="l">
              <a:lnSpc>
                <a:spcPct val="70000"/>
              </a:lnSpc>
              <a:spcBef>
                <a:spcPct val="3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sz="1800" dirty="0"/>
              <a:t>based on length and direction of their vector</a:t>
            </a:r>
          </a:p>
          <a:p>
            <a:pPr marL="742950" lvl="1" indent="-285750" algn="l">
              <a:lnSpc>
                <a:spcPct val="70000"/>
              </a:lnSpc>
              <a:spcBef>
                <a:spcPct val="30000"/>
              </a:spcBef>
              <a:buClr>
                <a:srgbClr val="FF3300"/>
              </a:buClr>
              <a:buFont typeface="Marlett" pitchFamily="2" charset="2"/>
              <a:buChar char="4"/>
            </a:pPr>
            <a:endParaRPr lang="en-US" sz="800" dirty="0"/>
          </a:p>
          <a:p>
            <a:pPr marL="342900" indent="-342900" algn="l">
              <a:lnSpc>
                <a:spcPct val="70000"/>
              </a:lnSpc>
              <a:spcBef>
                <a:spcPct val="30000"/>
              </a:spcBef>
              <a:buClr>
                <a:schemeClr val="accent2"/>
              </a:buClr>
              <a:buFont typeface="Marlett" pitchFamily="2" charset="2"/>
              <a:buChar char="i"/>
            </a:pPr>
            <a:r>
              <a:rPr lang="en-US" sz="2000" b="1" dirty="0"/>
              <a:t>Why use this representation?</a:t>
            </a:r>
          </a:p>
          <a:p>
            <a:pPr marL="742950" lvl="1" indent="-285750" algn="l">
              <a:lnSpc>
                <a:spcPct val="70000"/>
              </a:lnSpc>
              <a:spcBef>
                <a:spcPct val="30000"/>
              </a:spcBef>
              <a:buClr>
                <a:srgbClr val="FF3300"/>
              </a:buClr>
              <a:buFont typeface="Marlett" pitchFamily="2" charset="2"/>
              <a:buChar char="4"/>
            </a:pPr>
            <a:r>
              <a:rPr lang="en-US" sz="1800" dirty="0"/>
              <a:t>A vector distance measure between the query and documents can be used to rank retrieved documents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205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23EB571-6CEE-46F4-93D5-8D500878805F}" type="slidenum">
              <a:rPr lang="en-US" smtClean="0">
                <a:latin typeface="Times New Roman" charset="0"/>
              </a:rPr>
              <a:pPr/>
              <a:t>7</a:t>
            </a:fld>
            <a:endParaRPr lang="en-US">
              <a:latin typeface="Times New Roman" charset="0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52400"/>
            <a:ext cx="7772400" cy="749300"/>
          </a:xfrm>
        </p:spPr>
        <p:txBody>
          <a:bodyPr/>
          <a:lstStyle/>
          <a:p>
            <a:r>
              <a:rPr lang="en-US"/>
              <a:t>How Are Inverted Files Created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143000"/>
            <a:ext cx="6540500" cy="1219200"/>
          </a:xfrm>
        </p:spPr>
        <p:txBody>
          <a:bodyPr/>
          <a:lstStyle/>
          <a:p>
            <a:r>
              <a:rPr lang="en-US"/>
              <a:t>Sorted Array Implementation</a:t>
            </a:r>
          </a:p>
          <a:p>
            <a:pPr lvl="1"/>
            <a:r>
              <a:rPr lang="en-US"/>
              <a:t>Documents are parsed to extract tokens. These are saved with the Document ID.</a:t>
            </a:r>
          </a:p>
        </p:txBody>
      </p:sp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749300" y="3187700"/>
            <a:ext cx="2209800" cy="2133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Now is the time</a:t>
            </a:r>
          </a:p>
          <a:p>
            <a:pPr algn="ctr"/>
            <a:r>
              <a:rPr lang="en-US" sz="2400"/>
              <a:t>for all good men</a:t>
            </a:r>
          </a:p>
          <a:p>
            <a:pPr algn="ctr"/>
            <a:r>
              <a:rPr lang="en-US" sz="2400"/>
              <a:t>to come to the aid</a:t>
            </a:r>
          </a:p>
          <a:p>
            <a:pPr algn="ctr"/>
            <a:r>
              <a:rPr lang="en-US" sz="2400"/>
              <a:t>of their country</a:t>
            </a: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1358900" y="2730500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/>
              <a:t>Doc 1</a:t>
            </a:r>
          </a:p>
        </p:txBody>
      </p:sp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3187700" y="3187700"/>
            <a:ext cx="2362200" cy="2133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It was a dark and</a:t>
            </a:r>
          </a:p>
          <a:p>
            <a:pPr algn="ctr"/>
            <a:r>
              <a:rPr lang="en-US" sz="2400"/>
              <a:t>stormy night in </a:t>
            </a:r>
          </a:p>
          <a:p>
            <a:pPr algn="ctr"/>
            <a:r>
              <a:rPr lang="en-US" sz="2400"/>
              <a:t>the country </a:t>
            </a:r>
          </a:p>
          <a:p>
            <a:pPr algn="ctr"/>
            <a:r>
              <a:rPr lang="en-US" sz="2400"/>
              <a:t>manor. The time </a:t>
            </a:r>
          </a:p>
          <a:p>
            <a:pPr algn="ctr"/>
            <a:r>
              <a:rPr lang="en-US" sz="2400"/>
              <a:t>was past midnight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3949700" y="2730500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/>
              <a:t>Doc 2</a:t>
            </a:r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7315200" y="939800"/>
          <a:ext cx="1223963" cy="535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451160" imgH="6322680" progId="Excel.Sheet.8">
                  <p:embed/>
                </p:oleObj>
              </mc:Choice>
              <mc:Fallback>
                <p:oleObj name="Worksheet" r:id="rId3" imgW="1451160" imgH="6322680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939800"/>
                        <a:ext cx="1223963" cy="535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0937" name="Line 9"/>
          <p:cNvSpPr>
            <a:spLocks noChangeShapeType="1"/>
          </p:cNvSpPr>
          <p:nvPr/>
        </p:nvSpPr>
        <p:spPr bwMode="auto">
          <a:xfrm>
            <a:off x="5676900" y="40767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856FEE6-E225-4D11-BAB0-A74E982D136F}" type="slidenum">
              <a:rPr lang="en-US" smtClean="0">
                <a:latin typeface="Times New Roman" charset="0"/>
              </a:rPr>
              <a:pPr/>
              <a:t>8</a:t>
            </a:fld>
            <a:endParaRPr lang="en-US">
              <a:latin typeface="Times New Roman" charset="0"/>
            </a:endParaRP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12800"/>
          </a:xfrm>
        </p:spPr>
        <p:txBody>
          <a:bodyPr/>
          <a:lstStyle/>
          <a:p>
            <a:r>
              <a:rPr lang="en-US"/>
              <a:t>How Inverted Files are Created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181100"/>
            <a:ext cx="4495800" cy="4876800"/>
          </a:xfrm>
        </p:spPr>
        <p:txBody>
          <a:bodyPr/>
          <a:lstStyle/>
          <a:p>
            <a:r>
              <a:rPr lang="en-US"/>
              <a:t>After all documents have been parsed and the inverted file is sorted (with duplicates retained for within document frequency stats)</a:t>
            </a:r>
          </a:p>
          <a:p>
            <a:endParaRPr lang="en-US"/>
          </a:p>
          <a:p>
            <a:r>
              <a:rPr lang="en-US"/>
              <a:t>If frequency information is not needed, then inverted file can be sorted with duplicates removed.</a:t>
            </a:r>
          </a:p>
          <a:p>
            <a:endParaRPr lang="en-US"/>
          </a:p>
          <a:p>
            <a:endParaRPr lang="en-US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7378700" y="952500"/>
          <a:ext cx="1223963" cy="535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451160" imgH="6322680" progId="Excel.Sheet.8">
                  <p:embed/>
                </p:oleObj>
              </mc:Choice>
              <mc:Fallback>
                <p:oleObj name="Worksheet" r:id="rId3" imgW="1451160" imgH="632268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700" y="952500"/>
                        <a:ext cx="1223963" cy="535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5549900" y="952500"/>
          <a:ext cx="1223963" cy="535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1451160" imgH="6322680" progId="Excel.Sheet.8">
                  <p:embed/>
                </p:oleObj>
              </mc:Choice>
              <mc:Fallback>
                <p:oleObj name="Worksheet" r:id="rId5" imgW="1451160" imgH="632268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00" y="952500"/>
                        <a:ext cx="1223963" cy="535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Line 6"/>
          <p:cNvSpPr>
            <a:spLocks noChangeShapeType="1"/>
          </p:cNvSpPr>
          <p:nvPr/>
        </p:nvSpPr>
        <p:spPr bwMode="auto">
          <a:xfrm>
            <a:off x="6921500" y="35433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Intelligent Information Retrieval</a:t>
            </a:r>
            <a:endParaRPr lang="en-US" sz="1400">
              <a:latin typeface="Times New Roman" charset="0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785C9D0-059C-4158-A800-B71ACFFE9077}" type="slidenum">
              <a:rPr lang="en-US" smtClean="0">
                <a:latin typeface="Times New Roman" charset="0"/>
              </a:rPr>
              <a:pPr/>
              <a:t>9</a:t>
            </a:fld>
            <a:endParaRPr lang="en-US">
              <a:latin typeface="Times New Roman" charset="0"/>
            </a:endParaRP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87400"/>
          </a:xfrm>
        </p:spPr>
        <p:txBody>
          <a:bodyPr/>
          <a:lstStyle/>
          <a:p>
            <a:r>
              <a:rPr lang="en-US"/>
              <a:t>How Inverted Files are Created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3886200" cy="4876800"/>
          </a:xfrm>
        </p:spPr>
        <p:txBody>
          <a:bodyPr/>
          <a:lstStyle/>
          <a:p>
            <a:r>
              <a:rPr lang="en-US" sz="2000"/>
              <a:t>Multiple term entries for a single document are merged</a:t>
            </a:r>
          </a:p>
          <a:p>
            <a:r>
              <a:rPr lang="en-US" sz="2000"/>
              <a:t>Within-document term frequency information is compiled</a:t>
            </a:r>
          </a:p>
          <a:p>
            <a:r>
              <a:rPr lang="en-US" sz="2000"/>
              <a:t>If proximity operators are needed, then the location of each occurrence of the term must also be stored.</a:t>
            </a:r>
          </a:p>
          <a:p>
            <a:r>
              <a:rPr lang="en-US" sz="2000"/>
              <a:t>Terms are usually represented by unique integers to fix and minimize storage space.</a:t>
            </a:r>
            <a:endParaRPr lang="en-US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7010400" y="1295400"/>
          <a:ext cx="1843088" cy="470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2171160" imgH="5557680" progId="Excel.Sheet.8">
                  <p:embed/>
                </p:oleObj>
              </mc:Choice>
              <mc:Fallback>
                <p:oleObj name="Worksheet" r:id="rId3" imgW="2171160" imgH="555768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295400"/>
                        <a:ext cx="1843088" cy="470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4724400" y="965200"/>
          <a:ext cx="1223963" cy="535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1451160" imgH="6322680" progId="Excel.Sheet.8">
                  <p:embed/>
                </p:oleObj>
              </mc:Choice>
              <mc:Fallback>
                <p:oleObj name="Worksheet" r:id="rId5" imgW="1451160" imgH="632268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965200"/>
                        <a:ext cx="1223963" cy="535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Line 6"/>
          <p:cNvSpPr>
            <a:spLocks noChangeShapeType="1"/>
          </p:cNvSpPr>
          <p:nvPr/>
        </p:nvSpPr>
        <p:spPr bwMode="auto">
          <a:xfrm>
            <a:off x="6172200" y="36576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6749</TotalTime>
  <Words>2040</Words>
  <Application>Microsoft Office PowerPoint</Application>
  <PresentationFormat>On-screen Show (4:3)</PresentationFormat>
  <Paragraphs>362</Paragraphs>
  <Slides>30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Calibri</vt:lpstr>
      <vt:lpstr>Comic Sans MS</vt:lpstr>
      <vt:lpstr>Courier</vt:lpstr>
      <vt:lpstr>Lucida Sans</vt:lpstr>
      <vt:lpstr>Marlett</vt:lpstr>
      <vt:lpstr>Symbol</vt:lpstr>
      <vt:lpstr>Times New Roman</vt:lpstr>
      <vt:lpstr>Wingdings</vt:lpstr>
      <vt:lpstr>Blank Presentation</vt:lpstr>
      <vt:lpstr>Worksheet</vt:lpstr>
      <vt:lpstr>Implementation Issues in IR Indexing</vt:lpstr>
      <vt:lpstr>PowerPoint Presentation</vt:lpstr>
      <vt:lpstr>Indexing Implementation</vt:lpstr>
      <vt:lpstr>The Vector Space Model</vt:lpstr>
      <vt:lpstr>Document Vectors and Indexes</vt:lpstr>
      <vt:lpstr>Example: Documents and Query in 3D Space</vt:lpstr>
      <vt:lpstr>How Are Inverted Files Created</vt:lpstr>
      <vt:lpstr>How Inverted Files are Created</vt:lpstr>
      <vt:lpstr>How Inverted Files are Created</vt:lpstr>
      <vt:lpstr>How Inverted Files are Created</vt:lpstr>
      <vt:lpstr>Inverted Indexes and Queries</vt:lpstr>
      <vt:lpstr>Scalability Issues: Number of Postings</vt:lpstr>
      <vt:lpstr>Bottleneck</vt:lpstr>
      <vt:lpstr>Sorting with fewer disk seeks</vt:lpstr>
      <vt:lpstr>Blocked Sort-Based Indexing - Example</vt:lpstr>
      <vt:lpstr>Problem with Sort-Based Algorithm</vt:lpstr>
      <vt:lpstr>SPIMI:  Single-pass in-memory indexing</vt:lpstr>
      <vt:lpstr>SPIMI-Invert</vt:lpstr>
      <vt:lpstr>Distributed indexing</vt:lpstr>
      <vt:lpstr>Parallel tasks</vt:lpstr>
      <vt:lpstr>Data flow</vt:lpstr>
      <vt:lpstr>Example for index construction</vt:lpstr>
      <vt:lpstr>Dynamic indexing</vt:lpstr>
      <vt:lpstr>Index on disk vs. memory</vt:lpstr>
      <vt:lpstr>Retrieval From Indexes</vt:lpstr>
      <vt:lpstr>Hashtables</vt:lpstr>
      <vt:lpstr>Trees</vt:lpstr>
      <vt:lpstr>Tree: binary tree</vt:lpstr>
      <vt:lpstr>Tree: B-tree</vt:lpstr>
      <vt:lpstr>Indexing Implementation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</dc:title>
  <dc:creator>Bamshad Mobasher</dc:creator>
  <cp:lastModifiedBy>Bamshad Mobasher</cp:lastModifiedBy>
  <cp:revision>266</cp:revision>
  <cp:lastPrinted>2002-01-21T07:21:52Z</cp:lastPrinted>
  <dcterms:created xsi:type="dcterms:W3CDTF">1997-08-26T12:27:33Z</dcterms:created>
  <dcterms:modified xsi:type="dcterms:W3CDTF">2021-01-21T19:02:20Z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mobasher@cs.depaul.edu</vt:lpwstr>
  </property>
  <property fmtid="{D5CDD505-2E9C-101B-9397-08002B2CF9AE}" pid="8" name="HomePage">
    <vt:lpwstr>http://maya.cs.depaul.edu/~mobasher/classes/ds575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C:\Bamshad\CLASS\DS575\Lectures</vt:lpwstr>
  </property>
  <property fmtid="{D5CDD505-2E9C-101B-9397-08002B2CF9AE}" pid="22" name="Telephone number">
    <vt:bool>true</vt:bool>
  </property>
</Properties>
</file>