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1" r:id="rId2"/>
    <p:sldId id="386" r:id="rId3"/>
    <p:sldId id="387" r:id="rId4"/>
    <p:sldId id="434" r:id="rId5"/>
    <p:sldId id="389" r:id="rId6"/>
    <p:sldId id="390" r:id="rId7"/>
    <p:sldId id="435" r:id="rId8"/>
    <p:sldId id="391" r:id="rId9"/>
    <p:sldId id="394" r:id="rId10"/>
    <p:sldId id="395" r:id="rId11"/>
    <p:sldId id="436" r:id="rId12"/>
    <p:sldId id="437" r:id="rId13"/>
    <p:sldId id="438" r:id="rId14"/>
    <p:sldId id="396" r:id="rId15"/>
    <p:sldId id="397" r:id="rId16"/>
    <p:sldId id="398" r:id="rId17"/>
    <p:sldId id="399" r:id="rId18"/>
    <p:sldId id="400" r:id="rId19"/>
    <p:sldId id="401" r:id="rId20"/>
    <p:sldId id="439" r:id="rId21"/>
  </p:sldIdLst>
  <p:sldSz cx="9144000" cy="6858000" type="screen4x3"/>
  <p:notesSz cx="7007225" cy="9293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CC00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82"/>
    </p:cViewPr>
  </p:sorterViewPr>
  <p:notesViewPr>
    <p:cSldViewPr>
      <p:cViewPr varScale="1">
        <p:scale>
          <a:sx n="60" d="100"/>
          <a:sy n="60" d="100"/>
        </p:scale>
        <p:origin x="-1518" y="-72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088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8088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A4746DD-0313-4BA3-963A-0F861EAE6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46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D7043A-1408-497E-A434-0A1513247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89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2925D-8B31-4E90-8A5D-B866928F52AB}" type="slidenum">
              <a:rPr lang="en-US"/>
              <a:pPr/>
              <a:t>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DCBF2-62E9-475F-963F-7B7E74D750DD}" type="slidenum">
              <a:rPr lang="en-US"/>
              <a:pPr/>
              <a:t>14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5478F-948A-44E9-98CC-3E80FDB9C0C9}" type="slidenum">
              <a:rPr lang="en-US"/>
              <a:pPr/>
              <a:t>15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A02F3-3763-4600-A3D2-E35BCF17FB46}" type="slidenum">
              <a:rPr lang="en-US"/>
              <a:pPr/>
              <a:t>16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BD738-4A4F-4A9A-BF2C-4B05FD4A64DE}" type="slidenum">
              <a:rPr lang="en-US"/>
              <a:pPr/>
              <a:t>17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86C25-EEA2-4F2F-84E8-92F622550E68}" type="slidenum">
              <a:rPr lang="en-US"/>
              <a:pPr/>
              <a:t>18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A8D9A-D1EE-4D2D-82B9-B89B56FFA4D2}" type="slidenum">
              <a:rPr lang="en-US"/>
              <a:pPr/>
              <a:t>19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2925D-8B31-4E90-8A5D-B866928F52AB}" type="slidenum">
              <a:rPr lang="en-US"/>
              <a:pPr/>
              <a:t>20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09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323E4-134C-428B-BD63-7CB54BD71C04}" type="slidenum">
              <a:rPr lang="en-US"/>
              <a:pPr/>
              <a:t>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6D9A7-0037-4682-A0DE-CD347ECD8E7E}" type="slidenum">
              <a:rPr lang="en-US"/>
              <a:pPr/>
              <a:t>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E2318-0BEA-4882-8F76-AF9EDA458917}" type="slidenum">
              <a:rPr lang="en-US"/>
              <a:pPr/>
              <a:t>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307A0-DB9D-4F35-9F4D-D0FB28968A80}" type="slidenum">
              <a:rPr lang="en-US"/>
              <a:pPr/>
              <a:t>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Heavy</a:t>
            </a:r>
            <a:r>
              <a:rPr lang="en-US" baseline="0"/>
              <a:t> tail: many rare events.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311C3-811E-4A86-94D9-26B80493C2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07984C-1147-4729-9A3E-4E71E8D4B948}" type="slidenum">
              <a:rPr lang="en-US"/>
              <a:pPr/>
              <a:t>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6C82A-146D-4219-AC89-C2BA8ADDCEF4}" type="slidenum">
              <a:rPr lang="en-US"/>
              <a:pPr/>
              <a:t>9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D16ED-B121-4ADD-A28D-0CD3AA93861F}" type="slidenum">
              <a:rPr lang="en-US"/>
              <a:pPr/>
              <a:t>10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2D65A-AE12-4362-86C6-149D6D41A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80D42-6955-4747-9D62-168DAB49F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EA024-A056-4DDF-8EBC-A8451E95B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8FCBF-94F3-452D-87C2-292898262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87A2F-2D94-43BD-873F-06E2FC134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FE2CC-E37F-40A2-B40E-C5B987CD0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74E5-3FA5-4A7B-8FCA-2C66F7268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E4A8F-1259-4E08-AB7E-EA0C8B816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23736-1A68-4340-81A1-B16942B3A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499CB-FEB1-4394-A901-BDD6A131F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2634D-5731-422F-9452-61C4464C0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F8C97-2663-4C7D-8401-9887E522F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2F380-BEAA-46E2-8738-A5031BCF8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400800"/>
            <a:ext cx="342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5393B6-77C4-4760-8CF8-690EF46A9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13000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SzPct val="125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dirty="0"/>
              <a:t>Content Analysis &amp;</a:t>
            </a:r>
            <a:br>
              <a:rPr lang="en-US" dirty="0"/>
            </a:br>
            <a:r>
              <a:rPr lang="en-US" dirty="0"/>
              <a:t>Statistical Properties of Text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1752600" y="3048000"/>
            <a:ext cx="5638800" cy="150336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800"/>
          </a:p>
          <a:p>
            <a:pPr algn="ctr">
              <a:spcBef>
                <a:spcPct val="50000"/>
              </a:spcBef>
            </a:pPr>
            <a:r>
              <a:rPr lang="en-US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/>
              <a:t>Intelligent Information Retrieval</a:t>
            </a:r>
          </a:p>
          <a:p>
            <a:pPr algn="ctr">
              <a:spcBef>
                <a:spcPct val="50000"/>
              </a:spcBef>
            </a:pPr>
            <a:endParaRPr lang="en-US" sz="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7EC9BB-45B4-41C1-9A36-6A34B08905CA}" type="slidenum">
              <a:rPr lang="en-US"/>
              <a:pPr/>
              <a:t>10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r>
              <a:rPr lang="en-US"/>
              <a:t>Resolving Power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1676400"/>
          </a:xfrm>
        </p:spPr>
        <p:txBody>
          <a:bodyPr/>
          <a:lstStyle/>
          <a:p>
            <a:r>
              <a:rPr lang="en-US"/>
              <a:t>Zipf (and later H.P. Luhn) postulated that the </a:t>
            </a:r>
            <a:r>
              <a:rPr lang="en-US" i="1">
                <a:solidFill>
                  <a:srgbClr val="FF3300"/>
                </a:solidFill>
              </a:rPr>
              <a:t>resolving power</a:t>
            </a:r>
            <a:r>
              <a:rPr lang="en-US" i="1"/>
              <a:t> of significant words</a:t>
            </a:r>
            <a:r>
              <a:rPr lang="en-US"/>
              <a:t>  reached a peak at a rank order position half way between the two cut-offs</a:t>
            </a:r>
          </a:p>
          <a:p>
            <a:pPr lvl="1"/>
            <a:r>
              <a:rPr lang="en-US"/>
              <a:t>Resolving Power: the ability of words to discriminate content</a:t>
            </a:r>
          </a:p>
        </p:txBody>
      </p:sp>
      <p:grpSp>
        <p:nvGrpSpPr>
          <p:cNvPr id="38918" name="Group 4"/>
          <p:cNvGrpSpPr>
            <a:grpSpLocks/>
          </p:cNvGrpSpPr>
          <p:nvPr/>
        </p:nvGrpSpPr>
        <p:grpSpPr bwMode="auto">
          <a:xfrm>
            <a:off x="1447800" y="2895600"/>
            <a:ext cx="3932238" cy="2436813"/>
            <a:chOff x="3264" y="1968"/>
            <a:chExt cx="2064" cy="1536"/>
          </a:xfrm>
        </p:grpSpPr>
        <p:sp>
          <p:nvSpPr>
            <p:cNvPr id="38930" name="Line 5"/>
            <p:cNvSpPr>
              <a:spLocks noChangeShapeType="1"/>
            </p:cNvSpPr>
            <p:nvPr/>
          </p:nvSpPr>
          <p:spPr bwMode="auto">
            <a:xfrm>
              <a:off x="3264" y="196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Line 6"/>
            <p:cNvSpPr>
              <a:spLocks noChangeShapeType="1"/>
            </p:cNvSpPr>
            <p:nvPr/>
          </p:nvSpPr>
          <p:spPr bwMode="auto">
            <a:xfrm>
              <a:off x="3264" y="350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667000" y="5334000"/>
            <a:ext cx="60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rank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 rot="-5400000">
            <a:off x="631825" y="3635375"/>
            <a:ext cx="1054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frequency</a:t>
            </a:r>
          </a:p>
        </p:txBody>
      </p:sp>
      <p:sp>
        <p:nvSpPr>
          <p:cNvPr id="38921" name="Freeform 9"/>
          <p:cNvSpPr>
            <a:spLocks/>
          </p:cNvSpPr>
          <p:nvPr/>
        </p:nvSpPr>
        <p:spPr bwMode="auto">
          <a:xfrm>
            <a:off x="1600200" y="2895600"/>
            <a:ext cx="3657600" cy="2286000"/>
          </a:xfrm>
          <a:custGeom>
            <a:avLst/>
            <a:gdLst>
              <a:gd name="T0" fmla="*/ 0 w 2256"/>
              <a:gd name="T1" fmla="*/ 0 h 1296"/>
              <a:gd name="T2" fmla="*/ 480 w 2256"/>
              <a:gd name="T3" fmla="*/ 960 h 1296"/>
              <a:gd name="T4" fmla="*/ 2256 w 2256"/>
              <a:gd name="T5" fmla="*/ 1296 h 1296"/>
              <a:gd name="T6" fmla="*/ 0 60000 65536"/>
              <a:gd name="T7" fmla="*/ 0 60000 65536"/>
              <a:gd name="T8" fmla="*/ 0 60000 65536"/>
              <a:gd name="T9" fmla="*/ 0 w 2256"/>
              <a:gd name="T10" fmla="*/ 0 h 1296"/>
              <a:gd name="T11" fmla="*/ 2256 w 2256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1296">
                <a:moveTo>
                  <a:pt x="0" y="0"/>
                </a:moveTo>
                <a:cubicBezTo>
                  <a:pt x="52" y="372"/>
                  <a:pt x="104" y="744"/>
                  <a:pt x="480" y="960"/>
                </a:cubicBezTo>
                <a:cubicBezTo>
                  <a:pt x="856" y="1176"/>
                  <a:pt x="1556" y="1236"/>
                  <a:pt x="2256" y="129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1981200" y="3048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4038600" y="3048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Freeform 12"/>
          <p:cNvSpPr>
            <a:spLocks/>
          </p:cNvSpPr>
          <p:nvPr/>
        </p:nvSpPr>
        <p:spPr bwMode="auto">
          <a:xfrm>
            <a:off x="1524000" y="3962400"/>
            <a:ext cx="3429000" cy="1295400"/>
          </a:xfrm>
          <a:custGeom>
            <a:avLst/>
            <a:gdLst>
              <a:gd name="T0" fmla="*/ 0 w 2256"/>
              <a:gd name="T1" fmla="*/ 776 h 776"/>
              <a:gd name="T2" fmla="*/ 432 w 2256"/>
              <a:gd name="T3" fmla="*/ 632 h 776"/>
              <a:gd name="T4" fmla="*/ 816 w 2256"/>
              <a:gd name="T5" fmla="*/ 104 h 776"/>
              <a:gd name="T6" fmla="*/ 1152 w 2256"/>
              <a:gd name="T7" fmla="*/ 8 h 776"/>
              <a:gd name="T8" fmla="*/ 1440 w 2256"/>
              <a:gd name="T9" fmla="*/ 152 h 776"/>
              <a:gd name="T10" fmla="*/ 1776 w 2256"/>
              <a:gd name="T11" fmla="*/ 632 h 776"/>
              <a:gd name="T12" fmla="*/ 2256 w 2256"/>
              <a:gd name="T13" fmla="*/ 776 h 7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56"/>
              <a:gd name="T22" fmla="*/ 0 h 776"/>
              <a:gd name="T23" fmla="*/ 2256 w 2256"/>
              <a:gd name="T24" fmla="*/ 776 h 7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56" h="776">
                <a:moveTo>
                  <a:pt x="0" y="776"/>
                </a:moveTo>
                <a:cubicBezTo>
                  <a:pt x="148" y="760"/>
                  <a:pt x="296" y="744"/>
                  <a:pt x="432" y="632"/>
                </a:cubicBezTo>
                <a:cubicBezTo>
                  <a:pt x="568" y="520"/>
                  <a:pt x="696" y="208"/>
                  <a:pt x="816" y="104"/>
                </a:cubicBezTo>
                <a:cubicBezTo>
                  <a:pt x="936" y="0"/>
                  <a:pt x="1048" y="0"/>
                  <a:pt x="1152" y="8"/>
                </a:cubicBezTo>
                <a:cubicBezTo>
                  <a:pt x="1256" y="16"/>
                  <a:pt x="1336" y="48"/>
                  <a:pt x="1440" y="152"/>
                </a:cubicBezTo>
                <a:cubicBezTo>
                  <a:pt x="1544" y="256"/>
                  <a:pt x="1640" y="528"/>
                  <a:pt x="1776" y="632"/>
                </a:cubicBezTo>
                <a:cubicBezTo>
                  <a:pt x="1912" y="736"/>
                  <a:pt x="2084" y="756"/>
                  <a:pt x="2256" y="776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4267200" y="2895600"/>
            <a:ext cx="1844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/>
              <a:t>Resolving power of</a:t>
            </a:r>
          </a:p>
          <a:p>
            <a:pPr algn="ctr"/>
            <a:r>
              <a:rPr lang="en-US" sz="1600" b="1"/>
              <a:t>significant words</a:t>
            </a:r>
          </a:p>
        </p:txBody>
      </p:sp>
      <p:cxnSp>
        <p:nvCxnSpPr>
          <p:cNvPr id="38926" name="AutoShape 14"/>
          <p:cNvCxnSpPr>
            <a:cxnSpLocks noChangeShapeType="1"/>
            <a:stCxn id="38925" idx="2"/>
            <a:endCxn id="38924" idx="3"/>
          </p:cNvCxnSpPr>
          <p:nvPr/>
        </p:nvCxnSpPr>
        <p:spPr bwMode="auto">
          <a:xfrm rot="5400000">
            <a:off x="3989388" y="2762250"/>
            <a:ext cx="485775" cy="1914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1676400" y="5715000"/>
            <a:ext cx="685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upper</a:t>
            </a:r>
          </a:p>
          <a:p>
            <a:r>
              <a:rPr lang="en-US" sz="1400" b="1"/>
              <a:t>cut-off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733800" y="5715000"/>
            <a:ext cx="685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lower</a:t>
            </a:r>
          </a:p>
          <a:p>
            <a:r>
              <a:rPr lang="en-US" sz="1400" b="1"/>
              <a:t>cut-off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6019800" y="3810000"/>
            <a:ext cx="2603500" cy="1927225"/>
          </a:xfrm>
          <a:prstGeom prst="rect">
            <a:avLst/>
          </a:prstGeom>
          <a:solidFill>
            <a:srgbClr val="CCEC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actual cut-off </a:t>
            </a:r>
          </a:p>
          <a:p>
            <a:r>
              <a:rPr lang="en-US"/>
              <a:t>are determined by </a:t>
            </a:r>
          </a:p>
          <a:p>
            <a:r>
              <a:rPr lang="en-US"/>
              <a:t>trial and error, and </a:t>
            </a:r>
          </a:p>
          <a:p>
            <a:r>
              <a:rPr lang="en-US"/>
              <a:t>often depend on the</a:t>
            </a:r>
          </a:p>
          <a:p>
            <a:r>
              <a:rPr lang="en-US"/>
              <a:t>specific collection.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 vs. Collection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big is the term vocabulary?</a:t>
            </a:r>
          </a:p>
          <a:p>
            <a:pPr lvl="1"/>
            <a:r>
              <a:rPr lang="en-US" dirty="0"/>
              <a:t>That is, how many distinct words are there?</a:t>
            </a:r>
          </a:p>
          <a:p>
            <a:pPr lvl="1"/>
            <a:endParaRPr lang="en-US" dirty="0"/>
          </a:p>
          <a:p>
            <a:r>
              <a:rPr lang="en-US" dirty="0"/>
              <a:t>Can we assume an upper bound?</a:t>
            </a:r>
          </a:p>
          <a:p>
            <a:pPr lvl="1"/>
            <a:r>
              <a:rPr lang="en-US" dirty="0"/>
              <a:t>Not really upper-bounded due to proper names, typos, etc.</a:t>
            </a:r>
          </a:p>
          <a:p>
            <a:pPr lvl="1"/>
            <a:endParaRPr lang="en-US" dirty="0"/>
          </a:p>
          <a:p>
            <a:r>
              <a:rPr lang="en-US" dirty="0"/>
              <a:t>In practice, the vocabulary will keep growing with the collection size.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0E6970-1C99-4DD0-88C0-8E21A05EF6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2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Given:</a:t>
            </a:r>
          </a:p>
          <a:p>
            <a:pPr lvl="1"/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M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, the size of the vocabulary.</a:t>
            </a:r>
          </a:p>
          <a:p>
            <a:pPr lvl="1"/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T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, the number of distinct tokens in the collection.</a:t>
            </a:r>
          </a:p>
          <a:p>
            <a:pPr lvl="1"/>
            <a:endParaRPr lang="en-US" sz="1000" dirty="0">
              <a:solidFill>
                <a:srgbClr val="002060"/>
              </a:solidFill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Then:</a:t>
            </a:r>
          </a:p>
          <a:p>
            <a:pPr lvl="1"/>
            <a:r>
              <a:rPr lang="en-US" sz="2400" i="1" dirty="0">
                <a:solidFill>
                  <a:srgbClr val="002060"/>
                </a:solidFill>
                <a:ea typeface="ＭＳ Ｐゴシック" pitchFamily="34" charset="-128"/>
              </a:rPr>
              <a:t>M = </a:t>
            </a:r>
            <a:r>
              <a:rPr lang="en-US" sz="2400" i="1" dirty="0" err="1">
                <a:solidFill>
                  <a:srgbClr val="002060"/>
                </a:solidFill>
                <a:ea typeface="ＭＳ Ｐゴシック" pitchFamily="34" charset="-128"/>
              </a:rPr>
              <a:t>kT</a:t>
            </a:r>
            <a:r>
              <a:rPr lang="en-US" sz="2400" i="1" baseline="30000" dirty="0" err="1">
                <a:solidFill>
                  <a:srgbClr val="002060"/>
                </a:solidFill>
                <a:ea typeface="ＭＳ Ｐゴシック" pitchFamily="34" charset="-128"/>
              </a:rPr>
              <a:t>b</a:t>
            </a:r>
            <a:endParaRPr lang="en-US" sz="2400" dirty="0">
              <a:solidFill>
                <a:srgbClr val="002060"/>
              </a:solidFill>
              <a:ea typeface="ＭＳ Ｐゴシック" pitchFamily="34" charset="-128"/>
            </a:endParaRPr>
          </a:p>
          <a:p>
            <a:pPr lvl="1"/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k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, </a:t>
            </a:r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b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 depend on the collection type:</a:t>
            </a:r>
          </a:p>
          <a:p>
            <a:pPr lvl="2"/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typical values: 30 ≤ </a:t>
            </a:r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k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 ≤ 100 and </a:t>
            </a:r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b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 ≈ 0.5</a:t>
            </a:r>
          </a:p>
          <a:p>
            <a:pPr lvl="2"/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in a log-log plot of  </a:t>
            </a:r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M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 vs. </a:t>
            </a:r>
            <a:r>
              <a:rPr lang="en-US" i="1" dirty="0">
                <a:solidFill>
                  <a:srgbClr val="002060"/>
                </a:solidFill>
                <a:ea typeface="ＭＳ Ｐゴシック" pitchFamily="34" charset="-128"/>
              </a:rPr>
              <a:t>T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, Heaps’ law predicts a line with slope of about ½.</a:t>
            </a:r>
          </a:p>
          <a:p>
            <a:pPr lvl="2"/>
            <a:endParaRPr lang="en-US" dirty="0">
              <a:ea typeface="ＭＳ Ｐゴシック" pitchFamily="34" charset="-128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0E6970-1C99-4DD0-88C0-8E21A05EF6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90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Heap’s Law Fit to Reuters RCV1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3581400" cy="4267200"/>
          </a:xfrm>
        </p:spPr>
        <p:txBody>
          <a:bodyPr/>
          <a:lstStyle/>
          <a:p>
            <a:pPr lvl="0">
              <a:buClrTx/>
              <a:defRPr/>
            </a:pPr>
            <a:r>
              <a:rPr lang="en-US" sz="2000">
                <a:ea typeface="ＭＳ Ｐゴシック" pitchFamily="34" charset="-128"/>
              </a:rPr>
              <a:t>For RCV1, the dashed line</a:t>
            </a:r>
          </a:p>
          <a:p>
            <a:pPr lvl="0">
              <a:buClrTx/>
              <a:buNone/>
              <a:defRPr/>
            </a:pPr>
            <a:r>
              <a:rPr lang="en-US" sz="2000">
                <a:solidFill>
                  <a:srgbClr val="A40508"/>
                </a:solidFill>
                <a:ea typeface="ＭＳ Ｐゴシック" pitchFamily="34" charset="-128"/>
              </a:rPr>
              <a:t>	log</a:t>
            </a:r>
            <a:r>
              <a:rPr lang="en-US" sz="2000" baseline="-25000">
                <a:solidFill>
                  <a:srgbClr val="A40508"/>
                </a:solidFill>
                <a:ea typeface="ＭＳ Ｐゴシック" pitchFamily="34" charset="-128"/>
              </a:rPr>
              <a:t>10</a:t>
            </a:r>
            <a:r>
              <a:rPr lang="en-US" sz="2000" i="1">
                <a:solidFill>
                  <a:srgbClr val="A40508"/>
                </a:solidFill>
                <a:ea typeface="ＭＳ Ｐゴシック" pitchFamily="34" charset="-128"/>
              </a:rPr>
              <a:t>M</a:t>
            </a:r>
            <a:r>
              <a:rPr lang="en-US" sz="2000">
                <a:solidFill>
                  <a:srgbClr val="A40508"/>
                </a:solidFill>
                <a:ea typeface="ＭＳ Ｐゴシック" pitchFamily="34" charset="-128"/>
              </a:rPr>
              <a:t> = 0.49 log</a:t>
            </a:r>
            <a:r>
              <a:rPr lang="en-US" sz="2000" baseline="-25000">
                <a:solidFill>
                  <a:srgbClr val="A40508"/>
                </a:solidFill>
                <a:ea typeface="ＭＳ Ｐゴシック" pitchFamily="34" charset="-128"/>
              </a:rPr>
              <a:t>10</a:t>
            </a:r>
            <a:r>
              <a:rPr lang="en-US" sz="2000" i="1">
                <a:solidFill>
                  <a:srgbClr val="A40508"/>
                </a:solidFill>
                <a:ea typeface="ＭＳ Ｐゴシック" pitchFamily="34" charset="-128"/>
              </a:rPr>
              <a:t>T</a:t>
            </a:r>
            <a:r>
              <a:rPr lang="en-US" sz="2000">
                <a:solidFill>
                  <a:srgbClr val="A40508"/>
                </a:solidFill>
                <a:ea typeface="ＭＳ Ｐゴシック" pitchFamily="34" charset="-128"/>
              </a:rPr>
              <a:t> + 1.64 </a:t>
            </a:r>
            <a:r>
              <a:rPr lang="en-US" sz="2000">
                <a:ea typeface="ＭＳ Ｐゴシック" pitchFamily="34" charset="-128"/>
              </a:rPr>
              <a:t>is the best least squares fit.</a:t>
            </a:r>
          </a:p>
          <a:p>
            <a:pPr lvl="0">
              <a:buClrTx/>
              <a:defRPr/>
            </a:pPr>
            <a:endParaRPr lang="en-US" sz="2000">
              <a:ea typeface="ＭＳ Ｐゴシック" pitchFamily="34" charset="-128"/>
            </a:endParaRPr>
          </a:p>
          <a:p>
            <a:pPr lvl="0">
              <a:buClrTx/>
              <a:defRPr/>
            </a:pPr>
            <a:r>
              <a:rPr lang="en-US" sz="2000">
                <a:ea typeface="ＭＳ Ｐゴシック" pitchFamily="34" charset="-128"/>
              </a:rPr>
              <a:t>Thus, </a:t>
            </a:r>
            <a:r>
              <a:rPr lang="en-US" sz="2000" i="1">
                <a:solidFill>
                  <a:srgbClr val="A40508"/>
                </a:solidFill>
                <a:ea typeface="ＭＳ Ｐゴシック" pitchFamily="34" charset="-128"/>
              </a:rPr>
              <a:t>M</a:t>
            </a:r>
            <a:r>
              <a:rPr lang="en-US" sz="2000">
                <a:solidFill>
                  <a:srgbClr val="A40508"/>
                </a:solidFill>
                <a:ea typeface="ＭＳ Ｐゴシック" pitchFamily="34" charset="-128"/>
              </a:rPr>
              <a:t> = 10</a:t>
            </a:r>
            <a:r>
              <a:rPr lang="en-US" sz="2000" baseline="30000">
                <a:solidFill>
                  <a:srgbClr val="A40508"/>
                </a:solidFill>
                <a:ea typeface="ＭＳ Ｐゴシック" pitchFamily="34" charset="-128"/>
              </a:rPr>
              <a:t>1.64</a:t>
            </a:r>
            <a:r>
              <a:rPr lang="en-US" sz="2000" i="1">
                <a:solidFill>
                  <a:srgbClr val="A40508"/>
                </a:solidFill>
                <a:ea typeface="ＭＳ Ｐゴシック" pitchFamily="34" charset="-128"/>
              </a:rPr>
              <a:t>T</a:t>
            </a:r>
            <a:r>
              <a:rPr lang="en-US" sz="2000" baseline="30000">
                <a:solidFill>
                  <a:srgbClr val="A40508"/>
                </a:solidFill>
                <a:ea typeface="ＭＳ Ｐゴシック" pitchFamily="34" charset="-128"/>
              </a:rPr>
              <a:t>0.49</a:t>
            </a:r>
            <a:r>
              <a:rPr lang="en-US" sz="2000">
                <a:solidFill>
                  <a:srgbClr val="A40508"/>
                </a:solidFill>
                <a:ea typeface="ＭＳ Ｐゴシック" pitchFamily="34" charset="-128"/>
              </a:rPr>
              <a:t> </a:t>
            </a:r>
            <a:r>
              <a:rPr lang="en-US" sz="2000">
                <a:ea typeface="ＭＳ Ｐゴシック" pitchFamily="34" charset="-128"/>
              </a:rPr>
              <a:t>so         </a:t>
            </a:r>
            <a:r>
              <a:rPr lang="en-US" sz="2000" i="1">
                <a:ea typeface="ＭＳ Ｐゴシック" pitchFamily="34" charset="-128"/>
              </a:rPr>
              <a:t>k</a:t>
            </a:r>
            <a:r>
              <a:rPr lang="en-US" sz="2000">
                <a:ea typeface="ＭＳ Ｐゴシック" pitchFamily="34" charset="-128"/>
              </a:rPr>
              <a:t> = 10</a:t>
            </a:r>
            <a:r>
              <a:rPr lang="en-US" sz="2000" baseline="30000">
                <a:ea typeface="ＭＳ Ｐゴシック" pitchFamily="34" charset="-128"/>
              </a:rPr>
              <a:t>1.64 </a:t>
            </a:r>
            <a:r>
              <a:rPr lang="en-US" sz="2000">
                <a:ea typeface="ＭＳ Ｐゴシック" pitchFamily="34" charset="-128"/>
              </a:rPr>
              <a:t>≈ 44 and </a:t>
            </a:r>
            <a:r>
              <a:rPr lang="en-US" sz="2000" i="1">
                <a:ea typeface="ＭＳ Ｐゴシック" pitchFamily="34" charset="-128"/>
              </a:rPr>
              <a:t>b</a:t>
            </a:r>
            <a:r>
              <a:rPr lang="en-US" sz="2000">
                <a:ea typeface="ＭＳ Ｐゴシック" pitchFamily="34" charset="-128"/>
              </a:rPr>
              <a:t> = 0.49.</a:t>
            </a:r>
          </a:p>
          <a:p>
            <a:pPr lvl="0">
              <a:buClrTx/>
              <a:defRPr/>
            </a:pPr>
            <a:endParaRPr lang="en-US">
              <a:ea typeface="ＭＳ Ｐゴシック" pitchFamily="34" charset="-128"/>
            </a:endParaRPr>
          </a:p>
          <a:p>
            <a:pPr lvl="0">
              <a:buClrTx/>
              <a:defRPr/>
            </a:pPr>
            <a:r>
              <a:rPr lang="en-US" sz="2000">
                <a:ea typeface="ＭＳ Ｐゴシック" pitchFamily="34" charset="-128"/>
              </a:rPr>
              <a:t>For first 1,000,020 tokens:</a:t>
            </a:r>
          </a:p>
          <a:p>
            <a:pPr lvl="1">
              <a:buClrTx/>
              <a:defRPr/>
            </a:pPr>
            <a:r>
              <a:rPr lang="en-US" sz="1600">
                <a:ea typeface="ＭＳ Ｐゴシック" pitchFamily="34" charset="-128"/>
              </a:rPr>
              <a:t>Law predicts 38,323 terms;</a:t>
            </a:r>
          </a:p>
          <a:p>
            <a:pPr lvl="1">
              <a:buClrTx/>
              <a:defRPr/>
            </a:pPr>
            <a:r>
              <a:rPr lang="en-US" sz="1600">
                <a:ea typeface="ＭＳ Ｐゴシック" pitchFamily="34" charset="-128"/>
              </a:rPr>
              <a:t>Actually, 38,365 terms.</a:t>
            </a:r>
          </a:p>
          <a:p>
            <a:pPr lvl="1">
              <a:buClrTx/>
              <a:buNone/>
              <a:defRPr/>
            </a:pPr>
            <a:r>
              <a:rPr lang="en-US" sz="1600">
                <a:ea typeface="ＭＳ Ｐゴシック" pitchFamily="34" charset="-128"/>
                <a:sym typeface="Symbol"/>
              </a:rPr>
              <a:t> </a:t>
            </a:r>
            <a:r>
              <a:rPr lang="en-US" sz="1600">
                <a:ea typeface="ＭＳ Ｐゴシック" pitchFamily="34" charset="-128"/>
              </a:rPr>
              <a:t>Good empirical fit for RCV1!</a:t>
            </a:r>
          </a:p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0E6970-1C99-4DD0-88C0-8E21A05EF6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Content Placeholder 3" descr="heap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752600"/>
            <a:ext cx="4572000" cy="422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621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5411B7-5540-4DE8-94E9-A239808D8EA1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/>
              <a:t>Collocation (Co-Occurrence)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876800"/>
          </a:xfrm>
        </p:spPr>
        <p:txBody>
          <a:bodyPr/>
          <a:lstStyle/>
          <a:p>
            <a:r>
              <a:rPr lang="en-US"/>
              <a:t>Co-occurrence patterns of words and word classes reveal significant information about how a language is used </a:t>
            </a:r>
          </a:p>
          <a:p>
            <a:pPr lvl="1"/>
            <a:r>
              <a:rPr lang="en-US"/>
              <a:t>pragmatics </a:t>
            </a:r>
          </a:p>
          <a:p>
            <a:r>
              <a:rPr lang="en-US"/>
              <a:t>Used in building dictionaries (lexicography) and for IR tasks such as phrase detection, query expansion, etc. </a:t>
            </a:r>
          </a:p>
          <a:p>
            <a:r>
              <a:rPr lang="en-US"/>
              <a:t>Co-occurrence based on text windows </a:t>
            </a:r>
          </a:p>
          <a:p>
            <a:pPr lvl="1"/>
            <a:r>
              <a:rPr lang="en-US"/>
              <a:t>typical window may be 100 words </a:t>
            </a:r>
          </a:p>
          <a:p>
            <a:pPr lvl="1"/>
            <a:r>
              <a:rPr lang="en-US"/>
              <a:t>smaller windows used for lexicography, e.g. adjacent pairs or 5 words</a:t>
            </a:r>
          </a:p>
          <a:p>
            <a:r>
              <a:rPr lang="en-US"/>
              <a:t>Typical measure is the </a:t>
            </a:r>
            <a:r>
              <a:rPr lang="en-US" i="1">
                <a:solidFill>
                  <a:srgbClr val="FF3300"/>
                </a:solidFill>
              </a:rPr>
              <a:t>expected mutual information measure</a:t>
            </a:r>
            <a:r>
              <a:rPr lang="en-US"/>
              <a:t> (EMIM)</a:t>
            </a:r>
          </a:p>
          <a:p>
            <a:pPr lvl="1"/>
            <a:r>
              <a:rPr lang="en-US"/>
              <a:t>compares probability of occurrence assuming independence to probability of co-occurrence.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596E05-087A-4311-9730-39E1CAECDF12}" type="slidenum">
              <a:rPr lang="en-US"/>
              <a:pPr/>
              <a:t>15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Statistical</a:t>
            </a:r>
            <a:br>
              <a:rPr lang="en-US"/>
            </a:br>
            <a:r>
              <a:rPr lang="en-US"/>
              <a:t>Independence vs. Dependence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4248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likely is a red car to drive by given we’ve seen a black one?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How likely is word W to appear, given that we’ve seen word V?</a:t>
            </a:r>
          </a:p>
          <a:p>
            <a:pPr>
              <a:lnSpc>
                <a:spcPct val="90000"/>
              </a:lnSpc>
            </a:pPr>
            <a:r>
              <a:rPr lang="en-US"/>
              <a:t>Color of cars driving by are independent </a:t>
            </a:r>
            <a:r>
              <a:rPr lang="en-US" sz="2000"/>
              <a:t>(although more frequent colors are more likely)</a:t>
            </a:r>
          </a:p>
          <a:p>
            <a:pPr>
              <a:lnSpc>
                <a:spcPct val="90000"/>
              </a:lnSpc>
            </a:pPr>
            <a:r>
              <a:rPr lang="en-US"/>
              <a:t>Words in text are (in general) </a:t>
            </a:r>
            <a:r>
              <a:rPr lang="en-US">
                <a:solidFill>
                  <a:srgbClr val="FF3300"/>
                </a:solidFill>
              </a:rPr>
              <a:t>not</a:t>
            </a:r>
            <a:r>
              <a:rPr lang="en-US"/>
              <a:t> independent </a:t>
            </a:r>
            <a:r>
              <a:rPr lang="en-US" sz="2000"/>
              <a:t>(although again more frequent words are more likely)</a:t>
            </a:r>
            <a:endParaRPr lang="en-US"/>
          </a:p>
        </p:txBody>
      </p:sp>
      <p:grpSp>
        <p:nvGrpSpPr>
          <p:cNvPr id="5128" name="Group 4"/>
          <p:cNvGrpSpPr>
            <a:grpSpLocks/>
          </p:cNvGrpSpPr>
          <p:nvPr/>
        </p:nvGrpSpPr>
        <p:grpSpPr bwMode="auto">
          <a:xfrm>
            <a:off x="2057400" y="2438400"/>
            <a:ext cx="4354513" cy="892175"/>
            <a:chOff x="1061" y="2400"/>
            <a:chExt cx="2743" cy="562"/>
          </a:xfrm>
        </p:grpSpPr>
        <p:sp>
          <p:nvSpPr>
            <p:cNvPr id="5129" name="Freeform 5"/>
            <p:cNvSpPr>
              <a:spLocks/>
            </p:cNvSpPr>
            <p:nvPr/>
          </p:nvSpPr>
          <p:spPr bwMode="auto">
            <a:xfrm>
              <a:off x="1625" y="2763"/>
              <a:ext cx="120" cy="75"/>
            </a:xfrm>
            <a:custGeom>
              <a:avLst/>
              <a:gdLst>
                <a:gd name="T0" fmla="*/ 0 w 238"/>
                <a:gd name="T1" fmla="*/ 146 h 150"/>
                <a:gd name="T2" fmla="*/ 9 w 238"/>
                <a:gd name="T3" fmla="*/ 99 h 150"/>
                <a:gd name="T4" fmla="*/ 23 w 238"/>
                <a:gd name="T5" fmla="*/ 62 h 150"/>
                <a:gd name="T6" fmla="*/ 41 w 238"/>
                <a:gd name="T7" fmla="*/ 37 h 150"/>
                <a:gd name="T8" fmla="*/ 62 w 238"/>
                <a:gd name="T9" fmla="*/ 19 h 150"/>
                <a:gd name="T10" fmla="*/ 83 w 238"/>
                <a:gd name="T11" fmla="*/ 8 h 150"/>
                <a:gd name="T12" fmla="*/ 101 w 238"/>
                <a:gd name="T13" fmla="*/ 3 h 150"/>
                <a:gd name="T14" fmla="*/ 117 w 238"/>
                <a:gd name="T15" fmla="*/ 0 h 150"/>
                <a:gd name="T16" fmla="*/ 128 w 238"/>
                <a:gd name="T17" fmla="*/ 0 h 150"/>
                <a:gd name="T18" fmla="*/ 169 w 238"/>
                <a:gd name="T19" fmla="*/ 7 h 150"/>
                <a:gd name="T20" fmla="*/ 199 w 238"/>
                <a:gd name="T21" fmla="*/ 22 h 150"/>
                <a:gd name="T22" fmla="*/ 220 w 238"/>
                <a:gd name="T23" fmla="*/ 43 h 150"/>
                <a:gd name="T24" fmla="*/ 231 w 238"/>
                <a:gd name="T25" fmla="*/ 67 h 150"/>
                <a:gd name="T26" fmla="*/ 237 w 238"/>
                <a:gd name="T27" fmla="*/ 91 h 150"/>
                <a:gd name="T28" fmla="*/ 238 w 238"/>
                <a:gd name="T29" fmla="*/ 115 h 150"/>
                <a:gd name="T30" fmla="*/ 236 w 238"/>
                <a:gd name="T31" fmla="*/ 135 h 150"/>
                <a:gd name="T32" fmla="*/ 231 w 238"/>
                <a:gd name="T33" fmla="*/ 150 h 150"/>
                <a:gd name="T34" fmla="*/ 223 w 238"/>
                <a:gd name="T35" fmla="*/ 150 h 150"/>
                <a:gd name="T36" fmla="*/ 213 w 238"/>
                <a:gd name="T37" fmla="*/ 150 h 150"/>
                <a:gd name="T38" fmla="*/ 198 w 238"/>
                <a:gd name="T39" fmla="*/ 150 h 150"/>
                <a:gd name="T40" fmla="*/ 182 w 238"/>
                <a:gd name="T41" fmla="*/ 150 h 150"/>
                <a:gd name="T42" fmla="*/ 163 w 238"/>
                <a:gd name="T43" fmla="*/ 150 h 150"/>
                <a:gd name="T44" fmla="*/ 145 w 238"/>
                <a:gd name="T45" fmla="*/ 150 h 150"/>
                <a:gd name="T46" fmla="*/ 124 w 238"/>
                <a:gd name="T47" fmla="*/ 150 h 150"/>
                <a:gd name="T48" fmla="*/ 104 w 238"/>
                <a:gd name="T49" fmla="*/ 150 h 150"/>
                <a:gd name="T50" fmla="*/ 84 w 238"/>
                <a:gd name="T51" fmla="*/ 150 h 150"/>
                <a:gd name="T52" fmla="*/ 64 w 238"/>
                <a:gd name="T53" fmla="*/ 150 h 150"/>
                <a:gd name="T54" fmla="*/ 47 w 238"/>
                <a:gd name="T55" fmla="*/ 150 h 150"/>
                <a:gd name="T56" fmla="*/ 32 w 238"/>
                <a:gd name="T57" fmla="*/ 150 h 150"/>
                <a:gd name="T58" fmla="*/ 18 w 238"/>
                <a:gd name="T59" fmla="*/ 150 h 150"/>
                <a:gd name="T60" fmla="*/ 9 w 238"/>
                <a:gd name="T61" fmla="*/ 150 h 150"/>
                <a:gd name="T62" fmla="*/ 2 w 238"/>
                <a:gd name="T63" fmla="*/ 150 h 150"/>
                <a:gd name="T64" fmla="*/ 0 w 238"/>
                <a:gd name="T65" fmla="*/ 150 h 150"/>
                <a:gd name="T66" fmla="*/ 0 w 238"/>
                <a:gd name="T67" fmla="*/ 146 h 1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50"/>
                <a:gd name="T104" fmla="*/ 238 w 238"/>
                <a:gd name="T105" fmla="*/ 150 h 1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50">
                  <a:moveTo>
                    <a:pt x="0" y="146"/>
                  </a:moveTo>
                  <a:lnTo>
                    <a:pt x="9" y="99"/>
                  </a:lnTo>
                  <a:lnTo>
                    <a:pt x="23" y="62"/>
                  </a:lnTo>
                  <a:lnTo>
                    <a:pt x="41" y="37"/>
                  </a:lnTo>
                  <a:lnTo>
                    <a:pt x="62" y="19"/>
                  </a:lnTo>
                  <a:lnTo>
                    <a:pt x="83" y="8"/>
                  </a:lnTo>
                  <a:lnTo>
                    <a:pt x="101" y="3"/>
                  </a:lnTo>
                  <a:lnTo>
                    <a:pt x="117" y="0"/>
                  </a:lnTo>
                  <a:lnTo>
                    <a:pt x="128" y="0"/>
                  </a:lnTo>
                  <a:lnTo>
                    <a:pt x="169" y="7"/>
                  </a:lnTo>
                  <a:lnTo>
                    <a:pt x="199" y="22"/>
                  </a:lnTo>
                  <a:lnTo>
                    <a:pt x="220" y="43"/>
                  </a:lnTo>
                  <a:lnTo>
                    <a:pt x="231" y="67"/>
                  </a:lnTo>
                  <a:lnTo>
                    <a:pt x="237" y="91"/>
                  </a:lnTo>
                  <a:lnTo>
                    <a:pt x="238" y="115"/>
                  </a:lnTo>
                  <a:lnTo>
                    <a:pt x="236" y="135"/>
                  </a:lnTo>
                  <a:lnTo>
                    <a:pt x="231" y="150"/>
                  </a:lnTo>
                  <a:lnTo>
                    <a:pt x="223" y="150"/>
                  </a:lnTo>
                  <a:lnTo>
                    <a:pt x="213" y="150"/>
                  </a:lnTo>
                  <a:lnTo>
                    <a:pt x="198" y="150"/>
                  </a:lnTo>
                  <a:lnTo>
                    <a:pt x="182" y="150"/>
                  </a:lnTo>
                  <a:lnTo>
                    <a:pt x="163" y="150"/>
                  </a:lnTo>
                  <a:lnTo>
                    <a:pt x="145" y="150"/>
                  </a:lnTo>
                  <a:lnTo>
                    <a:pt x="124" y="150"/>
                  </a:lnTo>
                  <a:lnTo>
                    <a:pt x="104" y="150"/>
                  </a:lnTo>
                  <a:lnTo>
                    <a:pt x="84" y="150"/>
                  </a:lnTo>
                  <a:lnTo>
                    <a:pt x="64" y="150"/>
                  </a:lnTo>
                  <a:lnTo>
                    <a:pt x="47" y="150"/>
                  </a:lnTo>
                  <a:lnTo>
                    <a:pt x="32" y="150"/>
                  </a:lnTo>
                  <a:lnTo>
                    <a:pt x="18" y="150"/>
                  </a:lnTo>
                  <a:lnTo>
                    <a:pt x="9" y="150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6"/>
            <p:cNvSpPr>
              <a:spLocks/>
            </p:cNvSpPr>
            <p:nvPr/>
          </p:nvSpPr>
          <p:spPr bwMode="auto">
            <a:xfrm>
              <a:off x="1116" y="2761"/>
              <a:ext cx="120" cy="85"/>
            </a:xfrm>
            <a:custGeom>
              <a:avLst/>
              <a:gdLst>
                <a:gd name="T0" fmla="*/ 0 w 238"/>
                <a:gd name="T1" fmla="*/ 166 h 171"/>
                <a:gd name="T2" fmla="*/ 5 w 238"/>
                <a:gd name="T3" fmla="*/ 111 h 171"/>
                <a:gd name="T4" fmla="*/ 16 w 238"/>
                <a:gd name="T5" fmla="*/ 69 h 171"/>
                <a:gd name="T6" fmla="*/ 33 w 238"/>
                <a:gd name="T7" fmla="*/ 40 h 171"/>
                <a:gd name="T8" fmla="*/ 53 w 238"/>
                <a:gd name="T9" fmla="*/ 19 h 171"/>
                <a:gd name="T10" fmla="*/ 75 w 238"/>
                <a:gd name="T11" fmla="*/ 8 h 171"/>
                <a:gd name="T12" fmla="*/ 94 w 238"/>
                <a:gd name="T13" fmla="*/ 2 h 171"/>
                <a:gd name="T14" fmla="*/ 112 w 238"/>
                <a:gd name="T15" fmla="*/ 0 h 171"/>
                <a:gd name="T16" fmla="*/ 123 w 238"/>
                <a:gd name="T17" fmla="*/ 0 h 171"/>
                <a:gd name="T18" fmla="*/ 140 w 238"/>
                <a:gd name="T19" fmla="*/ 2 h 171"/>
                <a:gd name="T20" fmla="*/ 160 w 238"/>
                <a:gd name="T21" fmla="*/ 8 h 171"/>
                <a:gd name="T22" fmla="*/ 181 w 238"/>
                <a:gd name="T23" fmla="*/ 18 h 171"/>
                <a:gd name="T24" fmla="*/ 200 w 238"/>
                <a:gd name="T25" fmla="*/ 33 h 171"/>
                <a:gd name="T26" fmla="*/ 218 w 238"/>
                <a:gd name="T27" fmla="*/ 56 h 171"/>
                <a:gd name="T28" fmla="*/ 231 w 238"/>
                <a:gd name="T29" fmla="*/ 86 h 171"/>
                <a:gd name="T30" fmla="*/ 238 w 238"/>
                <a:gd name="T31" fmla="*/ 124 h 171"/>
                <a:gd name="T32" fmla="*/ 238 w 238"/>
                <a:gd name="T33" fmla="*/ 171 h 171"/>
                <a:gd name="T34" fmla="*/ 233 w 238"/>
                <a:gd name="T35" fmla="*/ 171 h 171"/>
                <a:gd name="T36" fmla="*/ 222 w 238"/>
                <a:gd name="T37" fmla="*/ 171 h 171"/>
                <a:gd name="T38" fmla="*/ 208 w 238"/>
                <a:gd name="T39" fmla="*/ 171 h 171"/>
                <a:gd name="T40" fmla="*/ 192 w 238"/>
                <a:gd name="T41" fmla="*/ 171 h 171"/>
                <a:gd name="T42" fmla="*/ 174 w 238"/>
                <a:gd name="T43" fmla="*/ 171 h 171"/>
                <a:gd name="T44" fmla="*/ 154 w 238"/>
                <a:gd name="T45" fmla="*/ 171 h 171"/>
                <a:gd name="T46" fmla="*/ 132 w 238"/>
                <a:gd name="T47" fmla="*/ 171 h 171"/>
                <a:gd name="T48" fmla="*/ 112 w 238"/>
                <a:gd name="T49" fmla="*/ 170 h 171"/>
                <a:gd name="T50" fmla="*/ 90 w 238"/>
                <a:gd name="T51" fmla="*/ 170 h 171"/>
                <a:gd name="T52" fmla="*/ 70 w 238"/>
                <a:gd name="T53" fmla="*/ 170 h 171"/>
                <a:gd name="T54" fmla="*/ 51 w 238"/>
                <a:gd name="T55" fmla="*/ 170 h 171"/>
                <a:gd name="T56" fmla="*/ 34 w 238"/>
                <a:gd name="T57" fmla="*/ 170 h 171"/>
                <a:gd name="T58" fmla="*/ 21 w 238"/>
                <a:gd name="T59" fmla="*/ 170 h 171"/>
                <a:gd name="T60" fmla="*/ 9 w 238"/>
                <a:gd name="T61" fmla="*/ 170 h 171"/>
                <a:gd name="T62" fmla="*/ 2 w 238"/>
                <a:gd name="T63" fmla="*/ 170 h 171"/>
                <a:gd name="T64" fmla="*/ 0 w 238"/>
                <a:gd name="T65" fmla="*/ 170 h 171"/>
                <a:gd name="T66" fmla="*/ 0 w 238"/>
                <a:gd name="T67" fmla="*/ 166 h 1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71"/>
                <a:gd name="T104" fmla="*/ 238 w 238"/>
                <a:gd name="T105" fmla="*/ 171 h 1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71">
                  <a:moveTo>
                    <a:pt x="0" y="166"/>
                  </a:moveTo>
                  <a:lnTo>
                    <a:pt x="5" y="111"/>
                  </a:lnTo>
                  <a:lnTo>
                    <a:pt x="16" y="69"/>
                  </a:lnTo>
                  <a:lnTo>
                    <a:pt x="33" y="40"/>
                  </a:lnTo>
                  <a:lnTo>
                    <a:pt x="53" y="19"/>
                  </a:lnTo>
                  <a:lnTo>
                    <a:pt x="75" y="8"/>
                  </a:lnTo>
                  <a:lnTo>
                    <a:pt x="94" y="2"/>
                  </a:lnTo>
                  <a:lnTo>
                    <a:pt x="112" y="0"/>
                  </a:lnTo>
                  <a:lnTo>
                    <a:pt x="123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81" y="18"/>
                  </a:lnTo>
                  <a:lnTo>
                    <a:pt x="200" y="33"/>
                  </a:lnTo>
                  <a:lnTo>
                    <a:pt x="218" y="56"/>
                  </a:lnTo>
                  <a:lnTo>
                    <a:pt x="231" y="86"/>
                  </a:lnTo>
                  <a:lnTo>
                    <a:pt x="238" y="124"/>
                  </a:lnTo>
                  <a:lnTo>
                    <a:pt x="238" y="171"/>
                  </a:lnTo>
                  <a:lnTo>
                    <a:pt x="233" y="171"/>
                  </a:lnTo>
                  <a:lnTo>
                    <a:pt x="222" y="171"/>
                  </a:lnTo>
                  <a:lnTo>
                    <a:pt x="208" y="171"/>
                  </a:lnTo>
                  <a:lnTo>
                    <a:pt x="192" y="171"/>
                  </a:lnTo>
                  <a:lnTo>
                    <a:pt x="174" y="171"/>
                  </a:lnTo>
                  <a:lnTo>
                    <a:pt x="154" y="171"/>
                  </a:lnTo>
                  <a:lnTo>
                    <a:pt x="132" y="171"/>
                  </a:lnTo>
                  <a:lnTo>
                    <a:pt x="112" y="170"/>
                  </a:lnTo>
                  <a:lnTo>
                    <a:pt x="90" y="170"/>
                  </a:lnTo>
                  <a:lnTo>
                    <a:pt x="70" y="170"/>
                  </a:lnTo>
                  <a:lnTo>
                    <a:pt x="51" y="170"/>
                  </a:lnTo>
                  <a:lnTo>
                    <a:pt x="34" y="170"/>
                  </a:lnTo>
                  <a:lnTo>
                    <a:pt x="21" y="170"/>
                  </a:lnTo>
                  <a:lnTo>
                    <a:pt x="9" y="170"/>
                  </a:lnTo>
                  <a:lnTo>
                    <a:pt x="2" y="170"/>
                  </a:lnTo>
                  <a:lnTo>
                    <a:pt x="0" y="17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7"/>
            <p:cNvSpPr>
              <a:spLocks/>
            </p:cNvSpPr>
            <p:nvPr/>
          </p:nvSpPr>
          <p:spPr bwMode="auto">
            <a:xfrm>
              <a:off x="1641" y="2770"/>
              <a:ext cx="97" cy="96"/>
            </a:xfrm>
            <a:custGeom>
              <a:avLst/>
              <a:gdLst>
                <a:gd name="T0" fmla="*/ 97 w 194"/>
                <a:gd name="T1" fmla="*/ 192 h 192"/>
                <a:gd name="T2" fmla="*/ 77 w 194"/>
                <a:gd name="T3" fmla="*/ 190 h 192"/>
                <a:gd name="T4" fmla="*/ 59 w 194"/>
                <a:gd name="T5" fmla="*/ 184 h 192"/>
                <a:gd name="T6" fmla="*/ 43 w 194"/>
                <a:gd name="T7" fmla="*/ 176 h 192"/>
                <a:gd name="T8" fmla="*/ 29 w 194"/>
                <a:gd name="T9" fmla="*/ 164 h 192"/>
                <a:gd name="T10" fmla="*/ 16 w 194"/>
                <a:gd name="T11" fmla="*/ 149 h 192"/>
                <a:gd name="T12" fmla="*/ 8 w 194"/>
                <a:gd name="T13" fmla="*/ 133 h 192"/>
                <a:gd name="T14" fmla="*/ 2 w 194"/>
                <a:gd name="T15" fmla="*/ 116 h 192"/>
                <a:gd name="T16" fmla="*/ 0 w 194"/>
                <a:gd name="T17" fmla="*/ 97 h 192"/>
                <a:gd name="T18" fmla="*/ 2 w 194"/>
                <a:gd name="T19" fmla="*/ 77 h 192"/>
                <a:gd name="T20" fmla="*/ 8 w 194"/>
                <a:gd name="T21" fmla="*/ 59 h 192"/>
                <a:gd name="T22" fmla="*/ 16 w 194"/>
                <a:gd name="T23" fmla="*/ 43 h 192"/>
                <a:gd name="T24" fmla="*/ 29 w 194"/>
                <a:gd name="T25" fmla="*/ 28 h 192"/>
                <a:gd name="T26" fmla="*/ 43 w 194"/>
                <a:gd name="T27" fmla="*/ 16 h 192"/>
                <a:gd name="T28" fmla="*/ 59 w 194"/>
                <a:gd name="T29" fmla="*/ 8 h 192"/>
                <a:gd name="T30" fmla="*/ 77 w 194"/>
                <a:gd name="T31" fmla="*/ 2 h 192"/>
                <a:gd name="T32" fmla="*/ 97 w 194"/>
                <a:gd name="T33" fmla="*/ 0 h 192"/>
                <a:gd name="T34" fmla="*/ 116 w 194"/>
                <a:gd name="T35" fmla="*/ 2 h 192"/>
                <a:gd name="T36" fmla="*/ 135 w 194"/>
                <a:gd name="T37" fmla="*/ 8 h 192"/>
                <a:gd name="T38" fmla="*/ 151 w 194"/>
                <a:gd name="T39" fmla="*/ 16 h 192"/>
                <a:gd name="T40" fmla="*/ 165 w 194"/>
                <a:gd name="T41" fmla="*/ 28 h 192"/>
                <a:gd name="T42" fmla="*/ 177 w 194"/>
                <a:gd name="T43" fmla="*/ 43 h 192"/>
                <a:gd name="T44" fmla="*/ 185 w 194"/>
                <a:gd name="T45" fmla="*/ 59 h 192"/>
                <a:gd name="T46" fmla="*/ 191 w 194"/>
                <a:gd name="T47" fmla="*/ 77 h 192"/>
                <a:gd name="T48" fmla="*/ 194 w 194"/>
                <a:gd name="T49" fmla="*/ 97 h 192"/>
                <a:gd name="T50" fmla="*/ 191 w 194"/>
                <a:gd name="T51" fmla="*/ 116 h 192"/>
                <a:gd name="T52" fmla="*/ 185 w 194"/>
                <a:gd name="T53" fmla="*/ 133 h 192"/>
                <a:gd name="T54" fmla="*/ 177 w 194"/>
                <a:gd name="T55" fmla="*/ 149 h 192"/>
                <a:gd name="T56" fmla="*/ 165 w 194"/>
                <a:gd name="T57" fmla="*/ 164 h 192"/>
                <a:gd name="T58" fmla="*/ 151 w 194"/>
                <a:gd name="T59" fmla="*/ 176 h 192"/>
                <a:gd name="T60" fmla="*/ 135 w 194"/>
                <a:gd name="T61" fmla="*/ 184 h 192"/>
                <a:gd name="T62" fmla="*/ 116 w 194"/>
                <a:gd name="T63" fmla="*/ 190 h 192"/>
                <a:gd name="T64" fmla="*/ 97 w 194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4"/>
                <a:gd name="T100" fmla="*/ 0 h 192"/>
                <a:gd name="T101" fmla="*/ 194 w 194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4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9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9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5" y="8"/>
                  </a:lnTo>
                  <a:lnTo>
                    <a:pt x="151" y="16"/>
                  </a:lnTo>
                  <a:lnTo>
                    <a:pt x="165" y="28"/>
                  </a:lnTo>
                  <a:lnTo>
                    <a:pt x="177" y="43"/>
                  </a:lnTo>
                  <a:lnTo>
                    <a:pt x="185" y="59"/>
                  </a:lnTo>
                  <a:lnTo>
                    <a:pt x="191" y="77"/>
                  </a:lnTo>
                  <a:lnTo>
                    <a:pt x="194" y="97"/>
                  </a:lnTo>
                  <a:lnTo>
                    <a:pt x="191" y="116"/>
                  </a:lnTo>
                  <a:lnTo>
                    <a:pt x="185" y="133"/>
                  </a:lnTo>
                  <a:lnTo>
                    <a:pt x="177" y="149"/>
                  </a:lnTo>
                  <a:lnTo>
                    <a:pt x="165" y="164"/>
                  </a:lnTo>
                  <a:lnTo>
                    <a:pt x="151" y="176"/>
                  </a:lnTo>
                  <a:lnTo>
                    <a:pt x="135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8"/>
            <p:cNvSpPr>
              <a:spLocks/>
            </p:cNvSpPr>
            <p:nvPr/>
          </p:nvSpPr>
          <p:spPr bwMode="auto">
            <a:xfrm>
              <a:off x="1128" y="2770"/>
              <a:ext cx="96" cy="96"/>
            </a:xfrm>
            <a:custGeom>
              <a:avLst/>
              <a:gdLst>
                <a:gd name="T0" fmla="*/ 97 w 192"/>
                <a:gd name="T1" fmla="*/ 192 h 192"/>
                <a:gd name="T2" fmla="*/ 77 w 192"/>
                <a:gd name="T3" fmla="*/ 190 h 192"/>
                <a:gd name="T4" fmla="*/ 59 w 192"/>
                <a:gd name="T5" fmla="*/ 184 h 192"/>
                <a:gd name="T6" fmla="*/ 43 w 192"/>
                <a:gd name="T7" fmla="*/ 176 h 192"/>
                <a:gd name="T8" fmla="*/ 28 w 192"/>
                <a:gd name="T9" fmla="*/ 164 h 192"/>
                <a:gd name="T10" fmla="*/ 16 w 192"/>
                <a:gd name="T11" fmla="*/ 149 h 192"/>
                <a:gd name="T12" fmla="*/ 8 w 192"/>
                <a:gd name="T13" fmla="*/ 133 h 192"/>
                <a:gd name="T14" fmla="*/ 2 w 192"/>
                <a:gd name="T15" fmla="*/ 116 h 192"/>
                <a:gd name="T16" fmla="*/ 0 w 192"/>
                <a:gd name="T17" fmla="*/ 97 h 192"/>
                <a:gd name="T18" fmla="*/ 2 w 192"/>
                <a:gd name="T19" fmla="*/ 77 h 192"/>
                <a:gd name="T20" fmla="*/ 8 w 192"/>
                <a:gd name="T21" fmla="*/ 59 h 192"/>
                <a:gd name="T22" fmla="*/ 16 w 192"/>
                <a:gd name="T23" fmla="*/ 43 h 192"/>
                <a:gd name="T24" fmla="*/ 28 w 192"/>
                <a:gd name="T25" fmla="*/ 28 h 192"/>
                <a:gd name="T26" fmla="*/ 43 w 192"/>
                <a:gd name="T27" fmla="*/ 16 h 192"/>
                <a:gd name="T28" fmla="*/ 59 w 192"/>
                <a:gd name="T29" fmla="*/ 8 h 192"/>
                <a:gd name="T30" fmla="*/ 77 w 192"/>
                <a:gd name="T31" fmla="*/ 2 h 192"/>
                <a:gd name="T32" fmla="*/ 97 w 192"/>
                <a:gd name="T33" fmla="*/ 0 h 192"/>
                <a:gd name="T34" fmla="*/ 116 w 192"/>
                <a:gd name="T35" fmla="*/ 2 h 192"/>
                <a:gd name="T36" fmla="*/ 134 w 192"/>
                <a:gd name="T37" fmla="*/ 8 h 192"/>
                <a:gd name="T38" fmla="*/ 150 w 192"/>
                <a:gd name="T39" fmla="*/ 16 h 192"/>
                <a:gd name="T40" fmla="*/ 165 w 192"/>
                <a:gd name="T41" fmla="*/ 28 h 192"/>
                <a:gd name="T42" fmla="*/ 176 w 192"/>
                <a:gd name="T43" fmla="*/ 43 h 192"/>
                <a:gd name="T44" fmla="*/ 185 w 192"/>
                <a:gd name="T45" fmla="*/ 59 h 192"/>
                <a:gd name="T46" fmla="*/ 190 w 192"/>
                <a:gd name="T47" fmla="*/ 77 h 192"/>
                <a:gd name="T48" fmla="*/ 192 w 192"/>
                <a:gd name="T49" fmla="*/ 97 h 192"/>
                <a:gd name="T50" fmla="*/ 190 w 192"/>
                <a:gd name="T51" fmla="*/ 116 h 192"/>
                <a:gd name="T52" fmla="*/ 185 w 192"/>
                <a:gd name="T53" fmla="*/ 133 h 192"/>
                <a:gd name="T54" fmla="*/ 176 w 192"/>
                <a:gd name="T55" fmla="*/ 149 h 192"/>
                <a:gd name="T56" fmla="*/ 165 w 192"/>
                <a:gd name="T57" fmla="*/ 164 h 192"/>
                <a:gd name="T58" fmla="*/ 150 w 192"/>
                <a:gd name="T59" fmla="*/ 176 h 192"/>
                <a:gd name="T60" fmla="*/ 134 w 192"/>
                <a:gd name="T61" fmla="*/ 184 h 192"/>
                <a:gd name="T62" fmla="*/ 116 w 192"/>
                <a:gd name="T63" fmla="*/ 190 h 192"/>
                <a:gd name="T64" fmla="*/ 97 w 192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2"/>
                <a:gd name="T100" fmla="*/ 0 h 192"/>
                <a:gd name="T101" fmla="*/ 192 w 192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2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8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8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4" y="8"/>
                  </a:lnTo>
                  <a:lnTo>
                    <a:pt x="150" y="16"/>
                  </a:lnTo>
                  <a:lnTo>
                    <a:pt x="165" y="28"/>
                  </a:lnTo>
                  <a:lnTo>
                    <a:pt x="176" y="43"/>
                  </a:lnTo>
                  <a:lnTo>
                    <a:pt x="185" y="59"/>
                  </a:lnTo>
                  <a:lnTo>
                    <a:pt x="190" y="77"/>
                  </a:lnTo>
                  <a:lnTo>
                    <a:pt x="192" y="97"/>
                  </a:lnTo>
                  <a:lnTo>
                    <a:pt x="190" y="116"/>
                  </a:lnTo>
                  <a:lnTo>
                    <a:pt x="185" y="133"/>
                  </a:lnTo>
                  <a:lnTo>
                    <a:pt x="176" y="149"/>
                  </a:lnTo>
                  <a:lnTo>
                    <a:pt x="165" y="164"/>
                  </a:lnTo>
                  <a:lnTo>
                    <a:pt x="150" y="176"/>
                  </a:lnTo>
                  <a:lnTo>
                    <a:pt x="134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9"/>
            <p:cNvSpPr>
              <a:spLocks/>
            </p:cNvSpPr>
            <p:nvPr/>
          </p:nvSpPr>
          <p:spPr bwMode="auto">
            <a:xfrm>
              <a:off x="1108" y="2592"/>
              <a:ext cx="391" cy="226"/>
            </a:xfrm>
            <a:custGeom>
              <a:avLst/>
              <a:gdLst>
                <a:gd name="T0" fmla="*/ 781 w 781"/>
                <a:gd name="T1" fmla="*/ 119 h 453"/>
                <a:gd name="T2" fmla="*/ 227 w 781"/>
                <a:gd name="T3" fmla="*/ 91 h 453"/>
                <a:gd name="T4" fmla="*/ 249 w 781"/>
                <a:gd name="T5" fmla="*/ 54 h 453"/>
                <a:gd name="T6" fmla="*/ 278 w 781"/>
                <a:gd name="T7" fmla="*/ 37 h 453"/>
                <a:gd name="T8" fmla="*/ 308 w 781"/>
                <a:gd name="T9" fmla="*/ 31 h 453"/>
                <a:gd name="T10" fmla="*/ 329 w 781"/>
                <a:gd name="T11" fmla="*/ 31 h 453"/>
                <a:gd name="T12" fmla="*/ 369 w 781"/>
                <a:gd name="T13" fmla="*/ 31 h 453"/>
                <a:gd name="T14" fmla="*/ 429 w 781"/>
                <a:gd name="T15" fmla="*/ 31 h 453"/>
                <a:gd name="T16" fmla="*/ 502 w 781"/>
                <a:gd name="T17" fmla="*/ 31 h 453"/>
                <a:gd name="T18" fmla="*/ 579 w 781"/>
                <a:gd name="T19" fmla="*/ 31 h 453"/>
                <a:gd name="T20" fmla="*/ 653 w 781"/>
                <a:gd name="T21" fmla="*/ 31 h 453"/>
                <a:gd name="T22" fmla="*/ 713 w 781"/>
                <a:gd name="T23" fmla="*/ 31 h 453"/>
                <a:gd name="T24" fmla="*/ 753 w 781"/>
                <a:gd name="T25" fmla="*/ 31 h 453"/>
                <a:gd name="T26" fmla="*/ 759 w 781"/>
                <a:gd name="T27" fmla="*/ 22 h 453"/>
                <a:gd name="T28" fmla="*/ 745 w 781"/>
                <a:gd name="T29" fmla="*/ 3 h 453"/>
                <a:gd name="T30" fmla="*/ 724 w 781"/>
                <a:gd name="T31" fmla="*/ 0 h 453"/>
                <a:gd name="T32" fmla="*/ 680 w 781"/>
                <a:gd name="T33" fmla="*/ 0 h 453"/>
                <a:gd name="T34" fmla="*/ 609 w 781"/>
                <a:gd name="T35" fmla="*/ 0 h 453"/>
                <a:gd name="T36" fmla="*/ 521 w 781"/>
                <a:gd name="T37" fmla="*/ 0 h 453"/>
                <a:gd name="T38" fmla="*/ 427 w 781"/>
                <a:gd name="T39" fmla="*/ 0 h 453"/>
                <a:gd name="T40" fmla="*/ 336 w 781"/>
                <a:gd name="T41" fmla="*/ 0 h 453"/>
                <a:gd name="T42" fmla="*/ 259 w 781"/>
                <a:gd name="T43" fmla="*/ 0 h 453"/>
                <a:gd name="T44" fmla="*/ 206 w 781"/>
                <a:gd name="T45" fmla="*/ 0 h 453"/>
                <a:gd name="T46" fmla="*/ 173 w 781"/>
                <a:gd name="T47" fmla="*/ 5 h 453"/>
                <a:gd name="T48" fmla="*/ 143 w 781"/>
                <a:gd name="T49" fmla="*/ 33 h 453"/>
                <a:gd name="T50" fmla="*/ 122 w 781"/>
                <a:gd name="T51" fmla="*/ 78 h 453"/>
                <a:gd name="T52" fmla="*/ 110 w 781"/>
                <a:gd name="T53" fmla="*/ 122 h 453"/>
                <a:gd name="T54" fmla="*/ 95 w 781"/>
                <a:gd name="T55" fmla="*/ 145 h 453"/>
                <a:gd name="T56" fmla="*/ 62 w 781"/>
                <a:gd name="T57" fmla="*/ 172 h 453"/>
                <a:gd name="T58" fmla="*/ 26 w 781"/>
                <a:gd name="T59" fmla="*/ 216 h 453"/>
                <a:gd name="T60" fmla="*/ 3 w 781"/>
                <a:gd name="T61" fmla="*/ 262 h 453"/>
                <a:gd name="T62" fmla="*/ 9 w 781"/>
                <a:gd name="T63" fmla="*/ 271 h 453"/>
                <a:gd name="T64" fmla="*/ 30 w 781"/>
                <a:gd name="T65" fmla="*/ 255 h 453"/>
                <a:gd name="T66" fmla="*/ 59 w 781"/>
                <a:gd name="T67" fmla="*/ 244 h 453"/>
                <a:gd name="T68" fmla="*/ 102 w 781"/>
                <a:gd name="T69" fmla="*/ 238 h 453"/>
                <a:gd name="T70" fmla="*/ 160 w 781"/>
                <a:gd name="T71" fmla="*/ 240 h 453"/>
                <a:gd name="T72" fmla="*/ 208 w 781"/>
                <a:gd name="T73" fmla="*/ 254 h 453"/>
                <a:gd name="T74" fmla="*/ 247 w 781"/>
                <a:gd name="T75" fmla="*/ 277 h 453"/>
                <a:gd name="T76" fmla="*/ 277 w 781"/>
                <a:gd name="T77" fmla="*/ 307 h 453"/>
                <a:gd name="T78" fmla="*/ 299 w 781"/>
                <a:gd name="T79" fmla="*/ 340 h 453"/>
                <a:gd name="T80" fmla="*/ 315 w 781"/>
                <a:gd name="T81" fmla="*/ 376 h 453"/>
                <a:gd name="T82" fmla="*/ 325 w 781"/>
                <a:gd name="T83" fmla="*/ 410 h 453"/>
                <a:gd name="T84" fmla="*/ 329 w 781"/>
                <a:gd name="T85" fmla="*/ 440 h 453"/>
                <a:gd name="T86" fmla="*/ 690 w 781"/>
                <a:gd name="T87" fmla="*/ 453 h 453"/>
                <a:gd name="T88" fmla="*/ 671 w 781"/>
                <a:gd name="T89" fmla="*/ 429 h 453"/>
                <a:gd name="T90" fmla="*/ 654 w 781"/>
                <a:gd name="T91" fmla="*/ 395 h 453"/>
                <a:gd name="T92" fmla="*/ 646 w 781"/>
                <a:gd name="T93" fmla="*/ 355 h 453"/>
                <a:gd name="T94" fmla="*/ 655 w 781"/>
                <a:gd name="T95" fmla="*/ 308 h 453"/>
                <a:gd name="T96" fmla="*/ 682 w 781"/>
                <a:gd name="T97" fmla="*/ 265 h 453"/>
                <a:gd name="T98" fmla="*/ 716 w 781"/>
                <a:gd name="T99" fmla="*/ 239 h 453"/>
                <a:gd name="T100" fmla="*/ 751 w 781"/>
                <a:gd name="T101" fmla="*/ 225 h 453"/>
                <a:gd name="T102" fmla="*/ 781 w 781"/>
                <a:gd name="T103" fmla="*/ 224 h 4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81"/>
                <a:gd name="T157" fmla="*/ 0 h 453"/>
                <a:gd name="T158" fmla="*/ 781 w 781"/>
                <a:gd name="T159" fmla="*/ 453 h 4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81" h="453">
                  <a:moveTo>
                    <a:pt x="781" y="224"/>
                  </a:moveTo>
                  <a:lnTo>
                    <a:pt x="781" y="119"/>
                  </a:lnTo>
                  <a:lnTo>
                    <a:pt x="222" y="119"/>
                  </a:lnTo>
                  <a:lnTo>
                    <a:pt x="227" y="91"/>
                  </a:lnTo>
                  <a:lnTo>
                    <a:pt x="236" y="69"/>
                  </a:lnTo>
                  <a:lnTo>
                    <a:pt x="249" y="54"/>
                  </a:lnTo>
                  <a:lnTo>
                    <a:pt x="264" y="43"/>
                  </a:lnTo>
                  <a:lnTo>
                    <a:pt x="278" y="37"/>
                  </a:lnTo>
                  <a:lnTo>
                    <a:pt x="295" y="32"/>
                  </a:lnTo>
                  <a:lnTo>
                    <a:pt x="308" y="31"/>
                  </a:lnTo>
                  <a:lnTo>
                    <a:pt x="320" y="31"/>
                  </a:lnTo>
                  <a:lnTo>
                    <a:pt x="329" y="31"/>
                  </a:lnTo>
                  <a:lnTo>
                    <a:pt x="346" y="31"/>
                  </a:lnTo>
                  <a:lnTo>
                    <a:pt x="369" y="31"/>
                  </a:lnTo>
                  <a:lnTo>
                    <a:pt x="397" y="31"/>
                  </a:lnTo>
                  <a:lnTo>
                    <a:pt x="429" y="31"/>
                  </a:lnTo>
                  <a:lnTo>
                    <a:pt x="465" y="31"/>
                  </a:lnTo>
                  <a:lnTo>
                    <a:pt x="502" y="31"/>
                  </a:lnTo>
                  <a:lnTo>
                    <a:pt x="541" y="31"/>
                  </a:lnTo>
                  <a:lnTo>
                    <a:pt x="579" y="31"/>
                  </a:lnTo>
                  <a:lnTo>
                    <a:pt x="617" y="31"/>
                  </a:lnTo>
                  <a:lnTo>
                    <a:pt x="653" y="31"/>
                  </a:lnTo>
                  <a:lnTo>
                    <a:pt x="685" y="31"/>
                  </a:lnTo>
                  <a:lnTo>
                    <a:pt x="713" y="31"/>
                  </a:lnTo>
                  <a:lnTo>
                    <a:pt x="736" y="31"/>
                  </a:lnTo>
                  <a:lnTo>
                    <a:pt x="753" y="31"/>
                  </a:lnTo>
                  <a:lnTo>
                    <a:pt x="763" y="31"/>
                  </a:lnTo>
                  <a:lnTo>
                    <a:pt x="759" y="22"/>
                  </a:lnTo>
                  <a:lnTo>
                    <a:pt x="753" y="11"/>
                  </a:lnTo>
                  <a:lnTo>
                    <a:pt x="745" y="3"/>
                  </a:lnTo>
                  <a:lnTo>
                    <a:pt x="732" y="0"/>
                  </a:lnTo>
                  <a:lnTo>
                    <a:pt x="724" y="0"/>
                  </a:lnTo>
                  <a:lnTo>
                    <a:pt x="706" y="0"/>
                  </a:lnTo>
                  <a:lnTo>
                    <a:pt x="680" y="0"/>
                  </a:lnTo>
                  <a:lnTo>
                    <a:pt x="647" y="0"/>
                  </a:lnTo>
                  <a:lnTo>
                    <a:pt x="609" y="0"/>
                  </a:lnTo>
                  <a:lnTo>
                    <a:pt x="566" y="0"/>
                  </a:lnTo>
                  <a:lnTo>
                    <a:pt x="521" y="0"/>
                  </a:lnTo>
                  <a:lnTo>
                    <a:pt x="474" y="0"/>
                  </a:lnTo>
                  <a:lnTo>
                    <a:pt x="427" y="0"/>
                  </a:lnTo>
                  <a:lnTo>
                    <a:pt x="380" y="0"/>
                  </a:lnTo>
                  <a:lnTo>
                    <a:pt x="336" y="0"/>
                  </a:lnTo>
                  <a:lnTo>
                    <a:pt x="295" y="0"/>
                  </a:lnTo>
                  <a:lnTo>
                    <a:pt x="259" y="0"/>
                  </a:lnTo>
                  <a:lnTo>
                    <a:pt x="228" y="0"/>
                  </a:lnTo>
                  <a:lnTo>
                    <a:pt x="206" y="0"/>
                  </a:lnTo>
                  <a:lnTo>
                    <a:pt x="191" y="0"/>
                  </a:lnTo>
                  <a:lnTo>
                    <a:pt x="173" y="5"/>
                  </a:lnTo>
                  <a:lnTo>
                    <a:pt x="156" y="16"/>
                  </a:lnTo>
                  <a:lnTo>
                    <a:pt x="143" y="33"/>
                  </a:lnTo>
                  <a:lnTo>
                    <a:pt x="131" y="54"/>
                  </a:lnTo>
                  <a:lnTo>
                    <a:pt x="122" y="78"/>
                  </a:lnTo>
                  <a:lnTo>
                    <a:pt x="115" y="101"/>
                  </a:lnTo>
                  <a:lnTo>
                    <a:pt x="110" y="122"/>
                  </a:lnTo>
                  <a:lnTo>
                    <a:pt x="109" y="140"/>
                  </a:lnTo>
                  <a:lnTo>
                    <a:pt x="95" y="145"/>
                  </a:lnTo>
                  <a:lnTo>
                    <a:pt x="79" y="156"/>
                  </a:lnTo>
                  <a:lnTo>
                    <a:pt x="62" y="172"/>
                  </a:lnTo>
                  <a:lnTo>
                    <a:pt x="44" y="193"/>
                  </a:lnTo>
                  <a:lnTo>
                    <a:pt x="26" y="216"/>
                  </a:lnTo>
                  <a:lnTo>
                    <a:pt x="12" y="239"/>
                  </a:lnTo>
                  <a:lnTo>
                    <a:pt x="3" y="262"/>
                  </a:lnTo>
                  <a:lnTo>
                    <a:pt x="0" y="280"/>
                  </a:lnTo>
                  <a:lnTo>
                    <a:pt x="9" y="271"/>
                  </a:lnTo>
                  <a:lnTo>
                    <a:pt x="18" y="263"/>
                  </a:lnTo>
                  <a:lnTo>
                    <a:pt x="30" y="255"/>
                  </a:lnTo>
                  <a:lnTo>
                    <a:pt x="42" y="248"/>
                  </a:lnTo>
                  <a:lnTo>
                    <a:pt x="59" y="244"/>
                  </a:lnTo>
                  <a:lnTo>
                    <a:pt x="78" y="240"/>
                  </a:lnTo>
                  <a:lnTo>
                    <a:pt x="102" y="238"/>
                  </a:lnTo>
                  <a:lnTo>
                    <a:pt x="131" y="238"/>
                  </a:lnTo>
                  <a:lnTo>
                    <a:pt x="160" y="240"/>
                  </a:lnTo>
                  <a:lnTo>
                    <a:pt x="185" y="246"/>
                  </a:lnTo>
                  <a:lnTo>
                    <a:pt x="208" y="254"/>
                  </a:lnTo>
                  <a:lnTo>
                    <a:pt x="229" y="264"/>
                  </a:lnTo>
                  <a:lnTo>
                    <a:pt x="247" y="277"/>
                  </a:lnTo>
                  <a:lnTo>
                    <a:pt x="264" y="291"/>
                  </a:lnTo>
                  <a:lnTo>
                    <a:pt x="277" y="307"/>
                  </a:lnTo>
                  <a:lnTo>
                    <a:pt x="289" y="323"/>
                  </a:lnTo>
                  <a:lnTo>
                    <a:pt x="299" y="340"/>
                  </a:lnTo>
                  <a:lnTo>
                    <a:pt x="308" y="358"/>
                  </a:lnTo>
                  <a:lnTo>
                    <a:pt x="315" y="376"/>
                  </a:lnTo>
                  <a:lnTo>
                    <a:pt x="320" y="393"/>
                  </a:lnTo>
                  <a:lnTo>
                    <a:pt x="325" y="410"/>
                  </a:lnTo>
                  <a:lnTo>
                    <a:pt x="327" y="425"/>
                  </a:lnTo>
                  <a:lnTo>
                    <a:pt x="329" y="440"/>
                  </a:lnTo>
                  <a:lnTo>
                    <a:pt x="329" y="453"/>
                  </a:lnTo>
                  <a:lnTo>
                    <a:pt x="690" y="453"/>
                  </a:lnTo>
                  <a:lnTo>
                    <a:pt x="680" y="441"/>
                  </a:lnTo>
                  <a:lnTo>
                    <a:pt x="671" y="429"/>
                  </a:lnTo>
                  <a:lnTo>
                    <a:pt x="662" y="412"/>
                  </a:lnTo>
                  <a:lnTo>
                    <a:pt x="654" y="395"/>
                  </a:lnTo>
                  <a:lnTo>
                    <a:pt x="648" y="376"/>
                  </a:lnTo>
                  <a:lnTo>
                    <a:pt x="646" y="355"/>
                  </a:lnTo>
                  <a:lnTo>
                    <a:pt x="648" y="332"/>
                  </a:lnTo>
                  <a:lnTo>
                    <a:pt x="655" y="308"/>
                  </a:lnTo>
                  <a:lnTo>
                    <a:pt x="667" y="285"/>
                  </a:lnTo>
                  <a:lnTo>
                    <a:pt x="682" y="265"/>
                  </a:lnTo>
                  <a:lnTo>
                    <a:pt x="698" y="250"/>
                  </a:lnTo>
                  <a:lnTo>
                    <a:pt x="716" y="239"/>
                  </a:lnTo>
                  <a:lnTo>
                    <a:pt x="733" y="231"/>
                  </a:lnTo>
                  <a:lnTo>
                    <a:pt x="751" y="225"/>
                  </a:lnTo>
                  <a:lnTo>
                    <a:pt x="767" y="223"/>
                  </a:lnTo>
                  <a:lnTo>
                    <a:pt x="781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0"/>
            <p:cNvSpPr>
              <a:spLocks/>
            </p:cNvSpPr>
            <p:nvPr/>
          </p:nvSpPr>
          <p:spPr bwMode="auto">
            <a:xfrm>
              <a:off x="1435" y="2608"/>
              <a:ext cx="33" cy="44"/>
            </a:xfrm>
            <a:custGeom>
              <a:avLst/>
              <a:gdLst>
                <a:gd name="T0" fmla="*/ 47 w 67"/>
                <a:gd name="T1" fmla="*/ 88 h 88"/>
                <a:gd name="T2" fmla="*/ 0 w 67"/>
                <a:gd name="T3" fmla="*/ 0 h 88"/>
                <a:gd name="T4" fmla="*/ 19 w 67"/>
                <a:gd name="T5" fmla="*/ 0 h 88"/>
                <a:gd name="T6" fmla="*/ 67 w 67"/>
                <a:gd name="T7" fmla="*/ 88 h 88"/>
                <a:gd name="T8" fmla="*/ 47 w 67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88"/>
                <a:gd name="T17" fmla="*/ 67 w 6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88">
                  <a:moveTo>
                    <a:pt x="47" y="88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67" y="88"/>
                  </a:lnTo>
                  <a:lnTo>
                    <a:pt x="47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1"/>
            <p:cNvSpPr>
              <a:spLocks/>
            </p:cNvSpPr>
            <p:nvPr/>
          </p:nvSpPr>
          <p:spPr bwMode="auto">
            <a:xfrm>
              <a:off x="1482" y="2608"/>
              <a:ext cx="32" cy="45"/>
            </a:xfrm>
            <a:custGeom>
              <a:avLst/>
              <a:gdLst>
                <a:gd name="T0" fmla="*/ 49 w 65"/>
                <a:gd name="T1" fmla="*/ 91 h 91"/>
                <a:gd name="T2" fmla="*/ 0 w 65"/>
                <a:gd name="T3" fmla="*/ 0 h 91"/>
                <a:gd name="T4" fmla="*/ 15 w 65"/>
                <a:gd name="T5" fmla="*/ 0 h 91"/>
                <a:gd name="T6" fmla="*/ 65 w 65"/>
                <a:gd name="T7" fmla="*/ 91 h 91"/>
                <a:gd name="T8" fmla="*/ 49 w 65"/>
                <a:gd name="T9" fmla="*/ 91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91"/>
                <a:gd name="T17" fmla="*/ 65 w 6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91">
                  <a:moveTo>
                    <a:pt x="49" y="91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65" y="91"/>
                  </a:lnTo>
                  <a:lnTo>
                    <a:pt x="49" y="9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2"/>
            <p:cNvSpPr>
              <a:spLocks/>
            </p:cNvSpPr>
            <p:nvPr/>
          </p:nvSpPr>
          <p:spPr bwMode="auto">
            <a:xfrm>
              <a:off x="1276" y="2608"/>
              <a:ext cx="37" cy="44"/>
            </a:xfrm>
            <a:custGeom>
              <a:avLst/>
              <a:gdLst>
                <a:gd name="T0" fmla="*/ 48 w 74"/>
                <a:gd name="T1" fmla="*/ 88 h 88"/>
                <a:gd name="T2" fmla="*/ 0 w 74"/>
                <a:gd name="T3" fmla="*/ 0 h 88"/>
                <a:gd name="T4" fmla="*/ 25 w 74"/>
                <a:gd name="T5" fmla="*/ 0 h 88"/>
                <a:gd name="T6" fmla="*/ 74 w 74"/>
                <a:gd name="T7" fmla="*/ 88 h 88"/>
                <a:gd name="T8" fmla="*/ 48 w 74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88"/>
                <a:gd name="T17" fmla="*/ 74 w 74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88">
                  <a:moveTo>
                    <a:pt x="48" y="88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74" y="88"/>
                  </a:lnTo>
                  <a:lnTo>
                    <a:pt x="48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3"/>
            <p:cNvSpPr>
              <a:spLocks/>
            </p:cNvSpPr>
            <p:nvPr/>
          </p:nvSpPr>
          <p:spPr bwMode="auto">
            <a:xfrm>
              <a:off x="1061" y="2720"/>
              <a:ext cx="727" cy="130"/>
            </a:xfrm>
            <a:custGeom>
              <a:avLst/>
              <a:gdLst>
                <a:gd name="T0" fmla="*/ 1408 w 1454"/>
                <a:gd name="T1" fmla="*/ 231 h 261"/>
                <a:gd name="T2" fmla="*/ 1400 w 1454"/>
                <a:gd name="T3" fmla="*/ 237 h 261"/>
                <a:gd name="T4" fmla="*/ 1379 w 1454"/>
                <a:gd name="T5" fmla="*/ 236 h 261"/>
                <a:gd name="T6" fmla="*/ 1362 w 1454"/>
                <a:gd name="T7" fmla="*/ 236 h 261"/>
                <a:gd name="T8" fmla="*/ 1367 w 1454"/>
                <a:gd name="T9" fmla="*/ 201 h 261"/>
                <a:gd name="T10" fmla="*/ 1349 w 1454"/>
                <a:gd name="T11" fmla="*/ 129 h 261"/>
                <a:gd name="T12" fmla="*/ 1257 w 1454"/>
                <a:gd name="T13" fmla="*/ 86 h 261"/>
                <a:gd name="T14" fmla="*/ 1210 w 1454"/>
                <a:gd name="T15" fmla="*/ 96 h 261"/>
                <a:gd name="T16" fmla="*/ 1149 w 1454"/>
                <a:gd name="T17" fmla="*/ 156 h 261"/>
                <a:gd name="T18" fmla="*/ 1116 w 1454"/>
                <a:gd name="T19" fmla="*/ 251 h 261"/>
                <a:gd name="T20" fmla="*/ 1067 w 1454"/>
                <a:gd name="T21" fmla="*/ 251 h 261"/>
                <a:gd name="T22" fmla="*/ 994 w 1454"/>
                <a:gd name="T23" fmla="*/ 251 h 261"/>
                <a:gd name="T24" fmla="*/ 906 w 1454"/>
                <a:gd name="T25" fmla="*/ 251 h 261"/>
                <a:gd name="T26" fmla="*/ 806 w 1454"/>
                <a:gd name="T27" fmla="*/ 252 h 261"/>
                <a:gd name="T28" fmla="*/ 703 w 1454"/>
                <a:gd name="T29" fmla="*/ 252 h 261"/>
                <a:gd name="T30" fmla="*/ 603 w 1454"/>
                <a:gd name="T31" fmla="*/ 252 h 261"/>
                <a:gd name="T32" fmla="*/ 511 w 1454"/>
                <a:gd name="T33" fmla="*/ 253 h 261"/>
                <a:gd name="T34" fmla="*/ 435 w 1454"/>
                <a:gd name="T35" fmla="*/ 253 h 261"/>
                <a:gd name="T36" fmla="*/ 379 w 1454"/>
                <a:gd name="T37" fmla="*/ 253 h 261"/>
                <a:gd name="T38" fmla="*/ 352 w 1454"/>
                <a:gd name="T39" fmla="*/ 253 h 261"/>
                <a:gd name="T40" fmla="*/ 342 w 1454"/>
                <a:gd name="T41" fmla="*/ 168 h 261"/>
                <a:gd name="T42" fmla="*/ 292 w 1454"/>
                <a:gd name="T43" fmla="*/ 100 h 261"/>
                <a:gd name="T44" fmla="*/ 234 w 1454"/>
                <a:gd name="T45" fmla="*/ 82 h 261"/>
                <a:gd name="T46" fmla="*/ 183 w 1454"/>
                <a:gd name="T47" fmla="*/ 91 h 261"/>
                <a:gd name="T48" fmla="*/ 126 w 1454"/>
                <a:gd name="T49" fmla="*/ 156 h 261"/>
                <a:gd name="T50" fmla="*/ 95 w 1454"/>
                <a:gd name="T51" fmla="*/ 261 h 261"/>
                <a:gd name="T52" fmla="*/ 57 w 1454"/>
                <a:gd name="T53" fmla="*/ 261 h 261"/>
                <a:gd name="T54" fmla="*/ 31 w 1454"/>
                <a:gd name="T55" fmla="*/ 261 h 261"/>
                <a:gd name="T56" fmla="*/ 6 w 1454"/>
                <a:gd name="T57" fmla="*/ 249 h 261"/>
                <a:gd name="T58" fmla="*/ 2 w 1454"/>
                <a:gd name="T59" fmla="*/ 210 h 261"/>
                <a:gd name="T60" fmla="*/ 26 w 1454"/>
                <a:gd name="T61" fmla="*/ 187 h 261"/>
                <a:gd name="T62" fmla="*/ 29 w 1454"/>
                <a:gd name="T63" fmla="*/ 161 h 261"/>
                <a:gd name="T64" fmla="*/ 41 w 1454"/>
                <a:gd name="T65" fmla="*/ 117 h 261"/>
                <a:gd name="T66" fmla="*/ 68 w 1454"/>
                <a:gd name="T67" fmla="*/ 68 h 261"/>
                <a:gd name="T68" fmla="*/ 114 w 1454"/>
                <a:gd name="T69" fmla="*/ 24 h 261"/>
                <a:gd name="T70" fmla="*/ 187 w 1454"/>
                <a:gd name="T71" fmla="*/ 1 h 261"/>
                <a:gd name="T72" fmla="*/ 274 w 1454"/>
                <a:gd name="T73" fmla="*/ 8 h 261"/>
                <a:gd name="T74" fmla="*/ 338 w 1454"/>
                <a:gd name="T75" fmla="*/ 42 h 261"/>
                <a:gd name="T76" fmla="*/ 377 w 1454"/>
                <a:gd name="T77" fmla="*/ 89 h 261"/>
                <a:gd name="T78" fmla="*/ 398 w 1454"/>
                <a:gd name="T79" fmla="*/ 142 h 261"/>
                <a:gd name="T80" fmla="*/ 406 w 1454"/>
                <a:gd name="T81" fmla="*/ 189 h 261"/>
                <a:gd name="T82" fmla="*/ 420 w 1454"/>
                <a:gd name="T83" fmla="*/ 212 h 261"/>
                <a:gd name="T84" fmla="*/ 490 w 1454"/>
                <a:gd name="T85" fmla="*/ 212 h 261"/>
                <a:gd name="T86" fmla="*/ 589 w 1454"/>
                <a:gd name="T87" fmla="*/ 212 h 261"/>
                <a:gd name="T88" fmla="*/ 692 w 1454"/>
                <a:gd name="T89" fmla="*/ 210 h 261"/>
                <a:gd name="T90" fmla="*/ 774 w 1454"/>
                <a:gd name="T91" fmla="*/ 210 h 261"/>
                <a:gd name="T92" fmla="*/ 808 w 1454"/>
                <a:gd name="T93" fmla="*/ 210 h 261"/>
                <a:gd name="T94" fmla="*/ 824 w 1454"/>
                <a:gd name="T95" fmla="*/ 218 h 261"/>
                <a:gd name="T96" fmla="*/ 848 w 1454"/>
                <a:gd name="T97" fmla="*/ 225 h 261"/>
                <a:gd name="T98" fmla="*/ 882 w 1454"/>
                <a:gd name="T99" fmla="*/ 228 h 261"/>
                <a:gd name="T100" fmla="*/ 930 w 1454"/>
                <a:gd name="T101" fmla="*/ 214 h 261"/>
                <a:gd name="T102" fmla="*/ 1006 w 1454"/>
                <a:gd name="T103" fmla="*/ 170 h 261"/>
                <a:gd name="T104" fmla="*/ 1074 w 1454"/>
                <a:gd name="T105" fmla="*/ 119 h 261"/>
                <a:gd name="T106" fmla="*/ 1119 w 1454"/>
                <a:gd name="T107" fmla="*/ 83 h 261"/>
                <a:gd name="T108" fmla="*/ 1160 w 1454"/>
                <a:gd name="T109" fmla="*/ 55 h 261"/>
                <a:gd name="T110" fmla="*/ 1199 w 1454"/>
                <a:gd name="T111" fmla="*/ 36 h 261"/>
                <a:gd name="T112" fmla="*/ 1238 w 1454"/>
                <a:gd name="T113" fmla="*/ 24 h 261"/>
                <a:gd name="T114" fmla="*/ 1287 w 1454"/>
                <a:gd name="T115" fmla="*/ 24 h 261"/>
                <a:gd name="T116" fmla="*/ 1355 w 1454"/>
                <a:gd name="T117" fmla="*/ 50 h 261"/>
                <a:gd name="T118" fmla="*/ 1406 w 1454"/>
                <a:gd name="T119" fmla="*/ 108 h 261"/>
                <a:gd name="T120" fmla="*/ 1454 w 1454"/>
                <a:gd name="T121" fmla="*/ 154 h 261"/>
                <a:gd name="T122" fmla="*/ 1443 w 1454"/>
                <a:gd name="T123" fmla="*/ 224 h 26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54"/>
                <a:gd name="T187" fmla="*/ 0 h 261"/>
                <a:gd name="T188" fmla="*/ 1454 w 1454"/>
                <a:gd name="T189" fmla="*/ 261 h 26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54" h="261">
                  <a:moveTo>
                    <a:pt x="1410" y="224"/>
                  </a:moveTo>
                  <a:lnTo>
                    <a:pt x="1409" y="228"/>
                  </a:lnTo>
                  <a:lnTo>
                    <a:pt x="1408" y="231"/>
                  </a:lnTo>
                  <a:lnTo>
                    <a:pt x="1406" y="235"/>
                  </a:lnTo>
                  <a:lnTo>
                    <a:pt x="1405" y="237"/>
                  </a:lnTo>
                  <a:lnTo>
                    <a:pt x="1400" y="237"/>
                  </a:lnTo>
                  <a:lnTo>
                    <a:pt x="1394" y="237"/>
                  </a:lnTo>
                  <a:lnTo>
                    <a:pt x="1386" y="237"/>
                  </a:lnTo>
                  <a:lnTo>
                    <a:pt x="1379" y="236"/>
                  </a:lnTo>
                  <a:lnTo>
                    <a:pt x="1372" y="236"/>
                  </a:lnTo>
                  <a:lnTo>
                    <a:pt x="1366" y="236"/>
                  </a:lnTo>
                  <a:lnTo>
                    <a:pt x="1362" y="236"/>
                  </a:lnTo>
                  <a:lnTo>
                    <a:pt x="1360" y="236"/>
                  </a:lnTo>
                  <a:lnTo>
                    <a:pt x="1365" y="221"/>
                  </a:lnTo>
                  <a:lnTo>
                    <a:pt x="1367" y="201"/>
                  </a:lnTo>
                  <a:lnTo>
                    <a:pt x="1366" y="177"/>
                  </a:lnTo>
                  <a:lnTo>
                    <a:pt x="1360" y="153"/>
                  </a:lnTo>
                  <a:lnTo>
                    <a:pt x="1349" y="129"/>
                  </a:lnTo>
                  <a:lnTo>
                    <a:pt x="1328" y="108"/>
                  </a:lnTo>
                  <a:lnTo>
                    <a:pt x="1298" y="93"/>
                  </a:lnTo>
                  <a:lnTo>
                    <a:pt x="1257" y="86"/>
                  </a:lnTo>
                  <a:lnTo>
                    <a:pt x="1246" y="86"/>
                  </a:lnTo>
                  <a:lnTo>
                    <a:pt x="1229" y="89"/>
                  </a:lnTo>
                  <a:lnTo>
                    <a:pt x="1210" y="96"/>
                  </a:lnTo>
                  <a:lnTo>
                    <a:pt x="1188" y="108"/>
                  </a:lnTo>
                  <a:lnTo>
                    <a:pt x="1167" y="128"/>
                  </a:lnTo>
                  <a:lnTo>
                    <a:pt x="1149" y="156"/>
                  </a:lnTo>
                  <a:lnTo>
                    <a:pt x="1134" y="198"/>
                  </a:lnTo>
                  <a:lnTo>
                    <a:pt x="1127" y="251"/>
                  </a:lnTo>
                  <a:lnTo>
                    <a:pt x="1116" y="251"/>
                  </a:lnTo>
                  <a:lnTo>
                    <a:pt x="1102" y="251"/>
                  </a:lnTo>
                  <a:lnTo>
                    <a:pt x="1086" y="251"/>
                  </a:lnTo>
                  <a:lnTo>
                    <a:pt x="1067" y="251"/>
                  </a:lnTo>
                  <a:lnTo>
                    <a:pt x="1045" y="251"/>
                  </a:lnTo>
                  <a:lnTo>
                    <a:pt x="1021" y="251"/>
                  </a:lnTo>
                  <a:lnTo>
                    <a:pt x="994" y="251"/>
                  </a:lnTo>
                  <a:lnTo>
                    <a:pt x="965" y="251"/>
                  </a:lnTo>
                  <a:lnTo>
                    <a:pt x="937" y="251"/>
                  </a:lnTo>
                  <a:lnTo>
                    <a:pt x="906" y="251"/>
                  </a:lnTo>
                  <a:lnTo>
                    <a:pt x="873" y="252"/>
                  </a:lnTo>
                  <a:lnTo>
                    <a:pt x="840" y="252"/>
                  </a:lnTo>
                  <a:lnTo>
                    <a:pt x="806" y="252"/>
                  </a:lnTo>
                  <a:lnTo>
                    <a:pt x="772" y="252"/>
                  </a:lnTo>
                  <a:lnTo>
                    <a:pt x="737" y="252"/>
                  </a:lnTo>
                  <a:lnTo>
                    <a:pt x="703" y="252"/>
                  </a:lnTo>
                  <a:lnTo>
                    <a:pt x="669" y="252"/>
                  </a:lnTo>
                  <a:lnTo>
                    <a:pt x="635" y="252"/>
                  </a:lnTo>
                  <a:lnTo>
                    <a:pt x="603" y="252"/>
                  </a:lnTo>
                  <a:lnTo>
                    <a:pt x="570" y="252"/>
                  </a:lnTo>
                  <a:lnTo>
                    <a:pt x="540" y="252"/>
                  </a:lnTo>
                  <a:lnTo>
                    <a:pt x="511" y="253"/>
                  </a:lnTo>
                  <a:lnTo>
                    <a:pt x="483" y="253"/>
                  </a:lnTo>
                  <a:lnTo>
                    <a:pt x="458" y="253"/>
                  </a:lnTo>
                  <a:lnTo>
                    <a:pt x="435" y="253"/>
                  </a:lnTo>
                  <a:lnTo>
                    <a:pt x="413" y="253"/>
                  </a:lnTo>
                  <a:lnTo>
                    <a:pt x="394" y="253"/>
                  </a:lnTo>
                  <a:lnTo>
                    <a:pt x="379" y="253"/>
                  </a:lnTo>
                  <a:lnTo>
                    <a:pt x="367" y="253"/>
                  </a:lnTo>
                  <a:lnTo>
                    <a:pt x="357" y="253"/>
                  </a:lnTo>
                  <a:lnTo>
                    <a:pt x="352" y="253"/>
                  </a:lnTo>
                  <a:lnTo>
                    <a:pt x="349" y="253"/>
                  </a:lnTo>
                  <a:lnTo>
                    <a:pt x="349" y="206"/>
                  </a:lnTo>
                  <a:lnTo>
                    <a:pt x="342" y="168"/>
                  </a:lnTo>
                  <a:lnTo>
                    <a:pt x="329" y="138"/>
                  </a:lnTo>
                  <a:lnTo>
                    <a:pt x="311" y="115"/>
                  </a:lnTo>
                  <a:lnTo>
                    <a:pt x="292" y="100"/>
                  </a:lnTo>
                  <a:lnTo>
                    <a:pt x="271" y="90"/>
                  </a:lnTo>
                  <a:lnTo>
                    <a:pt x="251" y="84"/>
                  </a:lnTo>
                  <a:lnTo>
                    <a:pt x="234" y="82"/>
                  </a:lnTo>
                  <a:lnTo>
                    <a:pt x="221" y="82"/>
                  </a:lnTo>
                  <a:lnTo>
                    <a:pt x="204" y="84"/>
                  </a:lnTo>
                  <a:lnTo>
                    <a:pt x="183" y="91"/>
                  </a:lnTo>
                  <a:lnTo>
                    <a:pt x="163" y="104"/>
                  </a:lnTo>
                  <a:lnTo>
                    <a:pt x="142" y="124"/>
                  </a:lnTo>
                  <a:lnTo>
                    <a:pt x="126" y="156"/>
                  </a:lnTo>
                  <a:lnTo>
                    <a:pt x="114" y="201"/>
                  </a:lnTo>
                  <a:lnTo>
                    <a:pt x="111" y="261"/>
                  </a:lnTo>
                  <a:lnTo>
                    <a:pt x="95" y="261"/>
                  </a:lnTo>
                  <a:lnTo>
                    <a:pt x="80" y="261"/>
                  </a:lnTo>
                  <a:lnTo>
                    <a:pt x="67" y="261"/>
                  </a:lnTo>
                  <a:lnTo>
                    <a:pt x="57" y="261"/>
                  </a:lnTo>
                  <a:lnTo>
                    <a:pt x="48" y="261"/>
                  </a:lnTo>
                  <a:lnTo>
                    <a:pt x="38" y="261"/>
                  </a:lnTo>
                  <a:lnTo>
                    <a:pt x="31" y="261"/>
                  </a:lnTo>
                  <a:lnTo>
                    <a:pt x="26" y="261"/>
                  </a:lnTo>
                  <a:lnTo>
                    <a:pt x="14" y="258"/>
                  </a:lnTo>
                  <a:lnTo>
                    <a:pt x="6" y="249"/>
                  </a:lnTo>
                  <a:lnTo>
                    <a:pt x="2" y="238"/>
                  </a:lnTo>
                  <a:lnTo>
                    <a:pt x="0" y="224"/>
                  </a:lnTo>
                  <a:lnTo>
                    <a:pt x="2" y="210"/>
                  </a:lnTo>
                  <a:lnTo>
                    <a:pt x="6" y="199"/>
                  </a:lnTo>
                  <a:lnTo>
                    <a:pt x="14" y="191"/>
                  </a:lnTo>
                  <a:lnTo>
                    <a:pt x="26" y="187"/>
                  </a:lnTo>
                  <a:lnTo>
                    <a:pt x="26" y="182"/>
                  </a:lnTo>
                  <a:lnTo>
                    <a:pt x="27" y="173"/>
                  </a:lnTo>
                  <a:lnTo>
                    <a:pt x="29" y="161"/>
                  </a:lnTo>
                  <a:lnTo>
                    <a:pt x="31" y="148"/>
                  </a:lnTo>
                  <a:lnTo>
                    <a:pt x="35" y="133"/>
                  </a:lnTo>
                  <a:lnTo>
                    <a:pt x="41" y="117"/>
                  </a:lnTo>
                  <a:lnTo>
                    <a:pt x="48" y="100"/>
                  </a:lnTo>
                  <a:lnTo>
                    <a:pt x="57" y="84"/>
                  </a:lnTo>
                  <a:lnTo>
                    <a:pt x="68" y="68"/>
                  </a:lnTo>
                  <a:lnTo>
                    <a:pt x="81" y="52"/>
                  </a:lnTo>
                  <a:lnTo>
                    <a:pt x="96" y="37"/>
                  </a:lnTo>
                  <a:lnTo>
                    <a:pt x="114" y="24"/>
                  </a:lnTo>
                  <a:lnTo>
                    <a:pt x="135" y="14"/>
                  </a:lnTo>
                  <a:lnTo>
                    <a:pt x="159" y="6"/>
                  </a:lnTo>
                  <a:lnTo>
                    <a:pt x="187" y="1"/>
                  </a:lnTo>
                  <a:lnTo>
                    <a:pt x="217" y="0"/>
                  </a:lnTo>
                  <a:lnTo>
                    <a:pt x="248" y="2"/>
                  </a:lnTo>
                  <a:lnTo>
                    <a:pt x="274" y="8"/>
                  </a:lnTo>
                  <a:lnTo>
                    <a:pt x="299" y="16"/>
                  </a:lnTo>
                  <a:lnTo>
                    <a:pt x="319" y="28"/>
                  </a:lnTo>
                  <a:lnTo>
                    <a:pt x="338" y="42"/>
                  </a:lnTo>
                  <a:lnTo>
                    <a:pt x="353" y="55"/>
                  </a:lnTo>
                  <a:lnTo>
                    <a:pt x="365" y="73"/>
                  </a:lnTo>
                  <a:lnTo>
                    <a:pt x="377" y="89"/>
                  </a:lnTo>
                  <a:lnTo>
                    <a:pt x="385" y="107"/>
                  </a:lnTo>
                  <a:lnTo>
                    <a:pt x="392" y="124"/>
                  </a:lnTo>
                  <a:lnTo>
                    <a:pt x="398" y="142"/>
                  </a:lnTo>
                  <a:lnTo>
                    <a:pt x="401" y="159"/>
                  </a:lnTo>
                  <a:lnTo>
                    <a:pt x="405" y="175"/>
                  </a:lnTo>
                  <a:lnTo>
                    <a:pt x="406" y="189"/>
                  </a:lnTo>
                  <a:lnTo>
                    <a:pt x="407" y="201"/>
                  </a:lnTo>
                  <a:lnTo>
                    <a:pt x="408" y="212"/>
                  </a:lnTo>
                  <a:lnTo>
                    <a:pt x="420" y="212"/>
                  </a:lnTo>
                  <a:lnTo>
                    <a:pt x="438" y="212"/>
                  </a:lnTo>
                  <a:lnTo>
                    <a:pt x="462" y="212"/>
                  </a:lnTo>
                  <a:lnTo>
                    <a:pt x="490" y="212"/>
                  </a:lnTo>
                  <a:lnTo>
                    <a:pt x="521" y="212"/>
                  </a:lnTo>
                  <a:lnTo>
                    <a:pt x="554" y="212"/>
                  </a:lnTo>
                  <a:lnTo>
                    <a:pt x="589" y="212"/>
                  </a:lnTo>
                  <a:lnTo>
                    <a:pt x="625" y="210"/>
                  </a:lnTo>
                  <a:lnTo>
                    <a:pt x="659" y="210"/>
                  </a:lnTo>
                  <a:lnTo>
                    <a:pt x="692" y="210"/>
                  </a:lnTo>
                  <a:lnTo>
                    <a:pt x="724" y="210"/>
                  </a:lnTo>
                  <a:lnTo>
                    <a:pt x="751" y="210"/>
                  </a:lnTo>
                  <a:lnTo>
                    <a:pt x="774" y="210"/>
                  </a:lnTo>
                  <a:lnTo>
                    <a:pt x="793" y="210"/>
                  </a:lnTo>
                  <a:lnTo>
                    <a:pt x="804" y="210"/>
                  </a:lnTo>
                  <a:lnTo>
                    <a:pt x="808" y="210"/>
                  </a:lnTo>
                  <a:lnTo>
                    <a:pt x="812" y="213"/>
                  </a:lnTo>
                  <a:lnTo>
                    <a:pt x="817" y="215"/>
                  </a:lnTo>
                  <a:lnTo>
                    <a:pt x="824" y="218"/>
                  </a:lnTo>
                  <a:lnTo>
                    <a:pt x="831" y="221"/>
                  </a:lnTo>
                  <a:lnTo>
                    <a:pt x="839" y="224"/>
                  </a:lnTo>
                  <a:lnTo>
                    <a:pt x="848" y="225"/>
                  </a:lnTo>
                  <a:lnTo>
                    <a:pt x="858" y="228"/>
                  </a:lnTo>
                  <a:lnTo>
                    <a:pt x="871" y="228"/>
                  </a:lnTo>
                  <a:lnTo>
                    <a:pt x="882" y="228"/>
                  </a:lnTo>
                  <a:lnTo>
                    <a:pt x="895" y="225"/>
                  </a:lnTo>
                  <a:lnTo>
                    <a:pt x="911" y="221"/>
                  </a:lnTo>
                  <a:lnTo>
                    <a:pt x="930" y="214"/>
                  </a:lnTo>
                  <a:lnTo>
                    <a:pt x="952" y="204"/>
                  </a:lnTo>
                  <a:lnTo>
                    <a:pt x="977" y="190"/>
                  </a:lnTo>
                  <a:lnTo>
                    <a:pt x="1006" y="170"/>
                  </a:lnTo>
                  <a:lnTo>
                    <a:pt x="1039" y="145"/>
                  </a:lnTo>
                  <a:lnTo>
                    <a:pt x="1056" y="131"/>
                  </a:lnTo>
                  <a:lnTo>
                    <a:pt x="1074" y="119"/>
                  </a:lnTo>
                  <a:lnTo>
                    <a:pt x="1089" y="106"/>
                  </a:lnTo>
                  <a:lnTo>
                    <a:pt x="1105" y="94"/>
                  </a:lnTo>
                  <a:lnTo>
                    <a:pt x="1119" y="83"/>
                  </a:lnTo>
                  <a:lnTo>
                    <a:pt x="1134" y="74"/>
                  </a:lnTo>
                  <a:lnTo>
                    <a:pt x="1147" y="63"/>
                  </a:lnTo>
                  <a:lnTo>
                    <a:pt x="1160" y="55"/>
                  </a:lnTo>
                  <a:lnTo>
                    <a:pt x="1174" y="48"/>
                  </a:lnTo>
                  <a:lnTo>
                    <a:pt x="1187" y="42"/>
                  </a:lnTo>
                  <a:lnTo>
                    <a:pt x="1199" y="36"/>
                  </a:lnTo>
                  <a:lnTo>
                    <a:pt x="1212" y="31"/>
                  </a:lnTo>
                  <a:lnTo>
                    <a:pt x="1226" y="27"/>
                  </a:lnTo>
                  <a:lnTo>
                    <a:pt x="1238" y="24"/>
                  </a:lnTo>
                  <a:lnTo>
                    <a:pt x="1252" y="22"/>
                  </a:lnTo>
                  <a:lnTo>
                    <a:pt x="1266" y="22"/>
                  </a:lnTo>
                  <a:lnTo>
                    <a:pt x="1287" y="24"/>
                  </a:lnTo>
                  <a:lnTo>
                    <a:pt x="1310" y="29"/>
                  </a:lnTo>
                  <a:lnTo>
                    <a:pt x="1333" y="38"/>
                  </a:lnTo>
                  <a:lnTo>
                    <a:pt x="1355" y="50"/>
                  </a:lnTo>
                  <a:lnTo>
                    <a:pt x="1375" y="66"/>
                  </a:lnTo>
                  <a:lnTo>
                    <a:pt x="1393" y="85"/>
                  </a:lnTo>
                  <a:lnTo>
                    <a:pt x="1406" y="108"/>
                  </a:lnTo>
                  <a:lnTo>
                    <a:pt x="1416" y="135"/>
                  </a:lnTo>
                  <a:lnTo>
                    <a:pt x="1450" y="135"/>
                  </a:lnTo>
                  <a:lnTo>
                    <a:pt x="1454" y="154"/>
                  </a:lnTo>
                  <a:lnTo>
                    <a:pt x="1454" y="176"/>
                  </a:lnTo>
                  <a:lnTo>
                    <a:pt x="1450" y="199"/>
                  </a:lnTo>
                  <a:lnTo>
                    <a:pt x="1443" y="224"/>
                  </a:lnTo>
                  <a:lnTo>
                    <a:pt x="1410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4"/>
            <p:cNvSpPr>
              <a:spLocks/>
            </p:cNvSpPr>
            <p:nvPr/>
          </p:nvSpPr>
          <p:spPr bwMode="auto">
            <a:xfrm>
              <a:off x="1711" y="2686"/>
              <a:ext cx="42" cy="56"/>
            </a:xfrm>
            <a:custGeom>
              <a:avLst/>
              <a:gdLst>
                <a:gd name="T0" fmla="*/ 86 w 86"/>
                <a:gd name="T1" fmla="*/ 2 h 113"/>
                <a:gd name="T2" fmla="*/ 86 w 86"/>
                <a:gd name="T3" fmla="*/ 107 h 113"/>
                <a:gd name="T4" fmla="*/ 73 w 86"/>
                <a:gd name="T5" fmla="*/ 111 h 113"/>
                <a:gd name="T6" fmla="*/ 59 w 86"/>
                <a:gd name="T7" fmla="*/ 113 h 113"/>
                <a:gd name="T8" fmla="*/ 45 w 86"/>
                <a:gd name="T9" fmla="*/ 112 h 113"/>
                <a:gd name="T10" fmla="*/ 31 w 86"/>
                <a:gd name="T11" fmla="*/ 108 h 113"/>
                <a:gd name="T12" fmla="*/ 19 w 86"/>
                <a:gd name="T13" fmla="*/ 100 h 113"/>
                <a:gd name="T14" fmla="*/ 8 w 86"/>
                <a:gd name="T15" fmla="*/ 89 h 113"/>
                <a:gd name="T16" fmla="*/ 3 w 86"/>
                <a:gd name="T17" fmla="*/ 73 h 113"/>
                <a:gd name="T18" fmla="*/ 0 w 86"/>
                <a:gd name="T19" fmla="*/ 51 h 113"/>
                <a:gd name="T20" fmla="*/ 4 w 86"/>
                <a:gd name="T21" fmla="*/ 34 h 113"/>
                <a:gd name="T22" fmla="*/ 11 w 86"/>
                <a:gd name="T23" fmla="*/ 21 h 113"/>
                <a:gd name="T24" fmla="*/ 21 w 86"/>
                <a:gd name="T25" fmla="*/ 12 h 113"/>
                <a:gd name="T26" fmla="*/ 35 w 86"/>
                <a:gd name="T27" fmla="*/ 6 h 113"/>
                <a:gd name="T28" fmla="*/ 49 w 86"/>
                <a:gd name="T29" fmla="*/ 3 h 113"/>
                <a:gd name="T30" fmla="*/ 63 w 86"/>
                <a:gd name="T31" fmla="*/ 0 h 113"/>
                <a:gd name="T32" fmla="*/ 75 w 86"/>
                <a:gd name="T33" fmla="*/ 0 h 113"/>
                <a:gd name="T34" fmla="*/ 86 w 86"/>
                <a:gd name="T35" fmla="*/ 2 h 1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6"/>
                <a:gd name="T55" fmla="*/ 0 h 113"/>
                <a:gd name="T56" fmla="*/ 86 w 86"/>
                <a:gd name="T57" fmla="*/ 113 h 1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6" h="113">
                  <a:moveTo>
                    <a:pt x="86" y="2"/>
                  </a:moveTo>
                  <a:lnTo>
                    <a:pt x="86" y="107"/>
                  </a:lnTo>
                  <a:lnTo>
                    <a:pt x="73" y="111"/>
                  </a:lnTo>
                  <a:lnTo>
                    <a:pt x="59" y="113"/>
                  </a:lnTo>
                  <a:lnTo>
                    <a:pt x="45" y="112"/>
                  </a:lnTo>
                  <a:lnTo>
                    <a:pt x="31" y="108"/>
                  </a:lnTo>
                  <a:lnTo>
                    <a:pt x="19" y="100"/>
                  </a:lnTo>
                  <a:lnTo>
                    <a:pt x="8" y="89"/>
                  </a:lnTo>
                  <a:lnTo>
                    <a:pt x="3" y="73"/>
                  </a:lnTo>
                  <a:lnTo>
                    <a:pt x="0" y="51"/>
                  </a:lnTo>
                  <a:lnTo>
                    <a:pt x="4" y="34"/>
                  </a:lnTo>
                  <a:lnTo>
                    <a:pt x="11" y="21"/>
                  </a:lnTo>
                  <a:lnTo>
                    <a:pt x="21" y="12"/>
                  </a:lnTo>
                  <a:lnTo>
                    <a:pt x="35" y="6"/>
                  </a:lnTo>
                  <a:lnTo>
                    <a:pt x="49" y="3"/>
                  </a:lnTo>
                  <a:lnTo>
                    <a:pt x="63" y="0"/>
                  </a:lnTo>
                  <a:lnTo>
                    <a:pt x="75" y="0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5"/>
            <p:cNvSpPr>
              <a:spLocks/>
            </p:cNvSpPr>
            <p:nvPr/>
          </p:nvSpPr>
          <p:spPr bwMode="auto">
            <a:xfrm>
              <a:off x="1507" y="2653"/>
              <a:ext cx="197" cy="153"/>
            </a:xfrm>
            <a:custGeom>
              <a:avLst/>
              <a:gdLst>
                <a:gd name="T0" fmla="*/ 86 w 395"/>
                <a:gd name="T1" fmla="*/ 305 h 305"/>
                <a:gd name="T2" fmla="*/ 93 w 395"/>
                <a:gd name="T3" fmla="*/ 301 h 305"/>
                <a:gd name="T4" fmla="*/ 100 w 395"/>
                <a:gd name="T5" fmla="*/ 296 h 305"/>
                <a:gd name="T6" fmla="*/ 108 w 395"/>
                <a:gd name="T7" fmla="*/ 290 h 305"/>
                <a:gd name="T8" fmla="*/ 116 w 395"/>
                <a:gd name="T9" fmla="*/ 286 h 305"/>
                <a:gd name="T10" fmla="*/ 124 w 395"/>
                <a:gd name="T11" fmla="*/ 279 h 305"/>
                <a:gd name="T12" fmla="*/ 132 w 395"/>
                <a:gd name="T13" fmla="*/ 273 h 305"/>
                <a:gd name="T14" fmla="*/ 140 w 395"/>
                <a:gd name="T15" fmla="*/ 266 h 305"/>
                <a:gd name="T16" fmla="*/ 149 w 395"/>
                <a:gd name="T17" fmla="*/ 259 h 305"/>
                <a:gd name="T18" fmla="*/ 167 w 395"/>
                <a:gd name="T19" fmla="*/ 246 h 305"/>
                <a:gd name="T20" fmla="*/ 184 w 395"/>
                <a:gd name="T21" fmla="*/ 233 h 305"/>
                <a:gd name="T22" fmla="*/ 200 w 395"/>
                <a:gd name="T23" fmla="*/ 220 h 305"/>
                <a:gd name="T24" fmla="*/ 215 w 395"/>
                <a:gd name="T25" fmla="*/ 209 h 305"/>
                <a:gd name="T26" fmla="*/ 230 w 395"/>
                <a:gd name="T27" fmla="*/ 199 h 305"/>
                <a:gd name="T28" fmla="*/ 245 w 395"/>
                <a:gd name="T29" fmla="*/ 188 h 305"/>
                <a:gd name="T30" fmla="*/ 260 w 395"/>
                <a:gd name="T31" fmla="*/ 179 h 305"/>
                <a:gd name="T32" fmla="*/ 274 w 395"/>
                <a:gd name="T33" fmla="*/ 171 h 305"/>
                <a:gd name="T34" fmla="*/ 288 w 395"/>
                <a:gd name="T35" fmla="*/ 163 h 305"/>
                <a:gd name="T36" fmla="*/ 303 w 395"/>
                <a:gd name="T37" fmla="*/ 156 h 305"/>
                <a:gd name="T38" fmla="*/ 316 w 395"/>
                <a:gd name="T39" fmla="*/ 150 h 305"/>
                <a:gd name="T40" fmla="*/ 331 w 395"/>
                <a:gd name="T41" fmla="*/ 146 h 305"/>
                <a:gd name="T42" fmla="*/ 346 w 395"/>
                <a:gd name="T43" fmla="*/ 142 h 305"/>
                <a:gd name="T44" fmla="*/ 362 w 395"/>
                <a:gd name="T45" fmla="*/ 140 h 305"/>
                <a:gd name="T46" fmla="*/ 379 w 395"/>
                <a:gd name="T47" fmla="*/ 138 h 305"/>
                <a:gd name="T48" fmla="*/ 395 w 395"/>
                <a:gd name="T49" fmla="*/ 138 h 305"/>
                <a:gd name="T50" fmla="*/ 395 w 395"/>
                <a:gd name="T51" fmla="*/ 108 h 305"/>
                <a:gd name="T52" fmla="*/ 395 w 395"/>
                <a:gd name="T53" fmla="*/ 62 h 305"/>
                <a:gd name="T54" fmla="*/ 395 w 395"/>
                <a:gd name="T55" fmla="*/ 18 h 305"/>
                <a:gd name="T56" fmla="*/ 395 w 395"/>
                <a:gd name="T57" fmla="*/ 0 h 305"/>
                <a:gd name="T58" fmla="*/ 0 w 395"/>
                <a:gd name="T59" fmla="*/ 0 h 305"/>
                <a:gd name="T60" fmla="*/ 0 w 395"/>
                <a:gd name="T61" fmla="*/ 49 h 305"/>
                <a:gd name="T62" fmla="*/ 342 w 395"/>
                <a:gd name="T63" fmla="*/ 49 h 305"/>
                <a:gd name="T64" fmla="*/ 342 w 395"/>
                <a:gd name="T65" fmla="*/ 66 h 305"/>
                <a:gd name="T66" fmla="*/ 0 w 395"/>
                <a:gd name="T67" fmla="*/ 66 h 305"/>
                <a:gd name="T68" fmla="*/ 0 w 395"/>
                <a:gd name="T69" fmla="*/ 102 h 305"/>
                <a:gd name="T70" fmla="*/ 16 w 395"/>
                <a:gd name="T71" fmla="*/ 107 h 305"/>
                <a:gd name="T72" fmla="*/ 31 w 395"/>
                <a:gd name="T73" fmla="*/ 114 h 305"/>
                <a:gd name="T74" fmla="*/ 45 w 395"/>
                <a:gd name="T75" fmla="*/ 120 h 305"/>
                <a:gd name="T76" fmla="*/ 58 w 395"/>
                <a:gd name="T77" fmla="*/ 130 h 305"/>
                <a:gd name="T78" fmla="*/ 71 w 395"/>
                <a:gd name="T79" fmla="*/ 140 h 305"/>
                <a:gd name="T80" fmla="*/ 81 w 395"/>
                <a:gd name="T81" fmla="*/ 151 h 305"/>
                <a:gd name="T82" fmla="*/ 91 w 395"/>
                <a:gd name="T83" fmla="*/ 164 h 305"/>
                <a:gd name="T84" fmla="*/ 98 w 395"/>
                <a:gd name="T85" fmla="*/ 178 h 305"/>
                <a:gd name="T86" fmla="*/ 107 w 395"/>
                <a:gd name="T87" fmla="*/ 209 h 305"/>
                <a:gd name="T88" fmla="*/ 108 w 395"/>
                <a:gd name="T89" fmla="*/ 242 h 305"/>
                <a:gd name="T90" fmla="*/ 101 w 395"/>
                <a:gd name="T91" fmla="*/ 276 h 305"/>
                <a:gd name="T92" fmla="*/ 86 w 395"/>
                <a:gd name="T93" fmla="*/ 305 h 30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95"/>
                <a:gd name="T142" fmla="*/ 0 h 305"/>
                <a:gd name="T143" fmla="*/ 395 w 395"/>
                <a:gd name="T144" fmla="*/ 305 h 30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95" h="305">
                  <a:moveTo>
                    <a:pt x="86" y="305"/>
                  </a:moveTo>
                  <a:lnTo>
                    <a:pt x="93" y="301"/>
                  </a:lnTo>
                  <a:lnTo>
                    <a:pt x="100" y="296"/>
                  </a:lnTo>
                  <a:lnTo>
                    <a:pt x="108" y="290"/>
                  </a:lnTo>
                  <a:lnTo>
                    <a:pt x="116" y="286"/>
                  </a:lnTo>
                  <a:lnTo>
                    <a:pt x="124" y="279"/>
                  </a:lnTo>
                  <a:lnTo>
                    <a:pt x="132" y="273"/>
                  </a:lnTo>
                  <a:lnTo>
                    <a:pt x="140" y="266"/>
                  </a:lnTo>
                  <a:lnTo>
                    <a:pt x="149" y="259"/>
                  </a:lnTo>
                  <a:lnTo>
                    <a:pt x="167" y="246"/>
                  </a:lnTo>
                  <a:lnTo>
                    <a:pt x="184" y="233"/>
                  </a:lnTo>
                  <a:lnTo>
                    <a:pt x="200" y="220"/>
                  </a:lnTo>
                  <a:lnTo>
                    <a:pt x="215" y="209"/>
                  </a:lnTo>
                  <a:lnTo>
                    <a:pt x="230" y="199"/>
                  </a:lnTo>
                  <a:lnTo>
                    <a:pt x="245" y="188"/>
                  </a:lnTo>
                  <a:lnTo>
                    <a:pt x="260" y="179"/>
                  </a:lnTo>
                  <a:lnTo>
                    <a:pt x="274" y="171"/>
                  </a:lnTo>
                  <a:lnTo>
                    <a:pt x="288" y="163"/>
                  </a:lnTo>
                  <a:lnTo>
                    <a:pt x="303" y="156"/>
                  </a:lnTo>
                  <a:lnTo>
                    <a:pt x="316" y="150"/>
                  </a:lnTo>
                  <a:lnTo>
                    <a:pt x="331" y="146"/>
                  </a:lnTo>
                  <a:lnTo>
                    <a:pt x="346" y="142"/>
                  </a:lnTo>
                  <a:lnTo>
                    <a:pt x="362" y="140"/>
                  </a:lnTo>
                  <a:lnTo>
                    <a:pt x="379" y="138"/>
                  </a:lnTo>
                  <a:lnTo>
                    <a:pt x="395" y="138"/>
                  </a:lnTo>
                  <a:lnTo>
                    <a:pt x="395" y="108"/>
                  </a:lnTo>
                  <a:lnTo>
                    <a:pt x="395" y="62"/>
                  </a:lnTo>
                  <a:lnTo>
                    <a:pt x="395" y="18"/>
                  </a:lnTo>
                  <a:lnTo>
                    <a:pt x="395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342" y="49"/>
                  </a:lnTo>
                  <a:lnTo>
                    <a:pt x="342" y="66"/>
                  </a:lnTo>
                  <a:lnTo>
                    <a:pt x="0" y="66"/>
                  </a:lnTo>
                  <a:lnTo>
                    <a:pt x="0" y="102"/>
                  </a:lnTo>
                  <a:lnTo>
                    <a:pt x="16" y="107"/>
                  </a:lnTo>
                  <a:lnTo>
                    <a:pt x="31" y="114"/>
                  </a:lnTo>
                  <a:lnTo>
                    <a:pt x="45" y="120"/>
                  </a:lnTo>
                  <a:lnTo>
                    <a:pt x="58" y="130"/>
                  </a:lnTo>
                  <a:lnTo>
                    <a:pt x="71" y="140"/>
                  </a:lnTo>
                  <a:lnTo>
                    <a:pt x="81" y="151"/>
                  </a:lnTo>
                  <a:lnTo>
                    <a:pt x="91" y="164"/>
                  </a:lnTo>
                  <a:lnTo>
                    <a:pt x="98" y="178"/>
                  </a:lnTo>
                  <a:lnTo>
                    <a:pt x="107" y="209"/>
                  </a:lnTo>
                  <a:lnTo>
                    <a:pt x="108" y="242"/>
                  </a:lnTo>
                  <a:lnTo>
                    <a:pt x="101" y="276"/>
                  </a:lnTo>
                  <a:lnTo>
                    <a:pt x="86" y="30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16"/>
            <p:cNvSpPr>
              <a:spLocks/>
            </p:cNvSpPr>
            <p:nvPr/>
          </p:nvSpPr>
          <p:spPr bwMode="auto">
            <a:xfrm>
              <a:off x="1659" y="2788"/>
              <a:ext cx="61" cy="60"/>
            </a:xfrm>
            <a:custGeom>
              <a:avLst/>
              <a:gdLst>
                <a:gd name="T0" fmla="*/ 60 w 121"/>
                <a:gd name="T1" fmla="*/ 120 h 120"/>
                <a:gd name="T2" fmla="*/ 47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7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7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7 w 121"/>
                <a:gd name="T31" fmla="*/ 1 h 120"/>
                <a:gd name="T32" fmla="*/ 60 w 121"/>
                <a:gd name="T33" fmla="*/ 0 h 120"/>
                <a:gd name="T34" fmla="*/ 72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2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20 w 121"/>
                <a:gd name="T47" fmla="*/ 48 h 120"/>
                <a:gd name="T48" fmla="*/ 121 w 121"/>
                <a:gd name="T49" fmla="*/ 61 h 120"/>
                <a:gd name="T50" fmla="*/ 120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2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2 w 121"/>
                <a:gd name="T63" fmla="*/ 119 h 120"/>
                <a:gd name="T64" fmla="*/ 60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0" y="120"/>
                  </a:moveTo>
                  <a:lnTo>
                    <a:pt x="47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7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7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7" y="1"/>
                  </a:lnTo>
                  <a:lnTo>
                    <a:pt x="60" y="0"/>
                  </a:lnTo>
                  <a:lnTo>
                    <a:pt x="72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20" y="48"/>
                  </a:lnTo>
                  <a:lnTo>
                    <a:pt x="121" y="61"/>
                  </a:lnTo>
                  <a:lnTo>
                    <a:pt x="120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2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19"/>
                  </a:lnTo>
                  <a:lnTo>
                    <a:pt x="60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17"/>
            <p:cNvSpPr>
              <a:spLocks/>
            </p:cNvSpPr>
            <p:nvPr/>
          </p:nvSpPr>
          <p:spPr bwMode="auto">
            <a:xfrm>
              <a:off x="1146" y="2788"/>
              <a:ext cx="60" cy="60"/>
            </a:xfrm>
            <a:custGeom>
              <a:avLst/>
              <a:gdLst>
                <a:gd name="T0" fmla="*/ 61 w 121"/>
                <a:gd name="T1" fmla="*/ 120 h 120"/>
                <a:gd name="T2" fmla="*/ 48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8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8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8 w 121"/>
                <a:gd name="T31" fmla="*/ 1 h 120"/>
                <a:gd name="T32" fmla="*/ 61 w 121"/>
                <a:gd name="T33" fmla="*/ 0 h 120"/>
                <a:gd name="T34" fmla="*/ 73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3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19 w 121"/>
                <a:gd name="T47" fmla="*/ 48 h 120"/>
                <a:gd name="T48" fmla="*/ 121 w 121"/>
                <a:gd name="T49" fmla="*/ 61 h 120"/>
                <a:gd name="T50" fmla="*/ 119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3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3 w 121"/>
                <a:gd name="T63" fmla="*/ 119 h 120"/>
                <a:gd name="T64" fmla="*/ 61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1" y="120"/>
                  </a:moveTo>
                  <a:lnTo>
                    <a:pt x="48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8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8" y="1"/>
                  </a:lnTo>
                  <a:lnTo>
                    <a:pt x="61" y="0"/>
                  </a:lnTo>
                  <a:lnTo>
                    <a:pt x="73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3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19" y="48"/>
                  </a:lnTo>
                  <a:lnTo>
                    <a:pt x="121" y="61"/>
                  </a:lnTo>
                  <a:lnTo>
                    <a:pt x="119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3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3" y="119"/>
                  </a:lnTo>
                  <a:lnTo>
                    <a:pt x="61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18"/>
            <p:cNvSpPr>
              <a:spLocks/>
            </p:cNvSpPr>
            <p:nvPr/>
          </p:nvSpPr>
          <p:spPr bwMode="auto">
            <a:xfrm>
              <a:off x="1108" y="2652"/>
              <a:ext cx="598" cy="182"/>
            </a:xfrm>
            <a:custGeom>
              <a:avLst/>
              <a:gdLst>
                <a:gd name="T0" fmla="*/ 1159 w 1194"/>
                <a:gd name="T1" fmla="*/ 143 h 365"/>
                <a:gd name="T2" fmla="*/ 1113 w 1194"/>
                <a:gd name="T3" fmla="*/ 153 h 365"/>
                <a:gd name="T4" fmla="*/ 1071 w 1194"/>
                <a:gd name="T5" fmla="*/ 174 h 365"/>
                <a:gd name="T6" fmla="*/ 1027 w 1194"/>
                <a:gd name="T7" fmla="*/ 202 h 365"/>
                <a:gd name="T8" fmla="*/ 981 w 1194"/>
                <a:gd name="T9" fmla="*/ 236 h 365"/>
                <a:gd name="T10" fmla="*/ 937 w 1194"/>
                <a:gd name="T11" fmla="*/ 269 h 365"/>
                <a:gd name="T12" fmla="*/ 913 w 1194"/>
                <a:gd name="T13" fmla="*/ 289 h 365"/>
                <a:gd name="T14" fmla="*/ 890 w 1194"/>
                <a:gd name="T15" fmla="*/ 304 h 365"/>
                <a:gd name="T16" fmla="*/ 905 w 1194"/>
                <a:gd name="T17" fmla="*/ 245 h 365"/>
                <a:gd name="T18" fmla="*/ 888 w 1194"/>
                <a:gd name="T19" fmla="*/ 167 h 365"/>
                <a:gd name="T20" fmla="*/ 855 w 1194"/>
                <a:gd name="T21" fmla="*/ 133 h 365"/>
                <a:gd name="T22" fmla="*/ 813 w 1194"/>
                <a:gd name="T23" fmla="*/ 110 h 365"/>
                <a:gd name="T24" fmla="*/ 1139 w 1194"/>
                <a:gd name="T25" fmla="*/ 69 h 365"/>
                <a:gd name="T26" fmla="*/ 797 w 1194"/>
                <a:gd name="T27" fmla="*/ 3 h 365"/>
                <a:gd name="T28" fmla="*/ 767 w 1194"/>
                <a:gd name="T29" fmla="*/ 104 h 365"/>
                <a:gd name="T30" fmla="*/ 716 w 1194"/>
                <a:gd name="T31" fmla="*/ 120 h 365"/>
                <a:gd name="T32" fmla="*/ 667 w 1194"/>
                <a:gd name="T33" fmla="*/ 166 h 365"/>
                <a:gd name="T34" fmla="*/ 646 w 1194"/>
                <a:gd name="T35" fmla="*/ 236 h 365"/>
                <a:gd name="T36" fmla="*/ 662 w 1194"/>
                <a:gd name="T37" fmla="*/ 293 h 365"/>
                <a:gd name="T38" fmla="*/ 690 w 1194"/>
                <a:gd name="T39" fmla="*/ 334 h 365"/>
                <a:gd name="T40" fmla="*/ 327 w 1194"/>
                <a:gd name="T41" fmla="*/ 306 h 365"/>
                <a:gd name="T42" fmla="*/ 315 w 1194"/>
                <a:gd name="T43" fmla="*/ 257 h 365"/>
                <a:gd name="T44" fmla="*/ 289 w 1194"/>
                <a:gd name="T45" fmla="*/ 204 h 365"/>
                <a:gd name="T46" fmla="*/ 247 w 1194"/>
                <a:gd name="T47" fmla="*/ 158 h 365"/>
                <a:gd name="T48" fmla="*/ 185 w 1194"/>
                <a:gd name="T49" fmla="*/ 127 h 365"/>
                <a:gd name="T50" fmla="*/ 102 w 1194"/>
                <a:gd name="T51" fmla="*/ 119 h 365"/>
                <a:gd name="T52" fmla="*/ 42 w 1194"/>
                <a:gd name="T53" fmla="*/ 129 h 365"/>
                <a:gd name="T54" fmla="*/ 9 w 1194"/>
                <a:gd name="T55" fmla="*/ 152 h 365"/>
                <a:gd name="T56" fmla="*/ 12 w 1194"/>
                <a:gd name="T57" fmla="*/ 166 h 365"/>
                <a:gd name="T58" fmla="*/ 53 w 1194"/>
                <a:gd name="T59" fmla="*/ 146 h 365"/>
                <a:gd name="T60" fmla="*/ 102 w 1194"/>
                <a:gd name="T61" fmla="*/ 137 h 365"/>
                <a:gd name="T62" fmla="*/ 179 w 1194"/>
                <a:gd name="T63" fmla="*/ 145 h 365"/>
                <a:gd name="T64" fmla="*/ 243 w 1194"/>
                <a:gd name="T65" fmla="*/ 179 h 365"/>
                <a:gd name="T66" fmla="*/ 282 w 1194"/>
                <a:gd name="T67" fmla="*/ 226 h 365"/>
                <a:gd name="T68" fmla="*/ 303 w 1194"/>
                <a:gd name="T69" fmla="*/ 279 h 365"/>
                <a:gd name="T70" fmla="*/ 311 w 1194"/>
                <a:gd name="T71" fmla="*/ 326 h 365"/>
                <a:gd name="T72" fmla="*/ 325 w 1194"/>
                <a:gd name="T73" fmla="*/ 349 h 365"/>
                <a:gd name="T74" fmla="*/ 395 w 1194"/>
                <a:gd name="T75" fmla="*/ 349 h 365"/>
                <a:gd name="T76" fmla="*/ 494 w 1194"/>
                <a:gd name="T77" fmla="*/ 349 h 365"/>
                <a:gd name="T78" fmla="*/ 597 w 1194"/>
                <a:gd name="T79" fmla="*/ 347 h 365"/>
                <a:gd name="T80" fmla="*/ 679 w 1194"/>
                <a:gd name="T81" fmla="*/ 347 h 365"/>
                <a:gd name="T82" fmla="*/ 713 w 1194"/>
                <a:gd name="T83" fmla="*/ 347 h 365"/>
                <a:gd name="T84" fmla="*/ 729 w 1194"/>
                <a:gd name="T85" fmla="*/ 355 h 365"/>
                <a:gd name="T86" fmla="*/ 753 w 1194"/>
                <a:gd name="T87" fmla="*/ 362 h 365"/>
                <a:gd name="T88" fmla="*/ 787 w 1194"/>
                <a:gd name="T89" fmla="*/ 365 h 365"/>
                <a:gd name="T90" fmla="*/ 835 w 1194"/>
                <a:gd name="T91" fmla="*/ 351 h 365"/>
                <a:gd name="T92" fmla="*/ 911 w 1194"/>
                <a:gd name="T93" fmla="*/ 307 h 365"/>
                <a:gd name="T94" fmla="*/ 979 w 1194"/>
                <a:gd name="T95" fmla="*/ 256 h 365"/>
                <a:gd name="T96" fmla="*/ 1024 w 1194"/>
                <a:gd name="T97" fmla="*/ 220 h 365"/>
                <a:gd name="T98" fmla="*/ 1065 w 1194"/>
                <a:gd name="T99" fmla="*/ 192 h 365"/>
                <a:gd name="T100" fmla="*/ 1104 w 1194"/>
                <a:gd name="T101" fmla="*/ 173 h 365"/>
                <a:gd name="T102" fmla="*/ 1143 w 1194"/>
                <a:gd name="T103" fmla="*/ 161 h 365"/>
                <a:gd name="T104" fmla="*/ 1177 w 1194"/>
                <a:gd name="T105" fmla="*/ 159 h 365"/>
                <a:gd name="T106" fmla="*/ 1194 w 1194"/>
                <a:gd name="T107" fmla="*/ 161 h 36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94"/>
                <a:gd name="T163" fmla="*/ 0 h 365"/>
                <a:gd name="T164" fmla="*/ 1194 w 1194"/>
                <a:gd name="T165" fmla="*/ 365 h 36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94" h="365">
                  <a:moveTo>
                    <a:pt x="1192" y="141"/>
                  </a:moveTo>
                  <a:lnTo>
                    <a:pt x="1176" y="141"/>
                  </a:lnTo>
                  <a:lnTo>
                    <a:pt x="1159" y="143"/>
                  </a:lnTo>
                  <a:lnTo>
                    <a:pt x="1143" y="145"/>
                  </a:lnTo>
                  <a:lnTo>
                    <a:pt x="1128" y="149"/>
                  </a:lnTo>
                  <a:lnTo>
                    <a:pt x="1113" y="153"/>
                  </a:lnTo>
                  <a:lnTo>
                    <a:pt x="1100" y="159"/>
                  </a:lnTo>
                  <a:lnTo>
                    <a:pt x="1085" y="166"/>
                  </a:lnTo>
                  <a:lnTo>
                    <a:pt x="1071" y="174"/>
                  </a:lnTo>
                  <a:lnTo>
                    <a:pt x="1057" y="182"/>
                  </a:lnTo>
                  <a:lnTo>
                    <a:pt x="1042" y="191"/>
                  </a:lnTo>
                  <a:lnTo>
                    <a:pt x="1027" y="202"/>
                  </a:lnTo>
                  <a:lnTo>
                    <a:pt x="1012" y="212"/>
                  </a:lnTo>
                  <a:lnTo>
                    <a:pt x="997" y="223"/>
                  </a:lnTo>
                  <a:lnTo>
                    <a:pt x="981" y="236"/>
                  </a:lnTo>
                  <a:lnTo>
                    <a:pt x="964" y="249"/>
                  </a:lnTo>
                  <a:lnTo>
                    <a:pt x="946" y="262"/>
                  </a:lnTo>
                  <a:lnTo>
                    <a:pt x="937" y="269"/>
                  </a:lnTo>
                  <a:lnTo>
                    <a:pt x="929" y="276"/>
                  </a:lnTo>
                  <a:lnTo>
                    <a:pt x="921" y="282"/>
                  </a:lnTo>
                  <a:lnTo>
                    <a:pt x="913" y="289"/>
                  </a:lnTo>
                  <a:lnTo>
                    <a:pt x="905" y="293"/>
                  </a:lnTo>
                  <a:lnTo>
                    <a:pt x="897" y="299"/>
                  </a:lnTo>
                  <a:lnTo>
                    <a:pt x="890" y="304"/>
                  </a:lnTo>
                  <a:lnTo>
                    <a:pt x="883" y="308"/>
                  </a:lnTo>
                  <a:lnTo>
                    <a:pt x="898" y="279"/>
                  </a:lnTo>
                  <a:lnTo>
                    <a:pt x="905" y="245"/>
                  </a:lnTo>
                  <a:lnTo>
                    <a:pt x="904" y="212"/>
                  </a:lnTo>
                  <a:lnTo>
                    <a:pt x="895" y="181"/>
                  </a:lnTo>
                  <a:lnTo>
                    <a:pt x="888" y="167"/>
                  </a:lnTo>
                  <a:lnTo>
                    <a:pt x="878" y="154"/>
                  </a:lnTo>
                  <a:lnTo>
                    <a:pt x="868" y="143"/>
                  </a:lnTo>
                  <a:lnTo>
                    <a:pt x="855" y="133"/>
                  </a:lnTo>
                  <a:lnTo>
                    <a:pt x="842" y="123"/>
                  </a:lnTo>
                  <a:lnTo>
                    <a:pt x="828" y="117"/>
                  </a:lnTo>
                  <a:lnTo>
                    <a:pt x="813" y="110"/>
                  </a:lnTo>
                  <a:lnTo>
                    <a:pt x="797" y="105"/>
                  </a:lnTo>
                  <a:lnTo>
                    <a:pt x="797" y="69"/>
                  </a:lnTo>
                  <a:lnTo>
                    <a:pt x="1139" y="69"/>
                  </a:lnTo>
                  <a:lnTo>
                    <a:pt x="1139" y="52"/>
                  </a:lnTo>
                  <a:lnTo>
                    <a:pt x="797" y="52"/>
                  </a:lnTo>
                  <a:lnTo>
                    <a:pt x="797" y="3"/>
                  </a:lnTo>
                  <a:lnTo>
                    <a:pt x="781" y="0"/>
                  </a:lnTo>
                  <a:lnTo>
                    <a:pt x="781" y="105"/>
                  </a:lnTo>
                  <a:lnTo>
                    <a:pt x="767" y="104"/>
                  </a:lnTo>
                  <a:lnTo>
                    <a:pt x="751" y="106"/>
                  </a:lnTo>
                  <a:lnTo>
                    <a:pt x="733" y="112"/>
                  </a:lnTo>
                  <a:lnTo>
                    <a:pt x="716" y="120"/>
                  </a:lnTo>
                  <a:lnTo>
                    <a:pt x="698" y="131"/>
                  </a:lnTo>
                  <a:lnTo>
                    <a:pt x="682" y="146"/>
                  </a:lnTo>
                  <a:lnTo>
                    <a:pt x="667" y="166"/>
                  </a:lnTo>
                  <a:lnTo>
                    <a:pt x="655" y="189"/>
                  </a:lnTo>
                  <a:lnTo>
                    <a:pt x="648" y="213"/>
                  </a:lnTo>
                  <a:lnTo>
                    <a:pt x="646" y="236"/>
                  </a:lnTo>
                  <a:lnTo>
                    <a:pt x="648" y="257"/>
                  </a:lnTo>
                  <a:lnTo>
                    <a:pt x="654" y="276"/>
                  </a:lnTo>
                  <a:lnTo>
                    <a:pt x="662" y="293"/>
                  </a:lnTo>
                  <a:lnTo>
                    <a:pt x="671" y="310"/>
                  </a:lnTo>
                  <a:lnTo>
                    <a:pt x="680" y="322"/>
                  </a:lnTo>
                  <a:lnTo>
                    <a:pt x="690" y="334"/>
                  </a:lnTo>
                  <a:lnTo>
                    <a:pt x="329" y="334"/>
                  </a:lnTo>
                  <a:lnTo>
                    <a:pt x="329" y="321"/>
                  </a:lnTo>
                  <a:lnTo>
                    <a:pt x="327" y="306"/>
                  </a:lnTo>
                  <a:lnTo>
                    <a:pt x="325" y="291"/>
                  </a:lnTo>
                  <a:lnTo>
                    <a:pt x="320" y="274"/>
                  </a:lnTo>
                  <a:lnTo>
                    <a:pt x="315" y="257"/>
                  </a:lnTo>
                  <a:lnTo>
                    <a:pt x="308" y="239"/>
                  </a:lnTo>
                  <a:lnTo>
                    <a:pt x="299" y="221"/>
                  </a:lnTo>
                  <a:lnTo>
                    <a:pt x="289" y="204"/>
                  </a:lnTo>
                  <a:lnTo>
                    <a:pt x="277" y="188"/>
                  </a:lnTo>
                  <a:lnTo>
                    <a:pt x="264" y="172"/>
                  </a:lnTo>
                  <a:lnTo>
                    <a:pt x="247" y="158"/>
                  </a:lnTo>
                  <a:lnTo>
                    <a:pt x="229" y="145"/>
                  </a:lnTo>
                  <a:lnTo>
                    <a:pt x="208" y="135"/>
                  </a:lnTo>
                  <a:lnTo>
                    <a:pt x="185" y="127"/>
                  </a:lnTo>
                  <a:lnTo>
                    <a:pt x="160" y="121"/>
                  </a:lnTo>
                  <a:lnTo>
                    <a:pt x="131" y="119"/>
                  </a:lnTo>
                  <a:lnTo>
                    <a:pt x="102" y="119"/>
                  </a:lnTo>
                  <a:lnTo>
                    <a:pt x="78" y="121"/>
                  </a:lnTo>
                  <a:lnTo>
                    <a:pt x="59" y="125"/>
                  </a:lnTo>
                  <a:lnTo>
                    <a:pt x="42" y="129"/>
                  </a:lnTo>
                  <a:lnTo>
                    <a:pt x="30" y="136"/>
                  </a:lnTo>
                  <a:lnTo>
                    <a:pt x="18" y="144"/>
                  </a:lnTo>
                  <a:lnTo>
                    <a:pt x="9" y="152"/>
                  </a:lnTo>
                  <a:lnTo>
                    <a:pt x="0" y="161"/>
                  </a:lnTo>
                  <a:lnTo>
                    <a:pt x="2" y="174"/>
                  </a:lnTo>
                  <a:lnTo>
                    <a:pt x="12" y="166"/>
                  </a:lnTo>
                  <a:lnTo>
                    <a:pt x="25" y="158"/>
                  </a:lnTo>
                  <a:lnTo>
                    <a:pt x="38" y="152"/>
                  </a:lnTo>
                  <a:lnTo>
                    <a:pt x="53" y="146"/>
                  </a:lnTo>
                  <a:lnTo>
                    <a:pt x="68" y="142"/>
                  </a:lnTo>
                  <a:lnTo>
                    <a:pt x="85" y="139"/>
                  </a:lnTo>
                  <a:lnTo>
                    <a:pt x="102" y="137"/>
                  </a:lnTo>
                  <a:lnTo>
                    <a:pt x="122" y="137"/>
                  </a:lnTo>
                  <a:lnTo>
                    <a:pt x="153" y="139"/>
                  </a:lnTo>
                  <a:lnTo>
                    <a:pt x="179" y="145"/>
                  </a:lnTo>
                  <a:lnTo>
                    <a:pt x="204" y="153"/>
                  </a:lnTo>
                  <a:lnTo>
                    <a:pt x="224" y="165"/>
                  </a:lnTo>
                  <a:lnTo>
                    <a:pt x="243" y="179"/>
                  </a:lnTo>
                  <a:lnTo>
                    <a:pt x="258" y="192"/>
                  </a:lnTo>
                  <a:lnTo>
                    <a:pt x="270" y="210"/>
                  </a:lnTo>
                  <a:lnTo>
                    <a:pt x="282" y="226"/>
                  </a:lnTo>
                  <a:lnTo>
                    <a:pt x="290" y="244"/>
                  </a:lnTo>
                  <a:lnTo>
                    <a:pt x="297" y="261"/>
                  </a:lnTo>
                  <a:lnTo>
                    <a:pt x="303" y="279"/>
                  </a:lnTo>
                  <a:lnTo>
                    <a:pt x="306" y="296"/>
                  </a:lnTo>
                  <a:lnTo>
                    <a:pt x="310" y="312"/>
                  </a:lnTo>
                  <a:lnTo>
                    <a:pt x="311" y="326"/>
                  </a:lnTo>
                  <a:lnTo>
                    <a:pt x="312" y="338"/>
                  </a:lnTo>
                  <a:lnTo>
                    <a:pt x="313" y="349"/>
                  </a:lnTo>
                  <a:lnTo>
                    <a:pt x="325" y="349"/>
                  </a:lnTo>
                  <a:lnTo>
                    <a:pt x="343" y="349"/>
                  </a:lnTo>
                  <a:lnTo>
                    <a:pt x="367" y="349"/>
                  </a:lnTo>
                  <a:lnTo>
                    <a:pt x="395" y="349"/>
                  </a:lnTo>
                  <a:lnTo>
                    <a:pt x="426" y="349"/>
                  </a:lnTo>
                  <a:lnTo>
                    <a:pt x="459" y="349"/>
                  </a:lnTo>
                  <a:lnTo>
                    <a:pt x="494" y="349"/>
                  </a:lnTo>
                  <a:lnTo>
                    <a:pt x="530" y="347"/>
                  </a:lnTo>
                  <a:lnTo>
                    <a:pt x="564" y="347"/>
                  </a:lnTo>
                  <a:lnTo>
                    <a:pt x="597" y="347"/>
                  </a:lnTo>
                  <a:lnTo>
                    <a:pt x="629" y="347"/>
                  </a:lnTo>
                  <a:lnTo>
                    <a:pt x="656" y="347"/>
                  </a:lnTo>
                  <a:lnTo>
                    <a:pt x="679" y="347"/>
                  </a:lnTo>
                  <a:lnTo>
                    <a:pt x="698" y="347"/>
                  </a:lnTo>
                  <a:lnTo>
                    <a:pt x="709" y="347"/>
                  </a:lnTo>
                  <a:lnTo>
                    <a:pt x="713" y="347"/>
                  </a:lnTo>
                  <a:lnTo>
                    <a:pt x="717" y="350"/>
                  </a:lnTo>
                  <a:lnTo>
                    <a:pt x="722" y="352"/>
                  </a:lnTo>
                  <a:lnTo>
                    <a:pt x="729" y="355"/>
                  </a:lnTo>
                  <a:lnTo>
                    <a:pt x="736" y="358"/>
                  </a:lnTo>
                  <a:lnTo>
                    <a:pt x="744" y="361"/>
                  </a:lnTo>
                  <a:lnTo>
                    <a:pt x="753" y="362"/>
                  </a:lnTo>
                  <a:lnTo>
                    <a:pt x="763" y="365"/>
                  </a:lnTo>
                  <a:lnTo>
                    <a:pt x="776" y="365"/>
                  </a:lnTo>
                  <a:lnTo>
                    <a:pt x="787" y="365"/>
                  </a:lnTo>
                  <a:lnTo>
                    <a:pt x="800" y="362"/>
                  </a:lnTo>
                  <a:lnTo>
                    <a:pt x="816" y="358"/>
                  </a:lnTo>
                  <a:lnTo>
                    <a:pt x="835" y="351"/>
                  </a:lnTo>
                  <a:lnTo>
                    <a:pt x="857" y="341"/>
                  </a:lnTo>
                  <a:lnTo>
                    <a:pt x="882" y="327"/>
                  </a:lnTo>
                  <a:lnTo>
                    <a:pt x="911" y="307"/>
                  </a:lnTo>
                  <a:lnTo>
                    <a:pt x="944" y="282"/>
                  </a:lnTo>
                  <a:lnTo>
                    <a:pt x="961" y="268"/>
                  </a:lnTo>
                  <a:lnTo>
                    <a:pt x="979" y="256"/>
                  </a:lnTo>
                  <a:lnTo>
                    <a:pt x="994" y="243"/>
                  </a:lnTo>
                  <a:lnTo>
                    <a:pt x="1010" y="231"/>
                  </a:lnTo>
                  <a:lnTo>
                    <a:pt x="1024" y="220"/>
                  </a:lnTo>
                  <a:lnTo>
                    <a:pt x="1039" y="211"/>
                  </a:lnTo>
                  <a:lnTo>
                    <a:pt x="1052" y="200"/>
                  </a:lnTo>
                  <a:lnTo>
                    <a:pt x="1065" y="192"/>
                  </a:lnTo>
                  <a:lnTo>
                    <a:pt x="1079" y="185"/>
                  </a:lnTo>
                  <a:lnTo>
                    <a:pt x="1092" y="179"/>
                  </a:lnTo>
                  <a:lnTo>
                    <a:pt x="1104" y="173"/>
                  </a:lnTo>
                  <a:lnTo>
                    <a:pt x="1117" y="168"/>
                  </a:lnTo>
                  <a:lnTo>
                    <a:pt x="1131" y="164"/>
                  </a:lnTo>
                  <a:lnTo>
                    <a:pt x="1143" y="161"/>
                  </a:lnTo>
                  <a:lnTo>
                    <a:pt x="1157" y="159"/>
                  </a:lnTo>
                  <a:lnTo>
                    <a:pt x="1171" y="159"/>
                  </a:lnTo>
                  <a:lnTo>
                    <a:pt x="1177" y="159"/>
                  </a:lnTo>
                  <a:lnTo>
                    <a:pt x="1183" y="159"/>
                  </a:lnTo>
                  <a:lnTo>
                    <a:pt x="1188" y="160"/>
                  </a:lnTo>
                  <a:lnTo>
                    <a:pt x="1194" y="161"/>
                  </a:lnTo>
                  <a:lnTo>
                    <a:pt x="1192" y="14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Rectangle 19"/>
            <p:cNvSpPr>
              <a:spLocks noChangeArrowheads="1"/>
            </p:cNvSpPr>
            <p:nvPr/>
          </p:nvSpPr>
          <p:spPr bwMode="auto">
            <a:xfrm>
              <a:off x="1300" y="2682"/>
              <a:ext cx="51" cy="1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Rectangle 20"/>
            <p:cNvSpPr>
              <a:spLocks noChangeArrowheads="1"/>
            </p:cNvSpPr>
            <p:nvPr/>
          </p:nvSpPr>
          <p:spPr bwMode="auto">
            <a:xfrm>
              <a:off x="1686" y="2659"/>
              <a:ext cx="13" cy="5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1"/>
            <p:cNvSpPr>
              <a:spLocks/>
            </p:cNvSpPr>
            <p:nvPr/>
          </p:nvSpPr>
          <p:spPr bwMode="auto">
            <a:xfrm>
              <a:off x="1631" y="2700"/>
              <a:ext cx="10" cy="47"/>
            </a:xfrm>
            <a:custGeom>
              <a:avLst/>
              <a:gdLst>
                <a:gd name="T0" fmla="*/ 0 w 20"/>
                <a:gd name="T1" fmla="*/ 93 h 93"/>
                <a:gd name="T2" fmla="*/ 0 w 20"/>
                <a:gd name="T3" fmla="*/ 0 h 93"/>
                <a:gd name="T4" fmla="*/ 20 w 20"/>
                <a:gd name="T5" fmla="*/ 0 h 93"/>
                <a:gd name="T6" fmla="*/ 20 w 20"/>
                <a:gd name="T7" fmla="*/ 82 h 93"/>
                <a:gd name="T8" fmla="*/ 0 w 2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3"/>
                <a:gd name="T17" fmla="*/ 20 w 2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3">
                  <a:moveTo>
                    <a:pt x="0" y="93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20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Rectangle 22"/>
            <p:cNvSpPr>
              <a:spLocks noChangeArrowheads="1"/>
            </p:cNvSpPr>
            <p:nvPr/>
          </p:nvSpPr>
          <p:spPr bwMode="auto">
            <a:xfrm>
              <a:off x="1610" y="2700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Rectangle 23"/>
            <p:cNvSpPr>
              <a:spLocks noChangeArrowheads="1"/>
            </p:cNvSpPr>
            <p:nvPr/>
          </p:nvSpPr>
          <p:spPr bwMode="auto">
            <a:xfrm>
              <a:off x="1589" y="2700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Rectangle 24"/>
            <p:cNvSpPr>
              <a:spLocks noChangeArrowheads="1"/>
            </p:cNvSpPr>
            <p:nvPr/>
          </p:nvSpPr>
          <p:spPr bwMode="auto">
            <a:xfrm>
              <a:off x="1568" y="2700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25"/>
            <p:cNvSpPr>
              <a:spLocks/>
            </p:cNvSpPr>
            <p:nvPr/>
          </p:nvSpPr>
          <p:spPr bwMode="auto">
            <a:xfrm>
              <a:off x="1757" y="2795"/>
              <a:ext cx="23" cy="30"/>
            </a:xfrm>
            <a:custGeom>
              <a:avLst/>
              <a:gdLst>
                <a:gd name="T0" fmla="*/ 42 w 46"/>
                <a:gd name="T1" fmla="*/ 0 h 59"/>
                <a:gd name="T2" fmla="*/ 46 w 46"/>
                <a:gd name="T3" fmla="*/ 12 h 59"/>
                <a:gd name="T4" fmla="*/ 46 w 46"/>
                <a:gd name="T5" fmla="*/ 29 h 59"/>
                <a:gd name="T6" fmla="*/ 43 w 46"/>
                <a:gd name="T7" fmla="*/ 45 h 59"/>
                <a:gd name="T8" fmla="*/ 38 w 46"/>
                <a:gd name="T9" fmla="*/ 59 h 59"/>
                <a:gd name="T10" fmla="*/ 32 w 46"/>
                <a:gd name="T11" fmla="*/ 59 h 59"/>
                <a:gd name="T12" fmla="*/ 23 w 46"/>
                <a:gd name="T13" fmla="*/ 58 h 59"/>
                <a:gd name="T14" fmla="*/ 13 w 46"/>
                <a:gd name="T15" fmla="*/ 58 h 59"/>
                <a:gd name="T16" fmla="*/ 10 w 46"/>
                <a:gd name="T17" fmla="*/ 58 h 59"/>
                <a:gd name="T18" fmla="*/ 3 w 46"/>
                <a:gd name="T19" fmla="*/ 47 h 59"/>
                <a:gd name="T20" fmla="*/ 0 w 46"/>
                <a:gd name="T21" fmla="*/ 28 h 59"/>
                <a:gd name="T22" fmla="*/ 2 w 46"/>
                <a:gd name="T23" fmla="*/ 11 h 59"/>
                <a:gd name="T24" fmla="*/ 13 w 46"/>
                <a:gd name="T25" fmla="*/ 0 h 59"/>
                <a:gd name="T26" fmla="*/ 20 w 46"/>
                <a:gd name="T27" fmla="*/ 0 h 59"/>
                <a:gd name="T28" fmla="*/ 30 w 46"/>
                <a:gd name="T29" fmla="*/ 0 h 59"/>
                <a:gd name="T30" fmla="*/ 39 w 46"/>
                <a:gd name="T31" fmla="*/ 0 h 59"/>
                <a:gd name="T32" fmla="*/ 42 w 46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"/>
                <a:gd name="T52" fmla="*/ 0 h 59"/>
                <a:gd name="T53" fmla="*/ 46 w 46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" h="59">
                  <a:moveTo>
                    <a:pt x="42" y="0"/>
                  </a:moveTo>
                  <a:lnTo>
                    <a:pt x="46" y="12"/>
                  </a:lnTo>
                  <a:lnTo>
                    <a:pt x="46" y="29"/>
                  </a:lnTo>
                  <a:lnTo>
                    <a:pt x="43" y="45"/>
                  </a:lnTo>
                  <a:lnTo>
                    <a:pt x="38" y="59"/>
                  </a:lnTo>
                  <a:lnTo>
                    <a:pt x="32" y="59"/>
                  </a:lnTo>
                  <a:lnTo>
                    <a:pt x="23" y="58"/>
                  </a:lnTo>
                  <a:lnTo>
                    <a:pt x="13" y="58"/>
                  </a:lnTo>
                  <a:lnTo>
                    <a:pt x="10" y="58"/>
                  </a:lnTo>
                  <a:lnTo>
                    <a:pt x="3" y="47"/>
                  </a:lnTo>
                  <a:lnTo>
                    <a:pt x="0" y="28"/>
                  </a:lnTo>
                  <a:lnTo>
                    <a:pt x="2" y="11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26"/>
            <p:cNvSpPr>
              <a:spLocks/>
            </p:cNvSpPr>
            <p:nvPr/>
          </p:nvSpPr>
          <p:spPr bwMode="auto">
            <a:xfrm>
              <a:off x="1718" y="2693"/>
              <a:ext cx="27" cy="42"/>
            </a:xfrm>
            <a:custGeom>
              <a:avLst/>
              <a:gdLst>
                <a:gd name="T0" fmla="*/ 54 w 54"/>
                <a:gd name="T1" fmla="*/ 1 h 84"/>
                <a:gd name="T2" fmla="*/ 54 w 54"/>
                <a:gd name="T3" fmla="*/ 81 h 84"/>
                <a:gd name="T4" fmla="*/ 47 w 54"/>
                <a:gd name="T5" fmla="*/ 83 h 84"/>
                <a:gd name="T6" fmla="*/ 39 w 54"/>
                <a:gd name="T7" fmla="*/ 84 h 84"/>
                <a:gd name="T8" fmla="*/ 30 w 54"/>
                <a:gd name="T9" fmla="*/ 83 h 84"/>
                <a:gd name="T10" fmla="*/ 21 w 54"/>
                <a:gd name="T11" fmla="*/ 81 h 84"/>
                <a:gd name="T12" fmla="*/ 13 w 54"/>
                <a:gd name="T13" fmla="*/ 75 h 84"/>
                <a:gd name="T14" fmla="*/ 6 w 54"/>
                <a:gd name="T15" fmla="*/ 66 h 84"/>
                <a:gd name="T16" fmla="*/ 1 w 54"/>
                <a:gd name="T17" fmla="*/ 54 h 84"/>
                <a:gd name="T18" fmla="*/ 0 w 54"/>
                <a:gd name="T19" fmla="*/ 39 h 84"/>
                <a:gd name="T20" fmla="*/ 3 w 54"/>
                <a:gd name="T21" fmla="*/ 27 h 84"/>
                <a:gd name="T22" fmla="*/ 7 w 54"/>
                <a:gd name="T23" fmla="*/ 16 h 84"/>
                <a:gd name="T24" fmla="*/ 14 w 54"/>
                <a:gd name="T25" fmla="*/ 9 h 84"/>
                <a:gd name="T26" fmla="*/ 22 w 54"/>
                <a:gd name="T27" fmla="*/ 5 h 84"/>
                <a:gd name="T28" fmla="*/ 31 w 54"/>
                <a:gd name="T29" fmla="*/ 1 h 84"/>
                <a:gd name="T30" fmla="*/ 39 w 54"/>
                <a:gd name="T31" fmla="*/ 0 h 84"/>
                <a:gd name="T32" fmla="*/ 47 w 54"/>
                <a:gd name="T33" fmla="*/ 0 h 84"/>
                <a:gd name="T34" fmla="*/ 54 w 54"/>
                <a:gd name="T35" fmla="*/ 1 h 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84"/>
                <a:gd name="T56" fmla="*/ 54 w 54"/>
                <a:gd name="T57" fmla="*/ 84 h 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84">
                  <a:moveTo>
                    <a:pt x="54" y="1"/>
                  </a:moveTo>
                  <a:lnTo>
                    <a:pt x="54" y="81"/>
                  </a:lnTo>
                  <a:lnTo>
                    <a:pt x="47" y="83"/>
                  </a:lnTo>
                  <a:lnTo>
                    <a:pt x="39" y="84"/>
                  </a:lnTo>
                  <a:lnTo>
                    <a:pt x="30" y="83"/>
                  </a:lnTo>
                  <a:lnTo>
                    <a:pt x="21" y="81"/>
                  </a:lnTo>
                  <a:lnTo>
                    <a:pt x="13" y="75"/>
                  </a:lnTo>
                  <a:lnTo>
                    <a:pt x="6" y="66"/>
                  </a:lnTo>
                  <a:lnTo>
                    <a:pt x="1" y="54"/>
                  </a:lnTo>
                  <a:lnTo>
                    <a:pt x="0" y="39"/>
                  </a:lnTo>
                  <a:lnTo>
                    <a:pt x="3" y="27"/>
                  </a:lnTo>
                  <a:lnTo>
                    <a:pt x="7" y="16"/>
                  </a:lnTo>
                  <a:lnTo>
                    <a:pt x="14" y="9"/>
                  </a:lnTo>
                  <a:lnTo>
                    <a:pt x="22" y="5"/>
                  </a:lnTo>
                  <a:lnTo>
                    <a:pt x="31" y="1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27"/>
            <p:cNvSpPr>
              <a:spLocks/>
            </p:cNvSpPr>
            <p:nvPr/>
          </p:nvSpPr>
          <p:spPr bwMode="auto">
            <a:xfrm>
              <a:off x="1068" y="2817"/>
              <a:ext cx="42" cy="29"/>
            </a:xfrm>
            <a:custGeom>
              <a:avLst/>
              <a:gdLst>
                <a:gd name="T0" fmla="*/ 85 w 85"/>
                <a:gd name="T1" fmla="*/ 0 h 59"/>
                <a:gd name="T2" fmla="*/ 70 w 85"/>
                <a:gd name="T3" fmla="*/ 0 h 59"/>
                <a:gd name="T4" fmla="*/ 55 w 85"/>
                <a:gd name="T5" fmla="*/ 0 h 59"/>
                <a:gd name="T6" fmla="*/ 40 w 85"/>
                <a:gd name="T7" fmla="*/ 0 h 59"/>
                <a:gd name="T8" fmla="*/ 28 w 85"/>
                <a:gd name="T9" fmla="*/ 3 h 59"/>
                <a:gd name="T10" fmla="*/ 15 w 85"/>
                <a:gd name="T11" fmla="*/ 6 h 59"/>
                <a:gd name="T12" fmla="*/ 7 w 85"/>
                <a:gd name="T13" fmla="*/ 12 h 59"/>
                <a:gd name="T14" fmla="*/ 1 w 85"/>
                <a:gd name="T15" fmla="*/ 20 h 59"/>
                <a:gd name="T16" fmla="*/ 0 w 85"/>
                <a:gd name="T17" fmla="*/ 30 h 59"/>
                <a:gd name="T18" fmla="*/ 1 w 85"/>
                <a:gd name="T19" fmla="*/ 37 h 59"/>
                <a:gd name="T20" fmla="*/ 1 w 85"/>
                <a:gd name="T21" fmla="*/ 44 h 59"/>
                <a:gd name="T22" fmla="*/ 3 w 85"/>
                <a:gd name="T23" fmla="*/ 50 h 59"/>
                <a:gd name="T24" fmla="*/ 9 w 85"/>
                <a:gd name="T25" fmla="*/ 53 h 59"/>
                <a:gd name="T26" fmla="*/ 18 w 85"/>
                <a:gd name="T27" fmla="*/ 57 h 59"/>
                <a:gd name="T28" fmla="*/ 32 w 85"/>
                <a:gd name="T29" fmla="*/ 58 h 59"/>
                <a:gd name="T30" fmla="*/ 52 w 85"/>
                <a:gd name="T31" fmla="*/ 59 h 59"/>
                <a:gd name="T32" fmla="*/ 79 w 85"/>
                <a:gd name="T33" fmla="*/ 58 h 59"/>
                <a:gd name="T34" fmla="*/ 81 w 85"/>
                <a:gd name="T35" fmla="*/ 46 h 59"/>
                <a:gd name="T36" fmla="*/ 83 w 85"/>
                <a:gd name="T37" fmla="*/ 27 h 59"/>
                <a:gd name="T38" fmla="*/ 84 w 85"/>
                <a:gd name="T39" fmla="*/ 8 h 59"/>
                <a:gd name="T40" fmla="*/ 85 w 85"/>
                <a:gd name="T41" fmla="*/ 0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5"/>
                <a:gd name="T64" fmla="*/ 0 h 59"/>
                <a:gd name="T65" fmla="*/ 85 w 85"/>
                <a:gd name="T66" fmla="*/ 59 h 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5" h="59">
                  <a:moveTo>
                    <a:pt x="85" y="0"/>
                  </a:moveTo>
                  <a:lnTo>
                    <a:pt x="70" y="0"/>
                  </a:lnTo>
                  <a:lnTo>
                    <a:pt x="55" y="0"/>
                  </a:lnTo>
                  <a:lnTo>
                    <a:pt x="40" y="0"/>
                  </a:lnTo>
                  <a:lnTo>
                    <a:pt x="28" y="3"/>
                  </a:lnTo>
                  <a:lnTo>
                    <a:pt x="15" y="6"/>
                  </a:lnTo>
                  <a:lnTo>
                    <a:pt x="7" y="12"/>
                  </a:lnTo>
                  <a:lnTo>
                    <a:pt x="1" y="20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3"/>
                  </a:lnTo>
                  <a:lnTo>
                    <a:pt x="18" y="57"/>
                  </a:lnTo>
                  <a:lnTo>
                    <a:pt x="32" y="58"/>
                  </a:lnTo>
                  <a:lnTo>
                    <a:pt x="52" y="59"/>
                  </a:lnTo>
                  <a:lnTo>
                    <a:pt x="79" y="58"/>
                  </a:lnTo>
                  <a:lnTo>
                    <a:pt x="81" y="46"/>
                  </a:lnTo>
                  <a:lnTo>
                    <a:pt x="83" y="27"/>
                  </a:lnTo>
                  <a:lnTo>
                    <a:pt x="84" y="8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28"/>
            <p:cNvSpPr>
              <a:spLocks/>
            </p:cNvSpPr>
            <p:nvPr/>
          </p:nvSpPr>
          <p:spPr bwMode="auto">
            <a:xfrm>
              <a:off x="1669" y="2798"/>
              <a:ext cx="41" cy="40"/>
            </a:xfrm>
            <a:custGeom>
              <a:avLst/>
              <a:gdLst>
                <a:gd name="T0" fmla="*/ 41 w 82"/>
                <a:gd name="T1" fmla="*/ 81 h 81"/>
                <a:gd name="T2" fmla="*/ 33 w 82"/>
                <a:gd name="T3" fmla="*/ 80 h 81"/>
                <a:gd name="T4" fmla="*/ 26 w 82"/>
                <a:gd name="T5" fmla="*/ 77 h 81"/>
                <a:gd name="T6" fmla="*/ 19 w 82"/>
                <a:gd name="T7" fmla="*/ 74 h 81"/>
                <a:gd name="T8" fmla="*/ 12 w 82"/>
                <a:gd name="T9" fmla="*/ 69 h 81"/>
                <a:gd name="T10" fmla="*/ 7 w 82"/>
                <a:gd name="T11" fmla="*/ 62 h 81"/>
                <a:gd name="T12" fmla="*/ 4 w 82"/>
                <a:gd name="T13" fmla="*/ 55 h 81"/>
                <a:gd name="T14" fmla="*/ 1 w 82"/>
                <a:gd name="T15" fmla="*/ 49 h 81"/>
                <a:gd name="T16" fmla="*/ 0 w 82"/>
                <a:gd name="T17" fmla="*/ 40 h 81"/>
                <a:gd name="T18" fmla="*/ 1 w 82"/>
                <a:gd name="T19" fmla="*/ 32 h 81"/>
                <a:gd name="T20" fmla="*/ 4 w 82"/>
                <a:gd name="T21" fmla="*/ 26 h 81"/>
                <a:gd name="T22" fmla="*/ 7 w 82"/>
                <a:gd name="T23" fmla="*/ 19 h 81"/>
                <a:gd name="T24" fmla="*/ 12 w 82"/>
                <a:gd name="T25" fmla="*/ 12 h 81"/>
                <a:gd name="T26" fmla="*/ 19 w 82"/>
                <a:gd name="T27" fmla="*/ 7 h 81"/>
                <a:gd name="T28" fmla="*/ 26 w 82"/>
                <a:gd name="T29" fmla="*/ 4 h 81"/>
                <a:gd name="T30" fmla="*/ 33 w 82"/>
                <a:gd name="T31" fmla="*/ 1 h 81"/>
                <a:gd name="T32" fmla="*/ 41 w 82"/>
                <a:gd name="T33" fmla="*/ 0 h 81"/>
                <a:gd name="T34" fmla="*/ 49 w 82"/>
                <a:gd name="T35" fmla="*/ 1 h 81"/>
                <a:gd name="T36" fmla="*/ 57 w 82"/>
                <a:gd name="T37" fmla="*/ 4 h 81"/>
                <a:gd name="T38" fmla="*/ 64 w 82"/>
                <a:gd name="T39" fmla="*/ 7 h 81"/>
                <a:gd name="T40" fmla="*/ 71 w 82"/>
                <a:gd name="T41" fmla="*/ 12 h 81"/>
                <a:gd name="T42" fmla="*/ 75 w 82"/>
                <a:gd name="T43" fmla="*/ 19 h 81"/>
                <a:gd name="T44" fmla="*/ 79 w 82"/>
                <a:gd name="T45" fmla="*/ 26 h 81"/>
                <a:gd name="T46" fmla="*/ 81 w 82"/>
                <a:gd name="T47" fmla="*/ 32 h 81"/>
                <a:gd name="T48" fmla="*/ 82 w 82"/>
                <a:gd name="T49" fmla="*/ 40 h 81"/>
                <a:gd name="T50" fmla="*/ 81 w 82"/>
                <a:gd name="T51" fmla="*/ 49 h 81"/>
                <a:gd name="T52" fmla="*/ 79 w 82"/>
                <a:gd name="T53" fmla="*/ 55 h 81"/>
                <a:gd name="T54" fmla="*/ 75 w 82"/>
                <a:gd name="T55" fmla="*/ 62 h 81"/>
                <a:gd name="T56" fmla="*/ 71 w 82"/>
                <a:gd name="T57" fmla="*/ 69 h 81"/>
                <a:gd name="T58" fmla="*/ 64 w 82"/>
                <a:gd name="T59" fmla="*/ 74 h 81"/>
                <a:gd name="T60" fmla="*/ 57 w 82"/>
                <a:gd name="T61" fmla="*/ 77 h 81"/>
                <a:gd name="T62" fmla="*/ 49 w 82"/>
                <a:gd name="T63" fmla="*/ 80 h 81"/>
                <a:gd name="T64" fmla="*/ 41 w 82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"/>
                <a:gd name="T100" fmla="*/ 0 h 81"/>
                <a:gd name="T101" fmla="*/ 82 w 82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" h="81">
                  <a:moveTo>
                    <a:pt x="41" y="81"/>
                  </a:moveTo>
                  <a:lnTo>
                    <a:pt x="33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71" y="12"/>
                  </a:lnTo>
                  <a:lnTo>
                    <a:pt x="75" y="19"/>
                  </a:lnTo>
                  <a:lnTo>
                    <a:pt x="79" y="26"/>
                  </a:lnTo>
                  <a:lnTo>
                    <a:pt x="81" y="32"/>
                  </a:lnTo>
                  <a:lnTo>
                    <a:pt x="82" y="40"/>
                  </a:lnTo>
                  <a:lnTo>
                    <a:pt x="81" y="49"/>
                  </a:lnTo>
                  <a:lnTo>
                    <a:pt x="79" y="55"/>
                  </a:lnTo>
                  <a:lnTo>
                    <a:pt x="75" y="62"/>
                  </a:lnTo>
                  <a:lnTo>
                    <a:pt x="71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29"/>
            <p:cNvSpPr>
              <a:spLocks/>
            </p:cNvSpPr>
            <p:nvPr/>
          </p:nvSpPr>
          <p:spPr bwMode="auto">
            <a:xfrm>
              <a:off x="1156" y="2798"/>
              <a:ext cx="40" cy="40"/>
            </a:xfrm>
            <a:custGeom>
              <a:avLst/>
              <a:gdLst>
                <a:gd name="T0" fmla="*/ 41 w 81"/>
                <a:gd name="T1" fmla="*/ 81 h 81"/>
                <a:gd name="T2" fmla="*/ 32 w 81"/>
                <a:gd name="T3" fmla="*/ 80 h 81"/>
                <a:gd name="T4" fmla="*/ 26 w 81"/>
                <a:gd name="T5" fmla="*/ 77 h 81"/>
                <a:gd name="T6" fmla="*/ 19 w 81"/>
                <a:gd name="T7" fmla="*/ 74 h 81"/>
                <a:gd name="T8" fmla="*/ 12 w 81"/>
                <a:gd name="T9" fmla="*/ 69 h 81"/>
                <a:gd name="T10" fmla="*/ 7 w 81"/>
                <a:gd name="T11" fmla="*/ 62 h 81"/>
                <a:gd name="T12" fmla="*/ 4 w 81"/>
                <a:gd name="T13" fmla="*/ 55 h 81"/>
                <a:gd name="T14" fmla="*/ 1 w 81"/>
                <a:gd name="T15" fmla="*/ 49 h 81"/>
                <a:gd name="T16" fmla="*/ 0 w 81"/>
                <a:gd name="T17" fmla="*/ 40 h 81"/>
                <a:gd name="T18" fmla="*/ 1 w 81"/>
                <a:gd name="T19" fmla="*/ 32 h 81"/>
                <a:gd name="T20" fmla="*/ 4 w 81"/>
                <a:gd name="T21" fmla="*/ 26 h 81"/>
                <a:gd name="T22" fmla="*/ 7 w 81"/>
                <a:gd name="T23" fmla="*/ 19 h 81"/>
                <a:gd name="T24" fmla="*/ 12 w 81"/>
                <a:gd name="T25" fmla="*/ 12 h 81"/>
                <a:gd name="T26" fmla="*/ 19 w 81"/>
                <a:gd name="T27" fmla="*/ 7 h 81"/>
                <a:gd name="T28" fmla="*/ 26 w 81"/>
                <a:gd name="T29" fmla="*/ 4 h 81"/>
                <a:gd name="T30" fmla="*/ 32 w 81"/>
                <a:gd name="T31" fmla="*/ 1 h 81"/>
                <a:gd name="T32" fmla="*/ 41 w 81"/>
                <a:gd name="T33" fmla="*/ 0 h 81"/>
                <a:gd name="T34" fmla="*/ 49 w 81"/>
                <a:gd name="T35" fmla="*/ 1 h 81"/>
                <a:gd name="T36" fmla="*/ 57 w 81"/>
                <a:gd name="T37" fmla="*/ 4 h 81"/>
                <a:gd name="T38" fmla="*/ 64 w 81"/>
                <a:gd name="T39" fmla="*/ 7 h 81"/>
                <a:gd name="T40" fmla="*/ 69 w 81"/>
                <a:gd name="T41" fmla="*/ 12 h 81"/>
                <a:gd name="T42" fmla="*/ 74 w 81"/>
                <a:gd name="T43" fmla="*/ 19 h 81"/>
                <a:gd name="T44" fmla="*/ 77 w 81"/>
                <a:gd name="T45" fmla="*/ 26 h 81"/>
                <a:gd name="T46" fmla="*/ 80 w 81"/>
                <a:gd name="T47" fmla="*/ 32 h 81"/>
                <a:gd name="T48" fmla="*/ 81 w 81"/>
                <a:gd name="T49" fmla="*/ 40 h 81"/>
                <a:gd name="T50" fmla="*/ 80 w 81"/>
                <a:gd name="T51" fmla="*/ 49 h 81"/>
                <a:gd name="T52" fmla="*/ 77 w 81"/>
                <a:gd name="T53" fmla="*/ 55 h 81"/>
                <a:gd name="T54" fmla="*/ 74 w 81"/>
                <a:gd name="T55" fmla="*/ 62 h 81"/>
                <a:gd name="T56" fmla="*/ 69 w 81"/>
                <a:gd name="T57" fmla="*/ 69 h 81"/>
                <a:gd name="T58" fmla="*/ 64 w 81"/>
                <a:gd name="T59" fmla="*/ 74 h 81"/>
                <a:gd name="T60" fmla="*/ 57 w 81"/>
                <a:gd name="T61" fmla="*/ 77 h 81"/>
                <a:gd name="T62" fmla="*/ 49 w 81"/>
                <a:gd name="T63" fmla="*/ 80 h 81"/>
                <a:gd name="T64" fmla="*/ 41 w 81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"/>
                <a:gd name="T100" fmla="*/ 0 h 81"/>
                <a:gd name="T101" fmla="*/ 81 w 81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" h="81">
                  <a:moveTo>
                    <a:pt x="41" y="81"/>
                  </a:moveTo>
                  <a:lnTo>
                    <a:pt x="32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69" y="12"/>
                  </a:lnTo>
                  <a:lnTo>
                    <a:pt x="74" y="19"/>
                  </a:lnTo>
                  <a:lnTo>
                    <a:pt x="77" y="26"/>
                  </a:lnTo>
                  <a:lnTo>
                    <a:pt x="80" y="32"/>
                  </a:lnTo>
                  <a:lnTo>
                    <a:pt x="81" y="40"/>
                  </a:lnTo>
                  <a:lnTo>
                    <a:pt x="80" y="49"/>
                  </a:lnTo>
                  <a:lnTo>
                    <a:pt x="77" y="55"/>
                  </a:lnTo>
                  <a:lnTo>
                    <a:pt x="74" y="62"/>
                  </a:lnTo>
                  <a:lnTo>
                    <a:pt x="69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30"/>
            <p:cNvSpPr>
              <a:spLocks/>
            </p:cNvSpPr>
            <p:nvPr/>
          </p:nvSpPr>
          <p:spPr bwMode="auto">
            <a:xfrm>
              <a:off x="1440" y="2713"/>
              <a:ext cx="113" cy="113"/>
            </a:xfrm>
            <a:custGeom>
              <a:avLst/>
              <a:gdLst>
                <a:gd name="T0" fmla="*/ 113 w 227"/>
                <a:gd name="T1" fmla="*/ 227 h 227"/>
                <a:gd name="T2" fmla="*/ 90 w 227"/>
                <a:gd name="T3" fmla="*/ 224 h 227"/>
                <a:gd name="T4" fmla="*/ 69 w 227"/>
                <a:gd name="T5" fmla="*/ 217 h 227"/>
                <a:gd name="T6" fmla="*/ 50 w 227"/>
                <a:gd name="T7" fmla="*/ 207 h 227"/>
                <a:gd name="T8" fmla="*/ 34 w 227"/>
                <a:gd name="T9" fmla="*/ 193 h 227"/>
                <a:gd name="T10" fmla="*/ 20 w 227"/>
                <a:gd name="T11" fmla="*/ 176 h 227"/>
                <a:gd name="T12" fmla="*/ 9 w 227"/>
                <a:gd name="T13" fmla="*/ 158 h 227"/>
                <a:gd name="T14" fmla="*/ 2 w 227"/>
                <a:gd name="T15" fmla="*/ 136 h 227"/>
                <a:gd name="T16" fmla="*/ 0 w 227"/>
                <a:gd name="T17" fmla="*/ 113 h 227"/>
                <a:gd name="T18" fmla="*/ 2 w 227"/>
                <a:gd name="T19" fmla="*/ 90 h 227"/>
                <a:gd name="T20" fmla="*/ 9 w 227"/>
                <a:gd name="T21" fmla="*/ 69 h 227"/>
                <a:gd name="T22" fmla="*/ 20 w 227"/>
                <a:gd name="T23" fmla="*/ 50 h 227"/>
                <a:gd name="T24" fmla="*/ 34 w 227"/>
                <a:gd name="T25" fmla="*/ 34 h 227"/>
                <a:gd name="T26" fmla="*/ 50 w 227"/>
                <a:gd name="T27" fmla="*/ 20 h 227"/>
                <a:gd name="T28" fmla="*/ 69 w 227"/>
                <a:gd name="T29" fmla="*/ 9 h 227"/>
                <a:gd name="T30" fmla="*/ 90 w 227"/>
                <a:gd name="T31" fmla="*/ 3 h 227"/>
                <a:gd name="T32" fmla="*/ 113 w 227"/>
                <a:gd name="T33" fmla="*/ 0 h 227"/>
                <a:gd name="T34" fmla="*/ 136 w 227"/>
                <a:gd name="T35" fmla="*/ 3 h 227"/>
                <a:gd name="T36" fmla="*/ 158 w 227"/>
                <a:gd name="T37" fmla="*/ 9 h 227"/>
                <a:gd name="T38" fmla="*/ 176 w 227"/>
                <a:gd name="T39" fmla="*/ 20 h 227"/>
                <a:gd name="T40" fmla="*/ 194 w 227"/>
                <a:gd name="T41" fmla="*/ 34 h 227"/>
                <a:gd name="T42" fmla="*/ 207 w 227"/>
                <a:gd name="T43" fmla="*/ 50 h 227"/>
                <a:gd name="T44" fmla="*/ 218 w 227"/>
                <a:gd name="T45" fmla="*/ 69 h 227"/>
                <a:gd name="T46" fmla="*/ 225 w 227"/>
                <a:gd name="T47" fmla="*/ 90 h 227"/>
                <a:gd name="T48" fmla="*/ 227 w 227"/>
                <a:gd name="T49" fmla="*/ 113 h 227"/>
                <a:gd name="T50" fmla="*/ 225 w 227"/>
                <a:gd name="T51" fmla="*/ 136 h 227"/>
                <a:gd name="T52" fmla="*/ 218 w 227"/>
                <a:gd name="T53" fmla="*/ 158 h 227"/>
                <a:gd name="T54" fmla="*/ 207 w 227"/>
                <a:gd name="T55" fmla="*/ 176 h 227"/>
                <a:gd name="T56" fmla="*/ 194 w 227"/>
                <a:gd name="T57" fmla="*/ 193 h 227"/>
                <a:gd name="T58" fmla="*/ 176 w 227"/>
                <a:gd name="T59" fmla="*/ 207 h 227"/>
                <a:gd name="T60" fmla="*/ 158 w 227"/>
                <a:gd name="T61" fmla="*/ 217 h 227"/>
                <a:gd name="T62" fmla="*/ 136 w 227"/>
                <a:gd name="T63" fmla="*/ 224 h 227"/>
                <a:gd name="T64" fmla="*/ 113 w 227"/>
                <a:gd name="T65" fmla="*/ 227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27"/>
                <a:gd name="T101" fmla="*/ 227 w 227"/>
                <a:gd name="T102" fmla="*/ 227 h 2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27">
                  <a:moveTo>
                    <a:pt x="113" y="227"/>
                  </a:moveTo>
                  <a:lnTo>
                    <a:pt x="90" y="224"/>
                  </a:lnTo>
                  <a:lnTo>
                    <a:pt x="69" y="217"/>
                  </a:lnTo>
                  <a:lnTo>
                    <a:pt x="50" y="207"/>
                  </a:lnTo>
                  <a:lnTo>
                    <a:pt x="34" y="193"/>
                  </a:lnTo>
                  <a:lnTo>
                    <a:pt x="20" y="176"/>
                  </a:lnTo>
                  <a:lnTo>
                    <a:pt x="9" y="158"/>
                  </a:lnTo>
                  <a:lnTo>
                    <a:pt x="2" y="136"/>
                  </a:lnTo>
                  <a:lnTo>
                    <a:pt x="0" y="113"/>
                  </a:lnTo>
                  <a:lnTo>
                    <a:pt x="2" y="90"/>
                  </a:lnTo>
                  <a:lnTo>
                    <a:pt x="9" y="69"/>
                  </a:lnTo>
                  <a:lnTo>
                    <a:pt x="20" y="50"/>
                  </a:lnTo>
                  <a:lnTo>
                    <a:pt x="34" y="34"/>
                  </a:lnTo>
                  <a:lnTo>
                    <a:pt x="50" y="20"/>
                  </a:lnTo>
                  <a:lnTo>
                    <a:pt x="69" y="9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6" y="3"/>
                  </a:lnTo>
                  <a:lnTo>
                    <a:pt x="158" y="9"/>
                  </a:lnTo>
                  <a:lnTo>
                    <a:pt x="176" y="20"/>
                  </a:lnTo>
                  <a:lnTo>
                    <a:pt x="194" y="34"/>
                  </a:lnTo>
                  <a:lnTo>
                    <a:pt x="207" y="50"/>
                  </a:lnTo>
                  <a:lnTo>
                    <a:pt x="218" y="69"/>
                  </a:lnTo>
                  <a:lnTo>
                    <a:pt x="225" y="90"/>
                  </a:lnTo>
                  <a:lnTo>
                    <a:pt x="227" y="113"/>
                  </a:lnTo>
                  <a:lnTo>
                    <a:pt x="225" y="136"/>
                  </a:lnTo>
                  <a:lnTo>
                    <a:pt x="218" y="158"/>
                  </a:lnTo>
                  <a:lnTo>
                    <a:pt x="207" y="176"/>
                  </a:lnTo>
                  <a:lnTo>
                    <a:pt x="194" y="193"/>
                  </a:lnTo>
                  <a:lnTo>
                    <a:pt x="176" y="207"/>
                  </a:lnTo>
                  <a:lnTo>
                    <a:pt x="158" y="217"/>
                  </a:lnTo>
                  <a:lnTo>
                    <a:pt x="136" y="224"/>
                  </a:lnTo>
                  <a:lnTo>
                    <a:pt x="113" y="22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1"/>
            <p:cNvSpPr>
              <a:spLocks/>
            </p:cNvSpPr>
            <p:nvPr/>
          </p:nvSpPr>
          <p:spPr bwMode="auto">
            <a:xfrm>
              <a:off x="1472" y="2745"/>
              <a:ext cx="48" cy="47"/>
            </a:xfrm>
            <a:custGeom>
              <a:avLst/>
              <a:gdLst>
                <a:gd name="T0" fmla="*/ 48 w 95"/>
                <a:gd name="T1" fmla="*/ 95 h 95"/>
                <a:gd name="T2" fmla="*/ 39 w 95"/>
                <a:gd name="T3" fmla="*/ 94 h 95"/>
                <a:gd name="T4" fmla="*/ 30 w 95"/>
                <a:gd name="T5" fmla="*/ 92 h 95"/>
                <a:gd name="T6" fmla="*/ 21 w 95"/>
                <a:gd name="T7" fmla="*/ 87 h 95"/>
                <a:gd name="T8" fmla="*/ 13 w 95"/>
                <a:gd name="T9" fmla="*/ 81 h 95"/>
                <a:gd name="T10" fmla="*/ 8 w 95"/>
                <a:gd name="T11" fmla="*/ 74 h 95"/>
                <a:gd name="T12" fmla="*/ 3 w 95"/>
                <a:gd name="T13" fmla="*/ 66 h 95"/>
                <a:gd name="T14" fmla="*/ 1 w 95"/>
                <a:gd name="T15" fmla="*/ 57 h 95"/>
                <a:gd name="T16" fmla="*/ 0 w 95"/>
                <a:gd name="T17" fmla="*/ 48 h 95"/>
                <a:gd name="T18" fmla="*/ 1 w 95"/>
                <a:gd name="T19" fmla="*/ 39 h 95"/>
                <a:gd name="T20" fmla="*/ 3 w 95"/>
                <a:gd name="T21" fmla="*/ 29 h 95"/>
                <a:gd name="T22" fmla="*/ 8 w 95"/>
                <a:gd name="T23" fmla="*/ 21 h 95"/>
                <a:gd name="T24" fmla="*/ 13 w 95"/>
                <a:gd name="T25" fmla="*/ 13 h 95"/>
                <a:gd name="T26" fmla="*/ 21 w 95"/>
                <a:gd name="T27" fmla="*/ 8 h 95"/>
                <a:gd name="T28" fmla="*/ 30 w 95"/>
                <a:gd name="T29" fmla="*/ 3 h 95"/>
                <a:gd name="T30" fmla="*/ 39 w 95"/>
                <a:gd name="T31" fmla="*/ 1 h 95"/>
                <a:gd name="T32" fmla="*/ 48 w 95"/>
                <a:gd name="T33" fmla="*/ 0 h 95"/>
                <a:gd name="T34" fmla="*/ 57 w 95"/>
                <a:gd name="T35" fmla="*/ 1 h 95"/>
                <a:gd name="T36" fmla="*/ 66 w 95"/>
                <a:gd name="T37" fmla="*/ 3 h 95"/>
                <a:gd name="T38" fmla="*/ 74 w 95"/>
                <a:gd name="T39" fmla="*/ 8 h 95"/>
                <a:gd name="T40" fmla="*/ 81 w 95"/>
                <a:gd name="T41" fmla="*/ 13 h 95"/>
                <a:gd name="T42" fmla="*/ 87 w 95"/>
                <a:gd name="T43" fmla="*/ 21 h 95"/>
                <a:gd name="T44" fmla="*/ 92 w 95"/>
                <a:gd name="T45" fmla="*/ 29 h 95"/>
                <a:gd name="T46" fmla="*/ 94 w 95"/>
                <a:gd name="T47" fmla="*/ 39 h 95"/>
                <a:gd name="T48" fmla="*/ 95 w 95"/>
                <a:gd name="T49" fmla="*/ 48 h 95"/>
                <a:gd name="T50" fmla="*/ 94 w 95"/>
                <a:gd name="T51" fmla="*/ 57 h 95"/>
                <a:gd name="T52" fmla="*/ 92 w 95"/>
                <a:gd name="T53" fmla="*/ 66 h 95"/>
                <a:gd name="T54" fmla="*/ 87 w 95"/>
                <a:gd name="T55" fmla="*/ 74 h 95"/>
                <a:gd name="T56" fmla="*/ 81 w 95"/>
                <a:gd name="T57" fmla="*/ 81 h 95"/>
                <a:gd name="T58" fmla="*/ 74 w 95"/>
                <a:gd name="T59" fmla="*/ 87 h 95"/>
                <a:gd name="T60" fmla="*/ 66 w 95"/>
                <a:gd name="T61" fmla="*/ 92 h 95"/>
                <a:gd name="T62" fmla="*/ 57 w 95"/>
                <a:gd name="T63" fmla="*/ 94 h 95"/>
                <a:gd name="T64" fmla="*/ 48 w 95"/>
                <a:gd name="T65" fmla="*/ 95 h 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5"/>
                <a:gd name="T100" fmla="*/ 0 h 95"/>
                <a:gd name="T101" fmla="*/ 95 w 95"/>
                <a:gd name="T102" fmla="*/ 95 h 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5" h="95">
                  <a:moveTo>
                    <a:pt x="48" y="95"/>
                  </a:moveTo>
                  <a:lnTo>
                    <a:pt x="39" y="94"/>
                  </a:lnTo>
                  <a:lnTo>
                    <a:pt x="30" y="92"/>
                  </a:lnTo>
                  <a:lnTo>
                    <a:pt x="21" y="87"/>
                  </a:lnTo>
                  <a:lnTo>
                    <a:pt x="13" y="81"/>
                  </a:lnTo>
                  <a:lnTo>
                    <a:pt x="8" y="74"/>
                  </a:lnTo>
                  <a:lnTo>
                    <a:pt x="3" y="66"/>
                  </a:lnTo>
                  <a:lnTo>
                    <a:pt x="1" y="57"/>
                  </a:lnTo>
                  <a:lnTo>
                    <a:pt x="0" y="48"/>
                  </a:lnTo>
                  <a:lnTo>
                    <a:pt x="1" y="39"/>
                  </a:lnTo>
                  <a:lnTo>
                    <a:pt x="3" y="29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30" y="3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57" y="1"/>
                  </a:lnTo>
                  <a:lnTo>
                    <a:pt x="66" y="3"/>
                  </a:lnTo>
                  <a:lnTo>
                    <a:pt x="74" y="8"/>
                  </a:lnTo>
                  <a:lnTo>
                    <a:pt x="81" y="13"/>
                  </a:lnTo>
                  <a:lnTo>
                    <a:pt x="87" y="21"/>
                  </a:lnTo>
                  <a:lnTo>
                    <a:pt x="92" y="29"/>
                  </a:lnTo>
                  <a:lnTo>
                    <a:pt x="94" y="39"/>
                  </a:lnTo>
                  <a:lnTo>
                    <a:pt x="95" y="48"/>
                  </a:lnTo>
                  <a:lnTo>
                    <a:pt x="94" y="57"/>
                  </a:lnTo>
                  <a:lnTo>
                    <a:pt x="92" y="66"/>
                  </a:lnTo>
                  <a:lnTo>
                    <a:pt x="87" y="74"/>
                  </a:lnTo>
                  <a:lnTo>
                    <a:pt x="81" y="81"/>
                  </a:lnTo>
                  <a:lnTo>
                    <a:pt x="74" y="87"/>
                  </a:lnTo>
                  <a:lnTo>
                    <a:pt x="66" y="92"/>
                  </a:lnTo>
                  <a:lnTo>
                    <a:pt x="57" y="94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32"/>
            <p:cNvSpPr>
              <a:spLocks/>
            </p:cNvSpPr>
            <p:nvPr/>
          </p:nvSpPr>
          <p:spPr bwMode="auto">
            <a:xfrm>
              <a:off x="1323" y="2609"/>
              <a:ext cx="68" cy="43"/>
            </a:xfrm>
            <a:custGeom>
              <a:avLst/>
              <a:gdLst>
                <a:gd name="T0" fmla="*/ 4 w 135"/>
                <a:gd name="T1" fmla="*/ 84 h 85"/>
                <a:gd name="T2" fmla="*/ 1 w 135"/>
                <a:gd name="T3" fmla="*/ 74 h 85"/>
                <a:gd name="T4" fmla="*/ 1 w 135"/>
                <a:gd name="T5" fmla="*/ 63 h 85"/>
                <a:gd name="T6" fmla="*/ 12 w 135"/>
                <a:gd name="T7" fmla="*/ 54 h 85"/>
                <a:gd name="T8" fmla="*/ 26 w 135"/>
                <a:gd name="T9" fmla="*/ 51 h 85"/>
                <a:gd name="T10" fmla="*/ 40 w 135"/>
                <a:gd name="T11" fmla="*/ 56 h 85"/>
                <a:gd name="T12" fmla="*/ 51 w 135"/>
                <a:gd name="T13" fmla="*/ 75 h 85"/>
                <a:gd name="T14" fmla="*/ 57 w 135"/>
                <a:gd name="T15" fmla="*/ 83 h 85"/>
                <a:gd name="T16" fmla="*/ 60 w 135"/>
                <a:gd name="T17" fmla="*/ 79 h 85"/>
                <a:gd name="T18" fmla="*/ 67 w 135"/>
                <a:gd name="T19" fmla="*/ 73 h 85"/>
                <a:gd name="T20" fmla="*/ 69 w 135"/>
                <a:gd name="T21" fmla="*/ 72 h 85"/>
                <a:gd name="T22" fmla="*/ 72 w 135"/>
                <a:gd name="T23" fmla="*/ 69 h 85"/>
                <a:gd name="T24" fmla="*/ 60 w 135"/>
                <a:gd name="T25" fmla="*/ 59 h 85"/>
                <a:gd name="T26" fmla="*/ 57 w 135"/>
                <a:gd name="T27" fmla="*/ 31 h 85"/>
                <a:gd name="T28" fmla="*/ 60 w 135"/>
                <a:gd name="T29" fmla="*/ 20 h 85"/>
                <a:gd name="T30" fmla="*/ 66 w 135"/>
                <a:gd name="T31" fmla="*/ 12 h 85"/>
                <a:gd name="T32" fmla="*/ 78 w 135"/>
                <a:gd name="T33" fmla="*/ 6 h 85"/>
                <a:gd name="T34" fmla="*/ 90 w 135"/>
                <a:gd name="T35" fmla="*/ 3 h 85"/>
                <a:gd name="T36" fmla="*/ 107 w 135"/>
                <a:gd name="T37" fmla="*/ 0 h 85"/>
                <a:gd name="T38" fmla="*/ 116 w 135"/>
                <a:gd name="T39" fmla="*/ 7 h 85"/>
                <a:gd name="T40" fmla="*/ 120 w 135"/>
                <a:gd name="T41" fmla="*/ 14 h 85"/>
                <a:gd name="T42" fmla="*/ 124 w 135"/>
                <a:gd name="T43" fmla="*/ 23 h 85"/>
                <a:gd name="T44" fmla="*/ 126 w 135"/>
                <a:gd name="T45" fmla="*/ 28 h 85"/>
                <a:gd name="T46" fmla="*/ 128 w 135"/>
                <a:gd name="T47" fmla="*/ 34 h 85"/>
                <a:gd name="T48" fmla="*/ 127 w 135"/>
                <a:gd name="T49" fmla="*/ 37 h 85"/>
                <a:gd name="T50" fmla="*/ 127 w 135"/>
                <a:gd name="T51" fmla="*/ 40 h 85"/>
                <a:gd name="T52" fmla="*/ 133 w 135"/>
                <a:gd name="T53" fmla="*/ 43 h 85"/>
                <a:gd name="T54" fmla="*/ 135 w 135"/>
                <a:gd name="T55" fmla="*/ 45 h 85"/>
                <a:gd name="T56" fmla="*/ 134 w 135"/>
                <a:gd name="T57" fmla="*/ 50 h 85"/>
                <a:gd name="T58" fmla="*/ 130 w 135"/>
                <a:gd name="T59" fmla="*/ 52 h 85"/>
                <a:gd name="T60" fmla="*/ 130 w 135"/>
                <a:gd name="T61" fmla="*/ 56 h 85"/>
                <a:gd name="T62" fmla="*/ 129 w 135"/>
                <a:gd name="T63" fmla="*/ 59 h 85"/>
                <a:gd name="T64" fmla="*/ 129 w 135"/>
                <a:gd name="T65" fmla="*/ 60 h 85"/>
                <a:gd name="T66" fmla="*/ 132 w 135"/>
                <a:gd name="T67" fmla="*/ 66 h 85"/>
                <a:gd name="T68" fmla="*/ 133 w 135"/>
                <a:gd name="T69" fmla="*/ 72 h 85"/>
                <a:gd name="T70" fmla="*/ 126 w 135"/>
                <a:gd name="T71" fmla="*/ 75 h 85"/>
                <a:gd name="T72" fmla="*/ 119 w 135"/>
                <a:gd name="T73" fmla="*/ 77 h 85"/>
                <a:gd name="T74" fmla="*/ 114 w 135"/>
                <a:gd name="T75" fmla="*/ 82 h 85"/>
                <a:gd name="T76" fmla="*/ 4 w 135"/>
                <a:gd name="T77" fmla="*/ 85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5"/>
                <a:gd name="T118" fmla="*/ 0 h 85"/>
                <a:gd name="T119" fmla="*/ 135 w 13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5" h="85">
                  <a:moveTo>
                    <a:pt x="4" y="85"/>
                  </a:moveTo>
                  <a:lnTo>
                    <a:pt x="4" y="84"/>
                  </a:lnTo>
                  <a:lnTo>
                    <a:pt x="3" y="80"/>
                  </a:lnTo>
                  <a:lnTo>
                    <a:pt x="1" y="74"/>
                  </a:lnTo>
                  <a:lnTo>
                    <a:pt x="0" y="67"/>
                  </a:lnTo>
                  <a:lnTo>
                    <a:pt x="1" y="63"/>
                  </a:lnTo>
                  <a:lnTo>
                    <a:pt x="6" y="59"/>
                  </a:lnTo>
                  <a:lnTo>
                    <a:pt x="12" y="54"/>
                  </a:lnTo>
                  <a:lnTo>
                    <a:pt x="19" y="52"/>
                  </a:lnTo>
                  <a:lnTo>
                    <a:pt x="26" y="51"/>
                  </a:lnTo>
                  <a:lnTo>
                    <a:pt x="34" y="51"/>
                  </a:lnTo>
                  <a:lnTo>
                    <a:pt x="40" y="56"/>
                  </a:lnTo>
                  <a:lnTo>
                    <a:pt x="45" y="63"/>
                  </a:lnTo>
                  <a:lnTo>
                    <a:pt x="51" y="75"/>
                  </a:lnTo>
                  <a:lnTo>
                    <a:pt x="54" y="81"/>
                  </a:lnTo>
                  <a:lnTo>
                    <a:pt x="57" y="83"/>
                  </a:lnTo>
                  <a:lnTo>
                    <a:pt x="60" y="79"/>
                  </a:lnTo>
                  <a:lnTo>
                    <a:pt x="64" y="75"/>
                  </a:lnTo>
                  <a:lnTo>
                    <a:pt x="67" y="73"/>
                  </a:lnTo>
                  <a:lnTo>
                    <a:pt x="69" y="73"/>
                  </a:lnTo>
                  <a:lnTo>
                    <a:pt x="69" y="72"/>
                  </a:lnTo>
                  <a:lnTo>
                    <a:pt x="71" y="71"/>
                  </a:lnTo>
                  <a:lnTo>
                    <a:pt x="72" y="69"/>
                  </a:lnTo>
                  <a:lnTo>
                    <a:pt x="72" y="67"/>
                  </a:lnTo>
                  <a:lnTo>
                    <a:pt x="60" y="59"/>
                  </a:lnTo>
                  <a:lnTo>
                    <a:pt x="57" y="45"/>
                  </a:lnTo>
                  <a:lnTo>
                    <a:pt x="57" y="31"/>
                  </a:lnTo>
                  <a:lnTo>
                    <a:pt x="60" y="25"/>
                  </a:lnTo>
                  <a:lnTo>
                    <a:pt x="60" y="20"/>
                  </a:lnTo>
                  <a:lnTo>
                    <a:pt x="63" y="15"/>
                  </a:lnTo>
                  <a:lnTo>
                    <a:pt x="66" y="12"/>
                  </a:lnTo>
                  <a:lnTo>
                    <a:pt x="72" y="10"/>
                  </a:lnTo>
                  <a:lnTo>
                    <a:pt x="78" y="6"/>
                  </a:lnTo>
                  <a:lnTo>
                    <a:pt x="83" y="5"/>
                  </a:lnTo>
                  <a:lnTo>
                    <a:pt x="90" y="3"/>
                  </a:lnTo>
                  <a:lnTo>
                    <a:pt x="97" y="2"/>
                  </a:lnTo>
                  <a:lnTo>
                    <a:pt x="107" y="0"/>
                  </a:lnTo>
                  <a:lnTo>
                    <a:pt x="113" y="3"/>
                  </a:lnTo>
                  <a:lnTo>
                    <a:pt x="116" y="7"/>
                  </a:lnTo>
                  <a:lnTo>
                    <a:pt x="116" y="12"/>
                  </a:lnTo>
                  <a:lnTo>
                    <a:pt x="120" y="14"/>
                  </a:lnTo>
                  <a:lnTo>
                    <a:pt x="122" y="19"/>
                  </a:lnTo>
                  <a:lnTo>
                    <a:pt x="124" y="23"/>
                  </a:lnTo>
                  <a:lnTo>
                    <a:pt x="124" y="27"/>
                  </a:lnTo>
                  <a:lnTo>
                    <a:pt x="126" y="28"/>
                  </a:lnTo>
                  <a:lnTo>
                    <a:pt x="128" y="31"/>
                  </a:lnTo>
                  <a:lnTo>
                    <a:pt x="128" y="34"/>
                  </a:lnTo>
                  <a:lnTo>
                    <a:pt x="128" y="36"/>
                  </a:lnTo>
                  <a:lnTo>
                    <a:pt x="127" y="37"/>
                  </a:lnTo>
                  <a:lnTo>
                    <a:pt x="126" y="37"/>
                  </a:lnTo>
                  <a:lnTo>
                    <a:pt x="127" y="40"/>
                  </a:lnTo>
                  <a:lnTo>
                    <a:pt x="130" y="42"/>
                  </a:lnTo>
                  <a:lnTo>
                    <a:pt x="133" y="43"/>
                  </a:lnTo>
                  <a:lnTo>
                    <a:pt x="134" y="44"/>
                  </a:lnTo>
                  <a:lnTo>
                    <a:pt x="135" y="45"/>
                  </a:lnTo>
                  <a:lnTo>
                    <a:pt x="135" y="48"/>
                  </a:lnTo>
                  <a:lnTo>
                    <a:pt x="134" y="50"/>
                  </a:lnTo>
                  <a:lnTo>
                    <a:pt x="132" y="51"/>
                  </a:lnTo>
                  <a:lnTo>
                    <a:pt x="130" y="52"/>
                  </a:lnTo>
                  <a:lnTo>
                    <a:pt x="130" y="54"/>
                  </a:lnTo>
                  <a:lnTo>
                    <a:pt x="130" y="56"/>
                  </a:lnTo>
                  <a:lnTo>
                    <a:pt x="130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2" y="66"/>
                  </a:lnTo>
                  <a:lnTo>
                    <a:pt x="133" y="69"/>
                  </a:lnTo>
                  <a:lnTo>
                    <a:pt x="133" y="72"/>
                  </a:lnTo>
                  <a:lnTo>
                    <a:pt x="129" y="74"/>
                  </a:lnTo>
                  <a:lnTo>
                    <a:pt x="126" y="75"/>
                  </a:lnTo>
                  <a:lnTo>
                    <a:pt x="122" y="76"/>
                  </a:lnTo>
                  <a:lnTo>
                    <a:pt x="119" y="77"/>
                  </a:lnTo>
                  <a:lnTo>
                    <a:pt x="117" y="80"/>
                  </a:lnTo>
                  <a:lnTo>
                    <a:pt x="114" y="82"/>
                  </a:lnTo>
                  <a:lnTo>
                    <a:pt x="113" y="85"/>
                  </a:lnTo>
                  <a:lnTo>
                    <a:pt x="4" y="8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33"/>
            <p:cNvSpPr>
              <a:spLocks/>
            </p:cNvSpPr>
            <p:nvPr/>
          </p:nvSpPr>
          <p:spPr bwMode="auto">
            <a:xfrm>
              <a:off x="2537" y="2619"/>
              <a:ext cx="120" cy="75"/>
            </a:xfrm>
            <a:custGeom>
              <a:avLst/>
              <a:gdLst>
                <a:gd name="T0" fmla="*/ 0 w 238"/>
                <a:gd name="T1" fmla="*/ 146 h 150"/>
                <a:gd name="T2" fmla="*/ 9 w 238"/>
                <a:gd name="T3" fmla="*/ 99 h 150"/>
                <a:gd name="T4" fmla="*/ 23 w 238"/>
                <a:gd name="T5" fmla="*/ 62 h 150"/>
                <a:gd name="T6" fmla="*/ 41 w 238"/>
                <a:gd name="T7" fmla="*/ 37 h 150"/>
                <a:gd name="T8" fmla="*/ 62 w 238"/>
                <a:gd name="T9" fmla="*/ 19 h 150"/>
                <a:gd name="T10" fmla="*/ 83 w 238"/>
                <a:gd name="T11" fmla="*/ 8 h 150"/>
                <a:gd name="T12" fmla="*/ 101 w 238"/>
                <a:gd name="T13" fmla="*/ 3 h 150"/>
                <a:gd name="T14" fmla="*/ 117 w 238"/>
                <a:gd name="T15" fmla="*/ 0 h 150"/>
                <a:gd name="T16" fmla="*/ 128 w 238"/>
                <a:gd name="T17" fmla="*/ 0 h 150"/>
                <a:gd name="T18" fmla="*/ 169 w 238"/>
                <a:gd name="T19" fmla="*/ 7 h 150"/>
                <a:gd name="T20" fmla="*/ 199 w 238"/>
                <a:gd name="T21" fmla="*/ 22 h 150"/>
                <a:gd name="T22" fmla="*/ 220 w 238"/>
                <a:gd name="T23" fmla="*/ 43 h 150"/>
                <a:gd name="T24" fmla="*/ 231 w 238"/>
                <a:gd name="T25" fmla="*/ 67 h 150"/>
                <a:gd name="T26" fmla="*/ 237 w 238"/>
                <a:gd name="T27" fmla="*/ 91 h 150"/>
                <a:gd name="T28" fmla="*/ 238 w 238"/>
                <a:gd name="T29" fmla="*/ 115 h 150"/>
                <a:gd name="T30" fmla="*/ 236 w 238"/>
                <a:gd name="T31" fmla="*/ 135 h 150"/>
                <a:gd name="T32" fmla="*/ 231 w 238"/>
                <a:gd name="T33" fmla="*/ 150 h 150"/>
                <a:gd name="T34" fmla="*/ 223 w 238"/>
                <a:gd name="T35" fmla="*/ 150 h 150"/>
                <a:gd name="T36" fmla="*/ 213 w 238"/>
                <a:gd name="T37" fmla="*/ 150 h 150"/>
                <a:gd name="T38" fmla="*/ 198 w 238"/>
                <a:gd name="T39" fmla="*/ 150 h 150"/>
                <a:gd name="T40" fmla="*/ 182 w 238"/>
                <a:gd name="T41" fmla="*/ 150 h 150"/>
                <a:gd name="T42" fmla="*/ 163 w 238"/>
                <a:gd name="T43" fmla="*/ 150 h 150"/>
                <a:gd name="T44" fmla="*/ 145 w 238"/>
                <a:gd name="T45" fmla="*/ 150 h 150"/>
                <a:gd name="T46" fmla="*/ 124 w 238"/>
                <a:gd name="T47" fmla="*/ 150 h 150"/>
                <a:gd name="T48" fmla="*/ 104 w 238"/>
                <a:gd name="T49" fmla="*/ 150 h 150"/>
                <a:gd name="T50" fmla="*/ 84 w 238"/>
                <a:gd name="T51" fmla="*/ 150 h 150"/>
                <a:gd name="T52" fmla="*/ 64 w 238"/>
                <a:gd name="T53" fmla="*/ 150 h 150"/>
                <a:gd name="T54" fmla="*/ 47 w 238"/>
                <a:gd name="T55" fmla="*/ 150 h 150"/>
                <a:gd name="T56" fmla="*/ 32 w 238"/>
                <a:gd name="T57" fmla="*/ 150 h 150"/>
                <a:gd name="T58" fmla="*/ 18 w 238"/>
                <a:gd name="T59" fmla="*/ 150 h 150"/>
                <a:gd name="T60" fmla="*/ 9 w 238"/>
                <a:gd name="T61" fmla="*/ 150 h 150"/>
                <a:gd name="T62" fmla="*/ 2 w 238"/>
                <a:gd name="T63" fmla="*/ 150 h 150"/>
                <a:gd name="T64" fmla="*/ 0 w 238"/>
                <a:gd name="T65" fmla="*/ 150 h 150"/>
                <a:gd name="T66" fmla="*/ 0 w 238"/>
                <a:gd name="T67" fmla="*/ 146 h 1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50"/>
                <a:gd name="T104" fmla="*/ 238 w 238"/>
                <a:gd name="T105" fmla="*/ 150 h 1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50">
                  <a:moveTo>
                    <a:pt x="0" y="146"/>
                  </a:moveTo>
                  <a:lnTo>
                    <a:pt x="9" y="99"/>
                  </a:lnTo>
                  <a:lnTo>
                    <a:pt x="23" y="62"/>
                  </a:lnTo>
                  <a:lnTo>
                    <a:pt x="41" y="37"/>
                  </a:lnTo>
                  <a:lnTo>
                    <a:pt x="62" y="19"/>
                  </a:lnTo>
                  <a:lnTo>
                    <a:pt x="83" y="8"/>
                  </a:lnTo>
                  <a:lnTo>
                    <a:pt x="101" y="3"/>
                  </a:lnTo>
                  <a:lnTo>
                    <a:pt x="117" y="0"/>
                  </a:lnTo>
                  <a:lnTo>
                    <a:pt x="128" y="0"/>
                  </a:lnTo>
                  <a:lnTo>
                    <a:pt x="169" y="7"/>
                  </a:lnTo>
                  <a:lnTo>
                    <a:pt x="199" y="22"/>
                  </a:lnTo>
                  <a:lnTo>
                    <a:pt x="220" y="43"/>
                  </a:lnTo>
                  <a:lnTo>
                    <a:pt x="231" y="67"/>
                  </a:lnTo>
                  <a:lnTo>
                    <a:pt x="237" y="91"/>
                  </a:lnTo>
                  <a:lnTo>
                    <a:pt x="238" y="115"/>
                  </a:lnTo>
                  <a:lnTo>
                    <a:pt x="236" y="135"/>
                  </a:lnTo>
                  <a:lnTo>
                    <a:pt x="231" y="150"/>
                  </a:lnTo>
                  <a:lnTo>
                    <a:pt x="223" y="150"/>
                  </a:lnTo>
                  <a:lnTo>
                    <a:pt x="213" y="150"/>
                  </a:lnTo>
                  <a:lnTo>
                    <a:pt x="198" y="150"/>
                  </a:lnTo>
                  <a:lnTo>
                    <a:pt x="182" y="150"/>
                  </a:lnTo>
                  <a:lnTo>
                    <a:pt x="163" y="150"/>
                  </a:lnTo>
                  <a:lnTo>
                    <a:pt x="145" y="150"/>
                  </a:lnTo>
                  <a:lnTo>
                    <a:pt x="124" y="150"/>
                  </a:lnTo>
                  <a:lnTo>
                    <a:pt x="104" y="150"/>
                  </a:lnTo>
                  <a:lnTo>
                    <a:pt x="84" y="150"/>
                  </a:lnTo>
                  <a:lnTo>
                    <a:pt x="64" y="150"/>
                  </a:lnTo>
                  <a:lnTo>
                    <a:pt x="47" y="150"/>
                  </a:lnTo>
                  <a:lnTo>
                    <a:pt x="32" y="150"/>
                  </a:lnTo>
                  <a:lnTo>
                    <a:pt x="18" y="150"/>
                  </a:lnTo>
                  <a:lnTo>
                    <a:pt x="9" y="150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34"/>
            <p:cNvSpPr>
              <a:spLocks/>
            </p:cNvSpPr>
            <p:nvPr/>
          </p:nvSpPr>
          <p:spPr bwMode="auto">
            <a:xfrm>
              <a:off x="2028" y="2617"/>
              <a:ext cx="120" cy="85"/>
            </a:xfrm>
            <a:custGeom>
              <a:avLst/>
              <a:gdLst>
                <a:gd name="T0" fmla="*/ 0 w 238"/>
                <a:gd name="T1" fmla="*/ 166 h 171"/>
                <a:gd name="T2" fmla="*/ 5 w 238"/>
                <a:gd name="T3" fmla="*/ 111 h 171"/>
                <a:gd name="T4" fmla="*/ 16 w 238"/>
                <a:gd name="T5" fmla="*/ 69 h 171"/>
                <a:gd name="T6" fmla="*/ 33 w 238"/>
                <a:gd name="T7" fmla="*/ 40 h 171"/>
                <a:gd name="T8" fmla="*/ 53 w 238"/>
                <a:gd name="T9" fmla="*/ 19 h 171"/>
                <a:gd name="T10" fmla="*/ 75 w 238"/>
                <a:gd name="T11" fmla="*/ 8 h 171"/>
                <a:gd name="T12" fmla="*/ 94 w 238"/>
                <a:gd name="T13" fmla="*/ 2 h 171"/>
                <a:gd name="T14" fmla="*/ 112 w 238"/>
                <a:gd name="T15" fmla="*/ 0 h 171"/>
                <a:gd name="T16" fmla="*/ 123 w 238"/>
                <a:gd name="T17" fmla="*/ 0 h 171"/>
                <a:gd name="T18" fmla="*/ 140 w 238"/>
                <a:gd name="T19" fmla="*/ 2 h 171"/>
                <a:gd name="T20" fmla="*/ 160 w 238"/>
                <a:gd name="T21" fmla="*/ 8 h 171"/>
                <a:gd name="T22" fmla="*/ 181 w 238"/>
                <a:gd name="T23" fmla="*/ 18 h 171"/>
                <a:gd name="T24" fmla="*/ 200 w 238"/>
                <a:gd name="T25" fmla="*/ 33 h 171"/>
                <a:gd name="T26" fmla="*/ 218 w 238"/>
                <a:gd name="T27" fmla="*/ 56 h 171"/>
                <a:gd name="T28" fmla="*/ 231 w 238"/>
                <a:gd name="T29" fmla="*/ 86 h 171"/>
                <a:gd name="T30" fmla="*/ 238 w 238"/>
                <a:gd name="T31" fmla="*/ 124 h 171"/>
                <a:gd name="T32" fmla="*/ 238 w 238"/>
                <a:gd name="T33" fmla="*/ 171 h 171"/>
                <a:gd name="T34" fmla="*/ 233 w 238"/>
                <a:gd name="T35" fmla="*/ 171 h 171"/>
                <a:gd name="T36" fmla="*/ 222 w 238"/>
                <a:gd name="T37" fmla="*/ 171 h 171"/>
                <a:gd name="T38" fmla="*/ 208 w 238"/>
                <a:gd name="T39" fmla="*/ 171 h 171"/>
                <a:gd name="T40" fmla="*/ 192 w 238"/>
                <a:gd name="T41" fmla="*/ 171 h 171"/>
                <a:gd name="T42" fmla="*/ 174 w 238"/>
                <a:gd name="T43" fmla="*/ 171 h 171"/>
                <a:gd name="T44" fmla="*/ 154 w 238"/>
                <a:gd name="T45" fmla="*/ 171 h 171"/>
                <a:gd name="T46" fmla="*/ 132 w 238"/>
                <a:gd name="T47" fmla="*/ 171 h 171"/>
                <a:gd name="T48" fmla="*/ 112 w 238"/>
                <a:gd name="T49" fmla="*/ 170 h 171"/>
                <a:gd name="T50" fmla="*/ 90 w 238"/>
                <a:gd name="T51" fmla="*/ 170 h 171"/>
                <a:gd name="T52" fmla="*/ 70 w 238"/>
                <a:gd name="T53" fmla="*/ 170 h 171"/>
                <a:gd name="T54" fmla="*/ 51 w 238"/>
                <a:gd name="T55" fmla="*/ 170 h 171"/>
                <a:gd name="T56" fmla="*/ 34 w 238"/>
                <a:gd name="T57" fmla="*/ 170 h 171"/>
                <a:gd name="T58" fmla="*/ 21 w 238"/>
                <a:gd name="T59" fmla="*/ 170 h 171"/>
                <a:gd name="T60" fmla="*/ 9 w 238"/>
                <a:gd name="T61" fmla="*/ 170 h 171"/>
                <a:gd name="T62" fmla="*/ 2 w 238"/>
                <a:gd name="T63" fmla="*/ 170 h 171"/>
                <a:gd name="T64" fmla="*/ 0 w 238"/>
                <a:gd name="T65" fmla="*/ 170 h 171"/>
                <a:gd name="T66" fmla="*/ 0 w 238"/>
                <a:gd name="T67" fmla="*/ 166 h 1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71"/>
                <a:gd name="T104" fmla="*/ 238 w 238"/>
                <a:gd name="T105" fmla="*/ 171 h 1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71">
                  <a:moveTo>
                    <a:pt x="0" y="166"/>
                  </a:moveTo>
                  <a:lnTo>
                    <a:pt x="5" y="111"/>
                  </a:lnTo>
                  <a:lnTo>
                    <a:pt x="16" y="69"/>
                  </a:lnTo>
                  <a:lnTo>
                    <a:pt x="33" y="40"/>
                  </a:lnTo>
                  <a:lnTo>
                    <a:pt x="53" y="19"/>
                  </a:lnTo>
                  <a:lnTo>
                    <a:pt x="75" y="8"/>
                  </a:lnTo>
                  <a:lnTo>
                    <a:pt x="94" y="2"/>
                  </a:lnTo>
                  <a:lnTo>
                    <a:pt x="112" y="0"/>
                  </a:lnTo>
                  <a:lnTo>
                    <a:pt x="123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81" y="18"/>
                  </a:lnTo>
                  <a:lnTo>
                    <a:pt x="200" y="33"/>
                  </a:lnTo>
                  <a:lnTo>
                    <a:pt x="218" y="56"/>
                  </a:lnTo>
                  <a:lnTo>
                    <a:pt x="231" y="86"/>
                  </a:lnTo>
                  <a:lnTo>
                    <a:pt x="238" y="124"/>
                  </a:lnTo>
                  <a:lnTo>
                    <a:pt x="238" y="171"/>
                  </a:lnTo>
                  <a:lnTo>
                    <a:pt x="233" y="171"/>
                  </a:lnTo>
                  <a:lnTo>
                    <a:pt x="222" y="171"/>
                  </a:lnTo>
                  <a:lnTo>
                    <a:pt x="208" y="171"/>
                  </a:lnTo>
                  <a:lnTo>
                    <a:pt x="192" y="171"/>
                  </a:lnTo>
                  <a:lnTo>
                    <a:pt x="174" y="171"/>
                  </a:lnTo>
                  <a:lnTo>
                    <a:pt x="154" y="171"/>
                  </a:lnTo>
                  <a:lnTo>
                    <a:pt x="132" y="171"/>
                  </a:lnTo>
                  <a:lnTo>
                    <a:pt x="112" y="170"/>
                  </a:lnTo>
                  <a:lnTo>
                    <a:pt x="90" y="170"/>
                  </a:lnTo>
                  <a:lnTo>
                    <a:pt x="70" y="170"/>
                  </a:lnTo>
                  <a:lnTo>
                    <a:pt x="51" y="170"/>
                  </a:lnTo>
                  <a:lnTo>
                    <a:pt x="34" y="170"/>
                  </a:lnTo>
                  <a:lnTo>
                    <a:pt x="21" y="170"/>
                  </a:lnTo>
                  <a:lnTo>
                    <a:pt x="9" y="170"/>
                  </a:lnTo>
                  <a:lnTo>
                    <a:pt x="2" y="170"/>
                  </a:lnTo>
                  <a:lnTo>
                    <a:pt x="0" y="17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35"/>
            <p:cNvSpPr>
              <a:spLocks/>
            </p:cNvSpPr>
            <p:nvPr/>
          </p:nvSpPr>
          <p:spPr bwMode="auto">
            <a:xfrm>
              <a:off x="2553" y="2626"/>
              <a:ext cx="97" cy="96"/>
            </a:xfrm>
            <a:custGeom>
              <a:avLst/>
              <a:gdLst>
                <a:gd name="T0" fmla="*/ 97 w 194"/>
                <a:gd name="T1" fmla="*/ 192 h 192"/>
                <a:gd name="T2" fmla="*/ 77 w 194"/>
                <a:gd name="T3" fmla="*/ 190 h 192"/>
                <a:gd name="T4" fmla="*/ 59 w 194"/>
                <a:gd name="T5" fmla="*/ 184 h 192"/>
                <a:gd name="T6" fmla="*/ 43 w 194"/>
                <a:gd name="T7" fmla="*/ 176 h 192"/>
                <a:gd name="T8" fmla="*/ 29 w 194"/>
                <a:gd name="T9" fmla="*/ 164 h 192"/>
                <a:gd name="T10" fmla="*/ 16 w 194"/>
                <a:gd name="T11" fmla="*/ 149 h 192"/>
                <a:gd name="T12" fmla="*/ 8 w 194"/>
                <a:gd name="T13" fmla="*/ 133 h 192"/>
                <a:gd name="T14" fmla="*/ 2 w 194"/>
                <a:gd name="T15" fmla="*/ 116 h 192"/>
                <a:gd name="T16" fmla="*/ 0 w 194"/>
                <a:gd name="T17" fmla="*/ 97 h 192"/>
                <a:gd name="T18" fmla="*/ 2 w 194"/>
                <a:gd name="T19" fmla="*/ 77 h 192"/>
                <a:gd name="T20" fmla="*/ 8 w 194"/>
                <a:gd name="T21" fmla="*/ 59 h 192"/>
                <a:gd name="T22" fmla="*/ 16 w 194"/>
                <a:gd name="T23" fmla="*/ 43 h 192"/>
                <a:gd name="T24" fmla="*/ 29 w 194"/>
                <a:gd name="T25" fmla="*/ 28 h 192"/>
                <a:gd name="T26" fmla="*/ 43 w 194"/>
                <a:gd name="T27" fmla="*/ 16 h 192"/>
                <a:gd name="T28" fmla="*/ 59 w 194"/>
                <a:gd name="T29" fmla="*/ 8 h 192"/>
                <a:gd name="T30" fmla="*/ 77 w 194"/>
                <a:gd name="T31" fmla="*/ 2 h 192"/>
                <a:gd name="T32" fmla="*/ 97 w 194"/>
                <a:gd name="T33" fmla="*/ 0 h 192"/>
                <a:gd name="T34" fmla="*/ 116 w 194"/>
                <a:gd name="T35" fmla="*/ 2 h 192"/>
                <a:gd name="T36" fmla="*/ 135 w 194"/>
                <a:gd name="T37" fmla="*/ 8 h 192"/>
                <a:gd name="T38" fmla="*/ 151 w 194"/>
                <a:gd name="T39" fmla="*/ 16 h 192"/>
                <a:gd name="T40" fmla="*/ 165 w 194"/>
                <a:gd name="T41" fmla="*/ 28 h 192"/>
                <a:gd name="T42" fmla="*/ 177 w 194"/>
                <a:gd name="T43" fmla="*/ 43 h 192"/>
                <a:gd name="T44" fmla="*/ 185 w 194"/>
                <a:gd name="T45" fmla="*/ 59 h 192"/>
                <a:gd name="T46" fmla="*/ 191 w 194"/>
                <a:gd name="T47" fmla="*/ 77 h 192"/>
                <a:gd name="T48" fmla="*/ 194 w 194"/>
                <a:gd name="T49" fmla="*/ 97 h 192"/>
                <a:gd name="T50" fmla="*/ 191 w 194"/>
                <a:gd name="T51" fmla="*/ 116 h 192"/>
                <a:gd name="T52" fmla="*/ 185 w 194"/>
                <a:gd name="T53" fmla="*/ 133 h 192"/>
                <a:gd name="T54" fmla="*/ 177 w 194"/>
                <a:gd name="T55" fmla="*/ 149 h 192"/>
                <a:gd name="T56" fmla="*/ 165 w 194"/>
                <a:gd name="T57" fmla="*/ 164 h 192"/>
                <a:gd name="T58" fmla="*/ 151 w 194"/>
                <a:gd name="T59" fmla="*/ 176 h 192"/>
                <a:gd name="T60" fmla="*/ 135 w 194"/>
                <a:gd name="T61" fmla="*/ 184 h 192"/>
                <a:gd name="T62" fmla="*/ 116 w 194"/>
                <a:gd name="T63" fmla="*/ 190 h 192"/>
                <a:gd name="T64" fmla="*/ 97 w 194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4"/>
                <a:gd name="T100" fmla="*/ 0 h 192"/>
                <a:gd name="T101" fmla="*/ 194 w 194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4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9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9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5" y="8"/>
                  </a:lnTo>
                  <a:lnTo>
                    <a:pt x="151" y="16"/>
                  </a:lnTo>
                  <a:lnTo>
                    <a:pt x="165" y="28"/>
                  </a:lnTo>
                  <a:lnTo>
                    <a:pt x="177" y="43"/>
                  </a:lnTo>
                  <a:lnTo>
                    <a:pt x="185" y="59"/>
                  </a:lnTo>
                  <a:lnTo>
                    <a:pt x="191" y="77"/>
                  </a:lnTo>
                  <a:lnTo>
                    <a:pt x="194" y="97"/>
                  </a:lnTo>
                  <a:lnTo>
                    <a:pt x="191" y="116"/>
                  </a:lnTo>
                  <a:lnTo>
                    <a:pt x="185" y="133"/>
                  </a:lnTo>
                  <a:lnTo>
                    <a:pt x="177" y="149"/>
                  </a:lnTo>
                  <a:lnTo>
                    <a:pt x="165" y="164"/>
                  </a:lnTo>
                  <a:lnTo>
                    <a:pt x="151" y="176"/>
                  </a:lnTo>
                  <a:lnTo>
                    <a:pt x="135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36"/>
            <p:cNvSpPr>
              <a:spLocks/>
            </p:cNvSpPr>
            <p:nvPr/>
          </p:nvSpPr>
          <p:spPr bwMode="auto">
            <a:xfrm>
              <a:off x="2040" y="2626"/>
              <a:ext cx="96" cy="96"/>
            </a:xfrm>
            <a:custGeom>
              <a:avLst/>
              <a:gdLst>
                <a:gd name="T0" fmla="*/ 97 w 192"/>
                <a:gd name="T1" fmla="*/ 192 h 192"/>
                <a:gd name="T2" fmla="*/ 77 w 192"/>
                <a:gd name="T3" fmla="*/ 190 h 192"/>
                <a:gd name="T4" fmla="*/ 59 w 192"/>
                <a:gd name="T5" fmla="*/ 184 h 192"/>
                <a:gd name="T6" fmla="*/ 43 w 192"/>
                <a:gd name="T7" fmla="*/ 176 h 192"/>
                <a:gd name="T8" fmla="*/ 28 w 192"/>
                <a:gd name="T9" fmla="*/ 164 h 192"/>
                <a:gd name="T10" fmla="*/ 16 w 192"/>
                <a:gd name="T11" fmla="*/ 149 h 192"/>
                <a:gd name="T12" fmla="*/ 8 w 192"/>
                <a:gd name="T13" fmla="*/ 133 h 192"/>
                <a:gd name="T14" fmla="*/ 2 w 192"/>
                <a:gd name="T15" fmla="*/ 116 h 192"/>
                <a:gd name="T16" fmla="*/ 0 w 192"/>
                <a:gd name="T17" fmla="*/ 97 h 192"/>
                <a:gd name="T18" fmla="*/ 2 w 192"/>
                <a:gd name="T19" fmla="*/ 77 h 192"/>
                <a:gd name="T20" fmla="*/ 8 w 192"/>
                <a:gd name="T21" fmla="*/ 59 h 192"/>
                <a:gd name="T22" fmla="*/ 16 w 192"/>
                <a:gd name="T23" fmla="*/ 43 h 192"/>
                <a:gd name="T24" fmla="*/ 28 w 192"/>
                <a:gd name="T25" fmla="*/ 28 h 192"/>
                <a:gd name="T26" fmla="*/ 43 w 192"/>
                <a:gd name="T27" fmla="*/ 16 h 192"/>
                <a:gd name="T28" fmla="*/ 59 w 192"/>
                <a:gd name="T29" fmla="*/ 8 h 192"/>
                <a:gd name="T30" fmla="*/ 77 w 192"/>
                <a:gd name="T31" fmla="*/ 2 h 192"/>
                <a:gd name="T32" fmla="*/ 97 w 192"/>
                <a:gd name="T33" fmla="*/ 0 h 192"/>
                <a:gd name="T34" fmla="*/ 116 w 192"/>
                <a:gd name="T35" fmla="*/ 2 h 192"/>
                <a:gd name="T36" fmla="*/ 134 w 192"/>
                <a:gd name="T37" fmla="*/ 8 h 192"/>
                <a:gd name="T38" fmla="*/ 150 w 192"/>
                <a:gd name="T39" fmla="*/ 16 h 192"/>
                <a:gd name="T40" fmla="*/ 165 w 192"/>
                <a:gd name="T41" fmla="*/ 28 h 192"/>
                <a:gd name="T42" fmla="*/ 176 w 192"/>
                <a:gd name="T43" fmla="*/ 43 h 192"/>
                <a:gd name="T44" fmla="*/ 185 w 192"/>
                <a:gd name="T45" fmla="*/ 59 h 192"/>
                <a:gd name="T46" fmla="*/ 190 w 192"/>
                <a:gd name="T47" fmla="*/ 77 h 192"/>
                <a:gd name="T48" fmla="*/ 192 w 192"/>
                <a:gd name="T49" fmla="*/ 97 h 192"/>
                <a:gd name="T50" fmla="*/ 190 w 192"/>
                <a:gd name="T51" fmla="*/ 116 h 192"/>
                <a:gd name="T52" fmla="*/ 185 w 192"/>
                <a:gd name="T53" fmla="*/ 133 h 192"/>
                <a:gd name="T54" fmla="*/ 176 w 192"/>
                <a:gd name="T55" fmla="*/ 149 h 192"/>
                <a:gd name="T56" fmla="*/ 165 w 192"/>
                <a:gd name="T57" fmla="*/ 164 h 192"/>
                <a:gd name="T58" fmla="*/ 150 w 192"/>
                <a:gd name="T59" fmla="*/ 176 h 192"/>
                <a:gd name="T60" fmla="*/ 134 w 192"/>
                <a:gd name="T61" fmla="*/ 184 h 192"/>
                <a:gd name="T62" fmla="*/ 116 w 192"/>
                <a:gd name="T63" fmla="*/ 190 h 192"/>
                <a:gd name="T64" fmla="*/ 97 w 192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2"/>
                <a:gd name="T100" fmla="*/ 0 h 192"/>
                <a:gd name="T101" fmla="*/ 192 w 192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2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8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8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4" y="8"/>
                  </a:lnTo>
                  <a:lnTo>
                    <a:pt x="150" y="16"/>
                  </a:lnTo>
                  <a:lnTo>
                    <a:pt x="165" y="28"/>
                  </a:lnTo>
                  <a:lnTo>
                    <a:pt x="176" y="43"/>
                  </a:lnTo>
                  <a:lnTo>
                    <a:pt x="185" y="59"/>
                  </a:lnTo>
                  <a:lnTo>
                    <a:pt x="190" y="77"/>
                  </a:lnTo>
                  <a:lnTo>
                    <a:pt x="192" y="97"/>
                  </a:lnTo>
                  <a:lnTo>
                    <a:pt x="190" y="116"/>
                  </a:lnTo>
                  <a:lnTo>
                    <a:pt x="185" y="133"/>
                  </a:lnTo>
                  <a:lnTo>
                    <a:pt x="176" y="149"/>
                  </a:lnTo>
                  <a:lnTo>
                    <a:pt x="165" y="164"/>
                  </a:lnTo>
                  <a:lnTo>
                    <a:pt x="150" y="176"/>
                  </a:lnTo>
                  <a:lnTo>
                    <a:pt x="134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37"/>
            <p:cNvSpPr>
              <a:spLocks/>
            </p:cNvSpPr>
            <p:nvPr/>
          </p:nvSpPr>
          <p:spPr bwMode="auto">
            <a:xfrm>
              <a:off x="2020" y="2448"/>
              <a:ext cx="391" cy="226"/>
            </a:xfrm>
            <a:custGeom>
              <a:avLst/>
              <a:gdLst>
                <a:gd name="T0" fmla="*/ 781 w 781"/>
                <a:gd name="T1" fmla="*/ 119 h 453"/>
                <a:gd name="T2" fmla="*/ 227 w 781"/>
                <a:gd name="T3" fmla="*/ 91 h 453"/>
                <a:gd name="T4" fmla="*/ 249 w 781"/>
                <a:gd name="T5" fmla="*/ 54 h 453"/>
                <a:gd name="T6" fmla="*/ 278 w 781"/>
                <a:gd name="T7" fmla="*/ 37 h 453"/>
                <a:gd name="T8" fmla="*/ 308 w 781"/>
                <a:gd name="T9" fmla="*/ 31 h 453"/>
                <a:gd name="T10" fmla="*/ 329 w 781"/>
                <a:gd name="T11" fmla="*/ 31 h 453"/>
                <a:gd name="T12" fmla="*/ 369 w 781"/>
                <a:gd name="T13" fmla="*/ 31 h 453"/>
                <a:gd name="T14" fmla="*/ 429 w 781"/>
                <a:gd name="T15" fmla="*/ 31 h 453"/>
                <a:gd name="T16" fmla="*/ 502 w 781"/>
                <a:gd name="T17" fmla="*/ 31 h 453"/>
                <a:gd name="T18" fmla="*/ 579 w 781"/>
                <a:gd name="T19" fmla="*/ 31 h 453"/>
                <a:gd name="T20" fmla="*/ 653 w 781"/>
                <a:gd name="T21" fmla="*/ 31 h 453"/>
                <a:gd name="T22" fmla="*/ 713 w 781"/>
                <a:gd name="T23" fmla="*/ 31 h 453"/>
                <a:gd name="T24" fmla="*/ 753 w 781"/>
                <a:gd name="T25" fmla="*/ 31 h 453"/>
                <a:gd name="T26" fmla="*/ 759 w 781"/>
                <a:gd name="T27" fmla="*/ 22 h 453"/>
                <a:gd name="T28" fmla="*/ 745 w 781"/>
                <a:gd name="T29" fmla="*/ 3 h 453"/>
                <a:gd name="T30" fmla="*/ 724 w 781"/>
                <a:gd name="T31" fmla="*/ 0 h 453"/>
                <a:gd name="T32" fmla="*/ 680 w 781"/>
                <a:gd name="T33" fmla="*/ 0 h 453"/>
                <a:gd name="T34" fmla="*/ 609 w 781"/>
                <a:gd name="T35" fmla="*/ 0 h 453"/>
                <a:gd name="T36" fmla="*/ 521 w 781"/>
                <a:gd name="T37" fmla="*/ 0 h 453"/>
                <a:gd name="T38" fmla="*/ 427 w 781"/>
                <a:gd name="T39" fmla="*/ 0 h 453"/>
                <a:gd name="T40" fmla="*/ 336 w 781"/>
                <a:gd name="T41" fmla="*/ 0 h 453"/>
                <a:gd name="T42" fmla="*/ 259 w 781"/>
                <a:gd name="T43" fmla="*/ 0 h 453"/>
                <a:gd name="T44" fmla="*/ 206 w 781"/>
                <a:gd name="T45" fmla="*/ 0 h 453"/>
                <a:gd name="T46" fmla="*/ 173 w 781"/>
                <a:gd name="T47" fmla="*/ 5 h 453"/>
                <a:gd name="T48" fmla="*/ 143 w 781"/>
                <a:gd name="T49" fmla="*/ 33 h 453"/>
                <a:gd name="T50" fmla="*/ 122 w 781"/>
                <a:gd name="T51" fmla="*/ 78 h 453"/>
                <a:gd name="T52" fmla="*/ 110 w 781"/>
                <a:gd name="T53" fmla="*/ 122 h 453"/>
                <a:gd name="T54" fmla="*/ 95 w 781"/>
                <a:gd name="T55" fmla="*/ 145 h 453"/>
                <a:gd name="T56" fmla="*/ 62 w 781"/>
                <a:gd name="T57" fmla="*/ 172 h 453"/>
                <a:gd name="T58" fmla="*/ 26 w 781"/>
                <a:gd name="T59" fmla="*/ 216 h 453"/>
                <a:gd name="T60" fmla="*/ 3 w 781"/>
                <a:gd name="T61" fmla="*/ 262 h 453"/>
                <a:gd name="T62" fmla="*/ 9 w 781"/>
                <a:gd name="T63" fmla="*/ 271 h 453"/>
                <a:gd name="T64" fmla="*/ 30 w 781"/>
                <a:gd name="T65" fmla="*/ 255 h 453"/>
                <a:gd name="T66" fmla="*/ 59 w 781"/>
                <a:gd name="T67" fmla="*/ 244 h 453"/>
                <a:gd name="T68" fmla="*/ 102 w 781"/>
                <a:gd name="T69" fmla="*/ 238 h 453"/>
                <a:gd name="T70" fmla="*/ 160 w 781"/>
                <a:gd name="T71" fmla="*/ 240 h 453"/>
                <a:gd name="T72" fmla="*/ 208 w 781"/>
                <a:gd name="T73" fmla="*/ 254 h 453"/>
                <a:gd name="T74" fmla="*/ 247 w 781"/>
                <a:gd name="T75" fmla="*/ 277 h 453"/>
                <a:gd name="T76" fmla="*/ 277 w 781"/>
                <a:gd name="T77" fmla="*/ 307 h 453"/>
                <a:gd name="T78" fmla="*/ 299 w 781"/>
                <a:gd name="T79" fmla="*/ 340 h 453"/>
                <a:gd name="T80" fmla="*/ 315 w 781"/>
                <a:gd name="T81" fmla="*/ 376 h 453"/>
                <a:gd name="T82" fmla="*/ 325 w 781"/>
                <a:gd name="T83" fmla="*/ 410 h 453"/>
                <a:gd name="T84" fmla="*/ 329 w 781"/>
                <a:gd name="T85" fmla="*/ 440 h 453"/>
                <a:gd name="T86" fmla="*/ 690 w 781"/>
                <a:gd name="T87" fmla="*/ 453 h 453"/>
                <a:gd name="T88" fmla="*/ 671 w 781"/>
                <a:gd name="T89" fmla="*/ 429 h 453"/>
                <a:gd name="T90" fmla="*/ 654 w 781"/>
                <a:gd name="T91" fmla="*/ 395 h 453"/>
                <a:gd name="T92" fmla="*/ 646 w 781"/>
                <a:gd name="T93" fmla="*/ 355 h 453"/>
                <a:gd name="T94" fmla="*/ 655 w 781"/>
                <a:gd name="T95" fmla="*/ 308 h 453"/>
                <a:gd name="T96" fmla="*/ 682 w 781"/>
                <a:gd name="T97" fmla="*/ 265 h 453"/>
                <a:gd name="T98" fmla="*/ 716 w 781"/>
                <a:gd name="T99" fmla="*/ 239 h 453"/>
                <a:gd name="T100" fmla="*/ 751 w 781"/>
                <a:gd name="T101" fmla="*/ 225 h 453"/>
                <a:gd name="T102" fmla="*/ 781 w 781"/>
                <a:gd name="T103" fmla="*/ 224 h 4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81"/>
                <a:gd name="T157" fmla="*/ 0 h 453"/>
                <a:gd name="T158" fmla="*/ 781 w 781"/>
                <a:gd name="T159" fmla="*/ 453 h 4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81" h="453">
                  <a:moveTo>
                    <a:pt x="781" y="224"/>
                  </a:moveTo>
                  <a:lnTo>
                    <a:pt x="781" y="119"/>
                  </a:lnTo>
                  <a:lnTo>
                    <a:pt x="222" y="119"/>
                  </a:lnTo>
                  <a:lnTo>
                    <a:pt x="227" y="91"/>
                  </a:lnTo>
                  <a:lnTo>
                    <a:pt x="236" y="69"/>
                  </a:lnTo>
                  <a:lnTo>
                    <a:pt x="249" y="54"/>
                  </a:lnTo>
                  <a:lnTo>
                    <a:pt x="264" y="43"/>
                  </a:lnTo>
                  <a:lnTo>
                    <a:pt x="278" y="37"/>
                  </a:lnTo>
                  <a:lnTo>
                    <a:pt x="295" y="32"/>
                  </a:lnTo>
                  <a:lnTo>
                    <a:pt x="308" y="31"/>
                  </a:lnTo>
                  <a:lnTo>
                    <a:pt x="320" y="31"/>
                  </a:lnTo>
                  <a:lnTo>
                    <a:pt x="329" y="31"/>
                  </a:lnTo>
                  <a:lnTo>
                    <a:pt x="346" y="31"/>
                  </a:lnTo>
                  <a:lnTo>
                    <a:pt x="369" y="31"/>
                  </a:lnTo>
                  <a:lnTo>
                    <a:pt x="397" y="31"/>
                  </a:lnTo>
                  <a:lnTo>
                    <a:pt x="429" y="31"/>
                  </a:lnTo>
                  <a:lnTo>
                    <a:pt x="465" y="31"/>
                  </a:lnTo>
                  <a:lnTo>
                    <a:pt x="502" y="31"/>
                  </a:lnTo>
                  <a:lnTo>
                    <a:pt x="541" y="31"/>
                  </a:lnTo>
                  <a:lnTo>
                    <a:pt x="579" y="31"/>
                  </a:lnTo>
                  <a:lnTo>
                    <a:pt x="617" y="31"/>
                  </a:lnTo>
                  <a:lnTo>
                    <a:pt x="653" y="31"/>
                  </a:lnTo>
                  <a:lnTo>
                    <a:pt x="685" y="31"/>
                  </a:lnTo>
                  <a:lnTo>
                    <a:pt x="713" y="31"/>
                  </a:lnTo>
                  <a:lnTo>
                    <a:pt x="736" y="31"/>
                  </a:lnTo>
                  <a:lnTo>
                    <a:pt x="753" y="31"/>
                  </a:lnTo>
                  <a:lnTo>
                    <a:pt x="763" y="31"/>
                  </a:lnTo>
                  <a:lnTo>
                    <a:pt x="759" y="22"/>
                  </a:lnTo>
                  <a:lnTo>
                    <a:pt x="753" y="11"/>
                  </a:lnTo>
                  <a:lnTo>
                    <a:pt x="745" y="3"/>
                  </a:lnTo>
                  <a:lnTo>
                    <a:pt x="732" y="0"/>
                  </a:lnTo>
                  <a:lnTo>
                    <a:pt x="724" y="0"/>
                  </a:lnTo>
                  <a:lnTo>
                    <a:pt x="706" y="0"/>
                  </a:lnTo>
                  <a:lnTo>
                    <a:pt x="680" y="0"/>
                  </a:lnTo>
                  <a:lnTo>
                    <a:pt x="647" y="0"/>
                  </a:lnTo>
                  <a:lnTo>
                    <a:pt x="609" y="0"/>
                  </a:lnTo>
                  <a:lnTo>
                    <a:pt x="566" y="0"/>
                  </a:lnTo>
                  <a:lnTo>
                    <a:pt x="521" y="0"/>
                  </a:lnTo>
                  <a:lnTo>
                    <a:pt x="474" y="0"/>
                  </a:lnTo>
                  <a:lnTo>
                    <a:pt x="427" y="0"/>
                  </a:lnTo>
                  <a:lnTo>
                    <a:pt x="380" y="0"/>
                  </a:lnTo>
                  <a:lnTo>
                    <a:pt x="336" y="0"/>
                  </a:lnTo>
                  <a:lnTo>
                    <a:pt x="295" y="0"/>
                  </a:lnTo>
                  <a:lnTo>
                    <a:pt x="259" y="0"/>
                  </a:lnTo>
                  <a:lnTo>
                    <a:pt x="228" y="0"/>
                  </a:lnTo>
                  <a:lnTo>
                    <a:pt x="206" y="0"/>
                  </a:lnTo>
                  <a:lnTo>
                    <a:pt x="191" y="0"/>
                  </a:lnTo>
                  <a:lnTo>
                    <a:pt x="173" y="5"/>
                  </a:lnTo>
                  <a:lnTo>
                    <a:pt x="156" y="16"/>
                  </a:lnTo>
                  <a:lnTo>
                    <a:pt x="143" y="33"/>
                  </a:lnTo>
                  <a:lnTo>
                    <a:pt x="131" y="54"/>
                  </a:lnTo>
                  <a:lnTo>
                    <a:pt x="122" y="78"/>
                  </a:lnTo>
                  <a:lnTo>
                    <a:pt x="115" y="101"/>
                  </a:lnTo>
                  <a:lnTo>
                    <a:pt x="110" y="122"/>
                  </a:lnTo>
                  <a:lnTo>
                    <a:pt x="109" y="140"/>
                  </a:lnTo>
                  <a:lnTo>
                    <a:pt x="95" y="145"/>
                  </a:lnTo>
                  <a:lnTo>
                    <a:pt x="79" y="156"/>
                  </a:lnTo>
                  <a:lnTo>
                    <a:pt x="62" y="172"/>
                  </a:lnTo>
                  <a:lnTo>
                    <a:pt x="44" y="193"/>
                  </a:lnTo>
                  <a:lnTo>
                    <a:pt x="26" y="216"/>
                  </a:lnTo>
                  <a:lnTo>
                    <a:pt x="12" y="239"/>
                  </a:lnTo>
                  <a:lnTo>
                    <a:pt x="3" y="262"/>
                  </a:lnTo>
                  <a:lnTo>
                    <a:pt x="0" y="280"/>
                  </a:lnTo>
                  <a:lnTo>
                    <a:pt x="9" y="271"/>
                  </a:lnTo>
                  <a:lnTo>
                    <a:pt x="18" y="263"/>
                  </a:lnTo>
                  <a:lnTo>
                    <a:pt x="30" y="255"/>
                  </a:lnTo>
                  <a:lnTo>
                    <a:pt x="42" y="248"/>
                  </a:lnTo>
                  <a:lnTo>
                    <a:pt x="59" y="244"/>
                  </a:lnTo>
                  <a:lnTo>
                    <a:pt x="78" y="240"/>
                  </a:lnTo>
                  <a:lnTo>
                    <a:pt x="102" y="238"/>
                  </a:lnTo>
                  <a:lnTo>
                    <a:pt x="131" y="238"/>
                  </a:lnTo>
                  <a:lnTo>
                    <a:pt x="160" y="240"/>
                  </a:lnTo>
                  <a:lnTo>
                    <a:pt x="185" y="246"/>
                  </a:lnTo>
                  <a:lnTo>
                    <a:pt x="208" y="254"/>
                  </a:lnTo>
                  <a:lnTo>
                    <a:pt x="229" y="264"/>
                  </a:lnTo>
                  <a:lnTo>
                    <a:pt x="247" y="277"/>
                  </a:lnTo>
                  <a:lnTo>
                    <a:pt x="264" y="291"/>
                  </a:lnTo>
                  <a:lnTo>
                    <a:pt x="277" y="307"/>
                  </a:lnTo>
                  <a:lnTo>
                    <a:pt x="289" y="323"/>
                  </a:lnTo>
                  <a:lnTo>
                    <a:pt x="299" y="340"/>
                  </a:lnTo>
                  <a:lnTo>
                    <a:pt x="308" y="358"/>
                  </a:lnTo>
                  <a:lnTo>
                    <a:pt x="315" y="376"/>
                  </a:lnTo>
                  <a:lnTo>
                    <a:pt x="320" y="393"/>
                  </a:lnTo>
                  <a:lnTo>
                    <a:pt x="325" y="410"/>
                  </a:lnTo>
                  <a:lnTo>
                    <a:pt x="327" y="425"/>
                  </a:lnTo>
                  <a:lnTo>
                    <a:pt x="329" y="440"/>
                  </a:lnTo>
                  <a:lnTo>
                    <a:pt x="329" y="453"/>
                  </a:lnTo>
                  <a:lnTo>
                    <a:pt x="690" y="453"/>
                  </a:lnTo>
                  <a:lnTo>
                    <a:pt x="680" y="441"/>
                  </a:lnTo>
                  <a:lnTo>
                    <a:pt x="671" y="429"/>
                  </a:lnTo>
                  <a:lnTo>
                    <a:pt x="662" y="412"/>
                  </a:lnTo>
                  <a:lnTo>
                    <a:pt x="654" y="395"/>
                  </a:lnTo>
                  <a:lnTo>
                    <a:pt x="648" y="376"/>
                  </a:lnTo>
                  <a:lnTo>
                    <a:pt x="646" y="355"/>
                  </a:lnTo>
                  <a:lnTo>
                    <a:pt x="648" y="332"/>
                  </a:lnTo>
                  <a:lnTo>
                    <a:pt x="655" y="308"/>
                  </a:lnTo>
                  <a:lnTo>
                    <a:pt x="667" y="285"/>
                  </a:lnTo>
                  <a:lnTo>
                    <a:pt x="682" y="265"/>
                  </a:lnTo>
                  <a:lnTo>
                    <a:pt x="698" y="250"/>
                  </a:lnTo>
                  <a:lnTo>
                    <a:pt x="716" y="239"/>
                  </a:lnTo>
                  <a:lnTo>
                    <a:pt x="733" y="231"/>
                  </a:lnTo>
                  <a:lnTo>
                    <a:pt x="751" y="225"/>
                  </a:lnTo>
                  <a:lnTo>
                    <a:pt x="767" y="223"/>
                  </a:lnTo>
                  <a:lnTo>
                    <a:pt x="781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38"/>
            <p:cNvSpPr>
              <a:spLocks/>
            </p:cNvSpPr>
            <p:nvPr/>
          </p:nvSpPr>
          <p:spPr bwMode="auto">
            <a:xfrm>
              <a:off x="2347" y="2464"/>
              <a:ext cx="33" cy="44"/>
            </a:xfrm>
            <a:custGeom>
              <a:avLst/>
              <a:gdLst>
                <a:gd name="T0" fmla="*/ 47 w 67"/>
                <a:gd name="T1" fmla="*/ 88 h 88"/>
                <a:gd name="T2" fmla="*/ 0 w 67"/>
                <a:gd name="T3" fmla="*/ 0 h 88"/>
                <a:gd name="T4" fmla="*/ 19 w 67"/>
                <a:gd name="T5" fmla="*/ 0 h 88"/>
                <a:gd name="T6" fmla="*/ 67 w 67"/>
                <a:gd name="T7" fmla="*/ 88 h 88"/>
                <a:gd name="T8" fmla="*/ 47 w 67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88"/>
                <a:gd name="T17" fmla="*/ 67 w 6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88">
                  <a:moveTo>
                    <a:pt x="47" y="88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67" y="88"/>
                  </a:lnTo>
                  <a:lnTo>
                    <a:pt x="47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39"/>
            <p:cNvSpPr>
              <a:spLocks/>
            </p:cNvSpPr>
            <p:nvPr/>
          </p:nvSpPr>
          <p:spPr bwMode="auto">
            <a:xfrm>
              <a:off x="2394" y="2464"/>
              <a:ext cx="32" cy="45"/>
            </a:xfrm>
            <a:custGeom>
              <a:avLst/>
              <a:gdLst>
                <a:gd name="T0" fmla="*/ 49 w 65"/>
                <a:gd name="T1" fmla="*/ 91 h 91"/>
                <a:gd name="T2" fmla="*/ 0 w 65"/>
                <a:gd name="T3" fmla="*/ 0 h 91"/>
                <a:gd name="T4" fmla="*/ 15 w 65"/>
                <a:gd name="T5" fmla="*/ 0 h 91"/>
                <a:gd name="T6" fmla="*/ 65 w 65"/>
                <a:gd name="T7" fmla="*/ 91 h 91"/>
                <a:gd name="T8" fmla="*/ 49 w 65"/>
                <a:gd name="T9" fmla="*/ 91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91"/>
                <a:gd name="T17" fmla="*/ 65 w 6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91">
                  <a:moveTo>
                    <a:pt x="49" y="91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65" y="91"/>
                  </a:lnTo>
                  <a:lnTo>
                    <a:pt x="49" y="9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40"/>
            <p:cNvSpPr>
              <a:spLocks/>
            </p:cNvSpPr>
            <p:nvPr/>
          </p:nvSpPr>
          <p:spPr bwMode="auto">
            <a:xfrm>
              <a:off x="2188" y="2464"/>
              <a:ext cx="37" cy="44"/>
            </a:xfrm>
            <a:custGeom>
              <a:avLst/>
              <a:gdLst>
                <a:gd name="T0" fmla="*/ 48 w 74"/>
                <a:gd name="T1" fmla="*/ 88 h 88"/>
                <a:gd name="T2" fmla="*/ 0 w 74"/>
                <a:gd name="T3" fmla="*/ 0 h 88"/>
                <a:gd name="T4" fmla="*/ 25 w 74"/>
                <a:gd name="T5" fmla="*/ 0 h 88"/>
                <a:gd name="T6" fmla="*/ 74 w 74"/>
                <a:gd name="T7" fmla="*/ 88 h 88"/>
                <a:gd name="T8" fmla="*/ 48 w 74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88"/>
                <a:gd name="T17" fmla="*/ 74 w 74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88">
                  <a:moveTo>
                    <a:pt x="48" y="88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74" y="88"/>
                  </a:lnTo>
                  <a:lnTo>
                    <a:pt x="48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41"/>
            <p:cNvSpPr>
              <a:spLocks/>
            </p:cNvSpPr>
            <p:nvPr/>
          </p:nvSpPr>
          <p:spPr bwMode="auto">
            <a:xfrm>
              <a:off x="1973" y="2576"/>
              <a:ext cx="727" cy="130"/>
            </a:xfrm>
            <a:custGeom>
              <a:avLst/>
              <a:gdLst>
                <a:gd name="T0" fmla="*/ 1408 w 1454"/>
                <a:gd name="T1" fmla="*/ 231 h 261"/>
                <a:gd name="T2" fmla="*/ 1400 w 1454"/>
                <a:gd name="T3" fmla="*/ 237 h 261"/>
                <a:gd name="T4" fmla="*/ 1379 w 1454"/>
                <a:gd name="T5" fmla="*/ 236 h 261"/>
                <a:gd name="T6" fmla="*/ 1362 w 1454"/>
                <a:gd name="T7" fmla="*/ 236 h 261"/>
                <a:gd name="T8" fmla="*/ 1367 w 1454"/>
                <a:gd name="T9" fmla="*/ 201 h 261"/>
                <a:gd name="T10" fmla="*/ 1349 w 1454"/>
                <a:gd name="T11" fmla="*/ 129 h 261"/>
                <a:gd name="T12" fmla="*/ 1257 w 1454"/>
                <a:gd name="T13" fmla="*/ 86 h 261"/>
                <a:gd name="T14" fmla="*/ 1210 w 1454"/>
                <a:gd name="T15" fmla="*/ 96 h 261"/>
                <a:gd name="T16" fmla="*/ 1149 w 1454"/>
                <a:gd name="T17" fmla="*/ 156 h 261"/>
                <a:gd name="T18" fmla="*/ 1116 w 1454"/>
                <a:gd name="T19" fmla="*/ 251 h 261"/>
                <a:gd name="T20" fmla="*/ 1067 w 1454"/>
                <a:gd name="T21" fmla="*/ 251 h 261"/>
                <a:gd name="T22" fmla="*/ 994 w 1454"/>
                <a:gd name="T23" fmla="*/ 251 h 261"/>
                <a:gd name="T24" fmla="*/ 906 w 1454"/>
                <a:gd name="T25" fmla="*/ 251 h 261"/>
                <a:gd name="T26" fmla="*/ 806 w 1454"/>
                <a:gd name="T27" fmla="*/ 252 h 261"/>
                <a:gd name="T28" fmla="*/ 703 w 1454"/>
                <a:gd name="T29" fmla="*/ 252 h 261"/>
                <a:gd name="T30" fmla="*/ 603 w 1454"/>
                <a:gd name="T31" fmla="*/ 252 h 261"/>
                <a:gd name="T32" fmla="*/ 511 w 1454"/>
                <a:gd name="T33" fmla="*/ 253 h 261"/>
                <a:gd name="T34" fmla="*/ 435 w 1454"/>
                <a:gd name="T35" fmla="*/ 253 h 261"/>
                <a:gd name="T36" fmla="*/ 379 w 1454"/>
                <a:gd name="T37" fmla="*/ 253 h 261"/>
                <a:gd name="T38" fmla="*/ 352 w 1454"/>
                <a:gd name="T39" fmla="*/ 253 h 261"/>
                <a:gd name="T40" fmla="*/ 342 w 1454"/>
                <a:gd name="T41" fmla="*/ 168 h 261"/>
                <a:gd name="T42" fmla="*/ 292 w 1454"/>
                <a:gd name="T43" fmla="*/ 100 h 261"/>
                <a:gd name="T44" fmla="*/ 234 w 1454"/>
                <a:gd name="T45" fmla="*/ 82 h 261"/>
                <a:gd name="T46" fmla="*/ 183 w 1454"/>
                <a:gd name="T47" fmla="*/ 91 h 261"/>
                <a:gd name="T48" fmla="*/ 126 w 1454"/>
                <a:gd name="T49" fmla="*/ 156 h 261"/>
                <a:gd name="T50" fmla="*/ 95 w 1454"/>
                <a:gd name="T51" fmla="*/ 261 h 261"/>
                <a:gd name="T52" fmla="*/ 57 w 1454"/>
                <a:gd name="T53" fmla="*/ 261 h 261"/>
                <a:gd name="T54" fmla="*/ 31 w 1454"/>
                <a:gd name="T55" fmla="*/ 261 h 261"/>
                <a:gd name="T56" fmla="*/ 6 w 1454"/>
                <a:gd name="T57" fmla="*/ 249 h 261"/>
                <a:gd name="T58" fmla="*/ 2 w 1454"/>
                <a:gd name="T59" fmla="*/ 210 h 261"/>
                <a:gd name="T60" fmla="*/ 26 w 1454"/>
                <a:gd name="T61" fmla="*/ 187 h 261"/>
                <a:gd name="T62" fmla="*/ 29 w 1454"/>
                <a:gd name="T63" fmla="*/ 161 h 261"/>
                <a:gd name="T64" fmla="*/ 41 w 1454"/>
                <a:gd name="T65" fmla="*/ 117 h 261"/>
                <a:gd name="T66" fmla="*/ 68 w 1454"/>
                <a:gd name="T67" fmla="*/ 68 h 261"/>
                <a:gd name="T68" fmla="*/ 114 w 1454"/>
                <a:gd name="T69" fmla="*/ 24 h 261"/>
                <a:gd name="T70" fmla="*/ 187 w 1454"/>
                <a:gd name="T71" fmla="*/ 1 h 261"/>
                <a:gd name="T72" fmla="*/ 274 w 1454"/>
                <a:gd name="T73" fmla="*/ 8 h 261"/>
                <a:gd name="T74" fmla="*/ 338 w 1454"/>
                <a:gd name="T75" fmla="*/ 42 h 261"/>
                <a:gd name="T76" fmla="*/ 377 w 1454"/>
                <a:gd name="T77" fmla="*/ 89 h 261"/>
                <a:gd name="T78" fmla="*/ 398 w 1454"/>
                <a:gd name="T79" fmla="*/ 142 h 261"/>
                <a:gd name="T80" fmla="*/ 406 w 1454"/>
                <a:gd name="T81" fmla="*/ 189 h 261"/>
                <a:gd name="T82" fmla="*/ 420 w 1454"/>
                <a:gd name="T83" fmla="*/ 212 h 261"/>
                <a:gd name="T84" fmla="*/ 490 w 1454"/>
                <a:gd name="T85" fmla="*/ 212 h 261"/>
                <a:gd name="T86" fmla="*/ 589 w 1454"/>
                <a:gd name="T87" fmla="*/ 212 h 261"/>
                <a:gd name="T88" fmla="*/ 692 w 1454"/>
                <a:gd name="T89" fmla="*/ 210 h 261"/>
                <a:gd name="T90" fmla="*/ 774 w 1454"/>
                <a:gd name="T91" fmla="*/ 210 h 261"/>
                <a:gd name="T92" fmla="*/ 808 w 1454"/>
                <a:gd name="T93" fmla="*/ 210 h 261"/>
                <a:gd name="T94" fmla="*/ 824 w 1454"/>
                <a:gd name="T95" fmla="*/ 218 h 261"/>
                <a:gd name="T96" fmla="*/ 848 w 1454"/>
                <a:gd name="T97" fmla="*/ 225 h 261"/>
                <a:gd name="T98" fmla="*/ 882 w 1454"/>
                <a:gd name="T99" fmla="*/ 228 h 261"/>
                <a:gd name="T100" fmla="*/ 930 w 1454"/>
                <a:gd name="T101" fmla="*/ 214 h 261"/>
                <a:gd name="T102" fmla="*/ 1006 w 1454"/>
                <a:gd name="T103" fmla="*/ 170 h 261"/>
                <a:gd name="T104" fmla="*/ 1074 w 1454"/>
                <a:gd name="T105" fmla="*/ 119 h 261"/>
                <a:gd name="T106" fmla="*/ 1119 w 1454"/>
                <a:gd name="T107" fmla="*/ 83 h 261"/>
                <a:gd name="T108" fmla="*/ 1160 w 1454"/>
                <a:gd name="T109" fmla="*/ 55 h 261"/>
                <a:gd name="T110" fmla="*/ 1199 w 1454"/>
                <a:gd name="T111" fmla="*/ 36 h 261"/>
                <a:gd name="T112" fmla="*/ 1238 w 1454"/>
                <a:gd name="T113" fmla="*/ 24 h 261"/>
                <a:gd name="T114" fmla="*/ 1287 w 1454"/>
                <a:gd name="T115" fmla="*/ 24 h 261"/>
                <a:gd name="T116" fmla="*/ 1355 w 1454"/>
                <a:gd name="T117" fmla="*/ 50 h 261"/>
                <a:gd name="T118" fmla="*/ 1406 w 1454"/>
                <a:gd name="T119" fmla="*/ 108 h 261"/>
                <a:gd name="T120" fmla="*/ 1454 w 1454"/>
                <a:gd name="T121" fmla="*/ 154 h 261"/>
                <a:gd name="T122" fmla="*/ 1443 w 1454"/>
                <a:gd name="T123" fmla="*/ 224 h 26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54"/>
                <a:gd name="T187" fmla="*/ 0 h 261"/>
                <a:gd name="T188" fmla="*/ 1454 w 1454"/>
                <a:gd name="T189" fmla="*/ 261 h 26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54" h="261">
                  <a:moveTo>
                    <a:pt x="1410" y="224"/>
                  </a:moveTo>
                  <a:lnTo>
                    <a:pt x="1409" y="228"/>
                  </a:lnTo>
                  <a:lnTo>
                    <a:pt x="1408" y="231"/>
                  </a:lnTo>
                  <a:lnTo>
                    <a:pt x="1406" y="235"/>
                  </a:lnTo>
                  <a:lnTo>
                    <a:pt x="1405" y="237"/>
                  </a:lnTo>
                  <a:lnTo>
                    <a:pt x="1400" y="237"/>
                  </a:lnTo>
                  <a:lnTo>
                    <a:pt x="1394" y="237"/>
                  </a:lnTo>
                  <a:lnTo>
                    <a:pt x="1386" y="237"/>
                  </a:lnTo>
                  <a:lnTo>
                    <a:pt x="1379" y="236"/>
                  </a:lnTo>
                  <a:lnTo>
                    <a:pt x="1372" y="236"/>
                  </a:lnTo>
                  <a:lnTo>
                    <a:pt x="1366" y="236"/>
                  </a:lnTo>
                  <a:lnTo>
                    <a:pt x="1362" y="236"/>
                  </a:lnTo>
                  <a:lnTo>
                    <a:pt x="1360" y="236"/>
                  </a:lnTo>
                  <a:lnTo>
                    <a:pt x="1365" y="221"/>
                  </a:lnTo>
                  <a:lnTo>
                    <a:pt x="1367" y="201"/>
                  </a:lnTo>
                  <a:lnTo>
                    <a:pt x="1366" y="177"/>
                  </a:lnTo>
                  <a:lnTo>
                    <a:pt x="1360" y="153"/>
                  </a:lnTo>
                  <a:lnTo>
                    <a:pt x="1349" y="129"/>
                  </a:lnTo>
                  <a:lnTo>
                    <a:pt x="1328" y="108"/>
                  </a:lnTo>
                  <a:lnTo>
                    <a:pt x="1298" y="93"/>
                  </a:lnTo>
                  <a:lnTo>
                    <a:pt x="1257" y="86"/>
                  </a:lnTo>
                  <a:lnTo>
                    <a:pt x="1246" y="86"/>
                  </a:lnTo>
                  <a:lnTo>
                    <a:pt x="1229" y="89"/>
                  </a:lnTo>
                  <a:lnTo>
                    <a:pt x="1210" y="96"/>
                  </a:lnTo>
                  <a:lnTo>
                    <a:pt x="1188" y="108"/>
                  </a:lnTo>
                  <a:lnTo>
                    <a:pt x="1167" y="128"/>
                  </a:lnTo>
                  <a:lnTo>
                    <a:pt x="1149" y="156"/>
                  </a:lnTo>
                  <a:lnTo>
                    <a:pt x="1134" y="198"/>
                  </a:lnTo>
                  <a:lnTo>
                    <a:pt x="1127" y="251"/>
                  </a:lnTo>
                  <a:lnTo>
                    <a:pt x="1116" y="251"/>
                  </a:lnTo>
                  <a:lnTo>
                    <a:pt x="1102" y="251"/>
                  </a:lnTo>
                  <a:lnTo>
                    <a:pt x="1086" y="251"/>
                  </a:lnTo>
                  <a:lnTo>
                    <a:pt x="1067" y="251"/>
                  </a:lnTo>
                  <a:lnTo>
                    <a:pt x="1045" y="251"/>
                  </a:lnTo>
                  <a:lnTo>
                    <a:pt x="1021" y="251"/>
                  </a:lnTo>
                  <a:lnTo>
                    <a:pt x="994" y="251"/>
                  </a:lnTo>
                  <a:lnTo>
                    <a:pt x="965" y="251"/>
                  </a:lnTo>
                  <a:lnTo>
                    <a:pt x="937" y="251"/>
                  </a:lnTo>
                  <a:lnTo>
                    <a:pt x="906" y="251"/>
                  </a:lnTo>
                  <a:lnTo>
                    <a:pt x="873" y="252"/>
                  </a:lnTo>
                  <a:lnTo>
                    <a:pt x="840" y="252"/>
                  </a:lnTo>
                  <a:lnTo>
                    <a:pt x="806" y="252"/>
                  </a:lnTo>
                  <a:lnTo>
                    <a:pt x="772" y="252"/>
                  </a:lnTo>
                  <a:lnTo>
                    <a:pt x="737" y="252"/>
                  </a:lnTo>
                  <a:lnTo>
                    <a:pt x="703" y="252"/>
                  </a:lnTo>
                  <a:lnTo>
                    <a:pt x="669" y="252"/>
                  </a:lnTo>
                  <a:lnTo>
                    <a:pt x="635" y="252"/>
                  </a:lnTo>
                  <a:lnTo>
                    <a:pt x="603" y="252"/>
                  </a:lnTo>
                  <a:lnTo>
                    <a:pt x="570" y="252"/>
                  </a:lnTo>
                  <a:lnTo>
                    <a:pt x="540" y="252"/>
                  </a:lnTo>
                  <a:lnTo>
                    <a:pt x="511" y="253"/>
                  </a:lnTo>
                  <a:lnTo>
                    <a:pt x="483" y="253"/>
                  </a:lnTo>
                  <a:lnTo>
                    <a:pt x="458" y="253"/>
                  </a:lnTo>
                  <a:lnTo>
                    <a:pt x="435" y="253"/>
                  </a:lnTo>
                  <a:lnTo>
                    <a:pt x="413" y="253"/>
                  </a:lnTo>
                  <a:lnTo>
                    <a:pt x="394" y="253"/>
                  </a:lnTo>
                  <a:lnTo>
                    <a:pt x="379" y="253"/>
                  </a:lnTo>
                  <a:lnTo>
                    <a:pt x="367" y="253"/>
                  </a:lnTo>
                  <a:lnTo>
                    <a:pt x="357" y="253"/>
                  </a:lnTo>
                  <a:lnTo>
                    <a:pt x="352" y="253"/>
                  </a:lnTo>
                  <a:lnTo>
                    <a:pt x="349" y="253"/>
                  </a:lnTo>
                  <a:lnTo>
                    <a:pt x="349" y="206"/>
                  </a:lnTo>
                  <a:lnTo>
                    <a:pt x="342" y="168"/>
                  </a:lnTo>
                  <a:lnTo>
                    <a:pt x="329" y="138"/>
                  </a:lnTo>
                  <a:lnTo>
                    <a:pt x="311" y="115"/>
                  </a:lnTo>
                  <a:lnTo>
                    <a:pt x="292" y="100"/>
                  </a:lnTo>
                  <a:lnTo>
                    <a:pt x="271" y="90"/>
                  </a:lnTo>
                  <a:lnTo>
                    <a:pt x="251" y="84"/>
                  </a:lnTo>
                  <a:lnTo>
                    <a:pt x="234" y="82"/>
                  </a:lnTo>
                  <a:lnTo>
                    <a:pt x="221" y="82"/>
                  </a:lnTo>
                  <a:lnTo>
                    <a:pt x="204" y="84"/>
                  </a:lnTo>
                  <a:lnTo>
                    <a:pt x="183" y="91"/>
                  </a:lnTo>
                  <a:lnTo>
                    <a:pt x="163" y="104"/>
                  </a:lnTo>
                  <a:lnTo>
                    <a:pt x="142" y="124"/>
                  </a:lnTo>
                  <a:lnTo>
                    <a:pt x="126" y="156"/>
                  </a:lnTo>
                  <a:lnTo>
                    <a:pt x="114" y="201"/>
                  </a:lnTo>
                  <a:lnTo>
                    <a:pt x="111" y="261"/>
                  </a:lnTo>
                  <a:lnTo>
                    <a:pt x="95" y="261"/>
                  </a:lnTo>
                  <a:lnTo>
                    <a:pt x="80" y="261"/>
                  </a:lnTo>
                  <a:lnTo>
                    <a:pt x="67" y="261"/>
                  </a:lnTo>
                  <a:lnTo>
                    <a:pt x="57" y="261"/>
                  </a:lnTo>
                  <a:lnTo>
                    <a:pt x="48" y="261"/>
                  </a:lnTo>
                  <a:lnTo>
                    <a:pt x="38" y="261"/>
                  </a:lnTo>
                  <a:lnTo>
                    <a:pt x="31" y="261"/>
                  </a:lnTo>
                  <a:lnTo>
                    <a:pt x="26" y="261"/>
                  </a:lnTo>
                  <a:lnTo>
                    <a:pt x="14" y="258"/>
                  </a:lnTo>
                  <a:lnTo>
                    <a:pt x="6" y="249"/>
                  </a:lnTo>
                  <a:lnTo>
                    <a:pt x="2" y="238"/>
                  </a:lnTo>
                  <a:lnTo>
                    <a:pt x="0" y="224"/>
                  </a:lnTo>
                  <a:lnTo>
                    <a:pt x="2" y="210"/>
                  </a:lnTo>
                  <a:lnTo>
                    <a:pt x="6" y="199"/>
                  </a:lnTo>
                  <a:lnTo>
                    <a:pt x="14" y="191"/>
                  </a:lnTo>
                  <a:lnTo>
                    <a:pt x="26" y="187"/>
                  </a:lnTo>
                  <a:lnTo>
                    <a:pt x="26" y="182"/>
                  </a:lnTo>
                  <a:lnTo>
                    <a:pt x="27" y="173"/>
                  </a:lnTo>
                  <a:lnTo>
                    <a:pt x="29" y="161"/>
                  </a:lnTo>
                  <a:lnTo>
                    <a:pt x="31" y="148"/>
                  </a:lnTo>
                  <a:lnTo>
                    <a:pt x="35" y="133"/>
                  </a:lnTo>
                  <a:lnTo>
                    <a:pt x="41" y="117"/>
                  </a:lnTo>
                  <a:lnTo>
                    <a:pt x="48" y="100"/>
                  </a:lnTo>
                  <a:lnTo>
                    <a:pt x="57" y="84"/>
                  </a:lnTo>
                  <a:lnTo>
                    <a:pt x="68" y="68"/>
                  </a:lnTo>
                  <a:lnTo>
                    <a:pt x="81" y="52"/>
                  </a:lnTo>
                  <a:lnTo>
                    <a:pt x="96" y="37"/>
                  </a:lnTo>
                  <a:lnTo>
                    <a:pt x="114" y="24"/>
                  </a:lnTo>
                  <a:lnTo>
                    <a:pt x="135" y="14"/>
                  </a:lnTo>
                  <a:lnTo>
                    <a:pt x="159" y="6"/>
                  </a:lnTo>
                  <a:lnTo>
                    <a:pt x="187" y="1"/>
                  </a:lnTo>
                  <a:lnTo>
                    <a:pt x="217" y="0"/>
                  </a:lnTo>
                  <a:lnTo>
                    <a:pt x="248" y="2"/>
                  </a:lnTo>
                  <a:lnTo>
                    <a:pt x="274" y="8"/>
                  </a:lnTo>
                  <a:lnTo>
                    <a:pt x="299" y="16"/>
                  </a:lnTo>
                  <a:lnTo>
                    <a:pt x="319" y="28"/>
                  </a:lnTo>
                  <a:lnTo>
                    <a:pt x="338" y="42"/>
                  </a:lnTo>
                  <a:lnTo>
                    <a:pt x="353" y="55"/>
                  </a:lnTo>
                  <a:lnTo>
                    <a:pt x="365" y="73"/>
                  </a:lnTo>
                  <a:lnTo>
                    <a:pt x="377" y="89"/>
                  </a:lnTo>
                  <a:lnTo>
                    <a:pt x="385" y="107"/>
                  </a:lnTo>
                  <a:lnTo>
                    <a:pt x="392" y="124"/>
                  </a:lnTo>
                  <a:lnTo>
                    <a:pt x="398" y="142"/>
                  </a:lnTo>
                  <a:lnTo>
                    <a:pt x="401" y="159"/>
                  </a:lnTo>
                  <a:lnTo>
                    <a:pt x="405" y="175"/>
                  </a:lnTo>
                  <a:lnTo>
                    <a:pt x="406" y="189"/>
                  </a:lnTo>
                  <a:lnTo>
                    <a:pt x="407" y="201"/>
                  </a:lnTo>
                  <a:lnTo>
                    <a:pt x="408" y="212"/>
                  </a:lnTo>
                  <a:lnTo>
                    <a:pt x="420" y="212"/>
                  </a:lnTo>
                  <a:lnTo>
                    <a:pt x="438" y="212"/>
                  </a:lnTo>
                  <a:lnTo>
                    <a:pt x="462" y="212"/>
                  </a:lnTo>
                  <a:lnTo>
                    <a:pt x="490" y="212"/>
                  </a:lnTo>
                  <a:lnTo>
                    <a:pt x="521" y="212"/>
                  </a:lnTo>
                  <a:lnTo>
                    <a:pt x="554" y="212"/>
                  </a:lnTo>
                  <a:lnTo>
                    <a:pt x="589" y="212"/>
                  </a:lnTo>
                  <a:lnTo>
                    <a:pt x="625" y="210"/>
                  </a:lnTo>
                  <a:lnTo>
                    <a:pt x="659" y="210"/>
                  </a:lnTo>
                  <a:lnTo>
                    <a:pt x="692" y="210"/>
                  </a:lnTo>
                  <a:lnTo>
                    <a:pt x="724" y="210"/>
                  </a:lnTo>
                  <a:lnTo>
                    <a:pt x="751" y="210"/>
                  </a:lnTo>
                  <a:lnTo>
                    <a:pt x="774" y="210"/>
                  </a:lnTo>
                  <a:lnTo>
                    <a:pt x="793" y="210"/>
                  </a:lnTo>
                  <a:lnTo>
                    <a:pt x="804" y="210"/>
                  </a:lnTo>
                  <a:lnTo>
                    <a:pt x="808" y="210"/>
                  </a:lnTo>
                  <a:lnTo>
                    <a:pt x="812" y="213"/>
                  </a:lnTo>
                  <a:lnTo>
                    <a:pt x="817" y="215"/>
                  </a:lnTo>
                  <a:lnTo>
                    <a:pt x="824" y="218"/>
                  </a:lnTo>
                  <a:lnTo>
                    <a:pt x="831" y="221"/>
                  </a:lnTo>
                  <a:lnTo>
                    <a:pt x="839" y="224"/>
                  </a:lnTo>
                  <a:lnTo>
                    <a:pt x="848" y="225"/>
                  </a:lnTo>
                  <a:lnTo>
                    <a:pt x="858" y="228"/>
                  </a:lnTo>
                  <a:lnTo>
                    <a:pt x="871" y="228"/>
                  </a:lnTo>
                  <a:lnTo>
                    <a:pt x="882" y="228"/>
                  </a:lnTo>
                  <a:lnTo>
                    <a:pt x="895" y="225"/>
                  </a:lnTo>
                  <a:lnTo>
                    <a:pt x="911" y="221"/>
                  </a:lnTo>
                  <a:lnTo>
                    <a:pt x="930" y="214"/>
                  </a:lnTo>
                  <a:lnTo>
                    <a:pt x="952" y="204"/>
                  </a:lnTo>
                  <a:lnTo>
                    <a:pt x="977" y="190"/>
                  </a:lnTo>
                  <a:lnTo>
                    <a:pt x="1006" y="170"/>
                  </a:lnTo>
                  <a:lnTo>
                    <a:pt x="1039" y="145"/>
                  </a:lnTo>
                  <a:lnTo>
                    <a:pt x="1056" y="131"/>
                  </a:lnTo>
                  <a:lnTo>
                    <a:pt x="1074" y="119"/>
                  </a:lnTo>
                  <a:lnTo>
                    <a:pt x="1089" y="106"/>
                  </a:lnTo>
                  <a:lnTo>
                    <a:pt x="1105" y="94"/>
                  </a:lnTo>
                  <a:lnTo>
                    <a:pt x="1119" y="83"/>
                  </a:lnTo>
                  <a:lnTo>
                    <a:pt x="1134" y="74"/>
                  </a:lnTo>
                  <a:lnTo>
                    <a:pt x="1147" y="63"/>
                  </a:lnTo>
                  <a:lnTo>
                    <a:pt x="1160" y="55"/>
                  </a:lnTo>
                  <a:lnTo>
                    <a:pt x="1174" y="48"/>
                  </a:lnTo>
                  <a:lnTo>
                    <a:pt x="1187" y="42"/>
                  </a:lnTo>
                  <a:lnTo>
                    <a:pt x="1199" y="36"/>
                  </a:lnTo>
                  <a:lnTo>
                    <a:pt x="1212" y="31"/>
                  </a:lnTo>
                  <a:lnTo>
                    <a:pt x="1226" y="27"/>
                  </a:lnTo>
                  <a:lnTo>
                    <a:pt x="1238" y="24"/>
                  </a:lnTo>
                  <a:lnTo>
                    <a:pt x="1252" y="22"/>
                  </a:lnTo>
                  <a:lnTo>
                    <a:pt x="1266" y="22"/>
                  </a:lnTo>
                  <a:lnTo>
                    <a:pt x="1287" y="24"/>
                  </a:lnTo>
                  <a:lnTo>
                    <a:pt x="1310" y="29"/>
                  </a:lnTo>
                  <a:lnTo>
                    <a:pt x="1333" y="38"/>
                  </a:lnTo>
                  <a:lnTo>
                    <a:pt x="1355" y="50"/>
                  </a:lnTo>
                  <a:lnTo>
                    <a:pt x="1375" y="66"/>
                  </a:lnTo>
                  <a:lnTo>
                    <a:pt x="1393" y="85"/>
                  </a:lnTo>
                  <a:lnTo>
                    <a:pt x="1406" y="108"/>
                  </a:lnTo>
                  <a:lnTo>
                    <a:pt x="1416" y="135"/>
                  </a:lnTo>
                  <a:lnTo>
                    <a:pt x="1450" y="135"/>
                  </a:lnTo>
                  <a:lnTo>
                    <a:pt x="1454" y="154"/>
                  </a:lnTo>
                  <a:lnTo>
                    <a:pt x="1454" y="176"/>
                  </a:lnTo>
                  <a:lnTo>
                    <a:pt x="1450" y="199"/>
                  </a:lnTo>
                  <a:lnTo>
                    <a:pt x="1443" y="224"/>
                  </a:lnTo>
                  <a:lnTo>
                    <a:pt x="1410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42"/>
            <p:cNvSpPr>
              <a:spLocks/>
            </p:cNvSpPr>
            <p:nvPr/>
          </p:nvSpPr>
          <p:spPr bwMode="auto">
            <a:xfrm>
              <a:off x="2623" y="2542"/>
              <a:ext cx="42" cy="56"/>
            </a:xfrm>
            <a:custGeom>
              <a:avLst/>
              <a:gdLst>
                <a:gd name="T0" fmla="*/ 86 w 86"/>
                <a:gd name="T1" fmla="*/ 2 h 113"/>
                <a:gd name="T2" fmla="*/ 86 w 86"/>
                <a:gd name="T3" fmla="*/ 107 h 113"/>
                <a:gd name="T4" fmla="*/ 73 w 86"/>
                <a:gd name="T5" fmla="*/ 111 h 113"/>
                <a:gd name="T6" fmla="*/ 59 w 86"/>
                <a:gd name="T7" fmla="*/ 113 h 113"/>
                <a:gd name="T8" fmla="*/ 45 w 86"/>
                <a:gd name="T9" fmla="*/ 112 h 113"/>
                <a:gd name="T10" fmla="*/ 31 w 86"/>
                <a:gd name="T11" fmla="*/ 108 h 113"/>
                <a:gd name="T12" fmla="*/ 19 w 86"/>
                <a:gd name="T13" fmla="*/ 100 h 113"/>
                <a:gd name="T14" fmla="*/ 8 w 86"/>
                <a:gd name="T15" fmla="*/ 89 h 113"/>
                <a:gd name="T16" fmla="*/ 3 w 86"/>
                <a:gd name="T17" fmla="*/ 73 h 113"/>
                <a:gd name="T18" fmla="*/ 0 w 86"/>
                <a:gd name="T19" fmla="*/ 51 h 113"/>
                <a:gd name="T20" fmla="*/ 4 w 86"/>
                <a:gd name="T21" fmla="*/ 34 h 113"/>
                <a:gd name="T22" fmla="*/ 11 w 86"/>
                <a:gd name="T23" fmla="*/ 21 h 113"/>
                <a:gd name="T24" fmla="*/ 21 w 86"/>
                <a:gd name="T25" fmla="*/ 12 h 113"/>
                <a:gd name="T26" fmla="*/ 35 w 86"/>
                <a:gd name="T27" fmla="*/ 6 h 113"/>
                <a:gd name="T28" fmla="*/ 49 w 86"/>
                <a:gd name="T29" fmla="*/ 3 h 113"/>
                <a:gd name="T30" fmla="*/ 63 w 86"/>
                <a:gd name="T31" fmla="*/ 0 h 113"/>
                <a:gd name="T32" fmla="*/ 75 w 86"/>
                <a:gd name="T33" fmla="*/ 0 h 113"/>
                <a:gd name="T34" fmla="*/ 86 w 86"/>
                <a:gd name="T35" fmla="*/ 2 h 1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6"/>
                <a:gd name="T55" fmla="*/ 0 h 113"/>
                <a:gd name="T56" fmla="*/ 86 w 86"/>
                <a:gd name="T57" fmla="*/ 113 h 1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6" h="113">
                  <a:moveTo>
                    <a:pt x="86" y="2"/>
                  </a:moveTo>
                  <a:lnTo>
                    <a:pt x="86" y="107"/>
                  </a:lnTo>
                  <a:lnTo>
                    <a:pt x="73" y="111"/>
                  </a:lnTo>
                  <a:lnTo>
                    <a:pt x="59" y="113"/>
                  </a:lnTo>
                  <a:lnTo>
                    <a:pt x="45" y="112"/>
                  </a:lnTo>
                  <a:lnTo>
                    <a:pt x="31" y="108"/>
                  </a:lnTo>
                  <a:lnTo>
                    <a:pt x="19" y="100"/>
                  </a:lnTo>
                  <a:lnTo>
                    <a:pt x="8" y="89"/>
                  </a:lnTo>
                  <a:lnTo>
                    <a:pt x="3" y="73"/>
                  </a:lnTo>
                  <a:lnTo>
                    <a:pt x="0" y="51"/>
                  </a:lnTo>
                  <a:lnTo>
                    <a:pt x="4" y="34"/>
                  </a:lnTo>
                  <a:lnTo>
                    <a:pt x="11" y="21"/>
                  </a:lnTo>
                  <a:lnTo>
                    <a:pt x="21" y="12"/>
                  </a:lnTo>
                  <a:lnTo>
                    <a:pt x="35" y="6"/>
                  </a:lnTo>
                  <a:lnTo>
                    <a:pt x="49" y="3"/>
                  </a:lnTo>
                  <a:lnTo>
                    <a:pt x="63" y="0"/>
                  </a:lnTo>
                  <a:lnTo>
                    <a:pt x="75" y="0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43"/>
            <p:cNvSpPr>
              <a:spLocks/>
            </p:cNvSpPr>
            <p:nvPr/>
          </p:nvSpPr>
          <p:spPr bwMode="auto">
            <a:xfrm>
              <a:off x="2419" y="2509"/>
              <a:ext cx="197" cy="153"/>
            </a:xfrm>
            <a:custGeom>
              <a:avLst/>
              <a:gdLst>
                <a:gd name="T0" fmla="*/ 86 w 395"/>
                <a:gd name="T1" fmla="*/ 305 h 305"/>
                <a:gd name="T2" fmla="*/ 93 w 395"/>
                <a:gd name="T3" fmla="*/ 301 h 305"/>
                <a:gd name="T4" fmla="*/ 100 w 395"/>
                <a:gd name="T5" fmla="*/ 296 h 305"/>
                <a:gd name="T6" fmla="*/ 108 w 395"/>
                <a:gd name="T7" fmla="*/ 290 h 305"/>
                <a:gd name="T8" fmla="*/ 116 w 395"/>
                <a:gd name="T9" fmla="*/ 286 h 305"/>
                <a:gd name="T10" fmla="*/ 124 w 395"/>
                <a:gd name="T11" fmla="*/ 279 h 305"/>
                <a:gd name="T12" fmla="*/ 132 w 395"/>
                <a:gd name="T13" fmla="*/ 273 h 305"/>
                <a:gd name="T14" fmla="*/ 140 w 395"/>
                <a:gd name="T15" fmla="*/ 266 h 305"/>
                <a:gd name="T16" fmla="*/ 149 w 395"/>
                <a:gd name="T17" fmla="*/ 259 h 305"/>
                <a:gd name="T18" fmla="*/ 167 w 395"/>
                <a:gd name="T19" fmla="*/ 246 h 305"/>
                <a:gd name="T20" fmla="*/ 184 w 395"/>
                <a:gd name="T21" fmla="*/ 233 h 305"/>
                <a:gd name="T22" fmla="*/ 200 w 395"/>
                <a:gd name="T23" fmla="*/ 220 h 305"/>
                <a:gd name="T24" fmla="*/ 215 w 395"/>
                <a:gd name="T25" fmla="*/ 209 h 305"/>
                <a:gd name="T26" fmla="*/ 230 w 395"/>
                <a:gd name="T27" fmla="*/ 199 h 305"/>
                <a:gd name="T28" fmla="*/ 245 w 395"/>
                <a:gd name="T29" fmla="*/ 188 h 305"/>
                <a:gd name="T30" fmla="*/ 260 w 395"/>
                <a:gd name="T31" fmla="*/ 179 h 305"/>
                <a:gd name="T32" fmla="*/ 274 w 395"/>
                <a:gd name="T33" fmla="*/ 171 h 305"/>
                <a:gd name="T34" fmla="*/ 288 w 395"/>
                <a:gd name="T35" fmla="*/ 163 h 305"/>
                <a:gd name="T36" fmla="*/ 303 w 395"/>
                <a:gd name="T37" fmla="*/ 156 h 305"/>
                <a:gd name="T38" fmla="*/ 316 w 395"/>
                <a:gd name="T39" fmla="*/ 150 h 305"/>
                <a:gd name="T40" fmla="*/ 331 w 395"/>
                <a:gd name="T41" fmla="*/ 146 h 305"/>
                <a:gd name="T42" fmla="*/ 346 w 395"/>
                <a:gd name="T43" fmla="*/ 142 h 305"/>
                <a:gd name="T44" fmla="*/ 362 w 395"/>
                <a:gd name="T45" fmla="*/ 140 h 305"/>
                <a:gd name="T46" fmla="*/ 379 w 395"/>
                <a:gd name="T47" fmla="*/ 138 h 305"/>
                <a:gd name="T48" fmla="*/ 395 w 395"/>
                <a:gd name="T49" fmla="*/ 138 h 305"/>
                <a:gd name="T50" fmla="*/ 395 w 395"/>
                <a:gd name="T51" fmla="*/ 108 h 305"/>
                <a:gd name="T52" fmla="*/ 395 w 395"/>
                <a:gd name="T53" fmla="*/ 62 h 305"/>
                <a:gd name="T54" fmla="*/ 395 w 395"/>
                <a:gd name="T55" fmla="*/ 18 h 305"/>
                <a:gd name="T56" fmla="*/ 395 w 395"/>
                <a:gd name="T57" fmla="*/ 0 h 305"/>
                <a:gd name="T58" fmla="*/ 0 w 395"/>
                <a:gd name="T59" fmla="*/ 0 h 305"/>
                <a:gd name="T60" fmla="*/ 0 w 395"/>
                <a:gd name="T61" fmla="*/ 49 h 305"/>
                <a:gd name="T62" fmla="*/ 342 w 395"/>
                <a:gd name="T63" fmla="*/ 49 h 305"/>
                <a:gd name="T64" fmla="*/ 342 w 395"/>
                <a:gd name="T65" fmla="*/ 66 h 305"/>
                <a:gd name="T66" fmla="*/ 0 w 395"/>
                <a:gd name="T67" fmla="*/ 66 h 305"/>
                <a:gd name="T68" fmla="*/ 0 w 395"/>
                <a:gd name="T69" fmla="*/ 102 h 305"/>
                <a:gd name="T70" fmla="*/ 16 w 395"/>
                <a:gd name="T71" fmla="*/ 107 h 305"/>
                <a:gd name="T72" fmla="*/ 31 w 395"/>
                <a:gd name="T73" fmla="*/ 114 h 305"/>
                <a:gd name="T74" fmla="*/ 45 w 395"/>
                <a:gd name="T75" fmla="*/ 120 h 305"/>
                <a:gd name="T76" fmla="*/ 58 w 395"/>
                <a:gd name="T77" fmla="*/ 130 h 305"/>
                <a:gd name="T78" fmla="*/ 71 w 395"/>
                <a:gd name="T79" fmla="*/ 140 h 305"/>
                <a:gd name="T80" fmla="*/ 81 w 395"/>
                <a:gd name="T81" fmla="*/ 151 h 305"/>
                <a:gd name="T82" fmla="*/ 91 w 395"/>
                <a:gd name="T83" fmla="*/ 164 h 305"/>
                <a:gd name="T84" fmla="*/ 98 w 395"/>
                <a:gd name="T85" fmla="*/ 178 h 305"/>
                <a:gd name="T86" fmla="*/ 107 w 395"/>
                <a:gd name="T87" fmla="*/ 209 h 305"/>
                <a:gd name="T88" fmla="*/ 108 w 395"/>
                <a:gd name="T89" fmla="*/ 242 h 305"/>
                <a:gd name="T90" fmla="*/ 101 w 395"/>
                <a:gd name="T91" fmla="*/ 276 h 305"/>
                <a:gd name="T92" fmla="*/ 86 w 395"/>
                <a:gd name="T93" fmla="*/ 305 h 30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95"/>
                <a:gd name="T142" fmla="*/ 0 h 305"/>
                <a:gd name="T143" fmla="*/ 395 w 395"/>
                <a:gd name="T144" fmla="*/ 305 h 30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95" h="305">
                  <a:moveTo>
                    <a:pt x="86" y="305"/>
                  </a:moveTo>
                  <a:lnTo>
                    <a:pt x="93" y="301"/>
                  </a:lnTo>
                  <a:lnTo>
                    <a:pt x="100" y="296"/>
                  </a:lnTo>
                  <a:lnTo>
                    <a:pt x="108" y="290"/>
                  </a:lnTo>
                  <a:lnTo>
                    <a:pt x="116" y="286"/>
                  </a:lnTo>
                  <a:lnTo>
                    <a:pt x="124" y="279"/>
                  </a:lnTo>
                  <a:lnTo>
                    <a:pt x="132" y="273"/>
                  </a:lnTo>
                  <a:lnTo>
                    <a:pt x="140" y="266"/>
                  </a:lnTo>
                  <a:lnTo>
                    <a:pt x="149" y="259"/>
                  </a:lnTo>
                  <a:lnTo>
                    <a:pt x="167" y="246"/>
                  </a:lnTo>
                  <a:lnTo>
                    <a:pt x="184" y="233"/>
                  </a:lnTo>
                  <a:lnTo>
                    <a:pt x="200" y="220"/>
                  </a:lnTo>
                  <a:lnTo>
                    <a:pt x="215" y="209"/>
                  </a:lnTo>
                  <a:lnTo>
                    <a:pt x="230" y="199"/>
                  </a:lnTo>
                  <a:lnTo>
                    <a:pt x="245" y="188"/>
                  </a:lnTo>
                  <a:lnTo>
                    <a:pt x="260" y="179"/>
                  </a:lnTo>
                  <a:lnTo>
                    <a:pt x="274" y="171"/>
                  </a:lnTo>
                  <a:lnTo>
                    <a:pt x="288" y="163"/>
                  </a:lnTo>
                  <a:lnTo>
                    <a:pt x="303" y="156"/>
                  </a:lnTo>
                  <a:lnTo>
                    <a:pt x="316" y="150"/>
                  </a:lnTo>
                  <a:lnTo>
                    <a:pt x="331" y="146"/>
                  </a:lnTo>
                  <a:lnTo>
                    <a:pt x="346" y="142"/>
                  </a:lnTo>
                  <a:lnTo>
                    <a:pt x="362" y="140"/>
                  </a:lnTo>
                  <a:lnTo>
                    <a:pt x="379" y="138"/>
                  </a:lnTo>
                  <a:lnTo>
                    <a:pt x="395" y="138"/>
                  </a:lnTo>
                  <a:lnTo>
                    <a:pt x="395" y="108"/>
                  </a:lnTo>
                  <a:lnTo>
                    <a:pt x="395" y="62"/>
                  </a:lnTo>
                  <a:lnTo>
                    <a:pt x="395" y="18"/>
                  </a:lnTo>
                  <a:lnTo>
                    <a:pt x="395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342" y="49"/>
                  </a:lnTo>
                  <a:lnTo>
                    <a:pt x="342" y="66"/>
                  </a:lnTo>
                  <a:lnTo>
                    <a:pt x="0" y="66"/>
                  </a:lnTo>
                  <a:lnTo>
                    <a:pt x="0" y="102"/>
                  </a:lnTo>
                  <a:lnTo>
                    <a:pt x="16" y="107"/>
                  </a:lnTo>
                  <a:lnTo>
                    <a:pt x="31" y="114"/>
                  </a:lnTo>
                  <a:lnTo>
                    <a:pt x="45" y="120"/>
                  </a:lnTo>
                  <a:lnTo>
                    <a:pt x="58" y="130"/>
                  </a:lnTo>
                  <a:lnTo>
                    <a:pt x="71" y="140"/>
                  </a:lnTo>
                  <a:lnTo>
                    <a:pt x="81" y="151"/>
                  </a:lnTo>
                  <a:lnTo>
                    <a:pt x="91" y="164"/>
                  </a:lnTo>
                  <a:lnTo>
                    <a:pt x="98" y="178"/>
                  </a:lnTo>
                  <a:lnTo>
                    <a:pt x="107" y="209"/>
                  </a:lnTo>
                  <a:lnTo>
                    <a:pt x="108" y="242"/>
                  </a:lnTo>
                  <a:lnTo>
                    <a:pt x="101" y="276"/>
                  </a:lnTo>
                  <a:lnTo>
                    <a:pt x="86" y="30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44"/>
            <p:cNvSpPr>
              <a:spLocks/>
            </p:cNvSpPr>
            <p:nvPr/>
          </p:nvSpPr>
          <p:spPr bwMode="auto">
            <a:xfrm>
              <a:off x="2571" y="2644"/>
              <a:ext cx="61" cy="60"/>
            </a:xfrm>
            <a:custGeom>
              <a:avLst/>
              <a:gdLst>
                <a:gd name="T0" fmla="*/ 60 w 121"/>
                <a:gd name="T1" fmla="*/ 120 h 120"/>
                <a:gd name="T2" fmla="*/ 47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7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7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7 w 121"/>
                <a:gd name="T31" fmla="*/ 1 h 120"/>
                <a:gd name="T32" fmla="*/ 60 w 121"/>
                <a:gd name="T33" fmla="*/ 0 h 120"/>
                <a:gd name="T34" fmla="*/ 72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2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20 w 121"/>
                <a:gd name="T47" fmla="*/ 48 h 120"/>
                <a:gd name="T48" fmla="*/ 121 w 121"/>
                <a:gd name="T49" fmla="*/ 61 h 120"/>
                <a:gd name="T50" fmla="*/ 120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2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2 w 121"/>
                <a:gd name="T63" fmla="*/ 119 h 120"/>
                <a:gd name="T64" fmla="*/ 60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0" y="120"/>
                  </a:moveTo>
                  <a:lnTo>
                    <a:pt x="47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7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7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7" y="1"/>
                  </a:lnTo>
                  <a:lnTo>
                    <a:pt x="60" y="0"/>
                  </a:lnTo>
                  <a:lnTo>
                    <a:pt x="72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20" y="48"/>
                  </a:lnTo>
                  <a:lnTo>
                    <a:pt x="121" y="61"/>
                  </a:lnTo>
                  <a:lnTo>
                    <a:pt x="120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2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19"/>
                  </a:lnTo>
                  <a:lnTo>
                    <a:pt x="60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45"/>
            <p:cNvSpPr>
              <a:spLocks/>
            </p:cNvSpPr>
            <p:nvPr/>
          </p:nvSpPr>
          <p:spPr bwMode="auto">
            <a:xfrm>
              <a:off x="2058" y="2644"/>
              <a:ext cx="60" cy="60"/>
            </a:xfrm>
            <a:custGeom>
              <a:avLst/>
              <a:gdLst>
                <a:gd name="T0" fmla="*/ 61 w 121"/>
                <a:gd name="T1" fmla="*/ 120 h 120"/>
                <a:gd name="T2" fmla="*/ 48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8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8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8 w 121"/>
                <a:gd name="T31" fmla="*/ 1 h 120"/>
                <a:gd name="T32" fmla="*/ 61 w 121"/>
                <a:gd name="T33" fmla="*/ 0 h 120"/>
                <a:gd name="T34" fmla="*/ 73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3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19 w 121"/>
                <a:gd name="T47" fmla="*/ 48 h 120"/>
                <a:gd name="T48" fmla="*/ 121 w 121"/>
                <a:gd name="T49" fmla="*/ 61 h 120"/>
                <a:gd name="T50" fmla="*/ 119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3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3 w 121"/>
                <a:gd name="T63" fmla="*/ 119 h 120"/>
                <a:gd name="T64" fmla="*/ 61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1" y="120"/>
                  </a:moveTo>
                  <a:lnTo>
                    <a:pt x="48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8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8" y="1"/>
                  </a:lnTo>
                  <a:lnTo>
                    <a:pt x="61" y="0"/>
                  </a:lnTo>
                  <a:lnTo>
                    <a:pt x="73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3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19" y="48"/>
                  </a:lnTo>
                  <a:lnTo>
                    <a:pt x="121" y="61"/>
                  </a:lnTo>
                  <a:lnTo>
                    <a:pt x="119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3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3" y="119"/>
                  </a:lnTo>
                  <a:lnTo>
                    <a:pt x="61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46"/>
            <p:cNvSpPr>
              <a:spLocks/>
            </p:cNvSpPr>
            <p:nvPr/>
          </p:nvSpPr>
          <p:spPr bwMode="auto">
            <a:xfrm>
              <a:off x="2020" y="2508"/>
              <a:ext cx="598" cy="182"/>
            </a:xfrm>
            <a:custGeom>
              <a:avLst/>
              <a:gdLst>
                <a:gd name="T0" fmla="*/ 1159 w 1194"/>
                <a:gd name="T1" fmla="*/ 143 h 365"/>
                <a:gd name="T2" fmla="*/ 1113 w 1194"/>
                <a:gd name="T3" fmla="*/ 153 h 365"/>
                <a:gd name="T4" fmla="*/ 1071 w 1194"/>
                <a:gd name="T5" fmla="*/ 174 h 365"/>
                <a:gd name="T6" fmla="*/ 1027 w 1194"/>
                <a:gd name="T7" fmla="*/ 202 h 365"/>
                <a:gd name="T8" fmla="*/ 981 w 1194"/>
                <a:gd name="T9" fmla="*/ 236 h 365"/>
                <a:gd name="T10" fmla="*/ 937 w 1194"/>
                <a:gd name="T11" fmla="*/ 269 h 365"/>
                <a:gd name="T12" fmla="*/ 913 w 1194"/>
                <a:gd name="T13" fmla="*/ 289 h 365"/>
                <a:gd name="T14" fmla="*/ 890 w 1194"/>
                <a:gd name="T15" fmla="*/ 304 h 365"/>
                <a:gd name="T16" fmla="*/ 905 w 1194"/>
                <a:gd name="T17" fmla="*/ 245 h 365"/>
                <a:gd name="T18" fmla="*/ 888 w 1194"/>
                <a:gd name="T19" fmla="*/ 167 h 365"/>
                <a:gd name="T20" fmla="*/ 855 w 1194"/>
                <a:gd name="T21" fmla="*/ 133 h 365"/>
                <a:gd name="T22" fmla="*/ 813 w 1194"/>
                <a:gd name="T23" fmla="*/ 110 h 365"/>
                <a:gd name="T24" fmla="*/ 1139 w 1194"/>
                <a:gd name="T25" fmla="*/ 69 h 365"/>
                <a:gd name="T26" fmla="*/ 797 w 1194"/>
                <a:gd name="T27" fmla="*/ 3 h 365"/>
                <a:gd name="T28" fmla="*/ 767 w 1194"/>
                <a:gd name="T29" fmla="*/ 104 h 365"/>
                <a:gd name="T30" fmla="*/ 716 w 1194"/>
                <a:gd name="T31" fmla="*/ 120 h 365"/>
                <a:gd name="T32" fmla="*/ 667 w 1194"/>
                <a:gd name="T33" fmla="*/ 166 h 365"/>
                <a:gd name="T34" fmla="*/ 646 w 1194"/>
                <a:gd name="T35" fmla="*/ 236 h 365"/>
                <a:gd name="T36" fmla="*/ 662 w 1194"/>
                <a:gd name="T37" fmla="*/ 293 h 365"/>
                <a:gd name="T38" fmla="*/ 690 w 1194"/>
                <a:gd name="T39" fmla="*/ 334 h 365"/>
                <a:gd name="T40" fmla="*/ 327 w 1194"/>
                <a:gd name="T41" fmla="*/ 306 h 365"/>
                <a:gd name="T42" fmla="*/ 315 w 1194"/>
                <a:gd name="T43" fmla="*/ 257 h 365"/>
                <a:gd name="T44" fmla="*/ 289 w 1194"/>
                <a:gd name="T45" fmla="*/ 204 h 365"/>
                <a:gd name="T46" fmla="*/ 247 w 1194"/>
                <a:gd name="T47" fmla="*/ 158 h 365"/>
                <a:gd name="T48" fmla="*/ 185 w 1194"/>
                <a:gd name="T49" fmla="*/ 127 h 365"/>
                <a:gd name="T50" fmla="*/ 102 w 1194"/>
                <a:gd name="T51" fmla="*/ 119 h 365"/>
                <a:gd name="T52" fmla="*/ 42 w 1194"/>
                <a:gd name="T53" fmla="*/ 129 h 365"/>
                <a:gd name="T54" fmla="*/ 9 w 1194"/>
                <a:gd name="T55" fmla="*/ 152 h 365"/>
                <a:gd name="T56" fmla="*/ 12 w 1194"/>
                <a:gd name="T57" fmla="*/ 166 h 365"/>
                <a:gd name="T58" fmla="*/ 53 w 1194"/>
                <a:gd name="T59" fmla="*/ 146 h 365"/>
                <a:gd name="T60" fmla="*/ 102 w 1194"/>
                <a:gd name="T61" fmla="*/ 137 h 365"/>
                <a:gd name="T62" fmla="*/ 179 w 1194"/>
                <a:gd name="T63" fmla="*/ 145 h 365"/>
                <a:gd name="T64" fmla="*/ 243 w 1194"/>
                <a:gd name="T65" fmla="*/ 179 h 365"/>
                <a:gd name="T66" fmla="*/ 282 w 1194"/>
                <a:gd name="T67" fmla="*/ 226 h 365"/>
                <a:gd name="T68" fmla="*/ 303 w 1194"/>
                <a:gd name="T69" fmla="*/ 279 h 365"/>
                <a:gd name="T70" fmla="*/ 311 w 1194"/>
                <a:gd name="T71" fmla="*/ 326 h 365"/>
                <a:gd name="T72" fmla="*/ 325 w 1194"/>
                <a:gd name="T73" fmla="*/ 349 h 365"/>
                <a:gd name="T74" fmla="*/ 395 w 1194"/>
                <a:gd name="T75" fmla="*/ 349 h 365"/>
                <a:gd name="T76" fmla="*/ 494 w 1194"/>
                <a:gd name="T77" fmla="*/ 349 h 365"/>
                <a:gd name="T78" fmla="*/ 597 w 1194"/>
                <a:gd name="T79" fmla="*/ 347 h 365"/>
                <a:gd name="T80" fmla="*/ 679 w 1194"/>
                <a:gd name="T81" fmla="*/ 347 h 365"/>
                <a:gd name="T82" fmla="*/ 713 w 1194"/>
                <a:gd name="T83" fmla="*/ 347 h 365"/>
                <a:gd name="T84" fmla="*/ 729 w 1194"/>
                <a:gd name="T85" fmla="*/ 355 h 365"/>
                <a:gd name="T86" fmla="*/ 753 w 1194"/>
                <a:gd name="T87" fmla="*/ 362 h 365"/>
                <a:gd name="T88" fmla="*/ 787 w 1194"/>
                <a:gd name="T89" fmla="*/ 365 h 365"/>
                <a:gd name="T90" fmla="*/ 835 w 1194"/>
                <a:gd name="T91" fmla="*/ 351 h 365"/>
                <a:gd name="T92" fmla="*/ 911 w 1194"/>
                <a:gd name="T93" fmla="*/ 307 h 365"/>
                <a:gd name="T94" fmla="*/ 979 w 1194"/>
                <a:gd name="T95" fmla="*/ 256 h 365"/>
                <a:gd name="T96" fmla="*/ 1024 w 1194"/>
                <a:gd name="T97" fmla="*/ 220 h 365"/>
                <a:gd name="T98" fmla="*/ 1065 w 1194"/>
                <a:gd name="T99" fmla="*/ 192 h 365"/>
                <a:gd name="T100" fmla="*/ 1104 w 1194"/>
                <a:gd name="T101" fmla="*/ 173 h 365"/>
                <a:gd name="T102" fmla="*/ 1143 w 1194"/>
                <a:gd name="T103" fmla="*/ 161 h 365"/>
                <a:gd name="T104" fmla="*/ 1177 w 1194"/>
                <a:gd name="T105" fmla="*/ 159 h 365"/>
                <a:gd name="T106" fmla="*/ 1194 w 1194"/>
                <a:gd name="T107" fmla="*/ 161 h 36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94"/>
                <a:gd name="T163" fmla="*/ 0 h 365"/>
                <a:gd name="T164" fmla="*/ 1194 w 1194"/>
                <a:gd name="T165" fmla="*/ 365 h 36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94" h="365">
                  <a:moveTo>
                    <a:pt x="1192" y="141"/>
                  </a:moveTo>
                  <a:lnTo>
                    <a:pt x="1176" y="141"/>
                  </a:lnTo>
                  <a:lnTo>
                    <a:pt x="1159" y="143"/>
                  </a:lnTo>
                  <a:lnTo>
                    <a:pt x="1143" y="145"/>
                  </a:lnTo>
                  <a:lnTo>
                    <a:pt x="1128" y="149"/>
                  </a:lnTo>
                  <a:lnTo>
                    <a:pt x="1113" y="153"/>
                  </a:lnTo>
                  <a:lnTo>
                    <a:pt x="1100" y="159"/>
                  </a:lnTo>
                  <a:lnTo>
                    <a:pt x="1085" y="166"/>
                  </a:lnTo>
                  <a:lnTo>
                    <a:pt x="1071" y="174"/>
                  </a:lnTo>
                  <a:lnTo>
                    <a:pt x="1057" y="182"/>
                  </a:lnTo>
                  <a:lnTo>
                    <a:pt x="1042" y="191"/>
                  </a:lnTo>
                  <a:lnTo>
                    <a:pt x="1027" y="202"/>
                  </a:lnTo>
                  <a:lnTo>
                    <a:pt x="1012" y="212"/>
                  </a:lnTo>
                  <a:lnTo>
                    <a:pt x="997" y="223"/>
                  </a:lnTo>
                  <a:lnTo>
                    <a:pt x="981" y="236"/>
                  </a:lnTo>
                  <a:lnTo>
                    <a:pt x="964" y="249"/>
                  </a:lnTo>
                  <a:lnTo>
                    <a:pt x="946" y="262"/>
                  </a:lnTo>
                  <a:lnTo>
                    <a:pt x="937" y="269"/>
                  </a:lnTo>
                  <a:lnTo>
                    <a:pt x="929" y="276"/>
                  </a:lnTo>
                  <a:lnTo>
                    <a:pt x="921" y="282"/>
                  </a:lnTo>
                  <a:lnTo>
                    <a:pt x="913" y="289"/>
                  </a:lnTo>
                  <a:lnTo>
                    <a:pt x="905" y="293"/>
                  </a:lnTo>
                  <a:lnTo>
                    <a:pt x="897" y="299"/>
                  </a:lnTo>
                  <a:lnTo>
                    <a:pt x="890" y="304"/>
                  </a:lnTo>
                  <a:lnTo>
                    <a:pt x="883" y="308"/>
                  </a:lnTo>
                  <a:lnTo>
                    <a:pt x="898" y="279"/>
                  </a:lnTo>
                  <a:lnTo>
                    <a:pt x="905" y="245"/>
                  </a:lnTo>
                  <a:lnTo>
                    <a:pt x="904" y="212"/>
                  </a:lnTo>
                  <a:lnTo>
                    <a:pt x="895" y="181"/>
                  </a:lnTo>
                  <a:lnTo>
                    <a:pt x="888" y="167"/>
                  </a:lnTo>
                  <a:lnTo>
                    <a:pt x="878" y="154"/>
                  </a:lnTo>
                  <a:lnTo>
                    <a:pt x="868" y="143"/>
                  </a:lnTo>
                  <a:lnTo>
                    <a:pt x="855" y="133"/>
                  </a:lnTo>
                  <a:lnTo>
                    <a:pt x="842" y="123"/>
                  </a:lnTo>
                  <a:lnTo>
                    <a:pt x="828" y="117"/>
                  </a:lnTo>
                  <a:lnTo>
                    <a:pt x="813" y="110"/>
                  </a:lnTo>
                  <a:lnTo>
                    <a:pt x="797" y="105"/>
                  </a:lnTo>
                  <a:lnTo>
                    <a:pt x="797" y="69"/>
                  </a:lnTo>
                  <a:lnTo>
                    <a:pt x="1139" y="69"/>
                  </a:lnTo>
                  <a:lnTo>
                    <a:pt x="1139" y="52"/>
                  </a:lnTo>
                  <a:lnTo>
                    <a:pt x="797" y="52"/>
                  </a:lnTo>
                  <a:lnTo>
                    <a:pt x="797" y="3"/>
                  </a:lnTo>
                  <a:lnTo>
                    <a:pt x="781" y="0"/>
                  </a:lnTo>
                  <a:lnTo>
                    <a:pt x="781" y="105"/>
                  </a:lnTo>
                  <a:lnTo>
                    <a:pt x="767" y="104"/>
                  </a:lnTo>
                  <a:lnTo>
                    <a:pt x="751" y="106"/>
                  </a:lnTo>
                  <a:lnTo>
                    <a:pt x="733" y="112"/>
                  </a:lnTo>
                  <a:lnTo>
                    <a:pt x="716" y="120"/>
                  </a:lnTo>
                  <a:lnTo>
                    <a:pt x="698" y="131"/>
                  </a:lnTo>
                  <a:lnTo>
                    <a:pt x="682" y="146"/>
                  </a:lnTo>
                  <a:lnTo>
                    <a:pt x="667" y="166"/>
                  </a:lnTo>
                  <a:lnTo>
                    <a:pt x="655" y="189"/>
                  </a:lnTo>
                  <a:lnTo>
                    <a:pt x="648" y="213"/>
                  </a:lnTo>
                  <a:lnTo>
                    <a:pt x="646" y="236"/>
                  </a:lnTo>
                  <a:lnTo>
                    <a:pt x="648" y="257"/>
                  </a:lnTo>
                  <a:lnTo>
                    <a:pt x="654" y="276"/>
                  </a:lnTo>
                  <a:lnTo>
                    <a:pt x="662" y="293"/>
                  </a:lnTo>
                  <a:lnTo>
                    <a:pt x="671" y="310"/>
                  </a:lnTo>
                  <a:lnTo>
                    <a:pt x="680" y="322"/>
                  </a:lnTo>
                  <a:lnTo>
                    <a:pt x="690" y="334"/>
                  </a:lnTo>
                  <a:lnTo>
                    <a:pt x="329" y="334"/>
                  </a:lnTo>
                  <a:lnTo>
                    <a:pt x="329" y="321"/>
                  </a:lnTo>
                  <a:lnTo>
                    <a:pt x="327" y="306"/>
                  </a:lnTo>
                  <a:lnTo>
                    <a:pt x="325" y="291"/>
                  </a:lnTo>
                  <a:lnTo>
                    <a:pt x="320" y="274"/>
                  </a:lnTo>
                  <a:lnTo>
                    <a:pt x="315" y="257"/>
                  </a:lnTo>
                  <a:lnTo>
                    <a:pt x="308" y="239"/>
                  </a:lnTo>
                  <a:lnTo>
                    <a:pt x="299" y="221"/>
                  </a:lnTo>
                  <a:lnTo>
                    <a:pt x="289" y="204"/>
                  </a:lnTo>
                  <a:lnTo>
                    <a:pt x="277" y="188"/>
                  </a:lnTo>
                  <a:lnTo>
                    <a:pt x="264" y="172"/>
                  </a:lnTo>
                  <a:lnTo>
                    <a:pt x="247" y="158"/>
                  </a:lnTo>
                  <a:lnTo>
                    <a:pt x="229" y="145"/>
                  </a:lnTo>
                  <a:lnTo>
                    <a:pt x="208" y="135"/>
                  </a:lnTo>
                  <a:lnTo>
                    <a:pt x="185" y="127"/>
                  </a:lnTo>
                  <a:lnTo>
                    <a:pt x="160" y="121"/>
                  </a:lnTo>
                  <a:lnTo>
                    <a:pt x="131" y="119"/>
                  </a:lnTo>
                  <a:lnTo>
                    <a:pt x="102" y="119"/>
                  </a:lnTo>
                  <a:lnTo>
                    <a:pt x="78" y="121"/>
                  </a:lnTo>
                  <a:lnTo>
                    <a:pt x="59" y="125"/>
                  </a:lnTo>
                  <a:lnTo>
                    <a:pt x="42" y="129"/>
                  </a:lnTo>
                  <a:lnTo>
                    <a:pt x="30" y="136"/>
                  </a:lnTo>
                  <a:lnTo>
                    <a:pt x="18" y="144"/>
                  </a:lnTo>
                  <a:lnTo>
                    <a:pt x="9" y="152"/>
                  </a:lnTo>
                  <a:lnTo>
                    <a:pt x="0" y="161"/>
                  </a:lnTo>
                  <a:lnTo>
                    <a:pt x="2" y="174"/>
                  </a:lnTo>
                  <a:lnTo>
                    <a:pt x="12" y="166"/>
                  </a:lnTo>
                  <a:lnTo>
                    <a:pt x="25" y="158"/>
                  </a:lnTo>
                  <a:lnTo>
                    <a:pt x="38" y="152"/>
                  </a:lnTo>
                  <a:lnTo>
                    <a:pt x="53" y="146"/>
                  </a:lnTo>
                  <a:lnTo>
                    <a:pt x="68" y="142"/>
                  </a:lnTo>
                  <a:lnTo>
                    <a:pt x="85" y="139"/>
                  </a:lnTo>
                  <a:lnTo>
                    <a:pt x="102" y="137"/>
                  </a:lnTo>
                  <a:lnTo>
                    <a:pt x="122" y="137"/>
                  </a:lnTo>
                  <a:lnTo>
                    <a:pt x="153" y="139"/>
                  </a:lnTo>
                  <a:lnTo>
                    <a:pt x="179" y="145"/>
                  </a:lnTo>
                  <a:lnTo>
                    <a:pt x="204" y="153"/>
                  </a:lnTo>
                  <a:lnTo>
                    <a:pt x="224" y="165"/>
                  </a:lnTo>
                  <a:lnTo>
                    <a:pt x="243" y="179"/>
                  </a:lnTo>
                  <a:lnTo>
                    <a:pt x="258" y="192"/>
                  </a:lnTo>
                  <a:lnTo>
                    <a:pt x="270" y="210"/>
                  </a:lnTo>
                  <a:lnTo>
                    <a:pt x="282" y="226"/>
                  </a:lnTo>
                  <a:lnTo>
                    <a:pt x="290" y="244"/>
                  </a:lnTo>
                  <a:lnTo>
                    <a:pt x="297" y="261"/>
                  </a:lnTo>
                  <a:lnTo>
                    <a:pt x="303" y="279"/>
                  </a:lnTo>
                  <a:lnTo>
                    <a:pt x="306" y="296"/>
                  </a:lnTo>
                  <a:lnTo>
                    <a:pt x="310" y="312"/>
                  </a:lnTo>
                  <a:lnTo>
                    <a:pt x="311" y="326"/>
                  </a:lnTo>
                  <a:lnTo>
                    <a:pt x="312" y="338"/>
                  </a:lnTo>
                  <a:lnTo>
                    <a:pt x="313" y="349"/>
                  </a:lnTo>
                  <a:lnTo>
                    <a:pt x="325" y="349"/>
                  </a:lnTo>
                  <a:lnTo>
                    <a:pt x="343" y="349"/>
                  </a:lnTo>
                  <a:lnTo>
                    <a:pt x="367" y="349"/>
                  </a:lnTo>
                  <a:lnTo>
                    <a:pt x="395" y="349"/>
                  </a:lnTo>
                  <a:lnTo>
                    <a:pt x="426" y="349"/>
                  </a:lnTo>
                  <a:lnTo>
                    <a:pt x="459" y="349"/>
                  </a:lnTo>
                  <a:lnTo>
                    <a:pt x="494" y="349"/>
                  </a:lnTo>
                  <a:lnTo>
                    <a:pt x="530" y="347"/>
                  </a:lnTo>
                  <a:lnTo>
                    <a:pt x="564" y="347"/>
                  </a:lnTo>
                  <a:lnTo>
                    <a:pt x="597" y="347"/>
                  </a:lnTo>
                  <a:lnTo>
                    <a:pt x="629" y="347"/>
                  </a:lnTo>
                  <a:lnTo>
                    <a:pt x="656" y="347"/>
                  </a:lnTo>
                  <a:lnTo>
                    <a:pt x="679" y="347"/>
                  </a:lnTo>
                  <a:lnTo>
                    <a:pt x="698" y="347"/>
                  </a:lnTo>
                  <a:lnTo>
                    <a:pt x="709" y="347"/>
                  </a:lnTo>
                  <a:lnTo>
                    <a:pt x="713" y="347"/>
                  </a:lnTo>
                  <a:lnTo>
                    <a:pt x="717" y="350"/>
                  </a:lnTo>
                  <a:lnTo>
                    <a:pt x="722" y="352"/>
                  </a:lnTo>
                  <a:lnTo>
                    <a:pt x="729" y="355"/>
                  </a:lnTo>
                  <a:lnTo>
                    <a:pt x="736" y="358"/>
                  </a:lnTo>
                  <a:lnTo>
                    <a:pt x="744" y="361"/>
                  </a:lnTo>
                  <a:lnTo>
                    <a:pt x="753" y="362"/>
                  </a:lnTo>
                  <a:lnTo>
                    <a:pt x="763" y="365"/>
                  </a:lnTo>
                  <a:lnTo>
                    <a:pt x="776" y="365"/>
                  </a:lnTo>
                  <a:lnTo>
                    <a:pt x="787" y="365"/>
                  </a:lnTo>
                  <a:lnTo>
                    <a:pt x="800" y="362"/>
                  </a:lnTo>
                  <a:lnTo>
                    <a:pt x="816" y="358"/>
                  </a:lnTo>
                  <a:lnTo>
                    <a:pt x="835" y="351"/>
                  </a:lnTo>
                  <a:lnTo>
                    <a:pt x="857" y="341"/>
                  </a:lnTo>
                  <a:lnTo>
                    <a:pt x="882" y="327"/>
                  </a:lnTo>
                  <a:lnTo>
                    <a:pt x="911" y="307"/>
                  </a:lnTo>
                  <a:lnTo>
                    <a:pt x="944" y="282"/>
                  </a:lnTo>
                  <a:lnTo>
                    <a:pt x="961" y="268"/>
                  </a:lnTo>
                  <a:lnTo>
                    <a:pt x="979" y="256"/>
                  </a:lnTo>
                  <a:lnTo>
                    <a:pt x="994" y="243"/>
                  </a:lnTo>
                  <a:lnTo>
                    <a:pt x="1010" y="231"/>
                  </a:lnTo>
                  <a:lnTo>
                    <a:pt x="1024" y="220"/>
                  </a:lnTo>
                  <a:lnTo>
                    <a:pt x="1039" y="211"/>
                  </a:lnTo>
                  <a:lnTo>
                    <a:pt x="1052" y="200"/>
                  </a:lnTo>
                  <a:lnTo>
                    <a:pt x="1065" y="192"/>
                  </a:lnTo>
                  <a:lnTo>
                    <a:pt x="1079" y="185"/>
                  </a:lnTo>
                  <a:lnTo>
                    <a:pt x="1092" y="179"/>
                  </a:lnTo>
                  <a:lnTo>
                    <a:pt x="1104" y="173"/>
                  </a:lnTo>
                  <a:lnTo>
                    <a:pt x="1117" y="168"/>
                  </a:lnTo>
                  <a:lnTo>
                    <a:pt x="1131" y="164"/>
                  </a:lnTo>
                  <a:lnTo>
                    <a:pt x="1143" y="161"/>
                  </a:lnTo>
                  <a:lnTo>
                    <a:pt x="1157" y="159"/>
                  </a:lnTo>
                  <a:lnTo>
                    <a:pt x="1171" y="159"/>
                  </a:lnTo>
                  <a:lnTo>
                    <a:pt x="1177" y="159"/>
                  </a:lnTo>
                  <a:lnTo>
                    <a:pt x="1183" y="159"/>
                  </a:lnTo>
                  <a:lnTo>
                    <a:pt x="1188" y="160"/>
                  </a:lnTo>
                  <a:lnTo>
                    <a:pt x="1194" y="161"/>
                  </a:lnTo>
                  <a:lnTo>
                    <a:pt x="1192" y="14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Rectangle 47"/>
            <p:cNvSpPr>
              <a:spLocks noChangeArrowheads="1"/>
            </p:cNvSpPr>
            <p:nvPr/>
          </p:nvSpPr>
          <p:spPr bwMode="auto">
            <a:xfrm>
              <a:off x="2212" y="2538"/>
              <a:ext cx="51" cy="1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Rectangle 48"/>
            <p:cNvSpPr>
              <a:spLocks noChangeArrowheads="1"/>
            </p:cNvSpPr>
            <p:nvPr/>
          </p:nvSpPr>
          <p:spPr bwMode="auto">
            <a:xfrm>
              <a:off x="2598" y="2515"/>
              <a:ext cx="13" cy="5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49"/>
            <p:cNvSpPr>
              <a:spLocks/>
            </p:cNvSpPr>
            <p:nvPr/>
          </p:nvSpPr>
          <p:spPr bwMode="auto">
            <a:xfrm>
              <a:off x="2543" y="2556"/>
              <a:ext cx="10" cy="47"/>
            </a:xfrm>
            <a:custGeom>
              <a:avLst/>
              <a:gdLst>
                <a:gd name="T0" fmla="*/ 0 w 20"/>
                <a:gd name="T1" fmla="*/ 93 h 93"/>
                <a:gd name="T2" fmla="*/ 0 w 20"/>
                <a:gd name="T3" fmla="*/ 0 h 93"/>
                <a:gd name="T4" fmla="*/ 20 w 20"/>
                <a:gd name="T5" fmla="*/ 0 h 93"/>
                <a:gd name="T6" fmla="*/ 20 w 20"/>
                <a:gd name="T7" fmla="*/ 82 h 93"/>
                <a:gd name="T8" fmla="*/ 0 w 2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3"/>
                <a:gd name="T17" fmla="*/ 20 w 2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3">
                  <a:moveTo>
                    <a:pt x="0" y="93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20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Rectangle 50"/>
            <p:cNvSpPr>
              <a:spLocks noChangeArrowheads="1"/>
            </p:cNvSpPr>
            <p:nvPr/>
          </p:nvSpPr>
          <p:spPr bwMode="auto">
            <a:xfrm>
              <a:off x="2522" y="2556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Rectangle 51"/>
            <p:cNvSpPr>
              <a:spLocks noChangeArrowheads="1"/>
            </p:cNvSpPr>
            <p:nvPr/>
          </p:nvSpPr>
          <p:spPr bwMode="auto">
            <a:xfrm>
              <a:off x="2501" y="2556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Rectangle 52"/>
            <p:cNvSpPr>
              <a:spLocks noChangeArrowheads="1"/>
            </p:cNvSpPr>
            <p:nvPr/>
          </p:nvSpPr>
          <p:spPr bwMode="auto">
            <a:xfrm>
              <a:off x="2480" y="2556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53"/>
            <p:cNvSpPr>
              <a:spLocks/>
            </p:cNvSpPr>
            <p:nvPr/>
          </p:nvSpPr>
          <p:spPr bwMode="auto">
            <a:xfrm>
              <a:off x="2669" y="2651"/>
              <a:ext cx="23" cy="30"/>
            </a:xfrm>
            <a:custGeom>
              <a:avLst/>
              <a:gdLst>
                <a:gd name="T0" fmla="*/ 42 w 46"/>
                <a:gd name="T1" fmla="*/ 0 h 59"/>
                <a:gd name="T2" fmla="*/ 46 w 46"/>
                <a:gd name="T3" fmla="*/ 12 h 59"/>
                <a:gd name="T4" fmla="*/ 46 w 46"/>
                <a:gd name="T5" fmla="*/ 29 h 59"/>
                <a:gd name="T6" fmla="*/ 43 w 46"/>
                <a:gd name="T7" fmla="*/ 45 h 59"/>
                <a:gd name="T8" fmla="*/ 38 w 46"/>
                <a:gd name="T9" fmla="*/ 59 h 59"/>
                <a:gd name="T10" fmla="*/ 32 w 46"/>
                <a:gd name="T11" fmla="*/ 59 h 59"/>
                <a:gd name="T12" fmla="*/ 23 w 46"/>
                <a:gd name="T13" fmla="*/ 58 h 59"/>
                <a:gd name="T14" fmla="*/ 13 w 46"/>
                <a:gd name="T15" fmla="*/ 58 h 59"/>
                <a:gd name="T16" fmla="*/ 10 w 46"/>
                <a:gd name="T17" fmla="*/ 58 h 59"/>
                <a:gd name="T18" fmla="*/ 3 w 46"/>
                <a:gd name="T19" fmla="*/ 47 h 59"/>
                <a:gd name="T20" fmla="*/ 0 w 46"/>
                <a:gd name="T21" fmla="*/ 28 h 59"/>
                <a:gd name="T22" fmla="*/ 2 w 46"/>
                <a:gd name="T23" fmla="*/ 11 h 59"/>
                <a:gd name="T24" fmla="*/ 13 w 46"/>
                <a:gd name="T25" fmla="*/ 0 h 59"/>
                <a:gd name="T26" fmla="*/ 20 w 46"/>
                <a:gd name="T27" fmla="*/ 0 h 59"/>
                <a:gd name="T28" fmla="*/ 30 w 46"/>
                <a:gd name="T29" fmla="*/ 0 h 59"/>
                <a:gd name="T30" fmla="*/ 39 w 46"/>
                <a:gd name="T31" fmla="*/ 0 h 59"/>
                <a:gd name="T32" fmla="*/ 42 w 46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"/>
                <a:gd name="T52" fmla="*/ 0 h 59"/>
                <a:gd name="T53" fmla="*/ 46 w 46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" h="59">
                  <a:moveTo>
                    <a:pt x="42" y="0"/>
                  </a:moveTo>
                  <a:lnTo>
                    <a:pt x="46" y="12"/>
                  </a:lnTo>
                  <a:lnTo>
                    <a:pt x="46" y="29"/>
                  </a:lnTo>
                  <a:lnTo>
                    <a:pt x="43" y="45"/>
                  </a:lnTo>
                  <a:lnTo>
                    <a:pt x="38" y="59"/>
                  </a:lnTo>
                  <a:lnTo>
                    <a:pt x="32" y="59"/>
                  </a:lnTo>
                  <a:lnTo>
                    <a:pt x="23" y="58"/>
                  </a:lnTo>
                  <a:lnTo>
                    <a:pt x="13" y="58"/>
                  </a:lnTo>
                  <a:lnTo>
                    <a:pt x="10" y="58"/>
                  </a:lnTo>
                  <a:lnTo>
                    <a:pt x="3" y="47"/>
                  </a:lnTo>
                  <a:lnTo>
                    <a:pt x="0" y="28"/>
                  </a:lnTo>
                  <a:lnTo>
                    <a:pt x="2" y="11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54"/>
            <p:cNvSpPr>
              <a:spLocks/>
            </p:cNvSpPr>
            <p:nvPr/>
          </p:nvSpPr>
          <p:spPr bwMode="auto">
            <a:xfrm>
              <a:off x="2630" y="2549"/>
              <a:ext cx="27" cy="42"/>
            </a:xfrm>
            <a:custGeom>
              <a:avLst/>
              <a:gdLst>
                <a:gd name="T0" fmla="*/ 54 w 54"/>
                <a:gd name="T1" fmla="*/ 1 h 84"/>
                <a:gd name="T2" fmla="*/ 54 w 54"/>
                <a:gd name="T3" fmla="*/ 81 h 84"/>
                <a:gd name="T4" fmla="*/ 47 w 54"/>
                <a:gd name="T5" fmla="*/ 83 h 84"/>
                <a:gd name="T6" fmla="*/ 39 w 54"/>
                <a:gd name="T7" fmla="*/ 84 h 84"/>
                <a:gd name="T8" fmla="*/ 30 w 54"/>
                <a:gd name="T9" fmla="*/ 83 h 84"/>
                <a:gd name="T10" fmla="*/ 21 w 54"/>
                <a:gd name="T11" fmla="*/ 81 h 84"/>
                <a:gd name="T12" fmla="*/ 13 w 54"/>
                <a:gd name="T13" fmla="*/ 75 h 84"/>
                <a:gd name="T14" fmla="*/ 6 w 54"/>
                <a:gd name="T15" fmla="*/ 66 h 84"/>
                <a:gd name="T16" fmla="*/ 1 w 54"/>
                <a:gd name="T17" fmla="*/ 54 h 84"/>
                <a:gd name="T18" fmla="*/ 0 w 54"/>
                <a:gd name="T19" fmla="*/ 39 h 84"/>
                <a:gd name="T20" fmla="*/ 3 w 54"/>
                <a:gd name="T21" fmla="*/ 27 h 84"/>
                <a:gd name="T22" fmla="*/ 7 w 54"/>
                <a:gd name="T23" fmla="*/ 16 h 84"/>
                <a:gd name="T24" fmla="*/ 14 w 54"/>
                <a:gd name="T25" fmla="*/ 9 h 84"/>
                <a:gd name="T26" fmla="*/ 22 w 54"/>
                <a:gd name="T27" fmla="*/ 5 h 84"/>
                <a:gd name="T28" fmla="*/ 31 w 54"/>
                <a:gd name="T29" fmla="*/ 1 h 84"/>
                <a:gd name="T30" fmla="*/ 39 w 54"/>
                <a:gd name="T31" fmla="*/ 0 h 84"/>
                <a:gd name="T32" fmla="*/ 47 w 54"/>
                <a:gd name="T33" fmla="*/ 0 h 84"/>
                <a:gd name="T34" fmla="*/ 54 w 54"/>
                <a:gd name="T35" fmla="*/ 1 h 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84"/>
                <a:gd name="T56" fmla="*/ 54 w 54"/>
                <a:gd name="T57" fmla="*/ 84 h 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84">
                  <a:moveTo>
                    <a:pt x="54" y="1"/>
                  </a:moveTo>
                  <a:lnTo>
                    <a:pt x="54" y="81"/>
                  </a:lnTo>
                  <a:lnTo>
                    <a:pt x="47" y="83"/>
                  </a:lnTo>
                  <a:lnTo>
                    <a:pt x="39" y="84"/>
                  </a:lnTo>
                  <a:lnTo>
                    <a:pt x="30" y="83"/>
                  </a:lnTo>
                  <a:lnTo>
                    <a:pt x="21" y="81"/>
                  </a:lnTo>
                  <a:lnTo>
                    <a:pt x="13" y="75"/>
                  </a:lnTo>
                  <a:lnTo>
                    <a:pt x="6" y="66"/>
                  </a:lnTo>
                  <a:lnTo>
                    <a:pt x="1" y="54"/>
                  </a:lnTo>
                  <a:lnTo>
                    <a:pt x="0" y="39"/>
                  </a:lnTo>
                  <a:lnTo>
                    <a:pt x="3" y="27"/>
                  </a:lnTo>
                  <a:lnTo>
                    <a:pt x="7" y="16"/>
                  </a:lnTo>
                  <a:lnTo>
                    <a:pt x="14" y="9"/>
                  </a:lnTo>
                  <a:lnTo>
                    <a:pt x="22" y="5"/>
                  </a:lnTo>
                  <a:lnTo>
                    <a:pt x="31" y="1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55"/>
            <p:cNvSpPr>
              <a:spLocks/>
            </p:cNvSpPr>
            <p:nvPr/>
          </p:nvSpPr>
          <p:spPr bwMode="auto">
            <a:xfrm>
              <a:off x="1980" y="2673"/>
              <a:ext cx="42" cy="29"/>
            </a:xfrm>
            <a:custGeom>
              <a:avLst/>
              <a:gdLst>
                <a:gd name="T0" fmla="*/ 85 w 85"/>
                <a:gd name="T1" fmla="*/ 0 h 59"/>
                <a:gd name="T2" fmla="*/ 70 w 85"/>
                <a:gd name="T3" fmla="*/ 0 h 59"/>
                <a:gd name="T4" fmla="*/ 55 w 85"/>
                <a:gd name="T5" fmla="*/ 0 h 59"/>
                <a:gd name="T6" fmla="*/ 40 w 85"/>
                <a:gd name="T7" fmla="*/ 0 h 59"/>
                <a:gd name="T8" fmla="*/ 28 w 85"/>
                <a:gd name="T9" fmla="*/ 3 h 59"/>
                <a:gd name="T10" fmla="*/ 15 w 85"/>
                <a:gd name="T11" fmla="*/ 6 h 59"/>
                <a:gd name="T12" fmla="*/ 7 w 85"/>
                <a:gd name="T13" fmla="*/ 12 h 59"/>
                <a:gd name="T14" fmla="*/ 1 w 85"/>
                <a:gd name="T15" fmla="*/ 20 h 59"/>
                <a:gd name="T16" fmla="*/ 0 w 85"/>
                <a:gd name="T17" fmla="*/ 30 h 59"/>
                <a:gd name="T18" fmla="*/ 1 w 85"/>
                <a:gd name="T19" fmla="*/ 37 h 59"/>
                <a:gd name="T20" fmla="*/ 1 w 85"/>
                <a:gd name="T21" fmla="*/ 44 h 59"/>
                <a:gd name="T22" fmla="*/ 3 w 85"/>
                <a:gd name="T23" fmla="*/ 50 h 59"/>
                <a:gd name="T24" fmla="*/ 9 w 85"/>
                <a:gd name="T25" fmla="*/ 53 h 59"/>
                <a:gd name="T26" fmla="*/ 18 w 85"/>
                <a:gd name="T27" fmla="*/ 57 h 59"/>
                <a:gd name="T28" fmla="*/ 32 w 85"/>
                <a:gd name="T29" fmla="*/ 58 h 59"/>
                <a:gd name="T30" fmla="*/ 52 w 85"/>
                <a:gd name="T31" fmla="*/ 59 h 59"/>
                <a:gd name="T32" fmla="*/ 79 w 85"/>
                <a:gd name="T33" fmla="*/ 58 h 59"/>
                <a:gd name="T34" fmla="*/ 81 w 85"/>
                <a:gd name="T35" fmla="*/ 46 h 59"/>
                <a:gd name="T36" fmla="*/ 83 w 85"/>
                <a:gd name="T37" fmla="*/ 27 h 59"/>
                <a:gd name="T38" fmla="*/ 84 w 85"/>
                <a:gd name="T39" fmla="*/ 8 h 59"/>
                <a:gd name="T40" fmla="*/ 85 w 85"/>
                <a:gd name="T41" fmla="*/ 0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5"/>
                <a:gd name="T64" fmla="*/ 0 h 59"/>
                <a:gd name="T65" fmla="*/ 85 w 85"/>
                <a:gd name="T66" fmla="*/ 59 h 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5" h="59">
                  <a:moveTo>
                    <a:pt x="85" y="0"/>
                  </a:moveTo>
                  <a:lnTo>
                    <a:pt x="70" y="0"/>
                  </a:lnTo>
                  <a:lnTo>
                    <a:pt x="55" y="0"/>
                  </a:lnTo>
                  <a:lnTo>
                    <a:pt x="40" y="0"/>
                  </a:lnTo>
                  <a:lnTo>
                    <a:pt x="28" y="3"/>
                  </a:lnTo>
                  <a:lnTo>
                    <a:pt x="15" y="6"/>
                  </a:lnTo>
                  <a:lnTo>
                    <a:pt x="7" y="12"/>
                  </a:lnTo>
                  <a:lnTo>
                    <a:pt x="1" y="20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3"/>
                  </a:lnTo>
                  <a:lnTo>
                    <a:pt x="18" y="57"/>
                  </a:lnTo>
                  <a:lnTo>
                    <a:pt x="32" y="58"/>
                  </a:lnTo>
                  <a:lnTo>
                    <a:pt x="52" y="59"/>
                  </a:lnTo>
                  <a:lnTo>
                    <a:pt x="79" y="58"/>
                  </a:lnTo>
                  <a:lnTo>
                    <a:pt x="81" y="46"/>
                  </a:lnTo>
                  <a:lnTo>
                    <a:pt x="83" y="27"/>
                  </a:lnTo>
                  <a:lnTo>
                    <a:pt x="84" y="8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56"/>
            <p:cNvSpPr>
              <a:spLocks/>
            </p:cNvSpPr>
            <p:nvPr/>
          </p:nvSpPr>
          <p:spPr bwMode="auto">
            <a:xfrm>
              <a:off x="2581" y="2654"/>
              <a:ext cx="41" cy="40"/>
            </a:xfrm>
            <a:custGeom>
              <a:avLst/>
              <a:gdLst>
                <a:gd name="T0" fmla="*/ 41 w 82"/>
                <a:gd name="T1" fmla="*/ 81 h 81"/>
                <a:gd name="T2" fmla="*/ 33 w 82"/>
                <a:gd name="T3" fmla="*/ 80 h 81"/>
                <a:gd name="T4" fmla="*/ 26 w 82"/>
                <a:gd name="T5" fmla="*/ 77 h 81"/>
                <a:gd name="T6" fmla="*/ 19 w 82"/>
                <a:gd name="T7" fmla="*/ 74 h 81"/>
                <a:gd name="T8" fmla="*/ 12 w 82"/>
                <a:gd name="T9" fmla="*/ 69 h 81"/>
                <a:gd name="T10" fmla="*/ 7 w 82"/>
                <a:gd name="T11" fmla="*/ 62 h 81"/>
                <a:gd name="T12" fmla="*/ 4 w 82"/>
                <a:gd name="T13" fmla="*/ 55 h 81"/>
                <a:gd name="T14" fmla="*/ 1 w 82"/>
                <a:gd name="T15" fmla="*/ 49 h 81"/>
                <a:gd name="T16" fmla="*/ 0 w 82"/>
                <a:gd name="T17" fmla="*/ 40 h 81"/>
                <a:gd name="T18" fmla="*/ 1 w 82"/>
                <a:gd name="T19" fmla="*/ 32 h 81"/>
                <a:gd name="T20" fmla="*/ 4 w 82"/>
                <a:gd name="T21" fmla="*/ 26 h 81"/>
                <a:gd name="T22" fmla="*/ 7 w 82"/>
                <a:gd name="T23" fmla="*/ 19 h 81"/>
                <a:gd name="T24" fmla="*/ 12 w 82"/>
                <a:gd name="T25" fmla="*/ 12 h 81"/>
                <a:gd name="T26" fmla="*/ 19 w 82"/>
                <a:gd name="T27" fmla="*/ 7 h 81"/>
                <a:gd name="T28" fmla="*/ 26 w 82"/>
                <a:gd name="T29" fmla="*/ 4 h 81"/>
                <a:gd name="T30" fmla="*/ 33 w 82"/>
                <a:gd name="T31" fmla="*/ 1 h 81"/>
                <a:gd name="T32" fmla="*/ 41 w 82"/>
                <a:gd name="T33" fmla="*/ 0 h 81"/>
                <a:gd name="T34" fmla="*/ 49 w 82"/>
                <a:gd name="T35" fmla="*/ 1 h 81"/>
                <a:gd name="T36" fmla="*/ 57 w 82"/>
                <a:gd name="T37" fmla="*/ 4 h 81"/>
                <a:gd name="T38" fmla="*/ 64 w 82"/>
                <a:gd name="T39" fmla="*/ 7 h 81"/>
                <a:gd name="T40" fmla="*/ 71 w 82"/>
                <a:gd name="T41" fmla="*/ 12 h 81"/>
                <a:gd name="T42" fmla="*/ 75 w 82"/>
                <a:gd name="T43" fmla="*/ 19 h 81"/>
                <a:gd name="T44" fmla="*/ 79 w 82"/>
                <a:gd name="T45" fmla="*/ 26 h 81"/>
                <a:gd name="T46" fmla="*/ 81 w 82"/>
                <a:gd name="T47" fmla="*/ 32 h 81"/>
                <a:gd name="T48" fmla="*/ 82 w 82"/>
                <a:gd name="T49" fmla="*/ 40 h 81"/>
                <a:gd name="T50" fmla="*/ 81 w 82"/>
                <a:gd name="T51" fmla="*/ 49 h 81"/>
                <a:gd name="T52" fmla="*/ 79 w 82"/>
                <a:gd name="T53" fmla="*/ 55 h 81"/>
                <a:gd name="T54" fmla="*/ 75 w 82"/>
                <a:gd name="T55" fmla="*/ 62 h 81"/>
                <a:gd name="T56" fmla="*/ 71 w 82"/>
                <a:gd name="T57" fmla="*/ 69 h 81"/>
                <a:gd name="T58" fmla="*/ 64 w 82"/>
                <a:gd name="T59" fmla="*/ 74 h 81"/>
                <a:gd name="T60" fmla="*/ 57 w 82"/>
                <a:gd name="T61" fmla="*/ 77 h 81"/>
                <a:gd name="T62" fmla="*/ 49 w 82"/>
                <a:gd name="T63" fmla="*/ 80 h 81"/>
                <a:gd name="T64" fmla="*/ 41 w 82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"/>
                <a:gd name="T100" fmla="*/ 0 h 81"/>
                <a:gd name="T101" fmla="*/ 82 w 82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" h="81">
                  <a:moveTo>
                    <a:pt x="41" y="81"/>
                  </a:moveTo>
                  <a:lnTo>
                    <a:pt x="33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71" y="12"/>
                  </a:lnTo>
                  <a:lnTo>
                    <a:pt x="75" y="19"/>
                  </a:lnTo>
                  <a:lnTo>
                    <a:pt x="79" y="26"/>
                  </a:lnTo>
                  <a:lnTo>
                    <a:pt x="81" y="32"/>
                  </a:lnTo>
                  <a:lnTo>
                    <a:pt x="82" y="40"/>
                  </a:lnTo>
                  <a:lnTo>
                    <a:pt x="81" y="49"/>
                  </a:lnTo>
                  <a:lnTo>
                    <a:pt x="79" y="55"/>
                  </a:lnTo>
                  <a:lnTo>
                    <a:pt x="75" y="62"/>
                  </a:lnTo>
                  <a:lnTo>
                    <a:pt x="71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57"/>
            <p:cNvSpPr>
              <a:spLocks/>
            </p:cNvSpPr>
            <p:nvPr/>
          </p:nvSpPr>
          <p:spPr bwMode="auto">
            <a:xfrm>
              <a:off x="2068" y="2654"/>
              <a:ext cx="40" cy="40"/>
            </a:xfrm>
            <a:custGeom>
              <a:avLst/>
              <a:gdLst>
                <a:gd name="T0" fmla="*/ 41 w 81"/>
                <a:gd name="T1" fmla="*/ 81 h 81"/>
                <a:gd name="T2" fmla="*/ 32 w 81"/>
                <a:gd name="T3" fmla="*/ 80 h 81"/>
                <a:gd name="T4" fmla="*/ 26 w 81"/>
                <a:gd name="T5" fmla="*/ 77 h 81"/>
                <a:gd name="T6" fmla="*/ 19 w 81"/>
                <a:gd name="T7" fmla="*/ 74 h 81"/>
                <a:gd name="T8" fmla="*/ 12 w 81"/>
                <a:gd name="T9" fmla="*/ 69 h 81"/>
                <a:gd name="T10" fmla="*/ 7 w 81"/>
                <a:gd name="T11" fmla="*/ 62 h 81"/>
                <a:gd name="T12" fmla="*/ 4 w 81"/>
                <a:gd name="T13" fmla="*/ 55 h 81"/>
                <a:gd name="T14" fmla="*/ 1 w 81"/>
                <a:gd name="T15" fmla="*/ 49 h 81"/>
                <a:gd name="T16" fmla="*/ 0 w 81"/>
                <a:gd name="T17" fmla="*/ 40 h 81"/>
                <a:gd name="T18" fmla="*/ 1 w 81"/>
                <a:gd name="T19" fmla="*/ 32 h 81"/>
                <a:gd name="T20" fmla="*/ 4 w 81"/>
                <a:gd name="T21" fmla="*/ 26 h 81"/>
                <a:gd name="T22" fmla="*/ 7 w 81"/>
                <a:gd name="T23" fmla="*/ 19 h 81"/>
                <a:gd name="T24" fmla="*/ 12 w 81"/>
                <a:gd name="T25" fmla="*/ 12 h 81"/>
                <a:gd name="T26" fmla="*/ 19 w 81"/>
                <a:gd name="T27" fmla="*/ 7 h 81"/>
                <a:gd name="T28" fmla="*/ 26 w 81"/>
                <a:gd name="T29" fmla="*/ 4 h 81"/>
                <a:gd name="T30" fmla="*/ 32 w 81"/>
                <a:gd name="T31" fmla="*/ 1 h 81"/>
                <a:gd name="T32" fmla="*/ 41 w 81"/>
                <a:gd name="T33" fmla="*/ 0 h 81"/>
                <a:gd name="T34" fmla="*/ 49 w 81"/>
                <a:gd name="T35" fmla="*/ 1 h 81"/>
                <a:gd name="T36" fmla="*/ 57 w 81"/>
                <a:gd name="T37" fmla="*/ 4 h 81"/>
                <a:gd name="T38" fmla="*/ 64 w 81"/>
                <a:gd name="T39" fmla="*/ 7 h 81"/>
                <a:gd name="T40" fmla="*/ 69 w 81"/>
                <a:gd name="T41" fmla="*/ 12 h 81"/>
                <a:gd name="T42" fmla="*/ 74 w 81"/>
                <a:gd name="T43" fmla="*/ 19 h 81"/>
                <a:gd name="T44" fmla="*/ 77 w 81"/>
                <a:gd name="T45" fmla="*/ 26 h 81"/>
                <a:gd name="T46" fmla="*/ 80 w 81"/>
                <a:gd name="T47" fmla="*/ 32 h 81"/>
                <a:gd name="T48" fmla="*/ 81 w 81"/>
                <a:gd name="T49" fmla="*/ 40 h 81"/>
                <a:gd name="T50" fmla="*/ 80 w 81"/>
                <a:gd name="T51" fmla="*/ 49 h 81"/>
                <a:gd name="T52" fmla="*/ 77 w 81"/>
                <a:gd name="T53" fmla="*/ 55 h 81"/>
                <a:gd name="T54" fmla="*/ 74 w 81"/>
                <a:gd name="T55" fmla="*/ 62 h 81"/>
                <a:gd name="T56" fmla="*/ 69 w 81"/>
                <a:gd name="T57" fmla="*/ 69 h 81"/>
                <a:gd name="T58" fmla="*/ 64 w 81"/>
                <a:gd name="T59" fmla="*/ 74 h 81"/>
                <a:gd name="T60" fmla="*/ 57 w 81"/>
                <a:gd name="T61" fmla="*/ 77 h 81"/>
                <a:gd name="T62" fmla="*/ 49 w 81"/>
                <a:gd name="T63" fmla="*/ 80 h 81"/>
                <a:gd name="T64" fmla="*/ 41 w 81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"/>
                <a:gd name="T100" fmla="*/ 0 h 81"/>
                <a:gd name="T101" fmla="*/ 81 w 81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" h="81">
                  <a:moveTo>
                    <a:pt x="41" y="81"/>
                  </a:moveTo>
                  <a:lnTo>
                    <a:pt x="32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69" y="12"/>
                  </a:lnTo>
                  <a:lnTo>
                    <a:pt x="74" y="19"/>
                  </a:lnTo>
                  <a:lnTo>
                    <a:pt x="77" y="26"/>
                  </a:lnTo>
                  <a:lnTo>
                    <a:pt x="80" y="32"/>
                  </a:lnTo>
                  <a:lnTo>
                    <a:pt x="81" y="40"/>
                  </a:lnTo>
                  <a:lnTo>
                    <a:pt x="80" y="49"/>
                  </a:lnTo>
                  <a:lnTo>
                    <a:pt x="77" y="55"/>
                  </a:lnTo>
                  <a:lnTo>
                    <a:pt x="74" y="62"/>
                  </a:lnTo>
                  <a:lnTo>
                    <a:pt x="69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58"/>
            <p:cNvSpPr>
              <a:spLocks/>
            </p:cNvSpPr>
            <p:nvPr/>
          </p:nvSpPr>
          <p:spPr bwMode="auto">
            <a:xfrm>
              <a:off x="2352" y="2569"/>
              <a:ext cx="113" cy="113"/>
            </a:xfrm>
            <a:custGeom>
              <a:avLst/>
              <a:gdLst>
                <a:gd name="T0" fmla="*/ 113 w 227"/>
                <a:gd name="T1" fmla="*/ 227 h 227"/>
                <a:gd name="T2" fmla="*/ 90 w 227"/>
                <a:gd name="T3" fmla="*/ 224 h 227"/>
                <a:gd name="T4" fmla="*/ 69 w 227"/>
                <a:gd name="T5" fmla="*/ 217 h 227"/>
                <a:gd name="T6" fmla="*/ 50 w 227"/>
                <a:gd name="T7" fmla="*/ 207 h 227"/>
                <a:gd name="T8" fmla="*/ 34 w 227"/>
                <a:gd name="T9" fmla="*/ 193 h 227"/>
                <a:gd name="T10" fmla="*/ 20 w 227"/>
                <a:gd name="T11" fmla="*/ 176 h 227"/>
                <a:gd name="T12" fmla="*/ 9 w 227"/>
                <a:gd name="T13" fmla="*/ 158 h 227"/>
                <a:gd name="T14" fmla="*/ 2 w 227"/>
                <a:gd name="T15" fmla="*/ 136 h 227"/>
                <a:gd name="T16" fmla="*/ 0 w 227"/>
                <a:gd name="T17" fmla="*/ 113 h 227"/>
                <a:gd name="T18" fmla="*/ 2 w 227"/>
                <a:gd name="T19" fmla="*/ 90 h 227"/>
                <a:gd name="T20" fmla="*/ 9 w 227"/>
                <a:gd name="T21" fmla="*/ 69 h 227"/>
                <a:gd name="T22" fmla="*/ 20 w 227"/>
                <a:gd name="T23" fmla="*/ 50 h 227"/>
                <a:gd name="T24" fmla="*/ 34 w 227"/>
                <a:gd name="T25" fmla="*/ 34 h 227"/>
                <a:gd name="T26" fmla="*/ 50 w 227"/>
                <a:gd name="T27" fmla="*/ 20 h 227"/>
                <a:gd name="T28" fmla="*/ 69 w 227"/>
                <a:gd name="T29" fmla="*/ 9 h 227"/>
                <a:gd name="T30" fmla="*/ 90 w 227"/>
                <a:gd name="T31" fmla="*/ 3 h 227"/>
                <a:gd name="T32" fmla="*/ 113 w 227"/>
                <a:gd name="T33" fmla="*/ 0 h 227"/>
                <a:gd name="T34" fmla="*/ 136 w 227"/>
                <a:gd name="T35" fmla="*/ 3 h 227"/>
                <a:gd name="T36" fmla="*/ 158 w 227"/>
                <a:gd name="T37" fmla="*/ 9 h 227"/>
                <a:gd name="T38" fmla="*/ 176 w 227"/>
                <a:gd name="T39" fmla="*/ 20 h 227"/>
                <a:gd name="T40" fmla="*/ 194 w 227"/>
                <a:gd name="T41" fmla="*/ 34 h 227"/>
                <a:gd name="T42" fmla="*/ 207 w 227"/>
                <a:gd name="T43" fmla="*/ 50 h 227"/>
                <a:gd name="T44" fmla="*/ 218 w 227"/>
                <a:gd name="T45" fmla="*/ 69 h 227"/>
                <a:gd name="T46" fmla="*/ 225 w 227"/>
                <a:gd name="T47" fmla="*/ 90 h 227"/>
                <a:gd name="T48" fmla="*/ 227 w 227"/>
                <a:gd name="T49" fmla="*/ 113 h 227"/>
                <a:gd name="T50" fmla="*/ 225 w 227"/>
                <a:gd name="T51" fmla="*/ 136 h 227"/>
                <a:gd name="T52" fmla="*/ 218 w 227"/>
                <a:gd name="T53" fmla="*/ 158 h 227"/>
                <a:gd name="T54" fmla="*/ 207 w 227"/>
                <a:gd name="T55" fmla="*/ 176 h 227"/>
                <a:gd name="T56" fmla="*/ 194 w 227"/>
                <a:gd name="T57" fmla="*/ 193 h 227"/>
                <a:gd name="T58" fmla="*/ 176 w 227"/>
                <a:gd name="T59" fmla="*/ 207 h 227"/>
                <a:gd name="T60" fmla="*/ 158 w 227"/>
                <a:gd name="T61" fmla="*/ 217 h 227"/>
                <a:gd name="T62" fmla="*/ 136 w 227"/>
                <a:gd name="T63" fmla="*/ 224 h 227"/>
                <a:gd name="T64" fmla="*/ 113 w 227"/>
                <a:gd name="T65" fmla="*/ 227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27"/>
                <a:gd name="T101" fmla="*/ 227 w 227"/>
                <a:gd name="T102" fmla="*/ 227 h 2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27">
                  <a:moveTo>
                    <a:pt x="113" y="227"/>
                  </a:moveTo>
                  <a:lnTo>
                    <a:pt x="90" y="224"/>
                  </a:lnTo>
                  <a:lnTo>
                    <a:pt x="69" y="217"/>
                  </a:lnTo>
                  <a:lnTo>
                    <a:pt x="50" y="207"/>
                  </a:lnTo>
                  <a:lnTo>
                    <a:pt x="34" y="193"/>
                  </a:lnTo>
                  <a:lnTo>
                    <a:pt x="20" y="176"/>
                  </a:lnTo>
                  <a:lnTo>
                    <a:pt x="9" y="158"/>
                  </a:lnTo>
                  <a:lnTo>
                    <a:pt x="2" y="136"/>
                  </a:lnTo>
                  <a:lnTo>
                    <a:pt x="0" y="113"/>
                  </a:lnTo>
                  <a:lnTo>
                    <a:pt x="2" y="90"/>
                  </a:lnTo>
                  <a:lnTo>
                    <a:pt x="9" y="69"/>
                  </a:lnTo>
                  <a:lnTo>
                    <a:pt x="20" y="50"/>
                  </a:lnTo>
                  <a:lnTo>
                    <a:pt x="34" y="34"/>
                  </a:lnTo>
                  <a:lnTo>
                    <a:pt x="50" y="20"/>
                  </a:lnTo>
                  <a:lnTo>
                    <a:pt x="69" y="9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6" y="3"/>
                  </a:lnTo>
                  <a:lnTo>
                    <a:pt x="158" y="9"/>
                  </a:lnTo>
                  <a:lnTo>
                    <a:pt x="176" y="20"/>
                  </a:lnTo>
                  <a:lnTo>
                    <a:pt x="194" y="34"/>
                  </a:lnTo>
                  <a:lnTo>
                    <a:pt x="207" y="50"/>
                  </a:lnTo>
                  <a:lnTo>
                    <a:pt x="218" y="69"/>
                  </a:lnTo>
                  <a:lnTo>
                    <a:pt x="225" y="90"/>
                  </a:lnTo>
                  <a:lnTo>
                    <a:pt x="227" y="113"/>
                  </a:lnTo>
                  <a:lnTo>
                    <a:pt x="225" y="136"/>
                  </a:lnTo>
                  <a:lnTo>
                    <a:pt x="218" y="158"/>
                  </a:lnTo>
                  <a:lnTo>
                    <a:pt x="207" y="176"/>
                  </a:lnTo>
                  <a:lnTo>
                    <a:pt x="194" y="193"/>
                  </a:lnTo>
                  <a:lnTo>
                    <a:pt x="176" y="207"/>
                  </a:lnTo>
                  <a:lnTo>
                    <a:pt x="158" y="217"/>
                  </a:lnTo>
                  <a:lnTo>
                    <a:pt x="136" y="224"/>
                  </a:lnTo>
                  <a:lnTo>
                    <a:pt x="113" y="22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59"/>
            <p:cNvSpPr>
              <a:spLocks/>
            </p:cNvSpPr>
            <p:nvPr/>
          </p:nvSpPr>
          <p:spPr bwMode="auto">
            <a:xfrm>
              <a:off x="2384" y="2601"/>
              <a:ext cx="48" cy="47"/>
            </a:xfrm>
            <a:custGeom>
              <a:avLst/>
              <a:gdLst>
                <a:gd name="T0" fmla="*/ 48 w 95"/>
                <a:gd name="T1" fmla="*/ 95 h 95"/>
                <a:gd name="T2" fmla="*/ 39 w 95"/>
                <a:gd name="T3" fmla="*/ 94 h 95"/>
                <a:gd name="T4" fmla="*/ 30 w 95"/>
                <a:gd name="T5" fmla="*/ 92 h 95"/>
                <a:gd name="T6" fmla="*/ 21 w 95"/>
                <a:gd name="T7" fmla="*/ 87 h 95"/>
                <a:gd name="T8" fmla="*/ 13 w 95"/>
                <a:gd name="T9" fmla="*/ 81 h 95"/>
                <a:gd name="T10" fmla="*/ 8 w 95"/>
                <a:gd name="T11" fmla="*/ 74 h 95"/>
                <a:gd name="T12" fmla="*/ 3 w 95"/>
                <a:gd name="T13" fmla="*/ 66 h 95"/>
                <a:gd name="T14" fmla="*/ 1 w 95"/>
                <a:gd name="T15" fmla="*/ 57 h 95"/>
                <a:gd name="T16" fmla="*/ 0 w 95"/>
                <a:gd name="T17" fmla="*/ 48 h 95"/>
                <a:gd name="T18" fmla="*/ 1 w 95"/>
                <a:gd name="T19" fmla="*/ 39 h 95"/>
                <a:gd name="T20" fmla="*/ 3 w 95"/>
                <a:gd name="T21" fmla="*/ 29 h 95"/>
                <a:gd name="T22" fmla="*/ 8 w 95"/>
                <a:gd name="T23" fmla="*/ 21 h 95"/>
                <a:gd name="T24" fmla="*/ 13 w 95"/>
                <a:gd name="T25" fmla="*/ 13 h 95"/>
                <a:gd name="T26" fmla="*/ 21 w 95"/>
                <a:gd name="T27" fmla="*/ 8 h 95"/>
                <a:gd name="T28" fmla="*/ 30 w 95"/>
                <a:gd name="T29" fmla="*/ 3 h 95"/>
                <a:gd name="T30" fmla="*/ 39 w 95"/>
                <a:gd name="T31" fmla="*/ 1 h 95"/>
                <a:gd name="T32" fmla="*/ 48 w 95"/>
                <a:gd name="T33" fmla="*/ 0 h 95"/>
                <a:gd name="T34" fmla="*/ 57 w 95"/>
                <a:gd name="T35" fmla="*/ 1 h 95"/>
                <a:gd name="T36" fmla="*/ 66 w 95"/>
                <a:gd name="T37" fmla="*/ 3 h 95"/>
                <a:gd name="T38" fmla="*/ 74 w 95"/>
                <a:gd name="T39" fmla="*/ 8 h 95"/>
                <a:gd name="T40" fmla="*/ 81 w 95"/>
                <a:gd name="T41" fmla="*/ 13 h 95"/>
                <a:gd name="T42" fmla="*/ 87 w 95"/>
                <a:gd name="T43" fmla="*/ 21 h 95"/>
                <a:gd name="T44" fmla="*/ 92 w 95"/>
                <a:gd name="T45" fmla="*/ 29 h 95"/>
                <a:gd name="T46" fmla="*/ 94 w 95"/>
                <a:gd name="T47" fmla="*/ 39 h 95"/>
                <a:gd name="T48" fmla="*/ 95 w 95"/>
                <a:gd name="T49" fmla="*/ 48 h 95"/>
                <a:gd name="T50" fmla="*/ 94 w 95"/>
                <a:gd name="T51" fmla="*/ 57 h 95"/>
                <a:gd name="T52" fmla="*/ 92 w 95"/>
                <a:gd name="T53" fmla="*/ 66 h 95"/>
                <a:gd name="T54" fmla="*/ 87 w 95"/>
                <a:gd name="T55" fmla="*/ 74 h 95"/>
                <a:gd name="T56" fmla="*/ 81 w 95"/>
                <a:gd name="T57" fmla="*/ 81 h 95"/>
                <a:gd name="T58" fmla="*/ 74 w 95"/>
                <a:gd name="T59" fmla="*/ 87 h 95"/>
                <a:gd name="T60" fmla="*/ 66 w 95"/>
                <a:gd name="T61" fmla="*/ 92 h 95"/>
                <a:gd name="T62" fmla="*/ 57 w 95"/>
                <a:gd name="T63" fmla="*/ 94 h 95"/>
                <a:gd name="T64" fmla="*/ 48 w 95"/>
                <a:gd name="T65" fmla="*/ 95 h 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5"/>
                <a:gd name="T100" fmla="*/ 0 h 95"/>
                <a:gd name="T101" fmla="*/ 95 w 95"/>
                <a:gd name="T102" fmla="*/ 95 h 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5" h="95">
                  <a:moveTo>
                    <a:pt x="48" y="95"/>
                  </a:moveTo>
                  <a:lnTo>
                    <a:pt x="39" y="94"/>
                  </a:lnTo>
                  <a:lnTo>
                    <a:pt x="30" y="92"/>
                  </a:lnTo>
                  <a:lnTo>
                    <a:pt x="21" y="87"/>
                  </a:lnTo>
                  <a:lnTo>
                    <a:pt x="13" y="81"/>
                  </a:lnTo>
                  <a:lnTo>
                    <a:pt x="8" y="74"/>
                  </a:lnTo>
                  <a:lnTo>
                    <a:pt x="3" y="66"/>
                  </a:lnTo>
                  <a:lnTo>
                    <a:pt x="1" y="57"/>
                  </a:lnTo>
                  <a:lnTo>
                    <a:pt x="0" y="48"/>
                  </a:lnTo>
                  <a:lnTo>
                    <a:pt x="1" y="39"/>
                  </a:lnTo>
                  <a:lnTo>
                    <a:pt x="3" y="29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30" y="3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57" y="1"/>
                  </a:lnTo>
                  <a:lnTo>
                    <a:pt x="66" y="3"/>
                  </a:lnTo>
                  <a:lnTo>
                    <a:pt x="74" y="8"/>
                  </a:lnTo>
                  <a:lnTo>
                    <a:pt x="81" y="13"/>
                  </a:lnTo>
                  <a:lnTo>
                    <a:pt x="87" y="21"/>
                  </a:lnTo>
                  <a:lnTo>
                    <a:pt x="92" y="29"/>
                  </a:lnTo>
                  <a:lnTo>
                    <a:pt x="94" y="39"/>
                  </a:lnTo>
                  <a:lnTo>
                    <a:pt x="95" y="48"/>
                  </a:lnTo>
                  <a:lnTo>
                    <a:pt x="94" y="57"/>
                  </a:lnTo>
                  <a:lnTo>
                    <a:pt x="92" y="66"/>
                  </a:lnTo>
                  <a:lnTo>
                    <a:pt x="87" y="74"/>
                  </a:lnTo>
                  <a:lnTo>
                    <a:pt x="81" y="81"/>
                  </a:lnTo>
                  <a:lnTo>
                    <a:pt x="74" y="87"/>
                  </a:lnTo>
                  <a:lnTo>
                    <a:pt x="66" y="92"/>
                  </a:lnTo>
                  <a:lnTo>
                    <a:pt x="57" y="94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60"/>
            <p:cNvSpPr>
              <a:spLocks/>
            </p:cNvSpPr>
            <p:nvPr/>
          </p:nvSpPr>
          <p:spPr bwMode="auto">
            <a:xfrm>
              <a:off x="2235" y="2465"/>
              <a:ext cx="68" cy="43"/>
            </a:xfrm>
            <a:custGeom>
              <a:avLst/>
              <a:gdLst>
                <a:gd name="T0" fmla="*/ 4 w 135"/>
                <a:gd name="T1" fmla="*/ 84 h 85"/>
                <a:gd name="T2" fmla="*/ 1 w 135"/>
                <a:gd name="T3" fmla="*/ 74 h 85"/>
                <a:gd name="T4" fmla="*/ 1 w 135"/>
                <a:gd name="T5" fmla="*/ 63 h 85"/>
                <a:gd name="T6" fmla="*/ 12 w 135"/>
                <a:gd name="T7" fmla="*/ 54 h 85"/>
                <a:gd name="T8" fmla="*/ 26 w 135"/>
                <a:gd name="T9" fmla="*/ 51 h 85"/>
                <a:gd name="T10" fmla="*/ 40 w 135"/>
                <a:gd name="T11" fmla="*/ 56 h 85"/>
                <a:gd name="T12" fmla="*/ 51 w 135"/>
                <a:gd name="T13" fmla="*/ 75 h 85"/>
                <a:gd name="T14" fmla="*/ 57 w 135"/>
                <a:gd name="T15" fmla="*/ 83 h 85"/>
                <a:gd name="T16" fmla="*/ 60 w 135"/>
                <a:gd name="T17" fmla="*/ 79 h 85"/>
                <a:gd name="T18" fmla="*/ 67 w 135"/>
                <a:gd name="T19" fmla="*/ 73 h 85"/>
                <a:gd name="T20" fmla="*/ 69 w 135"/>
                <a:gd name="T21" fmla="*/ 72 h 85"/>
                <a:gd name="T22" fmla="*/ 72 w 135"/>
                <a:gd name="T23" fmla="*/ 69 h 85"/>
                <a:gd name="T24" fmla="*/ 60 w 135"/>
                <a:gd name="T25" fmla="*/ 59 h 85"/>
                <a:gd name="T26" fmla="*/ 57 w 135"/>
                <a:gd name="T27" fmla="*/ 31 h 85"/>
                <a:gd name="T28" fmla="*/ 60 w 135"/>
                <a:gd name="T29" fmla="*/ 20 h 85"/>
                <a:gd name="T30" fmla="*/ 66 w 135"/>
                <a:gd name="T31" fmla="*/ 12 h 85"/>
                <a:gd name="T32" fmla="*/ 78 w 135"/>
                <a:gd name="T33" fmla="*/ 6 h 85"/>
                <a:gd name="T34" fmla="*/ 90 w 135"/>
                <a:gd name="T35" fmla="*/ 3 h 85"/>
                <a:gd name="T36" fmla="*/ 107 w 135"/>
                <a:gd name="T37" fmla="*/ 0 h 85"/>
                <a:gd name="T38" fmla="*/ 116 w 135"/>
                <a:gd name="T39" fmla="*/ 7 h 85"/>
                <a:gd name="T40" fmla="*/ 120 w 135"/>
                <a:gd name="T41" fmla="*/ 14 h 85"/>
                <a:gd name="T42" fmla="*/ 124 w 135"/>
                <a:gd name="T43" fmla="*/ 23 h 85"/>
                <a:gd name="T44" fmla="*/ 126 w 135"/>
                <a:gd name="T45" fmla="*/ 28 h 85"/>
                <a:gd name="T46" fmla="*/ 128 w 135"/>
                <a:gd name="T47" fmla="*/ 34 h 85"/>
                <a:gd name="T48" fmla="*/ 127 w 135"/>
                <a:gd name="T49" fmla="*/ 37 h 85"/>
                <a:gd name="T50" fmla="*/ 127 w 135"/>
                <a:gd name="T51" fmla="*/ 40 h 85"/>
                <a:gd name="T52" fmla="*/ 133 w 135"/>
                <a:gd name="T53" fmla="*/ 43 h 85"/>
                <a:gd name="T54" fmla="*/ 135 w 135"/>
                <a:gd name="T55" fmla="*/ 45 h 85"/>
                <a:gd name="T56" fmla="*/ 134 w 135"/>
                <a:gd name="T57" fmla="*/ 50 h 85"/>
                <a:gd name="T58" fmla="*/ 130 w 135"/>
                <a:gd name="T59" fmla="*/ 52 h 85"/>
                <a:gd name="T60" fmla="*/ 130 w 135"/>
                <a:gd name="T61" fmla="*/ 56 h 85"/>
                <a:gd name="T62" fmla="*/ 129 w 135"/>
                <a:gd name="T63" fmla="*/ 59 h 85"/>
                <a:gd name="T64" fmla="*/ 129 w 135"/>
                <a:gd name="T65" fmla="*/ 60 h 85"/>
                <a:gd name="T66" fmla="*/ 132 w 135"/>
                <a:gd name="T67" fmla="*/ 66 h 85"/>
                <a:gd name="T68" fmla="*/ 133 w 135"/>
                <a:gd name="T69" fmla="*/ 72 h 85"/>
                <a:gd name="T70" fmla="*/ 126 w 135"/>
                <a:gd name="T71" fmla="*/ 75 h 85"/>
                <a:gd name="T72" fmla="*/ 119 w 135"/>
                <a:gd name="T73" fmla="*/ 77 h 85"/>
                <a:gd name="T74" fmla="*/ 114 w 135"/>
                <a:gd name="T75" fmla="*/ 82 h 85"/>
                <a:gd name="T76" fmla="*/ 4 w 135"/>
                <a:gd name="T77" fmla="*/ 85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5"/>
                <a:gd name="T118" fmla="*/ 0 h 85"/>
                <a:gd name="T119" fmla="*/ 135 w 13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5" h="85">
                  <a:moveTo>
                    <a:pt x="4" y="85"/>
                  </a:moveTo>
                  <a:lnTo>
                    <a:pt x="4" y="84"/>
                  </a:lnTo>
                  <a:lnTo>
                    <a:pt x="3" y="80"/>
                  </a:lnTo>
                  <a:lnTo>
                    <a:pt x="1" y="74"/>
                  </a:lnTo>
                  <a:lnTo>
                    <a:pt x="0" y="67"/>
                  </a:lnTo>
                  <a:lnTo>
                    <a:pt x="1" y="63"/>
                  </a:lnTo>
                  <a:lnTo>
                    <a:pt x="6" y="59"/>
                  </a:lnTo>
                  <a:lnTo>
                    <a:pt x="12" y="54"/>
                  </a:lnTo>
                  <a:lnTo>
                    <a:pt x="19" y="52"/>
                  </a:lnTo>
                  <a:lnTo>
                    <a:pt x="26" y="51"/>
                  </a:lnTo>
                  <a:lnTo>
                    <a:pt x="34" y="51"/>
                  </a:lnTo>
                  <a:lnTo>
                    <a:pt x="40" y="56"/>
                  </a:lnTo>
                  <a:lnTo>
                    <a:pt x="45" y="63"/>
                  </a:lnTo>
                  <a:lnTo>
                    <a:pt x="51" y="75"/>
                  </a:lnTo>
                  <a:lnTo>
                    <a:pt x="54" y="81"/>
                  </a:lnTo>
                  <a:lnTo>
                    <a:pt x="57" y="83"/>
                  </a:lnTo>
                  <a:lnTo>
                    <a:pt x="60" y="79"/>
                  </a:lnTo>
                  <a:lnTo>
                    <a:pt x="64" y="75"/>
                  </a:lnTo>
                  <a:lnTo>
                    <a:pt x="67" y="73"/>
                  </a:lnTo>
                  <a:lnTo>
                    <a:pt x="69" y="73"/>
                  </a:lnTo>
                  <a:lnTo>
                    <a:pt x="69" y="72"/>
                  </a:lnTo>
                  <a:lnTo>
                    <a:pt x="71" y="71"/>
                  </a:lnTo>
                  <a:lnTo>
                    <a:pt x="72" y="69"/>
                  </a:lnTo>
                  <a:lnTo>
                    <a:pt x="72" y="67"/>
                  </a:lnTo>
                  <a:lnTo>
                    <a:pt x="60" y="59"/>
                  </a:lnTo>
                  <a:lnTo>
                    <a:pt x="57" y="45"/>
                  </a:lnTo>
                  <a:lnTo>
                    <a:pt x="57" y="31"/>
                  </a:lnTo>
                  <a:lnTo>
                    <a:pt x="60" y="25"/>
                  </a:lnTo>
                  <a:lnTo>
                    <a:pt x="60" y="20"/>
                  </a:lnTo>
                  <a:lnTo>
                    <a:pt x="63" y="15"/>
                  </a:lnTo>
                  <a:lnTo>
                    <a:pt x="66" y="12"/>
                  </a:lnTo>
                  <a:lnTo>
                    <a:pt x="72" y="10"/>
                  </a:lnTo>
                  <a:lnTo>
                    <a:pt x="78" y="6"/>
                  </a:lnTo>
                  <a:lnTo>
                    <a:pt x="83" y="5"/>
                  </a:lnTo>
                  <a:lnTo>
                    <a:pt x="90" y="3"/>
                  </a:lnTo>
                  <a:lnTo>
                    <a:pt x="97" y="2"/>
                  </a:lnTo>
                  <a:lnTo>
                    <a:pt x="107" y="0"/>
                  </a:lnTo>
                  <a:lnTo>
                    <a:pt x="113" y="3"/>
                  </a:lnTo>
                  <a:lnTo>
                    <a:pt x="116" y="7"/>
                  </a:lnTo>
                  <a:lnTo>
                    <a:pt x="116" y="12"/>
                  </a:lnTo>
                  <a:lnTo>
                    <a:pt x="120" y="14"/>
                  </a:lnTo>
                  <a:lnTo>
                    <a:pt x="122" y="19"/>
                  </a:lnTo>
                  <a:lnTo>
                    <a:pt x="124" y="23"/>
                  </a:lnTo>
                  <a:lnTo>
                    <a:pt x="124" y="27"/>
                  </a:lnTo>
                  <a:lnTo>
                    <a:pt x="126" y="28"/>
                  </a:lnTo>
                  <a:lnTo>
                    <a:pt x="128" y="31"/>
                  </a:lnTo>
                  <a:lnTo>
                    <a:pt x="128" y="34"/>
                  </a:lnTo>
                  <a:lnTo>
                    <a:pt x="128" y="36"/>
                  </a:lnTo>
                  <a:lnTo>
                    <a:pt x="127" y="37"/>
                  </a:lnTo>
                  <a:lnTo>
                    <a:pt x="126" y="37"/>
                  </a:lnTo>
                  <a:lnTo>
                    <a:pt x="127" y="40"/>
                  </a:lnTo>
                  <a:lnTo>
                    <a:pt x="130" y="42"/>
                  </a:lnTo>
                  <a:lnTo>
                    <a:pt x="133" y="43"/>
                  </a:lnTo>
                  <a:lnTo>
                    <a:pt x="134" y="44"/>
                  </a:lnTo>
                  <a:lnTo>
                    <a:pt x="135" y="45"/>
                  </a:lnTo>
                  <a:lnTo>
                    <a:pt x="135" y="48"/>
                  </a:lnTo>
                  <a:lnTo>
                    <a:pt x="134" y="50"/>
                  </a:lnTo>
                  <a:lnTo>
                    <a:pt x="132" y="51"/>
                  </a:lnTo>
                  <a:lnTo>
                    <a:pt x="130" y="52"/>
                  </a:lnTo>
                  <a:lnTo>
                    <a:pt x="130" y="54"/>
                  </a:lnTo>
                  <a:lnTo>
                    <a:pt x="130" y="56"/>
                  </a:lnTo>
                  <a:lnTo>
                    <a:pt x="130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2" y="66"/>
                  </a:lnTo>
                  <a:lnTo>
                    <a:pt x="133" y="69"/>
                  </a:lnTo>
                  <a:lnTo>
                    <a:pt x="133" y="72"/>
                  </a:lnTo>
                  <a:lnTo>
                    <a:pt x="129" y="74"/>
                  </a:lnTo>
                  <a:lnTo>
                    <a:pt x="126" y="75"/>
                  </a:lnTo>
                  <a:lnTo>
                    <a:pt x="122" y="76"/>
                  </a:lnTo>
                  <a:lnTo>
                    <a:pt x="119" y="77"/>
                  </a:lnTo>
                  <a:lnTo>
                    <a:pt x="117" y="80"/>
                  </a:lnTo>
                  <a:lnTo>
                    <a:pt x="114" y="82"/>
                  </a:lnTo>
                  <a:lnTo>
                    <a:pt x="113" y="85"/>
                  </a:lnTo>
                  <a:lnTo>
                    <a:pt x="4" y="8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3" name="Object 61"/>
            <p:cNvGraphicFramePr>
              <a:graphicFrameLocks noChangeAspect="1"/>
            </p:cNvGraphicFramePr>
            <p:nvPr/>
          </p:nvGraphicFramePr>
          <p:xfrm>
            <a:off x="2544" y="2688"/>
            <a:ext cx="733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4" name="Clip" r:id="rId4" imgW="1164031" imgH="436169" progId="">
                    <p:embed/>
                  </p:oleObj>
                </mc:Choice>
                <mc:Fallback>
                  <p:oleObj name="Clip" r:id="rId4" imgW="1164031" imgH="436169" progId="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688"/>
                          <a:ext cx="733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85" name="Freeform 62"/>
            <p:cNvSpPr>
              <a:spLocks/>
            </p:cNvSpPr>
            <p:nvPr/>
          </p:nvSpPr>
          <p:spPr bwMode="auto">
            <a:xfrm>
              <a:off x="3641" y="2571"/>
              <a:ext cx="120" cy="75"/>
            </a:xfrm>
            <a:custGeom>
              <a:avLst/>
              <a:gdLst>
                <a:gd name="T0" fmla="*/ 0 w 238"/>
                <a:gd name="T1" fmla="*/ 146 h 150"/>
                <a:gd name="T2" fmla="*/ 9 w 238"/>
                <a:gd name="T3" fmla="*/ 99 h 150"/>
                <a:gd name="T4" fmla="*/ 23 w 238"/>
                <a:gd name="T5" fmla="*/ 62 h 150"/>
                <a:gd name="T6" fmla="*/ 41 w 238"/>
                <a:gd name="T7" fmla="*/ 37 h 150"/>
                <a:gd name="T8" fmla="*/ 62 w 238"/>
                <a:gd name="T9" fmla="*/ 19 h 150"/>
                <a:gd name="T10" fmla="*/ 83 w 238"/>
                <a:gd name="T11" fmla="*/ 8 h 150"/>
                <a:gd name="T12" fmla="*/ 101 w 238"/>
                <a:gd name="T13" fmla="*/ 3 h 150"/>
                <a:gd name="T14" fmla="*/ 117 w 238"/>
                <a:gd name="T15" fmla="*/ 0 h 150"/>
                <a:gd name="T16" fmla="*/ 128 w 238"/>
                <a:gd name="T17" fmla="*/ 0 h 150"/>
                <a:gd name="T18" fmla="*/ 169 w 238"/>
                <a:gd name="T19" fmla="*/ 7 h 150"/>
                <a:gd name="T20" fmla="*/ 199 w 238"/>
                <a:gd name="T21" fmla="*/ 22 h 150"/>
                <a:gd name="T22" fmla="*/ 220 w 238"/>
                <a:gd name="T23" fmla="*/ 43 h 150"/>
                <a:gd name="T24" fmla="*/ 231 w 238"/>
                <a:gd name="T25" fmla="*/ 67 h 150"/>
                <a:gd name="T26" fmla="*/ 237 w 238"/>
                <a:gd name="T27" fmla="*/ 91 h 150"/>
                <a:gd name="T28" fmla="*/ 238 w 238"/>
                <a:gd name="T29" fmla="*/ 115 h 150"/>
                <a:gd name="T30" fmla="*/ 236 w 238"/>
                <a:gd name="T31" fmla="*/ 135 h 150"/>
                <a:gd name="T32" fmla="*/ 231 w 238"/>
                <a:gd name="T33" fmla="*/ 150 h 150"/>
                <a:gd name="T34" fmla="*/ 223 w 238"/>
                <a:gd name="T35" fmla="*/ 150 h 150"/>
                <a:gd name="T36" fmla="*/ 213 w 238"/>
                <a:gd name="T37" fmla="*/ 150 h 150"/>
                <a:gd name="T38" fmla="*/ 198 w 238"/>
                <a:gd name="T39" fmla="*/ 150 h 150"/>
                <a:gd name="T40" fmla="*/ 182 w 238"/>
                <a:gd name="T41" fmla="*/ 150 h 150"/>
                <a:gd name="T42" fmla="*/ 163 w 238"/>
                <a:gd name="T43" fmla="*/ 150 h 150"/>
                <a:gd name="T44" fmla="*/ 145 w 238"/>
                <a:gd name="T45" fmla="*/ 150 h 150"/>
                <a:gd name="T46" fmla="*/ 124 w 238"/>
                <a:gd name="T47" fmla="*/ 150 h 150"/>
                <a:gd name="T48" fmla="*/ 104 w 238"/>
                <a:gd name="T49" fmla="*/ 150 h 150"/>
                <a:gd name="T50" fmla="*/ 84 w 238"/>
                <a:gd name="T51" fmla="*/ 150 h 150"/>
                <a:gd name="T52" fmla="*/ 64 w 238"/>
                <a:gd name="T53" fmla="*/ 150 h 150"/>
                <a:gd name="T54" fmla="*/ 47 w 238"/>
                <a:gd name="T55" fmla="*/ 150 h 150"/>
                <a:gd name="T56" fmla="*/ 32 w 238"/>
                <a:gd name="T57" fmla="*/ 150 h 150"/>
                <a:gd name="T58" fmla="*/ 18 w 238"/>
                <a:gd name="T59" fmla="*/ 150 h 150"/>
                <a:gd name="T60" fmla="*/ 9 w 238"/>
                <a:gd name="T61" fmla="*/ 150 h 150"/>
                <a:gd name="T62" fmla="*/ 2 w 238"/>
                <a:gd name="T63" fmla="*/ 150 h 150"/>
                <a:gd name="T64" fmla="*/ 0 w 238"/>
                <a:gd name="T65" fmla="*/ 150 h 150"/>
                <a:gd name="T66" fmla="*/ 0 w 238"/>
                <a:gd name="T67" fmla="*/ 146 h 1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50"/>
                <a:gd name="T104" fmla="*/ 238 w 238"/>
                <a:gd name="T105" fmla="*/ 150 h 1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50">
                  <a:moveTo>
                    <a:pt x="0" y="146"/>
                  </a:moveTo>
                  <a:lnTo>
                    <a:pt x="9" y="99"/>
                  </a:lnTo>
                  <a:lnTo>
                    <a:pt x="23" y="62"/>
                  </a:lnTo>
                  <a:lnTo>
                    <a:pt x="41" y="37"/>
                  </a:lnTo>
                  <a:lnTo>
                    <a:pt x="62" y="19"/>
                  </a:lnTo>
                  <a:lnTo>
                    <a:pt x="83" y="8"/>
                  </a:lnTo>
                  <a:lnTo>
                    <a:pt x="101" y="3"/>
                  </a:lnTo>
                  <a:lnTo>
                    <a:pt x="117" y="0"/>
                  </a:lnTo>
                  <a:lnTo>
                    <a:pt x="128" y="0"/>
                  </a:lnTo>
                  <a:lnTo>
                    <a:pt x="169" y="7"/>
                  </a:lnTo>
                  <a:lnTo>
                    <a:pt x="199" y="22"/>
                  </a:lnTo>
                  <a:lnTo>
                    <a:pt x="220" y="43"/>
                  </a:lnTo>
                  <a:lnTo>
                    <a:pt x="231" y="67"/>
                  </a:lnTo>
                  <a:lnTo>
                    <a:pt x="237" y="91"/>
                  </a:lnTo>
                  <a:lnTo>
                    <a:pt x="238" y="115"/>
                  </a:lnTo>
                  <a:lnTo>
                    <a:pt x="236" y="135"/>
                  </a:lnTo>
                  <a:lnTo>
                    <a:pt x="231" y="150"/>
                  </a:lnTo>
                  <a:lnTo>
                    <a:pt x="223" y="150"/>
                  </a:lnTo>
                  <a:lnTo>
                    <a:pt x="213" y="150"/>
                  </a:lnTo>
                  <a:lnTo>
                    <a:pt x="198" y="150"/>
                  </a:lnTo>
                  <a:lnTo>
                    <a:pt x="182" y="150"/>
                  </a:lnTo>
                  <a:lnTo>
                    <a:pt x="163" y="150"/>
                  </a:lnTo>
                  <a:lnTo>
                    <a:pt x="145" y="150"/>
                  </a:lnTo>
                  <a:lnTo>
                    <a:pt x="124" y="150"/>
                  </a:lnTo>
                  <a:lnTo>
                    <a:pt x="104" y="150"/>
                  </a:lnTo>
                  <a:lnTo>
                    <a:pt x="84" y="150"/>
                  </a:lnTo>
                  <a:lnTo>
                    <a:pt x="64" y="150"/>
                  </a:lnTo>
                  <a:lnTo>
                    <a:pt x="47" y="150"/>
                  </a:lnTo>
                  <a:lnTo>
                    <a:pt x="32" y="150"/>
                  </a:lnTo>
                  <a:lnTo>
                    <a:pt x="18" y="150"/>
                  </a:lnTo>
                  <a:lnTo>
                    <a:pt x="9" y="150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63"/>
            <p:cNvSpPr>
              <a:spLocks/>
            </p:cNvSpPr>
            <p:nvPr/>
          </p:nvSpPr>
          <p:spPr bwMode="auto">
            <a:xfrm>
              <a:off x="3132" y="2569"/>
              <a:ext cx="120" cy="85"/>
            </a:xfrm>
            <a:custGeom>
              <a:avLst/>
              <a:gdLst>
                <a:gd name="T0" fmla="*/ 0 w 238"/>
                <a:gd name="T1" fmla="*/ 166 h 171"/>
                <a:gd name="T2" fmla="*/ 5 w 238"/>
                <a:gd name="T3" fmla="*/ 111 h 171"/>
                <a:gd name="T4" fmla="*/ 16 w 238"/>
                <a:gd name="T5" fmla="*/ 69 h 171"/>
                <a:gd name="T6" fmla="*/ 33 w 238"/>
                <a:gd name="T7" fmla="*/ 40 h 171"/>
                <a:gd name="T8" fmla="*/ 53 w 238"/>
                <a:gd name="T9" fmla="*/ 19 h 171"/>
                <a:gd name="T10" fmla="*/ 75 w 238"/>
                <a:gd name="T11" fmla="*/ 8 h 171"/>
                <a:gd name="T12" fmla="*/ 94 w 238"/>
                <a:gd name="T13" fmla="*/ 2 h 171"/>
                <a:gd name="T14" fmla="*/ 112 w 238"/>
                <a:gd name="T15" fmla="*/ 0 h 171"/>
                <a:gd name="T16" fmla="*/ 123 w 238"/>
                <a:gd name="T17" fmla="*/ 0 h 171"/>
                <a:gd name="T18" fmla="*/ 140 w 238"/>
                <a:gd name="T19" fmla="*/ 2 h 171"/>
                <a:gd name="T20" fmla="*/ 160 w 238"/>
                <a:gd name="T21" fmla="*/ 8 h 171"/>
                <a:gd name="T22" fmla="*/ 181 w 238"/>
                <a:gd name="T23" fmla="*/ 18 h 171"/>
                <a:gd name="T24" fmla="*/ 200 w 238"/>
                <a:gd name="T25" fmla="*/ 33 h 171"/>
                <a:gd name="T26" fmla="*/ 218 w 238"/>
                <a:gd name="T27" fmla="*/ 56 h 171"/>
                <a:gd name="T28" fmla="*/ 231 w 238"/>
                <a:gd name="T29" fmla="*/ 86 h 171"/>
                <a:gd name="T30" fmla="*/ 238 w 238"/>
                <a:gd name="T31" fmla="*/ 124 h 171"/>
                <a:gd name="T32" fmla="*/ 238 w 238"/>
                <a:gd name="T33" fmla="*/ 171 h 171"/>
                <a:gd name="T34" fmla="*/ 233 w 238"/>
                <a:gd name="T35" fmla="*/ 171 h 171"/>
                <a:gd name="T36" fmla="*/ 222 w 238"/>
                <a:gd name="T37" fmla="*/ 171 h 171"/>
                <a:gd name="T38" fmla="*/ 208 w 238"/>
                <a:gd name="T39" fmla="*/ 171 h 171"/>
                <a:gd name="T40" fmla="*/ 192 w 238"/>
                <a:gd name="T41" fmla="*/ 171 h 171"/>
                <a:gd name="T42" fmla="*/ 174 w 238"/>
                <a:gd name="T43" fmla="*/ 171 h 171"/>
                <a:gd name="T44" fmla="*/ 154 w 238"/>
                <a:gd name="T45" fmla="*/ 171 h 171"/>
                <a:gd name="T46" fmla="*/ 132 w 238"/>
                <a:gd name="T47" fmla="*/ 171 h 171"/>
                <a:gd name="T48" fmla="*/ 112 w 238"/>
                <a:gd name="T49" fmla="*/ 170 h 171"/>
                <a:gd name="T50" fmla="*/ 90 w 238"/>
                <a:gd name="T51" fmla="*/ 170 h 171"/>
                <a:gd name="T52" fmla="*/ 70 w 238"/>
                <a:gd name="T53" fmla="*/ 170 h 171"/>
                <a:gd name="T54" fmla="*/ 51 w 238"/>
                <a:gd name="T55" fmla="*/ 170 h 171"/>
                <a:gd name="T56" fmla="*/ 34 w 238"/>
                <a:gd name="T57" fmla="*/ 170 h 171"/>
                <a:gd name="T58" fmla="*/ 21 w 238"/>
                <a:gd name="T59" fmla="*/ 170 h 171"/>
                <a:gd name="T60" fmla="*/ 9 w 238"/>
                <a:gd name="T61" fmla="*/ 170 h 171"/>
                <a:gd name="T62" fmla="*/ 2 w 238"/>
                <a:gd name="T63" fmla="*/ 170 h 171"/>
                <a:gd name="T64" fmla="*/ 0 w 238"/>
                <a:gd name="T65" fmla="*/ 170 h 171"/>
                <a:gd name="T66" fmla="*/ 0 w 238"/>
                <a:gd name="T67" fmla="*/ 166 h 1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171"/>
                <a:gd name="T104" fmla="*/ 238 w 238"/>
                <a:gd name="T105" fmla="*/ 171 h 1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171">
                  <a:moveTo>
                    <a:pt x="0" y="166"/>
                  </a:moveTo>
                  <a:lnTo>
                    <a:pt x="5" y="111"/>
                  </a:lnTo>
                  <a:lnTo>
                    <a:pt x="16" y="69"/>
                  </a:lnTo>
                  <a:lnTo>
                    <a:pt x="33" y="40"/>
                  </a:lnTo>
                  <a:lnTo>
                    <a:pt x="53" y="19"/>
                  </a:lnTo>
                  <a:lnTo>
                    <a:pt x="75" y="8"/>
                  </a:lnTo>
                  <a:lnTo>
                    <a:pt x="94" y="2"/>
                  </a:lnTo>
                  <a:lnTo>
                    <a:pt x="112" y="0"/>
                  </a:lnTo>
                  <a:lnTo>
                    <a:pt x="123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81" y="18"/>
                  </a:lnTo>
                  <a:lnTo>
                    <a:pt x="200" y="33"/>
                  </a:lnTo>
                  <a:lnTo>
                    <a:pt x="218" y="56"/>
                  </a:lnTo>
                  <a:lnTo>
                    <a:pt x="231" y="86"/>
                  </a:lnTo>
                  <a:lnTo>
                    <a:pt x="238" y="124"/>
                  </a:lnTo>
                  <a:lnTo>
                    <a:pt x="238" y="171"/>
                  </a:lnTo>
                  <a:lnTo>
                    <a:pt x="233" y="171"/>
                  </a:lnTo>
                  <a:lnTo>
                    <a:pt x="222" y="171"/>
                  </a:lnTo>
                  <a:lnTo>
                    <a:pt x="208" y="171"/>
                  </a:lnTo>
                  <a:lnTo>
                    <a:pt x="192" y="171"/>
                  </a:lnTo>
                  <a:lnTo>
                    <a:pt x="174" y="171"/>
                  </a:lnTo>
                  <a:lnTo>
                    <a:pt x="154" y="171"/>
                  </a:lnTo>
                  <a:lnTo>
                    <a:pt x="132" y="171"/>
                  </a:lnTo>
                  <a:lnTo>
                    <a:pt x="112" y="170"/>
                  </a:lnTo>
                  <a:lnTo>
                    <a:pt x="90" y="170"/>
                  </a:lnTo>
                  <a:lnTo>
                    <a:pt x="70" y="170"/>
                  </a:lnTo>
                  <a:lnTo>
                    <a:pt x="51" y="170"/>
                  </a:lnTo>
                  <a:lnTo>
                    <a:pt x="34" y="170"/>
                  </a:lnTo>
                  <a:lnTo>
                    <a:pt x="21" y="170"/>
                  </a:lnTo>
                  <a:lnTo>
                    <a:pt x="9" y="170"/>
                  </a:lnTo>
                  <a:lnTo>
                    <a:pt x="2" y="170"/>
                  </a:lnTo>
                  <a:lnTo>
                    <a:pt x="0" y="17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Freeform 64"/>
            <p:cNvSpPr>
              <a:spLocks/>
            </p:cNvSpPr>
            <p:nvPr/>
          </p:nvSpPr>
          <p:spPr bwMode="auto">
            <a:xfrm>
              <a:off x="3657" y="2578"/>
              <a:ext cx="97" cy="96"/>
            </a:xfrm>
            <a:custGeom>
              <a:avLst/>
              <a:gdLst>
                <a:gd name="T0" fmla="*/ 97 w 194"/>
                <a:gd name="T1" fmla="*/ 192 h 192"/>
                <a:gd name="T2" fmla="*/ 77 w 194"/>
                <a:gd name="T3" fmla="*/ 190 h 192"/>
                <a:gd name="T4" fmla="*/ 59 w 194"/>
                <a:gd name="T5" fmla="*/ 184 h 192"/>
                <a:gd name="T6" fmla="*/ 43 w 194"/>
                <a:gd name="T7" fmla="*/ 176 h 192"/>
                <a:gd name="T8" fmla="*/ 29 w 194"/>
                <a:gd name="T9" fmla="*/ 164 h 192"/>
                <a:gd name="T10" fmla="*/ 16 w 194"/>
                <a:gd name="T11" fmla="*/ 149 h 192"/>
                <a:gd name="T12" fmla="*/ 8 w 194"/>
                <a:gd name="T13" fmla="*/ 133 h 192"/>
                <a:gd name="T14" fmla="*/ 2 w 194"/>
                <a:gd name="T15" fmla="*/ 116 h 192"/>
                <a:gd name="T16" fmla="*/ 0 w 194"/>
                <a:gd name="T17" fmla="*/ 97 h 192"/>
                <a:gd name="T18" fmla="*/ 2 w 194"/>
                <a:gd name="T19" fmla="*/ 77 h 192"/>
                <a:gd name="T20" fmla="*/ 8 w 194"/>
                <a:gd name="T21" fmla="*/ 59 h 192"/>
                <a:gd name="T22" fmla="*/ 16 w 194"/>
                <a:gd name="T23" fmla="*/ 43 h 192"/>
                <a:gd name="T24" fmla="*/ 29 w 194"/>
                <a:gd name="T25" fmla="*/ 28 h 192"/>
                <a:gd name="T26" fmla="*/ 43 w 194"/>
                <a:gd name="T27" fmla="*/ 16 h 192"/>
                <a:gd name="T28" fmla="*/ 59 w 194"/>
                <a:gd name="T29" fmla="*/ 8 h 192"/>
                <a:gd name="T30" fmla="*/ 77 w 194"/>
                <a:gd name="T31" fmla="*/ 2 h 192"/>
                <a:gd name="T32" fmla="*/ 97 w 194"/>
                <a:gd name="T33" fmla="*/ 0 h 192"/>
                <a:gd name="T34" fmla="*/ 116 w 194"/>
                <a:gd name="T35" fmla="*/ 2 h 192"/>
                <a:gd name="T36" fmla="*/ 135 w 194"/>
                <a:gd name="T37" fmla="*/ 8 h 192"/>
                <a:gd name="T38" fmla="*/ 151 w 194"/>
                <a:gd name="T39" fmla="*/ 16 h 192"/>
                <a:gd name="T40" fmla="*/ 165 w 194"/>
                <a:gd name="T41" fmla="*/ 28 h 192"/>
                <a:gd name="T42" fmla="*/ 177 w 194"/>
                <a:gd name="T43" fmla="*/ 43 h 192"/>
                <a:gd name="T44" fmla="*/ 185 w 194"/>
                <a:gd name="T45" fmla="*/ 59 h 192"/>
                <a:gd name="T46" fmla="*/ 191 w 194"/>
                <a:gd name="T47" fmla="*/ 77 h 192"/>
                <a:gd name="T48" fmla="*/ 194 w 194"/>
                <a:gd name="T49" fmla="*/ 97 h 192"/>
                <a:gd name="T50" fmla="*/ 191 w 194"/>
                <a:gd name="T51" fmla="*/ 116 h 192"/>
                <a:gd name="T52" fmla="*/ 185 w 194"/>
                <a:gd name="T53" fmla="*/ 133 h 192"/>
                <a:gd name="T54" fmla="*/ 177 w 194"/>
                <a:gd name="T55" fmla="*/ 149 h 192"/>
                <a:gd name="T56" fmla="*/ 165 w 194"/>
                <a:gd name="T57" fmla="*/ 164 h 192"/>
                <a:gd name="T58" fmla="*/ 151 w 194"/>
                <a:gd name="T59" fmla="*/ 176 h 192"/>
                <a:gd name="T60" fmla="*/ 135 w 194"/>
                <a:gd name="T61" fmla="*/ 184 h 192"/>
                <a:gd name="T62" fmla="*/ 116 w 194"/>
                <a:gd name="T63" fmla="*/ 190 h 192"/>
                <a:gd name="T64" fmla="*/ 97 w 194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4"/>
                <a:gd name="T100" fmla="*/ 0 h 192"/>
                <a:gd name="T101" fmla="*/ 194 w 194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4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9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9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5" y="8"/>
                  </a:lnTo>
                  <a:lnTo>
                    <a:pt x="151" y="16"/>
                  </a:lnTo>
                  <a:lnTo>
                    <a:pt x="165" y="28"/>
                  </a:lnTo>
                  <a:lnTo>
                    <a:pt x="177" y="43"/>
                  </a:lnTo>
                  <a:lnTo>
                    <a:pt x="185" y="59"/>
                  </a:lnTo>
                  <a:lnTo>
                    <a:pt x="191" y="77"/>
                  </a:lnTo>
                  <a:lnTo>
                    <a:pt x="194" y="97"/>
                  </a:lnTo>
                  <a:lnTo>
                    <a:pt x="191" y="116"/>
                  </a:lnTo>
                  <a:lnTo>
                    <a:pt x="185" y="133"/>
                  </a:lnTo>
                  <a:lnTo>
                    <a:pt x="177" y="149"/>
                  </a:lnTo>
                  <a:lnTo>
                    <a:pt x="165" y="164"/>
                  </a:lnTo>
                  <a:lnTo>
                    <a:pt x="151" y="176"/>
                  </a:lnTo>
                  <a:lnTo>
                    <a:pt x="135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65"/>
            <p:cNvSpPr>
              <a:spLocks/>
            </p:cNvSpPr>
            <p:nvPr/>
          </p:nvSpPr>
          <p:spPr bwMode="auto">
            <a:xfrm>
              <a:off x="3144" y="2578"/>
              <a:ext cx="96" cy="96"/>
            </a:xfrm>
            <a:custGeom>
              <a:avLst/>
              <a:gdLst>
                <a:gd name="T0" fmla="*/ 97 w 192"/>
                <a:gd name="T1" fmla="*/ 192 h 192"/>
                <a:gd name="T2" fmla="*/ 77 w 192"/>
                <a:gd name="T3" fmla="*/ 190 h 192"/>
                <a:gd name="T4" fmla="*/ 59 w 192"/>
                <a:gd name="T5" fmla="*/ 184 h 192"/>
                <a:gd name="T6" fmla="*/ 43 w 192"/>
                <a:gd name="T7" fmla="*/ 176 h 192"/>
                <a:gd name="T8" fmla="*/ 28 w 192"/>
                <a:gd name="T9" fmla="*/ 164 h 192"/>
                <a:gd name="T10" fmla="*/ 16 w 192"/>
                <a:gd name="T11" fmla="*/ 149 h 192"/>
                <a:gd name="T12" fmla="*/ 8 w 192"/>
                <a:gd name="T13" fmla="*/ 133 h 192"/>
                <a:gd name="T14" fmla="*/ 2 w 192"/>
                <a:gd name="T15" fmla="*/ 116 h 192"/>
                <a:gd name="T16" fmla="*/ 0 w 192"/>
                <a:gd name="T17" fmla="*/ 97 h 192"/>
                <a:gd name="T18" fmla="*/ 2 w 192"/>
                <a:gd name="T19" fmla="*/ 77 h 192"/>
                <a:gd name="T20" fmla="*/ 8 w 192"/>
                <a:gd name="T21" fmla="*/ 59 h 192"/>
                <a:gd name="T22" fmla="*/ 16 w 192"/>
                <a:gd name="T23" fmla="*/ 43 h 192"/>
                <a:gd name="T24" fmla="*/ 28 w 192"/>
                <a:gd name="T25" fmla="*/ 28 h 192"/>
                <a:gd name="T26" fmla="*/ 43 w 192"/>
                <a:gd name="T27" fmla="*/ 16 h 192"/>
                <a:gd name="T28" fmla="*/ 59 w 192"/>
                <a:gd name="T29" fmla="*/ 8 h 192"/>
                <a:gd name="T30" fmla="*/ 77 w 192"/>
                <a:gd name="T31" fmla="*/ 2 h 192"/>
                <a:gd name="T32" fmla="*/ 97 w 192"/>
                <a:gd name="T33" fmla="*/ 0 h 192"/>
                <a:gd name="T34" fmla="*/ 116 w 192"/>
                <a:gd name="T35" fmla="*/ 2 h 192"/>
                <a:gd name="T36" fmla="*/ 134 w 192"/>
                <a:gd name="T37" fmla="*/ 8 h 192"/>
                <a:gd name="T38" fmla="*/ 150 w 192"/>
                <a:gd name="T39" fmla="*/ 16 h 192"/>
                <a:gd name="T40" fmla="*/ 165 w 192"/>
                <a:gd name="T41" fmla="*/ 28 h 192"/>
                <a:gd name="T42" fmla="*/ 176 w 192"/>
                <a:gd name="T43" fmla="*/ 43 h 192"/>
                <a:gd name="T44" fmla="*/ 185 w 192"/>
                <a:gd name="T45" fmla="*/ 59 h 192"/>
                <a:gd name="T46" fmla="*/ 190 w 192"/>
                <a:gd name="T47" fmla="*/ 77 h 192"/>
                <a:gd name="T48" fmla="*/ 192 w 192"/>
                <a:gd name="T49" fmla="*/ 97 h 192"/>
                <a:gd name="T50" fmla="*/ 190 w 192"/>
                <a:gd name="T51" fmla="*/ 116 h 192"/>
                <a:gd name="T52" fmla="*/ 185 w 192"/>
                <a:gd name="T53" fmla="*/ 133 h 192"/>
                <a:gd name="T54" fmla="*/ 176 w 192"/>
                <a:gd name="T55" fmla="*/ 149 h 192"/>
                <a:gd name="T56" fmla="*/ 165 w 192"/>
                <a:gd name="T57" fmla="*/ 164 h 192"/>
                <a:gd name="T58" fmla="*/ 150 w 192"/>
                <a:gd name="T59" fmla="*/ 176 h 192"/>
                <a:gd name="T60" fmla="*/ 134 w 192"/>
                <a:gd name="T61" fmla="*/ 184 h 192"/>
                <a:gd name="T62" fmla="*/ 116 w 192"/>
                <a:gd name="T63" fmla="*/ 190 h 192"/>
                <a:gd name="T64" fmla="*/ 97 w 192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2"/>
                <a:gd name="T100" fmla="*/ 0 h 192"/>
                <a:gd name="T101" fmla="*/ 192 w 192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2" h="192">
                  <a:moveTo>
                    <a:pt x="97" y="192"/>
                  </a:moveTo>
                  <a:lnTo>
                    <a:pt x="77" y="190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8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7"/>
                  </a:lnTo>
                  <a:lnTo>
                    <a:pt x="8" y="59"/>
                  </a:lnTo>
                  <a:lnTo>
                    <a:pt x="16" y="43"/>
                  </a:lnTo>
                  <a:lnTo>
                    <a:pt x="28" y="28"/>
                  </a:lnTo>
                  <a:lnTo>
                    <a:pt x="43" y="16"/>
                  </a:lnTo>
                  <a:lnTo>
                    <a:pt x="59" y="8"/>
                  </a:lnTo>
                  <a:lnTo>
                    <a:pt x="77" y="2"/>
                  </a:lnTo>
                  <a:lnTo>
                    <a:pt x="97" y="0"/>
                  </a:lnTo>
                  <a:lnTo>
                    <a:pt x="116" y="2"/>
                  </a:lnTo>
                  <a:lnTo>
                    <a:pt x="134" y="8"/>
                  </a:lnTo>
                  <a:lnTo>
                    <a:pt x="150" y="16"/>
                  </a:lnTo>
                  <a:lnTo>
                    <a:pt x="165" y="28"/>
                  </a:lnTo>
                  <a:lnTo>
                    <a:pt x="176" y="43"/>
                  </a:lnTo>
                  <a:lnTo>
                    <a:pt x="185" y="59"/>
                  </a:lnTo>
                  <a:lnTo>
                    <a:pt x="190" y="77"/>
                  </a:lnTo>
                  <a:lnTo>
                    <a:pt x="192" y="97"/>
                  </a:lnTo>
                  <a:lnTo>
                    <a:pt x="190" y="116"/>
                  </a:lnTo>
                  <a:lnTo>
                    <a:pt x="185" y="133"/>
                  </a:lnTo>
                  <a:lnTo>
                    <a:pt x="176" y="149"/>
                  </a:lnTo>
                  <a:lnTo>
                    <a:pt x="165" y="164"/>
                  </a:lnTo>
                  <a:lnTo>
                    <a:pt x="150" y="176"/>
                  </a:lnTo>
                  <a:lnTo>
                    <a:pt x="134" y="184"/>
                  </a:lnTo>
                  <a:lnTo>
                    <a:pt x="116" y="190"/>
                  </a:lnTo>
                  <a:lnTo>
                    <a:pt x="97" y="19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66"/>
            <p:cNvSpPr>
              <a:spLocks/>
            </p:cNvSpPr>
            <p:nvPr/>
          </p:nvSpPr>
          <p:spPr bwMode="auto">
            <a:xfrm>
              <a:off x="3124" y="2400"/>
              <a:ext cx="391" cy="226"/>
            </a:xfrm>
            <a:custGeom>
              <a:avLst/>
              <a:gdLst>
                <a:gd name="T0" fmla="*/ 781 w 781"/>
                <a:gd name="T1" fmla="*/ 119 h 453"/>
                <a:gd name="T2" fmla="*/ 227 w 781"/>
                <a:gd name="T3" fmla="*/ 91 h 453"/>
                <a:gd name="T4" fmla="*/ 249 w 781"/>
                <a:gd name="T5" fmla="*/ 54 h 453"/>
                <a:gd name="T6" fmla="*/ 278 w 781"/>
                <a:gd name="T7" fmla="*/ 37 h 453"/>
                <a:gd name="T8" fmla="*/ 308 w 781"/>
                <a:gd name="T9" fmla="*/ 31 h 453"/>
                <a:gd name="T10" fmla="*/ 329 w 781"/>
                <a:gd name="T11" fmla="*/ 31 h 453"/>
                <a:gd name="T12" fmla="*/ 369 w 781"/>
                <a:gd name="T13" fmla="*/ 31 h 453"/>
                <a:gd name="T14" fmla="*/ 429 w 781"/>
                <a:gd name="T15" fmla="*/ 31 h 453"/>
                <a:gd name="T16" fmla="*/ 502 w 781"/>
                <a:gd name="T17" fmla="*/ 31 h 453"/>
                <a:gd name="T18" fmla="*/ 579 w 781"/>
                <a:gd name="T19" fmla="*/ 31 h 453"/>
                <a:gd name="T20" fmla="*/ 653 w 781"/>
                <a:gd name="T21" fmla="*/ 31 h 453"/>
                <a:gd name="T22" fmla="*/ 713 w 781"/>
                <a:gd name="T23" fmla="*/ 31 h 453"/>
                <a:gd name="T24" fmla="*/ 753 w 781"/>
                <a:gd name="T25" fmla="*/ 31 h 453"/>
                <a:gd name="T26" fmla="*/ 759 w 781"/>
                <a:gd name="T27" fmla="*/ 22 h 453"/>
                <a:gd name="T28" fmla="*/ 745 w 781"/>
                <a:gd name="T29" fmla="*/ 3 h 453"/>
                <a:gd name="T30" fmla="*/ 724 w 781"/>
                <a:gd name="T31" fmla="*/ 0 h 453"/>
                <a:gd name="T32" fmla="*/ 680 w 781"/>
                <a:gd name="T33" fmla="*/ 0 h 453"/>
                <a:gd name="T34" fmla="*/ 609 w 781"/>
                <a:gd name="T35" fmla="*/ 0 h 453"/>
                <a:gd name="T36" fmla="*/ 521 w 781"/>
                <a:gd name="T37" fmla="*/ 0 h 453"/>
                <a:gd name="T38" fmla="*/ 427 w 781"/>
                <a:gd name="T39" fmla="*/ 0 h 453"/>
                <a:gd name="T40" fmla="*/ 336 w 781"/>
                <a:gd name="T41" fmla="*/ 0 h 453"/>
                <a:gd name="T42" fmla="*/ 259 w 781"/>
                <a:gd name="T43" fmla="*/ 0 h 453"/>
                <a:gd name="T44" fmla="*/ 206 w 781"/>
                <a:gd name="T45" fmla="*/ 0 h 453"/>
                <a:gd name="T46" fmla="*/ 173 w 781"/>
                <a:gd name="T47" fmla="*/ 5 h 453"/>
                <a:gd name="T48" fmla="*/ 143 w 781"/>
                <a:gd name="T49" fmla="*/ 33 h 453"/>
                <a:gd name="T50" fmla="*/ 122 w 781"/>
                <a:gd name="T51" fmla="*/ 78 h 453"/>
                <a:gd name="T52" fmla="*/ 110 w 781"/>
                <a:gd name="T53" fmla="*/ 122 h 453"/>
                <a:gd name="T54" fmla="*/ 95 w 781"/>
                <a:gd name="T55" fmla="*/ 145 h 453"/>
                <a:gd name="T56" fmla="*/ 62 w 781"/>
                <a:gd name="T57" fmla="*/ 172 h 453"/>
                <a:gd name="T58" fmla="*/ 26 w 781"/>
                <a:gd name="T59" fmla="*/ 216 h 453"/>
                <a:gd name="T60" fmla="*/ 3 w 781"/>
                <a:gd name="T61" fmla="*/ 262 h 453"/>
                <a:gd name="T62" fmla="*/ 9 w 781"/>
                <a:gd name="T63" fmla="*/ 271 h 453"/>
                <a:gd name="T64" fmla="*/ 30 w 781"/>
                <a:gd name="T65" fmla="*/ 255 h 453"/>
                <a:gd name="T66" fmla="*/ 59 w 781"/>
                <a:gd name="T67" fmla="*/ 244 h 453"/>
                <a:gd name="T68" fmla="*/ 102 w 781"/>
                <a:gd name="T69" fmla="*/ 238 h 453"/>
                <a:gd name="T70" fmla="*/ 160 w 781"/>
                <a:gd name="T71" fmla="*/ 240 h 453"/>
                <a:gd name="T72" fmla="*/ 208 w 781"/>
                <a:gd name="T73" fmla="*/ 254 h 453"/>
                <a:gd name="T74" fmla="*/ 247 w 781"/>
                <a:gd name="T75" fmla="*/ 277 h 453"/>
                <a:gd name="T76" fmla="*/ 277 w 781"/>
                <a:gd name="T77" fmla="*/ 307 h 453"/>
                <a:gd name="T78" fmla="*/ 299 w 781"/>
                <a:gd name="T79" fmla="*/ 340 h 453"/>
                <a:gd name="T80" fmla="*/ 315 w 781"/>
                <a:gd name="T81" fmla="*/ 376 h 453"/>
                <a:gd name="T82" fmla="*/ 325 w 781"/>
                <a:gd name="T83" fmla="*/ 410 h 453"/>
                <a:gd name="T84" fmla="*/ 329 w 781"/>
                <a:gd name="T85" fmla="*/ 440 h 453"/>
                <a:gd name="T86" fmla="*/ 690 w 781"/>
                <a:gd name="T87" fmla="*/ 453 h 453"/>
                <a:gd name="T88" fmla="*/ 671 w 781"/>
                <a:gd name="T89" fmla="*/ 429 h 453"/>
                <a:gd name="T90" fmla="*/ 654 w 781"/>
                <a:gd name="T91" fmla="*/ 395 h 453"/>
                <a:gd name="T92" fmla="*/ 646 w 781"/>
                <a:gd name="T93" fmla="*/ 355 h 453"/>
                <a:gd name="T94" fmla="*/ 655 w 781"/>
                <a:gd name="T95" fmla="*/ 308 h 453"/>
                <a:gd name="T96" fmla="*/ 682 w 781"/>
                <a:gd name="T97" fmla="*/ 265 h 453"/>
                <a:gd name="T98" fmla="*/ 716 w 781"/>
                <a:gd name="T99" fmla="*/ 239 h 453"/>
                <a:gd name="T100" fmla="*/ 751 w 781"/>
                <a:gd name="T101" fmla="*/ 225 h 453"/>
                <a:gd name="T102" fmla="*/ 781 w 781"/>
                <a:gd name="T103" fmla="*/ 224 h 4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81"/>
                <a:gd name="T157" fmla="*/ 0 h 453"/>
                <a:gd name="T158" fmla="*/ 781 w 781"/>
                <a:gd name="T159" fmla="*/ 453 h 4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81" h="453">
                  <a:moveTo>
                    <a:pt x="781" y="224"/>
                  </a:moveTo>
                  <a:lnTo>
                    <a:pt x="781" y="119"/>
                  </a:lnTo>
                  <a:lnTo>
                    <a:pt x="222" y="119"/>
                  </a:lnTo>
                  <a:lnTo>
                    <a:pt x="227" y="91"/>
                  </a:lnTo>
                  <a:lnTo>
                    <a:pt x="236" y="69"/>
                  </a:lnTo>
                  <a:lnTo>
                    <a:pt x="249" y="54"/>
                  </a:lnTo>
                  <a:lnTo>
                    <a:pt x="264" y="43"/>
                  </a:lnTo>
                  <a:lnTo>
                    <a:pt x="278" y="37"/>
                  </a:lnTo>
                  <a:lnTo>
                    <a:pt x="295" y="32"/>
                  </a:lnTo>
                  <a:lnTo>
                    <a:pt x="308" y="31"/>
                  </a:lnTo>
                  <a:lnTo>
                    <a:pt x="320" y="31"/>
                  </a:lnTo>
                  <a:lnTo>
                    <a:pt x="329" y="31"/>
                  </a:lnTo>
                  <a:lnTo>
                    <a:pt x="346" y="31"/>
                  </a:lnTo>
                  <a:lnTo>
                    <a:pt x="369" y="31"/>
                  </a:lnTo>
                  <a:lnTo>
                    <a:pt x="397" y="31"/>
                  </a:lnTo>
                  <a:lnTo>
                    <a:pt x="429" y="31"/>
                  </a:lnTo>
                  <a:lnTo>
                    <a:pt x="465" y="31"/>
                  </a:lnTo>
                  <a:lnTo>
                    <a:pt x="502" y="31"/>
                  </a:lnTo>
                  <a:lnTo>
                    <a:pt x="541" y="31"/>
                  </a:lnTo>
                  <a:lnTo>
                    <a:pt x="579" y="31"/>
                  </a:lnTo>
                  <a:lnTo>
                    <a:pt x="617" y="31"/>
                  </a:lnTo>
                  <a:lnTo>
                    <a:pt x="653" y="31"/>
                  </a:lnTo>
                  <a:lnTo>
                    <a:pt x="685" y="31"/>
                  </a:lnTo>
                  <a:lnTo>
                    <a:pt x="713" y="31"/>
                  </a:lnTo>
                  <a:lnTo>
                    <a:pt x="736" y="31"/>
                  </a:lnTo>
                  <a:lnTo>
                    <a:pt x="753" y="31"/>
                  </a:lnTo>
                  <a:lnTo>
                    <a:pt x="763" y="31"/>
                  </a:lnTo>
                  <a:lnTo>
                    <a:pt x="759" y="22"/>
                  </a:lnTo>
                  <a:lnTo>
                    <a:pt x="753" y="11"/>
                  </a:lnTo>
                  <a:lnTo>
                    <a:pt x="745" y="3"/>
                  </a:lnTo>
                  <a:lnTo>
                    <a:pt x="732" y="0"/>
                  </a:lnTo>
                  <a:lnTo>
                    <a:pt x="724" y="0"/>
                  </a:lnTo>
                  <a:lnTo>
                    <a:pt x="706" y="0"/>
                  </a:lnTo>
                  <a:lnTo>
                    <a:pt x="680" y="0"/>
                  </a:lnTo>
                  <a:lnTo>
                    <a:pt x="647" y="0"/>
                  </a:lnTo>
                  <a:lnTo>
                    <a:pt x="609" y="0"/>
                  </a:lnTo>
                  <a:lnTo>
                    <a:pt x="566" y="0"/>
                  </a:lnTo>
                  <a:lnTo>
                    <a:pt x="521" y="0"/>
                  </a:lnTo>
                  <a:lnTo>
                    <a:pt x="474" y="0"/>
                  </a:lnTo>
                  <a:lnTo>
                    <a:pt x="427" y="0"/>
                  </a:lnTo>
                  <a:lnTo>
                    <a:pt x="380" y="0"/>
                  </a:lnTo>
                  <a:lnTo>
                    <a:pt x="336" y="0"/>
                  </a:lnTo>
                  <a:lnTo>
                    <a:pt x="295" y="0"/>
                  </a:lnTo>
                  <a:lnTo>
                    <a:pt x="259" y="0"/>
                  </a:lnTo>
                  <a:lnTo>
                    <a:pt x="228" y="0"/>
                  </a:lnTo>
                  <a:lnTo>
                    <a:pt x="206" y="0"/>
                  </a:lnTo>
                  <a:lnTo>
                    <a:pt x="191" y="0"/>
                  </a:lnTo>
                  <a:lnTo>
                    <a:pt x="173" y="5"/>
                  </a:lnTo>
                  <a:lnTo>
                    <a:pt x="156" y="16"/>
                  </a:lnTo>
                  <a:lnTo>
                    <a:pt x="143" y="33"/>
                  </a:lnTo>
                  <a:lnTo>
                    <a:pt x="131" y="54"/>
                  </a:lnTo>
                  <a:lnTo>
                    <a:pt x="122" y="78"/>
                  </a:lnTo>
                  <a:lnTo>
                    <a:pt x="115" y="101"/>
                  </a:lnTo>
                  <a:lnTo>
                    <a:pt x="110" y="122"/>
                  </a:lnTo>
                  <a:lnTo>
                    <a:pt x="109" y="140"/>
                  </a:lnTo>
                  <a:lnTo>
                    <a:pt x="95" y="145"/>
                  </a:lnTo>
                  <a:lnTo>
                    <a:pt x="79" y="156"/>
                  </a:lnTo>
                  <a:lnTo>
                    <a:pt x="62" y="172"/>
                  </a:lnTo>
                  <a:lnTo>
                    <a:pt x="44" y="193"/>
                  </a:lnTo>
                  <a:lnTo>
                    <a:pt x="26" y="216"/>
                  </a:lnTo>
                  <a:lnTo>
                    <a:pt x="12" y="239"/>
                  </a:lnTo>
                  <a:lnTo>
                    <a:pt x="3" y="262"/>
                  </a:lnTo>
                  <a:lnTo>
                    <a:pt x="0" y="280"/>
                  </a:lnTo>
                  <a:lnTo>
                    <a:pt x="9" y="271"/>
                  </a:lnTo>
                  <a:lnTo>
                    <a:pt x="18" y="263"/>
                  </a:lnTo>
                  <a:lnTo>
                    <a:pt x="30" y="255"/>
                  </a:lnTo>
                  <a:lnTo>
                    <a:pt x="42" y="248"/>
                  </a:lnTo>
                  <a:lnTo>
                    <a:pt x="59" y="244"/>
                  </a:lnTo>
                  <a:lnTo>
                    <a:pt x="78" y="240"/>
                  </a:lnTo>
                  <a:lnTo>
                    <a:pt x="102" y="238"/>
                  </a:lnTo>
                  <a:lnTo>
                    <a:pt x="131" y="238"/>
                  </a:lnTo>
                  <a:lnTo>
                    <a:pt x="160" y="240"/>
                  </a:lnTo>
                  <a:lnTo>
                    <a:pt x="185" y="246"/>
                  </a:lnTo>
                  <a:lnTo>
                    <a:pt x="208" y="254"/>
                  </a:lnTo>
                  <a:lnTo>
                    <a:pt x="229" y="264"/>
                  </a:lnTo>
                  <a:lnTo>
                    <a:pt x="247" y="277"/>
                  </a:lnTo>
                  <a:lnTo>
                    <a:pt x="264" y="291"/>
                  </a:lnTo>
                  <a:lnTo>
                    <a:pt x="277" y="307"/>
                  </a:lnTo>
                  <a:lnTo>
                    <a:pt x="289" y="323"/>
                  </a:lnTo>
                  <a:lnTo>
                    <a:pt x="299" y="340"/>
                  </a:lnTo>
                  <a:lnTo>
                    <a:pt x="308" y="358"/>
                  </a:lnTo>
                  <a:lnTo>
                    <a:pt x="315" y="376"/>
                  </a:lnTo>
                  <a:lnTo>
                    <a:pt x="320" y="393"/>
                  </a:lnTo>
                  <a:lnTo>
                    <a:pt x="325" y="410"/>
                  </a:lnTo>
                  <a:lnTo>
                    <a:pt x="327" y="425"/>
                  </a:lnTo>
                  <a:lnTo>
                    <a:pt x="329" y="440"/>
                  </a:lnTo>
                  <a:lnTo>
                    <a:pt x="329" y="453"/>
                  </a:lnTo>
                  <a:lnTo>
                    <a:pt x="690" y="453"/>
                  </a:lnTo>
                  <a:lnTo>
                    <a:pt x="680" y="441"/>
                  </a:lnTo>
                  <a:lnTo>
                    <a:pt x="671" y="429"/>
                  </a:lnTo>
                  <a:lnTo>
                    <a:pt x="662" y="412"/>
                  </a:lnTo>
                  <a:lnTo>
                    <a:pt x="654" y="395"/>
                  </a:lnTo>
                  <a:lnTo>
                    <a:pt x="648" y="376"/>
                  </a:lnTo>
                  <a:lnTo>
                    <a:pt x="646" y="355"/>
                  </a:lnTo>
                  <a:lnTo>
                    <a:pt x="648" y="332"/>
                  </a:lnTo>
                  <a:lnTo>
                    <a:pt x="655" y="308"/>
                  </a:lnTo>
                  <a:lnTo>
                    <a:pt x="667" y="285"/>
                  </a:lnTo>
                  <a:lnTo>
                    <a:pt x="682" y="265"/>
                  </a:lnTo>
                  <a:lnTo>
                    <a:pt x="698" y="250"/>
                  </a:lnTo>
                  <a:lnTo>
                    <a:pt x="716" y="239"/>
                  </a:lnTo>
                  <a:lnTo>
                    <a:pt x="733" y="231"/>
                  </a:lnTo>
                  <a:lnTo>
                    <a:pt x="751" y="225"/>
                  </a:lnTo>
                  <a:lnTo>
                    <a:pt x="767" y="223"/>
                  </a:lnTo>
                  <a:lnTo>
                    <a:pt x="781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67"/>
            <p:cNvSpPr>
              <a:spLocks/>
            </p:cNvSpPr>
            <p:nvPr/>
          </p:nvSpPr>
          <p:spPr bwMode="auto">
            <a:xfrm>
              <a:off x="3451" y="2416"/>
              <a:ext cx="33" cy="44"/>
            </a:xfrm>
            <a:custGeom>
              <a:avLst/>
              <a:gdLst>
                <a:gd name="T0" fmla="*/ 47 w 67"/>
                <a:gd name="T1" fmla="*/ 88 h 88"/>
                <a:gd name="T2" fmla="*/ 0 w 67"/>
                <a:gd name="T3" fmla="*/ 0 h 88"/>
                <a:gd name="T4" fmla="*/ 19 w 67"/>
                <a:gd name="T5" fmla="*/ 0 h 88"/>
                <a:gd name="T6" fmla="*/ 67 w 67"/>
                <a:gd name="T7" fmla="*/ 88 h 88"/>
                <a:gd name="T8" fmla="*/ 47 w 67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88"/>
                <a:gd name="T17" fmla="*/ 67 w 6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88">
                  <a:moveTo>
                    <a:pt x="47" y="88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67" y="88"/>
                  </a:lnTo>
                  <a:lnTo>
                    <a:pt x="47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68"/>
            <p:cNvSpPr>
              <a:spLocks/>
            </p:cNvSpPr>
            <p:nvPr/>
          </p:nvSpPr>
          <p:spPr bwMode="auto">
            <a:xfrm>
              <a:off x="3498" y="2416"/>
              <a:ext cx="32" cy="45"/>
            </a:xfrm>
            <a:custGeom>
              <a:avLst/>
              <a:gdLst>
                <a:gd name="T0" fmla="*/ 49 w 65"/>
                <a:gd name="T1" fmla="*/ 91 h 91"/>
                <a:gd name="T2" fmla="*/ 0 w 65"/>
                <a:gd name="T3" fmla="*/ 0 h 91"/>
                <a:gd name="T4" fmla="*/ 15 w 65"/>
                <a:gd name="T5" fmla="*/ 0 h 91"/>
                <a:gd name="T6" fmla="*/ 65 w 65"/>
                <a:gd name="T7" fmla="*/ 91 h 91"/>
                <a:gd name="T8" fmla="*/ 49 w 65"/>
                <a:gd name="T9" fmla="*/ 91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91"/>
                <a:gd name="T17" fmla="*/ 65 w 65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91">
                  <a:moveTo>
                    <a:pt x="49" y="91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65" y="91"/>
                  </a:lnTo>
                  <a:lnTo>
                    <a:pt x="49" y="9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69"/>
            <p:cNvSpPr>
              <a:spLocks/>
            </p:cNvSpPr>
            <p:nvPr/>
          </p:nvSpPr>
          <p:spPr bwMode="auto">
            <a:xfrm>
              <a:off x="3292" y="2416"/>
              <a:ext cx="37" cy="44"/>
            </a:xfrm>
            <a:custGeom>
              <a:avLst/>
              <a:gdLst>
                <a:gd name="T0" fmla="*/ 48 w 74"/>
                <a:gd name="T1" fmla="*/ 88 h 88"/>
                <a:gd name="T2" fmla="*/ 0 w 74"/>
                <a:gd name="T3" fmla="*/ 0 h 88"/>
                <a:gd name="T4" fmla="*/ 25 w 74"/>
                <a:gd name="T5" fmla="*/ 0 h 88"/>
                <a:gd name="T6" fmla="*/ 74 w 74"/>
                <a:gd name="T7" fmla="*/ 88 h 88"/>
                <a:gd name="T8" fmla="*/ 48 w 74"/>
                <a:gd name="T9" fmla="*/ 88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88"/>
                <a:gd name="T17" fmla="*/ 74 w 74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88">
                  <a:moveTo>
                    <a:pt x="48" y="88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74" y="88"/>
                  </a:lnTo>
                  <a:lnTo>
                    <a:pt x="48" y="88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70"/>
            <p:cNvSpPr>
              <a:spLocks/>
            </p:cNvSpPr>
            <p:nvPr/>
          </p:nvSpPr>
          <p:spPr bwMode="auto">
            <a:xfrm>
              <a:off x="3077" y="2528"/>
              <a:ext cx="727" cy="130"/>
            </a:xfrm>
            <a:custGeom>
              <a:avLst/>
              <a:gdLst>
                <a:gd name="T0" fmla="*/ 1408 w 1454"/>
                <a:gd name="T1" fmla="*/ 231 h 261"/>
                <a:gd name="T2" fmla="*/ 1400 w 1454"/>
                <a:gd name="T3" fmla="*/ 237 h 261"/>
                <a:gd name="T4" fmla="*/ 1379 w 1454"/>
                <a:gd name="T5" fmla="*/ 236 h 261"/>
                <a:gd name="T6" fmla="*/ 1362 w 1454"/>
                <a:gd name="T7" fmla="*/ 236 h 261"/>
                <a:gd name="T8" fmla="*/ 1367 w 1454"/>
                <a:gd name="T9" fmla="*/ 201 h 261"/>
                <a:gd name="T10" fmla="*/ 1349 w 1454"/>
                <a:gd name="T11" fmla="*/ 129 h 261"/>
                <a:gd name="T12" fmla="*/ 1257 w 1454"/>
                <a:gd name="T13" fmla="*/ 86 h 261"/>
                <a:gd name="T14" fmla="*/ 1210 w 1454"/>
                <a:gd name="T15" fmla="*/ 96 h 261"/>
                <a:gd name="T16" fmla="*/ 1149 w 1454"/>
                <a:gd name="T17" fmla="*/ 156 h 261"/>
                <a:gd name="T18" fmla="*/ 1116 w 1454"/>
                <a:gd name="T19" fmla="*/ 251 h 261"/>
                <a:gd name="T20" fmla="*/ 1067 w 1454"/>
                <a:gd name="T21" fmla="*/ 251 h 261"/>
                <a:gd name="T22" fmla="*/ 994 w 1454"/>
                <a:gd name="T23" fmla="*/ 251 h 261"/>
                <a:gd name="T24" fmla="*/ 906 w 1454"/>
                <a:gd name="T25" fmla="*/ 251 h 261"/>
                <a:gd name="T26" fmla="*/ 806 w 1454"/>
                <a:gd name="T27" fmla="*/ 252 h 261"/>
                <a:gd name="T28" fmla="*/ 703 w 1454"/>
                <a:gd name="T29" fmla="*/ 252 h 261"/>
                <a:gd name="T30" fmla="*/ 603 w 1454"/>
                <a:gd name="T31" fmla="*/ 252 h 261"/>
                <a:gd name="T32" fmla="*/ 511 w 1454"/>
                <a:gd name="T33" fmla="*/ 253 h 261"/>
                <a:gd name="T34" fmla="*/ 435 w 1454"/>
                <a:gd name="T35" fmla="*/ 253 h 261"/>
                <a:gd name="T36" fmla="*/ 379 w 1454"/>
                <a:gd name="T37" fmla="*/ 253 h 261"/>
                <a:gd name="T38" fmla="*/ 352 w 1454"/>
                <a:gd name="T39" fmla="*/ 253 h 261"/>
                <a:gd name="T40" fmla="*/ 342 w 1454"/>
                <a:gd name="T41" fmla="*/ 168 h 261"/>
                <a:gd name="T42" fmla="*/ 292 w 1454"/>
                <a:gd name="T43" fmla="*/ 100 h 261"/>
                <a:gd name="T44" fmla="*/ 234 w 1454"/>
                <a:gd name="T45" fmla="*/ 82 h 261"/>
                <a:gd name="T46" fmla="*/ 183 w 1454"/>
                <a:gd name="T47" fmla="*/ 91 h 261"/>
                <a:gd name="T48" fmla="*/ 126 w 1454"/>
                <a:gd name="T49" fmla="*/ 156 h 261"/>
                <a:gd name="T50" fmla="*/ 95 w 1454"/>
                <a:gd name="T51" fmla="*/ 261 h 261"/>
                <a:gd name="T52" fmla="*/ 57 w 1454"/>
                <a:gd name="T53" fmla="*/ 261 h 261"/>
                <a:gd name="T54" fmla="*/ 31 w 1454"/>
                <a:gd name="T55" fmla="*/ 261 h 261"/>
                <a:gd name="T56" fmla="*/ 6 w 1454"/>
                <a:gd name="T57" fmla="*/ 249 h 261"/>
                <a:gd name="T58" fmla="*/ 2 w 1454"/>
                <a:gd name="T59" fmla="*/ 210 h 261"/>
                <a:gd name="T60" fmla="*/ 26 w 1454"/>
                <a:gd name="T61" fmla="*/ 187 h 261"/>
                <a:gd name="T62" fmla="*/ 29 w 1454"/>
                <a:gd name="T63" fmla="*/ 161 h 261"/>
                <a:gd name="T64" fmla="*/ 41 w 1454"/>
                <a:gd name="T65" fmla="*/ 117 h 261"/>
                <a:gd name="T66" fmla="*/ 68 w 1454"/>
                <a:gd name="T67" fmla="*/ 68 h 261"/>
                <a:gd name="T68" fmla="*/ 114 w 1454"/>
                <a:gd name="T69" fmla="*/ 24 h 261"/>
                <a:gd name="T70" fmla="*/ 187 w 1454"/>
                <a:gd name="T71" fmla="*/ 1 h 261"/>
                <a:gd name="T72" fmla="*/ 274 w 1454"/>
                <a:gd name="T73" fmla="*/ 8 h 261"/>
                <a:gd name="T74" fmla="*/ 338 w 1454"/>
                <a:gd name="T75" fmla="*/ 42 h 261"/>
                <a:gd name="T76" fmla="*/ 377 w 1454"/>
                <a:gd name="T77" fmla="*/ 89 h 261"/>
                <a:gd name="T78" fmla="*/ 398 w 1454"/>
                <a:gd name="T79" fmla="*/ 142 h 261"/>
                <a:gd name="T80" fmla="*/ 406 w 1454"/>
                <a:gd name="T81" fmla="*/ 189 h 261"/>
                <a:gd name="T82" fmla="*/ 420 w 1454"/>
                <a:gd name="T83" fmla="*/ 212 h 261"/>
                <a:gd name="T84" fmla="*/ 490 w 1454"/>
                <a:gd name="T85" fmla="*/ 212 h 261"/>
                <a:gd name="T86" fmla="*/ 589 w 1454"/>
                <a:gd name="T87" fmla="*/ 212 h 261"/>
                <a:gd name="T88" fmla="*/ 692 w 1454"/>
                <a:gd name="T89" fmla="*/ 210 h 261"/>
                <a:gd name="T90" fmla="*/ 774 w 1454"/>
                <a:gd name="T91" fmla="*/ 210 h 261"/>
                <a:gd name="T92" fmla="*/ 808 w 1454"/>
                <a:gd name="T93" fmla="*/ 210 h 261"/>
                <a:gd name="T94" fmla="*/ 824 w 1454"/>
                <a:gd name="T95" fmla="*/ 218 h 261"/>
                <a:gd name="T96" fmla="*/ 848 w 1454"/>
                <a:gd name="T97" fmla="*/ 225 h 261"/>
                <a:gd name="T98" fmla="*/ 882 w 1454"/>
                <a:gd name="T99" fmla="*/ 228 h 261"/>
                <a:gd name="T100" fmla="*/ 930 w 1454"/>
                <a:gd name="T101" fmla="*/ 214 h 261"/>
                <a:gd name="T102" fmla="*/ 1006 w 1454"/>
                <a:gd name="T103" fmla="*/ 170 h 261"/>
                <a:gd name="T104" fmla="*/ 1074 w 1454"/>
                <a:gd name="T105" fmla="*/ 119 h 261"/>
                <a:gd name="T106" fmla="*/ 1119 w 1454"/>
                <a:gd name="T107" fmla="*/ 83 h 261"/>
                <a:gd name="T108" fmla="*/ 1160 w 1454"/>
                <a:gd name="T109" fmla="*/ 55 h 261"/>
                <a:gd name="T110" fmla="*/ 1199 w 1454"/>
                <a:gd name="T111" fmla="*/ 36 h 261"/>
                <a:gd name="T112" fmla="*/ 1238 w 1454"/>
                <a:gd name="T113" fmla="*/ 24 h 261"/>
                <a:gd name="T114" fmla="*/ 1287 w 1454"/>
                <a:gd name="T115" fmla="*/ 24 h 261"/>
                <a:gd name="T116" fmla="*/ 1355 w 1454"/>
                <a:gd name="T117" fmla="*/ 50 h 261"/>
                <a:gd name="T118" fmla="*/ 1406 w 1454"/>
                <a:gd name="T119" fmla="*/ 108 h 261"/>
                <a:gd name="T120" fmla="*/ 1454 w 1454"/>
                <a:gd name="T121" fmla="*/ 154 h 261"/>
                <a:gd name="T122" fmla="*/ 1443 w 1454"/>
                <a:gd name="T123" fmla="*/ 224 h 26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54"/>
                <a:gd name="T187" fmla="*/ 0 h 261"/>
                <a:gd name="T188" fmla="*/ 1454 w 1454"/>
                <a:gd name="T189" fmla="*/ 261 h 26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54" h="261">
                  <a:moveTo>
                    <a:pt x="1410" y="224"/>
                  </a:moveTo>
                  <a:lnTo>
                    <a:pt x="1409" y="228"/>
                  </a:lnTo>
                  <a:lnTo>
                    <a:pt x="1408" y="231"/>
                  </a:lnTo>
                  <a:lnTo>
                    <a:pt x="1406" y="235"/>
                  </a:lnTo>
                  <a:lnTo>
                    <a:pt x="1405" y="237"/>
                  </a:lnTo>
                  <a:lnTo>
                    <a:pt x="1400" y="237"/>
                  </a:lnTo>
                  <a:lnTo>
                    <a:pt x="1394" y="237"/>
                  </a:lnTo>
                  <a:lnTo>
                    <a:pt x="1386" y="237"/>
                  </a:lnTo>
                  <a:lnTo>
                    <a:pt x="1379" y="236"/>
                  </a:lnTo>
                  <a:lnTo>
                    <a:pt x="1372" y="236"/>
                  </a:lnTo>
                  <a:lnTo>
                    <a:pt x="1366" y="236"/>
                  </a:lnTo>
                  <a:lnTo>
                    <a:pt x="1362" y="236"/>
                  </a:lnTo>
                  <a:lnTo>
                    <a:pt x="1360" y="236"/>
                  </a:lnTo>
                  <a:lnTo>
                    <a:pt x="1365" y="221"/>
                  </a:lnTo>
                  <a:lnTo>
                    <a:pt x="1367" y="201"/>
                  </a:lnTo>
                  <a:lnTo>
                    <a:pt x="1366" y="177"/>
                  </a:lnTo>
                  <a:lnTo>
                    <a:pt x="1360" y="153"/>
                  </a:lnTo>
                  <a:lnTo>
                    <a:pt x="1349" y="129"/>
                  </a:lnTo>
                  <a:lnTo>
                    <a:pt x="1328" y="108"/>
                  </a:lnTo>
                  <a:lnTo>
                    <a:pt x="1298" y="93"/>
                  </a:lnTo>
                  <a:lnTo>
                    <a:pt x="1257" y="86"/>
                  </a:lnTo>
                  <a:lnTo>
                    <a:pt x="1246" y="86"/>
                  </a:lnTo>
                  <a:lnTo>
                    <a:pt x="1229" y="89"/>
                  </a:lnTo>
                  <a:lnTo>
                    <a:pt x="1210" y="96"/>
                  </a:lnTo>
                  <a:lnTo>
                    <a:pt x="1188" y="108"/>
                  </a:lnTo>
                  <a:lnTo>
                    <a:pt x="1167" y="128"/>
                  </a:lnTo>
                  <a:lnTo>
                    <a:pt x="1149" y="156"/>
                  </a:lnTo>
                  <a:lnTo>
                    <a:pt x="1134" y="198"/>
                  </a:lnTo>
                  <a:lnTo>
                    <a:pt x="1127" y="251"/>
                  </a:lnTo>
                  <a:lnTo>
                    <a:pt x="1116" y="251"/>
                  </a:lnTo>
                  <a:lnTo>
                    <a:pt x="1102" y="251"/>
                  </a:lnTo>
                  <a:lnTo>
                    <a:pt x="1086" y="251"/>
                  </a:lnTo>
                  <a:lnTo>
                    <a:pt x="1067" y="251"/>
                  </a:lnTo>
                  <a:lnTo>
                    <a:pt x="1045" y="251"/>
                  </a:lnTo>
                  <a:lnTo>
                    <a:pt x="1021" y="251"/>
                  </a:lnTo>
                  <a:lnTo>
                    <a:pt x="994" y="251"/>
                  </a:lnTo>
                  <a:lnTo>
                    <a:pt x="965" y="251"/>
                  </a:lnTo>
                  <a:lnTo>
                    <a:pt x="937" y="251"/>
                  </a:lnTo>
                  <a:lnTo>
                    <a:pt x="906" y="251"/>
                  </a:lnTo>
                  <a:lnTo>
                    <a:pt x="873" y="252"/>
                  </a:lnTo>
                  <a:lnTo>
                    <a:pt x="840" y="252"/>
                  </a:lnTo>
                  <a:lnTo>
                    <a:pt x="806" y="252"/>
                  </a:lnTo>
                  <a:lnTo>
                    <a:pt x="772" y="252"/>
                  </a:lnTo>
                  <a:lnTo>
                    <a:pt x="737" y="252"/>
                  </a:lnTo>
                  <a:lnTo>
                    <a:pt x="703" y="252"/>
                  </a:lnTo>
                  <a:lnTo>
                    <a:pt x="669" y="252"/>
                  </a:lnTo>
                  <a:lnTo>
                    <a:pt x="635" y="252"/>
                  </a:lnTo>
                  <a:lnTo>
                    <a:pt x="603" y="252"/>
                  </a:lnTo>
                  <a:lnTo>
                    <a:pt x="570" y="252"/>
                  </a:lnTo>
                  <a:lnTo>
                    <a:pt x="540" y="252"/>
                  </a:lnTo>
                  <a:lnTo>
                    <a:pt x="511" y="253"/>
                  </a:lnTo>
                  <a:lnTo>
                    <a:pt x="483" y="253"/>
                  </a:lnTo>
                  <a:lnTo>
                    <a:pt x="458" y="253"/>
                  </a:lnTo>
                  <a:lnTo>
                    <a:pt x="435" y="253"/>
                  </a:lnTo>
                  <a:lnTo>
                    <a:pt x="413" y="253"/>
                  </a:lnTo>
                  <a:lnTo>
                    <a:pt x="394" y="253"/>
                  </a:lnTo>
                  <a:lnTo>
                    <a:pt x="379" y="253"/>
                  </a:lnTo>
                  <a:lnTo>
                    <a:pt x="367" y="253"/>
                  </a:lnTo>
                  <a:lnTo>
                    <a:pt x="357" y="253"/>
                  </a:lnTo>
                  <a:lnTo>
                    <a:pt x="352" y="253"/>
                  </a:lnTo>
                  <a:lnTo>
                    <a:pt x="349" y="253"/>
                  </a:lnTo>
                  <a:lnTo>
                    <a:pt x="349" y="206"/>
                  </a:lnTo>
                  <a:lnTo>
                    <a:pt x="342" y="168"/>
                  </a:lnTo>
                  <a:lnTo>
                    <a:pt x="329" y="138"/>
                  </a:lnTo>
                  <a:lnTo>
                    <a:pt x="311" y="115"/>
                  </a:lnTo>
                  <a:lnTo>
                    <a:pt x="292" y="100"/>
                  </a:lnTo>
                  <a:lnTo>
                    <a:pt x="271" y="90"/>
                  </a:lnTo>
                  <a:lnTo>
                    <a:pt x="251" y="84"/>
                  </a:lnTo>
                  <a:lnTo>
                    <a:pt x="234" y="82"/>
                  </a:lnTo>
                  <a:lnTo>
                    <a:pt x="221" y="82"/>
                  </a:lnTo>
                  <a:lnTo>
                    <a:pt x="204" y="84"/>
                  </a:lnTo>
                  <a:lnTo>
                    <a:pt x="183" y="91"/>
                  </a:lnTo>
                  <a:lnTo>
                    <a:pt x="163" y="104"/>
                  </a:lnTo>
                  <a:lnTo>
                    <a:pt x="142" y="124"/>
                  </a:lnTo>
                  <a:lnTo>
                    <a:pt x="126" y="156"/>
                  </a:lnTo>
                  <a:lnTo>
                    <a:pt x="114" y="201"/>
                  </a:lnTo>
                  <a:lnTo>
                    <a:pt x="111" y="261"/>
                  </a:lnTo>
                  <a:lnTo>
                    <a:pt x="95" y="261"/>
                  </a:lnTo>
                  <a:lnTo>
                    <a:pt x="80" y="261"/>
                  </a:lnTo>
                  <a:lnTo>
                    <a:pt x="67" y="261"/>
                  </a:lnTo>
                  <a:lnTo>
                    <a:pt x="57" y="261"/>
                  </a:lnTo>
                  <a:lnTo>
                    <a:pt x="48" y="261"/>
                  </a:lnTo>
                  <a:lnTo>
                    <a:pt x="38" y="261"/>
                  </a:lnTo>
                  <a:lnTo>
                    <a:pt x="31" y="261"/>
                  </a:lnTo>
                  <a:lnTo>
                    <a:pt x="26" y="261"/>
                  </a:lnTo>
                  <a:lnTo>
                    <a:pt x="14" y="258"/>
                  </a:lnTo>
                  <a:lnTo>
                    <a:pt x="6" y="249"/>
                  </a:lnTo>
                  <a:lnTo>
                    <a:pt x="2" y="238"/>
                  </a:lnTo>
                  <a:lnTo>
                    <a:pt x="0" y="224"/>
                  </a:lnTo>
                  <a:lnTo>
                    <a:pt x="2" y="210"/>
                  </a:lnTo>
                  <a:lnTo>
                    <a:pt x="6" y="199"/>
                  </a:lnTo>
                  <a:lnTo>
                    <a:pt x="14" y="191"/>
                  </a:lnTo>
                  <a:lnTo>
                    <a:pt x="26" y="187"/>
                  </a:lnTo>
                  <a:lnTo>
                    <a:pt x="26" y="182"/>
                  </a:lnTo>
                  <a:lnTo>
                    <a:pt x="27" y="173"/>
                  </a:lnTo>
                  <a:lnTo>
                    <a:pt x="29" y="161"/>
                  </a:lnTo>
                  <a:lnTo>
                    <a:pt x="31" y="148"/>
                  </a:lnTo>
                  <a:lnTo>
                    <a:pt x="35" y="133"/>
                  </a:lnTo>
                  <a:lnTo>
                    <a:pt x="41" y="117"/>
                  </a:lnTo>
                  <a:lnTo>
                    <a:pt x="48" y="100"/>
                  </a:lnTo>
                  <a:lnTo>
                    <a:pt x="57" y="84"/>
                  </a:lnTo>
                  <a:lnTo>
                    <a:pt x="68" y="68"/>
                  </a:lnTo>
                  <a:lnTo>
                    <a:pt x="81" y="52"/>
                  </a:lnTo>
                  <a:lnTo>
                    <a:pt x="96" y="37"/>
                  </a:lnTo>
                  <a:lnTo>
                    <a:pt x="114" y="24"/>
                  </a:lnTo>
                  <a:lnTo>
                    <a:pt x="135" y="14"/>
                  </a:lnTo>
                  <a:lnTo>
                    <a:pt x="159" y="6"/>
                  </a:lnTo>
                  <a:lnTo>
                    <a:pt x="187" y="1"/>
                  </a:lnTo>
                  <a:lnTo>
                    <a:pt x="217" y="0"/>
                  </a:lnTo>
                  <a:lnTo>
                    <a:pt x="248" y="2"/>
                  </a:lnTo>
                  <a:lnTo>
                    <a:pt x="274" y="8"/>
                  </a:lnTo>
                  <a:lnTo>
                    <a:pt x="299" y="16"/>
                  </a:lnTo>
                  <a:lnTo>
                    <a:pt x="319" y="28"/>
                  </a:lnTo>
                  <a:lnTo>
                    <a:pt x="338" y="42"/>
                  </a:lnTo>
                  <a:lnTo>
                    <a:pt x="353" y="55"/>
                  </a:lnTo>
                  <a:lnTo>
                    <a:pt x="365" y="73"/>
                  </a:lnTo>
                  <a:lnTo>
                    <a:pt x="377" y="89"/>
                  </a:lnTo>
                  <a:lnTo>
                    <a:pt x="385" y="107"/>
                  </a:lnTo>
                  <a:lnTo>
                    <a:pt x="392" y="124"/>
                  </a:lnTo>
                  <a:lnTo>
                    <a:pt x="398" y="142"/>
                  </a:lnTo>
                  <a:lnTo>
                    <a:pt x="401" y="159"/>
                  </a:lnTo>
                  <a:lnTo>
                    <a:pt x="405" y="175"/>
                  </a:lnTo>
                  <a:lnTo>
                    <a:pt x="406" y="189"/>
                  </a:lnTo>
                  <a:lnTo>
                    <a:pt x="407" y="201"/>
                  </a:lnTo>
                  <a:lnTo>
                    <a:pt x="408" y="212"/>
                  </a:lnTo>
                  <a:lnTo>
                    <a:pt x="420" y="212"/>
                  </a:lnTo>
                  <a:lnTo>
                    <a:pt x="438" y="212"/>
                  </a:lnTo>
                  <a:lnTo>
                    <a:pt x="462" y="212"/>
                  </a:lnTo>
                  <a:lnTo>
                    <a:pt x="490" y="212"/>
                  </a:lnTo>
                  <a:lnTo>
                    <a:pt x="521" y="212"/>
                  </a:lnTo>
                  <a:lnTo>
                    <a:pt x="554" y="212"/>
                  </a:lnTo>
                  <a:lnTo>
                    <a:pt x="589" y="212"/>
                  </a:lnTo>
                  <a:lnTo>
                    <a:pt x="625" y="210"/>
                  </a:lnTo>
                  <a:lnTo>
                    <a:pt x="659" y="210"/>
                  </a:lnTo>
                  <a:lnTo>
                    <a:pt x="692" y="210"/>
                  </a:lnTo>
                  <a:lnTo>
                    <a:pt x="724" y="210"/>
                  </a:lnTo>
                  <a:lnTo>
                    <a:pt x="751" y="210"/>
                  </a:lnTo>
                  <a:lnTo>
                    <a:pt x="774" y="210"/>
                  </a:lnTo>
                  <a:lnTo>
                    <a:pt x="793" y="210"/>
                  </a:lnTo>
                  <a:lnTo>
                    <a:pt x="804" y="210"/>
                  </a:lnTo>
                  <a:lnTo>
                    <a:pt x="808" y="210"/>
                  </a:lnTo>
                  <a:lnTo>
                    <a:pt x="812" y="213"/>
                  </a:lnTo>
                  <a:lnTo>
                    <a:pt x="817" y="215"/>
                  </a:lnTo>
                  <a:lnTo>
                    <a:pt x="824" y="218"/>
                  </a:lnTo>
                  <a:lnTo>
                    <a:pt x="831" y="221"/>
                  </a:lnTo>
                  <a:lnTo>
                    <a:pt x="839" y="224"/>
                  </a:lnTo>
                  <a:lnTo>
                    <a:pt x="848" y="225"/>
                  </a:lnTo>
                  <a:lnTo>
                    <a:pt x="858" y="228"/>
                  </a:lnTo>
                  <a:lnTo>
                    <a:pt x="871" y="228"/>
                  </a:lnTo>
                  <a:lnTo>
                    <a:pt x="882" y="228"/>
                  </a:lnTo>
                  <a:lnTo>
                    <a:pt x="895" y="225"/>
                  </a:lnTo>
                  <a:lnTo>
                    <a:pt x="911" y="221"/>
                  </a:lnTo>
                  <a:lnTo>
                    <a:pt x="930" y="214"/>
                  </a:lnTo>
                  <a:lnTo>
                    <a:pt x="952" y="204"/>
                  </a:lnTo>
                  <a:lnTo>
                    <a:pt x="977" y="190"/>
                  </a:lnTo>
                  <a:lnTo>
                    <a:pt x="1006" y="170"/>
                  </a:lnTo>
                  <a:lnTo>
                    <a:pt x="1039" y="145"/>
                  </a:lnTo>
                  <a:lnTo>
                    <a:pt x="1056" y="131"/>
                  </a:lnTo>
                  <a:lnTo>
                    <a:pt x="1074" y="119"/>
                  </a:lnTo>
                  <a:lnTo>
                    <a:pt x="1089" y="106"/>
                  </a:lnTo>
                  <a:lnTo>
                    <a:pt x="1105" y="94"/>
                  </a:lnTo>
                  <a:lnTo>
                    <a:pt x="1119" y="83"/>
                  </a:lnTo>
                  <a:lnTo>
                    <a:pt x="1134" y="74"/>
                  </a:lnTo>
                  <a:lnTo>
                    <a:pt x="1147" y="63"/>
                  </a:lnTo>
                  <a:lnTo>
                    <a:pt x="1160" y="55"/>
                  </a:lnTo>
                  <a:lnTo>
                    <a:pt x="1174" y="48"/>
                  </a:lnTo>
                  <a:lnTo>
                    <a:pt x="1187" y="42"/>
                  </a:lnTo>
                  <a:lnTo>
                    <a:pt x="1199" y="36"/>
                  </a:lnTo>
                  <a:lnTo>
                    <a:pt x="1212" y="31"/>
                  </a:lnTo>
                  <a:lnTo>
                    <a:pt x="1226" y="27"/>
                  </a:lnTo>
                  <a:lnTo>
                    <a:pt x="1238" y="24"/>
                  </a:lnTo>
                  <a:lnTo>
                    <a:pt x="1252" y="22"/>
                  </a:lnTo>
                  <a:lnTo>
                    <a:pt x="1266" y="22"/>
                  </a:lnTo>
                  <a:lnTo>
                    <a:pt x="1287" y="24"/>
                  </a:lnTo>
                  <a:lnTo>
                    <a:pt x="1310" y="29"/>
                  </a:lnTo>
                  <a:lnTo>
                    <a:pt x="1333" y="38"/>
                  </a:lnTo>
                  <a:lnTo>
                    <a:pt x="1355" y="50"/>
                  </a:lnTo>
                  <a:lnTo>
                    <a:pt x="1375" y="66"/>
                  </a:lnTo>
                  <a:lnTo>
                    <a:pt x="1393" y="85"/>
                  </a:lnTo>
                  <a:lnTo>
                    <a:pt x="1406" y="108"/>
                  </a:lnTo>
                  <a:lnTo>
                    <a:pt x="1416" y="135"/>
                  </a:lnTo>
                  <a:lnTo>
                    <a:pt x="1450" y="135"/>
                  </a:lnTo>
                  <a:lnTo>
                    <a:pt x="1454" y="154"/>
                  </a:lnTo>
                  <a:lnTo>
                    <a:pt x="1454" y="176"/>
                  </a:lnTo>
                  <a:lnTo>
                    <a:pt x="1450" y="199"/>
                  </a:lnTo>
                  <a:lnTo>
                    <a:pt x="1443" y="224"/>
                  </a:lnTo>
                  <a:lnTo>
                    <a:pt x="1410" y="22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71"/>
            <p:cNvSpPr>
              <a:spLocks/>
            </p:cNvSpPr>
            <p:nvPr/>
          </p:nvSpPr>
          <p:spPr bwMode="auto">
            <a:xfrm>
              <a:off x="3727" y="2494"/>
              <a:ext cx="42" cy="56"/>
            </a:xfrm>
            <a:custGeom>
              <a:avLst/>
              <a:gdLst>
                <a:gd name="T0" fmla="*/ 86 w 86"/>
                <a:gd name="T1" fmla="*/ 2 h 113"/>
                <a:gd name="T2" fmla="*/ 86 w 86"/>
                <a:gd name="T3" fmla="*/ 107 h 113"/>
                <a:gd name="T4" fmla="*/ 73 w 86"/>
                <a:gd name="T5" fmla="*/ 111 h 113"/>
                <a:gd name="T6" fmla="*/ 59 w 86"/>
                <a:gd name="T7" fmla="*/ 113 h 113"/>
                <a:gd name="T8" fmla="*/ 45 w 86"/>
                <a:gd name="T9" fmla="*/ 112 h 113"/>
                <a:gd name="T10" fmla="*/ 31 w 86"/>
                <a:gd name="T11" fmla="*/ 108 h 113"/>
                <a:gd name="T12" fmla="*/ 19 w 86"/>
                <a:gd name="T13" fmla="*/ 100 h 113"/>
                <a:gd name="T14" fmla="*/ 8 w 86"/>
                <a:gd name="T15" fmla="*/ 89 h 113"/>
                <a:gd name="T16" fmla="*/ 3 w 86"/>
                <a:gd name="T17" fmla="*/ 73 h 113"/>
                <a:gd name="T18" fmla="*/ 0 w 86"/>
                <a:gd name="T19" fmla="*/ 51 h 113"/>
                <a:gd name="T20" fmla="*/ 4 w 86"/>
                <a:gd name="T21" fmla="*/ 34 h 113"/>
                <a:gd name="T22" fmla="*/ 11 w 86"/>
                <a:gd name="T23" fmla="*/ 21 h 113"/>
                <a:gd name="T24" fmla="*/ 21 w 86"/>
                <a:gd name="T25" fmla="*/ 12 h 113"/>
                <a:gd name="T26" fmla="*/ 35 w 86"/>
                <a:gd name="T27" fmla="*/ 6 h 113"/>
                <a:gd name="T28" fmla="*/ 49 w 86"/>
                <a:gd name="T29" fmla="*/ 3 h 113"/>
                <a:gd name="T30" fmla="*/ 63 w 86"/>
                <a:gd name="T31" fmla="*/ 0 h 113"/>
                <a:gd name="T32" fmla="*/ 75 w 86"/>
                <a:gd name="T33" fmla="*/ 0 h 113"/>
                <a:gd name="T34" fmla="*/ 86 w 86"/>
                <a:gd name="T35" fmla="*/ 2 h 1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6"/>
                <a:gd name="T55" fmla="*/ 0 h 113"/>
                <a:gd name="T56" fmla="*/ 86 w 86"/>
                <a:gd name="T57" fmla="*/ 113 h 1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6" h="113">
                  <a:moveTo>
                    <a:pt x="86" y="2"/>
                  </a:moveTo>
                  <a:lnTo>
                    <a:pt x="86" y="107"/>
                  </a:lnTo>
                  <a:lnTo>
                    <a:pt x="73" y="111"/>
                  </a:lnTo>
                  <a:lnTo>
                    <a:pt x="59" y="113"/>
                  </a:lnTo>
                  <a:lnTo>
                    <a:pt x="45" y="112"/>
                  </a:lnTo>
                  <a:lnTo>
                    <a:pt x="31" y="108"/>
                  </a:lnTo>
                  <a:lnTo>
                    <a:pt x="19" y="100"/>
                  </a:lnTo>
                  <a:lnTo>
                    <a:pt x="8" y="89"/>
                  </a:lnTo>
                  <a:lnTo>
                    <a:pt x="3" y="73"/>
                  </a:lnTo>
                  <a:lnTo>
                    <a:pt x="0" y="51"/>
                  </a:lnTo>
                  <a:lnTo>
                    <a:pt x="4" y="34"/>
                  </a:lnTo>
                  <a:lnTo>
                    <a:pt x="11" y="21"/>
                  </a:lnTo>
                  <a:lnTo>
                    <a:pt x="21" y="12"/>
                  </a:lnTo>
                  <a:lnTo>
                    <a:pt x="35" y="6"/>
                  </a:lnTo>
                  <a:lnTo>
                    <a:pt x="49" y="3"/>
                  </a:lnTo>
                  <a:lnTo>
                    <a:pt x="63" y="0"/>
                  </a:lnTo>
                  <a:lnTo>
                    <a:pt x="75" y="0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72"/>
            <p:cNvSpPr>
              <a:spLocks/>
            </p:cNvSpPr>
            <p:nvPr/>
          </p:nvSpPr>
          <p:spPr bwMode="auto">
            <a:xfrm>
              <a:off x="3523" y="2461"/>
              <a:ext cx="197" cy="153"/>
            </a:xfrm>
            <a:custGeom>
              <a:avLst/>
              <a:gdLst>
                <a:gd name="T0" fmla="*/ 86 w 395"/>
                <a:gd name="T1" fmla="*/ 305 h 305"/>
                <a:gd name="T2" fmla="*/ 93 w 395"/>
                <a:gd name="T3" fmla="*/ 301 h 305"/>
                <a:gd name="T4" fmla="*/ 100 w 395"/>
                <a:gd name="T5" fmla="*/ 296 h 305"/>
                <a:gd name="T6" fmla="*/ 108 w 395"/>
                <a:gd name="T7" fmla="*/ 290 h 305"/>
                <a:gd name="T8" fmla="*/ 116 w 395"/>
                <a:gd name="T9" fmla="*/ 286 h 305"/>
                <a:gd name="T10" fmla="*/ 124 w 395"/>
                <a:gd name="T11" fmla="*/ 279 h 305"/>
                <a:gd name="T12" fmla="*/ 132 w 395"/>
                <a:gd name="T13" fmla="*/ 273 h 305"/>
                <a:gd name="T14" fmla="*/ 140 w 395"/>
                <a:gd name="T15" fmla="*/ 266 h 305"/>
                <a:gd name="T16" fmla="*/ 149 w 395"/>
                <a:gd name="T17" fmla="*/ 259 h 305"/>
                <a:gd name="T18" fmla="*/ 167 w 395"/>
                <a:gd name="T19" fmla="*/ 246 h 305"/>
                <a:gd name="T20" fmla="*/ 184 w 395"/>
                <a:gd name="T21" fmla="*/ 233 h 305"/>
                <a:gd name="T22" fmla="*/ 200 w 395"/>
                <a:gd name="T23" fmla="*/ 220 h 305"/>
                <a:gd name="T24" fmla="*/ 215 w 395"/>
                <a:gd name="T25" fmla="*/ 209 h 305"/>
                <a:gd name="T26" fmla="*/ 230 w 395"/>
                <a:gd name="T27" fmla="*/ 199 h 305"/>
                <a:gd name="T28" fmla="*/ 245 w 395"/>
                <a:gd name="T29" fmla="*/ 188 h 305"/>
                <a:gd name="T30" fmla="*/ 260 w 395"/>
                <a:gd name="T31" fmla="*/ 179 h 305"/>
                <a:gd name="T32" fmla="*/ 274 w 395"/>
                <a:gd name="T33" fmla="*/ 171 h 305"/>
                <a:gd name="T34" fmla="*/ 288 w 395"/>
                <a:gd name="T35" fmla="*/ 163 h 305"/>
                <a:gd name="T36" fmla="*/ 303 w 395"/>
                <a:gd name="T37" fmla="*/ 156 h 305"/>
                <a:gd name="T38" fmla="*/ 316 w 395"/>
                <a:gd name="T39" fmla="*/ 150 h 305"/>
                <a:gd name="T40" fmla="*/ 331 w 395"/>
                <a:gd name="T41" fmla="*/ 146 h 305"/>
                <a:gd name="T42" fmla="*/ 346 w 395"/>
                <a:gd name="T43" fmla="*/ 142 h 305"/>
                <a:gd name="T44" fmla="*/ 362 w 395"/>
                <a:gd name="T45" fmla="*/ 140 h 305"/>
                <a:gd name="T46" fmla="*/ 379 w 395"/>
                <a:gd name="T47" fmla="*/ 138 h 305"/>
                <a:gd name="T48" fmla="*/ 395 w 395"/>
                <a:gd name="T49" fmla="*/ 138 h 305"/>
                <a:gd name="T50" fmla="*/ 395 w 395"/>
                <a:gd name="T51" fmla="*/ 108 h 305"/>
                <a:gd name="T52" fmla="*/ 395 w 395"/>
                <a:gd name="T53" fmla="*/ 62 h 305"/>
                <a:gd name="T54" fmla="*/ 395 w 395"/>
                <a:gd name="T55" fmla="*/ 18 h 305"/>
                <a:gd name="T56" fmla="*/ 395 w 395"/>
                <a:gd name="T57" fmla="*/ 0 h 305"/>
                <a:gd name="T58" fmla="*/ 0 w 395"/>
                <a:gd name="T59" fmla="*/ 0 h 305"/>
                <a:gd name="T60" fmla="*/ 0 w 395"/>
                <a:gd name="T61" fmla="*/ 49 h 305"/>
                <a:gd name="T62" fmla="*/ 342 w 395"/>
                <a:gd name="T63" fmla="*/ 49 h 305"/>
                <a:gd name="T64" fmla="*/ 342 w 395"/>
                <a:gd name="T65" fmla="*/ 66 h 305"/>
                <a:gd name="T66" fmla="*/ 0 w 395"/>
                <a:gd name="T67" fmla="*/ 66 h 305"/>
                <a:gd name="T68" fmla="*/ 0 w 395"/>
                <a:gd name="T69" fmla="*/ 102 h 305"/>
                <a:gd name="T70" fmla="*/ 16 w 395"/>
                <a:gd name="T71" fmla="*/ 107 h 305"/>
                <a:gd name="T72" fmla="*/ 31 w 395"/>
                <a:gd name="T73" fmla="*/ 114 h 305"/>
                <a:gd name="T74" fmla="*/ 45 w 395"/>
                <a:gd name="T75" fmla="*/ 120 h 305"/>
                <a:gd name="T76" fmla="*/ 58 w 395"/>
                <a:gd name="T77" fmla="*/ 130 h 305"/>
                <a:gd name="T78" fmla="*/ 71 w 395"/>
                <a:gd name="T79" fmla="*/ 140 h 305"/>
                <a:gd name="T80" fmla="*/ 81 w 395"/>
                <a:gd name="T81" fmla="*/ 151 h 305"/>
                <a:gd name="T82" fmla="*/ 91 w 395"/>
                <a:gd name="T83" fmla="*/ 164 h 305"/>
                <a:gd name="T84" fmla="*/ 98 w 395"/>
                <a:gd name="T85" fmla="*/ 178 h 305"/>
                <a:gd name="T86" fmla="*/ 107 w 395"/>
                <a:gd name="T87" fmla="*/ 209 h 305"/>
                <a:gd name="T88" fmla="*/ 108 w 395"/>
                <a:gd name="T89" fmla="*/ 242 h 305"/>
                <a:gd name="T90" fmla="*/ 101 w 395"/>
                <a:gd name="T91" fmla="*/ 276 h 305"/>
                <a:gd name="T92" fmla="*/ 86 w 395"/>
                <a:gd name="T93" fmla="*/ 305 h 30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95"/>
                <a:gd name="T142" fmla="*/ 0 h 305"/>
                <a:gd name="T143" fmla="*/ 395 w 395"/>
                <a:gd name="T144" fmla="*/ 305 h 30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95" h="305">
                  <a:moveTo>
                    <a:pt x="86" y="305"/>
                  </a:moveTo>
                  <a:lnTo>
                    <a:pt x="93" y="301"/>
                  </a:lnTo>
                  <a:lnTo>
                    <a:pt x="100" y="296"/>
                  </a:lnTo>
                  <a:lnTo>
                    <a:pt x="108" y="290"/>
                  </a:lnTo>
                  <a:lnTo>
                    <a:pt x="116" y="286"/>
                  </a:lnTo>
                  <a:lnTo>
                    <a:pt x="124" y="279"/>
                  </a:lnTo>
                  <a:lnTo>
                    <a:pt x="132" y="273"/>
                  </a:lnTo>
                  <a:lnTo>
                    <a:pt x="140" y="266"/>
                  </a:lnTo>
                  <a:lnTo>
                    <a:pt x="149" y="259"/>
                  </a:lnTo>
                  <a:lnTo>
                    <a:pt x="167" y="246"/>
                  </a:lnTo>
                  <a:lnTo>
                    <a:pt x="184" y="233"/>
                  </a:lnTo>
                  <a:lnTo>
                    <a:pt x="200" y="220"/>
                  </a:lnTo>
                  <a:lnTo>
                    <a:pt x="215" y="209"/>
                  </a:lnTo>
                  <a:lnTo>
                    <a:pt x="230" y="199"/>
                  </a:lnTo>
                  <a:lnTo>
                    <a:pt x="245" y="188"/>
                  </a:lnTo>
                  <a:lnTo>
                    <a:pt x="260" y="179"/>
                  </a:lnTo>
                  <a:lnTo>
                    <a:pt x="274" y="171"/>
                  </a:lnTo>
                  <a:lnTo>
                    <a:pt x="288" y="163"/>
                  </a:lnTo>
                  <a:lnTo>
                    <a:pt x="303" y="156"/>
                  </a:lnTo>
                  <a:lnTo>
                    <a:pt x="316" y="150"/>
                  </a:lnTo>
                  <a:lnTo>
                    <a:pt x="331" y="146"/>
                  </a:lnTo>
                  <a:lnTo>
                    <a:pt x="346" y="142"/>
                  </a:lnTo>
                  <a:lnTo>
                    <a:pt x="362" y="140"/>
                  </a:lnTo>
                  <a:lnTo>
                    <a:pt x="379" y="138"/>
                  </a:lnTo>
                  <a:lnTo>
                    <a:pt x="395" y="138"/>
                  </a:lnTo>
                  <a:lnTo>
                    <a:pt x="395" y="108"/>
                  </a:lnTo>
                  <a:lnTo>
                    <a:pt x="395" y="62"/>
                  </a:lnTo>
                  <a:lnTo>
                    <a:pt x="395" y="18"/>
                  </a:lnTo>
                  <a:lnTo>
                    <a:pt x="395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342" y="49"/>
                  </a:lnTo>
                  <a:lnTo>
                    <a:pt x="342" y="66"/>
                  </a:lnTo>
                  <a:lnTo>
                    <a:pt x="0" y="66"/>
                  </a:lnTo>
                  <a:lnTo>
                    <a:pt x="0" y="102"/>
                  </a:lnTo>
                  <a:lnTo>
                    <a:pt x="16" y="107"/>
                  </a:lnTo>
                  <a:lnTo>
                    <a:pt x="31" y="114"/>
                  </a:lnTo>
                  <a:lnTo>
                    <a:pt x="45" y="120"/>
                  </a:lnTo>
                  <a:lnTo>
                    <a:pt x="58" y="130"/>
                  </a:lnTo>
                  <a:lnTo>
                    <a:pt x="71" y="140"/>
                  </a:lnTo>
                  <a:lnTo>
                    <a:pt x="81" y="151"/>
                  </a:lnTo>
                  <a:lnTo>
                    <a:pt x="91" y="164"/>
                  </a:lnTo>
                  <a:lnTo>
                    <a:pt x="98" y="178"/>
                  </a:lnTo>
                  <a:lnTo>
                    <a:pt x="107" y="209"/>
                  </a:lnTo>
                  <a:lnTo>
                    <a:pt x="108" y="242"/>
                  </a:lnTo>
                  <a:lnTo>
                    <a:pt x="101" y="276"/>
                  </a:lnTo>
                  <a:lnTo>
                    <a:pt x="86" y="30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73"/>
            <p:cNvSpPr>
              <a:spLocks/>
            </p:cNvSpPr>
            <p:nvPr/>
          </p:nvSpPr>
          <p:spPr bwMode="auto">
            <a:xfrm>
              <a:off x="3675" y="2596"/>
              <a:ext cx="61" cy="60"/>
            </a:xfrm>
            <a:custGeom>
              <a:avLst/>
              <a:gdLst>
                <a:gd name="T0" fmla="*/ 60 w 121"/>
                <a:gd name="T1" fmla="*/ 120 h 120"/>
                <a:gd name="T2" fmla="*/ 47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7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7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7 w 121"/>
                <a:gd name="T31" fmla="*/ 1 h 120"/>
                <a:gd name="T32" fmla="*/ 60 w 121"/>
                <a:gd name="T33" fmla="*/ 0 h 120"/>
                <a:gd name="T34" fmla="*/ 72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2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20 w 121"/>
                <a:gd name="T47" fmla="*/ 48 h 120"/>
                <a:gd name="T48" fmla="*/ 121 w 121"/>
                <a:gd name="T49" fmla="*/ 61 h 120"/>
                <a:gd name="T50" fmla="*/ 120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2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2 w 121"/>
                <a:gd name="T63" fmla="*/ 119 h 120"/>
                <a:gd name="T64" fmla="*/ 60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0" y="120"/>
                  </a:moveTo>
                  <a:lnTo>
                    <a:pt x="47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7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7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7" y="1"/>
                  </a:lnTo>
                  <a:lnTo>
                    <a:pt x="60" y="0"/>
                  </a:lnTo>
                  <a:lnTo>
                    <a:pt x="72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20" y="48"/>
                  </a:lnTo>
                  <a:lnTo>
                    <a:pt x="121" y="61"/>
                  </a:lnTo>
                  <a:lnTo>
                    <a:pt x="120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2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19"/>
                  </a:lnTo>
                  <a:lnTo>
                    <a:pt x="60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74"/>
            <p:cNvSpPr>
              <a:spLocks/>
            </p:cNvSpPr>
            <p:nvPr/>
          </p:nvSpPr>
          <p:spPr bwMode="auto">
            <a:xfrm>
              <a:off x="3162" y="2596"/>
              <a:ext cx="60" cy="60"/>
            </a:xfrm>
            <a:custGeom>
              <a:avLst/>
              <a:gdLst>
                <a:gd name="T0" fmla="*/ 61 w 121"/>
                <a:gd name="T1" fmla="*/ 120 h 120"/>
                <a:gd name="T2" fmla="*/ 48 w 121"/>
                <a:gd name="T3" fmla="*/ 119 h 120"/>
                <a:gd name="T4" fmla="*/ 37 w 121"/>
                <a:gd name="T5" fmla="*/ 116 h 120"/>
                <a:gd name="T6" fmla="*/ 26 w 121"/>
                <a:gd name="T7" fmla="*/ 110 h 120"/>
                <a:gd name="T8" fmla="*/ 18 w 121"/>
                <a:gd name="T9" fmla="*/ 103 h 120"/>
                <a:gd name="T10" fmla="*/ 10 w 121"/>
                <a:gd name="T11" fmla="*/ 94 h 120"/>
                <a:gd name="T12" fmla="*/ 4 w 121"/>
                <a:gd name="T13" fmla="*/ 84 h 120"/>
                <a:gd name="T14" fmla="*/ 1 w 121"/>
                <a:gd name="T15" fmla="*/ 73 h 120"/>
                <a:gd name="T16" fmla="*/ 0 w 121"/>
                <a:gd name="T17" fmla="*/ 61 h 120"/>
                <a:gd name="T18" fmla="*/ 1 w 121"/>
                <a:gd name="T19" fmla="*/ 48 h 120"/>
                <a:gd name="T20" fmla="*/ 4 w 121"/>
                <a:gd name="T21" fmla="*/ 37 h 120"/>
                <a:gd name="T22" fmla="*/ 10 w 121"/>
                <a:gd name="T23" fmla="*/ 26 h 120"/>
                <a:gd name="T24" fmla="*/ 18 w 121"/>
                <a:gd name="T25" fmla="*/ 18 h 120"/>
                <a:gd name="T26" fmla="*/ 26 w 121"/>
                <a:gd name="T27" fmla="*/ 10 h 120"/>
                <a:gd name="T28" fmla="*/ 37 w 121"/>
                <a:gd name="T29" fmla="*/ 4 h 120"/>
                <a:gd name="T30" fmla="*/ 48 w 121"/>
                <a:gd name="T31" fmla="*/ 1 h 120"/>
                <a:gd name="T32" fmla="*/ 61 w 121"/>
                <a:gd name="T33" fmla="*/ 0 h 120"/>
                <a:gd name="T34" fmla="*/ 73 w 121"/>
                <a:gd name="T35" fmla="*/ 1 h 120"/>
                <a:gd name="T36" fmla="*/ 84 w 121"/>
                <a:gd name="T37" fmla="*/ 4 h 120"/>
                <a:gd name="T38" fmla="*/ 94 w 121"/>
                <a:gd name="T39" fmla="*/ 10 h 120"/>
                <a:gd name="T40" fmla="*/ 103 w 121"/>
                <a:gd name="T41" fmla="*/ 18 h 120"/>
                <a:gd name="T42" fmla="*/ 110 w 121"/>
                <a:gd name="T43" fmla="*/ 26 h 120"/>
                <a:gd name="T44" fmla="*/ 116 w 121"/>
                <a:gd name="T45" fmla="*/ 37 h 120"/>
                <a:gd name="T46" fmla="*/ 119 w 121"/>
                <a:gd name="T47" fmla="*/ 48 h 120"/>
                <a:gd name="T48" fmla="*/ 121 w 121"/>
                <a:gd name="T49" fmla="*/ 61 h 120"/>
                <a:gd name="T50" fmla="*/ 119 w 121"/>
                <a:gd name="T51" fmla="*/ 73 h 120"/>
                <a:gd name="T52" fmla="*/ 116 w 121"/>
                <a:gd name="T53" fmla="*/ 84 h 120"/>
                <a:gd name="T54" fmla="*/ 110 w 121"/>
                <a:gd name="T55" fmla="*/ 94 h 120"/>
                <a:gd name="T56" fmla="*/ 103 w 121"/>
                <a:gd name="T57" fmla="*/ 103 h 120"/>
                <a:gd name="T58" fmla="*/ 94 w 121"/>
                <a:gd name="T59" fmla="*/ 110 h 120"/>
                <a:gd name="T60" fmla="*/ 84 w 121"/>
                <a:gd name="T61" fmla="*/ 116 h 120"/>
                <a:gd name="T62" fmla="*/ 73 w 121"/>
                <a:gd name="T63" fmla="*/ 119 h 120"/>
                <a:gd name="T64" fmla="*/ 61 w 121"/>
                <a:gd name="T65" fmla="*/ 120 h 1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1"/>
                <a:gd name="T100" fmla="*/ 0 h 120"/>
                <a:gd name="T101" fmla="*/ 121 w 121"/>
                <a:gd name="T102" fmla="*/ 120 h 1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1" h="120">
                  <a:moveTo>
                    <a:pt x="61" y="120"/>
                  </a:moveTo>
                  <a:lnTo>
                    <a:pt x="48" y="119"/>
                  </a:lnTo>
                  <a:lnTo>
                    <a:pt x="37" y="116"/>
                  </a:lnTo>
                  <a:lnTo>
                    <a:pt x="26" y="110"/>
                  </a:lnTo>
                  <a:lnTo>
                    <a:pt x="18" y="103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1" y="48"/>
                  </a:lnTo>
                  <a:lnTo>
                    <a:pt x="4" y="37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7" y="4"/>
                  </a:lnTo>
                  <a:lnTo>
                    <a:pt x="48" y="1"/>
                  </a:lnTo>
                  <a:lnTo>
                    <a:pt x="61" y="0"/>
                  </a:lnTo>
                  <a:lnTo>
                    <a:pt x="73" y="1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3" y="18"/>
                  </a:lnTo>
                  <a:lnTo>
                    <a:pt x="110" y="26"/>
                  </a:lnTo>
                  <a:lnTo>
                    <a:pt x="116" y="37"/>
                  </a:lnTo>
                  <a:lnTo>
                    <a:pt x="119" y="48"/>
                  </a:lnTo>
                  <a:lnTo>
                    <a:pt x="121" y="61"/>
                  </a:lnTo>
                  <a:lnTo>
                    <a:pt x="119" y="73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3" y="103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3" y="119"/>
                  </a:lnTo>
                  <a:lnTo>
                    <a:pt x="61" y="12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75"/>
            <p:cNvSpPr>
              <a:spLocks/>
            </p:cNvSpPr>
            <p:nvPr/>
          </p:nvSpPr>
          <p:spPr bwMode="auto">
            <a:xfrm>
              <a:off x="3124" y="2460"/>
              <a:ext cx="598" cy="182"/>
            </a:xfrm>
            <a:custGeom>
              <a:avLst/>
              <a:gdLst>
                <a:gd name="T0" fmla="*/ 1159 w 1194"/>
                <a:gd name="T1" fmla="*/ 143 h 365"/>
                <a:gd name="T2" fmla="*/ 1113 w 1194"/>
                <a:gd name="T3" fmla="*/ 153 h 365"/>
                <a:gd name="T4" fmla="*/ 1071 w 1194"/>
                <a:gd name="T5" fmla="*/ 174 h 365"/>
                <a:gd name="T6" fmla="*/ 1027 w 1194"/>
                <a:gd name="T7" fmla="*/ 202 h 365"/>
                <a:gd name="T8" fmla="*/ 981 w 1194"/>
                <a:gd name="T9" fmla="*/ 236 h 365"/>
                <a:gd name="T10" fmla="*/ 937 w 1194"/>
                <a:gd name="T11" fmla="*/ 269 h 365"/>
                <a:gd name="T12" fmla="*/ 913 w 1194"/>
                <a:gd name="T13" fmla="*/ 289 h 365"/>
                <a:gd name="T14" fmla="*/ 890 w 1194"/>
                <a:gd name="T15" fmla="*/ 304 h 365"/>
                <a:gd name="T16" fmla="*/ 905 w 1194"/>
                <a:gd name="T17" fmla="*/ 245 h 365"/>
                <a:gd name="T18" fmla="*/ 888 w 1194"/>
                <a:gd name="T19" fmla="*/ 167 h 365"/>
                <a:gd name="T20" fmla="*/ 855 w 1194"/>
                <a:gd name="T21" fmla="*/ 133 h 365"/>
                <a:gd name="T22" fmla="*/ 813 w 1194"/>
                <a:gd name="T23" fmla="*/ 110 h 365"/>
                <a:gd name="T24" fmla="*/ 1139 w 1194"/>
                <a:gd name="T25" fmla="*/ 69 h 365"/>
                <a:gd name="T26" fmla="*/ 797 w 1194"/>
                <a:gd name="T27" fmla="*/ 3 h 365"/>
                <a:gd name="T28" fmla="*/ 767 w 1194"/>
                <a:gd name="T29" fmla="*/ 104 h 365"/>
                <a:gd name="T30" fmla="*/ 716 w 1194"/>
                <a:gd name="T31" fmla="*/ 120 h 365"/>
                <a:gd name="T32" fmla="*/ 667 w 1194"/>
                <a:gd name="T33" fmla="*/ 166 h 365"/>
                <a:gd name="T34" fmla="*/ 646 w 1194"/>
                <a:gd name="T35" fmla="*/ 236 h 365"/>
                <a:gd name="T36" fmla="*/ 662 w 1194"/>
                <a:gd name="T37" fmla="*/ 293 h 365"/>
                <a:gd name="T38" fmla="*/ 690 w 1194"/>
                <a:gd name="T39" fmla="*/ 334 h 365"/>
                <a:gd name="T40" fmla="*/ 327 w 1194"/>
                <a:gd name="T41" fmla="*/ 306 h 365"/>
                <a:gd name="T42" fmla="*/ 315 w 1194"/>
                <a:gd name="T43" fmla="*/ 257 h 365"/>
                <a:gd name="T44" fmla="*/ 289 w 1194"/>
                <a:gd name="T45" fmla="*/ 204 h 365"/>
                <a:gd name="T46" fmla="*/ 247 w 1194"/>
                <a:gd name="T47" fmla="*/ 158 h 365"/>
                <a:gd name="T48" fmla="*/ 185 w 1194"/>
                <a:gd name="T49" fmla="*/ 127 h 365"/>
                <a:gd name="T50" fmla="*/ 102 w 1194"/>
                <a:gd name="T51" fmla="*/ 119 h 365"/>
                <a:gd name="T52" fmla="*/ 42 w 1194"/>
                <a:gd name="T53" fmla="*/ 129 h 365"/>
                <a:gd name="T54" fmla="*/ 9 w 1194"/>
                <a:gd name="T55" fmla="*/ 152 h 365"/>
                <a:gd name="T56" fmla="*/ 12 w 1194"/>
                <a:gd name="T57" fmla="*/ 166 h 365"/>
                <a:gd name="T58" fmla="*/ 53 w 1194"/>
                <a:gd name="T59" fmla="*/ 146 h 365"/>
                <a:gd name="T60" fmla="*/ 102 w 1194"/>
                <a:gd name="T61" fmla="*/ 137 h 365"/>
                <a:gd name="T62" fmla="*/ 179 w 1194"/>
                <a:gd name="T63" fmla="*/ 145 h 365"/>
                <a:gd name="T64" fmla="*/ 243 w 1194"/>
                <a:gd name="T65" fmla="*/ 179 h 365"/>
                <a:gd name="T66" fmla="*/ 282 w 1194"/>
                <a:gd name="T67" fmla="*/ 226 h 365"/>
                <a:gd name="T68" fmla="*/ 303 w 1194"/>
                <a:gd name="T69" fmla="*/ 279 h 365"/>
                <a:gd name="T70" fmla="*/ 311 w 1194"/>
                <a:gd name="T71" fmla="*/ 326 h 365"/>
                <a:gd name="T72" fmla="*/ 325 w 1194"/>
                <a:gd name="T73" fmla="*/ 349 h 365"/>
                <a:gd name="T74" fmla="*/ 395 w 1194"/>
                <a:gd name="T75" fmla="*/ 349 h 365"/>
                <a:gd name="T76" fmla="*/ 494 w 1194"/>
                <a:gd name="T77" fmla="*/ 349 h 365"/>
                <a:gd name="T78" fmla="*/ 597 w 1194"/>
                <a:gd name="T79" fmla="*/ 347 h 365"/>
                <a:gd name="T80" fmla="*/ 679 w 1194"/>
                <a:gd name="T81" fmla="*/ 347 h 365"/>
                <a:gd name="T82" fmla="*/ 713 w 1194"/>
                <a:gd name="T83" fmla="*/ 347 h 365"/>
                <a:gd name="T84" fmla="*/ 729 w 1194"/>
                <a:gd name="T85" fmla="*/ 355 h 365"/>
                <a:gd name="T86" fmla="*/ 753 w 1194"/>
                <a:gd name="T87" fmla="*/ 362 h 365"/>
                <a:gd name="T88" fmla="*/ 787 w 1194"/>
                <a:gd name="T89" fmla="*/ 365 h 365"/>
                <a:gd name="T90" fmla="*/ 835 w 1194"/>
                <a:gd name="T91" fmla="*/ 351 h 365"/>
                <a:gd name="T92" fmla="*/ 911 w 1194"/>
                <a:gd name="T93" fmla="*/ 307 h 365"/>
                <a:gd name="T94" fmla="*/ 979 w 1194"/>
                <a:gd name="T95" fmla="*/ 256 h 365"/>
                <a:gd name="T96" fmla="*/ 1024 w 1194"/>
                <a:gd name="T97" fmla="*/ 220 h 365"/>
                <a:gd name="T98" fmla="*/ 1065 w 1194"/>
                <a:gd name="T99" fmla="*/ 192 h 365"/>
                <a:gd name="T100" fmla="*/ 1104 w 1194"/>
                <a:gd name="T101" fmla="*/ 173 h 365"/>
                <a:gd name="T102" fmla="*/ 1143 w 1194"/>
                <a:gd name="T103" fmla="*/ 161 h 365"/>
                <a:gd name="T104" fmla="*/ 1177 w 1194"/>
                <a:gd name="T105" fmla="*/ 159 h 365"/>
                <a:gd name="T106" fmla="*/ 1194 w 1194"/>
                <a:gd name="T107" fmla="*/ 161 h 36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94"/>
                <a:gd name="T163" fmla="*/ 0 h 365"/>
                <a:gd name="T164" fmla="*/ 1194 w 1194"/>
                <a:gd name="T165" fmla="*/ 365 h 36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94" h="365">
                  <a:moveTo>
                    <a:pt x="1192" y="141"/>
                  </a:moveTo>
                  <a:lnTo>
                    <a:pt x="1176" y="141"/>
                  </a:lnTo>
                  <a:lnTo>
                    <a:pt x="1159" y="143"/>
                  </a:lnTo>
                  <a:lnTo>
                    <a:pt x="1143" y="145"/>
                  </a:lnTo>
                  <a:lnTo>
                    <a:pt x="1128" y="149"/>
                  </a:lnTo>
                  <a:lnTo>
                    <a:pt x="1113" y="153"/>
                  </a:lnTo>
                  <a:lnTo>
                    <a:pt x="1100" y="159"/>
                  </a:lnTo>
                  <a:lnTo>
                    <a:pt x="1085" y="166"/>
                  </a:lnTo>
                  <a:lnTo>
                    <a:pt x="1071" y="174"/>
                  </a:lnTo>
                  <a:lnTo>
                    <a:pt x="1057" y="182"/>
                  </a:lnTo>
                  <a:lnTo>
                    <a:pt x="1042" y="191"/>
                  </a:lnTo>
                  <a:lnTo>
                    <a:pt x="1027" y="202"/>
                  </a:lnTo>
                  <a:lnTo>
                    <a:pt x="1012" y="212"/>
                  </a:lnTo>
                  <a:lnTo>
                    <a:pt x="997" y="223"/>
                  </a:lnTo>
                  <a:lnTo>
                    <a:pt x="981" y="236"/>
                  </a:lnTo>
                  <a:lnTo>
                    <a:pt x="964" y="249"/>
                  </a:lnTo>
                  <a:lnTo>
                    <a:pt x="946" y="262"/>
                  </a:lnTo>
                  <a:lnTo>
                    <a:pt x="937" y="269"/>
                  </a:lnTo>
                  <a:lnTo>
                    <a:pt x="929" y="276"/>
                  </a:lnTo>
                  <a:lnTo>
                    <a:pt x="921" y="282"/>
                  </a:lnTo>
                  <a:lnTo>
                    <a:pt x="913" y="289"/>
                  </a:lnTo>
                  <a:lnTo>
                    <a:pt x="905" y="293"/>
                  </a:lnTo>
                  <a:lnTo>
                    <a:pt x="897" y="299"/>
                  </a:lnTo>
                  <a:lnTo>
                    <a:pt x="890" y="304"/>
                  </a:lnTo>
                  <a:lnTo>
                    <a:pt x="883" y="308"/>
                  </a:lnTo>
                  <a:lnTo>
                    <a:pt x="898" y="279"/>
                  </a:lnTo>
                  <a:lnTo>
                    <a:pt x="905" y="245"/>
                  </a:lnTo>
                  <a:lnTo>
                    <a:pt x="904" y="212"/>
                  </a:lnTo>
                  <a:lnTo>
                    <a:pt x="895" y="181"/>
                  </a:lnTo>
                  <a:lnTo>
                    <a:pt x="888" y="167"/>
                  </a:lnTo>
                  <a:lnTo>
                    <a:pt x="878" y="154"/>
                  </a:lnTo>
                  <a:lnTo>
                    <a:pt x="868" y="143"/>
                  </a:lnTo>
                  <a:lnTo>
                    <a:pt x="855" y="133"/>
                  </a:lnTo>
                  <a:lnTo>
                    <a:pt x="842" y="123"/>
                  </a:lnTo>
                  <a:lnTo>
                    <a:pt x="828" y="117"/>
                  </a:lnTo>
                  <a:lnTo>
                    <a:pt x="813" y="110"/>
                  </a:lnTo>
                  <a:lnTo>
                    <a:pt x="797" y="105"/>
                  </a:lnTo>
                  <a:lnTo>
                    <a:pt x="797" y="69"/>
                  </a:lnTo>
                  <a:lnTo>
                    <a:pt x="1139" y="69"/>
                  </a:lnTo>
                  <a:lnTo>
                    <a:pt x="1139" y="52"/>
                  </a:lnTo>
                  <a:lnTo>
                    <a:pt x="797" y="52"/>
                  </a:lnTo>
                  <a:lnTo>
                    <a:pt x="797" y="3"/>
                  </a:lnTo>
                  <a:lnTo>
                    <a:pt x="781" y="0"/>
                  </a:lnTo>
                  <a:lnTo>
                    <a:pt x="781" y="105"/>
                  </a:lnTo>
                  <a:lnTo>
                    <a:pt x="767" y="104"/>
                  </a:lnTo>
                  <a:lnTo>
                    <a:pt x="751" y="106"/>
                  </a:lnTo>
                  <a:lnTo>
                    <a:pt x="733" y="112"/>
                  </a:lnTo>
                  <a:lnTo>
                    <a:pt x="716" y="120"/>
                  </a:lnTo>
                  <a:lnTo>
                    <a:pt x="698" y="131"/>
                  </a:lnTo>
                  <a:lnTo>
                    <a:pt x="682" y="146"/>
                  </a:lnTo>
                  <a:lnTo>
                    <a:pt x="667" y="166"/>
                  </a:lnTo>
                  <a:lnTo>
                    <a:pt x="655" y="189"/>
                  </a:lnTo>
                  <a:lnTo>
                    <a:pt x="648" y="213"/>
                  </a:lnTo>
                  <a:lnTo>
                    <a:pt x="646" y="236"/>
                  </a:lnTo>
                  <a:lnTo>
                    <a:pt x="648" y="257"/>
                  </a:lnTo>
                  <a:lnTo>
                    <a:pt x="654" y="276"/>
                  </a:lnTo>
                  <a:lnTo>
                    <a:pt x="662" y="293"/>
                  </a:lnTo>
                  <a:lnTo>
                    <a:pt x="671" y="310"/>
                  </a:lnTo>
                  <a:lnTo>
                    <a:pt x="680" y="322"/>
                  </a:lnTo>
                  <a:lnTo>
                    <a:pt x="690" y="334"/>
                  </a:lnTo>
                  <a:lnTo>
                    <a:pt x="329" y="334"/>
                  </a:lnTo>
                  <a:lnTo>
                    <a:pt x="329" y="321"/>
                  </a:lnTo>
                  <a:lnTo>
                    <a:pt x="327" y="306"/>
                  </a:lnTo>
                  <a:lnTo>
                    <a:pt x="325" y="291"/>
                  </a:lnTo>
                  <a:lnTo>
                    <a:pt x="320" y="274"/>
                  </a:lnTo>
                  <a:lnTo>
                    <a:pt x="315" y="257"/>
                  </a:lnTo>
                  <a:lnTo>
                    <a:pt x="308" y="239"/>
                  </a:lnTo>
                  <a:lnTo>
                    <a:pt x="299" y="221"/>
                  </a:lnTo>
                  <a:lnTo>
                    <a:pt x="289" y="204"/>
                  </a:lnTo>
                  <a:lnTo>
                    <a:pt x="277" y="188"/>
                  </a:lnTo>
                  <a:lnTo>
                    <a:pt x="264" y="172"/>
                  </a:lnTo>
                  <a:lnTo>
                    <a:pt x="247" y="158"/>
                  </a:lnTo>
                  <a:lnTo>
                    <a:pt x="229" y="145"/>
                  </a:lnTo>
                  <a:lnTo>
                    <a:pt x="208" y="135"/>
                  </a:lnTo>
                  <a:lnTo>
                    <a:pt x="185" y="127"/>
                  </a:lnTo>
                  <a:lnTo>
                    <a:pt x="160" y="121"/>
                  </a:lnTo>
                  <a:lnTo>
                    <a:pt x="131" y="119"/>
                  </a:lnTo>
                  <a:lnTo>
                    <a:pt x="102" y="119"/>
                  </a:lnTo>
                  <a:lnTo>
                    <a:pt x="78" y="121"/>
                  </a:lnTo>
                  <a:lnTo>
                    <a:pt x="59" y="125"/>
                  </a:lnTo>
                  <a:lnTo>
                    <a:pt x="42" y="129"/>
                  </a:lnTo>
                  <a:lnTo>
                    <a:pt x="30" y="136"/>
                  </a:lnTo>
                  <a:lnTo>
                    <a:pt x="18" y="144"/>
                  </a:lnTo>
                  <a:lnTo>
                    <a:pt x="9" y="152"/>
                  </a:lnTo>
                  <a:lnTo>
                    <a:pt x="0" y="161"/>
                  </a:lnTo>
                  <a:lnTo>
                    <a:pt x="2" y="174"/>
                  </a:lnTo>
                  <a:lnTo>
                    <a:pt x="12" y="166"/>
                  </a:lnTo>
                  <a:lnTo>
                    <a:pt x="25" y="158"/>
                  </a:lnTo>
                  <a:lnTo>
                    <a:pt x="38" y="152"/>
                  </a:lnTo>
                  <a:lnTo>
                    <a:pt x="53" y="146"/>
                  </a:lnTo>
                  <a:lnTo>
                    <a:pt x="68" y="142"/>
                  </a:lnTo>
                  <a:lnTo>
                    <a:pt x="85" y="139"/>
                  </a:lnTo>
                  <a:lnTo>
                    <a:pt x="102" y="137"/>
                  </a:lnTo>
                  <a:lnTo>
                    <a:pt x="122" y="137"/>
                  </a:lnTo>
                  <a:lnTo>
                    <a:pt x="153" y="139"/>
                  </a:lnTo>
                  <a:lnTo>
                    <a:pt x="179" y="145"/>
                  </a:lnTo>
                  <a:lnTo>
                    <a:pt x="204" y="153"/>
                  </a:lnTo>
                  <a:lnTo>
                    <a:pt x="224" y="165"/>
                  </a:lnTo>
                  <a:lnTo>
                    <a:pt x="243" y="179"/>
                  </a:lnTo>
                  <a:lnTo>
                    <a:pt x="258" y="192"/>
                  </a:lnTo>
                  <a:lnTo>
                    <a:pt x="270" y="210"/>
                  </a:lnTo>
                  <a:lnTo>
                    <a:pt x="282" y="226"/>
                  </a:lnTo>
                  <a:lnTo>
                    <a:pt x="290" y="244"/>
                  </a:lnTo>
                  <a:lnTo>
                    <a:pt x="297" y="261"/>
                  </a:lnTo>
                  <a:lnTo>
                    <a:pt x="303" y="279"/>
                  </a:lnTo>
                  <a:lnTo>
                    <a:pt x="306" y="296"/>
                  </a:lnTo>
                  <a:lnTo>
                    <a:pt x="310" y="312"/>
                  </a:lnTo>
                  <a:lnTo>
                    <a:pt x="311" y="326"/>
                  </a:lnTo>
                  <a:lnTo>
                    <a:pt x="312" y="338"/>
                  </a:lnTo>
                  <a:lnTo>
                    <a:pt x="313" y="349"/>
                  </a:lnTo>
                  <a:lnTo>
                    <a:pt x="325" y="349"/>
                  </a:lnTo>
                  <a:lnTo>
                    <a:pt x="343" y="349"/>
                  </a:lnTo>
                  <a:lnTo>
                    <a:pt x="367" y="349"/>
                  </a:lnTo>
                  <a:lnTo>
                    <a:pt x="395" y="349"/>
                  </a:lnTo>
                  <a:lnTo>
                    <a:pt x="426" y="349"/>
                  </a:lnTo>
                  <a:lnTo>
                    <a:pt x="459" y="349"/>
                  </a:lnTo>
                  <a:lnTo>
                    <a:pt x="494" y="349"/>
                  </a:lnTo>
                  <a:lnTo>
                    <a:pt x="530" y="347"/>
                  </a:lnTo>
                  <a:lnTo>
                    <a:pt x="564" y="347"/>
                  </a:lnTo>
                  <a:lnTo>
                    <a:pt x="597" y="347"/>
                  </a:lnTo>
                  <a:lnTo>
                    <a:pt x="629" y="347"/>
                  </a:lnTo>
                  <a:lnTo>
                    <a:pt x="656" y="347"/>
                  </a:lnTo>
                  <a:lnTo>
                    <a:pt x="679" y="347"/>
                  </a:lnTo>
                  <a:lnTo>
                    <a:pt x="698" y="347"/>
                  </a:lnTo>
                  <a:lnTo>
                    <a:pt x="709" y="347"/>
                  </a:lnTo>
                  <a:lnTo>
                    <a:pt x="713" y="347"/>
                  </a:lnTo>
                  <a:lnTo>
                    <a:pt x="717" y="350"/>
                  </a:lnTo>
                  <a:lnTo>
                    <a:pt x="722" y="352"/>
                  </a:lnTo>
                  <a:lnTo>
                    <a:pt x="729" y="355"/>
                  </a:lnTo>
                  <a:lnTo>
                    <a:pt x="736" y="358"/>
                  </a:lnTo>
                  <a:lnTo>
                    <a:pt x="744" y="361"/>
                  </a:lnTo>
                  <a:lnTo>
                    <a:pt x="753" y="362"/>
                  </a:lnTo>
                  <a:lnTo>
                    <a:pt x="763" y="365"/>
                  </a:lnTo>
                  <a:lnTo>
                    <a:pt x="776" y="365"/>
                  </a:lnTo>
                  <a:lnTo>
                    <a:pt x="787" y="365"/>
                  </a:lnTo>
                  <a:lnTo>
                    <a:pt x="800" y="362"/>
                  </a:lnTo>
                  <a:lnTo>
                    <a:pt x="816" y="358"/>
                  </a:lnTo>
                  <a:lnTo>
                    <a:pt x="835" y="351"/>
                  </a:lnTo>
                  <a:lnTo>
                    <a:pt x="857" y="341"/>
                  </a:lnTo>
                  <a:lnTo>
                    <a:pt x="882" y="327"/>
                  </a:lnTo>
                  <a:lnTo>
                    <a:pt x="911" y="307"/>
                  </a:lnTo>
                  <a:lnTo>
                    <a:pt x="944" y="282"/>
                  </a:lnTo>
                  <a:lnTo>
                    <a:pt x="961" y="268"/>
                  </a:lnTo>
                  <a:lnTo>
                    <a:pt x="979" y="256"/>
                  </a:lnTo>
                  <a:lnTo>
                    <a:pt x="994" y="243"/>
                  </a:lnTo>
                  <a:lnTo>
                    <a:pt x="1010" y="231"/>
                  </a:lnTo>
                  <a:lnTo>
                    <a:pt x="1024" y="220"/>
                  </a:lnTo>
                  <a:lnTo>
                    <a:pt x="1039" y="211"/>
                  </a:lnTo>
                  <a:lnTo>
                    <a:pt x="1052" y="200"/>
                  </a:lnTo>
                  <a:lnTo>
                    <a:pt x="1065" y="192"/>
                  </a:lnTo>
                  <a:lnTo>
                    <a:pt x="1079" y="185"/>
                  </a:lnTo>
                  <a:lnTo>
                    <a:pt x="1092" y="179"/>
                  </a:lnTo>
                  <a:lnTo>
                    <a:pt x="1104" y="173"/>
                  </a:lnTo>
                  <a:lnTo>
                    <a:pt x="1117" y="168"/>
                  </a:lnTo>
                  <a:lnTo>
                    <a:pt x="1131" y="164"/>
                  </a:lnTo>
                  <a:lnTo>
                    <a:pt x="1143" y="161"/>
                  </a:lnTo>
                  <a:lnTo>
                    <a:pt x="1157" y="159"/>
                  </a:lnTo>
                  <a:lnTo>
                    <a:pt x="1171" y="159"/>
                  </a:lnTo>
                  <a:lnTo>
                    <a:pt x="1177" y="159"/>
                  </a:lnTo>
                  <a:lnTo>
                    <a:pt x="1183" y="159"/>
                  </a:lnTo>
                  <a:lnTo>
                    <a:pt x="1188" y="160"/>
                  </a:lnTo>
                  <a:lnTo>
                    <a:pt x="1194" y="161"/>
                  </a:lnTo>
                  <a:lnTo>
                    <a:pt x="1192" y="14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Rectangle 76"/>
            <p:cNvSpPr>
              <a:spLocks noChangeArrowheads="1"/>
            </p:cNvSpPr>
            <p:nvPr/>
          </p:nvSpPr>
          <p:spPr bwMode="auto">
            <a:xfrm>
              <a:off x="3316" y="2490"/>
              <a:ext cx="51" cy="1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Rectangle 77"/>
            <p:cNvSpPr>
              <a:spLocks noChangeArrowheads="1"/>
            </p:cNvSpPr>
            <p:nvPr/>
          </p:nvSpPr>
          <p:spPr bwMode="auto">
            <a:xfrm>
              <a:off x="3702" y="2467"/>
              <a:ext cx="13" cy="5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78"/>
            <p:cNvSpPr>
              <a:spLocks/>
            </p:cNvSpPr>
            <p:nvPr/>
          </p:nvSpPr>
          <p:spPr bwMode="auto">
            <a:xfrm>
              <a:off x="3647" y="2508"/>
              <a:ext cx="10" cy="47"/>
            </a:xfrm>
            <a:custGeom>
              <a:avLst/>
              <a:gdLst>
                <a:gd name="T0" fmla="*/ 0 w 20"/>
                <a:gd name="T1" fmla="*/ 93 h 93"/>
                <a:gd name="T2" fmla="*/ 0 w 20"/>
                <a:gd name="T3" fmla="*/ 0 h 93"/>
                <a:gd name="T4" fmla="*/ 20 w 20"/>
                <a:gd name="T5" fmla="*/ 0 h 93"/>
                <a:gd name="T6" fmla="*/ 20 w 20"/>
                <a:gd name="T7" fmla="*/ 82 h 93"/>
                <a:gd name="T8" fmla="*/ 0 w 2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3"/>
                <a:gd name="T17" fmla="*/ 20 w 2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3">
                  <a:moveTo>
                    <a:pt x="0" y="93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20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Rectangle 79"/>
            <p:cNvSpPr>
              <a:spLocks noChangeArrowheads="1"/>
            </p:cNvSpPr>
            <p:nvPr/>
          </p:nvSpPr>
          <p:spPr bwMode="auto">
            <a:xfrm>
              <a:off x="3626" y="2508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Rectangle 80"/>
            <p:cNvSpPr>
              <a:spLocks noChangeArrowheads="1"/>
            </p:cNvSpPr>
            <p:nvPr/>
          </p:nvSpPr>
          <p:spPr bwMode="auto">
            <a:xfrm>
              <a:off x="3605" y="2508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Rectangle 81"/>
            <p:cNvSpPr>
              <a:spLocks noChangeArrowheads="1"/>
            </p:cNvSpPr>
            <p:nvPr/>
          </p:nvSpPr>
          <p:spPr bwMode="auto">
            <a:xfrm>
              <a:off x="3584" y="2508"/>
              <a:ext cx="10" cy="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82"/>
            <p:cNvSpPr>
              <a:spLocks/>
            </p:cNvSpPr>
            <p:nvPr/>
          </p:nvSpPr>
          <p:spPr bwMode="auto">
            <a:xfrm>
              <a:off x="3773" y="2603"/>
              <a:ext cx="23" cy="30"/>
            </a:xfrm>
            <a:custGeom>
              <a:avLst/>
              <a:gdLst>
                <a:gd name="T0" fmla="*/ 42 w 46"/>
                <a:gd name="T1" fmla="*/ 0 h 59"/>
                <a:gd name="T2" fmla="*/ 46 w 46"/>
                <a:gd name="T3" fmla="*/ 12 h 59"/>
                <a:gd name="T4" fmla="*/ 46 w 46"/>
                <a:gd name="T5" fmla="*/ 29 h 59"/>
                <a:gd name="T6" fmla="*/ 43 w 46"/>
                <a:gd name="T7" fmla="*/ 45 h 59"/>
                <a:gd name="T8" fmla="*/ 38 w 46"/>
                <a:gd name="T9" fmla="*/ 59 h 59"/>
                <a:gd name="T10" fmla="*/ 32 w 46"/>
                <a:gd name="T11" fmla="*/ 59 h 59"/>
                <a:gd name="T12" fmla="*/ 23 w 46"/>
                <a:gd name="T13" fmla="*/ 58 h 59"/>
                <a:gd name="T14" fmla="*/ 13 w 46"/>
                <a:gd name="T15" fmla="*/ 58 h 59"/>
                <a:gd name="T16" fmla="*/ 10 w 46"/>
                <a:gd name="T17" fmla="*/ 58 h 59"/>
                <a:gd name="T18" fmla="*/ 3 w 46"/>
                <a:gd name="T19" fmla="*/ 47 h 59"/>
                <a:gd name="T20" fmla="*/ 0 w 46"/>
                <a:gd name="T21" fmla="*/ 28 h 59"/>
                <a:gd name="T22" fmla="*/ 2 w 46"/>
                <a:gd name="T23" fmla="*/ 11 h 59"/>
                <a:gd name="T24" fmla="*/ 13 w 46"/>
                <a:gd name="T25" fmla="*/ 0 h 59"/>
                <a:gd name="T26" fmla="*/ 20 w 46"/>
                <a:gd name="T27" fmla="*/ 0 h 59"/>
                <a:gd name="T28" fmla="*/ 30 w 46"/>
                <a:gd name="T29" fmla="*/ 0 h 59"/>
                <a:gd name="T30" fmla="*/ 39 w 46"/>
                <a:gd name="T31" fmla="*/ 0 h 59"/>
                <a:gd name="T32" fmla="*/ 42 w 46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"/>
                <a:gd name="T52" fmla="*/ 0 h 59"/>
                <a:gd name="T53" fmla="*/ 46 w 46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" h="59">
                  <a:moveTo>
                    <a:pt x="42" y="0"/>
                  </a:moveTo>
                  <a:lnTo>
                    <a:pt x="46" y="12"/>
                  </a:lnTo>
                  <a:lnTo>
                    <a:pt x="46" y="29"/>
                  </a:lnTo>
                  <a:lnTo>
                    <a:pt x="43" y="45"/>
                  </a:lnTo>
                  <a:lnTo>
                    <a:pt x="38" y="59"/>
                  </a:lnTo>
                  <a:lnTo>
                    <a:pt x="32" y="59"/>
                  </a:lnTo>
                  <a:lnTo>
                    <a:pt x="23" y="58"/>
                  </a:lnTo>
                  <a:lnTo>
                    <a:pt x="13" y="58"/>
                  </a:lnTo>
                  <a:lnTo>
                    <a:pt x="10" y="58"/>
                  </a:lnTo>
                  <a:lnTo>
                    <a:pt x="3" y="47"/>
                  </a:lnTo>
                  <a:lnTo>
                    <a:pt x="0" y="28"/>
                  </a:lnTo>
                  <a:lnTo>
                    <a:pt x="2" y="11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83"/>
            <p:cNvSpPr>
              <a:spLocks/>
            </p:cNvSpPr>
            <p:nvPr/>
          </p:nvSpPr>
          <p:spPr bwMode="auto">
            <a:xfrm>
              <a:off x="3734" y="2501"/>
              <a:ext cx="27" cy="42"/>
            </a:xfrm>
            <a:custGeom>
              <a:avLst/>
              <a:gdLst>
                <a:gd name="T0" fmla="*/ 54 w 54"/>
                <a:gd name="T1" fmla="*/ 1 h 84"/>
                <a:gd name="T2" fmla="*/ 54 w 54"/>
                <a:gd name="T3" fmla="*/ 81 h 84"/>
                <a:gd name="T4" fmla="*/ 47 w 54"/>
                <a:gd name="T5" fmla="*/ 83 h 84"/>
                <a:gd name="T6" fmla="*/ 39 w 54"/>
                <a:gd name="T7" fmla="*/ 84 h 84"/>
                <a:gd name="T8" fmla="*/ 30 w 54"/>
                <a:gd name="T9" fmla="*/ 83 h 84"/>
                <a:gd name="T10" fmla="*/ 21 w 54"/>
                <a:gd name="T11" fmla="*/ 81 h 84"/>
                <a:gd name="T12" fmla="*/ 13 w 54"/>
                <a:gd name="T13" fmla="*/ 75 h 84"/>
                <a:gd name="T14" fmla="*/ 6 w 54"/>
                <a:gd name="T15" fmla="*/ 66 h 84"/>
                <a:gd name="T16" fmla="*/ 1 w 54"/>
                <a:gd name="T17" fmla="*/ 54 h 84"/>
                <a:gd name="T18" fmla="*/ 0 w 54"/>
                <a:gd name="T19" fmla="*/ 39 h 84"/>
                <a:gd name="T20" fmla="*/ 3 w 54"/>
                <a:gd name="T21" fmla="*/ 27 h 84"/>
                <a:gd name="T22" fmla="*/ 7 w 54"/>
                <a:gd name="T23" fmla="*/ 16 h 84"/>
                <a:gd name="T24" fmla="*/ 14 w 54"/>
                <a:gd name="T25" fmla="*/ 9 h 84"/>
                <a:gd name="T26" fmla="*/ 22 w 54"/>
                <a:gd name="T27" fmla="*/ 5 h 84"/>
                <a:gd name="T28" fmla="*/ 31 w 54"/>
                <a:gd name="T29" fmla="*/ 1 h 84"/>
                <a:gd name="T30" fmla="*/ 39 w 54"/>
                <a:gd name="T31" fmla="*/ 0 h 84"/>
                <a:gd name="T32" fmla="*/ 47 w 54"/>
                <a:gd name="T33" fmla="*/ 0 h 84"/>
                <a:gd name="T34" fmla="*/ 54 w 54"/>
                <a:gd name="T35" fmla="*/ 1 h 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84"/>
                <a:gd name="T56" fmla="*/ 54 w 54"/>
                <a:gd name="T57" fmla="*/ 84 h 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84">
                  <a:moveTo>
                    <a:pt x="54" y="1"/>
                  </a:moveTo>
                  <a:lnTo>
                    <a:pt x="54" y="81"/>
                  </a:lnTo>
                  <a:lnTo>
                    <a:pt x="47" y="83"/>
                  </a:lnTo>
                  <a:lnTo>
                    <a:pt x="39" y="84"/>
                  </a:lnTo>
                  <a:lnTo>
                    <a:pt x="30" y="83"/>
                  </a:lnTo>
                  <a:lnTo>
                    <a:pt x="21" y="81"/>
                  </a:lnTo>
                  <a:lnTo>
                    <a:pt x="13" y="75"/>
                  </a:lnTo>
                  <a:lnTo>
                    <a:pt x="6" y="66"/>
                  </a:lnTo>
                  <a:lnTo>
                    <a:pt x="1" y="54"/>
                  </a:lnTo>
                  <a:lnTo>
                    <a:pt x="0" y="39"/>
                  </a:lnTo>
                  <a:lnTo>
                    <a:pt x="3" y="27"/>
                  </a:lnTo>
                  <a:lnTo>
                    <a:pt x="7" y="16"/>
                  </a:lnTo>
                  <a:lnTo>
                    <a:pt x="14" y="9"/>
                  </a:lnTo>
                  <a:lnTo>
                    <a:pt x="22" y="5"/>
                  </a:lnTo>
                  <a:lnTo>
                    <a:pt x="31" y="1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84"/>
            <p:cNvSpPr>
              <a:spLocks/>
            </p:cNvSpPr>
            <p:nvPr/>
          </p:nvSpPr>
          <p:spPr bwMode="auto">
            <a:xfrm>
              <a:off x="3084" y="2625"/>
              <a:ext cx="42" cy="29"/>
            </a:xfrm>
            <a:custGeom>
              <a:avLst/>
              <a:gdLst>
                <a:gd name="T0" fmla="*/ 85 w 85"/>
                <a:gd name="T1" fmla="*/ 0 h 59"/>
                <a:gd name="T2" fmla="*/ 70 w 85"/>
                <a:gd name="T3" fmla="*/ 0 h 59"/>
                <a:gd name="T4" fmla="*/ 55 w 85"/>
                <a:gd name="T5" fmla="*/ 0 h 59"/>
                <a:gd name="T6" fmla="*/ 40 w 85"/>
                <a:gd name="T7" fmla="*/ 0 h 59"/>
                <a:gd name="T8" fmla="*/ 28 w 85"/>
                <a:gd name="T9" fmla="*/ 3 h 59"/>
                <a:gd name="T10" fmla="*/ 15 w 85"/>
                <a:gd name="T11" fmla="*/ 6 h 59"/>
                <a:gd name="T12" fmla="*/ 7 w 85"/>
                <a:gd name="T13" fmla="*/ 12 h 59"/>
                <a:gd name="T14" fmla="*/ 1 w 85"/>
                <a:gd name="T15" fmla="*/ 20 h 59"/>
                <a:gd name="T16" fmla="*/ 0 w 85"/>
                <a:gd name="T17" fmla="*/ 30 h 59"/>
                <a:gd name="T18" fmla="*/ 1 w 85"/>
                <a:gd name="T19" fmla="*/ 37 h 59"/>
                <a:gd name="T20" fmla="*/ 1 w 85"/>
                <a:gd name="T21" fmla="*/ 44 h 59"/>
                <a:gd name="T22" fmla="*/ 3 w 85"/>
                <a:gd name="T23" fmla="*/ 50 h 59"/>
                <a:gd name="T24" fmla="*/ 9 w 85"/>
                <a:gd name="T25" fmla="*/ 53 h 59"/>
                <a:gd name="T26" fmla="*/ 18 w 85"/>
                <a:gd name="T27" fmla="*/ 57 h 59"/>
                <a:gd name="T28" fmla="*/ 32 w 85"/>
                <a:gd name="T29" fmla="*/ 58 h 59"/>
                <a:gd name="T30" fmla="*/ 52 w 85"/>
                <a:gd name="T31" fmla="*/ 59 h 59"/>
                <a:gd name="T32" fmla="*/ 79 w 85"/>
                <a:gd name="T33" fmla="*/ 58 h 59"/>
                <a:gd name="T34" fmla="*/ 81 w 85"/>
                <a:gd name="T35" fmla="*/ 46 h 59"/>
                <a:gd name="T36" fmla="*/ 83 w 85"/>
                <a:gd name="T37" fmla="*/ 27 h 59"/>
                <a:gd name="T38" fmla="*/ 84 w 85"/>
                <a:gd name="T39" fmla="*/ 8 h 59"/>
                <a:gd name="T40" fmla="*/ 85 w 85"/>
                <a:gd name="T41" fmla="*/ 0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5"/>
                <a:gd name="T64" fmla="*/ 0 h 59"/>
                <a:gd name="T65" fmla="*/ 85 w 85"/>
                <a:gd name="T66" fmla="*/ 59 h 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5" h="59">
                  <a:moveTo>
                    <a:pt x="85" y="0"/>
                  </a:moveTo>
                  <a:lnTo>
                    <a:pt x="70" y="0"/>
                  </a:lnTo>
                  <a:lnTo>
                    <a:pt x="55" y="0"/>
                  </a:lnTo>
                  <a:lnTo>
                    <a:pt x="40" y="0"/>
                  </a:lnTo>
                  <a:lnTo>
                    <a:pt x="28" y="3"/>
                  </a:lnTo>
                  <a:lnTo>
                    <a:pt x="15" y="6"/>
                  </a:lnTo>
                  <a:lnTo>
                    <a:pt x="7" y="12"/>
                  </a:lnTo>
                  <a:lnTo>
                    <a:pt x="1" y="20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3"/>
                  </a:lnTo>
                  <a:lnTo>
                    <a:pt x="18" y="57"/>
                  </a:lnTo>
                  <a:lnTo>
                    <a:pt x="32" y="58"/>
                  </a:lnTo>
                  <a:lnTo>
                    <a:pt x="52" y="59"/>
                  </a:lnTo>
                  <a:lnTo>
                    <a:pt x="79" y="58"/>
                  </a:lnTo>
                  <a:lnTo>
                    <a:pt x="81" y="46"/>
                  </a:lnTo>
                  <a:lnTo>
                    <a:pt x="83" y="27"/>
                  </a:lnTo>
                  <a:lnTo>
                    <a:pt x="84" y="8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85"/>
            <p:cNvSpPr>
              <a:spLocks/>
            </p:cNvSpPr>
            <p:nvPr/>
          </p:nvSpPr>
          <p:spPr bwMode="auto">
            <a:xfrm>
              <a:off x="3685" y="2606"/>
              <a:ext cx="41" cy="40"/>
            </a:xfrm>
            <a:custGeom>
              <a:avLst/>
              <a:gdLst>
                <a:gd name="T0" fmla="*/ 41 w 82"/>
                <a:gd name="T1" fmla="*/ 81 h 81"/>
                <a:gd name="T2" fmla="*/ 33 w 82"/>
                <a:gd name="T3" fmla="*/ 80 h 81"/>
                <a:gd name="T4" fmla="*/ 26 w 82"/>
                <a:gd name="T5" fmla="*/ 77 h 81"/>
                <a:gd name="T6" fmla="*/ 19 w 82"/>
                <a:gd name="T7" fmla="*/ 74 h 81"/>
                <a:gd name="T8" fmla="*/ 12 w 82"/>
                <a:gd name="T9" fmla="*/ 69 h 81"/>
                <a:gd name="T10" fmla="*/ 7 w 82"/>
                <a:gd name="T11" fmla="*/ 62 h 81"/>
                <a:gd name="T12" fmla="*/ 4 w 82"/>
                <a:gd name="T13" fmla="*/ 55 h 81"/>
                <a:gd name="T14" fmla="*/ 1 w 82"/>
                <a:gd name="T15" fmla="*/ 49 h 81"/>
                <a:gd name="T16" fmla="*/ 0 w 82"/>
                <a:gd name="T17" fmla="*/ 40 h 81"/>
                <a:gd name="T18" fmla="*/ 1 w 82"/>
                <a:gd name="T19" fmla="*/ 32 h 81"/>
                <a:gd name="T20" fmla="*/ 4 w 82"/>
                <a:gd name="T21" fmla="*/ 26 h 81"/>
                <a:gd name="T22" fmla="*/ 7 w 82"/>
                <a:gd name="T23" fmla="*/ 19 h 81"/>
                <a:gd name="T24" fmla="*/ 12 w 82"/>
                <a:gd name="T25" fmla="*/ 12 h 81"/>
                <a:gd name="T26" fmla="*/ 19 w 82"/>
                <a:gd name="T27" fmla="*/ 7 h 81"/>
                <a:gd name="T28" fmla="*/ 26 w 82"/>
                <a:gd name="T29" fmla="*/ 4 h 81"/>
                <a:gd name="T30" fmla="*/ 33 w 82"/>
                <a:gd name="T31" fmla="*/ 1 h 81"/>
                <a:gd name="T32" fmla="*/ 41 w 82"/>
                <a:gd name="T33" fmla="*/ 0 h 81"/>
                <a:gd name="T34" fmla="*/ 49 w 82"/>
                <a:gd name="T35" fmla="*/ 1 h 81"/>
                <a:gd name="T36" fmla="*/ 57 w 82"/>
                <a:gd name="T37" fmla="*/ 4 h 81"/>
                <a:gd name="T38" fmla="*/ 64 w 82"/>
                <a:gd name="T39" fmla="*/ 7 h 81"/>
                <a:gd name="T40" fmla="*/ 71 w 82"/>
                <a:gd name="T41" fmla="*/ 12 h 81"/>
                <a:gd name="T42" fmla="*/ 75 w 82"/>
                <a:gd name="T43" fmla="*/ 19 h 81"/>
                <a:gd name="T44" fmla="*/ 79 w 82"/>
                <a:gd name="T45" fmla="*/ 26 h 81"/>
                <a:gd name="T46" fmla="*/ 81 w 82"/>
                <a:gd name="T47" fmla="*/ 32 h 81"/>
                <a:gd name="T48" fmla="*/ 82 w 82"/>
                <a:gd name="T49" fmla="*/ 40 h 81"/>
                <a:gd name="T50" fmla="*/ 81 w 82"/>
                <a:gd name="T51" fmla="*/ 49 h 81"/>
                <a:gd name="T52" fmla="*/ 79 w 82"/>
                <a:gd name="T53" fmla="*/ 55 h 81"/>
                <a:gd name="T54" fmla="*/ 75 w 82"/>
                <a:gd name="T55" fmla="*/ 62 h 81"/>
                <a:gd name="T56" fmla="*/ 71 w 82"/>
                <a:gd name="T57" fmla="*/ 69 h 81"/>
                <a:gd name="T58" fmla="*/ 64 w 82"/>
                <a:gd name="T59" fmla="*/ 74 h 81"/>
                <a:gd name="T60" fmla="*/ 57 w 82"/>
                <a:gd name="T61" fmla="*/ 77 h 81"/>
                <a:gd name="T62" fmla="*/ 49 w 82"/>
                <a:gd name="T63" fmla="*/ 80 h 81"/>
                <a:gd name="T64" fmla="*/ 41 w 82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"/>
                <a:gd name="T100" fmla="*/ 0 h 81"/>
                <a:gd name="T101" fmla="*/ 82 w 82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" h="81">
                  <a:moveTo>
                    <a:pt x="41" y="81"/>
                  </a:moveTo>
                  <a:lnTo>
                    <a:pt x="33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71" y="12"/>
                  </a:lnTo>
                  <a:lnTo>
                    <a:pt x="75" y="19"/>
                  </a:lnTo>
                  <a:lnTo>
                    <a:pt x="79" y="26"/>
                  </a:lnTo>
                  <a:lnTo>
                    <a:pt x="81" y="32"/>
                  </a:lnTo>
                  <a:lnTo>
                    <a:pt x="82" y="40"/>
                  </a:lnTo>
                  <a:lnTo>
                    <a:pt x="81" y="49"/>
                  </a:lnTo>
                  <a:lnTo>
                    <a:pt x="79" y="55"/>
                  </a:lnTo>
                  <a:lnTo>
                    <a:pt x="75" y="62"/>
                  </a:lnTo>
                  <a:lnTo>
                    <a:pt x="71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86"/>
            <p:cNvSpPr>
              <a:spLocks/>
            </p:cNvSpPr>
            <p:nvPr/>
          </p:nvSpPr>
          <p:spPr bwMode="auto">
            <a:xfrm>
              <a:off x="3172" y="2606"/>
              <a:ext cx="40" cy="40"/>
            </a:xfrm>
            <a:custGeom>
              <a:avLst/>
              <a:gdLst>
                <a:gd name="T0" fmla="*/ 41 w 81"/>
                <a:gd name="T1" fmla="*/ 81 h 81"/>
                <a:gd name="T2" fmla="*/ 32 w 81"/>
                <a:gd name="T3" fmla="*/ 80 h 81"/>
                <a:gd name="T4" fmla="*/ 26 w 81"/>
                <a:gd name="T5" fmla="*/ 77 h 81"/>
                <a:gd name="T6" fmla="*/ 19 w 81"/>
                <a:gd name="T7" fmla="*/ 74 h 81"/>
                <a:gd name="T8" fmla="*/ 12 w 81"/>
                <a:gd name="T9" fmla="*/ 69 h 81"/>
                <a:gd name="T10" fmla="*/ 7 w 81"/>
                <a:gd name="T11" fmla="*/ 62 h 81"/>
                <a:gd name="T12" fmla="*/ 4 w 81"/>
                <a:gd name="T13" fmla="*/ 55 h 81"/>
                <a:gd name="T14" fmla="*/ 1 w 81"/>
                <a:gd name="T15" fmla="*/ 49 h 81"/>
                <a:gd name="T16" fmla="*/ 0 w 81"/>
                <a:gd name="T17" fmla="*/ 40 h 81"/>
                <a:gd name="T18" fmla="*/ 1 w 81"/>
                <a:gd name="T19" fmla="*/ 32 h 81"/>
                <a:gd name="T20" fmla="*/ 4 w 81"/>
                <a:gd name="T21" fmla="*/ 26 h 81"/>
                <a:gd name="T22" fmla="*/ 7 w 81"/>
                <a:gd name="T23" fmla="*/ 19 h 81"/>
                <a:gd name="T24" fmla="*/ 12 w 81"/>
                <a:gd name="T25" fmla="*/ 12 h 81"/>
                <a:gd name="T26" fmla="*/ 19 w 81"/>
                <a:gd name="T27" fmla="*/ 7 h 81"/>
                <a:gd name="T28" fmla="*/ 26 w 81"/>
                <a:gd name="T29" fmla="*/ 4 h 81"/>
                <a:gd name="T30" fmla="*/ 32 w 81"/>
                <a:gd name="T31" fmla="*/ 1 h 81"/>
                <a:gd name="T32" fmla="*/ 41 w 81"/>
                <a:gd name="T33" fmla="*/ 0 h 81"/>
                <a:gd name="T34" fmla="*/ 49 w 81"/>
                <a:gd name="T35" fmla="*/ 1 h 81"/>
                <a:gd name="T36" fmla="*/ 57 w 81"/>
                <a:gd name="T37" fmla="*/ 4 h 81"/>
                <a:gd name="T38" fmla="*/ 64 w 81"/>
                <a:gd name="T39" fmla="*/ 7 h 81"/>
                <a:gd name="T40" fmla="*/ 69 w 81"/>
                <a:gd name="T41" fmla="*/ 12 h 81"/>
                <a:gd name="T42" fmla="*/ 74 w 81"/>
                <a:gd name="T43" fmla="*/ 19 h 81"/>
                <a:gd name="T44" fmla="*/ 77 w 81"/>
                <a:gd name="T45" fmla="*/ 26 h 81"/>
                <a:gd name="T46" fmla="*/ 80 w 81"/>
                <a:gd name="T47" fmla="*/ 32 h 81"/>
                <a:gd name="T48" fmla="*/ 81 w 81"/>
                <a:gd name="T49" fmla="*/ 40 h 81"/>
                <a:gd name="T50" fmla="*/ 80 w 81"/>
                <a:gd name="T51" fmla="*/ 49 h 81"/>
                <a:gd name="T52" fmla="*/ 77 w 81"/>
                <a:gd name="T53" fmla="*/ 55 h 81"/>
                <a:gd name="T54" fmla="*/ 74 w 81"/>
                <a:gd name="T55" fmla="*/ 62 h 81"/>
                <a:gd name="T56" fmla="*/ 69 w 81"/>
                <a:gd name="T57" fmla="*/ 69 h 81"/>
                <a:gd name="T58" fmla="*/ 64 w 81"/>
                <a:gd name="T59" fmla="*/ 74 h 81"/>
                <a:gd name="T60" fmla="*/ 57 w 81"/>
                <a:gd name="T61" fmla="*/ 77 h 81"/>
                <a:gd name="T62" fmla="*/ 49 w 81"/>
                <a:gd name="T63" fmla="*/ 80 h 81"/>
                <a:gd name="T64" fmla="*/ 41 w 81"/>
                <a:gd name="T65" fmla="*/ 81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"/>
                <a:gd name="T100" fmla="*/ 0 h 81"/>
                <a:gd name="T101" fmla="*/ 81 w 81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" h="81">
                  <a:moveTo>
                    <a:pt x="41" y="81"/>
                  </a:moveTo>
                  <a:lnTo>
                    <a:pt x="32" y="80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69" y="12"/>
                  </a:lnTo>
                  <a:lnTo>
                    <a:pt x="74" y="19"/>
                  </a:lnTo>
                  <a:lnTo>
                    <a:pt x="77" y="26"/>
                  </a:lnTo>
                  <a:lnTo>
                    <a:pt x="80" y="32"/>
                  </a:lnTo>
                  <a:lnTo>
                    <a:pt x="81" y="40"/>
                  </a:lnTo>
                  <a:lnTo>
                    <a:pt x="80" y="49"/>
                  </a:lnTo>
                  <a:lnTo>
                    <a:pt x="77" y="55"/>
                  </a:lnTo>
                  <a:lnTo>
                    <a:pt x="74" y="62"/>
                  </a:lnTo>
                  <a:lnTo>
                    <a:pt x="69" y="69"/>
                  </a:lnTo>
                  <a:lnTo>
                    <a:pt x="64" y="74"/>
                  </a:lnTo>
                  <a:lnTo>
                    <a:pt x="57" y="77"/>
                  </a:lnTo>
                  <a:lnTo>
                    <a:pt x="49" y="80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87"/>
            <p:cNvSpPr>
              <a:spLocks/>
            </p:cNvSpPr>
            <p:nvPr/>
          </p:nvSpPr>
          <p:spPr bwMode="auto">
            <a:xfrm>
              <a:off x="3456" y="2521"/>
              <a:ext cx="113" cy="113"/>
            </a:xfrm>
            <a:custGeom>
              <a:avLst/>
              <a:gdLst>
                <a:gd name="T0" fmla="*/ 113 w 227"/>
                <a:gd name="T1" fmla="*/ 227 h 227"/>
                <a:gd name="T2" fmla="*/ 90 w 227"/>
                <a:gd name="T3" fmla="*/ 224 h 227"/>
                <a:gd name="T4" fmla="*/ 69 w 227"/>
                <a:gd name="T5" fmla="*/ 217 h 227"/>
                <a:gd name="T6" fmla="*/ 50 w 227"/>
                <a:gd name="T7" fmla="*/ 207 h 227"/>
                <a:gd name="T8" fmla="*/ 34 w 227"/>
                <a:gd name="T9" fmla="*/ 193 h 227"/>
                <a:gd name="T10" fmla="*/ 20 w 227"/>
                <a:gd name="T11" fmla="*/ 176 h 227"/>
                <a:gd name="T12" fmla="*/ 9 w 227"/>
                <a:gd name="T13" fmla="*/ 158 h 227"/>
                <a:gd name="T14" fmla="*/ 2 w 227"/>
                <a:gd name="T15" fmla="*/ 136 h 227"/>
                <a:gd name="T16" fmla="*/ 0 w 227"/>
                <a:gd name="T17" fmla="*/ 113 h 227"/>
                <a:gd name="T18" fmla="*/ 2 w 227"/>
                <a:gd name="T19" fmla="*/ 90 h 227"/>
                <a:gd name="T20" fmla="*/ 9 w 227"/>
                <a:gd name="T21" fmla="*/ 69 h 227"/>
                <a:gd name="T22" fmla="*/ 20 w 227"/>
                <a:gd name="T23" fmla="*/ 50 h 227"/>
                <a:gd name="T24" fmla="*/ 34 w 227"/>
                <a:gd name="T25" fmla="*/ 34 h 227"/>
                <a:gd name="T26" fmla="*/ 50 w 227"/>
                <a:gd name="T27" fmla="*/ 20 h 227"/>
                <a:gd name="T28" fmla="*/ 69 w 227"/>
                <a:gd name="T29" fmla="*/ 9 h 227"/>
                <a:gd name="T30" fmla="*/ 90 w 227"/>
                <a:gd name="T31" fmla="*/ 3 h 227"/>
                <a:gd name="T32" fmla="*/ 113 w 227"/>
                <a:gd name="T33" fmla="*/ 0 h 227"/>
                <a:gd name="T34" fmla="*/ 136 w 227"/>
                <a:gd name="T35" fmla="*/ 3 h 227"/>
                <a:gd name="T36" fmla="*/ 158 w 227"/>
                <a:gd name="T37" fmla="*/ 9 h 227"/>
                <a:gd name="T38" fmla="*/ 176 w 227"/>
                <a:gd name="T39" fmla="*/ 20 h 227"/>
                <a:gd name="T40" fmla="*/ 194 w 227"/>
                <a:gd name="T41" fmla="*/ 34 h 227"/>
                <a:gd name="T42" fmla="*/ 207 w 227"/>
                <a:gd name="T43" fmla="*/ 50 h 227"/>
                <a:gd name="T44" fmla="*/ 218 w 227"/>
                <a:gd name="T45" fmla="*/ 69 h 227"/>
                <a:gd name="T46" fmla="*/ 225 w 227"/>
                <a:gd name="T47" fmla="*/ 90 h 227"/>
                <a:gd name="T48" fmla="*/ 227 w 227"/>
                <a:gd name="T49" fmla="*/ 113 h 227"/>
                <a:gd name="T50" fmla="*/ 225 w 227"/>
                <a:gd name="T51" fmla="*/ 136 h 227"/>
                <a:gd name="T52" fmla="*/ 218 w 227"/>
                <a:gd name="T53" fmla="*/ 158 h 227"/>
                <a:gd name="T54" fmla="*/ 207 w 227"/>
                <a:gd name="T55" fmla="*/ 176 h 227"/>
                <a:gd name="T56" fmla="*/ 194 w 227"/>
                <a:gd name="T57" fmla="*/ 193 h 227"/>
                <a:gd name="T58" fmla="*/ 176 w 227"/>
                <a:gd name="T59" fmla="*/ 207 h 227"/>
                <a:gd name="T60" fmla="*/ 158 w 227"/>
                <a:gd name="T61" fmla="*/ 217 h 227"/>
                <a:gd name="T62" fmla="*/ 136 w 227"/>
                <a:gd name="T63" fmla="*/ 224 h 227"/>
                <a:gd name="T64" fmla="*/ 113 w 227"/>
                <a:gd name="T65" fmla="*/ 227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27"/>
                <a:gd name="T101" fmla="*/ 227 w 227"/>
                <a:gd name="T102" fmla="*/ 227 h 2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27">
                  <a:moveTo>
                    <a:pt x="113" y="227"/>
                  </a:moveTo>
                  <a:lnTo>
                    <a:pt x="90" y="224"/>
                  </a:lnTo>
                  <a:lnTo>
                    <a:pt x="69" y="217"/>
                  </a:lnTo>
                  <a:lnTo>
                    <a:pt x="50" y="207"/>
                  </a:lnTo>
                  <a:lnTo>
                    <a:pt x="34" y="193"/>
                  </a:lnTo>
                  <a:lnTo>
                    <a:pt x="20" y="176"/>
                  </a:lnTo>
                  <a:lnTo>
                    <a:pt x="9" y="158"/>
                  </a:lnTo>
                  <a:lnTo>
                    <a:pt x="2" y="136"/>
                  </a:lnTo>
                  <a:lnTo>
                    <a:pt x="0" y="113"/>
                  </a:lnTo>
                  <a:lnTo>
                    <a:pt x="2" y="90"/>
                  </a:lnTo>
                  <a:lnTo>
                    <a:pt x="9" y="69"/>
                  </a:lnTo>
                  <a:lnTo>
                    <a:pt x="20" y="50"/>
                  </a:lnTo>
                  <a:lnTo>
                    <a:pt x="34" y="34"/>
                  </a:lnTo>
                  <a:lnTo>
                    <a:pt x="50" y="20"/>
                  </a:lnTo>
                  <a:lnTo>
                    <a:pt x="69" y="9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6" y="3"/>
                  </a:lnTo>
                  <a:lnTo>
                    <a:pt x="158" y="9"/>
                  </a:lnTo>
                  <a:lnTo>
                    <a:pt x="176" y="20"/>
                  </a:lnTo>
                  <a:lnTo>
                    <a:pt x="194" y="34"/>
                  </a:lnTo>
                  <a:lnTo>
                    <a:pt x="207" y="50"/>
                  </a:lnTo>
                  <a:lnTo>
                    <a:pt x="218" y="69"/>
                  </a:lnTo>
                  <a:lnTo>
                    <a:pt x="225" y="90"/>
                  </a:lnTo>
                  <a:lnTo>
                    <a:pt x="227" y="113"/>
                  </a:lnTo>
                  <a:lnTo>
                    <a:pt x="225" y="136"/>
                  </a:lnTo>
                  <a:lnTo>
                    <a:pt x="218" y="158"/>
                  </a:lnTo>
                  <a:lnTo>
                    <a:pt x="207" y="176"/>
                  </a:lnTo>
                  <a:lnTo>
                    <a:pt x="194" y="193"/>
                  </a:lnTo>
                  <a:lnTo>
                    <a:pt x="176" y="207"/>
                  </a:lnTo>
                  <a:lnTo>
                    <a:pt x="158" y="217"/>
                  </a:lnTo>
                  <a:lnTo>
                    <a:pt x="136" y="224"/>
                  </a:lnTo>
                  <a:lnTo>
                    <a:pt x="113" y="22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88"/>
            <p:cNvSpPr>
              <a:spLocks/>
            </p:cNvSpPr>
            <p:nvPr/>
          </p:nvSpPr>
          <p:spPr bwMode="auto">
            <a:xfrm>
              <a:off x="3488" y="2553"/>
              <a:ext cx="48" cy="47"/>
            </a:xfrm>
            <a:custGeom>
              <a:avLst/>
              <a:gdLst>
                <a:gd name="T0" fmla="*/ 48 w 95"/>
                <a:gd name="T1" fmla="*/ 95 h 95"/>
                <a:gd name="T2" fmla="*/ 39 w 95"/>
                <a:gd name="T3" fmla="*/ 94 h 95"/>
                <a:gd name="T4" fmla="*/ 30 w 95"/>
                <a:gd name="T5" fmla="*/ 92 h 95"/>
                <a:gd name="T6" fmla="*/ 21 w 95"/>
                <a:gd name="T7" fmla="*/ 87 h 95"/>
                <a:gd name="T8" fmla="*/ 13 w 95"/>
                <a:gd name="T9" fmla="*/ 81 h 95"/>
                <a:gd name="T10" fmla="*/ 8 w 95"/>
                <a:gd name="T11" fmla="*/ 74 h 95"/>
                <a:gd name="T12" fmla="*/ 3 w 95"/>
                <a:gd name="T13" fmla="*/ 66 h 95"/>
                <a:gd name="T14" fmla="*/ 1 w 95"/>
                <a:gd name="T15" fmla="*/ 57 h 95"/>
                <a:gd name="T16" fmla="*/ 0 w 95"/>
                <a:gd name="T17" fmla="*/ 48 h 95"/>
                <a:gd name="T18" fmla="*/ 1 w 95"/>
                <a:gd name="T19" fmla="*/ 39 h 95"/>
                <a:gd name="T20" fmla="*/ 3 w 95"/>
                <a:gd name="T21" fmla="*/ 29 h 95"/>
                <a:gd name="T22" fmla="*/ 8 w 95"/>
                <a:gd name="T23" fmla="*/ 21 h 95"/>
                <a:gd name="T24" fmla="*/ 13 w 95"/>
                <a:gd name="T25" fmla="*/ 13 h 95"/>
                <a:gd name="T26" fmla="*/ 21 w 95"/>
                <a:gd name="T27" fmla="*/ 8 h 95"/>
                <a:gd name="T28" fmla="*/ 30 w 95"/>
                <a:gd name="T29" fmla="*/ 3 h 95"/>
                <a:gd name="T30" fmla="*/ 39 w 95"/>
                <a:gd name="T31" fmla="*/ 1 h 95"/>
                <a:gd name="T32" fmla="*/ 48 w 95"/>
                <a:gd name="T33" fmla="*/ 0 h 95"/>
                <a:gd name="T34" fmla="*/ 57 w 95"/>
                <a:gd name="T35" fmla="*/ 1 h 95"/>
                <a:gd name="T36" fmla="*/ 66 w 95"/>
                <a:gd name="T37" fmla="*/ 3 h 95"/>
                <a:gd name="T38" fmla="*/ 74 w 95"/>
                <a:gd name="T39" fmla="*/ 8 h 95"/>
                <a:gd name="T40" fmla="*/ 81 w 95"/>
                <a:gd name="T41" fmla="*/ 13 h 95"/>
                <a:gd name="T42" fmla="*/ 87 w 95"/>
                <a:gd name="T43" fmla="*/ 21 h 95"/>
                <a:gd name="T44" fmla="*/ 92 w 95"/>
                <a:gd name="T45" fmla="*/ 29 h 95"/>
                <a:gd name="T46" fmla="*/ 94 w 95"/>
                <a:gd name="T47" fmla="*/ 39 h 95"/>
                <a:gd name="T48" fmla="*/ 95 w 95"/>
                <a:gd name="T49" fmla="*/ 48 h 95"/>
                <a:gd name="T50" fmla="*/ 94 w 95"/>
                <a:gd name="T51" fmla="*/ 57 h 95"/>
                <a:gd name="T52" fmla="*/ 92 w 95"/>
                <a:gd name="T53" fmla="*/ 66 h 95"/>
                <a:gd name="T54" fmla="*/ 87 w 95"/>
                <a:gd name="T55" fmla="*/ 74 h 95"/>
                <a:gd name="T56" fmla="*/ 81 w 95"/>
                <a:gd name="T57" fmla="*/ 81 h 95"/>
                <a:gd name="T58" fmla="*/ 74 w 95"/>
                <a:gd name="T59" fmla="*/ 87 h 95"/>
                <a:gd name="T60" fmla="*/ 66 w 95"/>
                <a:gd name="T61" fmla="*/ 92 h 95"/>
                <a:gd name="T62" fmla="*/ 57 w 95"/>
                <a:gd name="T63" fmla="*/ 94 h 95"/>
                <a:gd name="T64" fmla="*/ 48 w 95"/>
                <a:gd name="T65" fmla="*/ 95 h 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5"/>
                <a:gd name="T100" fmla="*/ 0 h 95"/>
                <a:gd name="T101" fmla="*/ 95 w 95"/>
                <a:gd name="T102" fmla="*/ 95 h 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5" h="95">
                  <a:moveTo>
                    <a:pt x="48" y="95"/>
                  </a:moveTo>
                  <a:lnTo>
                    <a:pt x="39" y="94"/>
                  </a:lnTo>
                  <a:lnTo>
                    <a:pt x="30" y="92"/>
                  </a:lnTo>
                  <a:lnTo>
                    <a:pt x="21" y="87"/>
                  </a:lnTo>
                  <a:lnTo>
                    <a:pt x="13" y="81"/>
                  </a:lnTo>
                  <a:lnTo>
                    <a:pt x="8" y="74"/>
                  </a:lnTo>
                  <a:lnTo>
                    <a:pt x="3" y="66"/>
                  </a:lnTo>
                  <a:lnTo>
                    <a:pt x="1" y="57"/>
                  </a:lnTo>
                  <a:lnTo>
                    <a:pt x="0" y="48"/>
                  </a:lnTo>
                  <a:lnTo>
                    <a:pt x="1" y="39"/>
                  </a:lnTo>
                  <a:lnTo>
                    <a:pt x="3" y="29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30" y="3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57" y="1"/>
                  </a:lnTo>
                  <a:lnTo>
                    <a:pt x="66" y="3"/>
                  </a:lnTo>
                  <a:lnTo>
                    <a:pt x="74" y="8"/>
                  </a:lnTo>
                  <a:lnTo>
                    <a:pt x="81" y="13"/>
                  </a:lnTo>
                  <a:lnTo>
                    <a:pt x="87" y="21"/>
                  </a:lnTo>
                  <a:lnTo>
                    <a:pt x="92" y="29"/>
                  </a:lnTo>
                  <a:lnTo>
                    <a:pt x="94" y="39"/>
                  </a:lnTo>
                  <a:lnTo>
                    <a:pt x="95" y="48"/>
                  </a:lnTo>
                  <a:lnTo>
                    <a:pt x="94" y="57"/>
                  </a:lnTo>
                  <a:lnTo>
                    <a:pt x="92" y="66"/>
                  </a:lnTo>
                  <a:lnTo>
                    <a:pt x="87" y="74"/>
                  </a:lnTo>
                  <a:lnTo>
                    <a:pt x="81" y="81"/>
                  </a:lnTo>
                  <a:lnTo>
                    <a:pt x="74" y="87"/>
                  </a:lnTo>
                  <a:lnTo>
                    <a:pt x="66" y="92"/>
                  </a:lnTo>
                  <a:lnTo>
                    <a:pt x="57" y="94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89"/>
            <p:cNvSpPr>
              <a:spLocks/>
            </p:cNvSpPr>
            <p:nvPr/>
          </p:nvSpPr>
          <p:spPr bwMode="auto">
            <a:xfrm>
              <a:off x="3339" y="2417"/>
              <a:ext cx="68" cy="43"/>
            </a:xfrm>
            <a:custGeom>
              <a:avLst/>
              <a:gdLst>
                <a:gd name="T0" fmla="*/ 4 w 135"/>
                <a:gd name="T1" fmla="*/ 84 h 85"/>
                <a:gd name="T2" fmla="*/ 1 w 135"/>
                <a:gd name="T3" fmla="*/ 74 h 85"/>
                <a:gd name="T4" fmla="*/ 1 w 135"/>
                <a:gd name="T5" fmla="*/ 63 h 85"/>
                <a:gd name="T6" fmla="*/ 12 w 135"/>
                <a:gd name="T7" fmla="*/ 54 h 85"/>
                <a:gd name="T8" fmla="*/ 26 w 135"/>
                <a:gd name="T9" fmla="*/ 51 h 85"/>
                <a:gd name="T10" fmla="*/ 40 w 135"/>
                <a:gd name="T11" fmla="*/ 56 h 85"/>
                <a:gd name="T12" fmla="*/ 51 w 135"/>
                <a:gd name="T13" fmla="*/ 75 h 85"/>
                <a:gd name="T14" fmla="*/ 57 w 135"/>
                <a:gd name="T15" fmla="*/ 83 h 85"/>
                <a:gd name="T16" fmla="*/ 60 w 135"/>
                <a:gd name="T17" fmla="*/ 79 h 85"/>
                <a:gd name="T18" fmla="*/ 67 w 135"/>
                <a:gd name="T19" fmla="*/ 73 h 85"/>
                <a:gd name="T20" fmla="*/ 69 w 135"/>
                <a:gd name="T21" fmla="*/ 72 h 85"/>
                <a:gd name="T22" fmla="*/ 72 w 135"/>
                <a:gd name="T23" fmla="*/ 69 h 85"/>
                <a:gd name="T24" fmla="*/ 60 w 135"/>
                <a:gd name="T25" fmla="*/ 59 h 85"/>
                <a:gd name="T26" fmla="*/ 57 w 135"/>
                <a:gd name="T27" fmla="*/ 31 h 85"/>
                <a:gd name="T28" fmla="*/ 60 w 135"/>
                <a:gd name="T29" fmla="*/ 20 h 85"/>
                <a:gd name="T30" fmla="*/ 66 w 135"/>
                <a:gd name="T31" fmla="*/ 12 h 85"/>
                <a:gd name="T32" fmla="*/ 78 w 135"/>
                <a:gd name="T33" fmla="*/ 6 h 85"/>
                <a:gd name="T34" fmla="*/ 90 w 135"/>
                <a:gd name="T35" fmla="*/ 3 h 85"/>
                <a:gd name="T36" fmla="*/ 107 w 135"/>
                <a:gd name="T37" fmla="*/ 0 h 85"/>
                <a:gd name="T38" fmla="*/ 116 w 135"/>
                <a:gd name="T39" fmla="*/ 7 h 85"/>
                <a:gd name="T40" fmla="*/ 120 w 135"/>
                <a:gd name="T41" fmla="*/ 14 h 85"/>
                <a:gd name="T42" fmla="*/ 124 w 135"/>
                <a:gd name="T43" fmla="*/ 23 h 85"/>
                <a:gd name="T44" fmla="*/ 126 w 135"/>
                <a:gd name="T45" fmla="*/ 28 h 85"/>
                <a:gd name="T46" fmla="*/ 128 w 135"/>
                <a:gd name="T47" fmla="*/ 34 h 85"/>
                <a:gd name="T48" fmla="*/ 127 w 135"/>
                <a:gd name="T49" fmla="*/ 37 h 85"/>
                <a:gd name="T50" fmla="*/ 127 w 135"/>
                <a:gd name="T51" fmla="*/ 40 h 85"/>
                <a:gd name="T52" fmla="*/ 133 w 135"/>
                <a:gd name="T53" fmla="*/ 43 h 85"/>
                <a:gd name="T54" fmla="*/ 135 w 135"/>
                <a:gd name="T55" fmla="*/ 45 h 85"/>
                <a:gd name="T56" fmla="*/ 134 w 135"/>
                <a:gd name="T57" fmla="*/ 50 h 85"/>
                <a:gd name="T58" fmla="*/ 130 w 135"/>
                <a:gd name="T59" fmla="*/ 52 h 85"/>
                <a:gd name="T60" fmla="*/ 130 w 135"/>
                <a:gd name="T61" fmla="*/ 56 h 85"/>
                <a:gd name="T62" fmla="*/ 129 w 135"/>
                <a:gd name="T63" fmla="*/ 59 h 85"/>
                <a:gd name="T64" fmla="*/ 129 w 135"/>
                <a:gd name="T65" fmla="*/ 60 h 85"/>
                <a:gd name="T66" fmla="*/ 132 w 135"/>
                <a:gd name="T67" fmla="*/ 66 h 85"/>
                <a:gd name="T68" fmla="*/ 133 w 135"/>
                <a:gd name="T69" fmla="*/ 72 h 85"/>
                <a:gd name="T70" fmla="*/ 126 w 135"/>
                <a:gd name="T71" fmla="*/ 75 h 85"/>
                <a:gd name="T72" fmla="*/ 119 w 135"/>
                <a:gd name="T73" fmla="*/ 77 h 85"/>
                <a:gd name="T74" fmla="*/ 114 w 135"/>
                <a:gd name="T75" fmla="*/ 82 h 85"/>
                <a:gd name="T76" fmla="*/ 4 w 135"/>
                <a:gd name="T77" fmla="*/ 85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5"/>
                <a:gd name="T118" fmla="*/ 0 h 85"/>
                <a:gd name="T119" fmla="*/ 135 w 13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5" h="85">
                  <a:moveTo>
                    <a:pt x="4" y="85"/>
                  </a:moveTo>
                  <a:lnTo>
                    <a:pt x="4" y="84"/>
                  </a:lnTo>
                  <a:lnTo>
                    <a:pt x="3" y="80"/>
                  </a:lnTo>
                  <a:lnTo>
                    <a:pt x="1" y="74"/>
                  </a:lnTo>
                  <a:lnTo>
                    <a:pt x="0" y="67"/>
                  </a:lnTo>
                  <a:lnTo>
                    <a:pt x="1" y="63"/>
                  </a:lnTo>
                  <a:lnTo>
                    <a:pt x="6" y="59"/>
                  </a:lnTo>
                  <a:lnTo>
                    <a:pt x="12" y="54"/>
                  </a:lnTo>
                  <a:lnTo>
                    <a:pt x="19" y="52"/>
                  </a:lnTo>
                  <a:lnTo>
                    <a:pt x="26" y="51"/>
                  </a:lnTo>
                  <a:lnTo>
                    <a:pt x="34" y="51"/>
                  </a:lnTo>
                  <a:lnTo>
                    <a:pt x="40" y="56"/>
                  </a:lnTo>
                  <a:lnTo>
                    <a:pt x="45" y="63"/>
                  </a:lnTo>
                  <a:lnTo>
                    <a:pt x="51" y="75"/>
                  </a:lnTo>
                  <a:lnTo>
                    <a:pt x="54" y="81"/>
                  </a:lnTo>
                  <a:lnTo>
                    <a:pt x="57" y="83"/>
                  </a:lnTo>
                  <a:lnTo>
                    <a:pt x="60" y="79"/>
                  </a:lnTo>
                  <a:lnTo>
                    <a:pt x="64" y="75"/>
                  </a:lnTo>
                  <a:lnTo>
                    <a:pt x="67" y="73"/>
                  </a:lnTo>
                  <a:lnTo>
                    <a:pt x="69" y="73"/>
                  </a:lnTo>
                  <a:lnTo>
                    <a:pt x="69" y="72"/>
                  </a:lnTo>
                  <a:lnTo>
                    <a:pt x="71" y="71"/>
                  </a:lnTo>
                  <a:lnTo>
                    <a:pt x="72" y="69"/>
                  </a:lnTo>
                  <a:lnTo>
                    <a:pt x="72" y="67"/>
                  </a:lnTo>
                  <a:lnTo>
                    <a:pt x="60" y="59"/>
                  </a:lnTo>
                  <a:lnTo>
                    <a:pt x="57" y="45"/>
                  </a:lnTo>
                  <a:lnTo>
                    <a:pt x="57" y="31"/>
                  </a:lnTo>
                  <a:lnTo>
                    <a:pt x="60" y="25"/>
                  </a:lnTo>
                  <a:lnTo>
                    <a:pt x="60" y="20"/>
                  </a:lnTo>
                  <a:lnTo>
                    <a:pt x="63" y="15"/>
                  </a:lnTo>
                  <a:lnTo>
                    <a:pt x="66" y="12"/>
                  </a:lnTo>
                  <a:lnTo>
                    <a:pt x="72" y="10"/>
                  </a:lnTo>
                  <a:lnTo>
                    <a:pt x="78" y="6"/>
                  </a:lnTo>
                  <a:lnTo>
                    <a:pt x="83" y="5"/>
                  </a:lnTo>
                  <a:lnTo>
                    <a:pt x="90" y="3"/>
                  </a:lnTo>
                  <a:lnTo>
                    <a:pt x="97" y="2"/>
                  </a:lnTo>
                  <a:lnTo>
                    <a:pt x="107" y="0"/>
                  </a:lnTo>
                  <a:lnTo>
                    <a:pt x="113" y="3"/>
                  </a:lnTo>
                  <a:lnTo>
                    <a:pt x="116" y="7"/>
                  </a:lnTo>
                  <a:lnTo>
                    <a:pt x="116" y="12"/>
                  </a:lnTo>
                  <a:lnTo>
                    <a:pt x="120" y="14"/>
                  </a:lnTo>
                  <a:lnTo>
                    <a:pt x="122" y="19"/>
                  </a:lnTo>
                  <a:lnTo>
                    <a:pt x="124" y="23"/>
                  </a:lnTo>
                  <a:lnTo>
                    <a:pt x="124" y="27"/>
                  </a:lnTo>
                  <a:lnTo>
                    <a:pt x="126" y="28"/>
                  </a:lnTo>
                  <a:lnTo>
                    <a:pt x="128" y="31"/>
                  </a:lnTo>
                  <a:lnTo>
                    <a:pt x="128" y="34"/>
                  </a:lnTo>
                  <a:lnTo>
                    <a:pt x="128" y="36"/>
                  </a:lnTo>
                  <a:lnTo>
                    <a:pt x="127" y="37"/>
                  </a:lnTo>
                  <a:lnTo>
                    <a:pt x="126" y="37"/>
                  </a:lnTo>
                  <a:lnTo>
                    <a:pt x="127" y="40"/>
                  </a:lnTo>
                  <a:lnTo>
                    <a:pt x="130" y="42"/>
                  </a:lnTo>
                  <a:lnTo>
                    <a:pt x="133" y="43"/>
                  </a:lnTo>
                  <a:lnTo>
                    <a:pt x="134" y="44"/>
                  </a:lnTo>
                  <a:lnTo>
                    <a:pt x="135" y="45"/>
                  </a:lnTo>
                  <a:lnTo>
                    <a:pt x="135" y="48"/>
                  </a:lnTo>
                  <a:lnTo>
                    <a:pt x="134" y="50"/>
                  </a:lnTo>
                  <a:lnTo>
                    <a:pt x="132" y="51"/>
                  </a:lnTo>
                  <a:lnTo>
                    <a:pt x="130" y="52"/>
                  </a:lnTo>
                  <a:lnTo>
                    <a:pt x="130" y="54"/>
                  </a:lnTo>
                  <a:lnTo>
                    <a:pt x="130" y="56"/>
                  </a:lnTo>
                  <a:lnTo>
                    <a:pt x="130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2" y="66"/>
                  </a:lnTo>
                  <a:lnTo>
                    <a:pt x="133" y="69"/>
                  </a:lnTo>
                  <a:lnTo>
                    <a:pt x="133" y="72"/>
                  </a:lnTo>
                  <a:lnTo>
                    <a:pt x="129" y="74"/>
                  </a:lnTo>
                  <a:lnTo>
                    <a:pt x="126" y="75"/>
                  </a:lnTo>
                  <a:lnTo>
                    <a:pt x="122" y="76"/>
                  </a:lnTo>
                  <a:lnTo>
                    <a:pt x="119" y="77"/>
                  </a:lnTo>
                  <a:lnTo>
                    <a:pt x="117" y="80"/>
                  </a:lnTo>
                  <a:lnTo>
                    <a:pt x="114" y="82"/>
                  </a:lnTo>
                  <a:lnTo>
                    <a:pt x="113" y="85"/>
                  </a:lnTo>
                  <a:lnTo>
                    <a:pt x="4" y="8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9894DD-BE12-472F-BBED-444980DC53F9}" type="slidenum">
              <a:rPr lang="en-US"/>
              <a:pPr/>
              <a:t>16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/>
              <a:t>Probability of Co-Occurrence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/>
              <a:t>Compute for a window of words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609600" y="1828800"/>
          <a:ext cx="5889625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4" imgW="2997200" imgH="2260600" progId="">
                  <p:embed/>
                </p:oleObj>
              </mc:Choice>
              <mc:Fallback>
                <p:oleObj name="Equation" r:id="rId4" imgW="2997200" imgH="22606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5889625" cy="444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5562600" y="27432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6"/>
          <p:cNvSpPr>
            <a:spLocks noChangeShapeType="1"/>
          </p:cNvSpPr>
          <p:nvPr/>
        </p:nvSpPr>
        <p:spPr bwMode="auto">
          <a:xfrm>
            <a:off x="6172200" y="28956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6858000" y="30480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5638800" y="28956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i="1"/>
              <a:t>w1</a:t>
            </a:r>
            <a:endParaRPr lang="en-US" sz="2800"/>
          </a:p>
        </p:txBody>
      </p:sp>
      <p:sp>
        <p:nvSpPr>
          <p:cNvPr id="6155" name="Text Box 9"/>
          <p:cNvSpPr txBox="1">
            <a:spLocks noChangeArrowheads="1"/>
          </p:cNvSpPr>
          <p:nvPr/>
        </p:nvSpPr>
        <p:spPr bwMode="auto">
          <a:xfrm>
            <a:off x="6324600" y="2895600"/>
            <a:ext cx="565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 i="1"/>
              <a:t>w11</a:t>
            </a:r>
            <a:endParaRPr lang="en-US" sz="2800"/>
          </a:p>
        </p:txBody>
      </p:sp>
      <p:sp>
        <p:nvSpPr>
          <p:cNvPr id="6156" name="Text Box 10"/>
          <p:cNvSpPr txBox="1">
            <a:spLocks noChangeArrowheads="1"/>
          </p:cNvSpPr>
          <p:nvPr/>
        </p:nvSpPr>
        <p:spPr bwMode="auto">
          <a:xfrm>
            <a:off x="7391400" y="3124200"/>
            <a:ext cx="565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i="1"/>
              <a:t>w21</a:t>
            </a:r>
            <a:endParaRPr lang="en-US" sz="2800"/>
          </a:p>
        </p:txBody>
      </p:sp>
      <p:sp>
        <p:nvSpPr>
          <p:cNvPr id="6157" name="Text Box 11"/>
          <p:cNvSpPr txBox="1">
            <a:spLocks noChangeArrowheads="1"/>
          </p:cNvSpPr>
          <p:nvPr/>
        </p:nvSpPr>
        <p:spPr bwMode="auto">
          <a:xfrm>
            <a:off x="5470525" y="2124075"/>
            <a:ext cx="273685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/>
              <a:t>a b c d e f g h i j</a:t>
            </a:r>
            <a:r>
              <a:rPr lang="en-US" sz="2800"/>
              <a:t> </a:t>
            </a:r>
            <a:r>
              <a:rPr lang="en-US" sz="1800"/>
              <a:t>k l m n o p</a:t>
            </a:r>
            <a:endParaRPr lang="en-US" sz="2800"/>
          </a:p>
        </p:txBody>
      </p:sp>
      <p:sp>
        <p:nvSpPr>
          <p:cNvPr id="6158" name="Rectangle 12"/>
          <p:cNvSpPr>
            <a:spLocks noChangeArrowheads="1"/>
          </p:cNvSpPr>
          <p:nvPr/>
        </p:nvSpPr>
        <p:spPr bwMode="auto">
          <a:xfrm>
            <a:off x="5486400" y="2209800"/>
            <a:ext cx="28956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ADB102-3F01-44D7-BF93-5359216EF328}" type="slidenum">
              <a:rPr lang="en-US"/>
              <a:pPr/>
              <a:t>17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Lexical Associations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384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Subjects write first word that comes to mind</a:t>
            </a:r>
          </a:p>
          <a:p>
            <a:pPr lvl="1">
              <a:lnSpc>
                <a:spcPct val="80000"/>
              </a:lnSpc>
            </a:pPr>
            <a:r>
              <a:rPr lang="en-US"/>
              <a:t>doctor/nurse; black/white  (Palermo &amp; Jenkins 64)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en-US"/>
              <a:t>Text Corpora yield similar associations</a:t>
            </a:r>
          </a:p>
          <a:p>
            <a:pPr>
              <a:lnSpc>
                <a:spcPct val="80000"/>
              </a:lnSpc>
            </a:pPr>
            <a:r>
              <a:rPr lang="en-US"/>
              <a:t>One measure: Mutual Information </a:t>
            </a:r>
            <a:r>
              <a:rPr lang="en-US" sz="2000" b="1"/>
              <a:t>(Church and Hanks 89)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b="1"/>
          </a:p>
          <a:p>
            <a:pPr>
              <a:lnSpc>
                <a:spcPct val="80000"/>
              </a:lnSpc>
            </a:pPr>
            <a:endParaRPr lang="en-US" b="1"/>
          </a:p>
          <a:p>
            <a:pPr>
              <a:lnSpc>
                <a:spcPct val="80000"/>
              </a:lnSpc>
            </a:pPr>
            <a:r>
              <a:rPr lang="en-US"/>
              <a:t>If word occurrences were independent, the numerator and denominator would be equal (if measured across a large collection)</a:t>
            </a:r>
          </a:p>
          <a:p>
            <a:pPr lvl="2">
              <a:lnSpc>
                <a:spcPct val="80000"/>
              </a:lnSpc>
            </a:pPr>
            <a:endParaRPr lang="en-US" sz="1600"/>
          </a:p>
          <a:p>
            <a:pPr lvl="1">
              <a:lnSpc>
                <a:spcPct val="80000"/>
              </a:lnSpc>
            </a:pPr>
            <a:endParaRPr 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322513" y="3108325"/>
          <a:ext cx="4240212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4" imgW="2235200" imgH="596900" progId="">
                  <p:embed/>
                </p:oleObj>
              </mc:Choice>
              <mc:Fallback>
                <p:oleObj name="Equation" r:id="rId4" imgW="2235200" imgH="5969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3108325"/>
                        <a:ext cx="4240212" cy="1131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001B9A-C261-412C-9548-04B4C52BF35C}" type="slidenum">
              <a:rPr lang="en-US"/>
              <a:pPr/>
              <a:t>18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/>
              <a:t>Interesting Associations with “Doctor” </a:t>
            </a:r>
            <a:br>
              <a:rPr lang="en-US"/>
            </a:br>
            <a:r>
              <a:rPr lang="en-US" sz="2800"/>
              <a:t>(AP Corpus, N=15 million, Church &amp; Hanks 89)</a:t>
            </a:r>
            <a:endParaRPr lang="en-US"/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533400" y="2057400"/>
          <a:ext cx="8061325" cy="392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Document" r:id="rId4" imgW="8065008" imgH="3928872" progId="Word.Document.8">
                  <p:embed/>
                </p:oleObj>
              </mc:Choice>
              <mc:Fallback>
                <p:oleObj name="Document" r:id="rId4" imgW="8065008" imgH="3928872" progId="Word.Document.8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57400"/>
                        <a:ext cx="8061325" cy="392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FE0564-81FD-437E-9ABB-A3A4D382C274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33400" y="2438400"/>
          <a:ext cx="8061325" cy="392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Document" r:id="rId4" imgW="8065008" imgH="3931920" progId="Word.Document.8">
                  <p:embed/>
                </p:oleObj>
              </mc:Choice>
              <mc:Fallback>
                <p:oleObj name="Document" r:id="rId4" imgW="8065008" imgH="3931920" progId="Word.Documen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8061325" cy="392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5334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>
                <a:solidFill>
                  <a:srgbClr val="FF3300"/>
                </a:solidFill>
              </a:rPr>
              <a:t>Un</a:t>
            </a:r>
            <a:r>
              <a:rPr lang="en-US" sz="4000">
                <a:solidFill>
                  <a:schemeClr val="hlink"/>
                </a:solidFill>
              </a:rPr>
              <a:t>-</a:t>
            </a:r>
            <a:r>
              <a:rPr lang="en-US" sz="4000">
                <a:solidFill>
                  <a:schemeClr val="accent2"/>
                </a:solidFill>
              </a:rPr>
              <a:t>Interesting Associations with “Doctor” </a:t>
            </a:r>
            <a:br>
              <a:rPr lang="en-US" sz="40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(AP Corpus, N=15 million, Church &amp; Hanks 89)</a:t>
            </a:r>
            <a:endParaRPr lang="en-US" sz="4000">
              <a:solidFill>
                <a:schemeClr val="accent2"/>
              </a:solidFill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93725" y="4613275"/>
            <a:ext cx="7864475" cy="1249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1"/>
              <a:t>These associations were likely to happen because  the non-doctor words shown here are very common and therefore likely to co-occur with any noun</a:t>
            </a:r>
            <a:r>
              <a:rPr lang="en-US" sz="280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C9FC71-DED0-4444-A388-E4604BF7BF73}" type="slidenum">
              <a:rPr lang="en-US"/>
              <a:pPr/>
              <a:t>2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/>
              <a:t>Content Analysis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/>
              <a:t>Automated indexing relies on some form of content analysis to identify index terms</a:t>
            </a:r>
          </a:p>
          <a:p>
            <a:r>
              <a:rPr lang="en-US" i="1"/>
              <a:t>Content analysis</a:t>
            </a:r>
            <a:r>
              <a:rPr lang="en-US"/>
              <a:t>: automated transformation of </a:t>
            </a:r>
            <a:r>
              <a:rPr lang="en-US">
                <a:solidFill>
                  <a:srgbClr val="FF3300"/>
                </a:solidFill>
              </a:rPr>
              <a:t>raw text</a:t>
            </a:r>
            <a:r>
              <a:rPr lang="en-US"/>
              <a:t> into a form that represent some aspect(s) of its meaning</a:t>
            </a:r>
          </a:p>
          <a:p>
            <a:r>
              <a:rPr lang="en-US"/>
              <a:t>Including, but not limited to:</a:t>
            </a:r>
          </a:p>
          <a:p>
            <a:pPr lvl="1"/>
            <a:r>
              <a:rPr lang="en-US"/>
              <a:t>Automated Thesaurus Generation</a:t>
            </a:r>
          </a:p>
          <a:p>
            <a:pPr lvl="1"/>
            <a:r>
              <a:rPr lang="en-US"/>
              <a:t>Phrase Detection</a:t>
            </a:r>
          </a:p>
          <a:p>
            <a:pPr lvl="1"/>
            <a:r>
              <a:rPr lang="en-US"/>
              <a:t>Categorization</a:t>
            </a:r>
          </a:p>
          <a:p>
            <a:pPr lvl="1"/>
            <a:r>
              <a:rPr lang="en-US"/>
              <a:t>Clustering</a:t>
            </a:r>
          </a:p>
          <a:p>
            <a:pPr lvl="1"/>
            <a:r>
              <a:rPr lang="en-US"/>
              <a:t>Summarization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1752600" y="3048000"/>
            <a:ext cx="5638800" cy="150336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800"/>
          </a:p>
          <a:p>
            <a:pPr algn="ctr">
              <a:spcBef>
                <a:spcPct val="50000"/>
              </a:spcBef>
            </a:pPr>
            <a:r>
              <a:rPr lang="en-US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/>
              <a:t>Intelligent Information Retrieval</a:t>
            </a:r>
          </a:p>
          <a:p>
            <a:pPr algn="ctr">
              <a:spcBef>
                <a:spcPct val="50000"/>
              </a:spcBef>
            </a:pPr>
            <a:endParaRPr lang="en-US" sz="80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5D2BE95-2B12-4B85-BA10-705CBC555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r>
              <a:rPr lang="en-US" kern="0"/>
              <a:t>Content Analysis &amp;</a:t>
            </a:r>
            <a:br>
              <a:rPr lang="en-US" kern="0"/>
            </a:br>
            <a:r>
              <a:rPr lang="en-US" kern="0"/>
              <a:t>Statistical Properties of Text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83871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Intelligent Information Retrieval</a:t>
            </a:r>
            <a:endParaRPr lang="en-US" sz="1400" dirty="0"/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F17842-34F0-45D7-B2B0-200EB5444382}" type="slidenum">
              <a:rPr lang="en-US"/>
              <a:pPr/>
              <a:t>3</a:t>
            </a:fld>
            <a:endParaRPr lang="en-US"/>
          </a:p>
        </p:txBody>
      </p:sp>
      <p:sp>
        <p:nvSpPr>
          <p:cNvPr id="33796" name="AutoShape 2"/>
          <p:cNvSpPr>
            <a:spLocks/>
          </p:cNvSpPr>
          <p:nvPr/>
        </p:nvSpPr>
        <p:spPr bwMode="auto">
          <a:xfrm>
            <a:off x="3581400" y="14478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962400" y="1556543"/>
            <a:ext cx="4157472" cy="925513"/>
          </a:xfrm>
          <a:prstGeom prst="rect">
            <a:avLst/>
          </a:prstGeom>
          <a:solidFill>
            <a:srgbClr val="CCEC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/>
              <a:t>Generally rely on the statistical properties of text such as term frequency and document frequency</a:t>
            </a:r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en-US"/>
              <a:t>Techniques for Content Analysis</a:t>
            </a:r>
          </a:p>
        </p:txBody>
      </p:sp>
      <p:sp>
        <p:nvSpPr>
          <p:cNvPr id="337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 dirty="0"/>
              <a:t>Statistical</a:t>
            </a:r>
          </a:p>
          <a:p>
            <a:pPr lvl="1"/>
            <a:r>
              <a:rPr lang="en-US" dirty="0"/>
              <a:t>Single Document</a:t>
            </a:r>
          </a:p>
          <a:p>
            <a:pPr lvl="1"/>
            <a:r>
              <a:rPr lang="en-US" dirty="0"/>
              <a:t>Full Collection</a:t>
            </a:r>
          </a:p>
          <a:p>
            <a:r>
              <a:rPr lang="en-US" dirty="0"/>
              <a:t>Linguistic</a:t>
            </a:r>
          </a:p>
          <a:p>
            <a:pPr lvl="1"/>
            <a:r>
              <a:rPr lang="en-US" dirty="0"/>
              <a:t>Syntactic</a:t>
            </a:r>
          </a:p>
          <a:p>
            <a:pPr lvl="2"/>
            <a:r>
              <a:rPr lang="en-US" dirty="0"/>
              <a:t>analyzing the syntactic structure of documents</a:t>
            </a:r>
          </a:p>
          <a:p>
            <a:pPr lvl="1"/>
            <a:r>
              <a:rPr lang="en-US" dirty="0"/>
              <a:t>Semantic</a:t>
            </a:r>
          </a:p>
          <a:p>
            <a:pPr lvl="2"/>
            <a:r>
              <a:rPr lang="en-US" dirty="0"/>
              <a:t>identifying the semantic meaning of concepts within documents</a:t>
            </a:r>
          </a:p>
          <a:p>
            <a:pPr lvl="1"/>
            <a:r>
              <a:rPr lang="en-US" dirty="0"/>
              <a:t>Pragmatic</a:t>
            </a:r>
          </a:p>
          <a:p>
            <a:pPr lvl="2"/>
            <a:r>
              <a:rPr lang="en-US" dirty="0"/>
              <a:t>using information about how the language is used (e.g., co-occurrence patterns among words and word classes)</a:t>
            </a:r>
          </a:p>
          <a:p>
            <a:r>
              <a:rPr lang="en-US" dirty="0"/>
              <a:t>Knowledge-Based (Artificial Intelligence)</a:t>
            </a:r>
          </a:p>
          <a:p>
            <a:r>
              <a:rPr lang="en-US" dirty="0"/>
              <a:t>Hybrid (Combinations)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Statistical Properties of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267200"/>
          </a:xfrm>
        </p:spPr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 models the distribution of terms in a corpus:</a:t>
            </a:r>
          </a:p>
          <a:p>
            <a:pPr lvl="1"/>
            <a:r>
              <a:rPr lang="en-US" dirty="0"/>
              <a:t>How many times does the kth most frequent word appears in a corpus of size N words?</a:t>
            </a:r>
          </a:p>
          <a:p>
            <a:pPr lvl="1"/>
            <a:r>
              <a:rPr lang="en-US" dirty="0"/>
              <a:t>Important for determining index terms and properties of compression algorithms.</a:t>
            </a:r>
          </a:p>
          <a:p>
            <a:pPr lvl="1"/>
            <a:endParaRPr lang="en-US" dirty="0"/>
          </a:p>
          <a:p>
            <a:r>
              <a:rPr lang="en-US" dirty="0"/>
              <a:t>Heap’s Law models the number of words in the vocabulary as a function of the corpus size:</a:t>
            </a:r>
          </a:p>
          <a:p>
            <a:pPr lvl="1"/>
            <a:r>
              <a:rPr lang="en-US" dirty="0"/>
              <a:t>What is the number of unique words appearing in a corpus of size N words?</a:t>
            </a:r>
          </a:p>
          <a:p>
            <a:pPr lvl="1"/>
            <a:r>
              <a:rPr lang="en-US" dirty="0"/>
              <a:t>This determines how the size of the inverted index will scale with the size of the corpus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0E6970-1C99-4DD0-88C0-8E21A05EF6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6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Intelligent Information Retrieval</a:t>
            </a:r>
            <a:endParaRPr lang="en-US" sz="1400" dirty="0"/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ACF80C-FACD-4F48-BA77-D2591B56578C}" type="slidenum">
              <a:rPr lang="en-US"/>
              <a:pPr/>
              <a:t>5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/>
              <a:t>Statistical Properties of Text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001000" cy="5029200"/>
          </a:xfrm>
        </p:spPr>
        <p:txBody>
          <a:bodyPr/>
          <a:lstStyle/>
          <a:p>
            <a:r>
              <a:rPr lang="en-US" dirty="0"/>
              <a:t>Token occurrences in text are </a:t>
            </a:r>
            <a:r>
              <a:rPr lang="en-US" dirty="0">
                <a:solidFill>
                  <a:srgbClr val="FF3300"/>
                </a:solidFill>
              </a:rPr>
              <a:t>not</a:t>
            </a:r>
            <a:r>
              <a:rPr lang="en-US" dirty="0"/>
              <a:t> uniformly distributed</a:t>
            </a:r>
          </a:p>
          <a:p>
            <a:r>
              <a:rPr lang="en-US" dirty="0"/>
              <a:t>They are also </a:t>
            </a:r>
            <a:r>
              <a:rPr lang="en-US" dirty="0">
                <a:solidFill>
                  <a:srgbClr val="FF3300"/>
                </a:solidFill>
              </a:rPr>
              <a:t>not</a:t>
            </a:r>
            <a:r>
              <a:rPr lang="en-US" dirty="0"/>
              <a:t> normally distributed</a:t>
            </a:r>
          </a:p>
          <a:p>
            <a:r>
              <a:rPr lang="en-US" dirty="0"/>
              <a:t>They do exhibit a </a:t>
            </a:r>
            <a:r>
              <a:rPr lang="en-US" dirty="0" err="1">
                <a:solidFill>
                  <a:srgbClr val="FF3300"/>
                </a:solidFill>
              </a:rPr>
              <a:t>Zipf</a:t>
            </a:r>
            <a:r>
              <a:rPr lang="en-US" dirty="0">
                <a:solidFill>
                  <a:srgbClr val="FF3300"/>
                </a:solidFill>
              </a:rPr>
              <a:t> distribution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dirty="0"/>
              <a:t>What Kinds of Data Exhibit a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Zipf</a:t>
            </a:r>
            <a:r>
              <a:rPr lang="en-US" dirty="0"/>
              <a:t> Distribution?</a:t>
            </a:r>
          </a:p>
          <a:p>
            <a:pPr lvl="1"/>
            <a:r>
              <a:rPr lang="en-US" dirty="0"/>
              <a:t>Words in a text collection</a:t>
            </a:r>
          </a:p>
          <a:p>
            <a:pPr lvl="1"/>
            <a:r>
              <a:rPr lang="en-US" dirty="0"/>
              <a:t>Library book checkout patterns</a:t>
            </a:r>
          </a:p>
          <a:p>
            <a:pPr lvl="1"/>
            <a:r>
              <a:rPr lang="en-US" dirty="0"/>
              <a:t>Document Size on Web </a:t>
            </a:r>
            <a:r>
              <a:rPr lang="en-US" sz="1600" dirty="0"/>
              <a:t>(Cunha &amp; </a:t>
            </a:r>
            <a:r>
              <a:rPr lang="en-US" sz="1600" dirty="0" err="1"/>
              <a:t>Crovella</a:t>
            </a:r>
            <a:r>
              <a:rPr lang="en-US" sz="1600" dirty="0"/>
              <a:t>)</a:t>
            </a:r>
          </a:p>
          <a:p>
            <a:pPr lvl="1"/>
            <a:r>
              <a:rPr lang="en-US" dirty="0"/>
              <a:t>Length of Web navigational sequences </a:t>
            </a:r>
            <a:r>
              <a:rPr lang="en-US" sz="1600" dirty="0"/>
              <a:t>(Cooley, Mobasher, Srivastava)</a:t>
            </a:r>
          </a:p>
          <a:p>
            <a:pPr lvl="1"/>
            <a:r>
              <a:rPr lang="en-US" dirty="0"/>
              <a:t>Item popularity in E-Commerce</a:t>
            </a:r>
          </a:p>
          <a:p>
            <a:pPr lvl="1"/>
            <a:r>
              <a:rPr lang="en-US" dirty="0"/>
              <a:t>Number of movies/artists selected/rated in streaming services</a:t>
            </a:r>
          </a:p>
        </p:txBody>
      </p:sp>
      <p:grpSp>
        <p:nvGrpSpPr>
          <p:cNvPr id="35846" name="Group 4"/>
          <p:cNvGrpSpPr>
            <a:grpSpLocks/>
          </p:cNvGrpSpPr>
          <p:nvPr/>
        </p:nvGrpSpPr>
        <p:grpSpPr bwMode="auto">
          <a:xfrm>
            <a:off x="5791200" y="2286000"/>
            <a:ext cx="2820988" cy="2846388"/>
            <a:chOff x="2639" y="1488"/>
            <a:chExt cx="2065" cy="1949"/>
          </a:xfrm>
        </p:grpSpPr>
        <p:grpSp>
          <p:nvGrpSpPr>
            <p:cNvPr id="35847" name="Group 5"/>
            <p:cNvGrpSpPr>
              <a:grpSpLocks/>
            </p:cNvGrpSpPr>
            <p:nvPr/>
          </p:nvGrpSpPr>
          <p:grpSpPr bwMode="auto">
            <a:xfrm>
              <a:off x="2928" y="1488"/>
              <a:ext cx="1776" cy="1632"/>
              <a:chOff x="3264" y="1968"/>
              <a:chExt cx="2064" cy="1536"/>
            </a:xfrm>
          </p:grpSpPr>
          <p:sp>
            <p:nvSpPr>
              <p:cNvPr id="35851" name="Line 6"/>
              <p:cNvSpPr>
                <a:spLocks noChangeShapeType="1"/>
              </p:cNvSpPr>
              <p:nvPr/>
            </p:nvSpPr>
            <p:spPr bwMode="auto">
              <a:xfrm>
                <a:off x="3264" y="1968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2" name="Line 7"/>
              <p:cNvSpPr>
                <a:spLocks noChangeShapeType="1"/>
              </p:cNvSpPr>
              <p:nvPr/>
            </p:nvSpPr>
            <p:spPr bwMode="auto">
              <a:xfrm>
                <a:off x="3264" y="3504"/>
                <a:ext cx="20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8" name="Freeform 8"/>
            <p:cNvSpPr>
              <a:spLocks/>
            </p:cNvSpPr>
            <p:nvPr/>
          </p:nvSpPr>
          <p:spPr bwMode="auto">
            <a:xfrm>
              <a:off x="3024" y="1632"/>
              <a:ext cx="1584" cy="1392"/>
            </a:xfrm>
            <a:custGeom>
              <a:avLst/>
              <a:gdLst>
                <a:gd name="T0" fmla="*/ 0 w 1680"/>
                <a:gd name="T1" fmla="*/ 0 h 1496"/>
                <a:gd name="T2" fmla="*/ 288 w 1680"/>
                <a:gd name="T3" fmla="*/ 1248 h 1496"/>
                <a:gd name="T4" fmla="*/ 1680 w 1680"/>
                <a:gd name="T5" fmla="*/ 1488 h 1496"/>
                <a:gd name="T6" fmla="*/ 0 60000 65536"/>
                <a:gd name="T7" fmla="*/ 0 60000 65536"/>
                <a:gd name="T8" fmla="*/ 0 60000 65536"/>
                <a:gd name="T9" fmla="*/ 0 w 1680"/>
                <a:gd name="T10" fmla="*/ 0 h 1496"/>
                <a:gd name="T11" fmla="*/ 1680 w 1680"/>
                <a:gd name="T12" fmla="*/ 1496 h 1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1496">
                  <a:moveTo>
                    <a:pt x="0" y="0"/>
                  </a:moveTo>
                  <a:cubicBezTo>
                    <a:pt x="4" y="500"/>
                    <a:pt x="8" y="1000"/>
                    <a:pt x="288" y="1248"/>
                  </a:cubicBezTo>
                  <a:cubicBezTo>
                    <a:pt x="568" y="1496"/>
                    <a:pt x="1448" y="1448"/>
                    <a:pt x="1680" y="1488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3542" y="3207"/>
              <a:ext cx="4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rank</a:t>
              </a: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 rot="-5400000">
              <a:off x="2401" y="1955"/>
              <a:ext cx="72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frequency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205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B1F9512-3563-4A92-8849-99827D70229E}" type="slidenum">
              <a:rPr lang="en-US"/>
              <a:pPr/>
              <a:t>6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Zipf Distribution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4648"/>
            <a:ext cx="7772400" cy="4572000"/>
          </a:xfrm>
        </p:spPr>
        <p:txBody>
          <a:bodyPr/>
          <a:lstStyle/>
          <a:p>
            <a:r>
              <a:rPr lang="en-US" dirty="0"/>
              <a:t>The product of the frequency of words (f) and their rank (r) is approximately constant</a:t>
            </a:r>
          </a:p>
          <a:p>
            <a:pPr lvl="1"/>
            <a:r>
              <a:rPr lang="en-US" sz="1800" dirty="0"/>
              <a:t>Rank = order of words in terms of decreasing frequency of occurrence</a:t>
            </a:r>
          </a:p>
          <a:p>
            <a:pPr lvl="1"/>
            <a:endParaRPr lang="en-US" sz="18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Main Characteristics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few</a:t>
            </a:r>
            <a:r>
              <a:rPr lang="en-US" dirty="0"/>
              <a:t> elements occur </a:t>
            </a:r>
            <a:r>
              <a:rPr lang="en-US" i="1" dirty="0">
                <a:solidFill>
                  <a:srgbClr val="FF3300"/>
                </a:solidFill>
              </a:rPr>
              <a:t>very</a:t>
            </a:r>
            <a:r>
              <a:rPr lang="en-US" dirty="0">
                <a:solidFill>
                  <a:srgbClr val="FF3300"/>
                </a:solidFill>
              </a:rPr>
              <a:t> frequently</a:t>
            </a:r>
            <a:endParaRPr lang="en-US" sz="1800" dirty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many </a:t>
            </a:r>
            <a:r>
              <a:rPr lang="en-US" dirty="0"/>
              <a:t>elements occur </a:t>
            </a:r>
            <a:r>
              <a:rPr lang="en-US" i="1" dirty="0">
                <a:solidFill>
                  <a:srgbClr val="FF3300"/>
                </a:solidFill>
              </a:rPr>
              <a:t>very </a:t>
            </a:r>
            <a:r>
              <a:rPr lang="en-US" dirty="0">
                <a:solidFill>
                  <a:srgbClr val="FF3300"/>
                </a:solidFill>
              </a:rPr>
              <a:t>infrequently</a:t>
            </a:r>
            <a:endParaRPr lang="en-US" sz="1800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frequency of words in the text falls very rapidly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700253"/>
              </p:ext>
            </p:extLst>
          </p:nvPr>
        </p:nvGraphicFramePr>
        <p:xfrm>
          <a:off x="2133600" y="2824099"/>
          <a:ext cx="1447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4" imgW="736280" imgH="406224" progId="">
                  <p:embed/>
                </p:oleObj>
              </mc:Choice>
              <mc:Fallback>
                <p:oleObj name="Equation" r:id="rId4" imgW="736280" imgH="406224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824099"/>
                        <a:ext cx="14478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1447800" y="3962400"/>
            <a:ext cx="459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where </a:t>
            </a:r>
            <a:r>
              <a:rPr lang="en-US" sz="1800" i="1"/>
              <a:t>N</a:t>
            </a:r>
            <a:r>
              <a:rPr lang="en-US" sz="1800"/>
              <a:t> is the total number of term occurrences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9A5B894F-00E7-41C5-9587-A6B5338496FE}"/>
              </a:ext>
            </a:extLst>
          </p:cNvPr>
          <p:cNvGrpSpPr>
            <a:grpSpLocks/>
          </p:cNvGrpSpPr>
          <p:nvPr/>
        </p:nvGrpSpPr>
        <p:grpSpPr bwMode="auto">
          <a:xfrm>
            <a:off x="6262052" y="2865564"/>
            <a:ext cx="2439988" cy="2617788"/>
            <a:chOff x="2639" y="1488"/>
            <a:chExt cx="2065" cy="1949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26D73F7-C202-407A-B8EF-B14FED2473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1488"/>
              <a:ext cx="1776" cy="1632"/>
              <a:chOff x="3264" y="1968"/>
              <a:chExt cx="2064" cy="1536"/>
            </a:xfrm>
          </p:grpSpPr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4155B007-BCD4-43E8-96F1-B0445D488D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4" y="1968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9814C2D8-15F5-4035-A0D7-37BF6295EA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4" y="3504"/>
                <a:ext cx="20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9FAA536-46A8-4216-A2C8-8AEB339BA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1632"/>
              <a:ext cx="1584" cy="1392"/>
            </a:xfrm>
            <a:custGeom>
              <a:avLst/>
              <a:gdLst>
                <a:gd name="T0" fmla="*/ 0 w 1680"/>
                <a:gd name="T1" fmla="*/ 0 h 1496"/>
                <a:gd name="T2" fmla="*/ 288 w 1680"/>
                <a:gd name="T3" fmla="*/ 1248 h 1496"/>
                <a:gd name="T4" fmla="*/ 1680 w 1680"/>
                <a:gd name="T5" fmla="*/ 1488 h 1496"/>
                <a:gd name="T6" fmla="*/ 0 60000 65536"/>
                <a:gd name="T7" fmla="*/ 0 60000 65536"/>
                <a:gd name="T8" fmla="*/ 0 60000 65536"/>
                <a:gd name="T9" fmla="*/ 0 w 1680"/>
                <a:gd name="T10" fmla="*/ 0 h 1496"/>
                <a:gd name="T11" fmla="*/ 1680 w 1680"/>
                <a:gd name="T12" fmla="*/ 1496 h 1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1496">
                  <a:moveTo>
                    <a:pt x="0" y="0"/>
                  </a:moveTo>
                  <a:cubicBezTo>
                    <a:pt x="4" y="500"/>
                    <a:pt x="8" y="1000"/>
                    <a:pt x="288" y="1248"/>
                  </a:cubicBezTo>
                  <a:cubicBezTo>
                    <a:pt x="568" y="1496"/>
                    <a:pt x="1448" y="1448"/>
                    <a:pt x="1680" y="1488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AE435D9C-F1FE-467F-B332-15A6478C9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" y="3207"/>
              <a:ext cx="4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rank</a:t>
              </a: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F5337D2F-E4AD-4797-A8B5-58D91F798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401" y="1955"/>
              <a:ext cx="72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frequency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Distribution</a:t>
            </a:r>
          </a:p>
        </p:txBody>
      </p:sp>
      <p:pic>
        <p:nvPicPr>
          <p:cNvPr id="6" name="Content Placeholder 5" descr="mobydick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28800" y="2057400"/>
            <a:ext cx="5339655" cy="373653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0E6970-1C99-4DD0-88C0-8E21A05EF64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1447800"/>
            <a:ext cx="6074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 vs. rank for top words in Moby Dick</a:t>
            </a:r>
          </a:p>
        </p:txBody>
      </p:sp>
    </p:spTree>
    <p:extLst>
      <p:ext uri="{BB962C8B-B14F-4D97-AF65-F5344CB8AC3E}">
        <p14:creationId xmlns:p14="http://schemas.microsoft.com/office/powerpoint/2010/main" val="99641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812F84-527B-4FA2-99F2-99CF8C1D95D0}" type="slidenum">
              <a:rPr lang="en-US"/>
              <a:pPr/>
              <a:t>8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r>
              <a:rPr lang="en-US"/>
              <a:t>Example of Frequent Words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667000" y="1371600"/>
          <a:ext cx="3886200" cy="356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Worksheet" r:id="rId4" imgW="3562560" imgH="3277440" progId="Excel.Sheet.8">
                  <p:embed/>
                </p:oleObj>
              </mc:Choice>
              <mc:Fallback>
                <p:oleObj name="Worksheet" r:id="rId4" imgW="3562560" imgH="3277440" progId="Excel.Shee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371600"/>
                        <a:ext cx="3886200" cy="356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066800" y="5181600"/>
            <a:ext cx="7080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Frequencies from 336,310 documents in the 1 GB TREC Volume 3 Corpus</a:t>
            </a:r>
          </a:p>
          <a:p>
            <a:pPr lvl="1">
              <a:buFontTx/>
              <a:buChar char="•"/>
            </a:pPr>
            <a:r>
              <a:rPr lang="en-US" sz="1800"/>
              <a:t>  125,720,891 total word occurrences</a:t>
            </a:r>
          </a:p>
          <a:p>
            <a:pPr lvl="1">
              <a:buFontTx/>
              <a:buChar char="•"/>
            </a:pPr>
            <a:r>
              <a:rPr lang="en-US" sz="1800"/>
              <a:t>  508,209 unique words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63FF6F-5DBB-4FC2-89B7-243E553D14EE}" type="slidenum">
              <a:rPr lang="en-US"/>
              <a:pPr/>
              <a:t>9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Zipf’s Law and Indexing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343400"/>
          </a:xfrm>
        </p:spPr>
        <p:txBody>
          <a:bodyPr/>
          <a:lstStyle/>
          <a:p>
            <a:r>
              <a:rPr lang="en-US"/>
              <a:t>The most frequent words are poor index terms</a:t>
            </a:r>
          </a:p>
          <a:p>
            <a:pPr lvl="1"/>
            <a:r>
              <a:rPr lang="en-US"/>
              <a:t>they occur in almost every document</a:t>
            </a:r>
          </a:p>
          <a:p>
            <a:pPr lvl="1"/>
            <a:r>
              <a:rPr lang="en-US"/>
              <a:t>they usually have no relationship to the concepts and ideas represented in the document</a:t>
            </a:r>
          </a:p>
          <a:p>
            <a:r>
              <a:rPr lang="en-US"/>
              <a:t>Extremely infrequent words are poor index terms</a:t>
            </a:r>
          </a:p>
          <a:p>
            <a:pPr lvl="1"/>
            <a:r>
              <a:rPr lang="en-US"/>
              <a:t>may be significant in representing the document</a:t>
            </a:r>
          </a:p>
          <a:p>
            <a:pPr lvl="1"/>
            <a:r>
              <a:rPr lang="en-US"/>
              <a:t>but, very few documents will be retrieved when indexed by terms with the frequency of one or two</a:t>
            </a:r>
          </a:p>
          <a:p>
            <a:r>
              <a:rPr lang="en-US"/>
              <a:t>Index terms in between</a:t>
            </a:r>
          </a:p>
          <a:p>
            <a:pPr lvl="1"/>
            <a:r>
              <a:rPr lang="en-US"/>
              <a:t>a high and a low frequency threshold are set</a:t>
            </a:r>
          </a:p>
          <a:p>
            <a:pPr lvl="1"/>
            <a:r>
              <a:rPr lang="en-US"/>
              <a:t>only terms within the threshold limits are considered good candidates for index terms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4062</TotalTime>
  <Words>1178</Words>
  <Application>Microsoft Office PowerPoint</Application>
  <PresentationFormat>On-screen Show (4:3)</PresentationFormat>
  <Paragraphs>214</Paragraphs>
  <Slides>20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Times New Roman</vt:lpstr>
      <vt:lpstr>Blank Presentation</vt:lpstr>
      <vt:lpstr>Equation</vt:lpstr>
      <vt:lpstr>Worksheet</vt:lpstr>
      <vt:lpstr>Clip</vt:lpstr>
      <vt:lpstr>Document</vt:lpstr>
      <vt:lpstr>Content Analysis &amp; Statistical Properties of Text</vt:lpstr>
      <vt:lpstr>Content Analysis</vt:lpstr>
      <vt:lpstr>Techniques for Content Analysis</vt:lpstr>
      <vt:lpstr>Statistical Properties of Text</vt:lpstr>
      <vt:lpstr>Statistical Properties of Text</vt:lpstr>
      <vt:lpstr>Zipf Distribution</vt:lpstr>
      <vt:lpstr>Word Distribution</vt:lpstr>
      <vt:lpstr>Example of Frequent Words</vt:lpstr>
      <vt:lpstr>Zipf’s Law and Indexing</vt:lpstr>
      <vt:lpstr>Resolving Power</vt:lpstr>
      <vt:lpstr>Vocabulary vs. Collection Size</vt:lpstr>
      <vt:lpstr>Heap’s Law</vt:lpstr>
      <vt:lpstr>Heap’s Law Fit to Reuters RCV1</vt:lpstr>
      <vt:lpstr>Collocation (Co-Occurrence)</vt:lpstr>
      <vt:lpstr>Statistical Independence vs. Dependence</vt:lpstr>
      <vt:lpstr>Probability of Co-Occurrence</vt:lpstr>
      <vt:lpstr>Lexical Associations</vt:lpstr>
      <vt:lpstr>Interesting Associations with “Doctor”  (AP Corpus, N=15 million, Church &amp; Hanks 89)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</dc:title>
  <dc:creator>Bamshad Mobasher</dc:creator>
  <cp:lastModifiedBy>Bamshad Mobasher</cp:lastModifiedBy>
  <cp:revision>128</cp:revision>
  <cp:lastPrinted>1998-08-27T16:16:36Z</cp:lastPrinted>
  <dcterms:created xsi:type="dcterms:W3CDTF">1997-08-26T12:27:33Z</dcterms:created>
  <dcterms:modified xsi:type="dcterms:W3CDTF">2021-01-13T19:28:58Z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http://maya.cs.depaul.edu/~mobasher/classes/ds575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C:\Bamshad\CLASS\DS575\Lectures</vt:lpwstr>
  </property>
</Properties>
</file>