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61" r:id="rId2"/>
    <p:sldId id="352" r:id="rId3"/>
    <p:sldId id="356" r:id="rId4"/>
    <p:sldId id="404" r:id="rId5"/>
    <p:sldId id="414" r:id="rId6"/>
    <p:sldId id="406" r:id="rId7"/>
    <p:sldId id="340" r:id="rId8"/>
    <p:sldId id="415" r:id="rId9"/>
    <p:sldId id="416" r:id="rId10"/>
    <p:sldId id="417" r:id="rId11"/>
    <p:sldId id="418" r:id="rId12"/>
    <p:sldId id="419" r:id="rId13"/>
    <p:sldId id="344" r:id="rId14"/>
    <p:sldId id="345" r:id="rId15"/>
    <p:sldId id="420" r:id="rId16"/>
    <p:sldId id="421" r:id="rId17"/>
    <p:sldId id="422" r:id="rId18"/>
    <p:sldId id="423" r:id="rId19"/>
    <p:sldId id="425" r:id="rId20"/>
    <p:sldId id="427" r:id="rId21"/>
    <p:sldId id="428" r:id="rId22"/>
    <p:sldId id="430" r:id="rId23"/>
    <p:sldId id="432" r:id="rId24"/>
    <p:sldId id="433" r:id="rId25"/>
  </p:sldIdLst>
  <p:sldSz cx="9144000" cy="6858000" type="screen4x3"/>
  <p:notesSz cx="7007225" cy="9293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3300"/>
    <a:srgbClr val="FF9999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66" autoAdjust="0"/>
  </p:normalViewPr>
  <p:slideViewPr>
    <p:cSldViewPr>
      <p:cViewPr varScale="1">
        <p:scale>
          <a:sx n="107" d="100"/>
          <a:sy n="107" d="100"/>
        </p:scale>
        <p:origin x="7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518" y="-72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52785479279881"/>
          <c:y val="5.9013919103632816E-2"/>
          <c:w val="0.84179309452515616"/>
          <c:h val="0.8201982942841191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Recall</c:v>
                </c:pt>
              </c:strCache>
            </c:strRef>
          </c:tx>
          <c:marker>
            <c:symbol val="square"/>
            <c:size val="5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Sheet1!$B$2:$B$15</c:f>
              <c:numCache>
                <c:formatCode>0.00</c:formatCode>
                <c:ptCount val="14"/>
                <c:pt idx="0">
                  <c:v>0.16666666666666666</c:v>
                </c:pt>
                <c:pt idx="1">
                  <c:v>0.33333333333333331</c:v>
                </c:pt>
                <c:pt idx="2">
                  <c:v>0.33333333333333331</c:v>
                </c:pt>
                <c:pt idx="3">
                  <c:v>0.5</c:v>
                </c:pt>
                <c:pt idx="4">
                  <c:v>0.5</c:v>
                </c:pt>
                <c:pt idx="5">
                  <c:v>0.66666666666666663</c:v>
                </c:pt>
                <c:pt idx="6">
                  <c:v>0.66666666666666663</c:v>
                </c:pt>
                <c:pt idx="7">
                  <c:v>0.66666666666666663</c:v>
                </c:pt>
                <c:pt idx="8">
                  <c:v>0.66666666666666663</c:v>
                </c:pt>
                <c:pt idx="9">
                  <c:v>0.66666666666666663</c:v>
                </c:pt>
                <c:pt idx="10">
                  <c:v>0.66666666666666663</c:v>
                </c:pt>
                <c:pt idx="11">
                  <c:v>0.66666666666666663</c:v>
                </c:pt>
                <c:pt idx="12">
                  <c:v>0.83333333333333337</c:v>
                </c:pt>
                <c:pt idx="13">
                  <c:v>0.83333333333333337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A0-4F1C-BFA5-C5DF5CE36A5B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Precision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993300"/>
              </a:solidFill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Sheet1!$C$2:$C$15</c:f>
              <c:numCache>
                <c:formatCode>0.00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0.66666666666666663</c:v>
                </c:pt>
                <c:pt idx="3">
                  <c:v>0.75</c:v>
                </c:pt>
                <c:pt idx="4">
                  <c:v>0.6</c:v>
                </c:pt>
                <c:pt idx="5">
                  <c:v>0.66666666666666663</c:v>
                </c:pt>
                <c:pt idx="6">
                  <c:v>0.5714285714285714</c:v>
                </c:pt>
                <c:pt idx="7">
                  <c:v>0.5</c:v>
                </c:pt>
                <c:pt idx="8">
                  <c:v>0.44444444444444442</c:v>
                </c:pt>
                <c:pt idx="9">
                  <c:v>0.4</c:v>
                </c:pt>
                <c:pt idx="10">
                  <c:v>0.36363636363636365</c:v>
                </c:pt>
                <c:pt idx="11">
                  <c:v>0.33333333333333331</c:v>
                </c:pt>
                <c:pt idx="12">
                  <c:v>0.38461538461538464</c:v>
                </c:pt>
                <c:pt idx="13">
                  <c:v>0.35714285714285715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A0-4F1C-BFA5-C5DF5CE36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180288"/>
        <c:axId val="173691968"/>
      </c:lineChart>
      <c:catAx>
        <c:axId val="22318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baseline="0"/>
            </a:pPr>
            <a:endParaRPr lang="en-US"/>
          </a:p>
        </c:txPr>
        <c:crossAx val="173691968"/>
        <c:crosses val="autoZero"/>
        <c:auto val="0"/>
        <c:lblAlgn val="ctr"/>
        <c:lblOffset val="100"/>
        <c:noMultiLvlLbl val="0"/>
      </c:catAx>
      <c:valAx>
        <c:axId val="173691968"/>
        <c:scaling>
          <c:orientation val="minMax"/>
        </c:scaling>
        <c:delete val="0"/>
        <c:axPos val="l"/>
        <c:majorGridlines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23180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295719197072201"/>
          <c:y val="5.9389972341476874E-2"/>
          <c:w val="0.18150290192599164"/>
          <c:h val="0.1249035802065084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spPr>
    <a:solidFill>
      <a:schemeClr val="accent3"/>
    </a:solidFill>
    <a:ln>
      <a:solidFill>
        <a:schemeClr val="accent1"/>
      </a:solidFill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8088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8088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4D90F22B-B145-4877-95AC-98067C069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9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594F5C-6E1C-4427-AC1E-84A431D88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12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CE509-D91C-442F-9C17-7913918F25A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7A100CC7-430D-4563-ACD3-46264FE4CD23}" type="slidenum">
              <a:rPr lang="en-US" altLang="en-US" sz="1200" i="0"/>
              <a:pPr eaLnBrk="1" hangingPunct="1"/>
              <a:t>12</a:t>
            </a:fld>
            <a:endParaRPr lang="en-US" altLang="en-US" sz="1200" i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EF6D5-3C25-4192-ACD2-E1B473FDFBB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250C2-1E2D-4C75-B8E3-234F126766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F4C2309-7299-4EC9-B247-13BB7E5645AB}" type="slidenum">
              <a:rPr lang="en-US" altLang="en-US" sz="1200" i="0"/>
              <a:pPr eaLnBrk="1" hangingPunct="1"/>
              <a:t>19</a:t>
            </a:fld>
            <a:endParaRPr lang="en-US" altLang="en-US" sz="1200" i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02BADFC-FFEA-4E10-B88F-2A2DDB1606E4}" type="slidenum">
              <a:rPr lang="en-US" altLang="en-US" sz="1200" i="0"/>
              <a:pPr eaLnBrk="1" hangingPunct="1"/>
              <a:t>20</a:t>
            </a:fld>
            <a:endParaRPr lang="en-US" altLang="en-US" sz="1200" i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A7FA044E-D96B-477C-BD17-A08935FE2590}" type="slidenum">
              <a:rPr lang="en-US" altLang="en-US" sz="1200" i="0"/>
              <a:pPr eaLnBrk="1" hangingPunct="1"/>
              <a:t>21</a:t>
            </a:fld>
            <a:endParaRPr lang="en-US" altLang="en-US" sz="1200" i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D3C6E17-5EAB-4114-B20C-AA815184DD68}" type="slidenum">
              <a:rPr lang="en-US" altLang="en-US" sz="1200" i="0"/>
              <a:pPr eaLnBrk="1" hangingPunct="1"/>
              <a:t>22</a:t>
            </a:fld>
            <a:endParaRPr lang="en-US" altLang="en-US" sz="1200" i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8C7739BA-0231-4A95-8144-48507F9FCF47}" type="slidenum">
              <a:rPr lang="en-US" altLang="en-US" sz="1200" i="0"/>
              <a:pPr eaLnBrk="1" hangingPunct="1"/>
              <a:t>23</a:t>
            </a:fld>
            <a:endParaRPr lang="en-US" altLang="en-US" sz="1200" i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CE509-D91C-442F-9C17-7913918F25A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32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FF9D69-690F-4534-9D25-07C95517A40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A19B02-ABAE-4A13-833A-6677CE1C5D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EDA9113-7B56-49A3-AB17-D961CA911FCD}" type="slidenum">
              <a:rPr lang="en-US" altLang="en-US" sz="1200" i="0"/>
              <a:pPr eaLnBrk="1" hangingPunct="1"/>
              <a:t>5</a:t>
            </a:fld>
            <a:endParaRPr lang="en-US" altLang="en-US" sz="1200" i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710F3E-DAFD-4345-AE71-99D00DBA86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194B125-9216-4A21-B06B-3472ABDF634C}" type="slidenum">
              <a:rPr lang="en-US" altLang="en-US" sz="1200" i="0"/>
              <a:pPr eaLnBrk="1" hangingPunct="1"/>
              <a:t>8</a:t>
            </a:fld>
            <a:endParaRPr lang="en-US" altLang="en-US" sz="1200" i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18076AE-C26A-4E7E-8C03-9B196A88352A}" type="slidenum">
              <a:rPr lang="en-US" altLang="en-US" sz="1200" i="0"/>
              <a:pPr eaLnBrk="1" hangingPunct="1"/>
              <a:t>9</a:t>
            </a:fld>
            <a:endParaRPr lang="en-US" altLang="en-US" sz="1200" i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18076AE-C26A-4E7E-8C03-9B196A88352A}" type="slidenum">
              <a:rPr lang="en-US" altLang="en-US" sz="1200" i="0"/>
              <a:pPr eaLnBrk="1" hangingPunct="1"/>
              <a:t>10</a:t>
            </a:fld>
            <a:endParaRPr lang="en-US" altLang="en-US" sz="1200" i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8032" indent="-29155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66203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32684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99165" indent="-233241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65646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32128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98609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65090" indent="-233241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18076AE-C26A-4E7E-8C03-9B196A88352A}" type="slidenum">
              <a:rPr lang="en-US" altLang="en-US" sz="1200" i="0"/>
              <a:pPr eaLnBrk="1" hangingPunct="1"/>
              <a:t>11</a:t>
            </a:fld>
            <a:endParaRPr lang="en-US" altLang="en-US" sz="1200" i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3C503-DC59-4742-96D3-DA5FF1BEC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B3FB2-0CD6-4123-93F6-C350A766C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048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A4980-9A6A-46CC-9F6D-339BB9F12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E42D6-6A5D-4EE1-A3D8-9E96E9C68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B1686-435C-44FB-B7D1-95090EBBC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B086F-C88B-4F5E-AFD0-E0B99A9C7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ADCB-77E1-497D-8A00-FFDF6D191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13AC2-DFF4-4564-84AA-E48910931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C5FC2-7D2C-4BB7-88B9-BAFD85731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BE379-D1EA-4EEF-A0F4-370B912C0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44783-0AF9-4E56-9C6B-9531C66F8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BD9ED-B754-48A3-B8BA-01B97C283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35EB1-D975-4103-AC90-317F8D315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2DA7C-46B5-48FE-A1AF-A6805E03B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400800"/>
            <a:ext cx="342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A44CF62-FCDE-48D7-AB2C-250FBF4D3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3.xls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219200" y="914400"/>
            <a:ext cx="6629400" cy="1143000"/>
          </a:xfrm>
        </p:spPr>
        <p:txBody>
          <a:bodyPr/>
          <a:lstStyle/>
          <a:p>
            <a:r>
              <a:rPr lang="en-US" dirty="0"/>
              <a:t>Evaluation of Information Retrieval Systems</a:t>
            </a:r>
          </a:p>
        </p:txBody>
      </p:sp>
      <p:sp>
        <p:nvSpPr>
          <p:cNvPr id="9219" name="Text Box 1030"/>
          <p:cNvSpPr txBox="1">
            <a:spLocks noChangeArrowheads="1"/>
          </p:cNvSpPr>
          <p:nvPr/>
        </p:nvSpPr>
        <p:spPr bwMode="auto">
          <a:xfrm>
            <a:off x="1752600" y="3048000"/>
            <a:ext cx="5638800" cy="1014413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 dirty="0"/>
              <a:t>Intelligent Information Retrieval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2BBEF73-3C78-4B48-9E9C-E040E959A479}" type="slidenum">
              <a:rPr lang="en-US" altLang="en-US" sz="1200" i="0">
                <a:latin typeface="Helvetica" pitchFamily="1" charset="0"/>
              </a:rPr>
              <a:pPr eaLnBrk="1" hangingPunct="1"/>
              <a:t>10</a:t>
            </a:fld>
            <a:endParaRPr lang="en-US" altLang="en-US" sz="1200" i="0"/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title"/>
          </p:nvPr>
        </p:nvSpPr>
        <p:spPr>
          <a:xfrm>
            <a:off x="228600" y="292100"/>
            <a:ext cx="8610600" cy="762000"/>
          </a:xfrm>
        </p:spPr>
        <p:txBody>
          <a:bodyPr/>
          <a:lstStyle/>
          <a:p>
            <a:pPr eaLnBrk="1" hangingPunct="1"/>
            <a:r>
              <a:rPr lang="en-US" altLang="zh-TW" sz="3400" dirty="0">
                <a:ea typeface="PMingLiU" pitchFamily="18" charset="-120"/>
              </a:rPr>
              <a:t>Computing Recall/Precision Points: Example 1</a:t>
            </a:r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853965"/>
              </p:ext>
            </p:extLst>
          </p:nvPr>
        </p:nvGraphicFramePr>
        <p:xfrm>
          <a:off x="1412875" y="1273175"/>
          <a:ext cx="2282825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Worksheet" r:id="rId4" imgW="2247900" imgH="4876800" progId="Excel.Sheet.8">
                  <p:embed/>
                </p:oleObj>
              </mc:Choice>
              <mc:Fallback>
                <p:oleObj name="Worksheet" r:id="rId4" imgW="2247900" imgH="4876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1273175"/>
                        <a:ext cx="2282825" cy="497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76200" y="1425575"/>
            <a:ext cx="1095554" cy="925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800" b="1" i="0" dirty="0">
                <a:solidFill>
                  <a:srgbClr val="FF5050"/>
                </a:solidFill>
              </a:rPr>
              <a:t>No. of retrieved docs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V="1">
            <a:off x="1066800" y="1524000"/>
            <a:ext cx="311150" cy="3535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80274"/>
              </p:ext>
            </p:extLst>
          </p:nvPr>
        </p:nvGraphicFramePr>
        <p:xfrm>
          <a:off x="4953000" y="1524000"/>
          <a:ext cx="3733801" cy="4166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0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2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No. of Retrieved Docs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Recall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Precision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0.17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1.00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1.00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0.75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0.57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0.44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0.40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0.83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0.83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Right Arrow 3"/>
          <p:cNvSpPr/>
          <p:nvPr/>
        </p:nvSpPr>
        <p:spPr bwMode="auto">
          <a:xfrm>
            <a:off x="3886200" y="3276600"/>
            <a:ext cx="838200" cy="5334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681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2BBEF73-3C78-4B48-9E9C-E040E959A479}" type="slidenum">
              <a:rPr lang="en-US" altLang="en-US" sz="1200" i="0">
                <a:latin typeface="Helvetica" pitchFamily="1" charset="0"/>
              </a:rPr>
              <a:pPr eaLnBrk="1" hangingPunct="1"/>
              <a:t>11</a:t>
            </a:fld>
            <a:endParaRPr lang="en-US" altLang="en-US" sz="1200" i="0"/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title"/>
          </p:nvPr>
        </p:nvSpPr>
        <p:spPr>
          <a:xfrm>
            <a:off x="228600" y="292100"/>
            <a:ext cx="8610600" cy="762000"/>
          </a:xfrm>
        </p:spPr>
        <p:txBody>
          <a:bodyPr/>
          <a:lstStyle/>
          <a:p>
            <a:pPr eaLnBrk="1" hangingPunct="1"/>
            <a:r>
              <a:rPr lang="en-US" altLang="zh-TW" sz="3400" dirty="0">
                <a:ea typeface="PMingLiU" pitchFamily="18" charset="-120"/>
              </a:rPr>
              <a:t>Computing Recall/Precision Points: Example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2943"/>
              </p:ext>
            </p:extLst>
          </p:nvPr>
        </p:nvGraphicFramePr>
        <p:xfrm>
          <a:off x="304800" y="1524000"/>
          <a:ext cx="3144691" cy="4166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2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No. of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Retrieved Docs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Recall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Precision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0.17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1.00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1.00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0.75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0.57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0.44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0.40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0.67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0.83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0.38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1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0.83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083812"/>
              </p:ext>
            </p:extLst>
          </p:nvPr>
        </p:nvGraphicFramePr>
        <p:xfrm>
          <a:off x="3810000" y="1600200"/>
          <a:ext cx="4953000" cy="389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895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Mean Average Precision</a:t>
            </a:r>
            <a:br>
              <a:rPr lang="en-US" altLang="en-US"/>
            </a:br>
            <a:r>
              <a:rPr lang="en-US" altLang="en-US"/>
              <a:t>(MAP)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228600" y="1712912"/>
            <a:ext cx="8763000" cy="3925888"/>
          </a:xfrm>
        </p:spPr>
        <p:txBody>
          <a:bodyPr/>
          <a:lstStyle/>
          <a:p>
            <a:pPr eaLnBrk="1" hangingPunct="1"/>
            <a:r>
              <a:rPr lang="en-US" altLang="en-US" b="1" dirty="0"/>
              <a:t>Average Precision</a:t>
            </a:r>
            <a:r>
              <a:rPr lang="en-US" altLang="en-US" dirty="0"/>
              <a:t>: Average of the precision values at the points at which each relevant document is retrieved.</a:t>
            </a:r>
          </a:p>
          <a:p>
            <a:pPr lvl="1" eaLnBrk="1" hangingPunct="1"/>
            <a:r>
              <a:rPr lang="en-US" altLang="en-US" dirty="0"/>
              <a:t>Example: (1 + 1 + 0.75 + 0.667 + 0.38 + 0)/6 = 0.633</a:t>
            </a:r>
          </a:p>
          <a:p>
            <a:pPr marL="0" indent="0" eaLnBrk="1" hangingPunct="1">
              <a:buNone/>
            </a:pPr>
            <a:endParaRPr lang="en-US" altLang="en-US" b="1" dirty="0"/>
          </a:p>
          <a:p>
            <a:pPr eaLnBrk="1" hangingPunct="1"/>
            <a:r>
              <a:rPr lang="en-US" altLang="en-US" b="1" dirty="0"/>
              <a:t>Mean Average Precision</a:t>
            </a:r>
            <a:r>
              <a:rPr lang="en-US" altLang="en-US" dirty="0"/>
              <a:t>: Average of the average precision value for a set of queries.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06EE4AA-2E35-4E8B-9853-92F32E09C6C0}" type="slidenum">
              <a:rPr lang="en-US" altLang="en-US" sz="1200" i="0">
                <a:latin typeface="Helvetica" pitchFamily="1" charset="0"/>
              </a:rPr>
              <a:pPr eaLnBrk="1" hangingPunct="1"/>
              <a:t>12</a:t>
            </a:fld>
            <a:endParaRPr lang="en-US" altLang="en-US" sz="1200" i="0"/>
          </a:p>
        </p:txBody>
      </p:sp>
    </p:spTree>
    <p:extLst>
      <p:ext uri="{BB962C8B-B14F-4D97-AF65-F5344CB8AC3E}">
        <p14:creationId xmlns:p14="http://schemas.microsoft.com/office/powerpoint/2010/main" val="3481342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A56856C-FB1E-4DDF-9A1D-D3966170670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Precision/Recall Curves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76400"/>
            <a:ext cx="7772400" cy="4114800"/>
          </a:xfrm>
        </p:spPr>
        <p:txBody>
          <a:bodyPr/>
          <a:lstStyle/>
          <a:p>
            <a:r>
              <a:rPr lang="en-US" sz="2000"/>
              <a:t>There is a tradeoff between Precision and Recall</a:t>
            </a:r>
          </a:p>
          <a:p>
            <a:r>
              <a:rPr lang="en-US" sz="2000"/>
              <a:t>So measure Precision at different levels of Recall</a:t>
            </a:r>
            <a:endParaRPr lang="en-US" sz="2400"/>
          </a:p>
        </p:txBody>
      </p:sp>
      <p:cxnSp>
        <p:nvCxnSpPr>
          <p:cNvPr id="44038" name="AutoShape 4"/>
          <p:cNvCxnSpPr>
            <a:cxnSpLocks noChangeShapeType="1"/>
          </p:cNvCxnSpPr>
          <p:nvPr/>
        </p:nvCxnSpPr>
        <p:spPr bwMode="auto">
          <a:xfrm>
            <a:off x="3657600" y="2819400"/>
            <a:ext cx="0" cy="2286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39" name="AutoShape 5"/>
          <p:cNvCxnSpPr>
            <a:cxnSpLocks noChangeShapeType="1"/>
          </p:cNvCxnSpPr>
          <p:nvPr/>
        </p:nvCxnSpPr>
        <p:spPr bwMode="auto">
          <a:xfrm>
            <a:off x="3657600" y="5105400"/>
            <a:ext cx="2743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40" name="Freeform 6"/>
          <p:cNvSpPr>
            <a:spLocks/>
          </p:cNvSpPr>
          <p:nvPr/>
        </p:nvSpPr>
        <p:spPr bwMode="auto">
          <a:xfrm>
            <a:off x="4038600" y="3276600"/>
            <a:ext cx="1981200" cy="1676400"/>
          </a:xfrm>
          <a:custGeom>
            <a:avLst/>
            <a:gdLst>
              <a:gd name="T0" fmla="*/ 0 w 1248"/>
              <a:gd name="T1" fmla="*/ 0 h 1056"/>
              <a:gd name="T2" fmla="*/ 362902457 w 1248"/>
              <a:gd name="T3" fmla="*/ 846772505 h 1056"/>
              <a:gd name="T4" fmla="*/ 1451609829 w 1248"/>
              <a:gd name="T5" fmla="*/ 2056447343 h 1056"/>
              <a:gd name="T6" fmla="*/ 2147483647 w 1248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248"/>
              <a:gd name="T13" fmla="*/ 0 h 1056"/>
              <a:gd name="T14" fmla="*/ 1248 w 124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8" h="1056">
                <a:moveTo>
                  <a:pt x="0" y="0"/>
                </a:moveTo>
                <a:cubicBezTo>
                  <a:pt x="24" y="100"/>
                  <a:pt x="48" y="200"/>
                  <a:pt x="144" y="336"/>
                </a:cubicBezTo>
                <a:cubicBezTo>
                  <a:pt x="240" y="472"/>
                  <a:pt x="392" y="696"/>
                  <a:pt x="576" y="816"/>
                </a:cubicBezTo>
                <a:cubicBezTo>
                  <a:pt x="760" y="936"/>
                  <a:pt x="1004" y="996"/>
                  <a:pt x="1248" y="1056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7"/>
          <p:cNvSpPr txBox="1">
            <a:spLocks noChangeArrowheads="1"/>
          </p:cNvSpPr>
          <p:nvPr/>
        </p:nvSpPr>
        <p:spPr bwMode="auto">
          <a:xfrm>
            <a:off x="1905000" y="3352800"/>
            <a:ext cx="1406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precision</a:t>
            </a:r>
          </a:p>
        </p:txBody>
      </p:sp>
      <p:sp>
        <p:nvSpPr>
          <p:cNvPr id="44042" name="Text Box 8"/>
          <p:cNvSpPr txBox="1">
            <a:spLocks noChangeArrowheads="1"/>
          </p:cNvSpPr>
          <p:nvPr/>
        </p:nvSpPr>
        <p:spPr bwMode="auto">
          <a:xfrm>
            <a:off x="4724400" y="5334000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recall</a:t>
            </a:r>
          </a:p>
        </p:txBody>
      </p:sp>
      <p:sp>
        <p:nvSpPr>
          <p:cNvPr id="44043" name="Text Box 9"/>
          <p:cNvSpPr txBox="1">
            <a:spLocks noChangeArrowheads="1"/>
          </p:cNvSpPr>
          <p:nvPr/>
        </p:nvSpPr>
        <p:spPr bwMode="auto">
          <a:xfrm>
            <a:off x="5105400" y="457200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Arial" charset="0"/>
              </a:rPr>
              <a:t>x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4044" name="Text Box 10"/>
          <p:cNvSpPr txBox="1">
            <a:spLocks noChangeArrowheads="1"/>
          </p:cNvSpPr>
          <p:nvPr/>
        </p:nvSpPr>
        <p:spPr bwMode="auto">
          <a:xfrm>
            <a:off x="3962400" y="335280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Arial" charset="0"/>
              </a:rPr>
              <a:t>x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4045" name="Text Box 11"/>
          <p:cNvSpPr txBox="1">
            <a:spLocks noChangeArrowheads="1"/>
          </p:cNvSpPr>
          <p:nvPr/>
        </p:nvSpPr>
        <p:spPr bwMode="auto">
          <a:xfrm>
            <a:off x="4267200" y="381000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Arial" charset="0"/>
              </a:rPr>
              <a:t>x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4046" name="Text Box 12"/>
          <p:cNvSpPr txBox="1">
            <a:spLocks noChangeArrowheads="1"/>
          </p:cNvSpPr>
          <p:nvPr/>
        </p:nvSpPr>
        <p:spPr bwMode="auto">
          <a:xfrm>
            <a:off x="5638800" y="472440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Arial" charset="0"/>
              </a:rPr>
              <a:t>x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2CBC39-F16C-4A0C-A3AA-517BB7BDAE0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Precision/Recall Curves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/>
              <a:t>Difficult to determine which of these two hypothetical results is better:</a:t>
            </a:r>
            <a:endParaRPr lang="en-US" sz="2400"/>
          </a:p>
        </p:txBody>
      </p:sp>
      <p:cxnSp>
        <p:nvCxnSpPr>
          <p:cNvPr id="45062" name="AutoShape 4"/>
          <p:cNvCxnSpPr>
            <a:cxnSpLocks noChangeShapeType="1"/>
          </p:cNvCxnSpPr>
          <p:nvPr/>
        </p:nvCxnSpPr>
        <p:spPr bwMode="auto">
          <a:xfrm>
            <a:off x="3657600" y="2895600"/>
            <a:ext cx="0" cy="2286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5063" name="AutoShape 5"/>
          <p:cNvCxnSpPr>
            <a:cxnSpLocks noChangeShapeType="1"/>
          </p:cNvCxnSpPr>
          <p:nvPr/>
        </p:nvCxnSpPr>
        <p:spPr bwMode="auto">
          <a:xfrm>
            <a:off x="3657600" y="5181600"/>
            <a:ext cx="2743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5064" name="Freeform 6"/>
          <p:cNvSpPr>
            <a:spLocks/>
          </p:cNvSpPr>
          <p:nvPr/>
        </p:nvSpPr>
        <p:spPr bwMode="auto">
          <a:xfrm>
            <a:off x="4038600" y="3352800"/>
            <a:ext cx="1981200" cy="1676400"/>
          </a:xfrm>
          <a:custGeom>
            <a:avLst/>
            <a:gdLst>
              <a:gd name="T0" fmla="*/ 0 w 1248"/>
              <a:gd name="T1" fmla="*/ 0 h 1056"/>
              <a:gd name="T2" fmla="*/ 362902457 w 1248"/>
              <a:gd name="T3" fmla="*/ 846772505 h 1056"/>
              <a:gd name="T4" fmla="*/ 1451609829 w 1248"/>
              <a:gd name="T5" fmla="*/ 2056447343 h 1056"/>
              <a:gd name="T6" fmla="*/ 2147483647 w 1248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248"/>
              <a:gd name="T13" fmla="*/ 0 h 1056"/>
              <a:gd name="T14" fmla="*/ 1248 w 124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8" h="1056">
                <a:moveTo>
                  <a:pt x="0" y="0"/>
                </a:moveTo>
                <a:cubicBezTo>
                  <a:pt x="24" y="100"/>
                  <a:pt x="48" y="200"/>
                  <a:pt x="144" y="336"/>
                </a:cubicBezTo>
                <a:cubicBezTo>
                  <a:pt x="240" y="472"/>
                  <a:pt x="392" y="696"/>
                  <a:pt x="576" y="816"/>
                </a:cubicBezTo>
                <a:cubicBezTo>
                  <a:pt x="760" y="936"/>
                  <a:pt x="1004" y="996"/>
                  <a:pt x="1248" y="1056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Freeform 7"/>
          <p:cNvSpPr>
            <a:spLocks/>
          </p:cNvSpPr>
          <p:nvPr/>
        </p:nvSpPr>
        <p:spPr bwMode="auto">
          <a:xfrm rot="-854165">
            <a:off x="3962400" y="3276600"/>
            <a:ext cx="1981200" cy="1676400"/>
          </a:xfrm>
          <a:custGeom>
            <a:avLst/>
            <a:gdLst>
              <a:gd name="T0" fmla="*/ 0 w 1248"/>
              <a:gd name="T1" fmla="*/ 0 h 1056"/>
              <a:gd name="T2" fmla="*/ 362902457 w 1248"/>
              <a:gd name="T3" fmla="*/ 846772505 h 1056"/>
              <a:gd name="T4" fmla="*/ 1451609829 w 1248"/>
              <a:gd name="T5" fmla="*/ 2056447343 h 1056"/>
              <a:gd name="T6" fmla="*/ 2147483647 w 1248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248"/>
              <a:gd name="T13" fmla="*/ 0 h 1056"/>
              <a:gd name="T14" fmla="*/ 1248 w 124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8" h="1056">
                <a:moveTo>
                  <a:pt x="0" y="0"/>
                </a:moveTo>
                <a:cubicBezTo>
                  <a:pt x="24" y="100"/>
                  <a:pt x="48" y="200"/>
                  <a:pt x="144" y="336"/>
                </a:cubicBezTo>
                <a:cubicBezTo>
                  <a:pt x="240" y="472"/>
                  <a:pt x="392" y="696"/>
                  <a:pt x="576" y="816"/>
                </a:cubicBezTo>
                <a:cubicBezTo>
                  <a:pt x="760" y="936"/>
                  <a:pt x="1004" y="996"/>
                  <a:pt x="1248" y="1056"/>
                </a:cubicBezTo>
              </a:path>
            </a:pathLst>
          </a:custGeom>
          <a:noFill/>
          <a:ln w="1905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Text Box 8"/>
          <p:cNvSpPr txBox="1">
            <a:spLocks noChangeArrowheads="1"/>
          </p:cNvSpPr>
          <p:nvPr/>
        </p:nvSpPr>
        <p:spPr bwMode="auto">
          <a:xfrm>
            <a:off x="1905000" y="3429000"/>
            <a:ext cx="1406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precision</a:t>
            </a:r>
          </a:p>
        </p:txBody>
      </p:sp>
      <p:sp>
        <p:nvSpPr>
          <p:cNvPr id="45067" name="Text Box 9"/>
          <p:cNvSpPr txBox="1">
            <a:spLocks noChangeArrowheads="1"/>
          </p:cNvSpPr>
          <p:nvPr/>
        </p:nvSpPr>
        <p:spPr bwMode="auto">
          <a:xfrm>
            <a:off x="4724400" y="5410200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recall</a:t>
            </a:r>
          </a:p>
        </p:txBody>
      </p:sp>
      <p:sp>
        <p:nvSpPr>
          <p:cNvPr id="45068" name="Text Box 10"/>
          <p:cNvSpPr txBox="1">
            <a:spLocks noChangeArrowheads="1"/>
          </p:cNvSpPr>
          <p:nvPr/>
        </p:nvSpPr>
        <p:spPr bwMode="auto">
          <a:xfrm>
            <a:off x="5105400" y="464820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Arial" charset="0"/>
              </a:rPr>
              <a:t>x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5069" name="Text Box 11"/>
          <p:cNvSpPr txBox="1">
            <a:spLocks noChangeArrowheads="1"/>
          </p:cNvSpPr>
          <p:nvPr/>
        </p:nvSpPr>
        <p:spPr bwMode="auto">
          <a:xfrm>
            <a:off x="3962400" y="342900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Arial" charset="0"/>
              </a:rPr>
              <a:t>x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5070" name="Text Box 12"/>
          <p:cNvSpPr txBox="1">
            <a:spLocks noChangeArrowheads="1"/>
          </p:cNvSpPr>
          <p:nvPr/>
        </p:nvSpPr>
        <p:spPr bwMode="auto">
          <a:xfrm>
            <a:off x="4267200" y="388620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Arial" charset="0"/>
              </a:rPr>
              <a:t>x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5071" name="Text Box 13"/>
          <p:cNvSpPr txBox="1">
            <a:spLocks noChangeArrowheads="1"/>
          </p:cNvSpPr>
          <p:nvPr/>
        </p:nvSpPr>
        <p:spPr bwMode="auto">
          <a:xfrm>
            <a:off x="5638800" y="4800600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Arial" charset="0"/>
              </a:rPr>
              <a:t>x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dirty="0"/>
              <a:t>Cumulative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4312"/>
            <a:ext cx="4114800" cy="4687888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With</a:t>
            </a:r>
            <a:r>
              <a:rPr lang="en-US" sz="2800" i="1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</a:rPr>
              <a:t>graded relevance judgments, we can compute the </a:t>
            </a:r>
            <a:r>
              <a:rPr lang="en-US" sz="2800" i="1" dirty="0">
                <a:ea typeface="ＭＳ Ｐゴシック" charset="0"/>
              </a:rPr>
              <a:t>gain</a:t>
            </a:r>
            <a:r>
              <a:rPr lang="en-US" sz="2800" dirty="0">
                <a:ea typeface="ＭＳ Ｐゴシック" charset="0"/>
              </a:rPr>
              <a:t> at each rank.</a:t>
            </a:r>
          </a:p>
          <a:p>
            <a:pPr>
              <a:defRPr/>
            </a:pPr>
            <a:r>
              <a:rPr lang="en-US" sz="2800" b="1" dirty="0">
                <a:ea typeface="ＭＳ Ｐゴシック" charset="0"/>
              </a:rPr>
              <a:t>Cumulative Gain</a:t>
            </a:r>
            <a:r>
              <a:rPr lang="en-US" sz="2800" dirty="0">
                <a:ea typeface="ＭＳ Ｐゴシック" charset="0"/>
              </a:rPr>
              <a:t> at rank n:</a:t>
            </a:r>
          </a:p>
          <a:p>
            <a:pPr>
              <a:defRPr/>
            </a:pPr>
            <a:endParaRPr lang="en-US" sz="2800" dirty="0"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dirty="0">
                <a:ea typeface="ＭＳ Ｐゴシック" charset="0"/>
              </a:rPr>
              <a:t>(Where </a:t>
            </a:r>
            <a:r>
              <a:rPr lang="en-US" sz="2000" i="1" dirty="0" err="1">
                <a:ea typeface="ＭＳ Ｐゴシック" charset="0"/>
              </a:rPr>
              <a:t>rel</a:t>
            </a:r>
            <a:r>
              <a:rPr lang="en-US" sz="2000" i="1" baseline="-25000" dirty="0" err="1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is the graded relevance of the document at position </a:t>
            </a:r>
            <a:r>
              <a:rPr lang="en-US" sz="2000" i="1" dirty="0" err="1">
                <a:ea typeface="ＭＳ Ｐゴシック" charset="0"/>
              </a:rPr>
              <a:t>i</a:t>
            </a:r>
            <a:r>
              <a:rPr lang="en-US" sz="2000" i="1" dirty="0">
                <a:ea typeface="ＭＳ Ｐゴシック" charset="0"/>
              </a:rPr>
              <a:t>)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48B6B33C-AB9B-4C29-9CEE-5CBE928931F1}" type="slidenum">
              <a:rPr lang="en-US" altLang="en-US" sz="1200" i="0">
                <a:latin typeface="Helvetica" pitchFamily="1" charset="0"/>
              </a:rPr>
              <a:pPr eaLnBrk="1" hangingPunct="1"/>
              <a:t>15</a:t>
            </a:fld>
            <a:endParaRPr lang="en-US" altLang="en-US" sz="1200" i="0"/>
          </a:p>
        </p:txBody>
      </p:sp>
      <p:graphicFrame>
        <p:nvGraphicFramePr>
          <p:cNvPr id="9218" name="Object 1028"/>
          <p:cNvGraphicFramePr>
            <a:graphicFrameLocks noChangeAspect="1"/>
          </p:cNvGraphicFramePr>
          <p:nvPr/>
        </p:nvGraphicFramePr>
        <p:xfrm>
          <a:off x="4800600" y="1524000"/>
          <a:ext cx="4194175" cy="464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Worksheet" r:id="rId3" imgW="4267200" imgH="4724400" progId="Excel.Sheet.8">
                  <p:embed/>
                </p:oleObj>
              </mc:Choice>
              <mc:Fallback>
                <p:oleObj name="Worksheet" r:id="rId3" imgW="4267200" imgH="4724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4194175" cy="464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2" name="Picture 1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14800"/>
            <a:ext cx="23415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4600" y="6494199"/>
            <a:ext cx="428316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/>
              <a:t>Drawn from Lecture by Raymond Mooney, University of Texas</a:t>
            </a:r>
          </a:p>
        </p:txBody>
      </p:sp>
    </p:spTree>
    <p:extLst>
      <p:ext uri="{BB962C8B-B14F-4D97-AF65-F5344CB8AC3E}">
        <p14:creationId xmlns:p14="http://schemas.microsoft.com/office/powerpoint/2010/main" val="2699313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dirty="0"/>
              <a:t>Discounting Based on Position</a:t>
            </a: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>
          <a:xfrm>
            <a:off x="381000" y="1484312"/>
            <a:ext cx="4267200" cy="4687888"/>
          </a:xfrm>
        </p:spPr>
        <p:txBody>
          <a:bodyPr/>
          <a:lstStyle/>
          <a:p>
            <a:r>
              <a:rPr lang="en-US" altLang="en-US" sz="2800" dirty="0"/>
              <a:t>Users care more about high-ranked documents, so we </a:t>
            </a:r>
            <a:r>
              <a:rPr lang="en-US" altLang="en-US" sz="2800" b="1" dirty="0"/>
              <a:t>discount</a:t>
            </a:r>
            <a:r>
              <a:rPr lang="en-US" altLang="en-US" sz="2800" dirty="0"/>
              <a:t> results by </a:t>
            </a:r>
            <a:r>
              <a:rPr lang="en-US" altLang="en-US" sz="2800" i="1" dirty="0"/>
              <a:t>1/log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(rank)</a:t>
            </a:r>
            <a:br>
              <a:rPr lang="en-US" altLang="en-US" sz="2800" i="1" dirty="0"/>
            </a:br>
            <a:endParaRPr lang="en-US" altLang="en-US" sz="2800" i="1" dirty="0"/>
          </a:p>
          <a:p>
            <a:r>
              <a:rPr lang="en-US" altLang="en-US" sz="2800" b="1" dirty="0"/>
              <a:t>Discounted Cumulative Gain:</a:t>
            </a:r>
          </a:p>
          <a:p>
            <a:endParaRPr lang="en-US" altLang="en-US" sz="2800" b="1" dirty="0"/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FF4C252-5B13-4B57-ABD9-F4590B82B9B1}" type="slidenum">
              <a:rPr lang="en-US" altLang="en-US" sz="1200" i="0">
                <a:latin typeface="Helvetica" pitchFamily="1" charset="0"/>
              </a:rPr>
              <a:pPr eaLnBrk="1" hangingPunct="1"/>
              <a:t>16</a:t>
            </a:fld>
            <a:endParaRPr lang="en-US" altLang="en-US" sz="1200" i="0"/>
          </a:p>
        </p:txBody>
      </p:sp>
      <p:pic>
        <p:nvPicPr>
          <p:cNvPr id="10246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59313"/>
            <a:ext cx="3657600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4710113" y="1447800"/>
          <a:ext cx="5805487" cy="581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Worksheet" r:id="rId4" imgW="6311900" imgH="5816600" progId="Excel.Sheet.12">
                  <p:embed/>
                </p:oleObj>
              </mc:Choice>
              <mc:Fallback>
                <p:oleObj name="Worksheet" r:id="rId4" imgW="6311900" imgH="581660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1447800"/>
                        <a:ext cx="5805487" cy="581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3815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dirty="0"/>
              <a:t>Normalized Discounted </a:t>
            </a:r>
            <a:br>
              <a:rPr lang="en-US" altLang="en-US" dirty="0"/>
            </a:br>
            <a:r>
              <a:rPr lang="en-US" altLang="en-US" dirty="0"/>
              <a:t>Cumulative Gain (NDCG)</a:t>
            </a:r>
          </a:p>
        </p:txBody>
      </p:sp>
      <p:sp>
        <p:nvSpPr>
          <p:cNvPr id="11269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1981200"/>
          </a:xfrm>
        </p:spPr>
        <p:txBody>
          <a:bodyPr/>
          <a:lstStyle/>
          <a:p>
            <a:r>
              <a:rPr lang="en-US" altLang="en-US" sz="2400" dirty="0"/>
              <a:t>To compare DCGs, normalize values so that an</a:t>
            </a:r>
            <a:r>
              <a:rPr lang="en-US" altLang="en-US" sz="2400" i="1" dirty="0"/>
              <a:t> ideal ranking </a:t>
            </a:r>
            <a:r>
              <a:rPr lang="en-US" altLang="en-US" sz="2400" dirty="0"/>
              <a:t>would have a </a:t>
            </a:r>
            <a:r>
              <a:rPr lang="en-US" altLang="en-US" sz="2400" b="1" dirty="0"/>
              <a:t>Normalized DCG</a:t>
            </a:r>
            <a:r>
              <a:rPr lang="en-US" altLang="en-US" sz="2400" b="1" i="1" dirty="0"/>
              <a:t> </a:t>
            </a:r>
            <a:r>
              <a:rPr lang="en-US" altLang="en-US" sz="2400" dirty="0"/>
              <a:t>of 1.0</a:t>
            </a:r>
          </a:p>
        </p:txBody>
      </p:sp>
      <p:sp>
        <p:nvSpPr>
          <p:cNvPr id="112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000387A-C735-418D-9595-368A68F3E9DC}" type="slidenum">
              <a:rPr lang="en-US" altLang="en-US" sz="1200" i="0">
                <a:latin typeface="Helvetica" pitchFamily="1" charset="0"/>
              </a:rPr>
              <a:pPr eaLnBrk="1" hangingPunct="1"/>
              <a:t>17</a:t>
            </a:fld>
            <a:endParaRPr lang="en-US" altLang="en-US" sz="1200" i="0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619125" y="2819400"/>
          <a:ext cx="4791075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Worksheet" r:id="rId3" imgW="6311900" imgH="5816600" progId="Excel.Sheet.12">
                  <p:embed/>
                </p:oleObj>
              </mc:Choice>
              <mc:Fallback>
                <p:oleObj name="Worksheet" r:id="rId3" imgW="6311900" imgH="581660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19400"/>
                        <a:ext cx="4791075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953000" y="2809875"/>
          <a:ext cx="48006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Worksheet" r:id="rId5" imgW="6311900" imgH="5816600" progId="Excel.Sheet.12">
                  <p:embed/>
                </p:oleObj>
              </mc:Choice>
              <mc:Fallback>
                <p:oleObj name="Worksheet" r:id="rId5" imgW="6311900" imgH="581660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09875"/>
                        <a:ext cx="48006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ight Arrow 7"/>
          <p:cNvSpPr>
            <a:spLocks noChangeArrowheads="1"/>
          </p:cNvSpPr>
          <p:nvPr/>
        </p:nvSpPr>
        <p:spPr bwMode="auto">
          <a:xfrm>
            <a:off x="4267200" y="4114800"/>
            <a:ext cx="609600" cy="121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5943600" y="2362200"/>
            <a:ext cx="1672253" cy="400110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wrap="none">
            <a:spAutoFit/>
          </a:bodyPr>
          <a:lstStyle/>
          <a:p>
            <a:r>
              <a:rPr lang="en-US" altLang="en-US" sz="2000" b="1" dirty="0"/>
              <a:t>Ideal ranking</a:t>
            </a:r>
          </a:p>
        </p:txBody>
      </p:sp>
    </p:spTree>
    <p:extLst>
      <p:ext uri="{BB962C8B-B14F-4D97-AF65-F5344CB8AC3E}">
        <p14:creationId xmlns:p14="http://schemas.microsoft.com/office/powerpoint/2010/main" val="2483995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dirty="0"/>
              <a:t>Normalized Discounted</a:t>
            </a:r>
            <a:br>
              <a:rPr lang="en-US" altLang="en-US" dirty="0"/>
            </a:br>
            <a:r>
              <a:rPr lang="en-US" altLang="en-US" dirty="0"/>
              <a:t> Cumulative Gain (NDCG)</a:t>
            </a: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533400" y="1560512"/>
            <a:ext cx="3733800" cy="4687888"/>
          </a:xfrm>
        </p:spPr>
        <p:txBody>
          <a:bodyPr/>
          <a:lstStyle/>
          <a:p>
            <a:r>
              <a:rPr lang="en-US" altLang="en-US" sz="2800" dirty="0"/>
              <a:t>Normalize by DCG of the ideal ranking:</a:t>
            </a:r>
          </a:p>
          <a:p>
            <a:endParaRPr lang="en-US" altLang="en-US" sz="2800" b="1" dirty="0"/>
          </a:p>
          <a:p>
            <a:endParaRPr lang="en-US" altLang="en-US" sz="2800" b="1" dirty="0"/>
          </a:p>
          <a:p>
            <a:r>
              <a:rPr lang="en-US" altLang="en-US" sz="2800" dirty="0"/>
              <a:t>NDCG ≤ 1 at all ranks</a:t>
            </a:r>
          </a:p>
          <a:p>
            <a:r>
              <a:rPr lang="en-US" altLang="en-US" sz="2800" dirty="0"/>
              <a:t>NDCG is comparable across different queries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084B6CF-8527-45D4-AF1C-C8903CCB635B}" type="slidenum">
              <a:rPr lang="en-US" altLang="en-US" sz="1200" i="0">
                <a:latin typeface="Helvetica" pitchFamily="1" charset="0"/>
              </a:rPr>
              <a:pPr eaLnBrk="1" hangingPunct="1"/>
              <a:t>18</a:t>
            </a:fld>
            <a:endParaRPr lang="en-US" altLang="en-US" sz="1200" i="0"/>
          </a:p>
        </p:txBody>
      </p:sp>
      <p:pic>
        <p:nvPicPr>
          <p:cNvPr id="12294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87625"/>
            <a:ext cx="328453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9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714593"/>
              </p:ext>
            </p:extLst>
          </p:nvPr>
        </p:nvGraphicFramePr>
        <p:xfrm>
          <a:off x="4572000" y="1600200"/>
          <a:ext cx="4200525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Worksheet" r:id="rId4" imgW="4711700" imgH="5816600" progId="Excel.Sheet.12">
                  <p:embed/>
                </p:oleObj>
              </mc:Choice>
              <mc:Fallback>
                <p:oleObj name="Worksheet" r:id="rId4" imgW="4711700" imgH="581660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0200"/>
                        <a:ext cx="4200525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5621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A55C872-DE96-48F2-B05D-07A7E3AAC7CF}" type="slidenum">
              <a:rPr lang="en-US" altLang="en-US" sz="1200" i="0">
                <a:latin typeface="Helvetica" pitchFamily="1" charset="0"/>
              </a:rPr>
              <a:pPr eaLnBrk="1" hangingPunct="1"/>
              <a:t>19</a:t>
            </a:fld>
            <a:endParaRPr lang="en-US" altLang="en-US" sz="1200" i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078788" cy="78581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zh-TW" dirty="0">
                <a:ea typeface="PMingLiU" pitchFamily="18" charset="-120"/>
              </a:rPr>
              <a:t>Standard Benchmarks</a:t>
            </a:r>
            <a:endParaRPr lang="en-GB" altLang="zh-TW" dirty="0">
              <a:ea typeface="PMingLiU" pitchFamily="18" charset="-120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407275" cy="2795588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zh-TW" sz="2800">
                <a:ea typeface="PMingLiU" pitchFamily="18" charset="-120"/>
              </a:rPr>
              <a:t>A benchmark collection contains:</a:t>
            </a:r>
          </a:p>
          <a:p>
            <a:pPr marL="819150" lvl="1" eaLnBrk="1" hangingPunct="1"/>
            <a:r>
              <a:rPr lang="en-US" altLang="zh-TW" sz="2400">
                <a:ea typeface="PMingLiU" pitchFamily="18" charset="-120"/>
              </a:rPr>
              <a:t>A set of standard documents and queries/topics.</a:t>
            </a:r>
          </a:p>
          <a:p>
            <a:pPr marL="819150" lvl="1" eaLnBrk="1" hangingPunct="1"/>
            <a:r>
              <a:rPr lang="en-US" altLang="zh-TW" sz="2400">
                <a:ea typeface="PMingLiU" pitchFamily="18" charset="-120"/>
              </a:rPr>
              <a:t>A list of relevant documents for each query.</a:t>
            </a:r>
          </a:p>
          <a:p>
            <a:pPr eaLnBrk="1" hangingPunct="1"/>
            <a:r>
              <a:rPr lang="en-US" altLang="zh-TW" sz="2800">
                <a:ea typeface="PMingLiU" pitchFamily="18" charset="-120"/>
              </a:rPr>
              <a:t>Standard collections for traditional IR:</a:t>
            </a:r>
          </a:p>
          <a:p>
            <a:pPr marL="819150" lvl="1" eaLnBrk="1" hangingPunct="1"/>
            <a:r>
              <a:rPr lang="en-US" altLang="zh-TW" sz="2400">
                <a:ea typeface="PMingLiU" pitchFamily="18" charset="-120"/>
              </a:rPr>
              <a:t>Smart collection: ftp://ftp.cs.cornell.edu/pub/smart</a:t>
            </a:r>
          </a:p>
          <a:p>
            <a:pPr marL="819150" lvl="1" eaLnBrk="1" hangingPunct="1"/>
            <a:r>
              <a:rPr lang="en-US" altLang="zh-TW" sz="2400">
                <a:ea typeface="PMingLiU" pitchFamily="18" charset="-120"/>
              </a:rPr>
              <a:t>TREC: http://trec.nist.gov/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066800" y="4633913"/>
            <a:ext cx="1371600" cy="7254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kumimoji="1" lang="en-US" altLang="zh-TW" b="1" i="0">
                <a:solidFill>
                  <a:schemeClr val="tx2"/>
                </a:solidFill>
                <a:ea typeface="DFKai-SB" pitchFamily="65" charset="-120"/>
              </a:rPr>
              <a:t>Standard document collection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066800" y="5654675"/>
            <a:ext cx="1371600" cy="5175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kumimoji="1" lang="en-US" altLang="zh-TW" b="1" i="0">
                <a:solidFill>
                  <a:schemeClr val="tx2"/>
                </a:solidFill>
                <a:ea typeface="DFKai-SB" pitchFamily="65" charset="-120"/>
              </a:rPr>
              <a:t>Standard queries</a:t>
            </a:r>
          </a:p>
        </p:txBody>
      </p:sp>
      <p:grpSp>
        <p:nvGrpSpPr>
          <p:cNvPr id="45063" name="Group 7"/>
          <p:cNvGrpSpPr>
            <a:grpSpLocks/>
          </p:cNvGrpSpPr>
          <p:nvPr/>
        </p:nvGrpSpPr>
        <p:grpSpPr bwMode="auto">
          <a:xfrm>
            <a:off x="3429000" y="4597400"/>
            <a:ext cx="1447800" cy="990600"/>
            <a:chOff x="2112" y="2352"/>
            <a:chExt cx="912" cy="624"/>
          </a:xfrm>
        </p:grpSpPr>
        <p:sp>
          <p:nvSpPr>
            <p:cNvPr id="45075" name="Oval 8"/>
            <p:cNvSpPr>
              <a:spLocks noChangeArrowheads="1"/>
            </p:cNvSpPr>
            <p:nvPr/>
          </p:nvSpPr>
          <p:spPr bwMode="auto">
            <a:xfrm>
              <a:off x="2112" y="2352"/>
              <a:ext cx="912" cy="624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6" name="Text Box 9"/>
            <p:cNvSpPr txBox="1">
              <a:spLocks noChangeArrowheads="1"/>
            </p:cNvSpPr>
            <p:nvPr/>
          </p:nvSpPr>
          <p:spPr bwMode="auto">
            <a:xfrm>
              <a:off x="2208" y="2496"/>
              <a:ext cx="72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b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kumimoji="1" lang="en-US" altLang="zh-TW" b="1" i="0">
                  <a:solidFill>
                    <a:schemeClr val="tx2"/>
                  </a:solidFill>
                  <a:ea typeface="DFKai-SB" pitchFamily="65" charset="-120"/>
                </a:rPr>
                <a:t>Algorithm under test</a:t>
              </a:r>
            </a:p>
          </p:txBody>
        </p:sp>
      </p:grpSp>
      <p:grpSp>
        <p:nvGrpSpPr>
          <p:cNvPr id="45064" name="Group 10"/>
          <p:cNvGrpSpPr>
            <a:grpSpLocks/>
          </p:cNvGrpSpPr>
          <p:nvPr/>
        </p:nvGrpSpPr>
        <p:grpSpPr bwMode="auto">
          <a:xfrm>
            <a:off x="5638800" y="4597400"/>
            <a:ext cx="1447800" cy="990600"/>
            <a:chOff x="3936" y="2208"/>
            <a:chExt cx="912" cy="624"/>
          </a:xfrm>
        </p:grpSpPr>
        <p:sp>
          <p:nvSpPr>
            <p:cNvPr id="45073" name="Oval 11"/>
            <p:cNvSpPr>
              <a:spLocks noChangeArrowheads="1"/>
            </p:cNvSpPr>
            <p:nvPr/>
          </p:nvSpPr>
          <p:spPr bwMode="auto">
            <a:xfrm>
              <a:off x="3936" y="2208"/>
              <a:ext cx="912" cy="624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4" name="Text Box 12"/>
            <p:cNvSpPr txBox="1">
              <a:spLocks noChangeArrowheads="1"/>
            </p:cNvSpPr>
            <p:nvPr/>
          </p:nvSpPr>
          <p:spPr bwMode="auto">
            <a:xfrm>
              <a:off x="4032" y="2448"/>
              <a:ext cx="720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b">
              <a:spAutoFit/>
            </a:bodyPr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kumimoji="1" lang="en-US" altLang="zh-TW" b="1" i="0">
                  <a:solidFill>
                    <a:schemeClr val="tx2"/>
                  </a:solidFill>
                  <a:ea typeface="DFKai-SB" pitchFamily="65" charset="-120"/>
                </a:rPr>
                <a:t>Evaluation</a:t>
              </a:r>
            </a:p>
          </p:txBody>
        </p:sp>
      </p:grpSp>
      <p:sp>
        <p:nvSpPr>
          <p:cNvPr id="45065" name="Text Box 13"/>
          <p:cNvSpPr txBox="1">
            <a:spLocks noChangeArrowheads="1"/>
          </p:cNvSpPr>
          <p:nvPr/>
        </p:nvSpPr>
        <p:spPr bwMode="auto">
          <a:xfrm>
            <a:off x="5715000" y="5807075"/>
            <a:ext cx="1371600" cy="5175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kumimoji="1" lang="en-US" altLang="zh-TW" b="1" i="0">
                <a:solidFill>
                  <a:schemeClr val="tx2"/>
                </a:solidFill>
                <a:ea typeface="DFKai-SB" pitchFamily="65" charset="-120"/>
              </a:rPr>
              <a:t>Standard result</a:t>
            </a:r>
          </a:p>
        </p:txBody>
      </p:sp>
      <p:sp>
        <p:nvSpPr>
          <p:cNvPr id="45066" name="Freeform 14"/>
          <p:cNvSpPr>
            <a:spLocks/>
          </p:cNvSpPr>
          <p:nvPr/>
        </p:nvSpPr>
        <p:spPr bwMode="auto">
          <a:xfrm>
            <a:off x="2439988" y="4992688"/>
            <a:ext cx="989012" cy="61912"/>
          </a:xfrm>
          <a:custGeom>
            <a:avLst/>
            <a:gdLst>
              <a:gd name="T0" fmla="*/ 0 w 623"/>
              <a:gd name="T1" fmla="*/ 0 h 39"/>
              <a:gd name="T2" fmla="*/ 2147483647 w 623"/>
              <a:gd name="T3" fmla="*/ 2147483647 h 39"/>
              <a:gd name="T4" fmla="*/ 0 60000 65536"/>
              <a:gd name="T5" fmla="*/ 0 60000 65536"/>
              <a:gd name="T6" fmla="*/ 0 w 623"/>
              <a:gd name="T7" fmla="*/ 0 h 39"/>
              <a:gd name="T8" fmla="*/ 623 w 623"/>
              <a:gd name="T9" fmla="*/ 39 h 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3" h="39">
                <a:moveTo>
                  <a:pt x="0" y="0"/>
                </a:moveTo>
                <a:lnTo>
                  <a:pt x="623" y="3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5067" name="Freeform 15"/>
          <p:cNvSpPr>
            <a:spLocks/>
          </p:cNvSpPr>
          <p:nvPr/>
        </p:nvSpPr>
        <p:spPr bwMode="auto">
          <a:xfrm>
            <a:off x="2439988" y="5345113"/>
            <a:ext cx="1058862" cy="541337"/>
          </a:xfrm>
          <a:custGeom>
            <a:avLst/>
            <a:gdLst>
              <a:gd name="T0" fmla="*/ 0 w 667"/>
              <a:gd name="T1" fmla="*/ 2147483647 h 341"/>
              <a:gd name="T2" fmla="*/ 2147483647 w 667"/>
              <a:gd name="T3" fmla="*/ 0 h 341"/>
              <a:gd name="T4" fmla="*/ 0 60000 65536"/>
              <a:gd name="T5" fmla="*/ 0 60000 65536"/>
              <a:gd name="T6" fmla="*/ 0 w 667"/>
              <a:gd name="T7" fmla="*/ 0 h 341"/>
              <a:gd name="T8" fmla="*/ 667 w 667"/>
              <a:gd name="T9" fmla="*/ 341 h 3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7" h="341">
                <a:moveTo>
                  <a:pt x="0" y="341"/>
                </a:moveTo>
                <a:lnTo>
                  <a:pt x="66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5068" name="Line 16"/>
          <p:cNvSpPr>
            <a:spLocks noChangeShapeType="1"/>
          </p:cNvSpPr>
          <p:nvPr/>
        </p:nvSpPr>
        <p:spPr bwMode="auto">
          <a:xfrm>
            <a:off x="4876800" y="505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5069" name="Line 17"/>
          <p:cNvSpPr>
            <a:spLocks noChangeShapeType="1"/>
          </p:cNvSpPr>
          <p:nvPr/>
        </p:nvSpPr>
        <p:spPr bwMode="auto">
          <a:xfrm flipV="1">
            <a:off x="7086600" y="505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5070" name="Line 18"/>
          <p:cNvSpPr>
            <a:spLocks noChangeShapeType="1"/>
          </p:cNvSpPr>
          <p:nvPr/>
        </p:nvSpPr>
        <p:spPr bwMode="auto">
          <a:xfrm flipV="1">
            <a:off x="6400800" y="558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5071" name="Text Box 19"/>
          <p:cNvSpPr txBox="1">
            <a:spLocks noChangeArrowheads="1"/>
          </p:cNvSpPr>
          <p:nvPr/>
        </p:nvSpPr>
        <p:spPr bwMode="auto">
          <a:xfrm>
            <a:off x="4800600" y="4521200"/>
            <a:ext cx="10668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ct val="50000"/>
              </a:spcBef>
            </a:pPr>
            <a:r>
              <a:rPr kumimoji="1" lang="en-US" altLang="zh-TW" b="1" i="0">
                <a:solidFill>
                  <a:schemeClr val="tx2"/>
                </a:solidFill>
                <a:ea typeface="DFKai-SB" pitchFamily="65" charset="-120"/>
              </a:rPr>
              <a:t>Retrieved result</a:t>
            </a:r>
          </a:p>
        </p:txBody>
      </p:sp>
      <p:sp>
        <p:nvSpPr>
          <p:cNvPr id="45072" name="Text Box 20"/>
          <p:cNvSpPr txBox="1">
            <a:spLocks noChangeArrowheads="1"/>
          </p:cNvSpPr>
          <p:nvPr/>
        </p:nvSpPr>
        <p:spPr bwMode="auto">
          <a:xfrm>
            <a:off x="7010400" y="4445000"/>
            <a:ext cx="10668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ct val="50000"/>
              </a:spcBef>
            </a:pPr>
            <a:r>
              <a:rPr kumimoji="1" lang="en-US" altLang="zh-TW" b="1" i="0">
                <a:solidFill>
                  <a:schemeClr val="tx2"/>
                </a:solidFill>
                <a:ea typeface="DFKai-SB" pitchFamily="65" charset="-120"/>
              </a:rPr>
              <a:t>Precision and recall</a:t>
            </a:r>
          </a:p>
        </p:txBody>
      </p:sp>
    </p:spTree>
    <p:extLst>
      <p:ext uri="{BB962C8B-B14F-4D97-AF65-F5344CB8AC3E}">
        <p14:creationId xmlns:p14="http://schemas.microsoft.com/office/powerpoint/2010/main" val="38642133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A097C53-4597-451F-8F71-7C52CEF441A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/>
              <a:t>Information Retrieval as a Process</a:t>
            </a:r>
          </a:p>
        </p:txBody>
      </p:sp>
      <p:sp>
        <p:nvSpPr>
          <p:cNvPr id="24581" name="Text Box 2052"/>
          <p:cNvSpPr txBox="1">
            <a:spLocks noChangeArrowheads="1"/>
          </p:cNvSpPr>
          <p:nvPr/>
        </p:nvSpPr>
        <p:spPr bwMode="auto">
          <a:xfrm>
            <a:off x="2286000" y="1468438"/>
            <a:ext cx="1747838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Information Need</a:t>
            </a:r>
          </a:p>
        </p:txBody>
      </p:sp>
      <p:sp>
        <p:nvSpPr>
          <p:cNvPr id="24582" name="Text Box 2053"/>
          <p:cNvSpPr txBox="1">
            <a:spLocks noChangeArrowheads="1"/>
          </p:cNvSpPr>
          <p:nvPr/>
        </p:nvSpPr>
        <p:spPr bwMode="auto">
          <a:xfrm>
            <a:off x="5257800" y="1447800"/>
            <a:ext cx="1905000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Document Objects</a:t>
            </a:r>
          </a:p>
        </p:txBody>
      </p:sp>
      <p:sp>
        <p:nvSpPr>
          <p:cNvPr id="24583" name="Text Box 2054"/>
          <p:cNvSpPr txBox="1">
            <a:spLocks noChangeArrowheads="1"/>
          </p:cNvSpPr>
          <p:nvPr/>
        </p:nvSpPr>
        <p:spPr bwMode="auto">
          <a:xfrm>
            <a:off x="2209800" y="3581400"/>
            <a:ext cx="1905000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Query</a:t>
            </a:r>
          </a:p>
        </p:txBody>
      </p:sp>
      <p:sp>
        <p:nvSpPr>
          <p:cNvPr id="24584" name="Text Box 2055"/>
          <p:cNvSpPr txBox="1">
            <a:spLocks noChangeArrowheads="1"/>
          </p:cNvSpPr>
          <p:nvPr/>
        </p:nvSpPr>
        <p:spPr bwMode="auto">
          <a:xfrm>
            <a:off x="5257800" y="3581400"/>
            <a:ext cx="1905000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Indexed Objects</a:t>
            </a:r>
          </a:p>
        </p:txBody>
      </p:sp>
      <p:sp>
        <p:nvSpPr>
          <p:cNvPr id="24585" name="Text Box 2056"/>
          <p:cNvSpPr txBox="1">
            <a:spLocks noChangeArrowheads="1"/>
          </p:cNvSpPr>
          <p:nvPr/>
        </p:nvSpPr>
        <p:spPr bwMode="auto">
          <a:xfrm>
            <a:off x="3733800" y="5638800"/>
            <a:ext cx="2057400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Retrieved Objects</a:t>
            </a:r>
          </a:p>
        </p:txBody>
      </p:sp>
      <p:sp>
        <p:nvSpPr>
          <p:cNvPr id="24586" name="Oval 2058"/>
          <p:cNvSpPr>
            <a:spLocks noChangeArrowheads="1"/>
          </p:cNvSpPr>
          <p:nvPr/>
        </p:nvSpPr>
        <p:spPr bwMode="auto">
          <a:xfrm>
            <a:off x="5334000" y="2438400"/>
            <a:ext cx="17526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Representation</a:t>
            </a:r>
          </a:p>
        </p:txBody>
      </p:sp>
      <p:sp>
        <p:nvSpPr>
          <p:cNvPr id="24587" name="Oval 2060"/>
          <p:cNvSpPr>
            <a:spLocks noChangeArrowheads="1"/>
          </p:cNvSpPr>
          <p:nvPr/>
        </p:nvSpPr>
        <p:spPr bwMode="auto">
          <a:xfrm>
            <a:off x="2286000" y="2438400"/>
            <a:ext cx="17526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Representation</a:t>
            </a:r>
          </a:p>
        </p:txBody>
      </p:sp>
      <p:sp>
        <p:nvSpPr>
          <p:cNvPr id="24588" name="Oval 2061"/>
          <p:cNvSpPr>
            <a:spLocks noChangeArrowheads="1"/>
          </p:cNvSpPr>
          <p:nvPr/>
        </p:nvSpPr>
        <p:spPr bwMode="auto">
          <a:xfrm>
            <a:off x="3886200" y="4495800"/>
            <a:ext cx="17526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Comparison</a:t>
            </a:r>
          </a:p>
        </p:txBody>
      </p:sp>
      <p:sp>
        <p:nvSpPr>
          <p:cNvPr id="24589" name="Oval 2062"/>
          <p:cNvSpPr>
            <a:spLocks noChangeArrowheads="1"/>
          </p:cNvSpPr>
          <p:nvPr/>
        </p:nvSpPr>
        <p:spPr bwMode="auto">
          <a:xfrm>
            <a:off x="685800" y="4876800"/>
            <a:ext cx="21336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Evaluation/Feedback</a:t>
            </a:r>
          </a:p>
        </p:txBody>
      </p:sp>
      <p:cxnSp>
        <p:nvCxnSpPr>
          <p:cNvPr id="24590" name="AutoShape 2063"/>
          <p:cNvCxnSpPr>
            <a:cxnSpLocks noChangeShapeType="1"/>
            <a:stCxn id="24581" idx="2"/>
            <a:endCxn id="24587" idx="0"/>
          </p:cNvCxnSpPr>
          <p:nvPr/>
        </p:nvCxnSpPr>
        <p:spPr bwMode="auto">
          <a:xfrm rot="16200000" flipH="1">
            <a:off x="2849563" y="2125663"/>
            <a:ext cx="623887" cy="1587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24591" name="AutoShape 2064"/>
          <p:cNvCxnSpPr>
            <a:cxnSpLocks noChangeShapeType="1"/>
            <a:stCxn id="24587" idx="4"/>
            <a:endCxn id="24583" idx="0"/>
          </p:cNvCxnSpPr>
          <p:nvPr/>
        </p:nvCxnSpPr>
        <p:spPr bwMode="auto">
          <a:xfrm rot="5400000">
            <a:off x="2819400" y="3238500"/>
            <a:ext cx="685800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4592" name="AutoShape 2065"/>
          <p:cNvCxnSpPr>
            <a:cxnSpLocks noChangeShapeType="1"/>
            <a:stCxn id="24582" idx="2"/>
            <a:endCxn id="24586" idx="0"/>
          </p:cNvCxnSpPr>
          <p:nvPr/>
        </p:nvCxnSpPr>
        <p:spPr bwMode="auto">
          <a:xfrm rot="5400000">
            <a:off x="5888037" y="2116138"/>
            <a:ext cx="644525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4593" name="AutoShape 2066"/>
          <p:cNvCxnSpPr>
            <a:cxnSpLocks noChangeShapeType="1"/>
            <a:stCxn id="24586" idx="4"/>
            <a:endCxn id="24584" idx="0"/>
          </p:cNvCxnSpPr>
          <p:nvPr/>
        </p:nvCxnSpPr>
        <p:spPr bwMode="auto">
          <a:xfrm rot="5400000">
            <a:off x="5867400" y="3238500"/>
            <a:ext cx="685800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4594" name="AutoShape 2067"/>
          <p:cNvCxnSpPr>
            <a:cxnSpLocks noChangeShapeType="1"/>
            <a:stCxn id="24583" idx="2"/>
            <a:endCxn id="24588" idx="0"/>
          </p:cNvCxnSpPr>
          <p:nvPr/>
        </p:nvCxnSpPr>
        <p:spPr bwMode="auto">
          <a:xfrm rot="16200000" flipH="1">
            <a:off x="3678237" y="3411538"/>
            <a:ext cx="568325" cy="1600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24595" name="AutoShape 2068"/>
          <p:cNvCxnSpPr>
            <a:cxnSpLocks noChangeShapeType="1"/>
            <a:stCxn id="24584" idx="2"/>
            <a:endCxn id="24588" idx="0"/>
          </p:cNvCxnSpPr>
          <p:nvPr/>
        </p:nvCxnSpPr>
        <p:spPr bwMode="auto">
          <a:xfrm rot="5400000">
            <a:off x="5202237" y="3487738"/>
            <a:ext cx="568325" cy="1447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24596" name="AutoShape 2069"/>
          <p:cNvCxnSpPr>
            <a:cxnSpLocks noChangeShapeType="1"/>
            <a:stCxn id="24588" idx="4"/>
            <a:endCxn id="24585" idx="0"/>
          </p:cNvCxnSpPr>
          <p:nvPr/>
        </p:nvCxnSpPr>
        <p:spPr bwMode="auto">
          <a:xfrm rot="5400000">
            <a:off x="4419600" y="5295900"/>
            <a:ext cx="685800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4597" name="AutoShape 2070"/>
          <p:cNvCxnSpPr>
            <a:cxnSpLocks noChangeShapeType="1"/>
            <a:stCxn id="24585" idx="1"/>
            <a:endCxn id="24589" idx="6"/>
          </p:cNvCxnSpPr>
          <p:nvPr/>
        </p:nvCxnSpPr>
        <p:spPr bwMode="auto">
          <a:xfrm rot="10800000">
            <a:off x="2819400" y="5105400"/>
            <a:ext cx="914400" cy="7064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24598" name="AutoShape 2071"/>
          <p:cNvCxnSpPr>
            <a:cxnSpLocks noChangeShapeType="1"/>
            <a:stCxn id="24589" idx="0"/>
            <a:endCxn id="24583" idx="1"/>
          </p:cNvCxnSpPr>
          <p:nvPr/>
        </p:nvCxnSpPr>
        <p:spPr bwMode="auto">
          <a:xfrm rot="-5400000">
            <a:off x="1420019" y="4087019"/>
            <a:ext cx="1122362" cy="45720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24599" name="AutoShape 2072"/>
          <p:cNvCxnSpPr>
            <a:cxnSpLocks noChangeShapeType="1"/>
            <a:stCxn id="24589" idx="0"/>
            <a:endCxn id="24581" idx="1"/>
          </p:cNvCxnSpPr>
          <p:nvPr/>
        </p:nvCxnSpPr>
        <p:spPr bwMode="auto">
          <a:xfrm rot="-5400000">
            <a:off x="401637" y="2992438"/>
            <a:ext cx="3235325" cy="53340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24600" name="Text Box 2073"/>
          <p:cNvSpPr txBox="1">
            <a:spLocks noChangeArrowheads="1"/>
          </p:cNvSpPr>
          <p:nvPr/>
        </p:nvSpPr>
        <p:spPr bwMode="auto">
          <a:xfrm>
            <a:off x="5715000" y="4495800"/>
            <a:ext cx="1382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CC0000"/>
                </a:solidFill>
              </a:rPr>
              <a:t>Relevant</a:t>
            </a:r>
            <a:r>
              <a:rPr lang="en-US"/>
              <a:t>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D326929-1809-47A7-AD40-E2B0EBA94E11}" type="slidenum">
              <a:rPr lang="en-US" altLang="en-US" sz="1200" i="0">
                <a:latin typeface="Helvetica" pitchFamily="1" charset="0"/>
              </a:rPr>
              <a:pPr eaLnBrk="1" hangingPunct="1"/>
              <a:t>20</a:t>
            </a:fld>
            <a:endParaRPr lang="en-US" altLang="en-US" sz="1200" i="0"/>
          </a:p>
        </p:txBody>
      </p:sp>
      <p:sp>
        <p:nvSpPr>
          <p:cNvPr id="4710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68788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>
                <a:ea typeface="PMingLiU" pitchFamily="18" charset="-120"/>
              </a:rPr>
              <a:t>Previous experiments were based on the SMART collection which is fairly small. </a:t>
            </a:r>
            <a:r>
              <a:rPr lang="en-US" altLang="zh-TW" sz="2400" dirty="0">
                <a:ea typeface="PMingLiU" pitchFamily="18" charset="-120"/>
              </a:rPr>
              <a:t>(ftp://ftp.cs.cornell.edu/pub/smart)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endParaRPr lang="en-US" altLang="zh-TW" sz="2800" dirty="0">
              <a:ea typeface="PMingLiU" pitchFamily="18" charset="-120"/>
            </a:endParaRP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altLang="zh-TW" sz="2000" dirty="0">
                <a:ea typeface="PMingLiU" pitchFamily="18" charset="-120"/>
              </a:rPr>
              <a:t>     Collection	Number Of 	Number Of 	Raw Size 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altLang="zh-TW" sz="2000" dirty="0">
                <a:ea typeface="PMingLiU" pitchFamily="18" charset="-120"/>
              </a:rPr>
              <a:t>     Name   	Documents 	Queries 		(Mbytes)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 dirty="0">
                <a:ea typeface="PMingLiU" pitchFamily="18" charset="-120"/>
              </a:rPr>
              <a:t>     CACM 	3,204 		  64 		1.5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 dirty="0">
                <a:ea typeface="PMingLiU" pitchFamily="18" charset="-120"/>
              </a:rPr>
              <a:t>     CISI		1,460 		112 		1.3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 dirty="0">
                <a:ea typeface="PMingLiU" pitchFamily="18" charset="-120"/>
              </a:rPr>
              <a:t>     CRAN	1,400 		225 		1.6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 dirty="0">
                <a:ea typeface="PMingLiU" pitchFamily="18" charset="-120"/>
              </a:rPr>
              <a:t>     MED 	1,033 		  30	 	1.1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 dirty="0">
                <a:ea typeface="PMingLiU" pitchFamily="18" charset="-120"/>
              </a:rPr>
              <a:t>     TIME 	   425 		  83 		1.5 </a:t>
            </a:r>
            <a:br>
              <a:rPr lang="en-US" altLang="zh-TW" sz="2000" dirty="0">
                <a:ea typeface="PMingLiU" pitchFamily="18" charset="-120"/>
              </a:rPr>
            </a:br>
            <a:endParaRPr lang="en-US" altLang="zh-TW" sz="2000" dirty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>
                <a:ea typeface="PMingLiU" pitchFamily="18" charset="-120"/>
              </a:rPr>
              <a:t>Different researchers used different test collections and evaluation techniques.</a:t>
            </a:r>
            <a:r>
              <a:rPr lang="en-US" altLang="zh-TW" sz="2400" dirty="0">
                <a:ea typeface="PMingLiU" pitchFamily="18" charset="-120"/>
              </a:rPr>
              <a:t> </a:t>
            </a: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Early Test Collections</a:t>
            </a:r>
          </a:p>
        </p:txBody>
      </p:sp>
      <p:grpSp>
        <p:nvGrpSpPr>
          <p:cNvPr id="47109" name="Group 4"/>
          <p:cNvGrpSpPr>
            <a:grpSpLocks/>
          </p:cNvGrpSpPr>
          <p:nvPr/>
        </p:nvGrpSpPr>
        <p:grpSpPr bwMode="auto">
          <a:xfrm>
            <a:off x="914400" y="2667000"/>
            <a:ext cx="6446838" cy="2392363"/>
            <a:chOff x="636" y="1274"/>
            <a:chExt cx="4061" cy="1507"/>
          </a:xfrm>
        </p:grpSpPr>
        <p:sp>
          <p:nvSpPr>
            <p:cNvPr id="47110" name="Line 5"/>
            <p:cNvSpPr>
              <a:spLocks noChangeShapeType="1"/>
            </p:cNvSpPr>
            <p:nvPr/>
          </p:nvSpPr>
          <p:spPr bwMode="auto">
            <a:xfrm>
              <a:off x="636" y="1274"/>
              <a:ext cx="4061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111" name="Line 6"/>
            <p:cNvSpPr>
              <a:spLocks noChangeShapeType="1"/>
            </p:cNvSpPr>
            <p:nvPr/>
          </p:nvSpPr>
          <p:spPr bwMode="auto">
            <a:xfrm>
              <a:off x="636" y="1631"/>
              <a:ext cx="4061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112" name="Line 7"/>
            <p:cNvSpPr>
              <a:spLocks noChangeShapeType="1"/>
            </p:cNvSpPr>
            <p:nvPr/>
          </p:nvSpPr>
          <p:spPr bwMode="auto">
            <a:xfrm>
              <a:off x="636" y="2781"/>
              <a:ext cx="4061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2954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A710F4F-6875-4A66-8493-2E422868D05F}" type="slidenum">
              <a:rPr lang="en-US" altLang="en-US" sz="1200" i="0">
                <a:latin typeface="Helvetica" pitchFamily="1" charset="0"/>
              </a:rPr>
              <a:pPr eaLnBrk="1" hangingPunct="1"/>
              <a:t>21</a:t>
            </a:fld>
            <a:endParaRPr lang="en-US" altLang="en-US" sz="1200" i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5334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The TREC Benchmark </a:t>
            </a:r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762000" y="1295400"/>
            <a:ext cx="7772400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buClr>
                <a:srgbClr val="FF5050"/>
              </a:buClr>
              <a:buFontTx/>
              <a:buChar char="•"/>
            </a:pPr>
            <a:r>
              <a:rPr kumimoji="1" lang="en-US" altLang="zh-TW" sz="2400" i="0">
                <a:ea typeface="PMingLiU" pitchFamily="18" charset="-120"/>
              </a:rPr>
              <a:t> TREC: </a:t>
            </a:r>
            <a:r>
              <a:rPr kumimoji="1" lang="en-US" altLang="zh-TW" sz="2400" i="0">
                <a:solidFill>
                  <a:srgbClr val="FF0000"/>
                </a:solidFill>
                <a:ea typeface="PMingLiU" pitchFamily="18" charset="-120"/>
              </a:rPr>
              <a:t>T</a:t>
            </a:r>
            <a:r>
              <a:rPr kumimoji="1" lang="en-US" altLang="zh-TW" sz="2400" i="0">
                <a:ea typeface="PMingLiU" pitchFamily="18" charset="-120"/>
              </a:rPr>
              <a:t>ext </a:t>
            </a:r>
            <a:r>
              <a:rPr kumimoji="1" lang="en-US" altLang="zh-TW" sz="2400" i="0">
                <a:solidFill>
                  <a:srgbClr val="FF0000"/>
                </a:solidFill>
                <a:ea typeface="PMingLiU" pitchFamily="18" charset="-120"/>
              </a:rPr>
              <a:t>RE</a:t>
            </a:r>
            <a:r>
              <a:rPr kumimoji="1" lang="en-US" altLang="zh-TW" sz="2400" i="0">
                <a:ea typeface="PMingLiU" pitchFamily="18" charset="-120"/>
              </a:rPr>
              <a:t>trieval </a:t>
            </a:r>
            <a:r>
              <a:rPr kumimoji="1" lang="en-US" altLang="zh-TW" sz="2400" i="0">
                <a:solidFill>
                  <a:srgbClr val="FF0000"/>
                </a:solidFill>
                <a:ea typeface="PMingLiU" pitchFamily="18" charset="-120"/>
              </a:rPr>
              <a:t>C</a:t>
            </a:r>
            <a:r>
              <a:rPr kumimoji="1" lang="en-US" altLang="zh-TW" sz="2400" i="0">
                <a:ea typeface="PMingLiU" pitchFamily="18" charset="-120"/>
              </a:rPr>
              <a:t>onference (http://trec.nist.gov/)</a:t>
            </a:r>
          </a:p>
          <a:p>
            <a:pPr algn="l" eaLnBrk="1" hangingPunct="1"/>
            <a:r>
              <a:rPr kumimoji="1" lang="en-US" altLang="zh-TW" sz="2400" i="0">
                <a:ea typeface="PMingLiU" pitchFamily="18" charset="-120"/>
              </a:rPr>
              <a:t>   Originated from the TIPSTER program sponsored by </a:t>
            </a:r>
          </a:p>
          <a:p>
            <a:pPr algn="l" eaLnBrk="1" hangingPunct="1"/>
            <a:r>
              <a:rPr kumimoji="1" lang="en-US" altLang="zh-TW" sz="2400" i="0">
                <a:ea typeface="PMingLiU" pitchFamily="18" charset="-120"/>
              </a:rPr>
              <a:t>   Defense Advanced Research Projects Agency (DARPA).</a:t>
            </a:r>
          </a:p>
          <a:p>
            <a:pPr algn="l" eaLnBrk="1" hangingPunct="1"/>
            <a:endParaRPr kumimoji="1" lang="en-US" altLang="zh-TW" sz="2400" i="0">
              <a:ea typeface="PMingLiU" pitchFamily="18" charset="-120"/>
            </a:endParaRPr>
          </a:p>
          <a:p>
            <a:pPr algn="l" eaLnBrk="1" hangingPunct="1">
              <a:buClr>
                <a:srgbClr val="FF5050"/>
              </a:buClr>
              <a:buFontTx/>
              <a:buChar char="•"/>
            </a:pPr>
            <a:r>
              <a:rPr kumimoji="1" lang="en-US" altLang="zh-TW" sz="2400" i="0">
                <a:ea typeface="PMingLiU" pitchFamily="18" charset="-120"/>
              </a:rPr>
              <a:t> Became an annual conference in 1992, co-sponsored by the       </a:t>
            </a:r>
          </a:p>
          <a:p>
            <a:pPr algn="l" eaLnBrk="1" hangingPunct="1">
              <a:buClr>
                <a:srgbClr val="FF5050"/>
              </a:buClr>
            </a:pPr>
            <a:r>
              <a:rPr kumimoji="1" lang="en-US" altLang="zh-TW" sz="2400" i="0">
                <a:ea typeface="PMingLiU" pitchFamily="18" charset="-120"/>
              </a:rPr>
              <a:t>  National Institute of Standards and Technology (NIST) and  </a:t>
            </a:r>
          </a:p>
          <a:p>
            <a:pPr algn="l" eaLnBrk="1" hangingPunct="1">
              <a:buClr>
                <a:srgbClr val="FF5050"/>
              </a:buClr>
            </a:pPr>
            <a:r>
              <a:rPr kumimoji="1" lang="en-US" altLang="zh-TW" sz="2400" i="0">
                <a:ea typeface="PMingLiU" pitchFamily="18" charset="-120"/>
              </a:rPr>
              <a:t>  DARPA.</a:t>
            </a:r>
          </a:p>
          <a:p>
            <a:pPr algn="l" eaLnBrk="1" hangingPunct="1">
              <a:buClr>
                <a:srgbClr val="FF5050"/>
              </a:buClr>
            </a:pPr>
            <a:endParaRPr kumimoji="1" lang="en-US" altLang="zh-TW" sz="2400" i="0">
              <a:ea typeface="PMingLiU" pitchFamily="18" charset="-120"/>
            </a:endParaRPr>
          </a:p>
          <a:p>
            <a:pPr algn="l" eaLnBrk="1" hangingPunct="1">
              <a:buClr>
                <a:srgbClr val="FF5050"/>
              </a:buClr>
              <a:buFontTx/>
              <a:buChar char="•"/>
            </a:pPr>
            <a:r>
              <a:rPr kumimoji="1" lang="en-US" altLang="zh-TW" sz="2400" i="0">
                <a:ea typeface="PMingLiU" pitchFamily="18" charset="-120"/>
              </a:rPr>
              <a:t> Participants submit the P/R values for the final document    </a:t>
            </a:r>
          </a:p>
          <a:p>
            <a:pPr algn="l" eaLnBrk="1" hangingPunct="1">
              <a:buClr>
                <a:srgbClr val="FF5050"/>
              </a:buClr>
            </a:pPr>
            <a:r>
              <a:rPr kumimoji="1" lang="en-US" altLang="zh-TW" sz="2400" i="0">
                <a:ea typeface="PMingLiU" pitchFamily="18" charset="-120"/>
              </a:rPr>
              <a:t>  and query corpus and present their results at  the conference.</a:t>
            </a:r>
            <a:br>
              <a:rPr kumimoji="1" lang="en-US" altLang="zh-TW" sz="2400" i="0">
                <a:ea typeface="PMingLiU" pitchFamily="18" charset="-120"/>
              </a:rPr>
            </a:br>
            <a:endParaRPr kumimoji="1" lang="en-US" altLang="zh-TW" sz="2400" i="0"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2484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6334C4A-1DFB-4E82-831A-CB924950A8AC}" type="slidenum">
              <a:rPr lang="en-US" altLang="en-US" sz="1200" i="0">
                <a:latin typeface="Helvetica" pitchFamily="1" charset="0"/>
              </a:rPr>
              <a:pPr eaLnBrk="1" hangingPunct="1"/>
              <a:t>22</a:t>
            </a:fld>
            <a:endParaRPr lang="en-US" altLang="en-US" sz="1200" i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Characteristics of the TREC Collection 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4050" y="1562100"/>
            <a:ext cx="7880350" cy="3543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>
                <a:ea typeface="PMingLiU" pitchFamily="18" charset="-120"/>
              </a:rPr>
              <a:t>Both long and short documents (from a few hundred to over one thousand unique terms in a document).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>
                <a:ea typeface="PMingLiU" pitchFamily="18" charset="-120"/>
              </a:rPr>
              <a:t>Test documents consist of: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400">
                <a:ea typeface="PMingLiU" pitchFamily="18" charset="-120"/>
              </a:rPr>
              <a:t>    </a:t>
            </a:r>
            <a:r>
              <a:rPr lang="en-US" altLang="zh-TW" sz="2000">
                <a:ea typeface="PMingLiU" pitchFamily="18" charset="-120"/>
              </a:rPr>
              <a:t>WSJ	Wall Street Journal articles (1986-1992) 	     	550 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>
                <a:ea typeface="PMingLiU" pitchFamily="18" charset="-120"/>
              </a:rPr>
              <a:t>     AP   	Associate Press Newswire (1989) 		     	514 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>
                <a:ea typeface="PMingLiU" pitchFamily="18" charset="-120"/>
              </a:rPr>
              <a:t>     ZIFF	Computer Select Disks (Ziff-Davis Publishing) 	493 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>
                <a:ea typeface="PMingLiU" pitchFamily="18" charset="-120"/>
              </a:rPr>
              <a:t>     FR   	Federal Register 				     	469 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>
                <a:ea typeface="PMingLiU" pitchFamily="18" charset="-120"/>
              </a:rPr>
              <a:t>     DOE 	Abstracts from Department of Energy reports 	190 M  </a:t>
            </a:r>
          </a:p>
          <a:p>
            <a:pPr eaLnBrk="1" hangingPunct="1">
              <a:lnSpc>
                <a:spcPct val="90000"/>
              </a:lnSpc>
            </a:pPr>
            <a:endParaRPr lang="en-US" altLang="zh-TW" sz="2000"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4118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783A7AF0-A5DA-4B3D-95B8-7404F2673009}" type="slidenum">
              <a:rPr lang="en-US" altLang="en-US" sz="1200" i="0">
                <a:latin typeface="Helvetica" pitchFamily="1" charset="0"/>
              </a:rPr>
              <a:pPr eaLnBrk="1" hangingPunct="1"/>
              <a:t>23</a:t>
            </a:fld>
            <a:endParaRPr lang="en-US" altLang="en-US" sz="1200" i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Issues with Relevance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605338"/>
          </a:xfrm>
        </p:spPr>
        <p:txBody>
          <a:bodyPr/>
          <a:lstStyle/>
          <a:p>
            <a:pPr eaLnBrk="1" hangingPunct="1"/>
            <a:r>
              <a:rPr lang="en-US" altLang="zh-TW" sz="2800" b="1" i="1">
                <a:solidFill>
                  <a:srgbClr val="C21A32"/>
                </a:solidFill>
                <a:ea typeface="PMingLiU" pitchFamily="18" charset="-120"/>
              </a:rPr>
              <a:t>Marginal Relevance</a:t>
            </a:r>
            <a:r>
              <a:rPr lang="en-US" altLang="zh-TW" sz="2800" i="1">
                <a:solidFill>
                  <a:srgbClr val="C21A32"/>
                </a:solidFill>
                <a:ea typeface="PMingLiU" pitchFamily="18" charset="-120"/>
              </a:rPr>
              <a:t>: </a:t>
            </a:r>
            <a:r>
              <a:rPr lang="en-US" altLang="zh-TW" sz="2800">
                <a:ea typeface="PMingLiU" pitchFamily="18" charset="-120"/>
              </a:rPr>
              <a:t>Do later documents in the ranking add new information beyond what is already given in higher documents.</a:t>
            </a:r>
          </a:p>
          <a:p>
            <a:pPr lvl="1" eaLnBrk="1" hangingPunct="1"/>
            <a:r>
              <a:rPr lang="en-US" altLang="zh-TW" sz="2400">
                <a:ea typeface="PMingLiU" pitchFamily="18" charset="-120"/>
              </a:rPr>
              <a:t>Choice of retrieved set should encourage </a:t>
            </a:r>
            <a:r>
              <a:rPr lang="en-US" altLang="zh-TW" sz="2400" b="1">
                <a:ea typeface="PMingLiU" pitchFamily="18" charset="-120"/>
              </a:rPr>
              <a:t>diversity </a:t>
            </a:r>
            <a:r>
              <a:rPr lang="en-US" altLang="zh-TW" sz="2400">
                <a:ea typeface="PMingLiU" pitchFamily="18" charset="-120"/>
              </a:rPr>
              <a:t>and</a:t>
            </a:r>
            <a:r>
              <a:rPr lang="en-US" altLang="zh-TW" sz="2400" b="1">
                <a:ea typeface="PMingLiU" pitchFamily="18" charset="-120"/>
              </a:rPr>
              <a:t> novelty. </a:t>
            </a:r>
            <a:endParaRPr lang="en-US" altLang="zh-TW" sz="2400">
              <a:solidFill>
                <a:schemeClr val="tx2"/>
              </a:solidFill>
              <a:ea typeface="PMingLiU" pitchFamily="18" charset="-120"/>
            </a:endParaRPr>
          </a:p>
          <a:p>
            <a:pPr eaLnBrk="1" hangingPunct="1"/>
            <a:r>
              <a:rPr lang="en-US" altLang="zh-TW" sz="2800" b="1" i="1">
                <a:solidFill>
                  <a:srgbClr val="C21A32"/>
                </a:solidFill>
                <a:ea typeface="PMingLiU" pitchFamily="18" charset="-120"/>
              </a:rPr>
              <a:t>Coverage Ratio</a:t>
            </a:r>
            <a:r>
              <a:rPr lang="en-US" altLang="zh-TW" sz="2800">
                <a:ea typeface="PMingLiU" pitchFamily="18" charset="-120"/>
              </a:rPr>
              <a:t>: The proportion of relevant items retrieved out of the total relevant documents </a:t>
            </a:r>
            <a:r>
              <a:rPr lang="en-US" altLang="zh-TW" sz="2800" b="1" i="1">
                <a:ea typeface="PMingLiU" pitchFamily="18" charset="-120"/>
              </a:rPr>
              <a:t>known</a:t>
            </a:r>
            <a:r>
              <a:rPr lang="en-US" altLang="zh-TW" sz="2800">
                <a:ea typeface="PMingLiU" pitchFamily="18" charset="-120"/>
              </a:rPr>
              <a:t> to a user prior to the search.</a:t>
            </a:r>
          </a:p>
          <a:p>
            <a:pPr lvl="1" eaLnBrk="1" hangingPunct="1"/>
            <a:r>
              <a:rPr lang="en-US" altLang="zh-TW" sz="2400">
                <a:ea typeface="PMingLiU" pitchFamily="18" charset="-120"/>
              </a:rPr>
              <a:t>Relevant when the user wants to locate documents which they have seen before (e.g., the budget report for Year 2000).</a:t>
            </a:r>
          </a:p>
        </p:txBody>
      </p:sp>
    </p:spTree>
    <p:extLst>
      <p:ext uri="{BB962C8B-B14F-4D97-AF65-F5344CB8AC3E}">
        <p14:creationId xmlns:p14="http://schemas.microsoft.com/office/powerpoint/2010/main" val="2016223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219200" y="914400"/>
            <a:ext cx="6629400" cy="1143000"/>
          </a:xfrm>
        </p:spPr>
        <p:txBody>
          <a:bodyPr/>
          <a:lstStyle/>
          <a:p>
            <a:r>
              <a:rPr lang="en-US" dirty="0"/>
              <a:t>Evaluation of Information Retrieval Systems</a:t>
            </a:r>
          </a:p>
        </p:txBody>
      </p:sp>
      <p:sp>
        <p:nvSpPr>
          <p:cNvPr id="9219" name="Text Box 1030"/>
          <p:cNvSpPr txBox="1">
            <a:spLocks noChangeArrowheads="1"/>
          </p:cNvSpPr>
          <p:nvPr/>
        </p:nvSpPr>
        <p:spPr bwMode="auto">
          <a:xfrm>
            <a:off x="1752600" y="3048000"/>
            <a:ext cx="5638800" cy="1014413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 dirty="0"/>
              <a:t>Intelligent Information Retrieval</a:t>
            </a:r>
          </a:p>
        </p:txBody>
      </p:sp>
    </p:spTree>
    <p:extLst>
      <p:ext uri="{BB962C8B-B14F-4D97-AF65-F5344CB8AC3E}">
        <p14:creationId xmlns:p14="http://schemas.microsoft.com/office/powerpoint/2010/main" val="297386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F1B6CEB-D9E4-4EC3-9F6B-8C08F9CAEB9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096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990600"/>
          </a:xfrm>
        </p:spPr>
        <p:txBody>
          <a:bodyPr/>
          <a:lstStyle/>
          <a:p>
            <a:r>
              <a:rPr lang="en-US" sz="3600" dirty="0"/>
              <a:t>Information Retrieval Evaluation</a:t>
            </a:r>
          </a:p>
        </p:txBody>
      </p:sp>
      <p:sp>
        <p:nvSpPr>
          <p:cNvPr id="4096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4800600"/>
          </a:xfrm>
        </p:spPr>
        <p:txBody>
          <a:bodyPr/>
          <a:lstStyle/>
          <a:p>
            <a:r>
              <a:rPr lang="en-US"/>
              <a:t>IR systems are often components of larger systems</a:t>
            </a:r>
          </a:p>
          <a:p>
            <a:r>
              <a:rPr lang="en-US"/>
              <a:t>Might evaluate several aspects:</a:t>
            </a:r>
          </a:p>
          <a:p>
            <a:pPr lvl="1"/>
            <a:r>
              <a:rPr lang="en-US"/>
              <a:t>assistance in formulating queries</a:t>
            </a:r>
          </a:p>
          <a:p>
            <a:pPr lvl="1"/>
            <a:r>
              <a:rPr lang="en-US"/>
              <a:t>speed of retrieval</a:t>
            </a:r>
          </a:p>
          <a:p>
            <a:pPr lvl="1"/>
            <a:r>
              <a:rPr lang="en-US"/>
              <a:t>resources required</a:t>
            </a:r>
          </a:p>
          <a:p>
            <a:pPr lvl="1"/>
            <a:r>
              <a:rPr lang="en-US"/>
              <a:t>presentation of documents</a:t>
            </a:r>
          </a:p>
          <a:p>
            <a:pPr lvl="1"/>
            <a:r>
              <a:rPr lang="en-US"/>
              <a:t>ability to find relevant documents</a:t>
            </a:r>
          </a:p>
          <a:p>
            <a:r>
              <a:rPr lang="en-US"/>
              <a:t>Evaluation is generally comparative</a:t>
            </a:r>
          </a:p>
          <a:p>
            <a:pPr lvl="1"/>
            <a:r>
              <a:rPr lang="en-US"/>
              <a:t>system A vs. system B, etc.</a:t>
            </a:r>
          </a:p>
          <a:p>
            <a:r>
              <a:rPr lang="en-US"/>
              <a:t>Most common evaluation: retrieval effectiveness.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Measuring User Satisfaction?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/>
            <a:r>
              <a:rPr lang="en-US" altLang="en-US" dirty="0">
                <a:ea typeface="ＭＳ Ｐゴシック" charset="-128"/>
              </a:rPr>
              <a:t>Most common proxy: </a:t>
            </a:r>
            <a:r>
              <a:rPr lang="en-US" altLang="en-US" i="1" dirty="0">
                <a:ea typeface="ＭＳ Ｐゴシック" charset="-128"/>
              </a:rPr>
              <a:t>relevance</a:t>
            </a:r>
            <a:r>
              <a:rPr lang="en-US" altLang="en-US" dirty="0">
                <a:ea typeface="ＭＳ Ｐゴシック" charset="-128"/>
              </a:rPr>
              <a:t> of search results</a:t>
            </a:r>
          </a:p>
          <a:p>
            <a:pPr marL="495300" indent="-495300" eaLnBrk="1" hangingPunct="1"/>
            <a:r>
              <a:rPr lang="en-US" altLang="en-US" dirty="0">
                <a:ea typeface="ＭＳ Ｐゴシック" charset="-128"/>
              </a:rPr>
              <a:t>But how do you measure relevance?</a:t>
            </a:r>
          </a:p>
          <a:p>
            <a:pPr marL="495300" indent="-495300" eaLnBrk="1" hangingPunct="1"/>
            <a:endParaRPr lang="en-US" altLang="en-US" dirty="0">
              <a:ea typeface="ＭＳ Ｐゴシック" charset="-128"/>
            </a:endParaRPr>
          </a:p>
          <a:p>
            <a:pPr marL="495300" indent="-495300" eaLnBrk="1" hangingPunct="1"/>
            <a:r>
              <a:rPr lang="en-US" altLang="en-US" dirty="0">
                <a:ea typeface="ＭＳ Ｐゴシック" charset="-128"/>
              </a:rPr>
              <a:t>Relevance measurement requires 3 elements:</a:t>
            </a:r>
          </a:p>
          <a:p>
            <a:pPr marL="914400" lvl="1" indent="-457200" eaLnBrk="1" hangingPunct="1">
              <a:buFont typeface="Wingdings" charset="2"/>
              <a:buAutoNum type="arabicPeriod"/>
            </a:pPr>
            <a:r>
              <a:rPr lang="en-US" altLang="en-US" dirty="0">
                <a:ea typeface="ＭＳ Ｐゴシック" charset="-128"/>
              </a:rPr>
              <a:t>A benchmark document collection</a:t>
            </a:r>
          </a:p>
          <a:p>
            <a:pPr marL="914400" lvl="1" indent="-457200" eaLnBrk="1" hangingPunct="1">
              <a:buFont typeface="Wingdings" charset="2"/>
              <a:buAutoNum type="arabicPeriod"/>
            </a:pPr>
            <a:r>
              <a:rPr lang="en-US" altLang="en-US" dirty="0">
                <a:ea typeface="ＭＳ Ｐゴシック" charset="-128"/>
              </a:rPr>
              <a:t>A benchmark suite of queries</a:t>
            </a:r>
          </a:p>
          <a:p>
            <a:pPr marL="914400" lvl="1" indent="-457200" eaLnBrk="1" hangingPunct="1">
              <a:buFont typeface="Wingdings" charset="2"/>
              <a:buAutoNum type="arabicPeriod"/>
            </a:pPr>
            <a:r>
              <a:rPr lang="en-US" altLang="en-US" dirty="0">
                <a:ea typeface="ＭＳ Ｐゴシック" charset="-128"/>
              </a:rPr>
              <a:t>A usually binary assessment of either </a:t>
            </a:r>
            <a:r>
              <a:rPr lang="en-US" altLang="en-US" u="sng" dirty="0">
                <a:ea typeface="ＭＳ Ｐゴシック" charset="-128"/>
              </a:rPr>
              <a:t>Relevant</a:t>
            </a:r>
            <a:r>
              <a:rPr lang="en-US" altLang="en-US" dirty="0">
                <a:ea typeface="ＭＳ Ｐゴシック" charset="-128"/>
              </a:rPr>
              <a:t> or </a:t>
            </a:r>
            <a:r>
              <a:rPr lang="en-US" altLang="en-US" u="sng" dirty="0">
                <a:ea typeface="ＭＳ Ｐゴシック" charset="-128"/>
              </a:rPr>
              <a:t>Non-relevant</a:t>
            </a:r>
            <a:r>
              <a:rPr lang="en-US" altLang="en-US" dirty="0">
                <a:ea typeface="ＭＳ Ｐゴシック" charset="-128"/>
              </a:rPr>
              <a:t> for each query and each document</a:t>
            </a:r>
          </a:p>
          <a:p>
            <a:pPr marL="1295400" lvl="2" indent="-381000" eaLnBrk="1" hangingPunct="1"/>
            <a:r>
              <a:rPr lang="en-US" altLang="en-US" dirty="0">
                <a:ea typeface="ＭＳ Ｐゴシック" charset="-128"/>
              </a:rPr>
              <a:t>Some work on more-than-binary, but not the standard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fld id="{3761800C-8466-4A20-A1B2-94E5527CB7CD}" type="slidenum">
              <a:rPr lang="en-US" altLang="en-US" sz="1200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FBFCFF"/>
                </a:solidFill>
              </a:rPr>
              <a:t>Sec. 8.1</a:t>
            </a:r>
          </a:p>
        </p:txBody>
      </p:sp>
    </p:spTree>
    <p:extLst>
      <p:ext uri="{BB962C8B-B14F-4D97-AF65-F5344CB8AC3E}">
        <p14:creationId xmlns:p14="http://schemas.microsoft.com/office/powerpoint/2010/main" val="54878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7741E6D-6FDF-4FC3-95C1-AA5172A1C71B}" type="slidenum">
              <a:rPr lang="en-US" altLang="en-US" sz="1200" i="0">
                <a:latin typeface="Helvetica" pitchFamily="1" charset="0"/>
              </a:rPr>
              <a:pPr eaLnBrk="1" hangingPunct="1"/>
              <a:t>5</a:t>
            </a:fld>
            <a:endParaRPr lang="en-US" altLang="en-US" sz="1200" i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Human Labeled Corpora</a:t>
            </a:r>
            <a:br>
              <a:rPr lang="en-US" altLang="en-US"/>
            </a:br>
            <a:r>
              <a:rPr lang="en-US" altLang="en-US"/>
              <a:t> (Gold Standard)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Start with a corpus of documents.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Collect a set of queries for this corpus.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Have one or more human experts exhaustively label the relevant documents for each query.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Typically assumes binary relevance judgments.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Requires considerable human effort for large document/query corpora.</a:t>
            </a:r>
          </a:p>
        </p:txBody>
      </p:sp>
    </p:spTree>
    <p:extLst>
      <p:ext uri="{BB962C8B-B14F-4D97-AF65-F5344CB8AC3E}">
        <p14:creationId xmlns:p14="http://schemas.microsoft.com/office/powerpoint/2010/main" val="395965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ea typeface="ＭＳ Ｐゴシック" charset="-128"/>
              </a:rPr>
              <a:t>Unranked retrieval evaluation:</a:t>
            </a:r>
            <a:br>
              <a:rPr lang="en-US" altLang="en-US" sz="3600">
                <a:ea typeface="ＭＳ Ｐゴシック" charset="-128"/>
              </a:rPr>
            </a:br>
            <a:r>
              <a:rPr lang="en-US" altLang="en-US" sz="3600">
                <a:ea typeface="ＭＳ Ｐゴシック" charset="-128"/>
              </a:rPr>
              <a:t>Precision and Recall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charset="-128"/>
              </a:rPr>
              <a:t>Precision</a:t>
            </a:r>
            <a:r>
              <a:rPr lang="en-US" altLang="en-US" dirty="0">
                <a:ea typeface="ＭＳ Ｐゴシック" charset="-128"/>
              </a:rPr>
              <a:t>: fraction of retrieved docs that are relevant = P(relevant | retrieved)</a:t>
            </a:r>
          </a:p>
          <a:p>
            <a:pPr eaLnBrk="1" hangingPunct="1"/>
            <a:r>
              <a:rPr lang="en-US" altLang="en-US" b="1" dirty="0">
                <a:ea typeface="ＭＳ Ｐゴシック" charset="-128"/>
              </a:rPr>
              <a:t>Recall</a:t>
            </a:r>
            <a:r>
              <a:rPr lang="en-US" altLang="en-US" dirty="0">
                <a:ea typeface="ＭＳ Ｐゴシック" charset="-128"/>
              </a:rPr>
              <a:t>: fraction of relevant docs that are retrieved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dirty="0">
                <a:ea typeface="ＭＳ Ｐゴシック" charset="-128"/>
              </a:rPr>
              <a:t>	= P(retrieved | relevant)</a:t>
            </a:r>
          </a:p>
          <a:p>
            <a:pPr eaLnBrk="1" hangingPunct="1"/>
            <a:endParaRPr lang="en-US" altLang="en-US" dirty="0">
              <a:ea typeface="ＭＳ Ｐゴシック" charset="-128"/>
            </a:endParaRPr>
          </a:p>
          <a:p>
            <a:pPr eaLnBrk="1" hangingPunct="1"/>
            <a:endParaRPr lang="en-US" altLang="en-US" dirty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altLang="en-US" sz="3600" dirty="0">
              <a:ea typeface="ＭＳ Ｐゴシック" charset="-128"/>
            </a:endParaRPr>
          </a:p>
          <a:p>
            <a:pPr algn="ctr" eaLnBrk="1" hangingPunct="1"/>
            <a:r>
              <a:rPr lang="en-US" altLang="en-US" dirty="0">
                <a:ea typeface="ＭＳ Ｐゴシック" charset="-128"/>
              </a:rPr>
              <a:t>Precision P = </a:t>
            </a:r>
            <a:r>
              <a:rPr lang="en-US" altLang="en-US" dirty="0" err="1">
                <a:ea typeface="ＭＳ Ｐゴシック" charset="-128"/>
              </a:rPr>
              <a:t>tp</a:t>
            </a:r>
            <a:r>
              <a:rPr lang="en-US" altLang="en-US" dirty="0">
                <a:ea typeface="ＭＳ Ｐゴシック" charset="-128"/>
              </a:rPr>
              <a:t>/(</a:t>
            </a:r>
            <a:r>
              <a:rPr lang="en-US" altLang="en-US" dirty="0" err="1">
                <a:ea typeface="ＭＳ Ｐゴシック" charset="-128"/>
              </a:rPr>
              <a:t>tp</a:t>
            </a:r>
            <a:r>
              <a:rPr lang="en-US" altLang="en-US" dirty="0">
                <a:ea typeface="ＭＳ Ｐゴシック" charset="-128"/>
              </a:rPr>
              <a:t> + </a:t>
            </a:r>
            <a:r>
              <a:rPr lang="en-US" altLang="en-US" dirty="0" err="1">
                <a:ea typeface="ＭＳ Ｐゴシック" charset="-128"/>
              </a:rPr>
              <a:t>fp</a:t>
            </a:r>
            <a:r>
              <a:rPr lang="en-US" altLang="en-US" dirty="0">
                <a:ea typeface="ＭＳ Ｐゴシック" charset="-128"/>
              </a:rPr>
              <a:t>)</a:t>
            </a:r>
          </a:p>
          <a:p>
            <a:pPr algn="ctr" eaLnBrk="1" hangingPunct="1"/>
            <a:r>
              <a:rPr lang="en-US" altLang="en-US" dirty="0">
                <a:ea typeface="ＭＳ Ｐゴシック" charset="-128"/>
              </a:rPr>
              <a:t>Recall  </a:t>
            </a: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dirty="0">
                <a:ea typeface="ＭＳ Ｐゴシック" charset="-128"/>
              </a:rPr>
              <a:t>   R = </a:t>
            </a:r>
            <a:r>
              <a:rPr lang="en-US" altLang="en-US" dirty="0" err="1">
                <a:ea typeface="ＭＳ Ｐゴシック" charset="-128"/>
              </a:rPr>
              <a:t>tp</a:t>
            </a:r>
            <a:r>
              <a:rPr lang="en-US" altLang="en-US" dirty="0">
                <a:ea typeface="ＭＳ Ｐゴシック" charset="-128"/>
              </a:rPr>
              <a:t>/(</a:t>
            </a:r>
            <a:r>
              <a:rPr lang="en-US" altLang="en-US" dirty="0" err="1">
                <a:ea typeface="ＭＳ Ｐゴシック" charset="-128"/>
              </a:rPr>
              <a:t>tp</a:t>
            </a:r>
            <a:r>
              <a:rPr lang="en-US" altLang="en-US" dirty="0">
                <a:ea typeface="ＭＳ Ｐゴシック" charset="-128"/>
              </a:rPr>
              <a:t> + </a:t>
            </a:r>
            <a:r>
              <a:rPr lang="en-US" altLang="en-US" dirty="0" err="1">
                <a:ea typeface="ＭＳ Ｐゴシック" charset="-128"/>
              </a:rPr>
              <a:t>fn</a:t>
            </a:r>
            <a:r>
              <a:rPr lang="en-US" altLang="en-US" dirty="0">
                <a:ea typeface="ＭＳ Ｐゴシック" charset="-128"/>
              </a:rPr>
              <a:t>)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fld id="{61133A38-E3AC-4734-8FBB-25020666A2A4}" type="slidenum">
              <a:rPr lang="en-US" altLang="en-US" sz="1200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120115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289333"/>
              </p:ext>
            </p:extLst>
          </p:nvPr>
        </p:nvGraphicFramePr>
        <p:xfrm>
          <a:off x="1524000" y="3886200"/>
          <a:ext cx="6172200" cy="139192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Nonrelevant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 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tn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575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FBFCFF"/>
                </a:solidFill>
              </a:rPr>
              <a:t>Sec. 8.3</a:t>
            </a:r>
          </a:p>
        </p:txBody>
      </p:sp>
    </p:spTree>
    <p:extLst>
      <p:ext uri="{BB962C8B-B14F-4D97-AF65-F5344CB8AC3E}">
        <p14:creationId xmlns:p14="http://schemas.microsoft.com/office/powerpoint/2010/main" val="361870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2426FEF-CE58-4F70-8C88-34A9725AC2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Retrieved vs. Relevant Documents</a:t>
            </a:r>
            <a:endParaRPr lang="en-US"/>
          </a:p>
        </p:txBody>
      </p:sp>
      <p:sp>
        <p:nvSpPr>
          <p:cNvPr id="4102" name="Oval 3"/>
          <p:cNvSpPr>
            <a:spLocks noChangeArrowheads="1"/>
          </p:cNvSpPr>
          <p:nvPr/>
        </p:nvSpPr>
        <p:spPr bwMode="auto">
          <a:xfrm>
            <a:off x="1295400" y="2574925"/>
            <a:ext cx="6705600" cy="3200400"/>
          </a:xfrm>
          <a:prstGeom prst="ellipse">
            <a:avLst/>
          </a:prstGeom>
          <a:noFill/>
          <a:ln w="57150" cmpd="thinThick">
            <a:solidFill>
              <a:srgbClr val="FF6633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4"/>
          <p:cNvSpPr>
            <a:spLocks noChangeArrowheads="1"/>
          </p:cNvSpPr>
          <p:nvPr/>
        </p:nvSpPr>
        <p:spPr bwMode="auto">
          <a:xfrm>
            <a:off x="2209800" y="3184525"/>
            <a:ext cx="4876800" cy="18288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 rot="-1673343">
            <a:off x="1371600" y="3733800"/>
            <a:ext cx="4495800" cy="18288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2209800" y="5699125"/>
            <a:ext cx="11874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  <a:latin typeface="Arial" charset="0"/>
              </a:rPr>
              <a:t>Relevant</a:t>
            </a:r>
            <a:endParaRPr lang="en-US">
              <a:latin typeface="Arial" charset="0"/>
            </a:endParaRPr>
          </a:p>
        </p:txBody>
      </p:sp>
      <p:sp>
        <p:nvSpPr>
          <p:cNvPr id="4106" name="Text Box 8"/>
          <p:cNvSpPr txBox="1">
            <a:spLocks noChangeArrowheads="1"/>
          </p:cNvSpPr>
          <p:nvPr/>
        </p:nvSpPr>
        <p:spPr bwMode="auto">
          <a:xfrm>
            <a:off x="3810000" y="3870325"/>
            <a:ext cx="1657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8000"/>
                </a:solidFill>
                <a:latin typeface="Arial" charset="0"/>
              </a:rPr>
              <a:t>High Precision</a:t>
            </a:r>
            <a:endParaRPr lang="en-US">
              <a:latin typeface="Arial" charset="0"/>
            </a:endParaRPr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3581400" y="2651125"/>
            <a:ext cx="15843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6633"/>
                </a:solidFill>
                <a:latin typeface="Arial" charset="0"/>
              </a:rPr>
              <a:t>High Recall</a:t>
            </a:r>
            <a:endParaRPr lang="en-US" dirty="0">
              <a:latin typeface="Arial" charset="0"/>
            </a:endParaRPr>
          </a:p>
        </p:txBody>
      </p:sp>
      <p:sp>
        <p:nvSpPr>
          <p:cNvPr id="4108" name="Text Box 10"/>
          <p:cNvSpPr txBox="1">
            <a:spLocks noChangeArrowheads="1"/>
          </p:cNvSpPr>
          <p:nvPr/>
        </p:nvSpPr>
        <p:spPr bwMode="auto">
          <a:xfrm>
            <a:off x="5638800" y="3641725"/>
            <a:ext cx="15843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accent1"/>
                </a:solidFill>
                <a:latin typeface="Arial" charset="0"/>
              </a:rPr>
              <a:t>Retrieved</a:t>
            </a:r>
            <a:endParaRPr lang="en-US">
              <a:latin typeface="Arial" charset="0"/>
            </a:endParaRP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/>
        </p:nvGraphicFramePr>
        <p:xfrm>
          <a:off x="5867400" y="1600200"/>
          <a:ext cx="2667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4" imgW="1295280" imgH="419040" progId="Equation.3">
                  <p:embed/>
                </p:oleObj>
              </mc:Choice>
              <mc:Fallback>
                <p:oleObj name="Equation" r:id="rId4" imgW="1295280" imgH="419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600200"/>
                        <a:ext cx="2667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177041"/>
              </p:ext>
            </p:extLst>
          </p:nvPr>
        </p:nvGraphicFramePr>
        <p:xfrm>
          <a:off x="457200" y="1600200"/>
          <a:ext cx="30591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6" imgW="1485900" imgH="419100" progId="Equation.3">
                  <p:embed/>
                </p:oleObj>
              </mc:Choice>
              <mc:Fallback>
                <p:oleObj name="Equation" r:id="rId6" imgW="14859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00200"/>
                        <a:ext cx="305911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35D724B-078B-49E4-BE6E-49027D460867}" type="slidenum">
              <a:rPr lang="en-US" altLang="en-US" sz="1200" i="0">
                <a:latin typeface="Helvetica" pitchFamily="1" charset="0"/>
              </a:rPr>
              <a:pPr eaLnBrk="1" hangingPunct="1"/>
              <a:t>8</a:t>
            </a:fld>
            <a:endParaRPr lang="en-US" altLang="en-US" sz="1200" i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Computing Recall/Precision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For a given query, produce the ranked list of retrievals.</a:t>
            </a:r>
          </a:p>
          <a:p>
            <a:pPr eaLnBrk="1" hangingPunct="1"/>
            <a:r>
              <a:rPr lang="en-US" altLang="en-US" sz="2400" dirty="0"/>
              <a:t>Adjusting a threshold on this ranked list produces different sets of retrieved documents, and therefore different recall/precision measures.</a:t>
            </a:r>
          </a:p>
          <a:p>
            <a:pPr eaLnBrk="1" hangingPunct="1"/>
            <a:r>
              <a:rPr lang="en-US" altLang="en-US" sz="2400" dirty="0"/>
              <a:t>Mark each document in the ranked list that is relevant according to the gold standard test collection (pre-labeled corpora).</a:t>
            </a:r>
          </a:p>
          <a:p>
            <a:pPr eaLnBrk="1" hangingPunct="1"/>
            <a:r>
              <a:rPr lang="en-US" altLang="en-US" sz="2400" dirty="0"/>
              <a:t>Compute a recall/precision pair for each position in the ranked list that contains a relevant document.</a:t>
            </a:r>
          </a:p>
          <a:p>
            <a:pPr eaLnBrk="1" hangingPunct="1"/>
            <a:r>
              <a:rPr lang="en-US" altLang="en-US" sz="2400" dirty="0"/>
              <a:t>Repeat for many test queries and find mean recall/precision values</a:t>
            </a:r>
          </a:p>
        </p:txBody>
      </p:sp>
    </p:spTree>
    <p:extLst>
      <p:ext uri="{BB962C8B-B14F-4D97-AF65-F5344CB8AC3E}">
        <p14:creationId xmlns:p14="http://schemas.microsoft.com/office/powerpoint/2010/main" val="98768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2BBEF73-3C78-4B48-9E9C-E040E959A479}" type="slidenum">
              <a:rPr lang="en-US" altLang="en-US" sz="1200" i="0">
                <a:latin typeface="Helvetica" pitchFamily="1" charset="0"/>
              </a:rPr>
              <a:pPr eaLnBrk="1" hangingPunct="1"/>
              <a:t>9</a:t>
            </a:fld>
            <a:endParaRPr lang="en-US" altLang="en-US" sz="1200" i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4306888" y="3646488"/>
            <a:ext cx="29241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kumimoji="1" lang="en-US" altLang="zh-TW" sz="2000" i="0">
                <a:ea typeface="PMingLiU" pitchFamily="18" charset="-120"/>
              </a:rPr>
              <a:t>R=3/6=0.5;     P=3/4=0.75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3698875" y="2857500"/>
            <a:ext cx="6096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title"/>
          </p:nvPr>
        </p:nvSpPr>
        <p:spPr>
          <a:xfrm>
            <a:off x="228600" y="292100"/>
            <a:ext cx="8610600" cy="762000"/>
          </a:xfrm>
        </p:spPr>
        <p:txBody>
          <a:bodyPr/>
          <a:lstStyle/>
          <a:p>
            <a:pPr eaLnBrk="1" hangingPunct="1"/>
            <a:r>
              <a:rPr lang="en-US" altLang="zh-TW" sz="3400" dirty="0">
                <a:ea typeface="PMingLiU" pitchFamily="18" charset="-120"/>
              </a:rPr>
              <a:t>Computing Recall/Precision Points: Example 1</a:t>
            </a:r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017488"/>
              </p:ext>
            </p:extLst>
          </p:nvPr>
        </p:nvGraphicFramePr>
        <p:xfrm>
          <a:off x="1412875" y="1273175"/>
          <a:ext cx="2282825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Worksheet" r:id="rId4" imgW="2247900" imgH="4876800" progId="Excel.Sheet.8">
                  <p:embed/>
                </p:oleObj>
              </mc:Choice>
              <mc:Fallback>
                <p:oleObj name="Worksheet" r:id="rId4" imgW="2247900" imgH="4876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1273175"/>
                        <a:ext cx="2282825" cy="497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4308475" y="1425575"/>
            <a:ext cx="3733800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kumimoji="1" lang="en-US" altLang="zh-TW" sz="2000" b="1" i="0" dirty="0">
                <a:solidFill>
                  <a:srgbClr val="FF5050"/>
                </a:solidFill>
                <a:ea typeface="PMingLiU" pitchFamily="18" charset="-120"/>
              </a:rPr>
              <a:t>Let total # of relevant docs = 6</a:t>
            </a:r>
          </a:p>
          <a:p>
            <a:pPr algn="l" eaLnBrk="1" hangingPunct="1"/>
            <a:r>
              <a:rPr kumimoji="1" lang="en-US" altLang="zh-TW" sz="2000" b="1" i="0" dirty="0">
                <a:solidFill>
                  <a:srgbClr val="FF5050"/>
                </a:solidFill>
                <a:ea typeface="PMingLiU" pitchFamily="18" charset="-120"/>
              </a:rPr>
              <a:t>Check each new recall point: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4306888" y="2414588"/>
            <a:ext cx="27717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kumimoji="1" lang="en-US" altLang="zh-TW" sz="2000" i="0">
                <a:ea typeface="PMingLiU" pitchFamily="18" charset="-120"/>
              </a:rPr>
              <a:t>R=1/6=0.167;	P=1/1=1</a:t>
            </a:r>
          </a:p>
        </p:txBody>
      </p:sp>
      <p:sp>
        <p:nvSpPr>
          <p:cNvPr id="2057" name="Line 14"/>
          <p:cNvSpPr>
            <a:spLocks noChangeShapeType="1"/>
          </p:cNvSpPr>
          <p:nvPr/>
        </p:nvSpPr>
        <p:spPr bwMode="auto">
          <a:xfrm>
            <a:off x="3698875" y="1790700"/>
            <a:ext cx="622300" cy="723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4363828" y="2955925"/>
            <a:ext cx="27717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kumimoji="1" lang="en-US" altLang="zh-TW" sz="2000" i="0" dirty="0">
                <a:ea typeface="PMingLiU" pitchFamily="18" charset="-120"/>
              </a:rPr>
              <a:t>R=2/6=0.333;	P=2/2=1</a:t>
            </a:r>
          </a:p>
        </p:txBody>
      </p:sp>
      <p:sp>
        <p:nvSpPr>
          <p:cNvPr id="2059" name="Line 17"/>
          <p:cNvSpPr>
            <a:spLocks noChangeShapeType="1"/>
          </p:cNvSpPr>
          <p:nvPr/>
        </p:nvSpPr>
        <p:spPr bwMode="auto">
          <a:xfrm>
            <a:off x="3698875" y="2171700"/>
            <a:ext cx="64770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60" name="Text Box 19"/>
          <p:cNvSpPr txBox="1">
            <a:spLocks noChangeArrowheads="1"/>
          </p:cNvSpPr>
          <p:nvPr/>
        </p:nvSpPr>
        <p:spPr bwMode="auto">
          <a:xfrm>
            <a:off x="4308475" y="5600700"/>
            <a:ext cx="30638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kumimoji="1" lang="en-US" altLang="zh-TW" sz="2000" i="0">
                <a:ea typeface="PMingLiU" pitchFamily="18" charset="-120"/>
              </a:rPr>
              <a:t>R=5/6=0.833;	p=5/13=0.38</a:t>
            </a:r>
          </a:p>
        </p:txBody>
      </p:sp>
      <p:sp>
        <p:nvSpPr>
          <p:cNvPr id="2061" name="Line 20"/>
          <p:cNvSpPr>
            <a:spLocks noChangeShapeType="1"/>
          </p:cNvSpPr>
          <p:nvPr/>
        </p:nvSpPr>
        <p:spPr bwMode="auto">
          <a:xfrm>
            <a:off x="3698875" y="58293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62" name="Text Box 25"/>
          <p:cNvSpPr txBox="1">
            <a:spLocks noChangeArrowheads="1"/>
          </p:cNvSpPr>
          <p:nvPr/>
        </p:nvSpPr>
        <p:spPr bwMode="auto">
          <a:xfrm>
            <a:off x="4308475" y="4229100"/>
            <a:ext cx="3124200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kumimoji="1" lang="en-US" altLang="zh-TW" sz="2000" i="0">
                <a:ea typeface="PMingLiU" pitchFamily="18" charset="-120"/>
              </a:rPr>
              <a:t>R=4/6=0.667; P=4/6=0.667</a:t>
            </a:r>
          </a:p>
        </p:txBody>
      </p:sp>
      <p:sp>
        <p:nvSpPr>
          <p:cNvPr id="2063" name="Line 26"/>
          <p:cNvSpPr>
            <a:spLocks noChangeShapeType="1"/>
          </p:cNvSpPr>
          <p:nvPr/>
        </p:nvSpPr>
        <p:spPr bwMode="auto">
          <a:xfrm>
            <a:off x="3698875" y="3543300"/>
            <a:ext cx="6096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64" name="Text Box 27"/>
          <p:cNvSpPr txBox="1">
            <a:spLocks noChangeArrowheads="1"/>
          </p:cNvSpPr>
          <p:nvPr/>
        </p:nvSpPr>
        <p:spPr bwMode="auto">
          <a:xfrm>
            <a:off x="7392031" y="4778375"/>
            <a:ext cx="1447169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800" b="1" i="0" dirty="0">
                <a:solidFill>
                  <a:srgbClr val="FF5050"/>
                </a:solidFill>
              </a:rPr>
              <a:t>Missing one </a:t>
            </a:r>
          </a:p>
          <a:p>
            <a:pPr eaLnBrk="1" hangingPunct="1"/>
            <a:r>
              <a:rPr lang="en-US" altLang="en-US" sz="1800" b="1" i="0" dirty="0">
                <a:solidFill>
                  <a:srgbClr val="FF5050"/>
                </a:solidFill>
              </a:rPr>
              <a:t>relevant doc.</a:t>
            </a:r>
          </a:p>
          <a:p>
            <a:pPr eaLnBrk="1" hangingPunct="1"/>
            <a:r>
              <a:rPr lang="en-US" altLang="en-US" sz="1800" b="1" i="0" dirty="0">
                <a:solidFill>
                  <a:srgbClr val="FF5050"/>
                </a:solidFill>
              </a:rPr>
              <a:t>Never reach </a:t>
            </a:r>
          </a:p>
          <a:p>
            <a:pPr eaLnBrk="1" hangingPunct="1"/>
            <a:r>
              <a:rPr lang="en-US" altLang="en-US" sz="1800" b="1" i="0" dirty="0">
                <a:solidFill>
                  <a:srgbClr val="FF5050"/>
                </a:solidFill>
              </a:rPr>
              <a:t>100% recall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76200" y="1425575"/>
            <a:ext cx="1095554" cy="925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800" b="1" i="0" dirty="0">
                <a:solidFill>
                  <a:srgbClr val="FF5050"/>
                </a:solidFill>
              </a:rPr>
              <a:t>No. of retrieved docs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V="1">
            <a:off x="1066800" y="1524000"/>
            <a:ext cx="311150" cy="3535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743200" y="6494200"/>
            <a:ext cx="3700821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/>
              <a:t>Example from Raymond Mooney, University of Texas</a:t>
            </a:r>
          </a:p>
        </p:txBody>
      </p:sp>
    </p:spTree>
    <p:extLst>
      <p:ext uri="{BB962C8B-B14F-4D97-AF65-F5344CB8AC3E}">
        <p14:creationId xmlns:p14="http://schemas.microsoft.com/office/powerpoint/2010/main" val="23707260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4302</TotalTime>
  <Words>1339</Words>
  <Application>Microsoft Office PowerPoint</Application>
  <PresentationFormat>On-screen Show (4:3)</PresentationFormat>
  <Paragraphs>316</Paragraphs>
  <Slides>24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Helvetica</vt:lpstr>
      <vt:lpstr>Lucida Sans</vt:lpstr>
      <vt:lpstr>Times New Roman</vt:lpstr>
      <vt:lpstr>Wingdings</vt:lpstr>
      <vt:lpstr>Blank Presentation</vt:lpstr>
      <vt:lpstr>Equation</vt:lpstr>
      <vt:lpstr>Worksheet</vt:lpstr>
      <vt:lpstr>Evaluation of Information Retrieval Systems</vt:lpstr>
      <vt:lpstr>Information Retrieval as a Process</vt:lpstr>
      <vt:lpstr>Information Retrieval Evaluation</vt:lpstr>
      <vt:lpstr>Measuring User Satisfaction?</vt:lpstr>
      <vt:lpstr>Human Labeled Corpora  (Gold Standard)</vt:lpstr>
      <vt:lpstr>Unranked retrieval evaluation: Precision and Recall</vt:lpstr>
      <vt:lpstr>Retrieved vs. Relevant Documents</vt:lpstr>
      <vt:lpstr>Computing Recall/Precision</vt:lpstr>
      <vt:lpstr>Computing Recall/Precision Points: Example 1</vt:lpstr>
      <vt:lpstr>Computing Recall/Precision Points: Example 1</vt:lpstr>
      <vt:lpstr>Computing Recall/Precision Points: Example</vt:lpstr>
      <vt:lpstr>Mean Average Precision (MAP)</vt:lpstr>
      <vt:lpstr>Precision/Recall Curves</vt:lpstr>
      <vt:lpstr>Precision/Recall Curves</vt:lpstr>
      <vt:lpstr>Cumulative Gain</vt:lpstr>
      <vt:lpstr>Discounting Based on Position</vt:lpstr>
      <vt:lpstr>Normalized Discounted  Cumulative Gain (NDCG)</vt:lpstr>
      <vt:lpstr>Normalized Discounted  Cumulative Gain (NDCG)</vt:lpstr>
      <vt:lpstr>Standard Benchmarks</vt:lpstr>
      <vt:lpstr>Early Test Collections</vt:lpstr>
      <vt:lpstr>The TREC Benchmark </vt:lpstr>
      <vt:lpstr>Characteristics of the TREC Collection </vt:lpstr>
      <vt:lpstr>Issues with Relevance</vt:lpstr>
      <vt:lpstr>Evaluation of Information Retrieval Systems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</dc:title>
  <dc:creator>Bamshad Mobasher</dc:creator>
  <cp:lastModifiedBy>Bamshad Mobasher</cp:lastModifiedBy>
  <cp:revision>137</cp:revision>
  <cp:lastPrinted>1998-08-27T16:16:36Z</cp:lastPrinted>
  <dcterms:created xsi:type="dcterms:W3CDTF">1997-08-26T12:27:33Z</dcterms:created>
  <dcterms:modified xsi:type="dcterms:W3CDTF">2021-01-04T22:34:24Z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mobasher@cs.depaul.edu</vt:lpwstr>
  </property>
  <property fmtid="{D5CDD505-2E9C-101B-9397-08002B2CF9AE}" pid="8" name="HomePage">
    <vt:lpwstr>http://maya.cs.depaul.edu/~mobasher/classes/ds575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C:\Bamshad\CLASS\DS575\Lectures</vt:lpwstr>
  </property>
</Properties>
</file>