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8"/>
  </p:notesMasterIdLst>
  <p:handoutMasterIdLst>
    <p:handoutMasterId r:id="rId49"/>
  </p:handoutMasterIdLst>
  <p:sldIdLst>
    <p:sldId id="557" r:id="rId2"/>
    <p:sldId id="333" r:id="rId3"/>
    <p:sldId id="777" r:id="rId4"/>
    <p:sldId id="788" r:id="rId5"/>
    <p:sldId id="740" r:id="rId6"/>
    <p:sldId id="742" r:id="rId7"/>
    <p:sldId id="791" r:id="rId8"/>
    <p:sldId id="790" r:id="rId9"/>
    <p:sldId id="793" r:id="rId10"/>
    <p:sldId id="805" r:id="rId11"/>
    <p:sldId id="803" r:id="rId12"/>
    <p:sldId id="804" r:id="rId13"/>
    <p:sldId id="785" r:id="rId14"/>
    <p:sldId id="789" r:id="rId15"/>
    <p:sldId id="786" r:id="rId16"/>
    <p:sldId id="787" r:id="rId17"/>
    <p:sldId id="747" r:id="rId18"/>
    <p:sldId id="748" r:id="rId19"/>
    <p:sldId id="749" r:id="rId20"/>
    <p:sldId id="750" r:id="rId21"/>
    <p:sldId id="751" r:id="rId22"/>
    <p:sldId id="752" r:id="rId23"/>
    <p:sldId id="753" r:id="rId24"/>
    <p:sldId id="754" r:id="rId25"/>
    <p:sldId id="755" r:id="rId26"/>
    <p:sldId id="756" r:id="rId27"/>
    <p:sldId id="757" r:id="rId28"/>
    <p:sldId id="758" r:id="rId29"/>
    <p:sldId id="759" r:id="rId30"/>
    <p:sldId id="780" r:id="rId31"/>
    <p:sldId id="778" r:id="rId32"/>
    <p:sldId id="781" r:id="rId33"/>
    <p:sldId id="779" r:id="rId34"/>
    <p:sldId id="783" r:id="rId35"/>
    <p:sldId id="784" r:id="rId36"/>
    <p:sldId id="782" r:id="rId37"/>
    <p:sldId id="794" r:id="rId38"/>
    <p:sldId id="795" r:id="rId39"/>
    <p:sldId id="796" r:id="rId40"/>
    <p:sldId id="797" r:id="rId41"/>
    <p:sldId id="798" r:id="rId42"/>
    <p:sldId id="799" r:id="rId43"/>
    <p:sldId id="800" r:id="rId44"/>
    <p:sldId id="801" r:id="rId45"/>
    <p:sldId id="802" r:id="rId46"/>
    <p:sldId id="806" r:id="rId47"/>
  </p:sldIdLst>
  <p:sldSz cx="9144000" cy="6858000" type="screen4x3"/>
  <p:notesSz cx="6980238" cy="9210675"/>
  <p:defaultTex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1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1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1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008000"/>
    <a:srgbClr val="CCFFFF"/>
    <a:srgbClr val="CCECFF"/>
    <a:srgbClr val="CCCCFF"/>
    <a:srgbClr val="FF66CC"/>
    <a:srgbClr val="FF99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088" autoAdjust="0"/>
  </p:normalViewPr>
  <p:slideViewPr>
    <p:cSldViewPr snapToGrid="0">
      <p:cViewPr varScale="1">
        <p:scale>
          <a:sx n="102" d="100"/>
          <a:sy n="102" d="100"/>
        </p:scale>
        <p:origin x="7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0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24188" cy="460375"/>
          </a:xfrm>
          <a:prstGeom prst="rect">
            <a:avLst/>
          </a:prstGeom>
          <a:noFill/>
          <a:ln w="9525">
            <a:noFill/>
            <a:miter lim="800000"/>
            <a:headEnd/>
            <a:tailEnd/>
          </a:ln>
          <a:effectLst/>
        </p:spPr>
        <p:txBody>
          <a:bodyPr vert="horz" wrap="square" lIns="92519" tIns="46259" rIns="92519" bIns="46259" numCol="1" anchor="t" anchorCtr="0" compatLnSpc="1">
            <a:prstTxWarp prst="textNoShape">
              <a:avLst/>
            </a:prstTxWarp>
          </a:bodyPr>
          <a:lstStyle>
            <a:lvl1pPr algn="l" defTabSz="925513">
              <a:defRPr sz="1200"/>
            </a:lvl1pPr>
          </a:lstStyle>
          <a:p>
            <a:pPr>
              <a:defRPr/>
            </a:pPr>
            <a:endParaRPr lang="en-US"/>
          </a:p>
        </p:txBody>
      </p:sp>
      <p:sp>
        <p:nvSpPr>
          <p:cNvPr id="26627" name="Rectangle 3"/>
          <p:cNvSpPr>
            <a:spLocks noGrp="1" noChangeArrowheads="1"/>
          </p:cNvSpPr>
          <p:nvPr>
            <p:ph type="dt" sz="quarter" idx="1"/>
          </p:nvPr>
        </p:nvSpPr>
        <p:spPr bwMode="auto">
          <a:xfrm>
            <a:off x="3956050" y="0"/>
            <a:ext cx="3024188" cy="460375"/>
          </a:xfrm>
          <a:prstGeom prst="rect">
            <a:avLst/>
          </a:prstGeom>
          <a:noFill/>
          <a:ln w="9525">
            <a:noFill/>
            <a:miter lim="800000"/>
            <a:headEnd/>
            <a:tailEnd/>
          </a:ln>
          <a:effectLst/>
        </p:spPr>
        <p:txBody>
          <a:bodyPr vert="horz" wrap="square" lIns="92519" tIns="46259" rIns="92519" bIns="46259" numCol="1" anchor="t" anchorCtr="0" compatLnSpc="1">
            <a:prstTxWarp prst="textNoShape">
              <a:avLst/>
            </a:prstTxWarp>
          </a:bodyPr>
          <a:lstStyle>
            <a:lvl1pPr defTabSz="925513">
              <a:defRPr sz="1200"/>
            </a:lvl1pPr>
          </a:lstStyle>
          <a:p>
            <a:pPr>
              <a:defRPr/>
            </a:pPr>
            <a:endParaRPr lang="en-US"/>
          </a:p>
        </p:txBody>
      </p:sp>
      <p:sp>
        <p:nvSpPr>
          <p:cNvPr id="26628" name="Rectangle 4"/>
          <p:cNvSpPr>
            <a:spLocks noGrp="1" noChangeArrowheads="1"/>
          </p:cNvSpPr>
          <p:nvPr>
            <p:ph type="ftr" sz="quarter" idx="2"/>
          </p:nvPr>
        </p:nvSpPr>
        <p:spPr bwMode="auto">
          <a:xfrm>
            <a:off x="0" y="8750300"/>
            <a:ext cx="3024188" cy="460375"/>
          </a:xfrm>
          <a:prstGeom prst="rect">
            <a:avLst/>
          </a:prstGeom>
          <a:noFill/>
          <a:ln w="9525">
            <a:noFill/>
            <a:miter lim="800000"/>
            <a:headEnd/>
            <a:tailEnd/>
          </a:ln>
          <a:effectLst/>
        </p:spPr>
        <p:txBody>
          <a:bodyPr vert="horz" wrap="square" lIns="92519" tIns="46259" rIns="92519" bIns="46259" numCol="1" anchor="b" anchorCtr="0" compatLnSpc="1">
            <a:prstTxWarp prst="textNoShape">
              <a:avLst/>
            </a:prstTxWarp>
          </a:bodyPr>
          <a:lstStyle>
            <a:lvl1pPr algn="l" defTabSz="925513">
              <a:defRPr sz="1200"/>
            </a:lvl1pPr>
          </a:lstStyle>
          <a:p>
            <a:pPr>
              <a:defRPr/>
            </a:pPr>
            <a:endParaRPr lang="en-US"/>
          </a:p>
        </p:txBody>
      </p:sp>
      <p:sp>
        <p:nvSpPr>
          <p:cNvPr id="26629" name="Rectangle 5"/>
          <p:cNvSpPr>
            <a:spLocks noGrp="1" noChangeArrowheads="1"/>
          </p:cNvSpPr>
          <p:nvPr>
            <p:ph type="sldNum" sz="quarter" idx="3"/>
          </p:nvPr>
        </p:nvSpPr>
        <p:spPr bwMode="auto">
          <a:xfrm>
            <a:off x="3956050" y="8750300"/>
            <a:ext cx="3024188" cy="460375"/>
          </a:xfrm>
          <a:prstGeom prst="rect">
            <a:avLst/>
          </a:prstGeom>
          <a:noFill/>
          <a:ln w="9525">
            <a:noFill/>
            <a:miter lim="800000"/>
            <a:headEnd/>
            <a:tailEnd/>
          </a:ln>
          <a:effectLst/>
        </p:spPr>
        <p:txBody>
          <a:bodyPr vert="horz" wrap="square" lIns="92519" tIns="46259" rIns="92519" bIns="46259" numCol="1" anchor="b" anchorCtr="0" compatLnSpc="1">
            <a:prstTxWarp prst="textNoShape">
              <a:avLst/>
            </a:prstTxWarp>
          </a:bodyPr>
          <a:lstStyle>
            <a:lvl1pPr defTabSz="925513">
              <a:defRPr sz="1200"/>
            </a:lvl1pPr>
          </a:lstStyle>
          <a:p>
            <a:pPr>
              <a:defRPr/>
            </a:pPr>
            <a:fld id="{63C396EE-34C6-48A8-A9CB-9E6CF83BC51B}" type="slidenum">
              <a:rPr lang="en-US"/>
              <a:pPr>
                <a:defRPr/>
              </a:pPr>
              <a:t>‹#›</a:t>
            </a:fld>
            <a:endParaRPr lang="en-US"/>
          </a:p>
        </p:txBody>
      </p:sp>
    </p:spTree>
    <p:extLst>
      <p:ext uri="{BB962C8B-B14F-4D97-AF65-F5344CB8AC3E}">
        <p14:creationId xmlns:p14="http://schemas.microsoft.com/office/powerpoint/2010/main" val="723394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hdr" sz="quarter"/>
          </p:nvPr>
        </p:nvSpPr>
        <p:spPr bwMode="auto">
          <a:xfrm>
            <a:off x="0" y="0"/>
            <a:ext cx="3024188" cy="460375"/>
          </a:xfrm>
          <a:prstGeom prst="rect">
            <a:avLst/>
          </a:prstGeom>
          <a:noFill/>
          <a:ln w="9525">
            <a:noFill/>
            <a:miter lim="800000"/>
            <a:headEnd/>
            <a:tailEnd/>
          </a:ln>
          <a:effectLst/>
        </p:spPr>
        <p:txBody>
          <a:bodyPr vert="horz" wrap="square" lIns="92519" tIns="46259" rIns="92519" bIns="46259" numCol="1" anchor="t" anchorCtr="0" compatLnSpc="1">
            <a:prstTxWarp prst="textNoShape">
              <a:avLst/>
            </a:prstTxWarp>
          </a:bodyPr>
          <a:lstStyle>
            <a:lvl1pPr algn="l" defTabSz="925513">
              <a:defRPr sz="1200"/>
            </a:lvl1pPr>
          </a:lstStyle>
          <a:p>
            <a:pPr>
              <a:defRPr/>
            </a:pPr>
            <a:endParaRPr lang="en-US"/>
          </a:p>
        </p:txBody>
      </p:sp>
      <p:sp>
        <p:nvSpPr>
          <p:cNvPr id="374787" name="Rectangle 3"/>
          <p:cNvSpPr>
            <a:spLocks noGrp="1" noChangeArrowheads="1"/>
          </p:cNvSpPr>
          <p:nvPr>
            <p:ph type="dt" idx="1"/>
          </p:nvPr>
        </p:nvSpPr>
        <p:spPr bwMode="auto">
          <a:xfrm>
            <a:off x="3956050" y="0"/>
            <a:ext cx="3024188" cy="460375"/>
          </a:xfrm>
          <a:prstGeom prst="rect">
            <a:avLst/>
          </a:prstGeom>
          <a:noFill/>
          <a:ln w="9525">
            <a:noFill/>
            <a:miter lim="800000"/>
            <a:headEnd/>
            <a:tailEnd/>
          </a:ln>
          <a:effectLst/>
        </p:spPr>
        <p:txBody>
          <a:bodyPr vert="horz" wrap="square" lIns="92519" tIns="46259" rIns="92519" bIns="46259" numCol="1" anchor="t" anchorCtr="0" compatLnSpc="1">
            <a:prstTxWarp prst="textNoShape">
              <a:avLst/>
            </a:prstTxWarp>
          </a:bodyPr>
          <a:lstStyle>
            <a:lvl1pPr defTabSz="925513">
              <a:defRPr sz="1200"/>
            </a:lvl1pPr>
          </a:lstStyle>
          <a:p>
            <a:pPr>
              <a:defRPr/>
            </a:pPr>
            <a:endParaRPr lang="en-US"/>
          </a:p>
        </p:txBody>
      </p:sp>
      <p:sp>
        <p:nvSpPr>
          <p:cNvPr id="71684" name="Rectangle 4"/>
          <p:cNvSpPr>
            <a:spLocks noGrp="1" noRot="1" noChangeAspect="1" noChangeArrowheads="1" noTextEdit="1"/>
          </p:cNvSpPr>
          <p:nvPr>
            <p:ph type="sldImg" idx="2"/>
          </p:nvPr>
        </p:nvSpPr>
        <p:spPr bwMode="auto">
          <a:xfrm>
            <a:off x="1187450" y="690563"/>
            <a:ext cx="4605338" cy="345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9" name="Rectangle 5"/>
          <p:cNvSpPr>
            <a:spLocks noGrp="1" noChangeArrowheads="1"/>
          </p:cNvSpPr>
          <p:nvPr>
            <p:ph type="body" sz="quarter" idx="3"/>
          </p:nvPr>
        </p:nvSpPr>
        <p:spPr bwMode="auto">
          <a:xfrm>
            <a:off x="930275" y="4375150"/>
            <a:ext cx="5119688" cy="4144963"/>
          </a:xfrm>
          <a:prstGeom prst="rect">
            <a:avLst/>
          </a:prstGeom>
          <a:noFill/>
          <a:ln w="9525">
            <a:noFill/>
            <a:miter lim="800000"/>
            <a:headEnd/>
            <a:tailEnd/>
          </a:ln>
          <a:effectLst/>
        </p:spPr>
        <p:txBody>
          <a:bodyPr vert="horz" wrap="square" lIns="92519" tIns="46259" rIns="92519" bIns="462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4790" name="Rectangle 6"/>
          <p:cNvSpPr>
            <a:spLocks noGrp="1" noChangeArrowheads="1"/>
          </p:cNvSpPr>
          <p:nvPr>
            <p:ph type="ftr" sz="quarter" idx="4"/>
          </p:nvPr>
        </p:nvSpPr>
        <p:spPr bwMode="auto">
          <a:xfrm>
            <a:off x="0" y="8750300"/>
            <a:ext cx="3024188" cy="460375"/>
          </a:xfrm>
          <a:prstGeom prst="rect">
            <a:avLst/>
          </a:prstGeom>
          <a:noFill/>
          <a:ln w="9525">
            <a:noFill/>
            <a:miter lim="800000"/>
            <a:headEnd/>
            <a:tailEnd/>
          </a:ln>
          <a:effectLst/>
        </p:spPr>
        <p:txBody>
          <a:bodyPr vert="horz" wrap="square" lIns="92519" tIns="46259" rIns="92519" bIns="46259" numCol="1" anchor="b" anchorCtr="0" compatLnSpc="1">
            <a:prstTxWarp prst="textNoShape">
              <a:avLst/>
            </a:prstTxWarp>
          </a:bodyPr>
          <a:lstStyle>
            <a:lvl1pPr algn="l" defTabSz="925513">
              <a:defRPr sz="1200"/>
            </a:lvl1pPr>
          </a:lstStyle>
          <a:p>
            <a:pPr>
              <a:defRPr/>
            </a:pPr>
            <a:endParaRPr lang="en-US"/>
          </a:p>
        </p:txBody>
      </p:sp>
      <p:sp>
        <p:nvSpPr>
          <p:cNvPr id="374791" name="Rectangle 7"/>
          <p:cNvSpPr>
            <a:spLocks noGrp="1" noChangeArrowheads="1"/>
          </p:cNvSpPr>
          <p:nvPr>
            <p:ph type="sldNum" sz="quarter" idx="5"/>
          </p:nvPr>
        </p:nvSpPr>
        <p:spPr bwMode="auto">
          <a:xfrm>
            <a:off x="3956050" y="8750300"/>
            <a:ext cx="3024188" cy="460375"/>
          </a:xfrm>
          <a:prstGeom prst="rect">
            <a:avLst/>
          </a:prstGeom>
          <a:noFill/>
          <a:ln w="9525">
            <a:noFill/>
            <a:miter lim="800000"/>
            <a:headEnd/>
            <a:tailEnd/>
          </a:ln>
          <a:effectLst/>
        </p:spPr>
        <p:txBody>
          <a:bodyPr vert="horz" wrap="square" lIns="92519" tIns="46259" rIns="92519" bIns="46259" numCol="1" anchor="b" anchorCtr="0" compatLnSpc="1">
            <a:prstTxWarp prst="textNoShape">
              <a:avLst/>
            </a:prstTxWarp>
          </a:bodyPr>
          <a:lstStyle>
            <a:lvl1pPr defTabSz="925513">
              <a:defRPr sz="1200"/>
            </a:lvl1pPr>
          </a:lstStyle>
          <a:p>
            <a:pPr>
              <a:defRPr/>
            </a:pPr>
            <a:fld id="{CE18EA16-A7CC-4232-B456-31F063FAA023}" type="slidenum">
              <a:rPr lang="en-US"/>
              <a:pPr>
                <a:defRPr/>
              </a:pPr>
              <a:t>‹#›</a:t>
            </a:fld>
            <a:endParaRPr lang="en-US"/>
          </a:p>
        </p:txBody>
      </p:sp>
    </p:spTree>
    <p:extLst>
      <p:ext uri="{BB962C8B-B14F-4D97-AF65-F5344CB8AC3E}">
        <p14:creationId xmlns:p14="http://schemas.microsoft.com/office/powerpoint/2010/main" val="685592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1400">
                <a:solidFill>
                  <a:schemeClr val="tx1"/>
                </a:solidFill>
                <a:latin typeface="Times New Roman" pitchFamily="18" charset="0"/>
              </a:defRPr>
            </a:lvl1pPr>
            <a:lvl2pPr marL="742950" indent="-285750" defTabSz="925513">
              <a:defRPr sz="1400">
                <a:solidFill>
                  <a:schemeClr val="tx1"/>
                </a:solidFill>
                <a:latin typeface="Times New Roman" pitchFamily="18" charset="0"/>
              </a:defRPr>
            </a:lvl2pPr>
            <a:lvl3pPr marL="1143000" indent="-228600" defTabSz="925513">
              <a:defRPr sz="1400">
                <a:solidFill>
                  <a:schemeClr val="tx1"/>
                </a:solidFill>
                <a:latin typeface="Times New Roman" pitchFamily="18" charset="0"/>
              </a:defRPr>
            </a:lvl3pPr>
            <a:lvl4pPr marL="1600200" indent="-228600" defTabSz="925513">
              <a:defRPr sz="1400">
                <a:solidFill>
                  <a:schemeClr val="tx1"/>
                </a:solidFill>
                <a:latin typeface="Times New Roman" pitchFamily="18" charset="0"/>
              </a:defRPr>
            </a:lvl4pPr>
            <a:lvl5pPr marL="2057400" indent="-228600" defTabSz="925513">
              <a:defRPr sz="1400">
                <a:solidFill>
                  <a:schemeClr val="tx1"/>
                </a:solidFill>
                <a:latin typeface="Times New Roman" pitchFamily="18" charset="0"/>
              </a:defRPr>
            </a:lvl5pPr>
            <a:lvl6pPr marL="2514600" indent="-228600" algn="r" defTabSz="925513" eaLnBrk="0" fontAlgn="base" hangingPunct="0">
              <a:spcBef>
                <a:spcPct val="0"/>
              </a:spcBef>
              <a:spcAft>
                <a:spcPct val="0"/>
              </a:spcAft>
              <a:defRPr sz="1400">
                <a:solidFill>
                  <a:schemeClr val="tx1"/>
                </a:solidFill>
                <a:latin typeface="Times New Roman" pitchFamily="18" charset="0"/>
              </a:defRPr>
            </a:lvl6pPr>
            <a:lvl7pPr marL="2971800" indent="-228600" algn="r" defTabSz="925513" eaLnBrk="0" fontAlgn="base" hangingPunct="0">
              <a:spcBef>
                <a:spcPct val="0"/>
              </a:spcBef>
              <a:spcAft>
                <a:spcPct val="0"/>
              </a:spcAft>
              <a:defRPr sz="1400">
                <a:solidFill>
                  <a:schemeClr val="tx1"/>
                </a:solidFill>
                <a:latin typeface="Times New Roman" pitchFamily="18" charset="0"/>
              </a:defRPr>
            </a:lvl7pPr>
            <a:lvl8pPr marL="3429000" indent="-228600" algn="r" defTabSz="925513" eaLnBrk="0" fontAlgn="base" hangingPunct="0">
              <a:spcBef>
                <a:spcPct val="0"/>
              </a:spcBef>
              <a:spcAft>
                <a:spcPct val="0"/>
              </a:spcAft>
              <a:defRPr sz="1400">
                <a:solidFill>
                  <a:schemeClr val="tx1"/>
                </a:solidFill>
                <a:latin typeface="Times New Roman" pitchFamily="18" charset="0"/>
              </a:defRPr>
            </a:lvl8pPr>
            <a:lvl9pPr marL="3886200" indent="-228600" algn="r" defTabSz="925513" eaLnBrk="0" fontAlgn="base" hangingPunct="0">
              <a:spcBef>
                <a:spcPct val="0"/>
              </a:spcBef>
              <a:spcAft>
                <a:spcPct val="0"/>
              </a:spcAft>
              <a:defRPr sz="1400">
                <a:solidFill>
                  <a:schemeClr val="tx1"/>
                </a:solidFill>
                <a:latin typeface="Times New Roman" pitchFamily="18" charset="0"/>
              </a:defRPr>
            </a:lvl9pPr>
          </a:lstStyle>
          <a:p>
            <a:fld id="{99E0C530-7062-4947-BAAF-D1EBC5453260}" type="slidenum">
              <a:rPr lang="en-US" altLang="en-US" sz="1200" smtClean="0"/>
              <a:pPr/>
              <a:t>1</a:t>
            </a:fld>
            <a:endParaRPr lang="en-US" altLang="en-US" sz="1200"/>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analysis on the fly. Have exact context.</a:t>
            </a:r>
          </a:p>
          <a:p>
            <a:endParaRPr lang="en-US" dirty="0"/>
          </a:p>
          <a:p>
            <a:r>
              <a:rPr lang="en-US" dirty="0"/>
              <a:t>Not good for aggregate questions or information integration.</a:t>
            </a:r>
          </a:p>
        </p:txBody>
      </p:sp>
      <p:sp>
        <p:nvSpPr>
          <p:cNvPr id="4" name="Slide Number Placeholder 3"/>
          <p:cNvSpPr>
            <a:spLocks noGrp="1"/>
          </p:cNvSpPr>
          <p:nvPr>
            <p:ph type="sldNum" sz="quarter" idx="10"/>
          </p:nvPr>
        </p:nvSpPr>
        <p:spPr/>
        <p:txBody>
          <a:bodyPr/>
          <a:lstStyle/>
          <a:p>
            <a:pPr>
              <a:defRPr/>
            </a:pPr>
            <a:fld id="{032DD9B8-21BD-D44B-9807-A38DF4C9D867}" type="slidenum">
              <a:rPr lang="en-US" smtClean="0"/>
              <a:pPr>
                <a:defRPr/>
              </a:pPr>
              <a:t>15</a:t>
            </a:fld>
            <a:endParaRPr lang="en-US"/>
          </a:p>
        </p:txBody>
      </p:sp>
    </p:spTree>
    <p:extLst>
      <p:ext uri="{BB962C8B-B14F-4D97-AF65-F5344CB8AC3E}">
        <p14:creationId xmlns:p14="http://schemas.microsoft.com/office/powerpoint/2010/main" val="331916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off to build probabilistic models that I won’t show….</a:t>
            </a:r>
          </a:p>
        </p:txBody>
      </p:sp>
      <p:sp>
        <p:nvSpPr>
          <p:cNvPr id="4" name="Slide Number Placeholder 3"/>
          <p:cNvSpPr>
            <a:spLocks noGrp="1"/>
          </p:cNvSpPr>
          <p:nvPr>
            <p:ph type="sldNum" sz="quarter" idx="10"/>
          </p:nvPr>
        </p:nvSpPr>
        <p:spPr/>
        <p:txBody>
          <a:bodyPr/>
          <a:lstStyle/>
          <a:p>
            <a:pPr>
              <a:defRPr/>
            </a:pPr>
            <a:fld id="{032DD9B8-21BD-D44B-9807-A38DF4C9D867}" type="slidenum">
              <a:rPr lang="en-US" smtClean="0"/>
              <a:pPr>
                <a:defRPr/>
              </a:pPr>
              <a:t>29</a:t>
            </a:fld>
            <a:endParaRPr lang="en-US"/>
          </a:p>
        </p:txBody>
      </p:sp>
    </p:spTree>
    <p:extLst>
      <p:ext uri="{BB962C8B-B14F-4D97-AF65-F5344CB8AC3E}">
        <p14:creationId xmlns:p14="http://schemas.microsoft.com/office/powerpoint/2010/main" val="234699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outside grammar, you fall back to a Bing search</a:t>
            </a:r>
          </a:p>
        </p:txBody>
      </p:sp>
      <p:sp>
        <p:nvSpPr>
          <p:cNvPr id="4" name="Slide Number Placeholder 3"/>
          <p:cNvSpPr>
            <a:spLocks noGrp="1"/>
          </p:cNvSpPr>
          <p:nvPr>
            <p:ph type="sldNum" sz="quarter" idx="10"/>
          </p:nvPr>
        </p:nvSpPr>
        <p:spPr/>
        <p:txBody>
          <a:bodyPr/>
          <a:lstStyle/>
          <a:p>
            <a:pPr>
              <a:defRPr/>
            </a:pPr>
            <a:fld id="{032DD9B8-21BD-D44B-9807-A38DF4C9D867}" type="slidenum">
              <a:rPr lang="en-US" smtClean="0"/>
              <a:pPr>
                <a:defRPr/>
              </a:pPr>
              <a:t>35</a:t>
            </a:fld>
            <a:endParaRPr lang="en-US"/>
          </a:p>
        </p:txBody>
      </p:sp>
    </p:spTree>
    <p:extLst>
      <p:ext uri="{BB962C8B-B14F-4D97-AF65-F5344CB8AC3E}">
        <p14:creationId xmlns:p14="http://schemas.microsoft.com/office/powerpoint/2010/main" val="293970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43</a:t>
            </a:fld>
            <a:endParaRPr lang="en-US"/>
          </a:p>
        </p:txBody>
      </p:sp>
    </p:spTree>
    <p:extLst>
      <p:ext uri="{BB962C8B-B14F-4D97-AF65-F5344CB8AC3E}">
        <p14:creationId xmlns:p14="http://schemas.microsoft.com/office/powerpoint/2010/main" val="163570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1400">
                <a:solidFill>
                  <a:schemeClr val="tx1"/>
                </a:solidFill>
                <a:latin typeface="Times New Roman" pitchFamily="18" charset="0"/>
              </a:defRPr>
            </a:lvl1pPr>
            <a:lvl2pPr marL="742950" indent="-285750" defTabSz="925513">
              <a:defRPr sz="1400">
                <a:solidFill>
                  <a:schemeClr val="tx1"/>
                </a:solidFill>
                <a:latin typeface="Times New Roman" pitchFamily="18" charset="0"/>
              </a:defRPr>
            </a:lvl2pPr>
            <a:lvl3pPr marL="1143000" indent="-228600" defTabSz="925513">
              <a:defRPr sz="1400">
                <a:solidFill>
                  <a:schemeClr val="tx1"/>
                </a:solidFill>
                <a:latin typeface="Times New Roman" pitchFamily="18" charset="0"/>
              </a:defRPr>
            </a:lvl3pPr>
            <a:lvl4pPr marL="1600200" indent="-228600" defTabSz="925513">
              <a:defRPr sz="1400">
                <a:solidFill>
                  <a:schemeClr val="tx1"/>
                </a:solidFill>
                <a:latin typeface="Times New Roman" pitchFamily="18" charset="0"/>
              </a:defRPr>
            </a:lvl4pPr>
            <a:lvl5pPr marL="2057400" indent="-228600" defTabSz="925513">
              <a:defRPr sz="1400">
                <a:solidFill>
                  <a:schemeClr val="tx1"/>
                </a:solidFill>
                <a:latin typeface="Times New Roman" pitchFamily="18" charset="0"/>
              </a:defRPr>
            </a:lvl5pPr>
            <a:lvl6pPr marL="2514600" indent="-228600" algn="r" defTabSz="925513" eaLnBrk="0" fontAlgn="base" hangingPunct="0">
              <a:spcBef>
                <a:spcPct val="0"/>
              </a:spcBef>
              <a:spcAft>
                <a:spcPct val="0"/>
              </a:spcAft>
              <a:defRPr sz="1400">
                <a:solidFill>
                  <a:schemeClr val="tx1"/>
                </a:solidFill>
                <a:latin typeface="Times New Roman" pitchFamily="18" charset="0"/>
              </a:defRPr>
            </a:lvl6pPr>
            <a:lvl7pPr marL="2971800" indent="-228600" algn="r" defTabSz="925513" eaLnBrk="0" fontAlgn="base" hangingPunct="0">
              <a:spcBef>
                <a:spcPct val="0"/>
              </a:spcBef>
              <a:spcAft>
                <a:spcPct val="0"/>
              </a:spcAft>
              <a:defRPr sz="1400">
                <a:solidFill>
                  <a:schemeClr val="tx1"/>
                </a:solidFill>
                <a:latin typeface="Times New Roman" pitchFamily="18" charset="0"/>
              </a:defRPr>
            </a:lvl7pPr>
            <a:lvl8pPr marL="3429000" indent="-228600" algn="r" defTabSz="925513" eaLnBrk="0" fontAlgn="base" hangingPunct="0">
              <a:spcBef>
                <a:spcPct val="0"/>
              </a:spcBef>
              <a:spcAft>
                <a:spcPct val="0"/>
              </a:spcAft>
              <a:defRPr sz="1400">
                <a:solidFill>
                  <a:schemeClr val="tx1"/>
                </a:solidFill>
                <a:latin typeface="Times New Roman" pitchFamily="18" charset="0"/>
              </a:defRPr>
            </a:lvl8pPr>
            <a:lvl9pPr marL="3886200" indent="-228600" algn="r" defTabSz="925513" eaLnBrk="0" fontAlgn="base" hangingPunct="0">
              <a:spcBef>
                <a:spcPct val="0"/>
              </a:spcBef>
              <a:spcAft>
                <a:spcPct val="0"/>
              </a:spcAft>
              <a:defRPr sz="1400">
                <a:solidFill>
                  <a:schemeClr val="tx1"/>
                </a:solidFill>
                <a:latin typeface="Times New Roman" pitchFamily="18" charset="0"/>
              </a:defRPr>
            </a:lvl9pPr>
          </a:lstStyle>
          <a:p>
            <a:fld id="{99E0C530-7062-4947-BAAF-D1EBC5453260}" type="slidenum">
              <a:rPr lang="en-US" altLang="en-US" sz="1200" smtClean="0"/>
              <a:pPr/>
              <a:t>46</a:t>
            </a:fld>
            <a:endParaRPr lang="en-US" altLang="en-US" sz="1200"/>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5683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lvl1pPr>
              <a:defRPr/>
            </a:lvl1pPr>
          </a:lstStyle>
          <a:p>
            <a:pPr>
              <a:defRPr/>
            </a:pPr>
            <a:fld id="{EC1B3CE8-4E44-4AA9-B05C-8F9BECFB3F98}" type="slidenum">
              <a:rPr lang="en-US"/>
              <a:pPr>
                <a:defRPr/>
              </a:pPr>
              <a:t>‹#›</a:t>
            </a:fld>
            <a:endParaRPr lang="en-US"/>
          </a:p>
        </p:txBody>
      </p:sp>
    </p:spTree>
    <p:extLst>
      <p:ext uri="{BB962C8B-B14F-4D97-AF65-F5344CB8AC3E}">
        <p14:creationId xmlns:p14="http://schemas.microsoft.com/office/powerpoint/2010/main" val="275361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lvl1pPr>
              <a:defRPr/>
            </a:lvl1pPr>
          </a:lstStyle>
          <a:p>
            <a:pPr>
              <a:defRPr/>
            </a:pPr>
            <a:fld id="{56DEE8D3-6C70-4CA4-BD05-AEEDD25BC11F}" type="slidenum">
              <a:rPr lang="en-US"/>
              <a:pPr>
                <a:defRPr/>
              </a:pPr>
              <a:t>‹#›</a:t>
            </a:fld>
            <a:endParaRPr lang="en-US"/>
          </a:p>
        </p:txBody>
      </p:sp>
    </p:spTree>
    <p:extLst>
      <p:ext uri="{BB962C8B-B14F-4D97-AF65-F5344CB8AC3E}">
        <p14:creationId xmlns:p14="http://schemas.microsoft.com/office/powerpoint/2010/main" val="49197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lvl1pPr>
              <a:defRPr/>
            </a:lvl1pPr>
          </a:lstStyle>
          <a:p>
            <a:pPr>
              <a:defRPr/>
            </a:pPr>
            <a:fld id="{2B46F19E-7F6B-4FEB-AF00-0C40CB5757C2}" type="slidenum">
              <a:rPr lang="en-US"/>
              <a:pPr>
                <a:defRPr/>
              </a:pPr>
              <a:t>‹#›</a:t>
            </a:fld>
            <a:endParaRPr lang="en-US"/>
          </a:p>
        </p:txBody>
      </p:sp>
    </p:spTree>
    <p:extLst>
      <p:ext uri="{BB962C8B-B14F-4D97-AF65-F5344CB8AC3E}">
        <p14:creationId xmlns:p14="http://schemas.microsoft.com/office/powerpoint/2010/main" val="249141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6" name="Slide Number Placeholder 5"/>
          <p:cNvSpPr>
            <a:spLocks noGrp="1"/>
          </p:cNvSpPr>
          <p:nvPr>
            <p:ph type="sldNum" sz="quarter" idx="11"/>
          </p:nvPr>
        </p:nvSpPr>
        <p:spPr/>
        <p:txBody>
          <a:bodyPr/>
          <a:lstStyle>
            <a:lvl1pPr>
              <a:defRPr/>
            </a:lvl1pPr>
          </a:lstStyle>
          <a:p>
            <a:pPr>
              <a:defRPr/>
            </a:pPr>
            <a:fld id="{9D3739C7-9D80-4A46-8A1B-6985F947D028}" type="slidenum">
              <a:rPr lang="en-US"/>
              <a:pPr>
                <a:defRPr/>
              </a:pPr>
              <a:t>‹#›</a:t>
            </a:fld>
            <a:endParaRPr lang="en-US"/>
          </a:p>
        </p:txBody>
      </p:sp>
    </p:spTree>
    <p:extLst>
      <p:ext uri="{BB962C8B-B14F-4D97-AF65-F5344CB8AC3E}">
        <p14:creationId xmlns:p14="http://schemas.microsoft.com/office/powerpoint/2010/main" val="144994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95400"/>
            <a:ext cx="38100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38100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7" name="Slide Number Placeholder 6"/>
          <p:cNvSpPr>
            <a:spLocks noGrp="1"/>
          </p:cNvSpPr>
          <p:nvPr>
            <p:ph type="sldNum" sz="quarter" idx="11"/>
          </p:nvPr>
        </p:nvSpPr>
        <p:spPr/>
        <p:txBody>
          <a:bodyPr/>
          <a:lstStyle>
            <a:lvl1pPr>
              <a:defRPr/>
            </a:lvl1pPr>
          </a:lstStyle>
          <a:p>
            <a:pPr>
              <a:defRPr/>
            </a:pPr>
            <a:fld id="{F7A17662-9915-49E3-8A78-E00E9346B6F6}" type="slidenum">
              <a:rPr lang="en-US"/>
              <a:pPr>
                <a:defRPr/>
              </a:pPr>
              <a:t>‹#›</a:t>
            </a:fld>
            <a:endParaRPr lang="en-US"/>
          </a:p>
        </p:txBody>
      </p:sp>
    </p:spTree>
    <p:extLst>
      <p:ext uri="{BB962C8B-B14F-4D97-AF65-F5344CB8AC3E}">
        <p14:creationId xmlns:p14="http://schemas.microsoft.com/office/powerpoint/2010/main" val="3553826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2" name="Shape 32"/>
          <p:cNvSpPr>
            <a:spLocks noGrp="1"/>
          </p:cNvSpPr>
          <p:nvPr>
            <p:ph type="title"/>
          </p:nvPr>
        </p:nvSpPr>
        <p:spPr>
          <a:xfrm>
            <a:off x="669727" y="312539"/>
            <a:ext cx="7804547" cy="1518047"/>
          </a:xfrm>
          <a:prstGeom prst="rect">
            <a:avLst/>
          </a:prstGeom>
        </p:spPr>
        <p:txBody>
          <a:bodyPr lIns="50800" tIns="50800" rIns="50800" bIns="50800" anchor="ctr">
            <a:normAutofit/>
          </a:bodyPr>
          <a:lstStyle>
            <a:lvl1pPr algn="ctr" defTabSz="410751">
              <a:defRPr sz="5625">
                <a:latin typeface="+mn-lt"/>
                <a:ea typeface="+mn-ea"/>
                <a:cs typeface="+mn-cs"/>
                <a:sym typeface="Helvetica Light"/>
              </a:defRPr>
            </a:lvl1pPr>
          </a:lstStyle>
          <a:p>
            <a:r>
              <a:t>Title Text</a:t>
            </a:r>
          </a:p>
        </p:txBody>
      </p:sp>
      <p:sp>
        <p:nvSpPr>
          <p:cNvPr id="33" name="Shape 33"/>
          <p:cNvSpPr>
            <a:spLocks noGrp="1"/>
          </p:cNvSpPr>
          <p:nvPr>
            <p:ph type="body" idx="1"/>
          </p:nvPr>
        </p:nvSpPr>
        <p:spPr>
          <a:xfrm>
            <a:off x="669727" y="1830586"/>
            <a:ext cx="7804547" cy="4420195"/>
          </a:xfrm>
          <a:prstGeom prst="rect">
            <a:avLst/>
          </a:prstGeom>
        </p:spPr>
        <p:txBody>
          <a:bodyPr lIns="50800" tIns="50800" rIns="50800" bIns="50800" anchor="ctr">
            <a:normAutofit/>
          </a:bodyPr>
          <a:lstStyle>
            <a:lvl1pPr marL="312528" indent="-312528" defTabSz="410751">
              <a:spcBef>
                <a:spcPts val="2953"/>
              </a:spcBef>
              <a:buClrTx/>
              <a:buSzPct val="75000"/>
              <a:buFontTx/>
              <a:defRPr sz="2531">
                <a:latin typeface="+mn-lt"/>
                <a:ea typeface="+mn-ea"/>
                <a:cs typeface="+mn-cs"/>
                <a:sym typeface="Helvetica Light"/>
              </a:defRPr>
            </a:lvl1pPr>
            <a:lvl2pPr marL="625056" indent="-312528" defTabSz="410751">
              <a:spcBef>
                <a:spcPts val="2953"/>
              </a:spcBef>
              <a:buClrTx/>
              <a:buSzPct val="75000"/>
              <a:buFontTx/>
              <a:defRPr sz="2531">
                <a:latin typeface="+mn-lt"/>
                <a:ea typeface="+mn-ea"/>
                <a:cs typeface="+mn-cs"/>
                <a:sym typeface="Helvetica Light"/>
              </a:defRPr>
            </a:lvl2pPr>
            <a:lvl3pPr marL="937584" indent="-312528" defTabSz="410751">
              <a:spcBef>
                <a:spcPts val="2953"/>
              </a:spcBef>
              <a:buClrTx/>
              <a:buSzPct val="75000"/>
              <a:buFontTx/>
              <a:defRPr sz="2531">
                <a:latin typeface="+mn-lt"/>
                <a:ea typeface="+mn-ea"/>
                <a:cs typeface="+mn-cs"/>
                <a:sym typeface="Helvetica Light"/>
              </a:defRPr>
            </a:lvl3pPr>
            <a:lvl4pPr marL="1250112" indent="-312528" defTabSz="410751">
              <a:spcBef>
                <a:spcPts val="2953"/>
              </a:spcBef>
              <a:buClrTx/>
              <a:buSzPct val="75000"/>
              <a:buFontTx/>
              <a:defRPr sz="2531">
                <a:latin typeface="+mn-lt"/>
                <a:ea typeface="+mn-ea"/>
                <a:cs typeface="+mn-cs"/>
                <a:sym typeface="Helvetica Light"/>
              </a:defRPr>
            </a:lvl4pPr>
            <a:lvl5pPr marL="1562640" indent="-312528" defTabSz="410751">
              <a:spcBef>
                <a:spcPts val="2953"/>
              </a:spcBef>
              <a:buClrTx/>
              <a:buSzPct val="75000"/>
              <a:buFontTx/>
              <a:defRPr sz="2531">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xfrm>
            <a:off x="4408837" y="6505277"/>
            <a:ext cx="317396" cy="297389"/>
          </a:xfrm>
          <a:prstGeom prst="rect">
            <a:avLst/>
          </a:prstGeom>
        </p:spPr>
        <p:txBody>
          <a:bodyPr wrap="none" lIns="50800" tIns="50800" rIns="50800" bIns="50800" anchor="t"/>
          <a:lstStyle>
            <a:lvl1pPr algn="ctr" defTabSz="410751">
              <a:defRPr>
                <a:latin typeface="+mn-lt"/>
                <a:ea typeface="+mn-ea"/>
                <a:cs typeface="+mn-cs"/>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084007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lvl1pPr>
              <a:defRPr/>
            </a:lvl1pPr>
          </a:lstStyle>
          <a:p>
            <a:pPr>
              <a:defRPr/>
            </a:pPr>
            <a:fld id="{74247089-5A32-422F-B575-01D7D076650E}" type="slidenum">
              <a:rPr lang="en-US"/>
              <a:pPr>
                <a:defRPr/>
              </a:pPr>
              <a:t>‹#›</a:t>
            </a:fld>
            <a:endParaRPr lang="en-US"/>
          </a:p>
        </p:txBody>
      </p:sp>
    </p:spTree>
    <p:extLst>
      <p:ext uri="{BB962C8B-B14F-4D97-AF65-F5344CB8AC3E}">
        <p14:creationId xmlns:p14="http://schemas.microsoft.com/office/powerpoint/2010/main" val="325797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lvl1pPr>
              <a:defRPr/>
            </a:lvl1pPr>
          </a:lstStyle>
          <a:p>
            <a:pPr>
              <a:defRPr/>
            </a:pPr>
            <a:fld id="{BBC2C238-2CD8-4E14-B574-0DC8C588F94B}" type="slidenum">
              <a:rPr lang="en-US"/>
              <a:pPr>
                <a:defRPr/>
              </a:pPr>
              <a:t>‹#›</a:t>
            </a:fld>
            <a:endParaRPr lang="en-US"/>
          </a:p>
        </p:txBody>
      </p:sp>
    </p:spTree>
    <p:extLst>
      <p:ext uri="{BB962C8B-B14F-4D97-AF65-F5344CB8AC3E}">
        <p14:creationId xmlns:p14="http://schemas.microsoft.com/office/powerpoint/2010/main" val="264164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6" name="Slide Number Placeholder 5"/>
          <p:cNvSpPr>
            <a:spLocks noGrp="1"/>
          </p:cNvSpPr>
          <p:nvPr>
            <p:ph type="sldNum" sz="quarter" idx="11"/>
          </p:nvPr>
        </p:nvSpPr>
        <p:spPr/>
        <p:txBody>
          <a:bodyPr/>
          <a:lstStyle>
            <a:lvl1pPr>
              <a:defRPr/>
            </a:lvl1pPr>
          </a:lstStyle>
          <a:p>
            <a:pPr>
              <a:defRPr/>
            </a:pPr>
            <a:fld id="{855F10F0-A1AA-4CE6-ACCF-DFA4361BA443}" type="slidenum">
              <a:rPr lang="en-US"/>
              <a:pPr>
                <a:defRPr/>
              </a:pPr>
              <a:t>‹#›</a:t>
            </a:fld>
            <a:endParaRPr lang="en-US"/>
          </a:p>
        </p:txBody>
      </p:sp>
    </p:spTree>
    <p:extLst>
      <p:ext uri="{BB962C8B-B14F-4D97-AF65-F5344CB8AC3E}">
        <p14:creationId xmlns:p14="http://schemas.microsoft.com/office/powerpoint/2010/main" val="308447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8" name="Slide Number Placeholder 7"/>
          <p:cNvSpPr>
            <a:spLocks noGrp="1"/>
          </p:cNvSpPr>
          <p:nvPr>
            <p:ph type="sldNum" sz="quarter" idx="11"/>
          </p:nvPr>
        </p:nvSpPr>
        <p:spPr/>
        <p:txBody>
          <a:bodyPr/>
          <a:lstStyle>
            <a:lvl1pPr>
              <a:defRPr/>
            </a:lvl1pPr>
          </a:lstStyle>
          <a:p>
            <a:pPr>
              <a:defRPr/>
            </a:pPr>
            <a:fld id="{05CCE437-BA7D-41F2-AFC3-ABAA25BFBDBD}" type="slidenum">
              <a:rPr lang="en-US"/>
              <a:pPr>
                <a:defRPr/>
              </a:pPr>
              <a:t>‹#›</a:t>
            </a:fld>
            <a:endParaRPr lang="en-US"/>
          </a:p>
        </p:txBody>
      </p:sp>
    </p:spTree>
    <p:extLst>
      <p:ext uri="{BB962C8B-B14F-4D97-AF65-F5344CB8AC3E}">
        <p14:creationId xmlns:p14="http://schemas.microsoft.com/office/powerpoint/2010/main" val="542715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4" name="Slide Number Placeholder 3"/>
          <p:cNvSpPr>
            <a:spLocks noGrp="1"/>
          </p:cNvSpPr>
          <p:nvPr>
            <p:ph type="sldNum" sz="quarter" idx="11"/>
          </p:nvPr>
        </p:nvSpPr>
        <p:spPr/>
        <p:txBody>
          <a:bodyPr/>
          <a:lstStyle>
            <a:lvl1pPr>
              <a:defRPr/>
            </a:lvl1pPr>
          </a:lstStyle>
          <a:p>
            <a:pPr>
              <a:defRPr/>
            </a:pPr>
            <a:fld id="{8C83DE48-31B0-4C1C-B3C1-3C7FB4C4ACF2}" type="slidenum">
              <a:rPr lang="en-US"/>
              <a:pPr>
                <a:defRPr/>
              </a:pPr>
              <a:t>‹#›</a:t>
            </a:fld>
            <a:endParaRPr lang="en-US"/>
          </a:p>
        </p:txBody>
      </p:sp>
    </p:spTree>
    <p:extLst>
      <p:ext uri="{BB962C8B-B14F-4D97-AF65-F5344CB8AC3E}">
        <p14:creationId xmlns:p14="http://schemas.microsoft.com/office/powerpoint/2010/main" val="361844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3" name="Slide Number Placeholder 2"/>
          <p:cNvSpPr>
            <a:spLocks noGrp="1"/>
          </p:cNvSpPr>
          <p:nvPr>
            <p:ph type="sldNum" sz="quarter" idx="11"/>
          </p:nvPr>
        </p:nvSpPr>
        <p:spPr/>
        <p:txBody>
          <a:bodyPr/>
          <a:lstStyle>
            <a:lvl1pPr>
              <a:defRPr/>
            </a:lvl1pPr>
          </a:lstStyle>
          <a:p>
            <a:pPr>
              <a:defRPr/>
            </a:pPr>
            <a:fld id="{6D966CD1-C76B-4A79-9232-F9FC9DCF16B9}" type="slidenum">
              <a:rPr lang="en-US"/>
              <a:pPr>
                <a:defRPr/>
              </a:pPr>
              <a:t>‹#›</a:t>
            </a:fld>
            <a:endParaRPr lang="en-US"/>
          </a:p>
        </p:txBody>
      </p:sp>
    </p:spTree>
    <p:extLst>
      <p:ext uri="{BB962C8B-B14F-4D97-AF65-F5344CB8AC3E}">
        <p14:creationId xmlns:p14="http://schemas.microsoft.com/office/powerpoint/2010/main" val="161611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6" name="Slide Number Placeholder 5"/>
          <p:cNvSpPr>
            <a:spLocks noGrp="1"/>
          </p:cNvSpPr>
          <p:nvPr>
            <p:ph type="sldNum" sz="quarter" idx="11"/>
          </p:nvPr>
        </p:nvSpPr>
        <p:spPr/>
        <p:txBody>
          <a:bodyPr/>
          <a:lstStyle>
            <a:lvl1pPr>
              <a:defRPr/>
            </a:lvl1pPr>
          </a:lstStyle>
          <a:p>
            <a:pPr>
              <a:defRPr/>
            </a:pPr>
            <a:fld id="{8DB25EB3-5EE0-49FD-A891-4C51CC8A5510}" type="slidenum">
              <a:rPr lang="en-US"/>
              <a:pPr>
                <a:defRPr/>
              </a:pPr>
              <a:t>‹#›</a:t>
            </a:fld>
            <a:endParaRPr lang="en-US"/>
          </a:p>
        </p:txBody>
      </p:sp>
    </p:spTree>
    <p:extLst>
      <p:ext uri="{BB962C8B-B14F-4D97-AF65-F5344CB8AC3E}">
        <p14:creationId xmlns:p14="http://schemas.microsoft.com/office/powerpoint/2010/main" val="404098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Intelligent Information Retrieval</a:t>
            </a:r>
            <a:endParaRPr lang="en-US" sz="1400"/>
          </a:p>
        </p:txBody>
      </p:sp>
      <p:sp>
        <p:nvSpPr>
          <p:cNvPr id="6" name="Slide Number Placeholder 5"/>
          <p:cNvSpPr>
            <a:spLocks noGrp="1"/>
          </p:cNvSpPr>
          <p:nvPr>
            <p:ph type="sldNum" sz="quarter" idx="11"/>
          </p:nvPr>
        </p:nvSpPr>
        <p:spPr/>
        <p:txBody>
          <a:bodyPr/>
          <a:lstStyle>
            <a:lvl1pPr>
              <a:defRPr/>
            </a:lvl1pPr>
          </a:lstStyle>
          <a:p>
            <a:pPr>
              <a:defRPr/>
            </a:pPr>
            <a:fld id="{FF4A05F3-9B6C-4391-8C13-75D8F39CEBBD}" type="slidenum">
              <a:rPr lang="en-US"/>
              <a:pPr>
                <a:defRPr/>
              </a:pPr>
              <a:t>‹#›</a:t>
            </a:fld>
            <a:endParaRPr lang="en-US"/>
          </a:p>
        </p:txBody>
      </p:sp>
    </p:spTree>
    <p:extLst>
      <p:ext uri="{BB962C8B-B14F-4D97-AF65-F5344CB8AC3E}">
        <p14:creationId xmlns:p14="http://schemas.microsoft.com/office/powerpoint/2010/main" val="275368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304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2954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9" name="Rectangle 5"/>
          <p:cNvSpPr>
            <a:spLocks noGrp="1" noChangeArrowheads="1"/>
          </p:cNvSpPr>
          <p:nvPr>
            <p:ph type="ftr" sz="quarter" idx="3"/>
          </p:nvPr>
        </p:nvSpPr>
        <p:spPr bwMode="auto">
          <a:xfrm>
            <a:off x="642938" y="6335713"/>
            <a:ext cx="3429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pPr>
              <a:defRPr/>
            </a:pPr>
            <a:r>
              <a:rPr lang="en-US"/>
              <a:t>Intelligent Information Retrieval</a:t>
            </a:r>
          </a:p>
        </p:txBody>
      </p:sp>
      <p:sp>
        <p:nvSpPr>
          <p:cNvPr id="1032" name="Rectangle 8"/>
          <p:cNvSpPr>
            <a:spLocks noGrp="1" noChangeArrowheads="1"/>
          </p:cNvSpPr>
          <p:nvPr>
            <p:ph type="sldNum" sz="quarter" idx="4"/>
          </p:nvPr>
        </p:nvSpPr>
        <p:spPr bwMode="auto">
          <a:xfrm>
            <a:off x="6781800" y="63246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fld id="{7902E2B1-D222-4DBB-9D49-A41A98112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Times New Roman" pitchFamily="18" charset="0"/>
        </a:defRPr>
      </a:lvl2pPr>
      <a:lvl3pPr algn="ctr" rtl="0" eaLnBrk="0" fontAlgn="base" hangingPunct="0">
        <a:spcBef>
          <a:spcPct val="0"/>
        </a:spcBef>
        <a:spcAft>
          <a:spcPct val="0"/>
        </a:spcAft>
        <a:defRPr sz="3600" b="1">
          <a:solidFill>
            <a:schemeClr val="accent2"/>
          </a:solidFill>
          <a:latin typeface="Times New Roman" pitchFamily="18" charset="0"/>
        </a:defRPr>
      </a:lvl3pPr>
      <a:lvl4pPr algn="ctr" rtl="0" eaLnBrk="0" fontAlgn="base" hangingPunct="0">
        <a:spcBef>
          <a:spcPct val="0"/>
        </a:spcBef>
        <a:spcAft>
          <a:spcPct val="0"/>
        </a:spcAft>
        <a:defRPr sz="3600" b="1">
          <a:solidFill>
            <a:schemeClr val="accent2"/>
          </a:solidFill>
          <a:latin typeface="Times New Roman" pitchFamily="18" charset="0"/>
        </a:defRPr>
      </a:lvl4pPr>
      <a:lvl5pPr algn="ctr" rtl="0" eaLnBrk="0" fontAlgn="base" hangingPunct="0">
        <a:spcBef>
          <a:spcPct val="0"/>
        </a:spcBef>
        <a:spcAft>
          <a:spcPct val="0"/>
        </a:spcAft>
        <a:defRPr sz="3600" b="1">
          <a:solidFill>
            <a:schemeClr val="accent2"/>
          </a:solidFill>
          <a:latin typeface="Times New Roman" pitchFamily="18" charset="0"/>
        </a:defRPr>
      </a:lvl5pPr>
      <a:lvl6pPr marL="457200" algn="ctr" rtl="0" eaLnBrk="0" fontAlgn="base" hangingPunct="0">
        <a:spcBef>
          <a:spcPct val="0"/>
        </a:spcBef>
        <a:spcAft>
          <a:spcPct val="0"/>
        </a:spcAft>
        <a:defRPr sz="3600" b="1">
          <a:solidFill>
            <a:schemeClr val="accent2"/>
          </a:solidFill>
          <a:latin typeface="Times New Roman" pitchFamily="18" charset="0"/>
        </a:defRPr>
      </a:lvl6pPr>
      <a:lvl7pPr marL="914400" algn="ctr" rtl="0" eaLnBrk="0" fontAlgn="base" hangingPunct="0">
        <a:spcBef>
          <a:spcPct val="0"/>
        </a:spcBef>
        <a:spcAft>
          <a:spcPct val="0"/>
        </a:spcAft>
        <a:defRPr sz="3600" b="1">
          <a:solidFill>
            <a:schemeClr val="accent2"/>
          </a:solidFill>
          <a:latin typeface="Times New Roman" pitchFamily="18" charset="0"/>
        </a:defRPr>
      </a:lvl7pPr>
      <a:lvl8pPr marL="1371600" algn="ctr" rtl="0" eaLnBrk="0" fontAlgn="base" hangingPunct="0">
        <a:spcBef>
          <a:spcPct val="0"/>
        </a:spcBef>
        <a:spcAft>
          <a:spcPct val="0"/>
        </a:spcAft>
        <a:defRPr sz="3600" b="1">
          <a:solidFill>
            <a:schemeClr val="accent2"/>
          </a:solidFill>
          <a:latin typeface="Times New Roman" pitchFamily="18" charset="0"/>
        </a:defRPr>
      </a:lvl8pPr>
      <a:lvl9pPr marL="1828800" algn="ctr" rtl="0" eaLnBrk="0" fontAlgn="base" hangingPunct="0">
        <a:spcBef>
          <a:spcPct val="0"/>
        </a:spcBef>
        <a:spcAft>
          <a:spcPct val="0"/>
        </a:spcAft>
        <a:defRPr sz="3600" b="1">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Font typeface="Marlett" pitchFamily="2" charset="2"/>
        <a:buChar char="i"/>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3300"/>
        </a:buClr>
        <a:buFont typeface="Marlett" pitchFamily="2" charset="2"/>
        <a:buChar char="4"/>
        <a:defRPr sz="2000">
          <a:solidFill>
            <a:schemeClr val="tx1"/>
          </a:solidFill>
          <a:latin typeface="+mn-lt"/>
        </a:defRPr>
      </a:lvl2pPr>
      <a:lvl3pPr marL="1143000" indent="-228600" algn="l" rtl="0" eaLnBrk="0" fontAlgn="base" hangingPunct="0">
        <a:spcBef>
          <a:spcPct val="20000"/>
        </a:spcBef>
        <a:spcAft>
          <a:spcPct val="0"/>
        </a:spcAft>
        <a:buClr>
          <a:schemeClr val="accent1"/>
        </a:buClr>
        <a:buFont typeface="Marlett" pitchFamily="2" charset="2"/>
        <a:buChar char="i"/>
        <a:defRPr>
          <a:solidFill>
            <a:schemeClr val="tx1"/>
          </a:solidFill>
          <a:latin typeface="+mn-lt"/>
        </a:defRPr>
      </a:lvl3pPr>
      <a:lvl4pPr marL="1600200" indent="-228600" algn="l" rtl="0" eaLnBrk="0" fontAlgn="base" hangingPunct="0">
        <a:spcBef>
          <a:spcPct val="20000"/>
        </a:spcBef>
        <a:spcAft>
          <a:spcPct val="0"/>
        </a:spcAft>
        <a:buClr>
          <a:srgbClr val="FF9900"/>
        </a:buClr>
        <a:buFont typeface="Marlett" pitchFamily="2" charset="2"/>
        <a:buChar char="4"/>
        <a:defRPr sz="16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sz="16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sz="16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sz="16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t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www.forbes.com/sites/roberthof/2013/09/26/google-just-revamped-search-to-handle-your-long-question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ctrTitle"/>
          </p:nvPr>
        </p:nvSpPr>
        <p:spPr>
          <a:xfrm>
            <a:off x="685800" y="768068"/>
            <a:ext cx="7772400" cy="2039867"/>
          </a:xfrm>
          <a:noFill/>
        </p:spPr>
        <p:txBody>
          <a:bodyPr/>
          <a:lstStyle/>
          <a:p>
            <a:r>
              <a:rPr lang="en-US" altLang="en-US" dirty="0"/>
              <a:t>Web IR:</a:t>
            </a:r>
            <a:br>
              <a:rPr lang="en-US" altLang="en-US" dirty="0"/>
            </a:br>
            <a:r>
              <a:rPr lang="en-US" altLang="en-US" sz="3200" dirty="0"/>
              <a:t>Recent Trends; Future of Web Search</a:t>
            </a:r>
            <a:br>
              <a:rPr lang="en-US" altLang="en-US" dirty="0"/>
            </a:br>
            <a:endParaRPr lang="en-US" altLang="en-US" dirty="0"/>
          </a:p>
        </p:txBody>
      </p:sp>
      <p:sp>
        <p:nvSpPr>
          <p:cNvPr id="27651" name="Text Box 5"/>
          <p:cNvSpPr txBox="1">
            <a:spLocks noChangeArrowheads="1"/>
          </p:cNvSpPr>
          <p:nvPr/>
        </p:nvSpPr>
        <p:spPr bwMode="auto">
          <a:xfrm>
            <a:off x="1752600" y="3115434"/>
            <a:ext cx="5638800" cy="1441450"/>
          </a:xfrm>
          <a:prstGeom prst="rect">
            <a:avLst/>
          </a:prstGeom>
          <a:solidFill>
            <a:srgbClr val="99CCFF"/>
          </a:solidFill>
          <a:ln w="9525">
            <a:solidFill>
              <a:srgbClr val="FF0000"/>
            </a:solidFill>
            <a:miter lim="800000"/>
            <a:headEnd/>
            <a:tailEnd/>
          </a:ln>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algn="r" eaLnBrk="0" fontAlgn="base" hangingPunct="0">
              <a:spcBef>
                <a:spcPct val="0"/>
              </a:spcBef>
              <a:spcAft>
                <a:spcPct val="0"/>
              </a:spcAft>
              <a:defRPr sz="1400">
                <a:solidFill>
                  <a:schemeClr val="tx1"/>
                </a:solidFill>
                <a:latin typeface="Times New Roman" pitchFamily="18" charset="0"/>
              </a:defRPr>
            </a:lvl6pPr>
            <a:lvl7pPr marL="2971800" indent="-228600" algn="r" eaLnBrk="0" fontAlgn="base" hangingPunct="0">
              <a:spcBef>
                <a:spcPct val="0"/>
              </a:spcBef>
              <a:spcAft>
                <a:spcPct val="0"/>
              </a:spcAft>
              <a:defRPr sz="1400">
                <a:solidFill>
                  <a:schemeClr val="tx1"/>
                </a:solidFill>
                <a:latin typeface="Times New Roman" pitchFamily="18" charset="0"/>
              </a:defRPr>
            </a:lvl7pPr>
            <a:lvl8pPr marL="3429000" indent="-228600" algn="r" eaLnBrk="0" fontAlgn="base" hangingPunct="0">
              <a:spcBef>
                <a:spcPct val="0"/>
              </a:spcBef>
              <a:spcAft>
                <a:spcPct val="0"/>
              </a:spcAft>
              <a:defRPr sz="1400">
                <a:solidFill>
                  <a:schemeClr val="tx1"/>
                </a:solidFill>
                <a:latin typeface="Times New Roman" pitchFamily="18" charset="0"/>
              </a:defRPr>
            </a:lvl8pPr>
            <a:lvl9pPr marL="3886200" indent="-228600" algn="r" eaLnBrk="0" fontAlgn="base" hangingPunct="0">
              <a:spcBef>
                <a:spcPct val="0"/>
              </a:spcBef>
              <a:spcAft>
                <a:spcPct val="0"/>
              </a:spcAft>
              <a:defRPr sz="1400">
                <a:solidFill>
                  <a:schemeClr val="tx1"/>
                </a:solidFill>
                <a:latin typeface="Times New Roman" pitchFamily="18" charset="0"/>
              </a:defRPr>
            </a:lvl9pPr>
          </a:lstStyle>
          <a:p>
            <a:pPr algn="ctr">
              <a:spcBef>
                <a:spcPct val="50000"/>
              </a:spcBef>
            </a:pPr>
            <a:endParaRPr lang="en-US" altLang="en-US" sz="400"/>
          </a:p>
          <a:p>
            <a:pPr algn="ctr">
              <a:spcBef>
                <a:spcPct val="50000"/>
              </a:spcBef>
            </a:pPr>
            <a:r>
              <a:rPr lang="en-US" altLang="en-US" sz="2400"/>
              <a:t>CSC 575</a:t>
            </a:r>
          </a:p>
          <a:p>
            <a:pPr algn="ctr">
              <a:spcBef>
                <a:spcPct val="50000"/>
              </a:spcBef>
            </a:pPr>
            <a:r>
              <a:rPr lang="en-US" altLang="en-US" sz="2400"/>
              <a:t>Intelligent Information Retrieval</a:t>
            </a:r>
          </a:p>
          <a:p>
            <a:pPr algn="ctr">
              <a:spcBef>
                <a:spcPct val="50000"/>
              </a:spcBef>
            </a:pPr>
            <a:endParaRPr lang="en-US" altLang="en-US" sz="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Graphs</a:t>
            </a:r>
          </a:p>
        </p:txBody>
      </p:sp>
      <p:sp>
        <p:nvSpPr>
          <p:cNvPr id="4" name="Footer Placeholder 3"/>
          <p:cNvSpPr>
            <a:spLocks noGrp="1"/>
          </p:cNvSpPr>
          <p:nvPr>
            <p:ph type="ftr" sz="quarter" idx="10"/>
          </p:nvPr>
        </p:nvSpPr>
        <p:spPr/>
        <p:txBody>
          <a:body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p>
            <a:pPr>
              <a:defRPr/>
            </a:pPr>
            <a:fld id="{74247089-5A32-422F-B575-01D7D076650E}" type="slidenum">
              <a:rPr lang="en-US" smtClean="0"/>
              <a:pPr>
                <a:defRPr/>
              </a:pPr>
              <a:t>10</a:t>
            </a:fld>
            <a:endParaRPr lang="en-US"/>
          </a:p>
        </p:txBody>
      </p:sp>
      <p:pic>
        <p:nvPicPr>
          <p:cNvPr id="4098" name="Picture 2" descr="Image result for knowledge graph mov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326" y="1554162"/>
            <a:ext cx="6263627" cy="383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98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Graphs</a:t>
            </a:r>
          </a:p>
        </p:txBody>
      </p:sp>
      <p:sp>
        <p:nvSpPr>
          <p:cNvPr id="4" name="Footer Placeholder 3"/>
          <p:cNvSpPr>
            <a:spLocks noGrp="1"/>
          </p:cNvSpPr>
          <p:nvPr>
            <p:ph type="ftr" sz="quarter" idx="10"/>
          </p:nvPr>
        </p:nvSpPr>
        <p:spPr/>
        <p:txBody>
          <a:body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p>
            <a:pPr>
              <a:defRPr/>
            </a:pPr>
            <a:fld id="{74247089-5A32-422F-B575-01D7D076650E}" type="slidenum">
              <a:rPr lang="en-US" smtClean="0"/>
              <a:pPr>
                <a:defRPr/>
              </a:pPr>
              <a:t>11</a:t>
            </a:fld>
            <a:endParaRPr lang="en-US"/>
          </a:p>
        </p:txBody>
      </p:sp>
      <p:pic>
        <p:nvPicPr>
          <p:cNvPr id="1026" name="Picture 2" descr="Image result for knowledge graph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35" y="1066800"/>
            <a:ext cx="7618065" cy="523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5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Graphs</a:t>
            </a:r>
          </a:p>
        </p:txBody>
      </p:sp>
      <p:sp>
        <p:nvSpPr>
          <p:cNvPr id="4" name="Footer Placeholder 3"/>
          <p:cNvSpPr>
            <a:spLocks noGrp="1"/>
          </p:cNvSpPr>
          <p:nvPr>
            <p:ph type="ftr" sz="quarter" idx="10"/>
          </p:nvPr>
        </p:nvSpPr>
        <p:spPr/>
        <p:txBody>
          <a:body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p>
            <a:pPr>
              <a:defRPr/>
            </a:pPr>
            <a:fld id="{74247089-5A32-422F-B575-01D7D076650E}" type="slidenum">
              <a:rPr lang="en-US" smtClean="0"/>
              <a:pPr>
                <a:defRPr/>
              </a:pPr>
              <a:t>12</a:t>
            </a:fld>
            <a:endParaRPr lang="en-US"/>
          </a:p>
        </p:txBody>
      </p:sp>
      <p:pic>
        <p:nvPicPr>
          <p:cNvPr id="2050" name="Picture 2" descr="Image result for knowledge graph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175" y="1461155"/>
            <a:ext cx="5532386" cy="441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2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26" y="399690"/>
            <a:ext cx="7772400" cy="1092680"/>
          </a:xfrm>
        </p:spPr>
        <p:txBody>
          <a:bodyPr/>
          <a:lstStyle/>
          <a:p>
            <a:r>
              <a:rPr lang="en-US" dirty="0"/>
              <a:t>3 approaches to question answering:</a:t>
            </a:r>
          </a:p>
        </p:txBody>
      </p:sp>
      <p:sp>
        <p:nvSpPr>
          <p:cNvPr id="3" name="Content Placeholder 2"/>
          <p:cNvSpPr>
            <a:spLocks noGrp="1"/>
          </p:cNvSpPr>
          <p:nvPr>
            <p:ph idx="1"/>
          </p:nvPr>
        </p:nvSpPr>
        <p:spPr>
          <a:xfrm>
            <a:off x="703053" y="1863306"/>
            <a:ext cx="7772400" cy="4028536"/>
          </a:xfrm>
        </p:spPr>
        <p:txBody>
          <a:bodyPr/>
          <a:lstStyle/>
          <a:p>
            <a:r>
              <a:rPr lang="en-US" sz="2800" dirty="0"/>
              <a:t>Knowledge-Based Approaches</a:t>
            </a:r>
          </a:p>
          <a:p>
            <a:r>
              <a:rPr lang="en-US" sz="2800" dirty="0"/>
              <a:t>Text-Based Approaches</a:t>
            </a:r>
          </a:p>
          <a:p>
            <a:r>
              <a:rPr lang="en-US" sz="2800" dirty="0"/>
              <a:t>Hybrid Approaches</a:t>
            </a:r>
          </a:p>
          <a:p>
            <a:endParaRPr lang="en-US" sz="2800" dirty="0"/>
          </a:p>
        </p:txBody>
      </p:sp>
      <p:sp>
        <p:nvSpPr>
          <p:cNvPr id="4" name="Slide Number Placeholder 3"/>
          <p:cNvSpPr>
            <a:spLocks noGrp="1"/>
          </p:cNvSpPr>
          <p:nvPr>
            <p:ph type="sldNum" sz="quarter" idx="11"/>
          </p:nvPr>
        </p:nvSpPr>
        <p:spPr/>
        <p:txBody>
          <a:bodyPr/>
          <a:lstStyle/>
          <a:p>
            <a:fld id="{10F35DC5-7E65-8247-99AB-4E984F8A921E}" type="slidenum">
              <a:rPr lang="en-US" sz="1200" smtClean="0"/>
              <a:pPr/>
              <a:t>13</a:t>
            </a:fld>
            <a:endParaRPr lang="en-US" sz="1200" dirty="0"/>
          </a:p>
        </p:txBody>
      </p:sp>
    </p:spTree>
    <p:extLst>
      <p:ext uri="{BB962C8B-B14F-4D97-AF65-F5344CB8AC3E}">
        <p14:creationId xmlns:p14="http://schemas.microsoft.com/office/powerpoint/2010/main" val="3849937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26" y="399690"/>
            <a:ext cx="7772400" cy="1092680"/>
          </a:xfrm>
        </p:spPr>
        <p:txBody>
          <a:bodyPr/>
          <a:lstStyle/>
          <a:p>
            <a:r>
              <a:rPr lang="en-US" dirty="0"/>
              <a:t>Knowledge-based approaches (Siri)</a:t>
            </a:r>
          </a:p>
        </p:txBody>
      </p:sp>
      <p:sp>
        <p:nvSpPr>
          <p:cNvPr id="3" name="Content Placeholder 2"/>
          <p:cNvSpPr>
            <a:spLocks noGrp="1"/>
          </p:cNvSpPr>
          <p:nvPr>
            <p:ph idx="1"/>
          </p:nvPr>
        </p:nvSpPr>
        <p:spPr>
          <a:xfrm>
            <a:off x="703053" y="1863306"/>
            <a:ext cx="7772400" cy="4028536"/>
          </a:xfrm>
        </p:spPr>
        <p:txBody>
          <a:bodyPr/>
          <a:lstStyle/>
          <a:p>
            <a:r>
              <a:rPr lang="en-US" dirty="0"/>
              <a:t>Build a semantic representation of the query</a:t>
            </a:r>
          </a:p>
          <a:p>
            <a:pPr lvl="1"/>
            <a:r>
              <a:rPr lang="en-US" dirty="0"/>
              <a:t>Times, dates, locations, entities, numeric quantities</a:t>
            </a:r>
          </a:p>
          <a:p>
            <a:r>
              <a:rPr lang="en-US" dirty="0"/>
              <a:t>Map from this semantics to query structured data or resources</a:t>
            </a:r>
          </a:p>
          <a:p>
            <a:pPr lvl="1"/>
            <a:r>
              <a:rPr lang="en-US" dirty="0"/>
              <a:t>Geospatial databases</a:t>
            </a:r>
          </a:p>
          <a:p>
            <a:pPr lvl="1"/>
            <a:r>
              <a:rPr lang="en-US" dirty="0"/>
              <a:t>Ontologies (Wikipedia </a:t>
            </a:r>
            <a:r>
              <a:rPr lang="en-US" dirty="0" err="1"/>
              <a:t>infoboxes</a:t>
            </a:r>
            <a:r>
              <a:rPr lang="en-US" dirty="0"/>
              <a:t>, </a:t>
            </a:r>
            <a:r>
              <a:rPr lang="en-US" dirty="0" err="1"/>
              <a:t>dbPedia</a:t>
            </a:r>
            <a:r>
              <a:rPr lang="en-US" dirty="0"/>
              <a:t>, WordNet, </a:t>
            </a:r>
            <a:r>
              <a:rPr lang="en-US" dirty="0" err="1"/>
              <a:t>Yago</a:t>
            </a:r>
            <a:r>
              <a:rPr lang="en-US" dirty="0"/>
              <a:t>)</a:t>
            </a:r>
          </a:p>
          <a:p>
            <a:pPr lvl="1"/>
            <a:r>
              <a:rPr lang="en-US" dirty="0"/>
              <a:t>Restaurant review sources and reservation services</a:t>
            </a:r>
          </a:p>
          <a:p>
            <a:pPr lvl="1"/>
            <a:r>
              <a:rPr lang="en-US" dirty="0"/>
              <a:t>Scientific databases</a:t>
            </a:r>
          </a:p>
          <a:p>
            <a:pPr lvl="1"/>
            <a:r>
              <a:rPr lang="en-US" dirty="0"/>
              <a:t>Wolfram Alpha</a:t>
            </a:r>
          </a:p>
          <a:p>
            <a:endParaRPr lang="en-US" dirty="0"/>
          </a:p>
        </p:txBody>
      </p:sp>
      <p:sp>
        <p:nvSpPr>
          <p:cNvPr id="4" name="Slide Number Placeholder 3"/>
          <p:cNvSpPr>
            <a:spLocks noGrp="1"/>
          </p:cNvSpPr>
          <p:nvPr>
            <p:ph type="sldNum" sz="quarter" idx="11"/>
          </p:nvPr>
        </p:nvSpPr>
        <p:spPr/>
        <p:txBody>
          <a:bodyPr/>
          <a:lstStyle/>
          <a:p>
            <a:fld id="{10F35DC5-7E65-8247-99AB-4E984F8A921E}" type="slidenum">
              <a:rPr lang="en-US" sz="1200" smtClean="0"/>
              <a:pPr/>
              <a:t>14</a:t>
            </a:fld>
            <a:endParaRPr lang="en-US" sz="1200" dirty="0"/>
          </a:p>
        </p:txBody>
      </p:sp>
    </p:spTree>
    <p:extLst>
      <p:ext uri="{BB962C8B-B14F-4D97-AF65-F5344CB8AC3E}">
        <p14:creationId xmlns:p14="http://schemas.microsoft.com/office/powerpoint/2010/main" val="146116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94427" y="529087"/>
            <a:ext cx="7772400" cy="762000"/>
          </a:xfrm>
        </p:spPr>
        <p:txBody>
          <a:bodyPr/>
          <a:lstStyle/>
          <a:p>
            <a:pPr eaLnBrk="1" hangingPunct="1"/>
            <a:r>
              <a:rPr lang="en-US" dirty="0"/>
              <a:t>Text-based (mainly factoid) QA</a:t>
            </a:r>
          </a:p>
        </p:txBody>
      </p:sp>
      <p:sp>
        <p:nvSpPr>
          <p:cNvPr id="59395" name="Rectangle 3"/>
          <p:cNvSpPr>
            <a:spLocks noGrp="1" noChangeArrowheads="1"/>
          </p:cNvSpPr>
          <p:nvPr>
            <p:ph sz="quarter" idx="1"/>
          </p:nvPr>
        </p:nvSpPr>
        <p:spPr>
          <a:xfrm>
            <a:off x="304800" y="1701800"/>
            <a:ext cx="8534400" cy="4775200"/>
          </a:xfrm>
        </p:spPr>
        <p:txBody>
          <a:bodyPr/>
          <a:lstStyle/>
          <a:p>
            <a:pPr eaLnBrk="1" hangingPunct="1"/>
            <a:r>
              <a:rPr lang="en-US" dirty="0"/>
              <a:t>Question Processing</a:t>
            </a:r>
          </a:p>
          <a:p>
            <a:pPr lvl="1"/>
            <a:r>
              <a:rPr lang="en-US" dirty="0"/>
              <a:t>Detect question type, answer type, focus, relations</a:t>
            </a:r>
          </a:p>
          <a:p>
            <a:pPr lvl="1"/>
            <a:r>
              <a:rPr lang="en-US" dirty="0"/>
              <a:t>Formulate queries to send to a search engine</a:t>
            </a:r>
          </a:p>
          <a:p>
            <a:r>
              <a:rPr lang="en-US" dirty="0"/>
              <a:t>Passage Retrieval</a:t>
            </a:r>
          </a:p>
          <a:p>
            <a:pPr lvl="1"/>
            <a:r>
              <a:rPr lang="en-US" dirty="0"/>
              <a:t>Retrieve ranked documents</a:t>
            </a:r>
          </a:p>
          <a:p>
            <a:pPr lvl="1"/>
            <a:r>
              <a:rPr lang="en-US" dirty="0"/>
              <a:t>Break into suitable passages and re-rank</a:t>
            </a:r>
          </a:p>
          <a:p>
            <a:r>
              <a:rPr lang="en-US" dirty="0"/>
              <a:t>Answer Processing</a:t>
            </a:r>
          </a:p>
          <a:p>
            <a:pPr lvl="1"/>
            <a:r>
              <a:rPr lang="en-US" dirty="0"/>
              <a:t>Extract candidate answers (as named entities)</a:t>
            </a:r>
          </a:p>
          <a:p>
            <a:pPr lvl="1"/>
            <a:r>
              <a:rPr lang="en-US" dirty="0"/>
              <a:t>Rank candidates </a:t>
            </a:r>
          </a:p>
          <a:p>
            <a:pPr lvl="2"/>
            <a:r>
              <a:rPr lang="en-US" sz="1800" dirty="0"/>
              <a:t>using evidence from relations in the text and external sources</a:t>
            </a:r>
          </a:p>
        </p:txBody>
      </p:sp>
    </p:spTree>
    <p:extLst>
      <p:ext uri="{BB962C8B-B14F-4D97-AF65-F5344CB8AC3E}">
        <p14:creationId xmlns:p14="http://schemas.microsoft.com/office/powerpoint/2010/main" val="218191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21" y="382437"/>
            <a:ext cx="7772400" cy="762000"/>
          </a:xfrm>
        </p:spPr>
        <p:txBody>
          <a:bodyPr/>
          <a:lstStyle/>
          <a:p>
            <a:r>
              <a:rPr lang="en-US" dirty="0"/>
              <a:t>Hybrid approaches (IBM Watson)</a:t>
            </a:r>
          </a:p>
        </p:txBody>
      </p:sp>
      <p:sp>
        <p:nvSpPr>
          <p:cNvPr id="3" name="Content Placeholder 2"/>
          <p:cNvSpPr>
            <a:spLocks noGrp="1"/>
          </p:cNvSpPr>
          <p:nvPr>
            <p:ph idx="1"/>
          </p:nvPr>
        </p:nvSpPr>
        <p:spPr>
          <a:xfrm>
            <a:off x="685800" y="1449238"/>
            <a:ext cx="7772400" cy="4722962"/>
          </a:xfrm>
        </p:spPr>
        <p:txBody>
          <a:bodyPr/>
          <a:lstStyle/>
          <a:p>
            <a:r>
              <a:rPr lang="en-US" dirty="0"/>
              <a:t>Build a shallow semantic representation of the query</a:t>
            </a:r>
          </a:p>
          <a:p>
            <a:r>
              <a:rPr lang="en-US" dirty="0"/>
              <a:t>Generate answer candidates using IR methods</a:t>
            </a:r>
          </a:p>
          <a:p>
            <a:pPr lvl="1"/>
            <a:r>
              <a:rPr lang="en-US" dirty="0"/>
              <a:t>Augmented with ontologies and semi-structured data</a:t>
            </a:r>
          </a:p>
          <a:p>
            <a:r>
              <a:rPr lang="en-US" dirty="0"/>
              <a:t>Score each candidate using richer knowledge sources</a:t>
            </a:r>
          </a:p>
          <a:p>
            <a:pPr lvl="1"/>
            <a:r>
              <a:rPr lang="en-US" dirty="0"/>
              <a:t>Geospatial databases</a:t>
            </a:r>
          </a:p>
          <a:p>
            <a:pPr lvl="1"/>
            <a:r>
              <a:rPr lang="en-US" dirty="0"/>
              <a:t>Temporal reasoning</a:t>
            </a:r>
          </a:p>
          <a:p>
            <a:pPr lvl="1"/>
            <a:r>
              <a:rPr lang="en-US" dirty="0"/>
              <a:t>Taxonomical classification</a:t>
            </a:r>
          </a:p>
          <a:p>
            <a:pPr lvl="1"/>
            <a:r>
              <a:rPr lang="en-US" dirty="0"/>
              <a:t>Knowledge graphs</a:t>
            </a: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fld id="{10F35DC5-7E65-8247-99AB-4E984F8A921E}" type="slidenum">
              <a:rPr lang="en-US" smtClean="0"/>
              <a:pPr/>
              <a:t>16</a:t>
            </a:fld>
            <a:endParaRPr lang="en-US"/>
          </a:p>
        </p:txBody>
      </p:sp>
    </p:spTree>
    <p:extLst>
      <p:ext uri="{BB962C8B-B14F-4D97-AF65-F5344CB8AC3E}">
        <p14:creationId xmlns:p14="http://schemas.microsoft.com/office/powerpoint/2010/main" val="2003383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 from Fernando Pereira (Google)</a:t>
            </a:r>
          </a:p>
        </p:txBody>
      </p:sp>
      <p:pic>
        <p:nvPicPr>
          <p:cNvPr id="3" name="Picture 2"/>
          <p:cNvPicPr>
            <a:picLocks noChangeAspect="1"/>
          </p:cNvPicPr>
          <p:nvPr/>
        </p:nvPicPr>
        <p:blipFill>
          <a:blip r:embed="rId2"/>
          <a:stretch>
            <a:fillRect/>
          </a:stretch>
        </p:blipFill>
        <p:spPr>
          <a:xfrm>
            <a:off x="353682" y="1082679"/>
            <a:ext cx="8531525" cy="5581752"/>
          </a:xfrm>
          <a:prstGeom prst="rect">
            <a:avLst/>
          </a:prstGeom>
        </p:spPr>
      </p:pic>
    </p:spTree>
    <p:extLst>
      <p:ext uri="{BB962C8B-B14F-4D97-AF65-F5344CB8AC3E}">
        <p14:creationId xmlns:p14="http://schemas.microsoft.com/office/powerpoint/2010/main" val="316246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406400"/>
            <a:ext cx="9144000" cy="6040073"/>
          </a:xfrm>
          <a:prstGeom prst="rect">
            <a:avLst/>
          </a:prstGeom>
        </p:spPr>
      </p:pic>
    </p:spTree>
    <p:extLst>
      <p:ext uri="{BB962C8B-B14F-4D97-AF65-F5344CB8AC3E}">
        <p14:creationId xmlns:p14="http://schemas.microsoft.com/office/powerpoint/2010/main" val="729232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308100"/>
            <a:ext cx="9144000" cy="4226148"/>
          </a:xfrm>
          <a:prstGeom prst="rect">
            <a:avLst/>
          </a:prstGeom>
        </p:spPr>
      </p:pic>
    </p:spTree>
    <p:extLst>
      <p:ext uri="{BB962C8B-B14F-4D97-AF65-F5344CB8AC3E}">
        <p14:creationId xmlns:p14="http://schemas.microsoft.com/office/powerpoint/2010/main" val="90843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of Web Search?</a:t>
            </a:r>
          </a:p>
        </p:txBody>
      </p:sp>
      <p:sp>
        <p:nvSpPr>
          <p:cNvPr id="4" name="Content Placeholder 3"/>
          <p:cNvSpPr>
            <a:spLocks noGrp="1"/>
          </p:cNvSpPr>
          <p:nvPr>
            <p:ph idx="1"/>
          </p:nvPr>
        </p:nvSpPr>
        <p:spPr/>
        <p:txBody>
          <a:bodyPr/>
          <a:lstStyle/>
          <a:p>
            <a:pPr marL="0" indent="0">
              <a:buNone/>
            </a:pPr>
            <a:r>
              <a:rPr lang="en-US" dirty="0"/>
              <a:t>The web, it is a changing. </a:t>
            </a:r>
          </a:p>
          <a:p>
            <a:pPr marL="0" indent="0">
              <a:buNone/>
            </a:pPr>
            <a:endParaRPr lang="en-US" sz="1200" dirty="0"/>
          </a:p>
          <a:p>
            <a:pPr marL="0" indent="0">
              <a:buNone/>
            </a:pPr>
            <a:r>
              <a:rPr lang="en-US" dirty="0"/>
              <a:t>What will search look like, say in 2025?</a:t>
            </a:r>
          </a:p>
          <a:p>
            <a:pPr eaLnBrk="1" hangingPunct="1"/>
            <a:r>
              <a:rPr lang="en-US" dirty="0">
                <a:ea typeface="ＭＳ Ｐゴシック" charset="0"/>
                <a:cs typeface="ＭＳ Ｐゴシック" charset="0"/>
              </a:rPr>
              <a:t>Key words into a search box?</a:t>
            </a:r>
          </a:p>
          <a:p>
            <a:pPr eaLnBrk="1" hangingPunct="1"/>
            <a:r>
              <a:rPr lang="en-US" dirty="0">
                <a:ea typeface="ＭＳ Ｐゴシック" charset="0"/>
                <a:cs typeface="ＭＳ Ｐゴシック" charset="0"/>
              </a:rPr>
              <a:t>Use the Semantic Web to extract meaningful information from documents?</a:t>
            </a:r>
          </a:p>
          <a:p>
            <a:pPr eaLnBrk="1" hangingPunct="1"/>
            <a:r>
              <a:rPr lang="en-US" dirty="0">
                <a:ea typeface="ＭＳ Ｐゴシック" charset="0"/>
                <a:cs typeface="ＭＳ Ｐゴシック" charset="0"/>
              </a:rPr>
              <a:t>Ask questions in natural language?</a:t>
            </a:r>
          </a:p>
          <a:p>
            <a:pPr eaLnBrk="1" hangingPunct="1"/>
            <a:r>
              <a:rPr lang="en-US" dirty="0">
                <a:ea typeface="ＭＳ Ｐゴシック" charset="0"/>
                <a:cs typeface="ＭＳ Ｐゴシック" charset="0"/>
              </a:rPr>
              <a:t>Integrated intelligent interfaces and chatbots?</a:t>
            </a:r>
          </a:p>
          <a:p>
            <a:pPr eaLnBrk="1" hangingPunct="1"/>
            <a:r>
              <a:rPr lang="en-US" dirty="0">
                <a:ea typeface="ＭＳ Ｐゴシック" charset="0"/>
                <a:cs typeface="ＭＳ Ｐゴシック" charset="0"/>
              </a:rPr>
              <a:t>Social or collaborative search?</a:t>
            </a:r>
          </a:p>
          <a:p>
            <a:endParaRPr lang="en-US" sz="1200" dirty="0"/>
          </a:p>
          <a:p>
            <a:pPr marL="0" indent="0">
              <a:buNone/>
            </a:pPr>
            <a:r>
              <a:rPr lang="en-US" dirty="0"/>
              <a:t>The trends of the past few years provides clues (at least for the near future)</a:t>
            </a:r>
          </a:p>
        </p:txBody>
      </p:sp>
    </p:spTree>
    <p:extLst>
      <p:ext uri="{BB962C8B-B14F-4D97-AF65-F5344CB8AC3E}">
        <p14:creationId xmlns:p14="http://schemas.microsoft.com/office/powerpoint/2010/main" val="22033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016000"/>
            <a:ext cx="9144000" cy="4801683"/>
          </a:xfrm>
          <a:prstGeom prst="rect">
            <a:avLst/>
          </a:prstGeom>
        </p:spPr>
      </p:pic>
    </p:spTree>
    <p:extLst>
      <p:ext uri="{BB962C8B-B14F-4D97-AF65-F5344CB8AC3E}">
        <p14:creationId xmlns:p14="http://schemas.microsoft.com/office/powerpoint/2010/main" val="158126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003300"/>
            <a:ext cx="9144000" cy="4834256"/>
          </a:xfrm>
          <a:prstGeom prst="rect">
            <a:avLst/>
          </a:prstGeom>
        </p:spPr>
      </p:pic>
    </p:spTree>
    <p:extLst>
      <p:ext uri="{BB962C8B-B14F-4D97-AF65-F5344CB8AC3E}">
        <p14:creationId xmlns:p14="http://schemas.microsoft.com/office/powerpoint/2010/main" val="4116417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409700"/>
            <a:ext cx="9144000" cy="4037829"/>
          </a:xfrm>
          <a:prstGeom prst="rect">
            <a:avLst/>
          </a:prstGeom>
        </p:spPr>
      </p:pic>
    </p:spTree>
    <p:extLst>
      <p:ext uri="{BB962C8B-B14F-4D97-AF65-F5344CB8AC3E}">
        <p14:creationId xmlns:p14="http://schemas.microsoft.com/office/powerpoint/2010/main" val="426158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600200"/>
            <a:ext cx="9144000" cy="3632317"/>
          </a:xfrm>
          <a:prstGeom prst="rect">
            <a:avLst/>
          </a:prstGeom>
        </p:spPr>
      </p:pic>
    </p:spTree>
    <p:extLst>
      <p:ext uri="{BB962C8B-B14F-4D97-AF65-F5344CB8AC3E}">
        <p14:creationId xmlns:p14="http://schemas.microsoft.com/office/powerpoint/2010/main" val="406964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508000"/>
            <a:ext cx="9144000" cy="5825680"/>
          </a:xfrm>
          <a:prstGeom prst="rect">
            <a:avLst/>
          </a:prstGeom>
        </p:spPr>
      </p:pic>
    </p:spTree>
    <p:extLst>
      <p:ext uri="{BB962C8B-B14F-4D97-AF65-F5344CB8AC3E}">
        <p14:creationId xmlns:p14="http://schemas.microsoft.com/office/powerpoint/2010/main" val="3052980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9C562-0BF8-4911-9C54-1506726E7FB7}"/>
              </a:ext>
            </a:extLst>
          </p:cNvPr>
          <p:cNvPicPr>
            <a:picLocks noChangeAspect="1"/>
          </p:cNvPicPr>
          <p:nvPr/>
        </p:nvPicPr>
        <p:blipFill>
          <a:blip r:embed="rId2"/>
          <a:stretch>
            <a:fillRect/>
          </a:stretch>
        </p:blipFill>
        <p:spPr>
          <a:xfrm>
            <a:off x="481553" y="0"/>
            <a:ext cx="8357647" cy="6543700"/>
          </a:xfrm>
          <a:prstGeom prst="rect">
            <a:avLst/>
          </a:prstGeom>
        </p:spPr>
      </p:pic>
      <p:sp>
        <p:nvSpPr>
          <p:cNvPr id="7" name="Rectangular Callout 6"/>
          <p:cNvSpPr/>
          <p:nvPr/>
        </p:nvSpPr>
        <p:spPr>
          <a:xfrm>
            <a:off x="6909847" y="314300"/>
            <a:ext cx="1752600" cy="381000"/>
          </a:xfrm>
          <a:prstGeom prst="wedgeRectCallout">
            <a:avLst>
              <a:gd name="adj1" fmla="val 7831"/>
              <a:gd name="adj2" fmla="val 285471"/>
            </a:avLst>
          </a:prstGeom>
          <a:noFill/>
          <a:ln w="57150"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Structured Data</a:t>
            </a:r>
          </a:p>
        </p:txBody>
      </p:sp>
      <p:sp>
        <p:nvSpPr>
          <p:cNvPr id="4" name="Rectangular Callout 3"/>
          <p:cNvSpPr/>
          <p:nvPr/>
        </p:nvSpPr>
        <p:spPr>
          <a:xfrm>
            <a:off x="2243579" y="1946936"/>
            <a:ext cx="1873496" cy="381000"/>
          </a:xfrm>
          <a:prstGeom prst="wedgeRectCallout">
            <a:avLst>
              <a:gd name="adj1" fmla="val -67784"/>
              <a:gd name="adj2" fmla="val -136827"/>
            </a:avLst>
          </a:prstGeom>
          <a:noFill/>
          <a:ln w="57150"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Direct Answer</a:t>
            </a:r>
          </a:p>
        </p:txBody>
      </p:sp>
      <p:sp>
        <p:nvSpPr>
          <p:cNvPr id="6" name="Rectangular Callout 5"/>
          <p:cNvSpPr/>
          <p:nvPr/>
        </p:nvSpPr>
        <p:spPr>
          <a:xfrm>
            <a:off x="3240775" y="5775548"/>
            <a:ext cx="1752600" cy="381000"/>
          </a:xfrm>
          <a:prstGeom prst="wedgeRectCallout">
            <a:avLst>
              <a:gd name="adj1" fmla="val -46310"/>
              <a:gd name="adj2" fmla="val -274931"/>
            </a:avLst>
          </a:prstGeom>
          <a:noFill/>
          <a:ln w="57150"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Collaborative Data</a:t>
            </a:r>
          </a:p>
        </p:txBody>
      </p:sp>
    </p:spTree>
    <p:extLst>
      <p:ext uri="{BB962C8B-B14F-4D97-AF65-F5344CB8AC3E}">
        <p14:creationId xmlns:p14="http://schemas.microsoft.com/office/powerpoint/2010/main" val="876723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Desired experience: Towards actions</a:t>
            </a:r>
            <a:br>
              <a:rPr lang="en-US" dirty="0"/>
            </a:br>
            <a:r>
              <a:rPr lang="en-US" sz="2000" dirty="0"/>
              <a:t>(Patrick </a:t>
            </a:r>
            <a:r>
              <a:rPr lang="en-US" sz="2000" dirty="0" err="1"/>
              <a:t>Pantel</a:t>
            </a:r>
            <a:r>
              <a:rPr lang="en-US" sz="2000" dirty="0"/>
              <a:t>, et al., Microsoft Research)</a:t>
            </a:r>
          </a:p>
        </p:txBody>
      </p:sp>
      <p:pic>
        <p:nvPicPr>
          <p:cNvPr id="3" name="Picture 2"/>
          <p:cNvPicPr>
            <a:picLocks noChangeAspect="1"/>
          </p:cNvPicPr>
          <p:nvPr/>
        </p:nvPicPr>
        <p:blipFill>
          <a:blip r:embed="rId2"/>
          <a:stretch>
            <a:fillRect/>
          </a:stretch>
        </p:blipFill>
        <p:spPr>
          <a:xfrm>
            <a:off x="152399" y="1600200"/>
            <a:ext cx="8337881" cy="4724400"/>
          </a:xfrm>
          <a:prstGeom prst="rect">
            <a:avLst/>
          </a:prstGeom>
        </p:spPr>
      </p:pic>
    </p:spTree>
    <p:extLst>
      <p:ext uri="{BB962C8B-B14F-4D97-AF65-F5344CB8AC3E}">
        <p14:creationId xmlns:p14="http://schemas.microsoft.com/office/powerpoint/2010/main" val="772460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Desired experience: Towards actions</a:t>
            </a:r>
          </a:p>
        </p:txBody>
      </p:sp>
      <p:pic>
        <p:nvPicPr>
          <p:cNvPr id="3" name="Picture 2"/>
          <p:cNvPicPr>
            <a:picLocks noChangeAspect="1"/>
          </p:cNvPicPr>
          <p:nvPr/>
        </p:nvPicPr>
        <p:blipFill>
          <a:blip r:embed="rId2"/>
          <a:stretch>
            <a:fillRect/>
          </a:stretch>
        </p:blipFill>
        <p:spPr>
          <a:xfrm>
            <a:off x="468701" y="1230893"/>
            <a:ext cx="8360939" cy="5083250"/>
          </a:xfrm>
          <a:prstGeom prst="rect">
            <a:avLst/>
          </a:prstGeom>
        </p:spPr>
      </p:pic>
    </p:spTree>
    <p:extLst>
      <p:ext uri="{BB962C8B-B14F-4D97-AF65-F5344CB8AC3E}">
        <p14:creationId xmlns:p14="http://schemas.microsoft.com/office/powerpoint/2010/main" val="83304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vs. Intents</a:t>
            </a:r>
          </a:p>
        </p:txBody>
      </p:sp>
      <p:pic>
        <p:nvPicPr>
          <p:cNvPr id="3" name="Picture 2"/>
          <p:cNvPicPr>
            <a:picLocks noChangeAspect="1"/>
          </p:cNvPicPr>
          <p:nvPr/>
        </p:nvPicPr>
        <p:blipFill>
          <a:blip r:embed="rId2"/>
          <a:stretch>
            <a:fillRect/>
          </a:stretch>
        </p:blipFill>
        <p:spPr>
          <a:xfrm>
            <a:off x="0" y="1434681"/>
            <a:ext cx="9144000" cy="5036569"/>
          </a:xfrm>
          <a:prstGeom prst="rect">
            <a:avLst/>
          </a:prstGeom>
        </p:spPr>
      </p:pic>
    </p:spTree>
    <p:extLst>
      <p:ext uri="{BB962C8B-B14F-4D97-AF65-F5344CB8AC3E}">
        <p14:creationId xmlns:p14="http://schemas.microsoft.com/office/powerpoint/2010/main" val="459356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9690"/>
            <a:ext cx="7772400" cy="762000"/>
          </a:xfrm>
        </p:spPr>
        <p:txBody>
          <a:bodyPr/>
          <a:lstStyle/>
          <a:p>
            <a:r>
              <a:rPr lang="en-US" dirty="0"/>
              <a:t>Learning actions from web usage logs</a:t>
            </a:r>
          </a:p>
        </p:txBody>
      </p:sp>
      <p:pic>
        <p:nvPicPr>
          <p:cNvPr id="3" name="Picture 2"/>
          <p:cNvPicPr>
            <a:picLocks noChangeAspect="1"/>
          </p:cNvPicPr>
          <p:nvPr/>
        </p:nvPicPr>
        <p:blipFill>
          <a:blip r:embed="rId3"/>
          <a:stretch>
            <a:fillRect/>
          </a:stretch>
        </p:blipFill>
        <p:spPr>
          <a:xfrm>
            <a:off x="0" y="1593526"/>
            <a:ext cx="9144000" cy="4864788"/>
          </a:xfrm>
          <a:prstGeom prst="rect">
            <a:avLst/>
          </a:prstGeom>
        </p:spPr>
      </p:pic>
    </p:spTree>
    <p:extLst>
      <p:ext uri="{BB962C8B-B14F-4D97-AF65-F5344CB8AC3E}">
        <p14:creationId xmlns:p14="http://schemas.microsoft.com/office/powerpoint/2010/main" val="115165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65650"/>
          </a:xfrm>
        </p:spPr>
        <p:txBody>
          <a:bodyPr/>
          <a:lstStyle/>
          <a:p>
            <a:r>
              <a:rPr lang="en-US" dirty="0"/>
              <a:t>What’s been happening now (Google)?</a:t>
            </a:r>
          </a:p>
        </p:txBody>
      </p:sp>
      <p:sp>
        <p:nvSpPr>
          <p:cNvPr id="3" name="Content Placeholder 2"/>
          <p:cNvSpPr>
            <a:spLocks noGrp="1"/>
          </p:cNvSpPr>
          <p:nvPr>
            <p:ph idx="1"/>
          </p:nvPr>
        </p:nvSpPr>
        <p:spPr>
          <a:xfrm>
            <a:off x="758629" y="1380392"/>
            <a:ext cx="7772400" cy="4963876"/>
          </a:xfrm>
        </p:spPr>
        <p:txBody>
          <a:bodyPr/>
          <a:lstStyle/>
          <a:p>
            <a:r>
              <a:rPr lang="en-US" dirty="0"/>
              <a:t>“Pigeon” update (July 2014):</a:t>
            </a:r>
          </a:p>
          <a:p>
            <a:pPr lvl="1"/>
            <a:r>
              <a:rPr lang="en-US" b="0" dirty="0"/>
              <a:t>For U.S. English results, the “Pigeon Update” is a new algorithm to provide more useful, relevant and accurate local search results that are tied more closely to traditional web search ranking signals</a:t>
            </a:r>
            <a:endParaRPr lang="en-US" dirty="0"/>
          </a:p>
          <a:p>
            <a:pPr lvl="1"/>
            <a:r>
              <a:rPr lang="en-US" dirty="0"/>
              <a:t>More use of distance and location in ranking signals</a:t>
            </a:r>
          </a:p>
          <a:p>
            <a:r>
              <a:rPr lang="en-US" dirty="0"/>
              <a:t>“Mobilegeddon” (Apr 21, 2015):</a:t>
            </a:r>
          </a:p>
          <a:p>
            <a:pPr lvl="1"/>
            <a:r>
              <a:rPr lang="en-US" dirty="0"/>
              <a:t> “Mobile friendliness” as a major ranking signal</a:t>
            </a:r>
          </a:p>
          <a:p>
            <a:r>
              <a:rPr lang="en-US" dirty="0"/>
              <a:t>“App Indexing” (Android, iOS support May 2015)</a:t>
            </a:r>
          </a:p>
          <a:p>
            <a:pPr lvl="1"/>
            <a:r>
              <a:rPr lang="en-US" dirty="0"/>
              <a:t>Search results can take you to an app</a:t>
            </a:r>
          </a:p>
          <a:p>
            <a:r>
              <a:rPr lang="en-US" dirty="0"/>
              <a:t>Why?</a:t>
            </a:r>
          </a:p>
          <a:p>
            <a:pPr lvl="1"/>
            <a:r>
              <a:rPr lang="en-US" dirty="0"/>
              <a:t>About half of all searches are now from mobile</a:t>
            </a:r>
          </a:p>
          <a:p>
            <a:pPr lvl="1"/>
            <a:r>
              <a:rPr lang="en-US" dirty="0"/>
              <a:t>Making/wanting good changes, but obvious self-interest in trying to keep people using mobile web rather than apps</a:t>
            </a:r>
          </a:p>
          <a:p>
            <a:pPr lvl="1"/>
            <a:endParaRPr lang="en-US" dirty="0"/>
          </a:p>
        </p:txBody>
      </p:sp>
    </p:spTree>
    <p:extLst>
      <p:ext uri="{BB962C8B-B14F-4D97-AF65-F5344CB8AC3E}">
        <p14:creationId xmlns:p14="http://schemas.microsoft.com/office/powerpoint/2010/main" val="342800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Facebook Graph</a:t>
            </a:r>
          </a:p>
        </p:txBody>
      </p:sp>
      <p:sp>
        <p:nvSpPr>
          <p:cNvPr id="3" name="Content Placeholder 2"/>
          <p:cNvSpPr>
            <a:spLocks noGrp="1"/>
          </p:cNvSpPr>
          <p:nvPr>
            <p:ph idx="1"/>
          </p:nvPr>
        </p:nvSpPr>
        <p:spPr/>
        <p:txBody>
          <a:bodyPr/>
          <a:lstStyle/>
          <a:p>
            <a:r>
              <a:rPr lang="en-US" sz="2800" dirty="0"/>
              <a:t>Collection of entities and their relationships</a:t>
            </a:r>
          </a:p>
          <a:p>
            <a:r>
              <a:rPr lang="en-US" sz="2800" dirty="0"/>
              <a:t>Entities (users, pages, photos, etc.) are </a:t>
            </a:r>
            <a:r>
              <a:rPr lang="en-US" sz="2800" i="1" dirty="0"/>
              <a:t>nodes</a:t>
            </a:r>
          </a:p>
          <a:p>
            <a:r>
              <a:rPr lang="en-US" sz="2800" dirty="0"/>
              <a:t>Relationships (friendship, checkins, tagging, etc.) are </a:t>
            </a:r>
            <a:r>
              <a:rPr lang="en-US" sz="2800" i="1" dirty="0"/>
              <a:t>edges</a:t>
            </a:r>
          </a:p>
          <a:p>
            <a:r>
              <a:rPr lang="en-US" sz="2800" dirty="0"/>
              <a:t>Nodes and edges have metadata</a:t>
            </a:r>
          </a:p>
          <a:p>
            <a:r>
              <a:rPr lang="en-US" sz="2800" dirty="0"/>
              <a:t>Nodes have a unique id – the </a:t>
            </a:r>
            <a:r>
              <a:rPr lang="en-US" sz="2800" i="1" dirty="0"/>
              <a:t>fbid</a:t>
            </a:r>
          </a:p>
        </p:txBody>
      </p:sp>
    </p:spTree>
    <p:extLst>
      <p:ext uri="{BB962C8B-B14F-4D97-AF65-F5344CB8AC3E}">
        <p14:creationId xmlns:p14="http://schemas.microsoft.com/office/powerpoint/2010/main" val="2621012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47" y="425570"/>
            <a:ext cx="7772400" cy="762000"/>
          </a:xfrm>
        </p:spPr>
        <p:txBody>
          <a:bodyPr/>
          <a:lstStyle/>
          <a:p>
            <a:r>
              <a:rPr lang="en-US" dirty="0"/>
              <a:t>Facebook Graph Search</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104845"/>
            <a:ext cx="388730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898" y="2104845"/>
            <a:ext cx="477550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051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34000" y="1905000"/>
            <a:ext cx="381000" cy="381000"/>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latin typeface="Calibri"/>
            </a:endParaRPr>
          </a:p>
        </p:txBody>
      </p:sp>
      <p:sp>
        <p:nvSpPr>
          <p:cNvPr id="3" name="Oval 2"/>
          <p:cNvSpPr/>
          <p:nvPr/>
        </p:nvSpPr>
        <p:spPr>
          <a:xfrm>
            <a:off x="3124200" y="4648200"/>
            <a:ext cx="381000" cy="381000"/>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latin typeface="Calibri"/>
            </a:endParaRPr>
          </a:p>
        </p:txBody>
      </p:sp>
      <p:cxnSp>
        <p:nvCxnSpPr>
          <p:cNvPr id="5" name="Straight Arrow Connector 4"/>
          <p:cNvCxnSpPr>
            <a:stCxn id="3" idx="7"/>
            <a:endCxn id="2" idx="3"/>
          </p:cNvCxnSpPr>
          <p:nvPr/>
        </p:nvCxnSpPr>
        <p:spPr>
          <a:xfrm flipV="1">
            <a:off x="3449404" y="2230204"/>
            <a:ext cx="1940392" cy="2473792"/>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10843" y="2104072"/>
            <a:ext cx="2923557" cy="1477328"/>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fbid: 213708728685</a:t>
            </a:r>
            <a:br>
              <a:rPr lang="en-US" dirty="0">
                <a:solidFill>
                  <a:prstClr val="black"/>
                </a:solidFill>
                <a:latin typeface="Calibri"/>
                <a:ea typeface="+mn-ea"/>
                <a:cs typeface="+mn-cs"/>
              </a:rPr>
            </a:br>
            <a:r>
              <a:rPr lang="en-US" dirty="0">
                <a:solidFill>
                  <a:prstClr val="black"/>
                </a:solidFill>
                <a:latin typeface="Calibri"/>
                <a:ea typeface="+mn-ea"/>
                <a:cs typeface="+mn-cs"/>
              </a:rPr>
              <a:t>type: PAGE</a:t>
            </a:r>
            <a:br>
              <a:rPr lang="en-US" dirty="0">
                <a:solidFill>
                  <a:prstClr val="black"/>
                </a:solidFill>
                <a:latin typeface="Calibri"/>
                <a:ea typeface="+mn-ea"/>
                <a:cs typeface="+mn-cs"/>
              </a:rPr>
            </a:br>
            <a:r>
              <a:rPr lang="en-US" dirty="0">
                <a:solidFill>
                  <a:prstClr val="black"/>
                </a:solidFill>
                <a:latin typeface="Calibri"/>
                <a:ea typeface="+mn-ea"/>
                <a:cs typeface="+mn-cs"/>
              </a:rPr>
              <a:t>name: Breville</a:t>
            </a:r>
            <a:br>
              <a:rPr lang="en-US" dirty="0">
                <a:solidFill>
                  <a:prstClr val="black"/>
                </a:solidFill>
                <a:latin typeface="Calibri"/>
                <a:ea typeface="+mn-ea"/>
                <a:cs typeface="+mn-cs"/>
              </a:rPr>
            </a:br>
            <a:r>
              <a:rPr lang="en-US" dirty="0">
                <a:solidFill>
                  <a:prstClr val="black"/>
                </a:solidFill>
                <a:latin typeface="Calibri"/>
                <a:ea typeface="+mn-ea"/>
                <a:cs typeface="+mn-cs"/>
              </a:rPr>
              <a:t>mission: To design the best …</a:t>
            </a:r>
            <a:br>
              <a:rPr lang="en-US" dirty="0">
                <a:solidFill>
                  <a:prstClr val="black"/>
                </a:solidFill>
                <a:latin typeface="Calibri"/>
                <a:ea typeface="+mn-ea"/>
                <a:cs typeface="+mn-cs"/>
              </a:rPr>
            </a:br>
            <a:r>
              <a:rPr lang="en-US" dirty="0">
                <a:solidFill>
                  <a:prstClr val="black"/>
                </a:solidFill>
                <a:latin typeface="Calibri"/>
                <a:ea typeface="+mn-ea"/>
                <a:cs typeface="+mn-cs"/>
              </a:rPr>
              <a:t>…</a:t>
            </a:r>
          </a:p>
        </p:txBody>
      </p:sp>
      <p:sp>
        <p:nvSpPr>
          <p:cNvPr id="9" name="TextBox 8"/>
          <p:cNvSpPr txBox="1"/>
          <p:nvPr/>
        </p:nvSpPr>
        <p:spPr>
          <a:xfrm>
            <a:off x="3352800" y="4895671"/>
            <a:ext cx="2123595" cy="1200329"/>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fbid: 586206840</a:t>
            </a:r>
            <a:br>
              <a:rPr lang="en-US" dirty="0">
                <a:solidFill>
                  <a:prstClr val="black"/>
                </a:solidFill>
                <a:latin typeface="Calibri"/>
                <a:ea typeface="+mn-ea"/>
                <a:cs typeface="+mn-cs"/>
              </a:rPr>
            </a:br>
            <a:r>
              <a:rPr lang="en-US" dirty="0">
                <a:solidFill>
                  <a:prstClr val="black"/>
                </a:solidFill>
                <a:latin typeface="Calibri"/>
                <a:ea typeface="+mn-ea"/>
                <a:cs typeface="+mn-cs"/>
              </a:rPr>
              <a:t>type: USER</a:t>
            </a:r>
            <a:br>
              <a:rPr lang="en-US" dirty="0">
                <a:solidFill>
                  <a:prstClr val="black"/>
                </a:solidFill>
                <a:latin typeface="Calibri"/>
                <a:ea typeface="+mn-ea"/>
                <a:cs typeface="+mn-cs"/>
              </a:rPr>
            </a:br>
            <a:r>
              <a:rPr lang="en-US" dirty="0">
                <a:solidFill>
                  <a:prstClr val="black"/>
                </a:solidFill>
                <a:latin typeface="Calibri"/>
                <a:ea typeface="+mn-ea"/>
                <a:cs typeface="+mn-cs"/>
              </a:rPr>
              <a:t>name: Sriram Sankar</a:t>
            </a:r>
            <a:br>
              <a:rPr lang="en-US" dirty="0">
                <a:solidFill>
                  <a:prstClr val="black"/>
                </a:solidFill>
                <a:latin typeface="Calibri"/>
                <a:ea typeface="+mn-ea"/>
                <a:cs typeface="+mn-cs"/>
              </a:rPr>
            </a:br>
            <a:r>
              <a:rPr lang="en-US" dirty="0">
                <a:solidFill>
                  <a:prstClr val="black"/>
                </a:solidFill>
                <a:latin typeface="Calibri"/>
                <a:ea typeface="+mn-ea"/>
                <a:cs typeface="+mn-cs"/>
              </a:rPr>
              <a:t>…</a:t>
            </a:r>
          </a:p>
        </p:txBody>
      </p:sp>
      <p:sp>
        <p:nvSpPr>
          <p:cNvPr id="10" name="TextBox 9"/>
          <p:cNvSpPr txBox="1"/>
          <p:nvPr/>
        </p:nvSpPr>
        <p:spPr>
          <a:xfrm>
            <a:off x="4200653" y="3124200"/>
            <a:ext cx="676147"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LIKES</a:t>
            </a:r>
          </a:p>
        </p:txBody>
      </p:sp>
      <p:cxnSp>
        <p:nvCxnSpPr>
          <p:cNvPr id="12" name="Straight Arrow Connector 11"/>
          <p:cNvCxnSpPr>
            <a:stCxn id="3" idx="1"/>
          </p:cNvCxnSpPr>
          <p:nvPr/>
        </p:nvCxnSpPr>
        <p:spPr>
          <a:xfrm flipH="1" flipV="1">
            <a:off x="1905000" y="3581400"/>
            <a:ext cx="1274996" cy="1122596"/>
          </a:xfrm>
          <a:prstGeom prst="straightConnector1">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09800" y="4114800"/>
            <a:ext cx="877163"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FRIEND</a:t>
            </a:r>
          </a:p>
        </p:txBody>
      </p:sp>
      <p:cxnSp>
        <p:nvCxnSpPr>
          <p:cNvPr id="15" name="Straight Arrow Connector 14"/>
          <p:cNvCxnSpPr>
            <a:stCxn id="3" idx="3"/>
          </p:cNvCxnSpPr>
          <p:nvPr/>
        </p:nvCxnSpPr>
        <p:spPr>
          <a:xfrm flipH="1">
            <a:off x="1600200" y="4973404"/>
            <a:ext cx="1579796" cy="142739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28800" y="5562600"/>
            <a:ext cx="851580"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PHOTO</a:t>
            </a:r>
          </a:p>
        </p:txBody>
      </p:sp>
      <p:cxnSp>
        <p:nvCxnSpPr>
          <p:cNvPr id="18" name="Straight Arrow Connector 17"/>
          <p:cNvCxnSpPr>
            <a:endCxn id="3" idx="2"/>
          </p:cNvCxnSpPr>
          <p:nvPr/>
        </p:nvCxnSpPr>
        <p:spPr>
          <a:xfrm flipV="1">
            <a:off x="914400" y="4838700"/>
            <a:ext cx="2209800" cy="5697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00200" y="4800600"/>
            <a:ext cx="956865"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TAGGED</a:t>
            </a:r>
          </a:p>
        </p:txBody>
      </p:sp>
      <p:cxnSp>
        <p:nvCxnSpPr>
          <p:cNvPr id="21" name="Straight Arrow Connector 20"/>
          <p:cNvCxnSpPr>
            <a:stCxn id="2" idx="2"/>
          </p:cNvCxnSpPr>
          <p:nvPr/>
        </p:nvCxnSpPr>
        <p:spPr>
          <a:xfrm flipH="1" flipV="1">
            <a:off x="2971800" y="1752600"/>
            <a:ext cx="2362200" cy="34290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33800" y="1752600"/>
            <a:ext cx="990600" cy="369332"/>
          </a:xfrm>
          <a:prstGeom prst="rect">
            <a:avLst/>
          </a:prstGeom>
          <a:noFill/>
        </p:spPr>
        <p:txBody>
          <a:bodyPr wrap="square" rtlCol="0">
            <a:spAutoFit/>
          </a:bodyPr>
          <a:lstStyle/>
          <a:p>
            <a:pPr defTabSz="914400" fontAlgn="auto">
              <a:spcBef>
                <a:spcPts val="0"/>
              </a:spcBef>
              <a:spcAft>
                <a:spcPts val="0"/>
              </a:spcAft>
            </a:pPr>
            <a:r>
              <a:rPr lang="en-US" dirty="0">
                <a:solidFill>
                  <a:prstClr val="black"/>
                </a:solidFill>
                <a:latin typeface="Calibri"/>
                <a:ea typeface="+mn-ea"/>
                <a:cs typeface="+mn-cs"/>
              </a:rPr>
              <a:t>EVENT</a:t>
            </a:r>
          </a:p>
        </p:txBody>
      </p:sp>
      <p:sp>
        <p:nvSpPr>
          <p:cNvPr id="2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en-US" dirty="0">
              <a:solidFill>
                <a:prstClr val="black"/>
              </a:solidFill>
              <a:latin typeface="Calibri"/>
            </a:endParaRPr>
          </a:p>
        </p:txBody>
      </p:sp>
      <p:sp>
        <p:nvSpPr>
          <p:cNvPr id="4" name="Title 3"/>
          <p:cNvSpPr>
            <a:spLocks noGrp="1"/>
          </p:cNvSpPr>
          <p:nvPr>
            <p:ph type="title"/>
          </p:nvPr>
        </p:nvSpPr>
        <p:spPr/>
        <p:txBody>
          <a:bodyPr/>
          <a:lstStyle/>
          <a:p>
            <a:r>
              <a:rPr lang="en-US"/>
              <a:t>Facebook Graph Snippet</a:t>
            </a:r>
            <a:endParaRPr lang="en-US" dirty="0"/>
          </a:p>
        </p:txBody>
      </p:sp>
    </p:spTree>
    <p:extLst>
      <p:ext uri="{BB962C8B-B14F-4D97-AF65-F5344CB8AC3E}">
        <p14:creationId xmlns:p14="http://schemas.microsoft.com/office/powerpoint/2010/main" val="1175041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84" b="-6986"/>
          <a:stretch/>
        </p:blipFill>
        <p:spPr>
          <a:xfrm>
            <a:off x="457200" y="304800"/>
            <a:ext cx="8229600" cy="6955017"/>
          </a:xfrm>
        </p:spPr>
      </p:pic>
      <p:sp>
        <p:nvSpPr>
          <p:cNvPr id="5" name="Left Arrow Callout 4"/>
          <p:cNvSpPr/>
          <p:nvPr/>
        </p:nvSpPr>
        <p:spPr>
          <a:xfrm>
            <a:off x="5715000" y="762000"/>
            <a:ext cx="2819400" cy="1143000"/>
          </a:xfrm>
          <a:prstGeom prst="leftArrowCallout">
            <a:avLst>
              <a:gd name="adj1" fmla="val 25000"/>
              <a:gd name="adj2" fmla="val 25000"/>
              <a:gd name="adj3" fmla="val 25000"/>
              <a:gd name="adj4" fmla="val 759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Social search/QA</a:t>
            </a:r>
          </a:p>
        </p:txBody>
      </p:sp>
    </p:spTree>
    <p:extLst>
      <p:ext uri="{BB962C8B-B14F-4D97-AF65-F5344CB8AC3E}">
        <p14:creationId xmlns:p14="http://schemas.microsoft.com/office/powerpoint/2010/main" val="396120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Graph Search</a:t>
            </a:r>
          </a:p>
        </p:txBody>
      </p:sp>
      <p:sp>
        <p:nvSpPr>
          <p:cNvPr id="3" name="Content Placeholder 2"/>
          <p:cNvSpPr>
            <a:spLocks noGrp="1"/>
          </p:cNvSpPr>
          <p:nvPr>
            <p:ph idx="1"/>
          </p:nvPr>
        </p:nvSpPr>
        <p:spPr/>
        <p:txBody>
          <a:bodyPr/>
          <a:lstStyle/>
          <a:p>
            <a:r>
              <a:rPr lang="en-US" sz="2000" dirty="0"/>
              <a:t>Uses a weighted context free grammar (WCFG) to represent the Graph Search query language:</a:t>
            </a:r>
          </a:p>
          <a:p>
            <a:pPr lvl="1">
              <a:tabLst>
                <a:tab pos="3597275" algn="l"/>
                <a:tab pos="4114800" algn="l"/>
              </a:tabLst>
            </a:pPr>
            <a:r>
              <a:rPr lang="hu-HU" sz="1600" dirty="0"/>
              <a:t>[start] =&gt; [users]                            </a:t>
            </a:r>
            <a:r>
              <a:rPr lang="en-US" sz="1600" dirty="0"/>
              <a:t>	</a:t>
            </a:r>
            <a:r>
              <a:rPr lang="hu-HU" sz="1600" dirty="0"/>
              <a:t>$1  </a:t>
            </a:r>
          </a:p>
          <a:p>
            <a:pPr lvl="1">
              <a:tabLst>
                <a:tab pos="3597275" algn="l"/>
                <a:tab pos="4114800" algn="l"/>
              </a:tabLst>
            </a:pPr>
            <a:r>
              <a:rPr lang="en-US" sz="1600" dirty="0"/>
              <a:t>[users] =&gt; my friend                      	friends(me)</a:t>
            </a:r>
          </a:p>
          <a:p>
            <a:pPr lvl="1">
              <a:tabLst>
                <a:tab pos="3597275" algn="l"/>
                <a:tab pos="4114800" algn="l"/>
              </a:tabLst>
            </a:pPr>
            <a:r>
              <a:rPr lang="en-US" sz="1600" dirty="0"/>
              <a:t>[users] =&gt; friends of [users]          	friends($1)</a:t>
            </a:r>
          </a:p>
          <a:p>
            <a:pPr lvl="1">
              <a:tabLst>
                <a:tab pos="3597275" algn="l"/>
                <a:tab pos="4114800" algn="l"/>
              </a:tabLst>
            </a:pPr>
            <a:r>
              <a:rPr lang="en-US" sz="1600" dirty="0"/>
              <a:t>[users] =&gt; {user}                           	$1</a:t>
            </a:r>
          </a:p>
          <a:p>
            <a:pPr lvl="1">
              <a:tabLst>
                <a:tab pos="3657600" algn="l"/>
                <a:tab pos="4114800" algn="l"/>
              </a:tabLst>
            </a:pPr>
            <a:r>
              <a:rPr lang="cs-CZ" sz="1600" dirty="0"/>
              <a:t>[start] =&gt; [photos]                         </a:t>
            </a:r>
            <a:r>
              <a:rPr lang="en-US" sz="1600" dirty="0"/>
              <a:t>	</a:t>
            </a:r>
            <a:r>
              <a:rPr lang="cs-CZ" sz="1600" dirty="0"/>
              <a:t>$1</a:t>
            </a:r>
          </a:p>
          <a:p>
            <a:pPr lvl="1">
              <a:tabLst>
                <a:tab pos="3657600" algn="l"/>
                <a:tab pos="4114800" algn="l"/>
              </a:tabLst>
            </a:pPr>
            <a:r>
              <a:rPr lang="en-US" sz="1600" dirty="0"/>
              <a:t>[photos] =&gt; photos of [users]	photos($1) </a:t>
            </a:r>
            <a:br>
              <a:rPr lang="en-US" sz="1600" dirty="0"/>
            </a:br>
            <a:endParaRPr lang="en-US" sz="1600" dirty="0"/>
          </a:p>
          <a:p>
            <a:r>
              <a:rPr lang="en-US" sz="2000" dirty="0"/>
              <a:t>A terminal symbol can be an entity, e.g., {user}, {city}, {employer}, {group}; it can also be a word/phrase, e.g., friends, live in, work at, members, etc. A parse tree is produced by starting from [start] and expanding the production rules until it reaches terminal symbols.</a:t>
            </a:r>
          </a:p>
        </p:txBody>
      </p:sp>
      <p:sp>
        <p:nvSpPr>
          <p:cNvPr id="4" name="TextBox 3"/>
          <p:cNvSpPr txBox="1"/>
          <p:nvPr/>
        </p:nvSpPr>
        <p:spPr>
          <a:xfrm>
            <a:off x="-6763" y="6381690"/>
            <a:ext cx="9150763" cy="400110"/>
          </a:xfrm>
          <a:prstGeom prst="rect">
            <a:avLst/>
          </a:prstGeom>
          <a:noFill/>
        </p:spPr>
        <p:txBody>
          <a:bodyPr wrap="none" rtlCol="0">
            <a:spAutoFit/>
          </a:bodyPr>
          <a:lstStyle/>
          <a:p>
            <a:r>
              <a:rPr lang="en-US" sz="1000" dirty="0"/>
              <a:t>https://</a:t>
            </a:r>
            <a:r>
              <a:rPr lang="en-US" sz="1000" dirty="0" err="1"/>
              <a:t>www.facebook.com</a:t>
            </a:r>
            <a:r>
              <a:rPr lang="en-US" sz="1000" dirty="0"/>
              <a:t>/notes/</a:t>
            </a:r>
            <a:r>
              <a:rPr lang="en-US" sz="1000" dirty="0" err="1"/>
              <a:t>facebook</a:t>
            </a:r>
            <a:r>
              <a:rPr lang="en-US" sz="1000" dirty="0"/>
              <a:t>-engineering/under-the-hood-the-natural-language-interface-of-graph-search/10151432733048920</a:t>
            </a:r>
          </a:p>
          <a:p>
            <a:r>
              <a:rPr lang="en-US" sz="1000" dirty="0"/>
              <a:t>http://</a:t>
            </a:r>
            <a:r>
              <a:rPr lang="en-US" sz="1000" dirty="0" err="1"/>
              <a:t>spectrum.ieee.org</a:t>
            </a:r>
            <a:r>
              <a:rPr lang="en-US" sz="1000" dirty="0"/>
              <a:t>/telecom/internet/the-making-of-</a:t>
            </a:r>
            <a:r>
              <a:rPr lang="en-US" sz="1000" dirty="0" err="1"/>
              <a:t>facebooks</a:t>
            </a:r>
            <a:r>
              <a:rPr lang="en-US" sz="1000" dirty="0"/>
              <a:t>-graph-search</a:t>
            </a:r>
          </a:p>
        </p:txBody>
      </p:sp>
    </p:spTree>
    <p:extLst>
      <p:ext uri="{BB962C8B-B14F-4D97-AF65-F5344CB8AC3E}">
        <p14:creationId xmlns:p14="http://schemas.microsoft.com/office/powerpoint/2010/main" val="1805660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51944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8800" y="0"/>
            <a:ext cx="8018469" cy="6858000"/>
          </a:xfrm>
          <a:prstGeom prst="rect">
            <a:avLst/>
          </a:prstGeom>
        </p:spPr>
      </p:pic>
    </p:spTree>
    <p:extLst>
      <p:ext uri="{BB962C8B-B14F-4D97-AF65-F5344CB8AC3E}">
        <p14:creationId xmlns:p14="http://schemas.microsoft.com/office/powerpoint/2010/main" val="721224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 name="wikipedia.png"/>
          <p:cNvPicPr>
            <a:picLocks noChangeAspect="1"/>
          </p:cNvPicPr>
          <p:nvPr/>
        </p:nvPicPr>
        <p:blipFill>
          <a:blip r:embed="rId2"/>
          <a:stretch>
            <a:fillRect/>
          </a:stretch>
        </p:blipFill>
        <p:spPr>
          <a:xfrm>
            <a:off x="409638" y="3119951"/>
            <a:ext cx="2313328" cy="2043440"/>
          </a:xfrm>
          <a:prstGeom prst="rect">
            <a:avLst/>
          </a:prstGeom>
          <a:ln w="12700">
            <a:miter lim="400000"/>
          </a:ln>
        </p:spPr>
      </p:pic>
      <p:sp>
        <p:nvSpPr>
          <p:cNvPr id="686" name="Shape 686"/>
          <p:cNvSpPr>
            <a:spLocks noGrp="1"/>
          </p:cNvSpPr>
          <p:nvPr>
            <p:ph type="title"/>
          </p:nvPr>
        </p:nvSpPr>
        <p:spPr>
          <a:xfrm>
            <a:off x="469398" y="412964"/>
            <a:ext cx="8169473" cy="1518047"/>
          </a:xfrm>
          <a:prstGeom prst="rect">
            <a:avLst/>
          </a:prstGeom>
        </p:spPr>
        <p:txBody>
          <a:bodyPr>
            <a:normAutofit/>
          </a:bodyPr>
          <a:lstStyle>
            <a:lvl1pPr>
              <a:defRPr sz="5200">
                <a:latin typeface="Gill Sans"/>
                <a:ea typeface="Gill Sans"/>
                <a:cs typeface="Gill Sans"/>
                <a:sym typeface="Gill Sans"/>
              </a:defRPr>
            </a:lvl1pPr>
          </a:lstStyle>
          <a:p>
            <a:r>
              <a:rPr lang="en-US" sz="3600" dirty="0" err="1"/>
              <a:t>DrQA</a:t>
            </a:r>
            <a:r>
              <a:rPr lang="en-US" sz="3600" dirty="0"/>
              <a:t>: </a:t>
            </a:r>
            <a:r>
              <a:rPr sz="3600" dirty="0"/>
              <a:t>Open-domain Question Answering</a:t>
            </a:r>
            <a:br>
              <a:rPr lang="en-US" sz="3600" dirty="0"/>
            </a:br>
            <a:r>
              <a:rPr lang="en-US" sz="2400" dirty="0">
                <a:solidFill>
                  <a:schemeClr val="accent2"/>
                </a:solidFill>
              </a:rPr>
              <a:t>(Chen, et al. ACL 2017) </a:t>
            </a:r>
            <a:r>
              <a:rPr lang="mr-IN" sz="2400" dirty="0" err="1">
                <a:solidFill>
                  <a:schemeClr val="accent2"/>
                </a:solidFill>
              </a:rPr>
              <a:t>https</a:t>
            </a:r>
            <a:r>
              <a:rPr lang="mr-IN" sz="2400" dirty="0">
                <a:solidFill>
                  <a:schemeClr val="accent2"/>
                </a:solidFill>
              </a:rPr>
              <a:t>://</a:t>
            </a:r>
            <a:r>
              <a:rPr lang="mr-IN" sz="2400" dirty="0" err="1">
                <a:solidFill>
                  <a:schemeClr val="accent2"/>
                </a:solidFill>
              </a:rPr>
              <a:t>arxiv.org</a:t>
            </a:r>
            <a:r>
              <a:rPr lang="mr-IN" sz="2400" dirty="0">
                <a:solidFill>
                  <a:schemeClr val="accent2"/>
                </a:solidFill>
              </a:rPr>
              <a:t>/</a:t>
            </a:r>
            <a:r>
              <a:rPr lang="mr-IN" sz="2400" dirty="0" err="1">
                <a:solidFill>
                  <a:schemeClr val="accent2"/>
                </a:solidFill>
              </a:rPr>
              <a:t>abs</a:t>
            </a:r>
            <a:r>
              <a:rPr lang="mr-IN" sz="2400" dirty="0">
                <a:solidFill>
                  <a:schemeClr val="accent2"/>
                </a:solidFill>
              </a:rPr>
              <a:t>/1704.00051</a:t>
            </a:r>
            <a:endParaRPr sz="2400" dirty="0">
              <a:solidFill>
                <a:schemeClr val="accent2"/>
              </a:solidFill>
            </a:endParaRPr>
          </a:p>
        </p:txBody>
      </p:sp>
      <p:sp>
        <p:nvSpPr>
          <p:cNvPr id="687" name="Shape 687"/>
          <p:cNvSpPr>
            <a:spLocks noGrp="1"/>
          </p:cNvSpPr>
          <p:nvPr>
            <p:ph type="sldNum" sz="quarter" idx="4294967295"/>
          </p:nvPr>
        </p:nvSpPr>
        <p:spPr>
          <a:xfrm>
            <a:off x="6554391" y="6382226"/>
            <a:ext cx="1905000" cy="326113"/>
          </a:xfrm>
          <a:prstGeom prst="rect">
            <a:avLst/>
          </a:prstGeom>
          <a:extLst>
            <a:ext uri="{C572A759-6A51-4108-AA02-DFA0A04FC94B}">
              <ma14:wrappingTextBoxFlag xmlns="" xmlns:ma14="http://schemas.microsoft.com/office/mac/drawingml/2011/main" val="1"/>
            </a:ext>
          </a:extLst>
        </p:spPr>
        <p:txBody>
          <a:bodyPr/>
          <a:lstStyle>
            <a:lvl1pPr defTabSz="410751"/>
          </a:lstStyle>
          <a:p>
            <a:fld id="{86CB4B4D-7CA3-9044-876B-883B54F8677D}" type="slidenum">
              <a:rPr/>
              <a:pPr/>
              <a:t>37</a:t>
            </a:fld>
            <a:endParaRPr/>
          </a:p>
        </p:txBody>
      </p:sp>
      <p:sp>
        <p:nvSpPr>
          <p:cNvPr id="688" name="Shape 688"/>
          <p:cNvSpPr/>
          <p:nvPr/>
        </p:nvSpPr>
        <p:spPr>
          <a:xfrm>
            <a:off x="3030771" y="4392541"/>
            <a:ext cx="1365043" cy="1"/>
          </a:xfrm>
          <a:prstGeom prst="line">
            <a:avLst/>
          </a:prstGeom>
          <a:ln w="25400">
            <a:solidFill>
              <a:srgbClr val="000000"/>
            </a:solidFill>
            <a:miter lim="400000"/>
            <a:tailEnd type="triangle"/>
          </a:ln>
        </p:spPr>
        <p:txBody>
          <a:bodyPr lIns="35719" tIns="35719" rIns="35719" bIns="35719" anchor="ctr"/>
          <a:lstStyle/>
          <a:p>
            <a:pPr algn="ctr" defTabSz="410751" fontAlgn="auto" hangingPunct="0">
              <a:spcBef>
                <a:spcPts val="0"/>
              </a:spcBef>
              <a:spcAft>
                <a:spcPts val="0"/>
              </a:spcAft>
              <a:defRPr sz="2400">
                <a:effectLst>
                  <a:outerShdw blurRad="25400" dist="23998" dir="2700000" rotWithShape="0">
                    <a:srgbClr val="000000">
                      <a:alpha val="31034"/>
                    </a:srgbClr>
                  </a:outerShdw>
                </a:effectLst>
              </a:defRPr>
            </a:pPr>
            <a:endParaRPr sz="1687" kern="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endParaRPr>
          </a:p>
        </p:txBody>
      </p:sp>
      <p:pic>
        <p:nvPicPr>
          <p:cNvPr id="689" name="temp.jpg"/>
          <p:cNvPicPr>
            <a:picLocks noChangeAspect="1"/>
          </p:cNvPicPr>
          <p:nvPr/>
        </p:nvPicPr>
        <p:blipFill>
          <a:blip r:embed="rId3"/>
          <a:stretch>
            <a:fillRect/>
          </a:stretch>
        </p:blipFill>
        <p:spPr>
          <a:xfrm>
            <a:off x="4703599" y="3588592"/>
            <a:ext cx="3827865" cy="1607899"/>
          </a:xfrm>
          <a:prstGeom prst="rect">
            <a:avLst/>
          </a:prstGeom>
          <a:ln w="12700">
            <a:miter lim="400000"/>
          </a:ln>
        </p:spPr>
      </p:pic>
      <p:sp>
        <p:nvSpPr>
          <p:cNvPr id="2" name="TextBox 1"/>
          <p:cNvSpPr txBox="1"/>
          <p:nvPr/>
        </p:nvSpPr>
        <p:spPr>
          <a:xfrm>
            <a:off x="1485762" y="2158488"/>
            <a:ext cx="6435673" cy="461665"/>
          </a:xfrm>
          <a:prstGeom prst="rect">
            <a:avLst/>
          </a:prstGeom>
          <a:noFill/>
        </p:spPr>
        <p:txBody>
          <a:bodyPr wrap="none" rtlCol="0">
            <a:spAutoFit/>
          </a:bodyPr>
          <a:lstStyle/>
          <a:p>
            <a:r>
              <a:rPr lang="en-US" sz="2400" b="1" dirty="0"/>
              <a:t>Using Wikipedia as the main knowledge source </a:t>
            </a:r>
          </a:p>
        </p:txBody>
      </p:sp>
    </p:spTree>
    <p:extLst>
      <p:ext uri="{BB962C8B-B14F-4D97-AF65-F5344CB8AC3E}">
        <p14:creationId xmlns:p14="http://schemas.microsoft.com/office/powerpoint/2010/main" val="132003560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wikipedia.png"/>
          <p:cNvPicPr>
            <a:picLocks noChangeAspect="1"/>
          </p:cNvPicPr>
          <p:nvPr/>
        </p:nvPicPr>
        <p:blipFill>
          <a:blip r:embed="rId2"/>
          <a:stretch>
            <a:fillRect/>
          </a:stretch>
        </p:blipFill>
        <p:spPr>
          <a:xfrm>
            <a:off x="-25570" y="2442967"/>
            <a:ext cx="2313328" cy="2043440"/>
          </a:xfrm>
          <a:prstGeom prst="rect">
            <a:avLst/>
          </a:prstGeom>
          <a:ln w="12700">
            <a:miter lim="400000"/>
          </a:ln>
        </p:spPr>
      </p:pic>
      <p:sp>
        <p:nvSpPr>
          <p:cNvPr id="692" name="Shape 692"/>
          <p:cNvSpPr/>
          <p:nvPr/>
        </p:nvSpPr>
        <p:spPr>
          <a:xfrm>
            <a:off x="2961772" y="4091171"/>
            <a:ext cx="5866620" cy="1200625"/>
          </a:xfrm>
          <a:prstGeom prst="rect">
            <a:avLst/>
          </a:prstGeom>
          <a:solidFill>
            <a:srgbClr val="FFD479">
              <a:alpha val="30000"/>
            </a:srgbClr>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p>
            <a:pPr defTabSz="410751" fontAlgn="auto" hangingPunct="0">
              <a:spcBef>
                <a:spcPts val="0"/>
              </a:spcBef>
              <a:spcAft>
                <a:spcPts val="0"/>
              </a:spcAft>
              <a:defRPr sz="3200">
                <a:solidFill>
                  <a:srgbClr val="000000"/>
                </a:solidFill>
              </a:defRPr>
            </a:pPr>
            <a:r>
              <a:rPr sz="2250" b="1" kern="0">
                <a:solidFill>
                  <a:srgbClr val="000000"/>
                </a:solidFill>
                <a:latin typeface="Helvetica"/>
                <a:ea typeface="Helvetica"/>
                <a:cs typeface="Helvetica"/>
                <a:sym typeface="Helvetica"/>
              </a:rPr>
              <a:t>WebQuestions</a:t>
            </a:r>
            <a:r>
              <a:rPr sz="2250" kern="0">
                <a:solidFill>
                  <a:srgbClr val="000000"/>
                </a:solidFill>
                <a:latin typeface="Helvetica Light"/>
                <a:ea typeface="Helvetica Light"/>
                <a:cs typeface="Helvetica Light"/>
                <a:sym typeface="Helvetica Light"/>
              </a:rPr>
              <a:t> (Berant et al, 2013)</a:t>
            </a:r>
          </a:p>
          <a:p>
            <a:pPr defTabSz="410751" fontAlgn="auto" hangingPunct="0">
              <a:spcBef>
                <a:spcPts val="0"/>
              </a:spcBef>
              <a:spcAft>
                <a:spcPts val="0"/>
              </a:spcAft>
              <a:defRPr sz="3200">
                <a:solidFill>
                  <a:srgbClr val="000000"/>
                </a:solidFill>
              </a:defRPr>
            </a:pPr>
            <a:r>
              <a:rPr sz="2250" b="1" kern="0">
                <a:solidFill>
                  <a:srgbClr val="000000"/>
                </a:solidFill>
                <a:latin typeface="Helvetica"/>
                <a:ea typeface="Helvetica"/>
                <a:cs typeface="Helvetica"/>
                <a:sym typeface="Helvetica"/>
              </a:rPr>
              <a:t>Q:</a:t>
            </a:r>
            <a:r>
              <a:rPr sz="2250" kern="0">
                <a:solidFill>
                  <a:srgbClr val="000000"/>
                </a:solidFill>
                <a:latin typeface="Helvetica Light"/>
                <a:ea typeface="Helvetica Light"/>
                <a:cs typeface="Helvetica Light"/>
                <a:sym typeface="Helvetica Light"/>
              </a:rPr>
              <a:t>  What part of the atom did </a:t>
            </a:r>
          </a:p>
          <a:p>
            <a:pPr defTabSz="410751" fontAlgn="auto" hangingPunct="0">
              <a:spcBef>
                <a:spcPts val="0"/>
              </a:spcBef>
              <a:spcAft>
                <a:spcPts val="0"/>
              </a:spcAft>
              <a:defRPr sz="3200">
                <a:solidFill>
                  <a:srgbClr val="000000"/>
                </a:solidFill>
              </a:defRPr>
            </a:pPr>
            <a:r>
              <a:rPr sz="2250" kern="0">
                <a:solidFill>
                  <a:srgbClr val="000000"/>
                </a:solidFill>
                <a:latin typeface="Helvetica Light"/>
                <a:ea typeface="Helvetica Light"/>
                <a:cs typeface="Helvetica Light"/>
                <a:sym typeface="Helvetica Light"/>
              </a:rPr>
              <a:t>Chadwick discover?  </a:t>
            </a:r>
            <a:r>
              <a:rPr sz="2250" b="1" kern="0" baseline="12500">
                <a:solidFill>
                  <a:srgbClr val="000000"/>
                </a:solidFill>
                <a:latin typeface="Helvetica"/>
                <a:ea typeface="Helvetica"/>
                <a:cs typeface="Helvetica"/>
                <a:sym typeface="Helvetica"/>
              </a:rPr>
              <a:t>A:</a:t>
            </a:r>
            <a:r>
              <a:rPr sz="2250" kern="0" baseline="12500">
                <a:solidFill>
                  <a:srgbClr val="000000"/>
                </a:solidFill>
                <a:latin typeface="Helvetica Light"/>
                <a:ea typeface="Helvetica Light"/>
                <a:cs typeface="Helvetica Light"/>
                <a:sym typeface="Helvetica Light"/>
              </a:rPr>
              <a:t> neutron</a:t>
            </a:r>
          </a:p>
        </p:txBody>
      </p:sp>
      <p:sp>
        <p:nvSpPr>
          <p:cNvPr id="693" name="Shape 693"/>
          <p:cNvSpPr/>
          <p:nvPr/>
        </p:nvSpPr>
        <p:spPr>
          <a:xfrm>
            <a:off x="2950843" y="2643908"/>
            <a:ext cx="5848760" cy="1200625"/>
          </a:xfrm>
          <a:prstGeom prst="rect">
            <a:avLst/>
          </a:prstGeom>
          <a:solidFill>
            <a:srgbClr val="D4FB79">
              <a:alpha val="30000"/>
            </a:srgbClr>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p>
            <a:pPr defTabSz="410751" fontAlgn="auto" hangingPunct="0">
              <a:spcBef>
                <a:spcPts val="2953"/>
              </a:spcBef>
              <a:spcAft>
                <a:spcPts val="0"/>
              </a:spcAft>
              <a:defRPr sz="3200">
                <a:solidFill>
                  <a:srgbClr val="000000"/>
                </a:solidFill>
              </a:defRPr>
            </a:pPr>
            <a:r>
              <a:rPr sz="2250" b="1" kern="0">
                <a:solidFill>
                  <a:srgbClr val="000000"/>
                </a:solidFill>
                <a:latin typeface="Helvetica"/>
                <a:ea typeface="Helvetica"/>
                <a:cs typeface="Helvetica"/>
                <a:sym typeface="Helvetica"/>
              </a:rPr>
              <a:t>TREC </a:t>
            </a:r>
          </a:p>
          <a:p>
            <a:pPr defTabSz="410751" fontAlgn="auto" hangingPunct="0">
              <a:spcBef>
                <a:spcPts val="0"/>
              </a:spcBef>
              <a:spcAft>
                <a:spcPts val="0"/>
              </a:spcAft>
              <a:defRPr sz="3200">
                <a:solidFill>
                  <a:srgbClr val="000000"/>
                </a:solidFill>
              </a:defRPr>
            </a:pPr>
            <a:r>
              <a:rPr sz="2250" b="1" kern="0">
                <a:solidFill>
                  <a:srgbClr val="000000"/>
                </a:solidFill>
                <a:latin typeface="Helvetica"/>
                <a:ea typeface="Helvetica"/>
                <a:cs typeface="Helvetica"/>
                <a:sym typeface="Helvetica"/>
              </a:rPr>
              <a:t>Q:</a:t>
            </a:r>
            <a:r>
              <a:rPr sz="2250" kern="0">
                <a:solidFill>
                  <a:srgbClr val="000000"/>
                </a:solidFill>
                <a:latin typeface="Helvetica Light"/>
                <a:ea typeface="Helvetica Light"/>
                <a:cs typeface="Helvetica Light"/>
                <a:sym typeface="Helvetica Light"/>
              </a:rPr>
              <a:t>  What U.S. state’s motto is “Live free or Die”?  </a:t>
            </a:r>
            <a:r>
              <a:rPr sz="2250" b="1" kern="0" baseline="12500">
                <a:solidFill>
                  <a:srgbClr val="000000"/>
                </a:solidFill>
                <a:latin typeface="Helvetica"/>
                <a:ea typeface="Helvetica"/>
                <a:cs typeface="Helvetica"/>
                <a:sym typeface="Helvetica"/>
              </a:rPr>
              <a:t>A:</a:t>
            </a:r>
            <a:r>
              <a:rPr sz="2250" kern="0" baseline="12500">
                <a:solidFill>
                  <a:srgbClr val="000000"/>
                </a:solidFill>
                <a:latin typeface="Helvetica Light"/>
                <a:ea typeface="Helvetica Light"/>
                <a:cs typeface="Helvetica Light"/>
                <a:sym typeface="Helvetica Light"/>
              </a:rPr>
              <a:t> New Hampshire</a:t>
            </a:r>
          </a:p>
        </p:txBody>
      </p:sp>
      <p:sp>
        <p:nvSpPr>
          <p:cNvPr id="694" name="Shape 694"/>
          <p:cNvSpPr/>
          <p:nvPr/>
        </p:nvSpPr>
        <p:spPr>
          <a:xfrm>
            <a:off x="2941913" y="5436645"/>
            <a:ext cx="5866619" cy="1200625"/>
          </a:xfrm>
          <a:prstGeom prst="rect">
            <a:avLst/>
          </a:prstGeom>
          <a:solidFill>
            <a:srgbClr val="D4FB79">
              <a:alpha val="30000"/>
            </a:srgbClr>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p>
            <a:pPr defTabSz="410751" fontAlgn="auto" hangingPunct="0">
              <a:spcBef>
                <a:spcPts val="2953"/>
              </a:spcBef>
              <a:spcAft>
                <a:spcPts val="0"/>
              </a:spcAft>
              <a:defRPr sz="3200">
                <a:solidFill>
                  <a:srgbClr val="000000"/>
                </a:solidFill>
              </a:defRPr>
            </a:pPr>
            <a:r>
              <a:rPr sz="2250" b="1" kern="0">
                <a:solidFill>
                  <a:srgbClr val="000000"/>
                </a:solidFill>
                <a:latin typeface="Helvetica"/>
                <a:ea typeface="Helvetica"/>
                <a:cs typeface="Helvetica"/>
                <a:sym typeface="Helvetica"/>
              </a:rPr>
              <a:t>WikiMovies </a:t>
            </a:r>
            <a:r>
              <a:rPr sz="2250" kern="0">
                <a:solidFill>
                  <a:srgbClr val="000000"/>
                </a:solidFill>
                <a:latin typeface="Helvetica Light"/>
                <a:ea typeface="Helvetica Light"/>
                <a:cs typeface="Helvetica Light"/>
                <a:sym typeface="Helvetica Light"/>
              </a:rPr>
              <a:t>(Miller et al, 2016)</a:t>
            </a:r>
            <a:endParaRPr sz="2250" b="1" kern="0">
              <a:solidFill>
                <a:srgbClr val="000000"/>
              </a:solidFill>
              <a:latin typeface="Helvetica"/>
              <a:ea typeface="Helvetica"/>
              <a:cs typeface="Helvetica"/>
              <a:sym typeface="Helvetica"/>
            </a:endParaRPr>
          </a:p>
          <a:p>
            <a:pPr defTabSz="410751" fontAlgn="auto" hangingPunct="0">
              <a:spcBef>
                <a:spcPts val="0"/>
              </a:spcBef>
              <a:spcAft>
                <a:spcPts val="0"/>
              </a:spcAft>
              <a:defRPr sz="3200">
                <a:solidFill>
                  <a:srgbClr val="000000"/>
                </a:solidFill>
              </a:defRPr>
            </a:pPr>
            <a:r>
              <a:rPr sz="2250" b="1" kern="0">
                <a:solidFill>
                  <a:srgbClr val="000000"/>
                </a:solidFill>
                <a:latin typeface="Helvetica"/>
                <a:ea typeface="Helvetica"/>
                <a:cs typeface="Helvetica"/>
                <a:sym typeface="Helvetica"/>
              </a:rPr>
              <a:t>Q:</a:t>
            </a:r>
            <a:r>
              <a:rPr sz="2250" kern="0">
                <a:solidFill>
                  <a:srgbClr val="000000"/>
                </a:solidFill>
                <a:latin typeface="Helvetica Light"/>
                <a:ea typeface="Helvetica Light"/>
                <a:cs typeface="Helvetica Light"/>
                <a:sym typeface="Helvetica Light"/>
              </a:rPr>
              <a:t>  Who wrote the film Gigli?  </a:t>
            </a:r>
            <a:r>
              <a:rPr sz="2250" b="1" kern="0" baseline="12500">
                <a:solidFill>
                  <a:srgbClr val="000000"/>
                </a:solidFill>
                <a:latin typeface="Helvetica"/>
                <a:ea typeface="Helvetica"/>
                <a:cs typeface="Helvetica"/>
                <a:sym typeface="Helvetica"/>
              </a:rPr>
              <a:t>A:</a:t>
            </a:r>
            <a:r>
              <a:rPr sz="2250" kern="0" baseline="12500">
                <a:solidFill>
                  <a:srgbClr val="000000"/>
                </a:solidFill>
                <a:latin typeface="Helvetica Light"/>
                <a:ea typeface="Helvetica Light"/>
                <a:cs typeface="Helvetica Light"/>
                <a:sym typeface="Helvetica Light"/>
              </a:rPr>
              <a:t> Martin Brest</a:t>
            </a:r>
          </a:p>
        </p:txBody>
      </p:sp>
      <p:sp>
        <p:nvSpPr>
          <p:cNvPr id="695" name="Shape 695"/>
          <p:cNvSpPr/>
          <p:nvPr/>
        </p:nvSpPr>
        <p:spPr>
          <a:xfrm>
            <a:off x="2941913" y="1342616"/>
            <a:ext cx="5866619" cy="1108166"/>
          </a:xfrm>
          <a:prstGeom prst="rect">
            <a:avLst/>
          </a:prstGeom>
          <a:solidFill>
            <a:srgbClr val="FFD479">
              <a:alpha val="30000"/>
            </a:srgbClr>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p>
            <a:pPr defTabSz="410751" fontAlgn="auto" hangingPunct="0">
              <a:spcBef>
                <a:spcPts val="2953"/>
              </a:spcBef>
              <a:spcAft>
                <a:spcPts val="0"/>
              </a:spcAft>
              <a:defRPr sz="3200">
                <a:solidFill>
                  <a:srgbClr val="000000"/>
                </a:solidFill>
              </a:defRPr>
            </a:pPr>
            <a:r>
              <a:rPr sz="2250" b="1" kern="0">
                <a:solidFill>
                  <a:srgbClr val="000000"/>
                </a:solidFill>
                <a:latin typeface="Helvetica"/>
                <a:ea typeface="Helvetica"/>
                <a:cs typeface="Helvetica"/>
                <a:sym typeface="Helvetica"/>
              </a:rPr>
              <a:t>SQuAD</a:t>
            </a:r>
          </a:p>
          <a:p>
            <a:pPr defTabSz="410751" fontAlgn="auto" hangingPunct="0">
              <a:spcBef>
                <a:spcPts val="0"/>
              </a:spcBef>
              <a:spcAft>
                <a:spcPts val="0"/>
              </a:spcAft>
              <a:defRPr sz="3200">
                <a:solidFill>
                  <a:srgbClr val="000000"/>
                </a:solidFill>
              </a:defRPr>
            </a:pPr>
            <a:r>
              <a:rPr sz="2250" b="1" kern="0">
                <a:solidFill>
                  <a:srgbClr val="000000"/>
                </a:solidFill>
                <a:latin typeface="Helvetica"/>
                <a:ea typeface="Helvetica"/>
                <a:cs typeface="Helvetica"/>
                <a:sym typeface="Helvetica"/>
              </a:rPr>
              <a:t>Q:</a:t>
            </a:r>
            <a:r>
              <a:rPr sz="2250" kern="0">
                <a:solidFill>
                  <a:srgbClr val="000000"/>
                </a:solidFill>
                <a:latin typeface="Helvetica Light"/>
                <a:ea typeface="Helvetica Light"/>
                <a:cs typeface="Helvetica Light"/>
                <a:sym typeface="Helvetica Light"/>
              </a:rPr>
              <a:t>  How many of Warsaw's inhabitants spoke Polish in 1933? </a:t>
            </a:r>
            <a:r>
              <a:rPr sz="2250" b="1" kern="0" baseline="12500">
                <a:solidFill>
                  <a:srgbClr val="000000"/>
                </a:solidFill>
                <a:latin typeface="Helvetica"/>
                <a:ea typeface="Helvetica"/>
                <a:cs typeface="Helvetica"/>
                <a:sym typeface="Helvetica"/>
              </a:rPr>
              <a:t>A: </a:t>
            </a:r>
            <a:r>
              <a:rPr sz="2250" kern="0" baseline="12500">
                <a:solidFill>
                  <a:srgbClr val="000000"/>
                </a:solidFill>
                <a:latin typeface="Helvetica Light"/>
                <a:ea typeface="Helvetica Light"/>
                <a:cs typeface="Helvetica Light"/>
                <a:sym typeface="Helvetica Light"/>
              </a:rPr>
              <a:t>833,500</a:t>
            </a:r>
          </a:p>
        </p:txBody>
      </p:sp>
      <p:sp>
        <p:nvSpPr>
          <p:cNvPr id="696" name="Shape 696"/>
          <p:cNvSpPr/>
          <p:nvPr/>
        </p:nvSpPr>
        <p:spPr>
          <a:xfrm flipV="1">
            <a:off x="2274390" y="2088374"/>
            <a:ext cx="616013" cy="1427588"/>
          </a:xfrm>
          <a:prstGeom prst="line">
            <a:avLst/>
          </a:prstGeom>
          <a:ln w="25400">
            <a:solidFill>
              <a:srgbClr val="000000"/>
            </a:solidFill>
            <a:miter lim="400000"/>
            <a:headEnd type="triangle"/>
            <a:tailEnd type="triangle"/>
          </a:ln>
        </p:spPr>
        <p:txBody>
          <a:bodyPr lIns="35719" tIns="35719" rIns="35719" bIns="35719" anchor="ctr"/>
          <a:lstStyle/>
          <a:p>
            <a:pPr algn="ctr" defTabSz="410751" fontAlgn="auto" hangingPunct="0">
              <a:spcBef>
                <a:spcPts val="0"/>
              </a:spcBef>
              <a:spcAft>
                <a:spcPts val="0"/>
              </a:spcAft>
              <a:defRPr sz="2400">
                <a:effectLst>
                  <a:outerShdw blurRad="25400" dist="23998" dir="2700000" rotWithShape="0">
                    <a:srgbClr val="000000">
                      <a:alpha val="31034"/>
                    </a:srgbClr>
                  </a:outerShdw>
                </a:effectLst>
              </a:defRPr>
            </a:pPr>
            <a:endParaRPr sz="1687" kern="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endParaRPr>
          </a:p>
        </p:txBody>
      </p:sp>
      <p:sp>
        <p:nvSpPr>
          <p:cNvPr id="697" name="Shape 697"/>
          <p:cNvSpPr/>
          <p:nvPr/>
        </p:nvSpPr>
        <p:spPr>
          <a:xfrm flipV="1">
            <a:off x="2274094" y="3389820"/>
            <a:ext cx="545939" cy="74899"/>
          </a:xfrm>
          <a:prstGeom prst="line">
            <a:avLst/>
          </a:prstGeom>
          <a:ln w="25400">
            <a:solidFill>
              <a:srgbClr val="000000"/>
            </a:solidFill>
            <a:miter lim="400000"/>
            <a:tailEnd type="triangle"/>
          </a:ln>
        </p:spPr>
        <p:txBody>
          <a:bodyPr lIns="35719" tIns="35719" rIns="35719" bIns="35719" anchor="ctr"/>
          <a:lstStyle/>
          <a:p>
            <a:pPr algn="ctr" defTabSz="410751" fontAlgn="auto" hangingPunct="0">
              <a:spcBef>
                <a:spcPts val="0"/>
              </a:spcBef>
              <a:spcAft>
                <a:spcPts val="0"/>
              </a:spcAft>
              <a:defRPr sz="2400">
                <a:effectLst>
                  <a:outerShdw blurRad="25400" dist="23998" dir="2700000" rotWithShape="0">
                    <a:srgbClr val="000000">
                      <a:alpha val="31034"/>
                    </a:srgbClr>
                  </a:outerShdw>
                </a:effectLst>
              </a:defRPr>
            </a:pPr>
            <a:endParaRPr sz="1687" kern="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endParaRPr>
          </a:p>
        </p:txBody>
      </p:sp>
      <p:sp>
        <p:nvSpPr>
          <p:cNvPr id="698" name="Shape 698"/>
          <p:cNvSpPr/>
          <p:nvPr/>
        </p:nvSpPr>
        <p:spPr>
          <a:xfrm>
            <a:off x="2291977" y="3516827"/>
            <a:ext cx="585790" cy="1061059"/>
          </a:xfrm>
          <a:prstGeom prst="line">
            <a:avLst/>
          </a:prstGeom>
          <a:ln w="25400">
            <a:solidFill>
              <a:srgbClr val="000000"/>
            </a:solidFill>
            <a:miter lim="400000"/>
            <a:tailEnd type="triangle"/>
          </a:ln>
        </p:spPr>
        <p:txBody>
          <a:bodyPr lIns="35719" tIns="35719" rIns="35719" bIns="35719" anchor="ctr"/>
          <a:lstStyle/>
          <a:p>
            <a:pPr algn="ctr" defTabSz="410751" fontAlgn="auto" hangingPunct="0">
              <a:spcBef>
                <a:spcPts val="0"/>
              </a:spcBef>
              <a:spcAft>
                <a:spcPts val="0"/>
              </a:spcAft>
              <a:defRPr sz="2400">
                <a:effectLst>
                  <a:outerShdw blurRad="25400" dist="23998" dir="2700000" rotWithShape="0">
                    <a:srgbClr val="000000">
                      <a:alpha val="31034"/>
                    </a:srgbClr>
                  </a:outerShdw>
                </a:effectLst>
              </a:defRPr>
            </a:pPr>
            <a:endParaRPr sz="1687" kern="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endParaRPr>
          </a:p>
        </p:txBody>
      </p:sp>
      <p:sp>
        <p:nvSpPr>
          <p:cNvPr id="699" name="Shape 699"/>
          <p:cNvSpPr/>
          <p:nvPr/>
        </p:nvSpPr>
        <p:spPr>
          <a:xfrm>
            <a:off x="2266307" y="3480206"/>
            <a:ext cx="616149" cy="2424754"/>
          </a:xfrm>
          <a:prstGeom prst="line">
            <a:avLst/>
          </a:prstGeom>
          <a:ln w="25400">
            <a:solidFill>
              <a:srgbClr val="000000"/>
            </a:solidFill>
            <a:miter lim="400000"/>
            <a:tailEnd type="triangle"/>
          </a:ln>
        </p:spPr>
        <p:txBody>
          <a:bodyPr lIns="35719" tIns="35719" rIns="35719" bIns="35719" anchor="ctr"/>
          <a:lstStyle/>
          <a:p>
            <a:pPr algn="ctr" defTabSz="410751" fontAlgn="auto" hangingPunct="0">
              <a:spcBef>
                <a:spcPts val="0"/>
              </a:spcBef>
              <a:spcAft>
                <a:spcPts val="0"/>
              </a:spcAft>
              <a:defRPr sz="2400">
                <a:effectLst>
                  <a:outerShdw blurRad="25400" dist="23998" dir="2700000" rotWithShape="0">
                    <a:srgbClr val="000000">
                      <a:alpha val="31034"/>
                    </a:srgbClr>
                  </a:outerShdw>
                </a:effectLst>
              </a:defRPr>
            </a:pPr>
            <a:endParaRPr sz="1687" kern="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endParaRPr>
          </a:p>
        </p:txBody>
      </p:sp>
      <p:sp>
        <p:nvSpPr>
          <p:cNvPr id="700" name="Shape 700"/>
          <p:cNvSpPr>
            <a:spLocks noGrp="1"/>
          </p:cNvSpPr>
          <p:nvPr>
            <p:ph type="sldNum" sz="quarter" idx="4294967295"/>
          </p:nvPr>
        </p:nvSpPr>
        <p:spPr>
          <a:xfrm>
            <a:off x="6554391" y="6382226"/>
            <a:ext cx="1905000" cy="326113"/>
          </a:xfrm>
          <a:prstGeom prst="rect">
            <a:avLst/>
          </a:prstGeom>
          <a:extLst>
            <a:ext uri="{C572A759-6A51-4108-AA02-DFA0A04FC94B}">
              <ma14:wrappingTextBoxFlag xmlns="" xmlns:ma14="http://schemas.microsoft.com/office/mac/drawingml/2011/main" val="1"/>
            </a:ext>
          </a:extLst>
        </p:spPr>
        <p:txBody>
          <a:bodyPr/>
          <a:lstStyle>
            <a:lvl1pPr defTabSz="410751"/>
          </a:lstStyle>
          <a:p>
            <a:fld id="{86CB4B4D-7CA3-9044-876B-883B54F8677D}" type="slidenum">
              <a:rPr/>
              <a:pPr/>
              <a:t>38</a:t>
            </a:fld>
            <a:endParaRPr/>
          </a:p>
        </p:txBody>
      </p:sp>
      <p:sp>
        <p:nvSpPr>
          <p:cNvPr id="701" name="Shape 701"/>
          <p:cNvSpPr>
            <a:spLocks noGrp="1"/>
          </p:cNvSpPr>
          <p:nvPr>
            <p:ph type="title"/>
          </p:nvPr>
        </p:nvSpPr>
        <p:spPr>
          <a:xfrm>
            <a:off x="669727" y="-17859"/>
            <a:ext cx="7804547" cy="1518047"/>
          </a:xfrm>
          <a:prstGeom prst="rect">
            <a:avLst/>
          </a:prstGeom>
        </p:spPr>
        <p:txBody>
          <a:bodyPr>
            <a:normAutofit/>
          </a:bodyPr>
          <a:lstStyle>
            <a:lvl1pPr>
              <a:defRPr sz="5200">
                <a:latin typeface="Gill Sans"/>
                <a:ea typeface="Gill Sans"/>
                <a:cs typeface="Gill Sans"/>
                <a:sym typeface="Gill Sans"/>
              </a:defRPr>
            </a:lvl1pPr>
          </a:lstStyle>
          <a:p>
            <a:r>
              <a:rPr sz="4000" dirty="0"/>
              <a:t>Open-domain Question Answering</a:t>
            </a:r>
          </a:p>
        </p:txBody>
      </p:sp>
    </p:spTree>
    <p:extLst>
      <p:ext uri="{BB962C8B-B14F-4D97-AF65-F5344CB8AC3E}">
        <p14:creationId xmlns:p14="http://schemas.microsoft.com/office/powerpoint/2010/main" val="429265290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8" name="Group 708"/>
          <p:cNvGrpSpPr/>
          <p:nvPr/>
        </p:nvGrpSpPr>
        <p:grpSpPr>
          <a:xfrm>
            <a:off x="5396908" y="1834586"/>
            <a:ext cx="3216027" cy="3525856"/>
            <a:chOff x="0" y="0"/>
            <a:chExt cx="4573904" cy="5014550"/>
          </a:xfrm>
        </p:grpSpPr>
        <p:sp>
          <p:nvSpPr>
            <p:cNvPr id="705" name="Shape 705"/>
            <p:cNvSpPr/>
            <p:nvPr/>
          </p:nvSpPr>
          <p:spPr>
            <a:xfrm>
              <a:off x="711647" y="0"/>
              <a:ext cx="2203500" cy="8296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defTabSz="410751" fontAlgn="auto" hangingPunct="0">
                <a:spcBef>
                  <a:spcPts val="0"/>
                </a:spcBef>
                <a:spcAft>
                  <a:spcPts val="0"/>
                </a:spcAft>
                <a:defRPr sz="2400" b="1">
                  <a:solidFill>
                    <a:srgbClr val="000000"/>
                  </a:solidFill>
                  <a:latin typeface="Helvetica"/>
                  <a:ea typeface="Helvetica"/>
                  <a:cs typeface="Helvetica"/>
                  <a:sym typeface="Helvetica"/>
                </a:defRPr>
              </a:pPr>
              <a:r>
                <a:rPr sz="1687" b="1" kern="0">
                  <a:solidFill>
                    <a:srgbClr val="000000"/>
                  </a:solidFill>
                  <a:latin typeface="Helvetica"/>
                  <a:ea typeface="Helvetica"/>
                  <a:cs typeface="Helvetica"/>
                  <a:sym typeface="Helvetica"/>
                </a:rPr>
                <a:t>Document</a:t>
              </a:r>
            </a:p>
            <a:p>
              <a:pPr algn="ctr" defTabSz="410751" fontAlgn="auto" hangingPunct="0">
                <a:spcBef>
                  <a:spcPts val="0"/>
                </a:spcBef>
                <a:spcAft>
                  <a:spcPts val="0"/>
                </a:spcAft>
                <a:defRPr sz="2400" b="1">
                  <a:solidFill>
                    <a:srgbClr val="000000"/>
                  </a:solidFill>
                  <a:latin typeface="Helvetica"/>
                  <a:ea typeface="Helvetica"/>
                  <a:cs typeface="Helvetica"/>
                  <a:sym typeface="Helvetica"/>
                </a:defRPr>
              </a:pPr>
              <a:r>
                <a:rPr sz="1687" b="1" kern="0">
                  <a:solidFill>
                    <a:srgbClr val="000000"/>
                  </a:solidFill>
                  <a:latin typeface="Helvetica"/>
                  <a:ea typeface="Helvetica"/>
                  <a:cs typeface="Helvetica"/>
                  <a:sym typeface="Helvetica"/>
                </a:rPr>
                <a:t>Reader</a:t>
              </a:r>
            </a:p>
          </p:txBody>
        </p:sp>
        <p:sp>
          <p:nvSpPr>
            <p:cNvPr id="706" name="Shape 706"/>
            <p:cNvSpPr/>
            <p:nvPr/>
          </p:nvSpPr>
          <p:spPr>
            <a:xfrm>
              <a:off x="684562" y="973075"/>
              <a:ext cx="2372753"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pic>
          <p:nvPicPr>
            <p:cNvPr id="707" name="Screen Shot 2017-02-05 at 11.27.00 PM.png"/>
            <p:cNvPicPr>
              <a:picLocks noChangeAspect="1"/>
            </p:cNvPicPr>
            <p:nvPr/>
          </p:nvPicPr>
          <p:blipFill>
            <a:blip r:embed="rId2"/>
            <a:srcRect/>
            <a:stretch>
              <a:fillRect/>
            </a:stretch>
          </p:blipFill>
          <p:spPr>
            <a:xfrm>
              <a:off x="0" y="2162524"/>
              <a:ext cx="4573905" cy="2852027"/>
            </a:xfrm>
            <a:prstGeom prst="rect">
              <a:avLst/>
            </a:prstGeom>
            <a:ln w="12700" cap="flat">
              <a:noFill/>
              <a:miter lim="400000"/>
            </a:ln>
            <a:effectLst/>
          </p:spPr>
        </p:pic>
      </p:grpSp>
      <p:pic>
        <p:nvPicPr>
          <p:cNvPr id="709" name="wikipedia.png"/>
          <p:cNvPicPr>
            <a:picLocks noChangeAspect="1"/>
          </p:cNvPicPr>
          <p:nvPr/>
        </p:nvPicPr>
        <p:blipFill>
          <a:blip r:embed="rId3"/>
          <a:stretch>
            <a:fillRect/>
          </a:stretch>
        </p:blipFill>
        <p:spPr>
          <a:xfrm>
            <a:off x="412067" y="1517284"/>
            <a:ext cx="1754317" cy="1549646"/>
          </a:xfrm>
          <a:prstGeom prst="rect">
            <a:avLst/>
          </a:prstGeom>
          <a:ln w="12700">
            <a:miter lim="400000"/>
          </a:ln>
        </p:spPr>
      </p:pic>
      <p:pic>
        <p:nvPicPr>
          <p:cNvPr id="710" name="Screen Shot 2016-12-14 at 11.55.37 PM.png"/>
          <p:cNvPicPr>
            <a:picLocks noChangeAspect="1"/>
          </p:cNvPicPr>
          <p:nvPr/>
        </p:nvPicPr>
        <p:blipFill>
          <a:blip r:embed="rId4"/>
          <a:srcRect r="28207"/>
          <a:stretch>
            <a:fillRect/>
          </a:stretch>
        </p:blipFill>
        <p:spPr>
          <a:xfrm>
            <a:off x="3640938" y="1708228"/>
            <a:ext cx="1964891" cy="1480549"/>
          </a:xfrm>
          <a:prstGeom prst="rect">
            <a:avLst/>
          </a:prstGeom>
          <a:ln w="12700">
            <a:miter lim="400000"/>
          </a:ln>
        </p:spPr>
      </p:pic>
      <p:grpSp>
        <p:nvGrpSpPr>
          <p:cNvPr id="714" name="Group 714"/>
          <p:cNvGrpSpPr/>
          <p:nvPr/>
        </p:nvGrpSpPr>
        <p:grpSpPr>
          <a:xfrm>
            <a:off x="2210935" y="1834586"/>
            <a:ext cx="1250456" cy="1960233"/>
            <a:chOff x="0" y="0"/>
            <a:chExt cx="1778426" cy="2787886"/>
          </a:xfrm>
        </p:grpSpPr>
        <p:sp>
          <p:nvSpPr>
            <p:cNvPr id="711" name="Shape 711"/>
            <p:cNvSpPr/>
            <p:nvPr/>
          </p:nvSpPr>
          <p:spPr>
            <a:xfrm>
              <a:off x="231528" y="973075"/>
              <a:ext cx="1507364"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pic>
          <p:nvPicPr>
            <p:cNvPr id="712" name="95-200.png"/>
            <p:cNvPicPr>
              <a:picLocks noChangeAspect="1"/>
            </p:cNvPicPr>
            <p:nvPr/>
          </p:nvPicPr>
          <p:blipFill>
            <a:blip r:embed="rId5"/>
            <a:srcRect/>
            <a:stretch>
              <a:fillRect/>
            </a:stretch>
          </p:blipFill>
          <p:spPr>
            <a:xfrm>
              <a:off x="568339" y="2146252"/>
              <a:ext cx="641635" cy="641635"/>
            </a:xfrm>
            <a:prstGeom prst="rect">
              <a:avLst/>
            </a:prstGeom>
            <a:ln w="12700" cap="flat">
              <a:noFill/>
              <a:miter lim="400000"/>
            </a:ln>
            <a:effectLst/>
          </p:spPr>
        </p:pic>
        <p:sp>
          <p:nvSpPr>
            <p:cNvPr id="713" name="Shape 713"/>
            <p:cNvSpPr/>
            <p:nvPr/>
          </p:nvSpPr>
          <p:spPr>
            <a:xfrm>
              <a:off x="0" y="0"/>
              <a:ext cx="1778427" cy="8296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defTabSz="410751" fontAlgn="auto" hangingPunct="0">
                <a:spcBef>
                  <a:spcPts val="0"/>
                </a:spcBef>
                <a:spcAft>
                  <a:spcPts val="0"/>
                </a:spcAft>
                <a:defRPr sz="2400" b="1">
                  <a:solidFill>
                    <a:srgbClr val="000000"/>
                  </a:solidFill>
                  <a:latin typeface="Helvetica"/>
                  <a:ea typeface="Helvetica"/>
                  <a:cs typeface="Helvetica"/>
                  <a:sym typeface="Helvetica"/>
                </a:defRPr>
              </a:pPr>
              <a:r>
                <a:rPr sz="1687" b="1" kern="0">
                  <a:solidFill>
                    <a:srgbClr val="000000"/>
                  </a:solidFill>
                  <a:latin typeface="Helvetica"/>
                  <a:ea typeface="Helvetica"/>
                  <a:cs typeface="Helvetica"/>
                  <a:sym typeface="Helvetica"/>
                </a:rPr>
                <a:t>Document </a:t>
              </a:r>
            </a:p>
            <a:p>
              <a:pPr algn="ctr" defTabSz="410751" fontAlgn="auto" hangingPunct="0">
                <a:spcBef>
                  <a:spcPts val="0"/>
                </a:spcBef>
                <a:spcAft>
                  <a:spcPts val="0"/>
                </a:spcAft>
                <a:defRPr sz="2400" b="1">
                  <a:solidFill>
                    <a:srgbClr val="000000"/>
                  </a:solidFill>
                  <a:latin typeface="Helvetica"/>
                  <a:ea typeface="Helvetica"/>
                  <a:cs typeface="Helvetica"/>
                  <a:sym typeface="Helvetica"/>
                </a:defRPr>
              </a:pPr>
              <a:r>
                <a:rPr sz="1687" b="1" kern="0">
                  <a:solidFill>
                    <a:srgbClr val="000000"/>
                  </a:solidFill>
                  <a:latin typeface="Helvetica"/>
                  <a:ea typeface="Helvetica"/>
                  <a:cs typeface="Helvetica"/>
                  <a:sym typeface="Helvetica"/>
                </a:rPr>
                <a:t>Retriever</a:t>
              </a:r>
            </a:p>
          </p:txBody>
        </p:sp>
      </p:grpSp>
      <p:sp>
        <p:nvSpPr>
          <p:cNvPr id="715" name="Shape 715"/>
          <p:cNvSpPr/>
          <p:nvPr/>
        </p:nvSpPr>
        <p:spPr>
          <a:xfrm>
            <a:off x="7599506" y="2293401"/>
            <a:ext cx="1331678" cy="45075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l">
              <a:defRPr sz="3600">
                <a:solidFill>
                  <a:srgbClr val="000000"/>
                </a:solidFill>
              </a:defRPr>
            </a:lvl1pPr>
          </a:lstStyle>
          <a:p>
            <a:pPr defTabSz="410751" fontAlgn="auto" hangingPunct="0">
              <a:spcBef>
                <a:spcPts val="0"/>
              </a:spcBef>
              <a:spcAft>
                <a:spcPts val="0"/>
              </a:spcAft>
            </a:pPr>
            <a:r>
              <a:rPr sz="2531" kern="0" dirty="0">
                <a:latin typeface="Helvetica Light"/>
                <a:ea typeface="Helvetica Light"/>
                <a:cs typeface="Helvetica Light"/>
                <a:sym typeface="Helvetica Light"/>
              </a:rPr>
              <a:t>833,500</a:t>
            </a:r>
          </a:p>
        </p:txBody>
      </p:sp>
      <p:grpSp>
        <p:nvGrpSpPr>
          <p:cNvPr id="718" name="Group 718"/>
          <p:cNvGrpSpPr/>
          <p:nvPr/>
        </p:nvGrpSpPr>
        <p:grpSpPr>
          <a:xfrm>
            <a:off x="194545" y="500531"/>
            <a:ext cx="3848811" cy="1009007"/>
            <a:chOff x="0" y="-1437"/>
            <a:chExt cx="5473862" cy="1435031"/>
          </a:xfrm>
        </p:grpSpPr>
        <p:sp>
          <p:nvSpPr>
            <p:cNvPr id="716" name="Shape 716"/>
            <p:cNvSpPr/>
            <p:nvPr/>
          </p:nvSpPr>
          <p:spPr>
            <a:xfrm>
              <a:off x="0" y="-1437"/>
              <a:ext cx="5473862" cy="841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defTabSz="410751" fontAlgn="auto" hangingPunct="0">
                <a:spcBef>
                  <a:spcPts val="0"/>
                </a:spcBef>
                <a:spcAft>
                  <a:spcPts val="0"/>
                </a:spcAft>
                <a:defRPr sz="2400">
                  <a:solidFill>
                    <a:srgbClr val="000000"/>
                  </a:solidFill>
                </a:defRPr>
              </a:pPr>
              <a:r>
                <a:rPr sz="1687" kern="0" dirty="0">
                  <a:solidFill>
                    <a:srgbClr val="000000"/>
                  </a:solidFill>
                  <a:latin typeface="Helvetica Light"/>
                  <a:ea typeface="Helvetica Light"/>
                  <a:cs typeface="Helvetica Light"/>
                  <a:sym typeface="Helvetica Light"/>
                </a:rPr>
                <a:t>Q:  How many of Warsaw's inhabitants </a:t>
              </a:r>
              <a:br>
                <a:rPr sz="1687" kern="0" dirty="0">
                  <a:solidFill>
                    <a:srgbClr val="000000"/>
                  </a:solidFill>
                  <a:latin typeface="Helvetica Light"/>
                  <a:ea typeface="Helvetica Light"/>
                  <a:cs typeface="Helvetica Light"/>
                  <a:sym typeface="Helvetica Light"/>
                </a:rPr>
              </a:br>
              <a:r>
                <a:rPr sz="1687" kern="0" dirty="0">
                  <a:solidFill>
                    <a:srgbClr val="000000"/>
                  </a:solidFill>
                  <a:latin typeface="Helvetica Light"/>
                  <a:ea typeface="Helvetica Light"/>
                  <a:cs typeface="Helvetica Light"/>
                  <a:sym typeface="Helvetica Light"/>
                </a:rPr>
                <a:t>spoke Polish in 1933?</a:t>
              </a:r>
            </a:p>
          </p:txBody>
        </p:sp>
        <p:sp>
          <p:nvSpPr>
            <p:cNvPr id="717" name="Shape 717"/>
            <p:cNvSpPr/>
            <p:nvPr/>
          </p:nvSpPr>
          <p:spPr>
            <a:xfrm flipH="1">
              <a:off x="1543234" y="849217"/>
              <a:ext cx="1" cy="584377"/>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719" name="Shape 719"/>
          <p:cNvSpPr>
            <a:spLocks noGrp="1"/>
          </p:cNvSpPr>
          <p:nvPr>
            <p:ph type="sldNum" sz="quarter" idx="4294967295"/>
          </p:nvPr>
        </p:nvSpPr>
        <p:spPr>
          <a:xfrm>
            <a:off x="6554391" y="6382226"/>
            <a:ext cx="1905000" cy="326113"/>
          </a:xfrm>
          <a:prstGeom prst="rect">
            <a:avLst/>
          </a:prstGeom>
          <a:extLst>
            <a:ext uri="{C572A759-6A51-4108-AA02-DFA0A04FC94B}">
              <ma14:wrappingTextBoxFlag xmlns="" xmlns:ma14="http://schemas.microsoft.com/office/mac/drawingml/2011/main" val="1"/>
            </a:ext>
          </a:extLst>
        </p:spPr>
        <p:txBody>
          <a:bodyPr/>
          <a:lstStyle>
            <a:lvl1pPr defTabSz="410751"/>
          </a:lstStyle>
          <a:p>
            <a:fld id="{86CB4B4D-7CA3-9044-876B-883B54F8677D}" type="slidenum">
              <a:rPr/>
              <a:pPr/>
              <a:t>39</a:t>
            </a:fld>
            <a:endParaRPr/>
          </a:p>
        </p:txBody>
      </p:sp>
      <p:sp>
        <p:nvSpPr>
          <p:cNvPr id="2" name="TextBox 1"/>
          <p:cNvSpPr txBox="1"/>
          <p:nvPr/>
        </p:nvSpPr>
        <p:spPr>
          <a:xfrm>
            <a:off x="258072" y="4046065"/>
            <a:ext cx="4817067" cy="1815882"/>
          </a:xfrm>
          <a:prstGeom prst="rect">
            <a:avLst/>
          </a:prstGeom>
          <a:noFill/>
        </p:spPr>
        <p:txBody>
          <a:bodyPr wrap="square" rtlCol="0">
            <a:spAutoFit/>
          </a:bodyPr>
          <a:lstStyle/>
          <a:p>
            <a:pPr marL="285750" indent="-285750" algn="l">
              <a:buFont typeface="Arial" charset="0"/>
              <a:buChar char="•"/>
            </a:pPr>
            <a:r>
              <a:rPr lang="en-US" dirty="0"/>
              <a:t>Represent paragraphs as feature vectors and pass to a Recurrent Neural Network to generate encodings for tokens</a:t>
            </a:r>
          </a:p>
          <a:p>
            <a:pPr marL="285750" indent="-285750" algn="l">
              <a:buFont typeface="Arial" charset="0"/>
              <a:buChar char="•"/>
            </a:pPr>
            <a:r>
              <a:rPr lang="en-US" dirty="0"/>
              <a:t>Feature vectors include binary (exact match features), token features such as part of speech tags, frequency information, Glove word embeddings learned from Web crawl data, and aligned question embedding that captures relationships between tokens and the query.</a:t>
            </a:r>
          </a:p>
          <a:p>
            <a:pPr marL="285750" indent="-285750" algn="l">
              <a:buFont typeface="Arial" charset="0"/>
              <a:buChar char="•"/>
            </a:pPr>
            <a:endParaRPr lang="en-US" dirty="0"/>
          </a:p>
        </p:txBody>
      </p:sp>
      <p:sp>
        <p:nvSpPr>
          <p:cNvPr id="3" name="Right Arrow 2"/>
          <p:cNvSpPr/>
          <p:nvPr/>
        </p:nvSpPr>
        <p:spPr bwMode="auto">
          <a:xfrm>
            <a:off x="5094699" y="4305023"/>
            <a:ext cx="414609" cy="418823"/>
          </a:xfrm>
          <a:prstGeom prst="rightArrow">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9708343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7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70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advAuto="0"/>
      <p:bldP spid="710" grpId="0" animBg="1" advAuto="0"/>
      <p:bldP spid="714" grpId="0" animBg="1" advAuto="0"/>
      <p:bldP spid="715" grpId="0" animBg="1" advAuto="0"/>
      <p:bldP spid="71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4464"/>
            <a:ext cx="7772400" cy="965650"/>
          </a:xfrm>
        </p:spPr>
        <p:txBody>
          <a:bodyPr/>
          <a:lstStyle/>
          <a:p>
            <a:r>
              <a:rPr lang="en-US" dirty="0"/>
              <a:t>What’s been happening now (Google)?</a:t>
            </a:r>
          </a:p>
        </p:txBody>
      </p:sp>
      <p:sp>
        <p:nvSpPr>
          <p:cNvPr id="3" name="Content Placeholder 2"/>
          <p:cNvSpPr>
            <a:spLocks noGrp="1"/>
          </p:cNvSpPr>
          <p:nvPr>
            <p:ph idx="1"/>
          </p:nvPr>
        </p:nvSpPr>
        <p:spPr>
          <a:xfrm>
            <a:off x="758629" y="1230923"/>
            <a:ext cx="7772400" cy="5113345"/>
          </a:xfrm>
        </p:spPr>
        <p:txBody>
          <a:bodyPr/>
          <a:lstStyle/>
          <a:p>
            <a:r>
              <a:rPr lang="en-US" dirty="0"/>
              <a:t>Mobile-friendly 2 (May 12, 2016):</a:t>
            </a:r>
          </a:p>
          <a:p>
            <a:pPr lvl="1"/>
            <a:r>
              <a:rPr lang="en-US" dirty="0"/>
              <a:t>More than half of all searches are now from mobile</a:t>
            </a:r>
          </a:p>
          <a:p>
            <a:r>
              <a:rPr lang="en-US" dirty="0"/>
              <a:t>“Fred” (1st quarter 2017)</a:t>
            </a:r>
          </a:p>
          <a:p>
            <a:pPr lvl="1"/>
            <a:r>
              <a:rPr lang="en-US" dirty="0"/>
              <a:t>Various changes discounting spam, clickbait, fake? Sites</a:t>
            </a:r>
          </a:p>
          <a:p>
            <a:r>
              <a:rPr lang="en-US" dirty="0"/>
              <a:t>Longer snippets in results pages (Nov 2017)</a:t>
            </a:r>
          </a:p>
          <a:p>
            <a:r>
              <a:rPr lang="en-US" dirty="0"/>
              <a:t>Mobile-first Index (Mar 2018)</a:t>
            </a:r>
          </a:p>
          <a:p>
            <a:pPr lvl="1"/>
            <a:r>
              <a:rPr lang="en-US" dirty="0"/>
              <a:t>Index mobile version of websites in preference to desktop!</a:t>
            </a:r>
          </a:p>
          <a:p>
            <a:r>
              <a:rPr lang="en-US" dirty="0"/>
              <a:t>“Medic” update (Aug 2018)</a:t>
            </a:r>
          </a:p>
          <a:p>
            <a:pPr lvl="1"/>
            <a:r>
              <a:rPr lang="en-US" dirty="0"/>
              <a:t>More emphasis on expertise, authoritativeness, trust</a:t>
            </a:r>
          </a:p>
          <a:p>
            <a:pPr lvl="1"/>
            <a:r>
              <a:rPr lang="en-US" dirty="0"/>
              <a:t>Big changes for diet, nutrition, medical products sites</a:t>
            </a:r>
          </a:p>
          <a:p>
            <a:r>
              <a:rPr lang="en-US" dirty="0"/>
              <a:t>Core Algorithm Update (Mar 2019)</a:t>
            </a:r>
          </a:p>
          <a:p>
            <a:pPr lvl="1"/>
            <a:r>
              <a:rPr lang="en-US" dirty="0"/>
              <a:t>Seems kind of like “Medic 2”</a:t>
            </a:r>
          </a:p>
          <a:p>
            <a:pPr lvl="1"/>
            <a:endParaRPr lang="en-US" dirty="0"/>
          </a:p>
        </p:txBody>
      </p:sp>
    </p:spTree>
    <p:extLst>
      <p:ext uri="{BB962C8B-B14F-4D97-AF65-F5344CB8AC3E}">
        <p14:creationId xmlns:p14="http://schemas.microsoft.com/office/powerpoint/2010/main" val="1344593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p:cNvSpPr>
          <p:nvPr>
            <p:ph type="title"/>
          </p:nvPr>
        </p:nvSpPr>
        <p:spPr>
          <a:xfrm>
            <a:off x="1371600" y="-1"/>
            <a:ext cx="7772401" cy="1371601"/>
          </a:xfrm>
          <a:prstGeom prst="rect">
            <a:avLst/>
          </a:prstGeom>
        </p:spPr>
        <p:txBody>
          <a:bodyPr lIns="45719" tIns="45719" rIns="45719" bIns="45719" anchor="b">
            <a:noAutofit/>
          </a:bodyPr>
          <a:lstStyle>
            <a:lvl1pPr algn="l" defTabSz="914400">
              <a:defRPr sz="6000">
                <a:latin typeface="Gill Sans"/>
                <a:ea typeface="Gill Sans"/>
                <a:cs typeface="Gill Sans"/>
                <a:sym typeface="Gill Sans"/>
              </a:defRPr>
            </a:lvl1pPr>
          </a:lstStyle>
          <a:p>
            <a:r>
              <a:t>Document Retriever</a:t>
            </a:r>
          </a:p>
        </p:txBody>
      </p:sp>
      <p:pic>
        <p:nvPicPr>
          <p:cNvPr id="722" name="Screen Shot 2017-03-30 at 7.29.20 PM.png"/>
          <p:cNvPicPr>
            <a:picLocks noChangeAspect="1"/>
          </p:cNvPicPr>
          <p:nvPr/>
        </p:nvPicPr>
        <p:blipFill>
          <a:blip r:embed="rId2"/>
          <a:stretch>
            <a:fillRect/>
          </a:stretch>
        </p:blipFill>
        <p:spPr>
          <a:xfrm>
            <a:off x="1622383" y="2199680"/>
            <a:ext cx="5618381" cy="2642374"/>
          </a:xfrm>
          <a:prstGeom prst="rect">
            <a:avLst/>
          </a:prstGeom>
          <a:ln w="12700">
            <a:miter lim="400000"/>
          </a:ln>
        </p:spPr>
      </p:pic>
      <p:sp>
        <p:nvSpPr>
          <p:cNvPr id="723" name="Shape 723"/>
          <p:cNvSpPr/>
          <p:nvPr/>
        </p:nvSpPr>
        <p:spPr>
          <a:xfrm>
            <a:off x="1178306" y="5057707"/>
            <a:ext cx="6506534" cy="1061961"/>
          </a:xfrm>
          <a:prstGeom prst="rect">
            <a:avLst/>
          </a:prstGeom>
          <a:solidFill>
            <a:srgbClr val="76D6FF">
              <a:alpha val="30000"/>
            </a:srgbClr>
          </a:solidFill>
          <a:ln w="12700">
            <a:miter lim="400000"/>
          </a:ln>
          <a:extLst>
            <a:ext uri="{C572A759-6A51-4108-AA02-DFA0A04FC94B}">
              <ma14:wrappingTextBoxFlag xmlns="" xmlns:ma14="http://schemas.microsoft.com/office/mac/drawingml/2011/main" val="1"/>
            </a:ext>
          </a:extLst>
        </p:spPr>
        <p:txBody>
          <a:bodyPr lIns="45719" tIns="45719" rIns="45719" bIns="45719"/>
          <a:lstStyle/>
          <a:p>
            <a:pPr defTabSz="642915" fontAlgn="auto" hangingPunct="0">
              <a:spcBef>
                <a:spcPts val="352"/>
              </a:spcBef>
              <a:spcAft>
                <a:spcPts val="0"/>
              </a:spcAft>
              <a:defRPr sz="3400">
                <a:solidFill>
                  <a:srgbClr val="000000"/>
                </a:solidFill>
                <a:latin typeface="Avenir Book"/>
                <a:ea typeface="Avenir Book"/>
                <a:cs typeface="Avenir Book"/>
                <a:sym typeface="Avenir Book"/>
              </a:defRPr>
            </a:pPr>
            <a:r>
              <a:rPr sz="2391" kern="0" dirty="0">
                <a:solidFill>
                  <a:srgbClr val="000000"/>
                </a:solidFill>
                <a:latin typeface="Avenir Heavy"/>
                <a:ea typeface="Avenir Heavy"/>
                <a:cs typeface="Avenir Heavy"/>
                <a:sym typeface="Avenir Heavy"/>
              </a:rPr>
              <a:t>70-86%</a:t>
            </a:r>
            <a:r>
              <a:rPr sz="2391" kern="0" dirty="0">
                <a:solidFill>
                  <a:srgbClr val="FF2600"/>
                </a:solidFill>
                <a:latin typeface="Avenir Heavy"/>
                <a:ea typeface="Avenir Heavy"/>
                <a:cs typeface="Avenir Heavy"/>
                <a:sym typeface="Avenir Heavy"/>
              </a:rPr>
              <a:t> </a:t>
            </a:r>
            <a:r>
              <a:rPr sz="2391" kern="0" dirty="0">
                <a:solidFill>
                  <a:srgbClr val="000000"/>
                </a:solidFill>
                <a:latin typeface="Avenir Book"/>
                <a:ea typeface="Avenir Book"/>
                <a:cs typeface="Avenir Book"/>
                <a:sym typeface="Avenir Book"/>
              </a:rPr>
              <a:t>of questions</a:t>
            </a:r>
            <a:r>
              <a:rPr lang="en-US" sz="2391" kern="0" dirty="0">
                <a:solidFill>
                  <a:srgbClr val="000000"/>
                </a:solidFill>
                <a:latin typeface="Avenir Book"/>
                <a:ea typeface="Avenir Book"/>
                <a:cs typeface="Avenir Book"/>
                <a:sym typeface="Avenir Book"/>
              </a:rPr>
              <a:t>: </a:t>
            </a:r>
            <a:r>
              <a:rPr sz="2391" kern="0" dirty="0">
                <a:solidFill>
                  <a:srgbClr val="000000"/>
                </a:solidFill>
                <a:latin typeface="Avenir Book"/>
                <a:ea typeface="Avenir Book"/>
                <a:cs typeface="Avenir Book"/>
                <a:sym typeface="Avenir Book"/>
              </a:rPr>
              <a:t>the answer segment appears in the </a:t>
            </a:r>
            <a:r>
              <a:rPr sz="2391" kern="0" dirty="0">
                <a:solidFill>
                  <a:srgbClr val="000000"/>
                </a:solidFill>
                <a:latin typeface="Avenir Heavy"/>
                <a:ea typeface="Avenir Heavy"/>
                <a:cs typeface="Avenir Heavy"/>
                <a:sym typeface="Avenir Heavy"/>
              </a:rPr>
              <a:t>top 5 articles</a:t>
            </a:r>
          </a:p>
        </p:txBody>
      </p:sp>
      <p:sp>
        <p:nvSpPr>
          <p:cNvPr id="724" name="Shape 724"/>
          <p:cNvSpPr/>
          <p:nvPr/>
        </p:nvSpPr>
        <p:spPr>
          <a:xfrm>
            <a:off x="6934200" y="-74791"/>
            <a:ext cx="2049773" cy="550663"/>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b"/>
          <a:lstStyle/>
          <a:p>
            <a:pPr algn="r" defTabSz="642915" fontAlgn="auto" hangingPunct="0">
              <a:spcBef>
                <a:spcPts val="0"/>
              </a:spcBef>
              <a:spcAft>
                <a:spcPts val="0"/>
              </a:spcAft>
              <a:defRPr sz="2800">
                <a:solidFill>
                  <a:srgbClr val="011993"/>
                </a:solidFill>
                <a:latin typeface="Gill Sans MT"/>
                <a:ea typeface="Gill Sans MT"/>
                <a:cs typeface="Gill Sans MT"/>
                <a:sym typeface="Gill Sans MT"/>
              </a:defRPr>
            </a:pPr>
            <a:r>
              <a:rPr sz="1969" kern="0">
                <a:solidFill>
                  <a:srgbClr val="011993"/>
                </a:solidFill>
                <a:latin typeface="Gill Sans MT"/>
                <a:ea typeface="Gill Sans MT"/>
                <a:cs typeface="Gill Sans MT"/>
                <a:sym typeface="Gill Sans MT"/>
              </a:rPr>
              <a:t>(Chen et al, 2017) </a:t>
            </a:r>
          </a:p>
        </p:txBody>
      </p:sp>
      <p:sp>
        <p:nvSpPr>
          <p:cNvPr id="725" name="Shape 725"/>
          <p:cNvSpPr>
            <a:spLocks noGrp="1"/>
          </p:cNvSpPr>
          <p:nvPr>
            <p:ph type="sldNum" sz="quarter" idx="4294967295"/>
          </p:nvPr>
        </p:nvSpPr>
        <p:spPr>
          <a:xfrm>
            <a:off x="6554391" y="6382226"/>
            <a:ext cx="1905000" cy="326113"/>
          </a:xfrm>
          <a:prstGeom prst="rect">
            <a:avLst/>
          </a:prstGeom>
          <a:extLst>
            <a:ext uri="{C572A759-6A51-4108-AA02-DFA0A04FC94B}">
              <ma14:wrappingTextBoxFlag xmlns="" xmlns:ma14="http://schemas.microsoft.com/office/mac/drawingml/2011/main" val="1"/>
            </a:ext>
          </a:extLst>
        </p:spPr>
        <p:txBody>
          <a:bodyPr/>
          <a:lstStyle>
            <a:lvl1pPr defTabSz="410751"/>
          </a:lstStyle>
          <a:p>
            <a:fld id="{86CB4B4D-7CA3-9044-876B-883B54F8677D}" type="slidenum">
              <a:rPr/>
              <a:pPr/>
              <a:t>40</a:t>
            </a:fld>
            <a:endParaRPr/>
          </a:p>
        </p:txBody>
      </p:sp>
      <p:sp>
        <p:nvSpPr>
          <p:cNvPr id="726" name="Shape 726"/>
          <p:cNvSpPr/>
          <p:nvPr/>
        </p:nvSpPr>
        <p:spPr>
          <a:xfrm>
            <a:off x="5643981" y="2504370"/>
            <a:ext cx="1433401" cy="2230237"/>
          </a:xfrm>
          <a:prstGeom prst="rect">
            <a:avLst/>
          </a:prstGeom>
          <a:solidFill>
            <a:srgbClr val="FF2600">
              <a:alpha val="3000"/>
            </a:srgbClr>
          </a:solidFill>
          <a:ln w="63500">
            <a:solidFill>
              <a:srgbClr val="FF2600"/>
            </a:solidFill>
            <a:miter lim="400000"/>
          </a:ln>
        </p:spPr>
        <p:txBody>
          <a:bodyPr lIns="35719" tIns="35719" rIns="35719" bIns="35719" anchor="ctr"/>
          <a:lstStyle/>
          <a:p>
            <a:pPr algn="ctr" defTabSz="410751" fontAlgn="auto" hangingPunct="0">
              <a:spcBef>
                <a:spcPts val="0"/>
              </a:spcBef>
              <a:spcAft>
                <a:spcPts val="0"/>
              </a:spcAft>
              <a:defRPr sz="2400">
                <a:effectLst>
                  <a:outerShdw blurRad="25400" dist="23998" dir="2700000" rotWithShape="0">
                    <a:srgbClr val="000000">
                      <a:alpha val="31034"/>
                    </a:srgbClr>
                  </a:outerShdw>
                </a:effectLst>
              </a:defRPr>
            </a:pPr>
            <a:endParaRPr sz="1687" kern="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endParaRPr>
          </a:p>
        </p:txBody>
      </p:sp>
      <p:sp>
        <p:nvSpPr>
          <p:cNvPr id="2" name="Rounded Rectangular Callout 1"/>
          <p:cNvSpPr/>
          <p:nvPr/>
        </p:nvSpPr>
        <p:spPr>
          <a:xfrm>
            <a:off x="7467600" y="2071688"/>
            <a:ext cx="1516373" cy="2409825"/>
          </a:xfrm>
          <a:prstGeom prst="wedgeRoundRectCallout">
            <a:avLst>
              <a:gd name="adj1" fmla="val -73186"/>
              <a:gd name="adj2" fmla="val -11789"/>
              <a:gd name="adj3" fmla="val 16667"/>
            </a:avLst>
          </a:prstGeom>
          <a:solidFill>
            <a:schemeClr val="accent3">
              <a:lumMod val="20000"/>
              <a:lumOff val="80000"/>
            </a:schemeClr>
          </a:soli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2"/>
                </a:solidFill>
                <a:effectLst>
                  <a:outerShdw blurRad="25400" dist="23998" dir="2700000" rotWithShape="0">
                    <a:srgbClr val="000000">
                      <a:alpha val="31034"/>
                    </a:srgbClr>
                  </a:outerShdw>
                </a:effectLst>
                <a:uFillTx/>
                <a:latin typeface="+mn-lt"/>
                <a:ea typeface="+mn-ea"/>
                <a:cs typeface="+mn-cs"/>
                <a:sym typeface="Helvetica Light"/>
              </a:rPr>
              <a:t>Traditional </a:t>
            </a:r>
            <a:r>
              <a:rPr kumimoji="0" lang="en-US" sz="2000" b="0" i="0" u="none" strike="noStrike" cap="none" spc="0" normalizeH="0" baseline="0" dirty="0" err="1">
                <a:ln>
                  <a:noFill/>
                </a:ln>
                <a:solidFill>
                  <a:schemeClr val="bg2"/>
                </a:solidFill>
                <a:effectLst>
                  <a:outerShdw blurRad="25400" dist="23998" dir="2700000" rotWithShape="0">
                    <a:srgbClr val="000000">
                      <a:alpha val="31034"/>
                    </a:srgbClr>
                  </a:outerShdw>
                </a:effectLst>
                <a:uFillTx/>
                <a:latin typeface="+mn-lt"/>
                <a:ea typeface="+mn-ea"/>
                <a:cs typeface="+mn-cs"/>
                <a:sym typeface="Helvetica Light"/>
              </a:rPr>
              <a:t>tf.idf</a:t>
            </a:r>
            <a:r>
              <a:rPr kumimoji="0" lang="en-US" sz="2000" b="0" i="0" u="none" strike="noStrike" cap="none" spc="0" normalizeH="0" dirty="0">
                <a:ln>
                  <a:noFill/>
                </a:ln>
                <a:solidFill>
                  <a:schemeClr val="bg2"/>
                </a:solidFill>
                <a:effectLst>
                  <a:outerShdw blurRad="25400" dist="23998" dir="2700000" rotWithShape="0">
                    <a:srgbClr val="000000">
                      <a:alpha val="31034"/>
                    </a:srgbClr>
                  </a:outerShdw>
                </a:effectLst>
                <a:uFillTx/>
                <a:latin typeface="+mn-lt"/>
                <a:ea typeface="+mn-ea"/>
                <a:cs typeface="+mn-cs"/>
                <a:sym typeface="Helvetica Light"/>
              </a:rPr>
              <a:t> inverted index + efficient bigram hash</a:t>
            </a:r>
            <a:endParaRPr kumimoji="0" lang="en-US" sz="2000" b="0" i="0" u="none" strike="noStrike" cap="none" spc="0" normalizeH="0" baseline="0" dirty="0">
              <a:ln>
                <a:noFill/>
              </a:ln>
              <a:solidFill>
                <a:schemeClr val="bg2"/>
              </a:solidFill>
              <a:effectLst>
                <a:outerShdw blurRad="25400" dist="23998" dir="2700000" rotWithShape="0">
                  <a:srgbClr val="000000">
                    <a:alpha val="31034"/>
                  </a:srgbClr>
                </a:outerShdw>
              </a:effectLst>
              <a:uFillTx/>
              <a:latin typeface="+mn-lt"/>
              <a:ea typeface="+mn-ea"/>
              <a:cs typeface="+mn-cs"/>
              <a:sym typeface="Helvetica Light"/>
            </a:endParaRPr>
          </a:p>
        </p:txBody>
      </p:sp>
    </p:spTree>
    <p:extLst>
      <p:ext uri="{BB962C8B-B14F-4D97-AF65-F5344CB8AC3E}">
        <p14:creationId xmlns:p14="http://schemas.microsoft.com/office/powerpoint/2010/main" val="24323198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3981F-9A84-004D-B066-158929822489}"/>
              </a:ext>
            </a:extLst>
          </p:cNvPr>
          <p:cNvSpPr>
            <a:spLocks noGrp="1"/>
          </p:cNvSpPr>
          <p:nvPr>
            <p:ph type="title"/>
          </p:nvPr>
        </p:nvSpPr>
        <p:spPr>
          <a:xfrm>
            <a:off x="304800" y="228600"/>
            <a:ext cx="8534400" cy="990600"/>
          </a:xfrm>
        </p:spPr>
        <p:txBody>
          <a:bodyPr/>
          <a:lstStyle/>
          <a:p>
            <a:r>
              <a:rPr lang="en-US" sz="3600" dirty="0" err="1"/>
              <a:t>DrQA</a:t>
            </a:r>
            <a:r>
              <a:rPr lang="en-US" sz="3600" dirty="0"/>
              <a:t>: Open-domain Question Answering</a:t>
            </a:r>
            <a:endParaRPr lang="en-US" dirty="0"/>
          </a:p>
        </p:txBody>
      </p:sp>
      <p:sp>
        <p:nvSpPr>
          <p:cNvPr id="1062" name="Slide Number"/>
          <p:cNvSpPr txBox="1">
            <a:spLocks noGrp="1"/>
          </p:cNvSpPr>
          <p:nvPr>
            <p:ph type="sldNum" sz="quarter" idx="4294967295"/>
          </p:nvPr>
        </p:nvSpPr>
        <p:spPr>
          <a:xfrm>
            <a:off x="7239000" y="6470650"/>
            <a:ext cx="1905000" cy="28892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grpSp>
        <p:nvGrpSpPr>
          <p:cNvPr id="1197" name="Group"/>
          <p:cNvGrpSpPr/>
          <p:nvPr/>
        </p:nvGrpSpPr>
        <p:grpSpPr>
          <a:xfrm>
            <a:off x="2065374" y="2241003"/>
            <a:ext cx="5286747" cy="2200689"/>
            <a:chOff x="408929" y="423330"/>
            <a:chExt cx="7518928" cy="3129868"/>
          </a:xfrm>
        </p:grpSpPr>
        <p:sp>
          <p:nvSpPr>
            <p:cNvPr id="1186" name="Input"/>
            <p:cNvSpPr txBox="1"/>
            <p:nvPr/>
          </p:nvSpPr>
          <p:spPr>
            <a:xfrm>
              <a:off x="835034" y="618553"/>
              <a:ext cx="1185936" cy="6264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gn="l" defTabSz="914400">
                <a:spcBef>
                  <a:spcPts val="500"/>
                </a:spcBef>
                <a:defRPr sz="2800">
                  <a:solidFill>
                    <a:srgbClr val="000000"/>
                  </a:solidFill>
                </a:defRPr>
              </a:lvl1pPr>
            </a:lstStyle>
            <a:p>
              <a:r>
                <a:rPr sz="1969" dirty="0"/>
                <a:t>Input</a:t>
              </a:r>
            </a:p>
          </p:txBody>
        </p:sp>
        <p:sp>
          <p:nvSpPr>
            <p:cNvPr id="1187" name="Output"/>
            <p:cNvSpPr txBox="1"/>
            <p:nvPr/>
          </p:nvSpPr>
          <p:spPr>
            <a:xfrm>
              <a:off x="6271128" y="423330"/>
              <a:ext cx="1361928" cy="6264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gn="l" defTabSz="914400">
                <a:spcBef>
                  <a:spcPts val="500"/>
                </a:spcBef>
                <a:defRPr sz="2800">
                  <a:solidFill>
                    <a:srgbClr val="000000"/>
                  </a:solidFill>
                </a:defRPr>
              </a:lvl1pPr>
            </a:lstStyle>
            <a:p>
              <a:r>
                <a:rPr sz="1969" dirty="0"/>
                <a:t>Output</a:t>
              </a:r>
            </a:p>
          </p:txBody>
        </p:sp>
        <p:sp>
          <p:nvSpPr>
            <p:cNvPr id="1188" name="Passage (P)"/>
            <p:cNvSpPr txBox="1"/>
            <p:nvPr/>
          </p:nvSpPr>
          <p:spPr>
            <a:xfrm>
              <a:off x="408929" y="1392488"/>
              <a:ext cx="1998241" cy="6202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t">
              <a:normAutofit/>
            </a:bodyPr>
            <a:lstStyle>
              <a:lvl1pPr algn="l">
                <a:spcBef>
                  <a:spcPts val="700"/>
                </a:spcBef>
                <a:defRPr sz="2800">
                  <a:solidFill>
                    <a:srgbClr val="000000"/>
                  </a:solidFill>
                </a:defRPr>
              </a:lvl1pPr>
            </a:lstStyle>
            <a:p>
              <a:r>
                <a:rPr sz="1969"/>
                <a:t>Passage (P)</a:t>
              </a:r>
            </a:p>
          </p:txBody>
        </p:sp>
        <p:sp>
          <p:nvSpPr>
            <p:cNvPr id="1189" name="Question (Q)"/>
            <p:cNvSpPr txBox="1"/>
            <p:nvPr/>
          </p:nvSpPr>
          <p:spPr>
            <a:xfrm>
              <a:off x="448835" y="2955802"/>
              <a:ext cx="1958335" cy="5973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t">
              <a:normAutofit/>
            </a:bodyPr>
            <a:lstStyle>
              <a:lvl1pPr algn="l" defTabSz="560831">
                <a:spcBef>
                  <a:spcPts val="600"/>
                </a:spcBef>
                <a:defRPr sz="2688">
                  <a:solidFill>
                    <a:srgbClr val="000000"/>
                  </a:solidFill>
                </a:defRPr>
              </a:lvl1pPr>
            </a:lstStyle>
            <a:p>
              <a:r>
                <a:rPr sz="1890"/>
                <a:t>Question (Q)</a:t>
              </a:r>
            </a:p>
          </p:txBody>
        </p:sp>
        <p:sp>
          <p:nvSpPr>
            <p:cNvPr id="1190" name="Answer (A)"/>
            <p:cNvSpPr txBox="1"/>
            <p:nvPr/>
          </p:nvSpPr>
          <p:spPr>
            <a:xfrm>
              <a:off x="6078768" y="2125580"/>
              <a:ext cx="1849089" cy="641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t">
              <a:normAutofit/>
            </a:bodyPr>
            <a:lstStyle>
              <a:lvl1pPr algn="l">
                <a:spcBef>
                  <a:spcPts val="700"/>
                </a:spcBef>
                <a:defRPr sz="2800">
                  <a:solidFill>
                    <a:srgbClr val="000000"/>
                  </a:solidFill>
                </a:defRPr>
              </a:lvl1pPr>
            </a:lstStyle>
            <a:p>
              <a:r>
                <a:rPr sz="1969"/>
                <a:t>Answer (A)</a:t>
              </a:r>
            </a:p>
          </p:txBody>
        </p:sp>
        <p:grpSp>
          <p:nvGrpSpPr>
            <p:cNvPr id="1193" name="Group"/>
            <p:cNvGrpSpPr/>
            <p:nvPr/>
          </p:nvGrpSpPr>
          <p:grpSpPr>
            <a:xfrm>
              <a:off x="3461439" y="1560904"/>
              <a:ext cx="1673210" cy="1681803"/>
              <a:chOff x="830031" y="-13999"/>
              <a:chExt cx="1673208" cy="1681802"/>
            </a:xfrm>
          </p:grpSpPr>
          <p:sp>
            <p:nvSpPr>
              <p:cNvPr id="1191" name="Rounded Rectangle"/>
              <p:cNvSpPr/>
              <p:nvPr/>
            </p:nvSpPr>
            <p:spPr>
              <a:xfrm>
                <a:off x="830031" y="-13999"/>
                <a:ext cx="1673208" cy="1681802"/>
              </a:xfrm>
              <a:prstGeom prst="roundRect">
                <a:avLst>
                  <a:gd name="adj" fmla="val 15000"/>
                </a:avLst>
              </a:prstGeom>
              <a:solidFill>
                <a:srgbClr val="FFD479">
                  <a:alpha val="30000"/>
                </a:srgbClr>
              </a:solidFill>
              <a:ln w="12700" cap="flat">
                <a:noFill/>
                <a:miter lim="400000"/>
              </a:ln>
              <a:effectLst/>
            </p:spPr>
            <p:txBody>
              <a:bodyPr wrap="square" lIns="35719" tIns="35719" rIns="35719" bIns="35719" numCol="1" anchor="ctr">
                <a:noAutofit/>
              </a:bodyPr>
              <a:lstStyle/>
              <a:p>
                <a:pPr>
                  <a:defRPr sz="2400">
                    <a:effectLst>
                      <a:outerShdw blurRad="25400" dist="23998" dir="2700000" rotWithShape="0">
                        <a:srgbClr val="000000">
                          <a:alpha val="31034"/>
                        </a:srgbClr>
                      </a:outerShdw>
                    </a:effectLst>
                  </a:defRPr>
                </a:pPr>
                <a:endParaRPr sz="1687"/>
              </a:p>
            </p:txBody>
          </p:sp>
          <p:pic>
            <p:nvPicPr>
              <p:cNvPr id="1192" name="tool-icon.png" descr="tool-icon.png"/>
              <p:cNvPicPr>
                <a:picLocks noChangeAspect="1"/>
              </p:cNvPicPr>
              <p:nvPr/>
            </p:nvPicPr>
            <p:blipFill>
              <a:blip r:embed="rId2"/>
              <a:stretch>
                <a:fillRect/>
              </a:stretch>
            </p:blipFill>
            <p:spPr>
              <a:xfrm>
                <a:off x="961246" y="83443"/>
                <a:ext cx="1486920" cy="1486918"/>
              </a:xfrm>
              <a:prstGeom prst="rect">
                <a:avLst/>
              </a:prstGeom>
              <a:ln w="12700" cap="flat">
                <a:noFill/>
                <a:miter lim="400000"/>
              </a:ln>
              <a:effectLst/>
            </p:spPr>
          </p:pic>
        </p:grpSp>
        <p:sp>
          <p:nvSpPr>
            <p:cNvPr id="1194" name="Line"/>
            <p:cNvSpPr/>
            <p:nvPr/>
          </p:nvSpPr>
          <p:spPr>
            <a:xfrm>
              <a:off x="2445033" y="1874268"/>
              <a:ext cx="753117" cy="410161"/>
            </a:xfrm>
            <a:prstGeom prst="line">
              <a:avLst/>
            </a:prstGeom>
            <a:noFill/>
            <a:ln w="76200" cap="flat">
              <a:solidFill>
                <a:srgbClr val="000000"/>
              </a:solidFill>
              <a:prstDash val="solid"/>
              <a:miter lim="400000"/>
              <a:tailEnd type="triangle" w="med" len="med"/>
            </a:ln>
            <a:effectLst/>
          </p:spPr>
          <p:txBody>
            <a:bodyPr wrap="square" lIns="35719" tIns="35719" rIns="35719" bIns="35719" numCol="1" anchor="ctr">
              <a:noAutofit/>
            </a:bodyPr>
            <a:lstStyle/>
            <a:p>
              <a:pPr>
                <a:defRPr sz="2400">
                  <a:effectLst>
                    <a:outerShdw blurRad="25400" dist="23998" dir="2700000" rotWithShape="0">
                      <a:srgbClr val="000000">
                        <a:alpha val="31034"/>
                      </a:srgbClr>
                    </a:outerShdw>
                  </a:effectLst>
                </a:defRPr>
              </a:pPr>
              <a:endParaRPr sz="1687"/>
            </a:p>
          </p:txBody>
        </p:sp>
        <p:sp>
          <p:nvSpPr>
            <p:cNvPr id="1195" name="Line"/>
            <p:cNvSpPr/>
            <p:nvPr/>
          </p:nvSpPr>
          <p:spPr>
            <a:xfrm flipV="1">
              <a:off x="2507603" y="2660406"/>
              <a:ext cx="693406" cy="434374"/>
            </a:xfrm>
            <a:prstGeom prst="line">
              <a:avLst/>
            </a:prstGeom>
            <a:noFill/>
            <a:ln w="76200" cap="flat">
              <a:solidFill>
                <a:srgbClr val="000000"/>
              </a:solidFill>
              <a:prstDash val="solid"/>
              <a:miter lim="400000"/>
              <a:tailEnd type="triangle" w="med" len="med"/>
            </a:ln>
            <a:effectLst/>
          </p:spPr>
          <p:txBody>
            <a:bodyPr wrap="square" lIns="35719" tIns="35719" rIns="35719" bIns="35719" numCol="1" anchor="ctr">
              <a:noAutofit/>
            </a:bodyPr>
            <a:lstStyle/>
            <a:p>
              <a:pPr>
                <a:defRPr sz="2400">
                  <a:effectLst>
                    <a:outerShdw blurRad="25400" dist="23998" dir="2700000" rotWithShape="0">
                      <a:srgbClr val="000000">
                        <a:alpha val="31034"/>
                      </a:srgbClr>
                    </a:outerShdw>
                  </a:effectLst>
                </a:defRPr>
              </a:pPr>
              <a:endParaRPr sz="1687"/>
            </a:p>
          </p:txBody>
        </p:sp>
        <p:sp>
          <p:nvSpPr>
            <p:cNvPr id="1196" name="Line"/>
            <p:cNvSpPr/>
            <p:nvPr/>
          </p:nvSpPr>
          <p:spPr>
            <a:xfrm>
              <a:off x="5201683" y="2446100"/>
              <a:ext cx="754976" cy="1"/>
            </a:xfrm>
            <a:prstGeom prst="line">
              <a:avLst/>
            </a:prstGeom>
            <a:noFill/>
            <a:ln w="76200" cap="flat">
              <a:solidFill>
                <a:srgbClr val="000000"/>
              </a:solidFill>
              <a:prstDash val="solid"/>
              <a:miter lim="400000"/>
              <a:tailEnd type="triangle" w="med" len="med"/>
            </a:ln>
            <a:effectLst/>
          </p:spPr>
          <p:txBody>
            <a:bodyPr wrap="square" lIns="35719" tIns="35719" rIns="35719" bIns="35719" numCol="1" anchor="ctr">
              <a:noAutofit/>
            </a:bodyPr>
            <a:lstStyle/>
            <a:p>
              <a:pPr>
                <a:defRPr sz="2400">
                  <a:effectLst>
                    <a:outerShdw blurRad="25400" dist="23998" dir="2700000" rotWithShape="0">
                      <a:srgbClr val="000000">
                        <a:alpha val="31034"/>
                      </a:srgbClr>
                    </a:outerShdw>
                  </a:effectLst>
                </a:defRPr>
              </a:pPr>
              <a:endParaRPr sz="1687"/>
            </a:p>
          </p:txBody>
        </p:sp>
      </p:grpSp>
    </p:spTree>
    <p:extLst>
      <p:ext uri="{BB962C8B-B14F-4D97-AF65-F5344CB8AC3E}">
        <p14:creationId xmlns:p14="http://schemas.microsoft.com/office/powerpoint/2010/main" val="116149390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97"/>
                                        </p:tgtEl>
                                      </p:cBhvr>
                                    </p:animEffect>
                                    <p:set>
                                      <p:cBhvr>
                                        <p:cTn id="7" dur="1" fill="hold">
                                          <p:stCondLst>
                                            <p:cond delay="499"/>
                                          </p:stCondLst>
                                        </p:cTn>
                                        <p:tgtEl>
                                          <p:spTgt spid="1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p:cNvSpPr>
          <p:nvPr>
            <p:ph type="title"/>
          </p:nvPr>
        </p:nvSpPr>
        <p:spPr>
          <a:xfrm>
            <a:off x="304800" y="228600"/>
            <a:ext cx="8534400" cy="990600"/>
          </a:xfrm>
          <a:prstGeom prst="rect">
            <a:avLst/>
          </a:prstGeom>
        </p:spPr>
        <p:txBody>
          <a:bodyPr/>
          <a:lstStyle>
            <a:lvl1pPr>
              <a:defRPr sz="5200"/>
            </a:lvl1pPr>
          </a:lstStyle>
          <a:p>
            <a:r>
              <a:rPr lang="en-US" sz="3600" dirty="0" err="1"/>
              <a:t>DrQA</a:t>
            </a:r>
            <a:r>
              <a:rPr lang="en-US" sz="3600" dirty="0"/>
              <a:t>: Open-domain Question Answering</a:t>
            </a:r>
            <a:endParaRPr sz="3600" dirty="0"/>
          </a:p>
        </p:txBody>
      </p:sp>
      <p:sp>
        <p:nvSpPr>
          <p:cNvPr id="522" name="Shape 522"/>
          <p:cNvSpPr>
            <a:spLocks noGrp="1"/>
          </p:cNvSpPr>
          <p:nvPr>
            <p:ph type="sldNum" sz="quarter" idx="4294967295"/>
          </p:nvPr>
        </p:nvSpPr>
        <p:spPr>
          <a:xfrm>
            <a:off x="6553200" y="6379488"/>
            <a:ext cx="1905000" cy="32611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42</a:t>
            </a:fld>
            <a:endParaRPr/>
          </a:p>
        </p:txBody>
      </p:sp>
      <p:grpSp>
        <p:nvGrpSpPr>
          <p:cNvPr id="536" name="Group 536"/>
          <p:cNvGrpSpPr/>
          <p:nvPr/>
        </p:nvGrpSpPr>
        <p:grpSpPr>
          <a:xfrm>
            <a:off x="2242398" y="3027186"/>
            <a:ext cx="5151179" cy="1535428"/>
            <a:chOff x="0" y="0"/>
            <a:chExt cx="7326120" cy="2183718"/>
          </a:xfrm>
        </p:grpSpPr>
        <p:sp>
          <p:nvSpPr>
            <p:cNvPr id="524" name="Shape 524"/>
            <p:cNvSpPr/>
            <p:nvPr/>
          </p:nvSpPr>
          <p:spPr>
            <a:xfrm flipH="1">
              <a:off x="334139" y="1982"/>
              <a:ext cx="3326779" cy="504665"/>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25" name="Shape 525"/>
            <p:cNvSpPr/>
            <p:nvPr/>
          </p:nvSpPr>
          <p:spPr>
            <a:xfrm flipH="1">
              <a:off x="1155570" y="9289"/>
              <a:ext cx="2450835" cy="500137"/>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26" name="Shape 526"/>
            <p:cNvSpPr/>
            <p:nvPr/>
          </p:nvSpPr>
          <p:spPr>
            <a:xfrm flipH="1">
              <a:off x="3103848" y="8554"/>
              <a:ext cx="496731" cy="496731"/>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27" name="Shape 527"/>
            <p:cNvSpPr/>
            <p:nvPr/>
          </p:nvSpPr>
          <p:spPr>
            <a:xfrm>
              <a:off x="3606404" y="9289"/>
              <a:ext cx="3394588" cy="503311"/>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28" name="Shape 528"/>
            <p:cNvSpPr/>
            <p:nvPr/>
          </p:nvSpPr>
          <p:spPr>
            <a:xfrm>
              <a:off x="3606404" y="5343"/>
              <a:ext cx="777032" cy="504083"/>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29" name="Shape 529"/>
            <p:cNvSpPr/>
            <p:nvPr/>
          </p:nvSpPr>
          <p:spPr>
            <a:xfrm>
              <a:off x="3606404" y="9289"/>
              <a:ext cx="1409440" cy="501976"/>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0" name="Shape 530"/>
            <p:cNvSpPr/>
            <p:nvPr/>
          </p:nvSpPr>
          <p:spPr>
            <a:xfrm>
              <a:off x="3606403" y="9289"/>
              <a:ext cx="2741369" cy="500137"/>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1" name="Shape 531"/>
            <p:cNvSpPr/>
            <p:nvPr/>
          </p:nvSpPr>
          <p:spPr>
            <a:xfrm flipH="1">
              <a:off x="2221241" y="0"/>
              <a:ext cx="1434534" cy="509427"/>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2" name="Shape 532"/>
            <p:cNvSpPr/>
            <p:nvPr/>
          </p:nvSpPr>
          <p:spPr>
            <a:xfrm>
              <a:off x="0" y="2180649"/>
              <a:ext cx="7326121" cy="1"/>
            </a:xfrm>
            <a:prstGeom prst="line">
              <a:avLst/>
            </a:prstGeom>
            <a:noFill/>
            <a:ln w="25400" cap="flat">
              <a:solidFill>
                <a:srgbClr val="A6AAA9"/>
              </a:solidFill>
              <a:custDash>
                <a:ds d="200000" sp="200000"/>
              </a:custDash>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3" name="Shape 533"/>
            <p:cNvSpPr/>
            <p:nvPr/>
          </p:nvSpPr>
          <p:spPr>
            <a:xfrm>
              <a:off x="2191732" y="1690762"/>
              <a:ext cx="114318" cy="481260"/>
            </a:xfrm>
            <a:prstGeom prst="rect">
              <a:avLst/>
            </a:prstGeom>
            <a:solidFill>
              <a:srgbClr val="919191"/>
            </a:solidFill>
            <a:ln w="12700" cap="flat">
              <a:noFill/>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4" name="Shape 534"/>
            <p:cNvSpPr/>
            <p:nvPr/>
          </p:nvSpPr>
          <p:spPr>
            <a:xfrm>
              <a:off x="3020529" y="1826478"/>
              <a:ext cx="114318" cy="357241"/>
            </a:xfrm>
            <a:prstGeom prst="rect">
              <a:avLst/>
            </a:prstGeom>
            <a:solidFill>
              <a:srgbClr val="919191"/>
            </a:solidFill>
            <a:ln w="12700" cap="flat">
              <a:noFill/>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5" name="Shape 535"/>
            <p:cNvSpPr/>
            <p:nvPr/>
          </p:nvSpPr>
          <p:spPr>
            <a:xfrm>
              <a:off x="5245491" y="1897926"/>
              <a:ext cx="114318" cy="266615"/>
            </a:xfrm>
            <a:prstGeom prst="rect">
              <a:avLst/>
            </a:prstGeom>
            <a:solidFill>
              <a:srgbClr val="929292"/>
            </a:solidFill>
            <a:ln w="12700" cap="flat">
              <a:noFill/>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537" name="Shape 537"/>
          <p:cNvSpPr/>
          <p:nvPr/>
        </p:nvSpPr>
        <p:spPr>
          <a:xfrm>
            <a:off x="5130334" y="1386289"/>
            <a:ext cx="2743363" cy="41838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410751" fontAlgn="auto" hangingPunct="0">
              <a:spcBef>
                <a:spcPts val="2953"/>
              </a:spcBef>
              <a:spcAft>
                <a:spcPts val="0"/>
              </a:spcAft>
              <a:defRPr sz="1600">
                <a:solidFill>
                  <a:srgbClr val="000000"/>
                </a:solidFill>
                <a:latin typeface="Avenir Book"/>
                <a:ea typeface="Avenir Book"/>
                <a:cs typeface="Avenir Book"/>
                <a:sym typeface="Avenir Book"/>
              </a:defRPr>
            </a:pPr>
            <a:r>
              <a:rPr sz="1125" kern="0">
                <a:solidFill>
                  <a:srgbClr val="000000"/>
                </a:solidFill>
                <a:latin typeface="Avenir Book"/>
                <a:ea typeface="Avenir Book"/>
                <a:cs typeface="Avenir Book"/>
                <a:sym typeface="Avenir Book"/>
              </a:rPr>
              <a:t>Who did </a:t>
            </a:r>
            <a:r>
              <a:rPr sz="1125" kern="0">
                <a:solidFill>
                  <a:srgbClr val="FF2600"/>
                </a:solidFill>
                <a:latin typeface="Avenir Heavy"/>
                <a:ea typeface="Avenir Heavy"/>
                <a:cs typeface="Avenir Heavy"/>
                <a:sym typeface="Avenir Heavy"/>
              </a:rPr>
              <a:t>Genghis Khan</a:t>
            </a:r>
            <a:r>
              <a:rPr sz="1125" kern="0">
                <a:solidFill>
                  <a:srgbClr val="000000"/>
                </a:solidFill>
                <a:latin typeface="Avenir Book"/>
                <a:ea typeface="Avenir Book"/>
                <a:cs typeface="Avenir Book"/>
                <a:sym typeface="Avenir Book"/>
              </a:rPr>
              <a:t> </a:t>
            </a:r>
            <a:r>
              <a:rPr sz="1125" kern="0">
                <a:solidFill>
                  <a:srgbClr val="9437FF"/>
                </a:solidFill>
                <a:latin typeface="Avenir Heavy"/>
                <a:ea typeface="Avenir Heavy"/>
                <a:cs typeface="Avenir Heavy"/>
                <a:sym typeface="Avenir Heavy"/>
              </a:rPr>
              <a:t>unite</a:t>
            </a:r>
            <a:r>
              <a:rPr sz="1125" kern="0">
                <a:solidFill>
                  <a:srgbClr val="000000"/>
                </a:solidFill>
                <a:latin typeface="Avenir Book"/>
                <a:ea typeface="Avenir Book"/>
                <a:cs typeface="Avenir Book"/>
                <a:sym typeface="Avenir Book"/>
              </a:rPr>
              <a:t> </a:t>
            </a:r>
            <a:r>
              <a:rPr sz="1125" kern="0">
                <a:solidFill>
                  <a:srgbClr val="000000"/>
                </a:solidFill>
                <a:latin typeface="Avenir Heavy"/>
                <a:ea typeface="Avenir Heavy"/>
                <a:cs typeface="Avenir Heavy"/>
                <a:sym typeface="Avenir Heavy"/>
              </a:rPr>
              <a:t>before</a:t>
            </a:r>
            <a:r>
              <a:rPr sz="1125" kern="0">
                <a:solidFill>
                  <a:srgbClr val="000000"/>
                </a:solidFill>
                <a:latin typeface="Avenir Book"/>
                <a:ea typeface="Avenir Book"/>
                <a:cs typeface="Avenir Book"/>
                <a:sym typeface="Avenir Book"/>
              </a:rPr>
              <a:t> </a:t>
            </a:r>
            <a:r>
              <a:rPr sz="1125" kern="0">
                <a:solidFill>
                  <a:srgbClr val="942193"/>
                </a:solidFill>
                <a:latin typeface="Avenir Heavy"/>
                <a:ea typeface="Avenir Heavy"/>
                <a:cs typeface="Avenir Heavy"/>
                <a:sym typeface="Avenir Heavy"/>
              </a:rPr>
              <a:t>he</a:t>
            </a:r>
            <a:r>
              <a:rPr sz="1125" kern="0">
                <a:solidFill>
                  <a:srgbClr val="000000"/>
                </a:solidFill>
                <a:latin typeface="Avenir Book"/>
                <a:ea typeface="Avenir Book"/>
                <a:cs typeface="Avenir Book"/>
                <a:sym typeface="Avenir Book"/>
              </a:rPr>
              <a:t> began </a:t>
            </a:r>
            <a:r>
              <a:rPr sz="1125" kern="0">
                <a:solidFill>
                  <a:srgbClr val="0433FF"/>
                </a:solidFill>
                <a:latin typeface="Avenir Heavy"/>
                <a:ea typeface="Avenir Heavy"/>
                <a:cs typeface="Avenir Heavy"/>
                <a:sym typeface="Avenir Heavy"/>
              </a:rPr>
              <a:t>conquering</a:t>
            </a:r>
            <a:r>
              <a:rPr sz="1125" kern="0">
                <a:solidFill>
                  <a:srgbClr val="000000"/>
                </a:solidFill>
                <a:latin typeface="Avenir Book"/>
                <a:ea typeface="Avenir Book"/>
                <a:cs typeface="Avenir Book"/>
                <a:sym typeface="Avenir Book"/>
              </a:rPr>
              <a:t> the rest of </a:t>
            </a:r>
            <a:r>
              <a:rPr sz="1125" kern="0">
                <a:solidFill>
                  <a:srgbClr val="009193"/>
                </a:solidFill>
                <a:latin typeface="Avenir Heavy"/>
                <a:ea typeface="Avenir Heavy"/>
                <a:cs typeface="Avenir Heavy"/>
                <a:sym typeface="Avenir Heavy"/>
              </a:rPr>
              <a:t>Eurasia</a:t>
            </a:r>
            <a:r>
              <a:rPr sz="1125" kern="0">
                <a:solidFill>
                  <a:srgbClr val="000000"/>
                </a:solidFill>
                <a:latin typeface="Avenir Book"/>
                <a:ea typeface="Avenir Book"/>
                <a:cs typeface="Avenir Book"/>
                <a:sym typeface="Avenir Book"/>
              </a:rPr>
              <a:t>?</a:t>
            </a:r>
          </a:p>
        </p:txBody>
      </p:sp>
      <p:grpSp>
        <p:nvGrpSpPr>
          <p:cNvPr id="544" name="Group 544"/>
          <p:cNvGrpSpPr/>
          <p:nvPr/>
        </p:nvGrpSpPr>
        <p:grpSpPr>
          <a:xfrm>
            <a:off x="4633486" y="1282879"/>
            <a:ext cx="394385" cy="1605132"/>
            <a:chOff x="0" y="-22478"/>
            <a:chExt cx="560902" cy="2282852"/>
          </a:xfrm>
        </p:grpSpPr>
        <p:grpSp>
          <p:nvGrpSpPr>
            <p:cNvPr id="541" name="Group 541"/>
            <p:cNvGrpSpPr/>
            <p:nvPr/>
          </p:nvGrpSpPr>
          <p:grpSpPr>
            <a:xfrm>
              <a:off x="0" y="1317259"/>
              <a:ext cx="506835" cy="943115"/>
              <a:chOff x="0" y="0"/>
              <a:chExt cx="506834" cy="943114"/>
            </a:xfrm>
          </p:grpSpPr>
          <p:sp>
            <p:nvSpPr>
              <p:cNvPr id="538" name="Shape 538"/>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39" name="Shape 539"/>
              <p:cNvSpPr/>
              <p:nvPr/>
            </p:nvSpPr>
            <p:spPr>
              <a:xfrm>
                <a:off x="79206" y="85737"/>
                <a:ext cx="348422" cy="351157"/>
              </a:xfrm>
              <a:prstGeom prst="ellipse">
                <a:avLst/>
              </a:prstGeom>
              <a:solidFill>
                <a:srgbClr val="EC5D57"/>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40" name="Shape 540"/>
              <p:cNvSpPr/>
              <p:nvPr/>
            </p:nvSpPr>
            <p:spPr>
              <a:xfrm>
                <a:off x="79206" y="514425"/>
                <a:ext cx="348422" cy="351157"/>
              </a:xfrm>
              <a:prstGeom prst="ellipse">
                <a:avLst/>
              </a:prstGeom>
              <a:solidFill>
                <a:srgbClr val="EC5D57"/>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542" name="Shape 542"/>
            <p:cNvSpPr/>
            <p:nvPr/>
          </p:nvSpPr>
          <p:spPr>
            <a:xfrm flipH="1">
              <a:off x="262400" y="784129"/>
              <a:ext cx="1" cy="389623"/>
            </a:xfrm>
            <a:prstGeom prst="line">
              <a:avLst/>
            </a:prstGeom>
            <a:noFill/>
            <a:ln w="25400" cap="flat">
              <a:solidFill>
                <a:srgbClr val="85888D"/>
              </a:solidFill>
              <a:prstDash val="solid"/>
              <a:miter lim="400000"/>
              <a:tailEnd type="diamond"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43" name="Shape 543"/>
            <p:cNvSpPr/>
            <p:nvPr/>
          </p:nvSpPr>
          <p:spPr>
            <a:xfrm>
              <a:off x="29703" y="-22478"/>
              <a:ext cx="531199" cy="7180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914400">
                <a:spcBef>
                  <a:spcPts val="500"/>
                </a:spcBef>
                <a:defRPr sz="4000">
                  <a:solidFill>
                    <a:srgbClr val="000000"/>
                  </a:solidFill>
                  <a:latin typeface="Avenir Book Oblique"/>
                  <a:ea typeface="Avenir Book Oblique"/>
                  <a:cs typeface="Avenir Book Oblique"/>
                  <a:sym typeface="Avenir Book Oblique"/>
                </a:defRPr>
              </a:lvl1pPr>
            </a:lstStyle>
            <a:p>
              <a:pPr fontAlgn="auto" hangingPunct="0">
                <a:spcAft>
                  <a:spcPts val="0"/>
                </a:spcAft>
                <a:defRPr>
                  <a:latin typeface="Avenir Book"/>
                  <a:ea typeface="Avenir Book"/>
                  <a:cs typeface="Avenir Book"/>
                  <a:sym typeface="Avenir Book"/>
                </a:defRPr>
              </a:pPr>
              <a:r>
                <a:rPr sz="2812" kern="0"/>
                <a:t>Q</a:t>
              </a:r>
            </a:p>
          </p:txBody>
        </p:sp>
      </p:grpSp>
      <p:grpSp>
        <p:nvGrpSpPr>
          <p:cNvPr id="595" name="Group 595"/>
          <p:cNvGrpSpPr/>
          <p:nvPr/>
        </p:nvGrpSpPr>
        <p:grpSpPr>
          <a:xfrm>
            <a:off x="1284072" y="3470906"/>
            <a:ext cx="6180071" cy="665790"/>
            <a:chOff x="203200" y="0"/>
            <a:chExt cx="8789433" cy="946899"/>
          </a:xfrm>
        </p:grpSpPr>
        <p:grpSp>
          <p:nvGrpSpPr>
            <p:cNvPr id="592" name="Group 592"/>
            <p:cNvGrpSpPr/>
            <p:nvPr/>
          </p:nvGrpSpPr>
          <p:grpSpPr>
            <a:xfrm>
              <a:off x="1457258" y="0"/>
              <a:ext cx="7535375" cy="946899"/>
              <a:chOff x="0" y="0"/>
              <a:chExt cx="7535374" cy="946898"/>
            </a:xfrm>
          </p:grpSpPr>
          <p:sp>
            <p:nvSpPr>
              <p:cNvPr id="545" name="Shape 545"/>
              <p:cNvSpPr/>
              <p:nvPr/>
            </p:nvSpPr>
            <p:spPr>
              <a:xfrm>
                <a:off x="1467036" y="130430"/>
                <a:ext cx="471558" cy="5287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400">
                    <a:solidFill>
                      <a:srgbClr val="000000"/>
                    </a:solidFill>
                  </a:defRPr>
                </a:lvl1pPr>
              </a:lstStyle>
              <a:p>
                <a:pPr algn="ctr" defTabSz="410751" fontAlgn="auto" hangingPunct="0">
                  <a:spcBef>
                    <a:spcPts val="0"/>
                  </a:spcBef>
                  <a:spcAft>
                    <a:spcPts val="0"/>
                  </a:spcAft>
                </a:pPr>
                <a:r>
                  <a:rPr sz="1687" kern="0">
                    <a:latin typeface="Helvetica Light"/>
                    <a:ea typeface="Helvetica Light"/>
                    <a:cs typeface="Helvetica Light"/>
                    <a:sym typeface="Helvetica Light"/>
                  </a:rPr>
                  <a:t>…</a:t>
                </a:r>
              </a:p>
            </p:txBody>
          </p:sp>
          <p:sp>
            <p:nvSpPr>
              <p:cNvPr id="546" name="Shape 546"/>
              <p:cNvSpPr/>
              <p:nvPr/>
            </p:nvSpPr>
            <p:spPr>
              <a:xfrm>
                <a:off x="5647432" y="132390"/>
                <a:ext cx="471558" cy="5287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400">
                    <a:solidFill>
                      <a:srgbClr val="000000"/>
                    </a:solidFill>
                  </a:defRPr>
                </a:lvl1pPr>
              </a:lstStyle>
              <a:p>
                <a:pPr algn="ctr" defTabSz="410751" fontAlgn="auto" hangingPunct="0">
                  <a:spcBef>
                    <a:spcPts val="0"/>
                  </a:spcBef>
                  <a:spcAft>
                    <a:spcPts val="0"/>
                  </a:spcAft>
                </a:pPr>
                <a:r>
                  <a:rPr sz="1687" kern="0">
                    <a:latin typeface="Helvetica Light"/>
                    <a:ea typeface="Helvetica Light"/>
                    <a:cs typeface="Helvetica Light"/>
                    <a:sym typeface="Helvetica Light"/>
                  </a:rPr>
                  <a:t>…</a:t>
                </a:r>
              </a:p>
            </p:txBody>
          </p:sp>
          <p:sp>
            <p:nvSpPr>
              <p:cNvPr id="547" name="Shape 547"/>
              <p:cNvSpPr/>
              <p:nvPr/>
            </p:nvSpPr>
            <p:spPr>
              <a:xfrm>
                <a:off x="3536175" y="132390"/>
                <a:ext cx="471558" cy="5287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400">
                    <a:solidFill>
                      <a:srgbClr val="000000"/>
                    </a:solidFill>
                  </a:defRPr>
                </a:lvl1pPr>
              </a:lstStyle>
              <a:p>
                <a:pPr algn="ctr" defTabSz="410751" fontAlgn="auto" hangingPunct="0">
                  <a:spcBef>
                    <a:spcPts val="0"/>
                  </a:spcBef>
                  <a:spcAft>
                    <a:spcPts val="0"/>
                  </a:spcAft>
                </a:pPr>
                <a:r>
                  <a:rPr sz="1687" kern="0">
                    <a:latin typeface="Helvetica Light"/>
                    <a:ea typeface="Helvetica Light"/>
                    <a:cs typeface="Helvetica Light"/>
                    <a:sym typeface="Helvetica Light"/>
                  </a:rPr>
                  <a:t>…</a:t>
                </a:r>
              </a:p>
            </p:txBody>
          </p:sp>
          <p:grpSp>
            <p:nvGrpSpPr>
              <p:cNvPr id="558" name="Group 558"/>
              <p:cNvGrpSpPr/>
              <p:nvPr/>
            </p:nvGrpSpPr>
            <p:grpSpPr>
              <a:xfrm>
                <a:off x="0" y="0"/>
                <a:ext cx="1368007" cy="943115"/>
                <a:chOff x="0" y="0"/>
                <a:chExt cx="1368006" cy="943114"/>
              </a:xfrm>
            </p:grpSpPr>
            <p:grpSp>
              <p:nvGrpSpPr>
                <p:cNvPr id="551" name="Group 551"/>
                <p:cNvGrpSpPr/>
                <p:nvPr/>
              </p:nvGrpSpPr>
              <p:grpSpPr>
                <a:xfrm>
                  <a:off x="0" y="0"/>
                  <a:ext cx="506835" cy="943115"/>
                  <a:chOff x="0" y="0"/>
                  <a:chExt cx="506834" cy="943114"/>
                </a:xfrm>
              </p:grpSpPr>
              <p:sp>
                <p:nvSpPr>
                  <p:cNvPr id="548" name="Shape 548"/>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49" name="Shape 549"/>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50" name="Shape 550"/>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55" name="Group 555"/>
                <p:cNvGrpSpPr/>
                <p:nvPr/>
              </p:nvGrpSpPr>
              <p:grpSpPr>
                <a:xfrm>
                  <a:off x="861172" y="0"/>
                  <a:ext cx="506835" cy="943115"/>
                  <a:chOff x="0" y="0"/>
                  <a:chExt cx="506834" cy="943114"/>
                </a:xfrm>
              </p:grpSpPr>
              <p:sp>
                <p:nvSpPr>
                  <p:cNvPr id="552" name="Shape 552"/>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53" name="Shape 553"/>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54" name="Shape 554"/>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556" name="Shape 556"/>
                <p:cNvSpPr/>
                <p:nvPr/>
              </p:nvSpPr>
              <p:spPr>
                <a:xfrm>
                  <a:off x="526424" y="307226"/>
                  <a:ext cx="338003" cy="1"/>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57" name="Shape 557"/>
                <p:cNvSpPr/>
                <p:nvPr/>
              </p:nvSpPr>
              <p:spPr>
                <a:xfrm>
                  <a:off x="515002" y="621597"/>
                  <a:ext cx="338003" cy="1"/>
                </a:xfrm>
                <a:prstGeom prst="line">
                  <a:avLst/>
                </a:prstGeom>
                <a:noFill/>
                <a:ln w="25400" cap="flat">
                  <a:solidFill>
                    <a:srgbClr val="85888D"/>
                  </a:solidFill>
                  <a:prstDash val="solid"/>
                  <a:miter lim="400000"/>
                  <a:head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69" name="Group 569"/>
              <p:cNvGrpSpPr/>
              <p:nvPr/>
            </p:nvGrpSpPr>
            <p:grpSpPr>
              <a:xfrm>
                <a:off x="2053381" y="0"/>
                <a:ext cx="1368007" cy="943115"/>
                <a:chOff x="0" y="0"/>
                <a:chExt cx="1368006" cy="943114"/>
              </a:xfrm>
            </p:grpSpPr>
            <p:grpSp>
              <p:nvGrpSpPr>
                <p:cNvPr id="562" name="Group 562"/>
                <p:cNvGrpSpPr/>
                <p:nvPr/>
              </p:nvGrpSpPr>
              <p:grpSpPr>
                <a:xfrm>
                  <a:off x="0" y="0"/>
                  <a:ext cx="506835" cy="943115"/>
                  <a:chOff x="0" y="0"/>
                  <a:chExt cx="506834" cy="943114"/>
                </a:xfrm>
              </p:grpSpPr>
              <p:sp>
                <p:nvSpPr>
                  <p:cNvPr id="559" name="Shape 559"/>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60" name="Shape 560"/>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61" name="Shape 561"/>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66" name="Group 566"/>
                <p:cNvGrpSpPr/>
                <p:nvPr/>
              </p:nvGrpSpPr>
              <p:grpSpPr>
                <a:xfrm>
                  <a:off x="861172" y="0"/>
                  <a:ext cx="506835" cy="943115"/>
                  <a:chOff x="0" y="0"/>
                  <a:chExt cx="506834" cy="943114"/>
                </a:xfrm>
              </p:grpSpPr>
              <p:sp>
                <p:nvSpPr>
                  <p:cNvPr id="563" name="Shape 563"/>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64" name="Shape 564"/>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65" name="Shape 565"/>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567" name="Shape 567"/>
                <p:cNvSpPr/>
                <p:nvPr/>
              </p:nvSpPr>
              <p:spPr>
                <a:xfrm>
                  <a:off x="526424" y="307226"/>
                  <a:ext cx="338003" cy="1"/>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68" name="Shape 568"/>
                <p:cNvSpPr/>
                <p:nvPr/>
              </p:nvSpPr>
              <p:spPr>
                <a:xfrm>
                  <a:off x="515002" y="621597"/>
                  <a:ext cx="338003" cy="1"/>
                </a:xfrm>
                <a:prstGeom prst="line">
                  <a:avLst/>
                </a:prstGeom>
                <a:noFill/>
                <a:ln w="25400" cap="flat">
                  <a:solidFill>
                    <a:srgbClr val="85888D"/>
                  </a:solidFill>
                  <a:prstDash val="solid"/>
                  <a:miter lim="400000"/>
                  <a:head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80" name="Group 580"/>
              <p:cNvGrpSpPr/>
              <p:nvPr/>
            </p:nvGrpSpPr>
            <p:grpSpPr>
              <a:xfrm>
                <a:off x="6167367" y="0"/>
                <a:ext cx="1368008" cy="943115"/>
                <a:chOff x="0" y="0"/>
                <a:chExt cx="1368006" cy="943114"/>
              </a:xfrm>
            </p:grpSpPr>
            <p:grpSp>
              <p:nvGrpSpPr>
                <p:cNvPr id="573" name="Group 573"/>
                <p:cNvGrpSpPr/>
                <p:nvPr/>
              </p:nvGrpSpPr>
              <p:grpSpPr>
                <a:xfrm>
                  <a:off x="0" y="0"/>
                  <a:ext cx="506835" cy="943115"/>
                  <a:chOff x="0" y="0"/>
                  <a:chExt cx="506834" cy="943114"/>
                </a:xfrm>
              </p:grpSpPr>
              <p:sp>
                <p:nvSpPr>
                  <p:cNvPr id="570" name="Shape 570"/>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71" name="Shape 571"/>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72" name="Shape 572"/>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77" name="Group 577"/>
                <p:cNvGrpSpPr/>
                <p:nvPr/>
              </p:nvGrpSpPr>
              <p:grpSpPr>
                <a:xfrm>
                  <a:off x="861172" y="0"/>
                  <a:ext cx="506835" cy="943115"/>
                  <a:chOff x="0" y="0"/>
                  <a:chExt cx="506834" cy="943114"/>
                </a:xfrm>
              </p:grpSpPr>
              <p:sp>
                <p:nvSpPr>
                  <p:cNvPr id="574" name="Shape 574"/>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75" name="Shape 575"/>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76" name="Shape 576"/>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578" name="Shape 578"/>
                <p:cNvSpPr/>
                <p:nvPr/>
              </p:nvSpPr>
              <p:spPr>
                <a:xfrm>
                  <a:off x="526424" y="307226"/>
                  <a:ext cx="338003" cy="1"/>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79" name="Shape 579"/>
                <p:cNvSpPr/>
                <p:nvPr/>
              </p:nvSpPr>
              <p:spPr>
                <a:xfrm>
                  <a:off x="515002" y="621597"/>
                  <a:ext cx="338003" cy="1"/>
                </a:xfrm>
                <a:prstGeom prst="line">
                  <a:avLst/>
                </a:prstGeom>
                <a:noFill/>
                <a:ln w="25400" cap="flat">
                  <a:solidFill>
                    <a:srgbClr val="85888D"/>
                  </a:solidFill>
                  <a:prstDash val="solid"/>
                  <a:miter lim="400000"/>
                  <a:head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91" name="Group 591"/>
              <p:cNvGrpSpPr/>
              <p:nvPr/>
            </p:nvGrpSpPr>
            <p:grpSpPr>
              <a:xfrm>
                <a:off x="4208258" y="3783"/>
                <a:ext cx="1368008" cy="943116"/>
                <a:chOff x="0" y="0"/>
                <a:chExt cx="1368006" cy="943114"/>
              </a:xfrm>
            </p:grpSpPr>
            <p:grpSp>
              <p:nvGrpSpPr>
                <p:cNvPr id="584" name="Group 584"/>
                <p:cNvGrpSpPr/>
                <p:nvPr/>
              </p:nvGrpSpPr>
              <p:grpSpPr>
                <a:xfrm>
                  <a:off x="0" y="0"/>
                  <a:ext cx="506835" cy="943115"/>
                  <a:chOff x="0" y="0"/>
                  <a:chExt cx="506834" cy="943114"/>
                </a:xfrm>
              </p:grpSpPr>
              <p:sp>
                <p:nvSpPr>
                  <p:cNvPr id="581" name="Shape 581"/>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82" name="Shape 582"/>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83" name="Shape 583"/>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nvGrpSpPr>
                <p:cNvPr id="588" name="Group 588"/>
                <p:cNvGrpSpPr/>
                <p:nvPr/>
              </p:nvGrpSpPr>
              <p:grpSpPr>
                <a:xfrm>
                  <a:off x="861172" y="0"/>
                  <a:ext cx="506835" cy="943115"/>
                  <a:chOff x="0" y="0"/>
                  <a:chExt cx="506834" cy="943114"/>
                </a:xfrm>
              </p:grpSpPr>
              <p:sp>
                <p:nvSpPr>
                  <p:cNvPr id="585" name="Shape 585"/>
                  <p:cNvSpPr/>
                  <p:nvPr/>
                </p:nvSpPr>
                <p:spPr>
                  <a:xfrm>
                    <a:off x="0" y="0"/>
                    <a:ext cx="506835" cy="943115"/>
                  </a:xfrm>
                  <a:prstGeom prst="roundRect">
                    <a:avLst>
                      <a:gd name="adj" fmla="val 42291"/>
                    </a:avLst>
                  </a:prstGeom>
                  <a:no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86" name="Shape 586"/>
                  <p:cNvSpPr/>
                  <p:nvPr/>
                </p:nvSpPr>
                <p:spPr>
                  <a:xfrm>
                    <a:off x="79206" y="85737"/>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87" name="Shape 587"/>
                  <p:cNvSpPr/>
                  <p:nvPr/>
                </p:nvSpPr>
                <p:spPr>
                  <a:xfrm>
                    <a:off x="79206" y="514425"/>
                    <a:ext cx="348422" cy="351157"/>
                  </a:xfrm>
                  <a:prstGeom prst="ellipse">
                    <a:avLst/>
                  </a:prstGeom>
                  <a:solidFill>
                    <a:srgbClr val="164F86"/>
                  </a:solidFill>
                  <a:ln w="25400" cap="flat">
                    <a:solidFill>
                      <a:srgbClr val="85888D"/>
                    </a:solidFill>
                    <a:prstDash val="solid"/>
                    <a:miter lim="400000"/>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sp>
              <p:nvSpPr>
                <p:cNvPr id="589" name="Shape 589"/>
                <p:cNvSpPr/>
                <p:nvPr/>
              </p:nvSpPr>
              <p:spPr>
                <a:xfrm>
                  <a:off x="526424" y="307226"/>
                  <a:ext cx="338003" cy="1"/>
                </a:xfrm>
                <a:prstGeom prst="line">
                  <a:avLst/>
                </a:prstGeom>
                <a:noFill/>
                <a:ln w="25400" cap="flat">
                  <a:solidFill>
                    <a:srgbClr val="85888D"/>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90" name="Shape 590"/>
                <p:cNvSpPr/>
                <p:nvPr/>
              </p:nvSpPr>
              <p:spPr>
                <a:xfrm>
                  <a:off x="515002" y="621597"/>
                  <a:ext cx="338003" cy="1"/>
                </a:xfrm>
                <a:prstGeom prst="line">
                  <a:avLst/>
                </a:prstGeom>
                <a:noFill/>
                <a:ln w="25400" cap="flat">
                  <a:solidFill>
                    <a:srgbClr val="85888D"/>
                  </a:solidFill>
                  <a:prstDash val="solid"/>
                  <a:miter lim="400000"/>
                  <a:head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grpSp>
        </p:grpSp>
        <p:sp>
          <p:nvSpPr>
            <p:cNvPr id="593" name="Shape 593"/>
            <p:cNvSpPr/>
            <p:nvPr/>
          </p:nvSpPr>
          <p:spPr>
            <a:xfrm>
              <a:off x="640415" y="435412"/>
              <a:ext cx="404238" cy="1"/>
            </a:xfrm>
            <a:prstGeom prst="line">
              <a:avLst/>
            </a:prstGeom>
            <a:noFill/>
            <a:ln w="25400" cap="flat">
              <a:solidFill>
                <a:srgbClr val="85888D"/>
              </a:solidFill>
              <a:prstDash val="solid"/>
              <a:miter lim="400000"/>
              <a:tailEnd type="diamond"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594" name="Shape 594"/>
            <p:cNvSpPr/>
            <p:nvPr/>
          </p:nvSpPr>
          <p:spPr>
            <a:xfrm>
              <a:off x="203200" y="33842"/>
              <a:ext cx="396692" cy="7180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914400">
                <a:spcBef>
                  <a:spcPts val="500"/>
                </a:spcBef>
                <a:defRPr sz="4000">
                  <a:solidFill>
                    <a:srgbClr val="000000"/>
                  </a:solidFill>
                  <a:latin typeface="Avenir Book Oblique"/>
                  <a:ea typeface="Avenir Book Oblique"/>
                  <a:cs typeface="Avenir Book Oblique"/>
                  <a:sym typeface="Avenir Book Oblique"/>
                </a:defRPr>
              </a:lvl1pPr>
            </a:lstStyle>
            <a:p>
              <a:pPr fontAlgn="auto" hangingPunct="0">
                <a:spcAft>
                  <a:spcPts val="0"/>
                </a:spcAft>
                <a:defRPr>
                  <a:latin typeface="Avenir Book"/>
                  <a:ea typeface="Avenir Book"/>
                  <a:cs typeface="Avenir Book"/>
                  <a:sym typeface="Avenir Book"/>
                </a:defRPr>
              </a:pPr>
              <a:r>
                <a:rPr sz="2812" kern="0"/>
                <a:t>P</a:t>
              </a:r>
            </a:p>
          </p:txBody>
        </p:sp>
      </p:grpSp>
      <p:sp>
        <p:nvSpPr>
          <p:cNvPr id="596" name="Shape 596"/>
          <p:cNvSpPr/>
          <p:nvPr/>
        </p:nvSpPr>
        <p:spPr>
          <a:xfrm>
            <a:off x="980858" y="2199701"/>
            <a:ext cx="3212225" cy="482204"/>
          </a:xfrm>
          <a:prstGeom prst="rect">
            <a:avLst/>
          </a:prstGeom>
          <a:solidFill>
            <a:srgbClr val="7A81FF">
              <a:alpha val="29943"/>
            </a:srgbClr>
          </a:solidFill>
          <a:ln w="12700">
            <a:miter lim="400000"/>
          </a:ln>
          <a:extLst>
            <a:ext uri="{C572A759-6A51-4108-AA02-DFA0A04FC94B}">
              <ma14:wrappingTextBoxFlag xmlns:ma14="http://schemas.microsoft.com/office/mac/drawingml/2011/main" xmlns="" val="1"/>
            </a:ext>
          </a:extLst>
        </p:spPr>
        <p:txBody>
          <a:bodyPr lIns="45719" tIns="45719" rIns="45719" bIns="45719"/>
          <a:lstStyle>
            <a:lvl1pPr defTabSz="914400">
              <a:spcBef>
                <a:spcPts val="500"/>
              </a:spcBef>
              <a:defRPr sz="3200">
                <a:solidFill>
                  <a:srgbClr val="000000"/>
                </a:solidFill>
                <a:latin typeface="Avenir Heavy"/>
                <a:ea typeface="Avenir Heavy"/>
                <a:cs typeface="Avenir Heavy"/>
                <a:sym typeface="Avenir Heavy"/>
              </a:defRPr>
            </a:lvl1pPr>
          </a:lstStyle>
          <a:p>
            <a:pPr algn="ctr" fontAlgn="auto" hangingPunct="0">
              <a:spcAft>
                <a:spcPts val="0"/>
              </a:spcAft>
            </a:pPr>
            <a:r>
              <a:rPr sz="2250" kern="0" dirty="0"/>
              <a:t>Bidirectional </a:t>
            </a:r>
            <a:r>
              <a:rPr lang="en-US" sz="2250" kern="0" dirty="0"/>
              <a:t>LSTM</a:t>
            </a:r>
            <a:r>
              <a:rPr sz="2250" kern="0" dirty="0"/>
              <a:t>s</a:t>
            </a:r>
          </a:p>
        </p:txBody>
      </p:sp>
      <p:sp>
        <p:nvSpPr>
          <p:cNvPr id="597" name="Shape 597"/>
          <p:cNvSpPr/>
          <p:nvPr/>
        </p:nvSpPr>
        <p:spPr>
          <a:xfrm>
            <a:off x="1215289" y="5040922"/>
            <a:ext cx="2743363" cy="532059"/>
          </a:xfrm>
          <a:prstGeom prst="rect">
            <a:avLst/>
          </a:prstGeom>
          <a:solidFill>
            <a:srgbClr val="FF7E79">
              <a:alpha val="30650"/>
            </a:srgbClr>
          </a:solidFill>
          <a:ln w="12700">
            <a:miter lim="400000"/>
          </a:ln>
          <a:extLst>
            <a:ext uri="{C572A759-6A51-4108-AA02-DFA0A04FC94B}">
              <ma14:wrappingTextBoxFlag xmlns:ma14="http://schemas.microsoft.com/office/mac/drawingml/2011/main" xmlns="" val="1"/>
            </a:ext>
          </a:extLst>
        </p:spPr>
        <p:txBody>
          <a:bodyPr lIns="45719" tIns="45719" rIns="45719" bIns="45719"/>
          <a:lstStyle>
            <a:lvl1pPr defTabSz="914400">
              <a:spcBef>
                <a:spcPts val="500"/>
              </a:spcBef>
              <a:defRPr sz="3200">
                <a:solidFill>
                  <a:srgbClr val="000000"/>
                </a:solidFill>
                <a:latin typeface="Avenir Heavy"/>
                <a:ea typeface="Avenir Heavy"/>
                <a:cs typeface="Avenir Heavy"/>
                <a:sym typeface="Avenir Heavy"/>
              </a:defRPr>
            </a:lvl1pPr>
          </a:lstStyle>
          <a:p>
            <a:pPr algn="ctr" fontAlgn="auto" hangingPunct="0">
              <a:spcAft>
                <a:spcPts val="0"/>
              </a:spcAft>
            </a:pPr>
            <a:r>
              <a:rPr sz="2250" kern="0"/>
              <a:t>Attention</a:t>
            </a:r>
          </a:p>
        </p:txBody>
      </p:sp>
      <p:grpSp>
        <p:nvGrpSpPr>
          <p:cNvPr id="600" name="Group 600"/>
          <p:cNvGrpSpPr/>
          <p:nvPr/>
        </p:nvGrpSpPr>
        <p:grpSpPr>
          <a:xfrm>
            <a:off x="1123199" y="5691758"/>
            <a:ext cx="2927517" cy="487495"/>
            <a:chOff x="0" y="0"/>
            <a:chExt cx="4163579" cy="693324"/>
          </a:xfrm>
        </p:grpSpPr>
        <p:pic>
          <p:nvPicPr>
            <p:cNvPr id="598" name="Screen Shot 2016-05-05 at 4.12.00 AM.pn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4163580" cy="687833"/>
            </a:xfrm>
            <a:prstGeom prst="rect">
              <a:avLst/>
            </a:prstGeom>
            <a:ln w="12700" cap="flat">
              <a:noFill/>
              <a:miter lim="400000"/>
            </a:ln>
            <a:effectLst/>
          </p:spPr>
        </p:pic>
        <p:sp>
          <p:nvSpPr>
            <p:cNvPr id="599" name="Shape 599"/>
            <p:cNvSpPr/>
            <p:nvPr/>
          </p:nvSpPr>
          <p:spPr>
            <a:xfrm>
              <a:off x="1254692" y="7849"/>
              <a:ext cx="2658534" cy="685476"/>
            </a:xfrm>
            <a:prstGeom prst="rect">
              <a:avLst/>
            </a:prstGeom>
            <a:noFill/>
            <a:ln w="50800" cap="flat">
              <a:solidFill>
                <a:srgbClr val="FF2600">
                  <a:alpha val="63561"/>
                </a:srgbClr>
              </a:solidFill>
              <a:prstDash val="solid"/>
              <a:miter lim="400000"/>
            </a:ln>
            <a:effectLst/>
          </p:spPr>
          <p:txBody>
            <a:bodyPr wrap="square" lIns="45719" tIns="45719" rIns="45719" bIns="45719" numCol="1" anchor="t">
              <a:noAutofit/>
            </a:bodyPr>
            <a:lstStyle/>
            <a:p>
              <a:pPr defTabSz="642915" fontAlgn="auto" hangingPunct="0">
                <a:spcBef>
                  <a:spcPts val="352"/>
                </a:spcBef>
                <a:spcAft>
                  <a:spcPts val="0"/>
                </a:spcAft>
                <a:buClr>
                  <a:srgbClr val="CC0000"/>
                </a:buClr>
                <a:defRPr sz="3200">
                  <a:solidFill>
                    <a:srgbClr val="FF2600"/>
                  </a:solidFill>
                  <a:latin typeface="Avenir Book"/>
                  <a:ea typeface="Avenir Book"/>
                  <a:cs typeface="Avenir Book"/>
                  <a:sym typeface="Avenir Book"/>
                </a:defRPr>
              </a:pPr>
              <a:endParaRPr sz="2250" kern="0">
                <a:solidFill>
                  <a:srgbClr val="FF2600"/>
                </a:solidFill>
                <a:latin typeface="Avenir Book"/>
                <a:ea typeface="Avenir Book"/>
                <a:cs typeface="Avenir Book"/>
                <a:sym typeface="Avenir Book"/>
              </a:endParaRPr>
            </a:p>
          </p:txBody>
        </p:sp>
      </p:grpSp>
      <p:pic>
        <p:nvPicPr>
          <p:cNvPr id="601" name="pasted-image.pdf"/>
          <p:cNvPicPr>
            <a:picLocks noChangeAspect="1"/>
          </p:cNvPicPr>
          <p:nvPr/>
        </p:nvPicPr>
        <p:blipFill>
          <a:blip r:embed="rId3"/>
          <a:stretch>
            <a:fillRect/>
          </a:stretch>
        </p:blipFill>
        <p:spPr>
          <a:xfrm>
            <a:off x="5197638" y="2496510"/>
            <a:ext cx="120324" cy="137514"/>
          </a:xfrm>
          <a:prstGeom prst="rect">
            <a:avLst/>
          </a:prstGeom>
          <a:ln w="12700">
            <a:miter lim="400000"/>
          </a:ln>
        </p:spPr>
      </p:pic>
      <p:pic>
        <p:nvPicPr>
          <p:cNvPr id="602" name="pasted-image.pdf"/>
          <p:cNvPicPr>
            <a:picLocks noChangeAspect="1"/>
          </p:cNvPicPr>
          <p:nvPr/>
        </p:nvPicPr>
        <p:blipFill>
          <a:blip r:embed="rId4"/>
          <a:stretch>
            <a:fillRect/>
          </a:stretch>
        </p:blipFill>
        <p:spPr>
          <a:xfrm>
            <a:off x="7774609" y="3652881"/>
            <a:ext cx="187524" cy="206276"/>
          </a:xfrm>
          <a:prstGeom prst="rect">
            <a:avLst/>
          </a:prstGeom>
          <a:ln w="12700">
            <a:miter lim="400000"/>
          </a:ln>
        </p:spPr>
      </p:pic>
      <p:pic>
        <p:nvPicPr>
          <p:cNvPr id="603" name="Screen Shot 2017-03-30 at 11.06.02 AM.png"/>
          <p:cNvPicPr>
            <a:picLocks noChangeAspect="1"/>
          </p:cNvPicPr>
          <p:nvPr/>
        </p:nvPicPr>
        <p:blipFill>
          <a:blip r:embed="rId5"/>
          <a:stretch>
            <a:fillRect/>
          </a:stretch>
        </p:blipFill>
        <p:spPr>
          <a:xfrm>
            <a:off x="3411141" y="4218959"/>
            <a:ext cx="3019380" cy="1804112"/>
          </a:xfrm>
          <a:prstGeom prst="rect">
            <a:avLst/>
          </a:prstGeom>
          <a:ln w="12700">
            <a:miter lim="400000"/>
          </a:ln>
        </p:spPr>
      </p:pic>
      <p:grpSp>
        <p:nvGrpSpPr>
          <p:cNvPr id="606" name="Group 606"/>
          <p:cNvGrpSpPr/>
          <p:nvPr/>
        </p:nvGrpSpPr>
        <p:grpSpPr>
          <a:xfrm>
            <a:off x="913104" y="6227861"/>
            <a:ext cx="3360289" cy="461601"/>
            <a:chOff x="0" y="14656"/>
            <a:chExt cx="4779076" cy="656497"/>
          </a:xfrm>
        </p:grpSpPr>
        <p:sp>
          <p:nvSpPr>
            <p:cNvPr id="604" name="Shape 604"/>
            <p:cNvSpPr/>
            <p:nvPr/>
          </p:nvSpPr>
          <p:spPr>
            <a:xfrm>
              <a:off x="0" y="406403"/>
              <a:ext cx="652274"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605" name="Shape 605"/>
            <p:cNvSpPr/>
            <p:nvPr/>
          </p:nvSpPr>
          <p:spPr>
            <a:xfrm>
              <a:off x="825857" y="14656"/>
              <a:ext cx="3953219" cy="6564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51" fontAlgn="auto" hangingPunct="0">
                <a:spcBef>
                  <a:spcPts val="0"/>
                </a:spcBef>
                <a:spcAft>
                  <a:spcPts val="0"/>
                </a:spcAft>
                <a:defRPr sz="3600">
                  <a:solidFill>
                    <a:srgbClr val="000000"/>
                  </a:solidFill>
                </a:defRPr>
              </a:pPr>
              <a:r>
                <a:rPr sz="2531" kern="0">
                  <a:solidFill>
                    <a:srgbClr val="000000"/>
                  </a:solidFill>
                  <a:latin typeface="Helvetica Light"/>
                  <a:ea typeface="Helvetica Light"/>
                  <a:cs typeface="Helvetica Light"/>
                  <a:sym typeface="Helvetica Light"/>
                </a:rPr>
                <a:t>predict </a:t>
              </a:r>
              <a:r>
                <a:rPr sz="2531" b="1" kern="0">
                  <a:solidFill>
                    <a:srgbClr val="000000"/>
                  </a:solidFill>
                  <a:latin typeface="Helvetica"/>
                  <a:ea typeface="Helvetica"/>
                  <a:cs typeface="Helvetica"/>
                  <a:sym typeface="Helvetica"/>
                </a:rPr>
                <a:t>start</a:t>
              </a:r>
              <a:r>
                <a:rPr sz="2531" kern="0">
                  <a:solidFill>
                    <a:srgbClr val="000000"/>
                  </a:solidFill>
                  <a:latin typeface="Helvetica Light"/>
                  <a:ea typeface="Helvetica Light"/>
                  <a:cs typeface="Helvetica Light"/>
                  <a:sym typeface="Helvetica Light"/>
                </a:rPr>
                <a:t> token</a:t>
              </a:r>
            </a:p>
          </p:txBody>
        </p:sp>
      </p:grpSp>
      <p:grpSp>
        <p:nvGrpSpPr>
          <p:cNvPr id="609" name="Group 609"/>
          <p:cNvGrpSpPr/>
          <p:nvPr/>
        </p:nvGrpSpPr>
        <p:grpSpPr>
          <a:xfrm>
            <a:off x="5570935" y="5045273"/>
            <a:ext cx="2746853" cy="1030269"/>
            <a:chOff x="0" y="-112663"/>
            <a:chExt cx="3906635" cy="1465269"/>
          </a:xfrm>
        </p:grpSpPr>
        <p:pic>
          <p:nvPicPr>
            <p:cNvPr id="607" name="pasted-image.pdf"/>
            <p:cNvPicPr>
              <a:picLocks noChangeAspect="1"/>
            </p:cNvPicPr>
            <p:nvPr/>
          </p:nvPicPr>
          <p:blipFill>
            <a:blip r:embed="rId6"/>
            <a:stretch>
              <a:fillRect/>
            </a:stretch>
          </p:blipFill>
          <p:spPr>
            <a:xfrm>
              <a:off x="0" y="972599"/>
              <a:ext cx="3653907" cy="380007"/>
            </a:xfrm>
            <a:prstGeom prst="rect">
              <a:avLst/>
            </a:prstGeom>
            <a:ln w="12700" cap="flat">
              <a:noFill/>
              <a:miter lim="400000"/>
            </a:ln>
            <a:effectLst/>
          </p:spPr>
        </p:pic>
        <p:sp>
          <p:nvSpPr>
            <p:cNvPr id="608" name="Shape 608"/>
            <p:cNvSpPr/>
            <p:nvPr/>
          </p:nvSpPr>
          <p:spPr>
            <a:xfrm>
              <a:off x="4964" y="-112664"/>
              <a:ext cx="3901672" cy="756706"/>
            </a:xfrm>
            <a:prstGeom prst="rect">
              <a:avLst/>
            </a:prstGeom>
            <a:solidFill>
              <a:srgbClr val="76D6FF">
                <a:alpha val="30000"/>
              </a:srgbClr>
            </a:solid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spcBef>
                  <a:spcPts val="500"/>
                </a:spcBef>
                <a:defRPr sz="3200">
                  <a:solidFill>
                    <a:srgbClr val="000000"/>
                  </a:solidFill>
                  <a:latin typeface="Avenir Heavy"/>
                  <a:ea typeface="Avenir Heavy"/>
                  <a:cs typeface="Avenir Heavy"/>
                  <a:sym typeface="Avenir Heavy"/>
                </a:defRPr>
              </a:lvl1pPr>
            </a:lstStyle>
            <a:p>
              <a:pPr algn="ctr" fontAlgn="auto" hangingPunct="0">
                <a:spcAft>
                  <a:spcPts val="0"/>
                </a:spcAft>
              </a:pPr>
              <a:r>
                <a:rPr sz="2250" kern="0"/>
                <a:t>Attention</a:t>
              </a:r>
            </a:p>
          </p:txBody>
        </p:sp>
      </p:grpSp>
      <p:grpSp>
        <p:nvGrpSpPr>
          <p:cNvPr id="612" name="Group 612"/>
          <p:cNvGrpSpPr/>
          <p:nvPr/>
        </p:nvGrpSpPr>
        <p:grpSpPr>
          <a:xfrm>
            <a:off x="5145776" y="6155826"/>
            <a:ext cx="3297771" cy="461601"/>
            <a:chOff x="0" y="14656"/>
            <a:chExt cx="4690162" cy="656497"/>
          </a:xfrm>
        </p:grpSpPr>
        <p:sp>
          <p:nvSpPr>
            <p:cNvPr id="610" name="Shape 610"/>
            <p:cNvSpPr/>
            <p:nvPr/>
          </p:nvSpPr>
          <p:spPr>
            <a:xfrm>
              <a:off x="0" y="406403"/>
              <a:ext cx="652274"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51" fontAlgn="auto" hangingPunct="0">
                <a:spcBef>
                  <a:spcPts val="0"/>
                </a:spcBef>
                <a:spcAft>
                  <a:spcPts val="0"/>
                </a:spcAft>
                <a:defRPr sz="2400">
                  <a:solidFill>
                    <a:srgbClr val="000000"/>
                  </a:solidFill>
                </a:defRPr>
              </a:pPr>
              <a:endParaRPr sz="1687" kern="0">
                <a:solidFill>
                  <a:srgbClr val="000000"/>
                </a:solidFill>
                <a:latin typeface="Helvetica Light"/>
                <a:ea typeface="Helvetica Light"/>
                <a:cs typeface="Helvetica Light"/>
                <a:sym typeface="Helvetica Light"/>
              </a:endParaRPr>
            </a:p>
          </p:txBody>
        </p:sp>
        <p:sp>
          <p:nvSpPr>
            <p:cNvPr id="611" name="Shape 611"/>
            <p:cNvSpPr/>
            <p:nvPr/>
          </p:nvSpPr>
          <p:spPr>
            <a:xfrm>
              <a:off x="914769" y="14656"/>
              <a:ext cx="3775393" cy="6564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51" fontAlgn="auto" hangingPunct="0">
                <a:spcBef>
                  <a:spcPts val="0"/>
                </a:spcBef>
                <a:spcAft>
                  <a:spcPts val="0"/>
                </a:spcAft>
                <a:defRPr sz="3600">
                  <a:solidFill>
                    <a:srgbClr val="000000"/>
                  </a:solidFill>
                </a:defRPr>
              </a:pPr>
              <a:r>
                <a:rPr sz="2531" kern="0">
                  <a:solidFill>
                    <a:srgbClr val="000000"/>
                  </a:solidFill>
                  <a:latin typeface="Helvetica Light"/>
                  <a:ea typeface="Helvetica Light"/>
                  <a:cs typeface="Helvetica Light"/>
                  <a:sym typeface="Helvetica Light"/>
                </a:rPr>
                <a:t>predict </a:t>
              </a:r>
              <a:r>
                <a:rPr sz="2531" b="1" kern="0">
                  <a:solidFill>
                    <a:srgbClr val="000000"/>
                  </a:solidFill>
                  <a:latin typeface="Helvetica"/>
                  <a:ea typeface="Helvetica"/>
                  <a:cs typeface="Helvetica"/>
                  <a:sym typeface="Helvetica"/>
                </a:rPr>
                <a:t>end</a:t>
              </a:r>
              <a:r>
                <a:rPr sz="2531" kern="0">
                  <a:solidFill>
                    <a:srgbClr val="000000"/>
                  </a:solidFill>
                  <a:latin typeface="Helvetica Light"/>
                  <a:ea typeface="Helvetica Light"/>
                  <a:cs typeface="Helvetica Light"/>
                  <a:sym typeface="Helvetica Light"/>
                </a:rPr>
                <a:t> token</a:t>
              </a:r>
            </a:p>
          </p:txBody>
        </p:sp>
      </p:grpSp>
    </p:spTree>
    <p:extLst>
      <p:ext uri="{BB962C8B-B14F-4D97-AF65-F5344CB8AC3E}">
        <p14:creationId xmlns:p14="http://schemas.microsoft.com/office/powerpoint/2010/main" val="280511966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537"/>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603"/>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9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3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0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animBg="1" advAuto="0"/>
      <p:bldP spid="537" grpId="0" animBg="1" advAuto="0"/>
      <p:bldP spid="597" grpId="0" animBg="1" advAuto="0"/>
      <p:bldP spid="600" grpId="0" animBg="1" advAuto="0"/>
      <p:bldP spid="603" grpId="0" animBg="1" advAuto="0"/>
      <p:bldP spid="606" grpId="0" animBg="1" advAuto="0"/>
      <p:bldP spid="609" grpId="0" animBg="1" advAuto="0"/>
      <p:bldP spid="612"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p:cNvSpPr>
          <p:nvPr>
            <p:ph type="title"/>
          </p:nvPr>
        </p:nvSpPr>
        <p:spPr>
          <a:prstGeom prst="rect">
            <a:avLst/>
          </a:prstGeom>
        </p:spPr>
        <p:txBody>
          <a:bodyPr/>
          <a:lstStyle/>
          <a:p>
            <a:r>
              <a:rPr lang="en-US" dirty="0" err="1"/>
              <a:t>SQuAD</a:t>
            </a:r>
            <a:r>
              <a:rPr lang="en-US" dirty="0"/>
              <a:t> </a:t>
            </a:r>
            <a:r>
              <a:rPr dirty="0"/>
              <a:t>Results </a:t>
            </a:r>
            <a:r>
              <a:rPr sz="3375" dirty="0"/>
              <a:t>(single model)</a:t>
            </a:r>
          </a:p>
        </p:txBody>
      </p:sp>
      <p:sp>
        <p:nvSpPr>
          <p:cNvPr id="649" name="Shape 649"/>
          <p:cNvSpPr>
            <a:spLocks noGrp="1"/>
          </p:cNvSpPr>
          <p:nvPr>
            <p:ph type="sldNum" sz="quarter" idx="4294967295"/>
          </p:nvPr>
        </p:nvSpPr>
        <p:spPr>
          <a:xfrm>
            <a:off x="6553200" y="6379488"/>
            <a:ext cx="1905000" cy="32611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pPr/>
              <a:t>43</a:t>
            </a:fld>
            <a:endParaRPr dirty="0"/>
          </a:p>
        </p:txBody>
      </p:sp>
      <p:graphicFrame>
        <p:nvGraphicFramePr>
          <p:cNvPr id="651" name="Table 651"/>
          <p:cNvGraphicFramePr/>
          <p:nvPr>
            <p:extLst>
              <p:ext uri="{D42A27DB-BD31-4B8C-83A1-F6EECF244321}">
                <p14:modId xmlns:p14="http://schemas.microsoft.com/office/powerpoint/2010/main" val="1681439380"/>
              </p:ext>
            </p:extLst>
          </p:nvPr>
        </p:nvGraphicFramePr>
        <p:xfrm>
          <a:off x="706943" y="1172320"/>
          <a:ext cx="7908706" cy="5130716"/>
        </p:xfrm>
        <a:graphic>
          <a:graphicData uri="http://schemas.openxmlformats.org/drawingml/2006/table">
            <a:tbl>
              <a:tblPr firstRow="1" firstCol="1"/>
              <a:tblGrid>
                <a:gridCol w="5860131">
                  <a:extLst>
                    <a:ext uri="{9D8B030D-6E8A-4147-A177-3AD203B41FA5}">
                      <a16:colId xmlns:a16="http://schemas.microsoft.com/office/drawing/2014/main" val="20000"/>
                    </a:ext>
                  </a:extLst>
                </a:gridCol>
                <a:gridCol w="2048575">
                  <a:extLst>
                    <a:ext uri="{9D8B030D-6E8A-4147-A177-3AD203B41FA5}">
                      <a16:colId xmlns:a16="http://schemas.microsoft.com/office/drawing/2014/main" val="20001"/>
                    </a:ext>
                  </a:extLst>
                </a:gridCol>
              </a:tblGrid>
              <a:tr h="544343">
                <a:tc>
                  <a:txBody>
                    <a:bodyPr/>
                    <a:lstStyle/>
                    <a:p>
                      <a:pPr algn="ctr">
                        <a:defRPr sz="2400" b="0">
                          <a:solidFill>
                            <a:srgbClr val="000000"/>
                          </a:solidFill>
                          <a:latin typeface="Avenir Book"/>
                          <a:ea typeface="Avenir Book"/>
                          <a:cs typeface="Avenir Book"/>
                          <a:sym typeface="Avenir Book"/>
                        </a:defRPr>
                      </a:pPr>
                      <a:endParaRPr sz="1700"/>
                    </a:p>
                  </a:txBody>
                  <a:tcPr marL="35719" marR="35719" marT="35719" marB="35719" anchor="ctr" horzOverflow="overflow">
                    <a:lnL w="0">
                      <a:miter lim="400000"/>
                    </a:lnL>
                    <a:lnR w="0">
                      <a:miter lim="400000"/>
                    </a:lnR>
                    <a:lnT w="12700">
                      <a:solidFill>
                        <a:srgbClr val="000000"/>
                      </a:solidFill>
                      <a:custDash>
                        <a:ds d="200000" sp="200000"/>
                      </a:custDash>
                      <a:miter lim="400000"/>
                    </a:lnT>
                    <a:lnB w="12700">
                      <a:solidFill>
                        <a:srgbClr val="000000"/>
                      </a:solidFill>
                      <a:miter lim="400000"/>
                    </a:lnB>
                  </a:tcPr>
                </a:tc>
                <a:tc>
                  <a:txBody>
                    <a:bodyPr/>
                    <a:lstStyle/>
                    <a:p>
                      <a:pPr algn="ctr">
                        <a:defRPr b="0">
                          <a:solidFill>
                            <a:srgbClr val="000000"/>
                          </a:solidFill>
                        </a:defRPr>
                      </a:pPr>
                      <a:r>
                        <a:rPr sz="2000">
                          <a:latin typeface="Avenir Book"/>
                          <a:ea typeface="Avenir Book"/>
                          <a:cs typeface="Avenir Book"/>
                          <a:sym typeface="Avenir Book"/>
                        </a:rPr>
                        <a:t>F1</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miter lim="400000"/>
                    </a:lnB>
                  </a:tcPr>
                </a:tc>
                <a:extLst>
                  <a:ext uri="{0D108BD9-81ED-4DB2-BD59-A6C34878D82A}">
                    <a16:rowId xmlns:a16="http://schemas.microsoft.com/office/drawing/2014/main" val="10000"/>
                  </a:ext>
                </a:extLst>
              </a:tr>
              <a:tr h="416943">
                <a:tc>
                  <a:txBody>
                    <a:bodyPr/>
                    <a:lstStyle/>
                    <a:p>
                      <a:pPr algn="ctr">
                        <a:defRPr b="0">
                          <a:solidFill>
                            <a:srgbClr val="000000"/>
                          </a:solidFill>
                        </a:defRPr>
                      </a:pPr>
                      <a:r>
                        <a:rPr sz="1700">
                          <a:latin typeface="Avenir Book"/>
                          <a:ea typeface="Avenir Book"/>
                          <a:cs typeface="Avenir Book"/>
                          <a:sym typeface="Avenir Book"/>
                        </a:rPr>
                        <a:t>Logistic regression</a:t>
                      </a:r>
                    </a:p>
                  </a:txBody>
                  <a:tcPr marL="35719" marR="35719" marT="35719" marB="35719" anchor="ctr" horzOverflow="overflow">
                    <a:lnL w="0">
                      <a:miter lim="400000"/>
                    </a:lnL>
                    <a:lnR w="12700">
                      <a:solidFill>
                        <a:srgbClr val="000000"/>
                      </a:solidFill>
                      <a:miter lim="400000"/>
                    </a:lnR>
                    <a:lnT w="12700">
                      <a:solidFill>
                        <a:srgbClr val="000000"/>
                      </a:solidFill>
                      <a:miter lim="400000"/>
                    </a:lnT>
                    <a:lnB w="12700">
                      <a:solidFill>
                        <a:srgbClr val="000000"/>
                      </a:solidFill>
                      <a:custDash>
                        <a:ds d="200000" sp="200000"/>
                      </a:custDash>
                      <a:miter lim="400000"/>
                    </a:lnB>
                    <a:solidFill>
                      <a:srgbClr val="76D6FF">
                        <a:alpha val="30000"/>
                      </a:srgbClr>
                    </a:solidFill>
                  </a:tcPr>
                </a:tc>
                <a:tc>
                  <a:txBody>
                    <a:bodyPr/>
                    <a:lstStyle/>
                    <a:p>
                      <a:pPr algn="ctr">
                        <a:defRPr>
                          <a:solidFill>
                            <a:srgbClr val="000000"/>
                          </a:solidFill>
                        </a:defRPr>
                      </a:pPr>
                      <a:r>
                        <a:rPr sz="1800">
                          <a:latin typeface="Avenir Book"/>
                          <a:ea typeface="Avenir Book"/>
                          <a:cs typeface="Avenir Book"/>
                          <a:sym typeface="Avenir Book"/>
                        </a:rPr>
                        <a:t>51.0</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custDash>
                        <a:ds d="200000" sp="200000"/>
                      </a:custDash>
                      <a:miter lim="400000"/>
                    </a:lnB>
                    <a:solidFill>
                      <a:srgbClr val="76D6FF">
                        <a:alpha val="30000"/>
                      </a:srgbClr>
                    </a:solidFill>
                  </a:tcPr>
                </a:tc>
                <a:extLst>
                  <a:ext uri="{0D108BD9-81ED-4DB2-BD59-A6C34878D82A}">
                    <a16:rowId xmlns:a16="http://schemas.microsoft.com/office/drawing/2014/main" val="10001"/>
                  </a:ext>
                </a:extLst>
              </a:tr>
              <a:tr h="416943">
                <a:tc>
                  <a:txBody>
                    <a:bodyPr/>
                    <a:lstStyle/>
                    <a:p>
                      <a:pPr algn="ctr">
                        <a:defRPr b="0">
                          <a:solidFill>
                            <a:srgbClr val="000000"/>
                          </a:solidFill>
                        </a:defRPr>
                      </a:pPr>
                      <a:r>
                        <a:rPr sz="1700">
                          <a:latin typeface="Avenir Book"/>
                          <a:ea typeface="Avenir Book"/>
                          <a:cs typeface="Avenir Book"/>
                          <a:sym typeface="Avenir Book"/>
                        </a:rPr>
                        <a:t>Fine-Grained Gating (Carnegie Mellon U)</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a:txBody>
                    <a:bodyPr/>
                    <a:lstStyle/>
                    <a:p>
                      <a:pPr algn="ctr">
                        <a:defRPr>
                          <a:solidFill>
                            <a:srgbClr val="000000"/>
                          </a:solidFill>
                        </a:defRPr>
                      </a:pPr>
                      <a:r>
                        <a:rPr sz="1800">
                          <a:latin typeface="Avenir Book"/>
                          <a:ea typeface="Avenir Book"/>
                          <a:cs typeface="Avenir Book"/>
                          <a:sym typeface="Avenir Book"/>
                        </a:rPr>
                        <a:t>73.3</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02"/>
                  </a:ext>
                </a:extLst>
              </a:tr>
              <a:tr h="416943">
                <a:tc>
                  <a:txBody>
                    <a:bodyPr/>
                    <a:lstStyle/>
                    <a:p>
                      <a:pPr algn="ctr">
                        <a:defRPr b="0">
                          <a:solidFill>
                            <a:srgbClr val="000000"/>
                          </a:solidFill>
                        </a:defRPr>
                      </a:pPr>
                      <a:r>
                        <a:rPr sz="1700">
                          <a:latin typeface="Avenir Book"/>
                          <a:ea typeface="Avenir Book"/>
                          <a:cs typeface="Avenir Book"/>
                          <a:sym typeface="Avenir Book"/>
                        </a:rPr>
                        <a:t>Match-LSTM (Singapore Management U)</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miter lim="400000"/>
                    </a:lnB>
                    <a:solidFill>
                      <a:srgbClr val="FFFFFF"/>
                    </a:solidFill>
                  </a:tcPr>
                </a:tc>
                <a:tc>
                  <a:txBody>
                    <a:bodyPr/>
                    <a:lstStyle/>
                    <a:p>
                      <a:pPr algn="ctr">
                        <a:defRPr>
                          <a:solidFill>
                            <a:srgbClr val="000000"/>
                          </a:solidFill>
                        </a:defRPr>
                      </a:pPr>
                      <a:r>
                        <a:rPr sz="1800">
                          <a:latin typeface="Avenir Book"/>
                          <a:ea typeface="Avenir Book"/>
                          <a:cs typeface="Avenir Book"/>
                          <a:sym typeface="Avenir Book"/>
                        </a:rPr>
                        <a:t>73.7</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miter lim="400000"/>
                    </a:lnB>
                    <a:solidFill>
                      <a:srgbClr val="FFFFFF"/>
                    </a:solidFill>
                  </a:tcPr>
                </a:tc>
                <a:extLst>
                  <a:ext uri="{0D108BD9-81ED-4DB2-BD59-A6C34878D82A}">
                    <a16:rowId xmlns:a16="http://schemas.microsoft.com/office/drawing/2014/main" val="10003"/>
                  </a:ext>
                </a:extLst>
              </a:tr>
              <a:tr h="416943">
                <a:tc>
                  <a:txBody>
                    <a:bodyPr/>
                    <a:lstStyle/>
                    <a:p>
                      <a:pPr algn="ctr">
                        <a:defRPr b="0">
                          <a:solidFill>
                            <a:srgbClr val="000000"/>
                          </a:solidFill>
                        </a:defRPr>
                      </a:pPr>
                      <a:r>
                        <a:rPr sz="1700" dirty="0">
                          <a:latin typeface="Avenir Book"/>
                          <a:ea typeface="Avenir Book"/>
                          <a:cs typeface="Avenir Book"/>
                          <a:sym typeface="Avenir Book"/>
                        </a:rPr>
                        <a:t>DCN (Salesforce)</a:t>
                      </a:r>
                    </a:p>
                  </a:txBody>
                  <a:tcPr marL="35719" marR="35719" marT="35719" marB="35719" anchor="ctr" horzOverflow="overflow">
                    <a:lnL w="0">
                      <a:miter lim="400000"/>
                    </a:lnL>
                    <a:lnR w="12700">
                      <a:solidFill>
                        <a:srgbClr val="000000"/>
                      </a:solidFill>
                      <a:miter lim="400000"/>
                    </a:lnR>
                    <a:lnT w="12700">
                      <a:solidFill>
                        <a:srgbClr val="000000"/>
                      </a:solidFill>
                      <a:miter lim="400000"/>
                    </a:lnT>
                    <a:lnB w="12700">
                      <a:solidFill>
                        <a:srgbClr val="000000"/>
                      </a:solidFill>
                      <a:custDash>
                        <a:ds d="200000" sp="200000"/>
                      </a:custDash>
                      <a:miter lim="400000"/>
                    </a:lnB>
                    <a:solidFill>
                      <a:srgbClr val="FFFFFF"/>
                    </a:solidFill>
                  </a:tcPr>
                </a:tc>
                <a:tc>
                  <a:txBody>
                    <a:bodyPr/>
                    <a:lstStyle/>
                    <a:p>
                      <a:pPr algn="ctr">
                        <a:defRPr>
                          <a:solidFill>
                            <a:srgbClr val="000000"/>
                          </a:solidFill>
                        </a:defRPr>
                      </a:pPr>
                      <a:r>
                        <a:rPr sz="1800">
                          <a:latin typeface="Avenir Book"/>
                          <a:ea typeface="Avenir Book"/>
                          <a:cs typeface="Avenir Book"/>
                          <a:sym typeface="Avenir Book"/>
                        </a:rPr>
                        <a:t>75.9</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04"/>
                  </a:ext>
                </a:extLst>
              </a:tr>
              <a:tr h="416943">
                <a:tc>
                  <a:txBody>
                    <a:bodyPr/>
                    <a:lstStyle/>
                    <a:p>
                      <a:pPr algn="ctr">
                        <a:defRPr b="0">
                          <a:solidFill>
                            <a:srgbClr val="000000"/>
                          </a:solidFill>
                        </a:defRPr>
                      </a:pPr>
                      <a:r>
                        <a:rPr sz="1700">
                          <a:latin typeface="Avenir Book"/>
                          <a:ea typeface="Avenir Book"/>
                          <a:cs typeface="Avenir Book"/>
                          <a:sym typeface="Avenir Book"/>
                        </a:rPr>
                        <a:t>BiDAF (UW &amp; Allen Institute)</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a:txBody>
                    <a:bodyPr/>
                    <a:lstStyle/>
                    <a:p>
                      <a:pPr algn="ctr">
                        <a:defRPr>
                          <a:solidFill>
                            <a:srgbClr val="000000"/>
                          </a:solidFill>
                        </a:defRPr>
                      </a:pPr>
                      <a:r>
                        <a:rPr sz="1800">
                          <a:latin typeface="Avenir Book"/>
                          <a:ea typeface="Avenir Book"/>
                          <a:cs typeface="Avenir Book"/>
                          <a:sym typeface="Avenir Book"/>
                        </a:rPr>
                        <a:t>77.3</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05"/>
                  </a:ext>
                </a:extLst>
              </a:tr>
              <a:tr h="416943">
                <a:tc>
                  <a:txBody>
                    <a:bodyPr/>
                    <a:lstStyle/>
                    <a:p>
                      <a:pPr algn="ctr">
                        <a:defRPr b="0">
                          <a:solidFill>
                            <a:srgbClr val="000000"/>
                          </a:solidFill>
                        </a:defRPr>
                      </a:pPr>
                      <a:r>
                        <a:rPr sz="1700">
                          <a:latin typeface="Avenir Book"/>
                          <a:ea typeface="Avenir Book"/>
                          <a:cs typeface="Avenir Book"/>
                          <a:sym typeface="Avenir Book"/>
                        </a:rPr>
                        <a:t>Multi-Perspective Matching (IBM)</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a:txBody>
                    <a:bodyPr/>
                    <a:lstStyle/>
                    <a:p>
                      <a:pPr algn="ctr">
                        <a:defRPr>
                          <a:solidFill>
                            <a:srgbClr val="000000"/>
                          </a:solidFill>
                        </a:defRPr>
                      </a:pPr>
                      <a:r>
                        <a:rPr sz="1800">
                          <a:latin typeface="Avenir Book"/>
                          <a:ea typeface="Avenir Book"/>
                          <a:cs typeface="Avenir Book"/>
                          <a:sym typeface="Avenir Book"/>
                        </a:rPr>
                        <a:t>78.7</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06"/>
                  </a:ext>
                </a:extLst>
              </a:tr>
              <a:tr h="416943">
                <a:tc>
                  <a:txBody>
                    <a:bodyPr/>
                    <a:lstStyle/>
                    <a:p>
                      <a:pPr algn="ctr">
                        <a:defRPr b="0">
                          <a:solidFill>
                            <a:srgbClr val="000000"/>
                          </a:solidFill>
                        </a:defRPr>
                      </a:pPr>
                      <a:r>
                        <a:rPr sz="1700">
                          <a:latin typeface="Avenir Book"/>
                          <a:ea typeface="Avenir Book"/>
                          <a:cs typeface="Avenir Book"/>
                          <a:sym typeface="Avenir Book"/>
                        </a:rPr>
                        <a:t>ReasoNet (MSR Redmond)</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a:txBody>
                    <a:bodyPr/>
                    <a:lstStyle/>
                    <a:p>
                      <a:pPr algn="ctr">
                        <a:defRPr>
                          <a:solidFill>
                            <a:srgbClr val="000000"/>
                          </a:solidFill>
                        </a:defRPr>
                      </a:pPr>
                      <a:r>
                        <a:rPr sz="1800">
                          <a:latin typeface="Avenir Book"/>
                          <a:ea typeface="Avenir Book"/>
                          <a:cs typeface="Avenir Book"/>
                          <a:sym typeface="Avenir Book"/>
                        </a:rPr>
                        <a:t>79.4</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07"/>
                  </a:ext>
                </a:extLst>
              </a:tr>
              <a:tr h="416943">
                <a:tc>
                  <a:txBody>
                    <a:bodyPr/>
                    <a:lstStyle/>
                    <a:p>
                      <a:pPr algn="ctr">
                        <a:defRPr b="0">
                          <a:solidFill>
                            <a:srgbClr val="000000"/>
                          </a:solidFill>
                        </a:defRPr>
                      </a:pPr>
                      <a:r>
                        <a:rPr lang="en-US" sz="1700" dirty="0" err="1">
                          <a:latin typeface="Avenir Book"/>
                          <a:ea typeface="Avenir Book"/>
                          <a:cs typeface="Avenir Book"/>
                          <a:sym typeface="Avenir Book"/>
                        </a:rPr>
                        <a:t>DrQA</a:t>
                      </a:r>
                      <a:r>
                        <a:rPr lang="en-US" sz="1700" dirty="0">
                          <a:latin typeface="Avenir Book"/>
                          <a:ea typeface="Avenir Book"/>
                          <a:cs typeface="Avenir Book"/>
                          <a:sym typeface="Avenir Book"/>
                        </a:rPr>
                        <a:t> (Chen et al. 2017)</a:t>
                      </a:r>
                      <a:endParaRPr sz="1700" dirty="0">
                        <a:latin typeface="Avenir Book"/>
                        <a:ea typeface="Avenir Book"/>
                        <a:cs typeface="Avenir Book"/>
                        <a:sym typeface="Avenir Book"/>
                      </a:endParaRP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D479">
                        <a:alpha val="44286"/>
                      </a:srgbClr>
                    </a:solidFill>
                  </a:tcPr>
                </a:tc>
                <a:tc>
                  <a:txBody>
                    <a:bodyPr/>
                    <a:lstStyle/>
                    <a:p>
                      <a:pPr algn="ctr">
                        <a:defRPr>
                          <a:solidFill>
                            <a:srgbClr val="000000"/>
                          </a:solidFill>
                        </a:defRPr>
                      </a:pPr>
                      <a:r>
                        <a:rPr sz="1800">
                          <a:latin typeface="Avenir Book"/>
                          <a:ea typeface="Avenir Book"/>
                          <a:cs typeface="Avenir Book"/>
                          <a:sym typeface="Avenir Book"/>
                        </a:rPr>
                        <a:t>79.4</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D479">
                        <a:alpha val="44286"/>
                      </a:srgbClr>
                    </a:solidFill>
                  </a:tcPr>
                </a:tc>
                <a:extLst>
                  <a:ext uri="{0D108BD9-81ED-4DB2-BD59-A6C34878D82A}">
                    <a16:rowId xmlns:a16="http://schemas.microsoft.com/office/drawing/2014/main" val="10008"/>
                  </a:ext>
                </a:extLst>
              </a:tr>
              <a:tr h="416943">
                <a:tc>
                  <a:txBody>
                    <a:bodyPr/>
                    <a:lstStyle/>
                    <a:p>
                      <a:pPr algn="ctr">
                        <a:defRPr b="0">
                          <a:solidFill>
                            <a:srgbClr val="000000"/>
                          </a:solidFill>
                        </a:defRPr>
                      </a:pPr>
                      <a:r>
                        <a:rPr lang="en-US" sz="1700" dirty="0">
                          <a:latin typeface="Avenir Book"/>
                          <a:ea typeface="Avenir Book"/>
                          <a:cs typeface="Avenir Book"/>
                          <a:sym typeface="Avenir Book"/>
                        </a:rPr>
                        <a:t>r-net (MSR Asia) [Wang et al., ACL 2017]</a:t>
                      </a:r>
                    </a:p>
                  </a:txBody>
                  <a:tcPr marL="35719" marR="35719" marT="35719" marB="35719"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miter lim="400000"/>
                    </a:lnB>
                  </a:tcPr>
                </a:tc>
                <a:tc>
                  <a:txBody>
                    <a:bodyPr/>
                    <a:lstStyle/>
                    <a:p>
                      <a:pPr algn="ctr">
                        <a:defRPr>
                          <a:solidFill>
                            <a:srgbClr val="000000"/>
                          </a:solidFill>
                        </a:defRPr>
                      </a:pPr>
                      <a:r>
                        <a:rPr lang="en-US" sz="1800" dirty="0">
                          <a:latin typeface="Avenir Book"/>
                          <a:ea typeface="Avenir Book"/>
                          <a:cs typeface="Avenir Book"/>
                          <a:sym typeface="Avenir Book"/>
                        </a:rPr>
                        <a:t>79.7</a:t>
                      </a:r>
                      <a:endParaRPr sz="1800" dirty="0">
                        <a:latin typeface="Avenir Book"/>
                        <a:ea typeface="Avenir Book"/>
                        <a:cs typeface="Avenir Book"/>
                        <a:sym typeface="Avenir Book"/>
                      </a:endParaRP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custDash>
                        <a:ds d="200000" sp="200000"/>
                      </a:custDash>
                      <a:miter lim="400000"/>
                    </a:lnT>
                    <a:lnB w="12700">
                      <a:solidFill>
                        <a:srgbClr val="000000"/>
                      </a:solidFill>
                      <a:miter lim="400000"/>
                    </a:lnB>
                    <a:solidFill>
                      <a:srgbClr val="FFFFFF"/>
                    </a:solidFill>
                  </a:tcPr>
                </a:tc>
                <a:extLst>
                  <a:ext uri="{0D108BD9-81ED-4DB2-BD59-A6C34878D82A}">
                    <a16:rowId xmlns:a16="http://schemas.microsoft.com/office/drawing/2014/main" val="10009"/>
                  </a:ext>
                </a:extLst>
              </a:tr>
              <a:tr h="416943">
                <a:tc>
                  <a:txBody>
                    <a:bodyPr/>
                    <a:lstStyle/>
                    <a:p>
                      <a:pPr algn="ctr">
                        <a:defRPr b="0">
                          <a:solidFill>
                            <a:srgbClr val="000000"/>
                          </a:solidFill>
                        </a:defRPr>
                      </a:pPr>
                      <a:r>
                        <a:rPr lang="en-US" sz="1700" dirty="0">
                          <a:latin typeface="Avenir Book"/>
                          <a:ea typeface="Avenir Book"/>
                          <a:cs typeface="Avenir Book"/>
                          <a:sym typeface="Avenir Book"/>
                        </a:rPr>
                        <a:t>Google Brain / CMU (Feb 2018)</a:t>
                      </a:r>
                    </a:p>
                  </a:txBody>
                  <a:tcPr marL="35719" marR="35719" marT="35719" marB="35719" anchor="ctr" horzOverflow="overflow">
                    <a:lnL w="0">
                      <a:miter lim="400000"/>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a:solidFill>
                        <a:srgbClr val="000000"/>
                      </a:solidFill>
                      <a:miter lim="400000"/>
                    </a:lnB>
                  </a:tcPr>
                </a:tc>
                <a:tc>
                  <a:txBody>
                    <a:bodyPr/>
                    <a:lstStyle/>
                    <a:p>
                      <a:pPr algn="ctr">
                        <a:defRPr>
                          <a:solidFill>
                            <a:srgbClr val="000000"/>
                          </a:solidFill>
                        </a:defRPr>
                      </a:pPr>
                      <a:r>
                        <a:rPr lang="en-US" sz="1800" dirty="0">
                          <a:latin typeface="Avenir Book"/>
                          <a:ea typeface="Avenir Book"/>
                          <a:cs typeface="Avenir Book"/>
                          <a:sym typeface="Avenir Book"/>
                        </a:rPr>
                        <a:t>88.0</a:t>
                      </a:r>
                      <a:endParaRPr sz="1800" dirty="0">
                        <a:latin typeface="Avenir Book"/>
                        <a:ea typeface="Avenir Book"/>
                        <a:cs typeface="Avenir Book"/>
                        <a:sym typeface="Avenir Book"/>
                      </a:endParaRPr>
                    </a:p>
                  </a:txBody>
                  <a:tcPr marL="35719" marR="35719" marT="35719" marB="35719" anchor="ctr"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cap="flat" cmpd="sng" algn="ctr">
                      <a:solidFill>
                        <a:srgbClr val="000000"/>
                      </a:solidFill>
                      <a:prstDash val="solid"/>
                      <a:miter lim="400000"/>
                      <a:headEnd type="none" w="med" len="med"/>
                      <a:tailEnd type="none" w="med" len="med"/>
                    </a:lnT>
                    <a:lnB w="12700">
                      <a:solidFill>
                        <a:srgbClr val="000000"/>
                      </a:solidFill>
                      <a:miter lim="400000"/>
                    </a:lnB>
                    <a:solidFill>
                      <a:srgbClr val="FFFFFF"/>
                    </a:solidFill>
                  </a:tcPr>
                </a:tc>
                <a:extLst>
                  <a:ext uri="{0D108BD9-81ED-4DB2-BD59-A6C34878D82A}">
                    <a16:rowId xmlns:a16="http://schemas.microsoft.com/office/drawing/2014/main" val="10010"/>
                  </a:ext>
                </a:extLst>
              </a:tr>
              <a:tr h="416943">
                <a:tc>
                  <a:txBody>
                    <a:bodyPr/>
                    <a:lstStyle/>
                    <a:p>
                      <a:pPr algn="ctr">
                        <a:defRPr b="0">
                          <a:solidFill>
                            <a:srgbClr val="000000"/>
                          </a:solidFill>
                        </a:defRPr>
                      </a:pPr>
                      <a:r>
                        <a:rPr sz="1700">
                          <a:latin typeface="Avenir Book"/>
                          <a:ea typeface="Avenir Book"/>
                          <a:cs typeface="Avenir Book"/>
                          <a:sym typeface="Avenir Book"/>
                        </a:rPr>
                        <a:t>Human performance</a:t>
                      </a:r>
                    </a:p>
                  </a:txBody>
                  <a:tcPr marL="35719" marR="35719" marT="35719" marB="35719" anchor="ctr" horzOverflow="overflow">
                    <a:lnL w="0">
                      <a:miter lim="400000"/>
                    </a:lnL>
                    <a:lnR w="12700">
                      <a:solidFill>
                        <a:srgbClr val="000000"/>
                      </a:solidFill>
                      <a:miter lim="400000"/>
                    </a:lnR>
                    <a:lnT w="12700">
                      <a:solidFill>
                        <a:srgbClr val="000000"/>
                      </a:solidFill>
                      <a:miter lim="400000"/>
                    </a:lnT>
                    <a:lnB w="12700">
                      <a:solidFill>
                        <a:srgbClr val="000000"/>
                      </a:solidFill>
                      <a:miter lim="400000"/>
                    </a:lnB>
                    <a:solidFill>
                      <a:srgbClr val="FF7E79">
                        <a:alpha val="30000"/>
                      </a:srgbClr>
                    </a:solidFill>
                  </a:tcPr>
                </a:tc>
                <a:tc>
                  <a:txBody>
                    <a:bodyPr/>
                    <a:lstStyle/>
                    <a:p>
                      <a:pPr algn="ctr">
                        <a:defRPr>
                          <a:solidFill>
                            <a:srgbClr val="000000"/>
                          </a:solidFill>
                        </a:defRPr>
                      </a:pPr>
                      <a:r>
                        <a:rPr sz="1800" dirty="0">
                          <a:latin typeface="Avenir Book"/>
                          <a:ea typeface="Avenir Book"/>
                          <a:cs typeface="Avenir Book"/>
                          <a:sym typeface="Avenir Book"/>
                        </a:rPr>
                        <a:t>91.2</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7E79">
                        <a:alpha val="30000"/>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8478099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411E6C-DA4E-FF45-B11A-3FE6DB5938FD}"/>
              </a:ext>
            </a:extLst>
          </p:cNvPr>
          <p:cNvSpPr>
            <a:spLocks noGrp="1"/>
          </p:cNvSpPr>
          <p:nvPr>
            <p:ph type="title"/>
          </p:nvPr>
        </p:nvSpPr>
        <p:spPr>
          <a:xfrm>
            <a:off x="304800" y="228600"/>
            <a:ext cx="8534400" cy="990600"/>
          </a:xfrm>
        </p:spPr>
        <p:txBody>
          <a:bodyPr/>
          <a:lstStyle/>
          <a:p>
            <a:r>
              <a:rPr lang="en-US" dirty="0"/>
              <a:t>General questions</a:t>
            </a:r>
          </a:p>
        </p:txBody>
      </p:sp>
      <p:sp>
        <p:nvSpPr>
          <p:cNvPr id="1490" name="Combined with Web search, we can answer 57.5% of trivia questions correctly."/>
          <p:cNvSpPr txBox="1">
            <a:spLocks noGrp="1"/>
          </p:cNvSpPr>
          <p:nvPr>
            <p:ph type="body" sz="quarter" idx="4294967295"/>
          </p:nvPr>
        </p:nvSpPr>
        <p:spPr>
          <a:xfrm>
            <a:off x="454269" y="1234465"/>
            <a:ext cx="7772400" cy="1103812"/>
          </a:xfrm>
          <a:prstGeom prst="rect">
            <a:avLst/>
          </a:prstGeom>
        </p:spPr>
        <p:txBody>
          <a:bodyPr/>
          <a:lstStyle/>
          <a:p>
            <a:pPr marL="0" indent="0">
              <a:buClrTx/>
              <a:buNone/>
              <a:defRPr sz="3200"/>
            </a:pPr>
            <a:r>
              <a:rPr sz="2800" dirty="0"/>
              <a:t>Combined with </a:t>
            </a:r>
            <a:r>
              <a:rPr sz="2800" b="1" dirty="0">
                <a:ea typeface="Helvetica"/>
                <a:cs typeface="Helvetica"/>
                <a:sym typeface="Helvetica"/>
              </a:rPr>
              <a:t>Web search</a:t>
            </a:r>
            <a:r>
              <a:rPr sz="2800" dirty="0"/>
              <a:t>, can answer </a:t>
            </a:r>
            <a:r>
              <a:rPr sz="2800" b="1" dirty="0">
                <a:solidFill>
                  <a:srgbClr val="C00000"/>
                </a:solidFill>
                <a:ea typeface="Helvetica"/>
                <a:cs typeface="Helvetica"/>
                <a:sym typeface="Helvetica"/>
              </a:rPr>
              <a:t>57.5% </a:t>
            </a:r>
            <a:r>
              <a:rPr sz="2800" dirty="0"/>
              <a:t>of </a:t>
            </a:r>
            <a:r>
              <a:rPr sz="2800" b="1" dirty="0">
                <a:ea typeface="Helvetica"/>
                <a:cs typeface="Helvetica"/>
                <a:sym typeface="Helvetica"/>
              </a:rPr>
              <a:t>trivia questions </a:t>
            </a:r>
            <a:r>
              <a:rPr sz="2800" dirty="0"/>
              <a:t>correctly</a:t>
            </a:r>
          </a:p>
        </p:txBody>
      </p:sp>
      <p:sp>
        <p:nvSpPr>
          <p:cNvPr id="1491" name="Slide Number"/>
          <p:cNvSpPr txBox="1">
            <a:spLocks noGrp="1"/>
          </p:cNvSpPr>
          <p:nvPr>
            <p:ph type="sldNum" sz="quarter" idx="4294967295"/>
          </p:nvPr>
        </p:nvSpPr>
        <p:spPr>
          <a:xfrm>
            <a:off x="6975231" y="6488234"/>
            <a:ext cx="1905000" cy="28892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44</a:t>
            </a:fld>
            <a:endParaRPr/>
          </a:p>
        </p:txBody>
      </p:sp>
      <p:pic>
        <p:nvPicPr>
          <p:cNvPr id="1494" name="Image" descr="Image"/>
          <p:cNvPicPr>
            <a:picLocks noChangeAspect="1"/>
          </p:cNvPicPr>
          <p:nvPr/>
        </p:nvPicPr>
        <p:blipFill>
          <a:blip r:embed="rId2"/>
          <a:stretch>
            <a:fillRect/>
          </a:stretch>
        </p:blipFill>
        <p:spPr>
          <a:xfrm>
            <a:off x="623054" y="2640923"/>
            <a:ext cx="1797566" cy="674747"/>
          </a:xfrm>
          <a:prstGeom prst="rect">
            <a:avLst/>
          </a:prstGeom>
          <a:ln w="12700">
            <a:miter lim="400000"/>
          </a:ln>
        </p:spPr>
      </p:pic>
      <p:pic>
        <p:nvPicPr>
          <p:cNvPr id="1495" name="Image" descr="Image"/>
          <p:cNvPicPr>
            <a:picLocks noChangeAspect="1"/>
          </p:cNvPicPr>
          <p:nvPr/>
        </p:nvPicPr>
        <p:blipFill>
          <a:blip r:embed="rId3"/>
          <a:stretch>
            <a:fillRect/>
          </a:stretch>
        </p:blipFill>
        <p:spPr>
          <a:xfrm>
            <a:off x="692197" y="3535048"/>
            <a:ext cx="1659279" cy="740038"/>
          </a:xfrm>
          <a:prstGeom prst="rect">
            <a:avLst/>
          </a:prstGeom>
          <a:ln w="12700">
            <a:miter lim="400000"/>
          </a:ln>
        </p:spPr>
      </p:pic>
      <p:sp>
        <p:nvSpPr>
          <p:cNvPr id="1496" name="Q:  The Dodecanese Campaign of WWII that was an attempt by the Allied forces to capture islands in the Aegean Sea was the inspiration for which acclaimed 1961 commando film?…"/>
          <p:cNvSpPr txBox="1"/>
          <p:nvPr/>
        </p:nvSpPr>
        <p:spPr>
          <a:xfrm>
            <a:off x="3006969" y="2533466"/>
            <a:ext cx="5973443" cy="1371601"/>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lstStyle/>
          <a:p>
            <a:pPr lvl="1" defTabSz="642915">
              <a:spcBef>
                <a:spcPts val="352"/>
              </a:spcBef>
              <a:defRPr sz="2800">
                <a:solidFill>
                  <a:srgbClr val="000000"/>
                </a:solidFill>
              </a:defRPr>
            </a:pPr>
            <a:r>
              <a:rPr sz="1969" b="1" dirty="0">
                <a:latin typeface="Helvetica"/>
                <a:ea typeface="Helvetica"/>
                <a:cs typeface="Helvetica"/>
                <a:sym typeface="Helvetica"/>
              </a:rPr>
              <a:t>Q</a:t>
            </a:r>
            <a:r>
              <a:rPr sz="1969" dirty="0"/>
              <a:t>:  </a:t>
            </a:r>
            <a:r>
              <a:rPr sz="1687" dirty="0"/>
              <a:t>The Dodecanese Campaign of WWII that was an attempt by the Allied forces to capture islands in the Aegean Sea was the inspiration for which acclaimed 1961 commando film? </a:t>
            </a:r>
          </a:p>
        </p:txBody>
      </p:sp>
      <p:sp>
        <p:nvSpPr>
          <p:cNvPr id="1497" name="Q:  American Callan Pinckney’s eponymously named system became a best-selling (1980s-2000s) book/video franchise in what genre?…"/>
          <p:cNvSpPr txBox="1"/>
          <p:nvPr/>
        </p:nvSpPr>
        <p:spPr>
          <a:xfrm>
            <a:off x="2131204" y="4449305"/>
            <a:ext cx="6849208" cy="1371601"/>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lstStyle/>
          <a:p>
            <a:pPr lvl="1" defTabSz="642915">
              <a:spcBef>
                <a:spcPts val="352"/>
              </a:spcBef>
              <a:defRPr sz="2800">
                <a:solidFill>
                  <a:srgbClr val="000000"/>
                </a:solidFill>
              </a:defRPr>
            </a:pPr>
            <a:r>
              <a:rPr sz="1969" b="1" dirty="0">
                <a:latin typeface="Helvetica"/>
                <a:ea typeface="Helvetica"/>
                <a:cs typeface="Helvetica"/>
                <a:sym typeface="Helvetica"/>
              </a:rPr>
              <a:t>Q</a:t>
            </a:r>
            <a:r>
              <a:rPr sz="1969" dirty="0"/>
              <a:t>:  </a:t>
            </a:r>
            <a:r>
              <a:rPr sz="1687" dirty="0"/>
              <a:t>American Callan Pinckney’s eponymously named system became a best-selling (1980s-2000s) book/video franchise in what genre?  </a:t>
            </a:r>
          </a:p>
          <a:p>
            <a:pPr lvl="1" defTabSz="642915">
              <a:spcBef>
                <a:spcPts val="352"/>
              </a:spcBef>
              <a:defRPr sz="2800">
                <a:solidFill>
                  <a:srgbClr val="000000"/>
                </a:solidFill>
              </a:defRPr>
            </a:pPr>
            <a:r>
              <a:rPr sz="1969" b="1" baseline="14285" dirty="0">
                <a:latin typeface="Helvetica"/>
                <a:ea typeface="Helvetica"/>
                <a:cs typeface="Helvetica"/>
                <a:sym typeface="Helvetica"/>
              </a:rPr>
              <a:t>A</a:t>
            </a:r>
            <a:r>
              <a:rPr sz="1969" baseline="14285" dirty="0"/>
              <a:t>: </a:t>
            </a:r>
            <a:r>
              <a:rPr sz="1687" baseline="16666" dirty="0"/>
              <a:t>Fitness</a:t>
            </a:r>
            <a:endParaRPr sz="1969" baseline="14285" dirty="0"/>
          </a:p>
        </p:txBody>
      </p:sp>
      <p:sp>
        <p:nvSpPr>
          <p:cNvPr id="1498" name="A: The Guns of Navarone"/>
          <p:cNvSpPr txBox="1"/>
          <p:nvPr/>
        </p:nvSpPr>
        <p:spPr>
          <a:xfrm>
            <a:off x="3197527" y="3427847"/>
            <a:ext cx="5782885" cy="397460"/>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lIns="45719" tIns="45719" rIns="45719" bIns="45719"/>
          <a:lstStyle/>
          <a:p>
            <a:pPr lvl="1" defTabSz="642915">
              <a:spcBef>
                <a:spcPts val="352"/>
              </a:spcBef>
              <a:defRPr sz="2800">
                <a:solidFill>
                  <a:srgbClr val="000000"/>
                </a:solidFill>
              </a:defRPr>
            </a:pPr>
            <a:r>
              <a:rPr sz="1969" b="1" dirty="0">
                <a:solidFill>
                  <a:schemeClr val="bg1"/>
                </a:solidFill>
                <a:latin typeface="Helvetica"/>
                <a:ea typeface="Helvetica"/>
                <a:cs typeface="Helvetica"/>
                <a:sym typeface="Helvetica"/>
              </a:rPr>
              <a:t>A</a:t>
            </a:r>
            <a:r>
              <a:rPr sz="1969" dirty="0">
                <a:solidFill>
                  <a:schemeClr val="bg1"/>
                </a:solidFill>
              </a:rPr>
              <a:t>: </a:t>
            </a:r>
            <a:r>
              <a:rPr sz="1687" dirty="0">
                <a:solidFill>
                  <a:schemeClr val="bg1"/>
                </a:solidFill>
              </a:rPr>
              <a:t>The Guns of </a:t>
            </a:r>
            <a:r>
              <a:rPr sz="1687" dirty="0" err="1">
                <a:solidFill>
                  <a:schemeClr val="bg1"/>
                </a:solidFill>
              </a:rPr>
              <a:t>Navarone</a:t>
            </a:r>
            <a:endParaRPr sz="1687" baseline="16666" dirty="0">
              <a:solidFill>
                <a:schemeClr val="bg1"/>
              </a:solidFill>
            </a:endParaRPr>
          </a:p>
        </p:txBody>
      </p:sp>
      <p:sp>
        <p:nvSpPr>
          <p:cNvPr id="10" name="A: The Guns of Navarone"/>
          <p:cNvSpPr txBox="1"/>
          <p:nvPr/>
        </p:nvSpPr>
        <p:spPr>
          <a:xfrm>
            <a:off x="3197527" y="5110106"/>
            <a:ext cx="5782885" cy="397460"/>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lIns="45719" tIns="45719" rIns="45719" bIns="45719"/>
          <a:lstStyle/>
          <a:p>
            <a:pPr lvl="1" defTabSz="642915">
              <a:spcBef>
                <a:spcPts val="352"/>
              </a:spcBef>
              <a:defRPr sz="2800">
                <a:solidFill>
                  <a:srgbClr val="000000"/>
                </a:solidFill>
              </a:defRPr>
            </a:pPr>
            <a:r>
              <a:rPr sz="1969" b="1" dirty="0">
                <a:solidFill>
                  <a:schemeClr val="bg1"/>
                </a:solidFill>
                <a:latin typeface="Helvetica"/>
                <a:ea typeface="Helvetica"/>
                <a:cs typeface="Helvetica"/>
                <a:sym typeface="Helvetica"/>
              </a:rPr>
              <a:t>A</a:t>
            </a:r>
            <a:r>
              <a:rPr sz="1969" dirty="0">
                <a:solidFill>
                  <a:schemeClr val="bg1"/>
                </a:solidFill>
              </a:rPr>
              <a:t>: </a:t>
            </a:r>
            <a:r>
              <a:rPr lang="en-US" sz="1687" dirty="0">
                <a:solidFill>
                  <a:schemeClr val="bg1"/>
                </a:solidFill>
              </a:rPr>
              <a:t>Fitness</a:t>
            </a:r>
            <a:endParaRPr sz="1687" baseline="16666" dirty="0">
              <a:solidFill>
                <a:schemeClr val="bg1"/>
              </a:solidFill>
            </a:endParaRPr>
          </a:p>
        </p:txBody>
      </p:sp>
    </p:spTree>
    <p:extLst>
      <p:ext uri="{BB962C8B-B14F-4D97-AF65-F5344CB8AC3E}">
        <p14:creationId xmlns:p14="http://schemas.microsoft.com/office/powerpoint/2010/main" val="2808570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 name="Group"/>
          <p:cNvGrpSpPr/>
          <p:nvPr/>
        </p:nvGrpSpPr>
        <p:grpSpPr>
          <a:xfrm>
            <a:off x="223690" y="2644845"/>
            <a:ext cx="8849021" cy="1746904"/>
            <a:chOff x="0" y="0"/>
            <a:chExt cx="12585273" cy="2484484"/>
          </a:xfrm>
        </p:grpSpPr>
        <p:pic>
          <p:nvPicPr>
            <p:cNvPr id="1472" name="17522284_10155377136247323_1361945400_o.png" descr="17522284_10155377136247323_1361945400_o.png"/>
            <p:cNvPicPr>
              <a:picLocks noChangeAspect="1"/>
            </p:cNvPicPr>
            <p:nvPr/>
          </p:nvPicPr>
          <p:blipFill>
            <a:blip r:embed="rId2"/>
            <a:srcRect t="5353" r="97004" b="85771"/>
            <a:stretch>
              <a:fillRect/>
            </a:stretch>
          </p:blipFill>
          <p:spPr>
            <a:xfrm>
              <a:off x="0" y="1004874"/>
              <a:ext cx="764897" cy="1479611"/>
            </a:xfrm>
            <a:prstGeom prst="rect">
              <a:avLst/>
            </a:prstGeom>
            <a:ln w="12700" cap="flat">
              <a:noFill/>
              <a:miter lim="400000"/>
            </a:ln>
            <a:effectLst/>
          </p:spPr>
        </p:pic>
        <p:pic>
          <p:nvPicPr>
            <p:cNvPr id="1473" name="Screen Shot 2018-02-15 at 8.52.19 PM.png" descr="Screen Shot 2018-02-15 at 8.52.19 PM.png"/>
            <p:cNvPicPr>
              <a:picLocks noChangeAspect="1"/>
            </p:cNvPicPr>
            <p:nvPr/>
          </p:nvPicPr>
          <p:blipFill>
            <a:blip r:embed="rId3"/>
            <a:srcRect t="25114" b="46296"/>
            <a:stretch>
              <a:fillRect/>
            </a:stretch>
          </p:blipFill>
          <p:spPr>
            <a:xfrm>
              <a:off x="742387" y="0"/>
              <a:ext cx="11842887" cy="2321374"/>
            </a:xfrm>
            <a:prstGeom prst="rect">
              <a:avLst/>
            </a:prstGeom>
            <a:ln w="12700" cap="flat">
              <a:noFill/>
              <a:miter lim="400000"/>
            </a:ln>
            <a:effectLst/>
          </p:spPr>
        </p:pic>
      </p:grpSp>
      <p:sp>
        <p:nvSpPr>
          <p:cNvPr id="4" name="Title 3">
            <a:extLst>
              <a:ext uri="{FF2B5EF4-FFF2-40B4-BE49-F238E27FC236}">
                <a16:creationId xmlns:a16="http://schemas.microsoft.com/office/drawing/2014/main" id="{C06A63B6-C121-D24B-8B21-341F9F80D344}"/>
              </a:ext>
            </a:extLst>
          </p:cNvPr>
          <p:cNvSpPr>
            <a:spLocks noGrp="1"/>
          </p:cNvSpPr>
          <p:nvPr>
            <p:ph type="title"/>
          </p:nvPr>
        </p:nvSpPr>
        <p:spPr/>
        <p:txBody>
          <a:bodyPr/>
          <a:lstStyle/>
          <a:p>
            <a:r>
              <a:rPr lang="en-US" dirty="0"/>
              <a:t>Demo</a:t>
            </a:r>
          </a:p>
        </p:txBody>
      </p:sp>
      <p:sp>
        <p:nvSpPr>
          <p:cNvPr id="1475" name="Slide Number"/>
          <p:cNvSpPr txBox="1">
            <a:spLocks noGrp="1"/>
          </p:cNvSpPr>
          <p:nvPr>
            <p:ph type="sldNum" sz="quarter" idx="4294967295"/>
          </p:nvPr>
        </p:nvSpPr>
        <p:spPr>
          <a:xfrm>
            <a:off x="7074305" y="6518590"/>
            <a:ext cx="1905000" cy="28892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45</a:t>
            </a:fld>
            <a:endParaRPr dirty="0"/>
          </a:p>
        </p:txBody>
      </p:sp>
      <p:grpSp>
        <p:nvGrpSpPr>
          <p:cNvPr id="1479" name="Group"/>
          <p:cNvGrpSpPr/>
          <p:nvPr/>
        </p:nvGrpSpPr>
        <p:grpSpPr>
          <a:xfrm>
            <a:off x="212963" y="1371712"/>
            <a:ext cx="8820201" cy="1523360"/>
            <a:chOff x="0" y="0"/>
            <a:chExt cx="12544285" cy="2166554"/>
          </a:xfrm>
        </p:grpSpPr>
        <p:pic>
          <p:nvPicPr>
            <p:cNvPr id="1477" name="17522284_10155377136247323_1361945400_o.png" descr="17522284_10155377136247323_1361945400_o.png"/>
            <p:cNvPicPr>
              <a:picLocks noChangeAspect="1"/>
            </p:cNvPicPr>
            <p:nvPr/>
          </p:nvPicPr>
          <p:blipFill>
            <a:blip r:embed="rId2"/>
            <a:srcRect t="5353" r="97004" b="85771"/>
            <a:stretch>
              <a:fillRect/>
            </a:stretch>
          </p:blipFill>
          <p:spPr>
            <a:xfrm>
              <a:off x="0" y="686944"/>
              <a:ext cx="764897" cy="1479611"/>
            </a:xfrm>
            <a:prstGeom prst="rect">
              <a:avLst/>
            </a:prstGeom>
            <a:ln w="12700" cap="flat">
              <a:noFill/>
              <a:miter lim="400000"/>
            </a:ln>
            <a:effectLst/>
          </p:spPr>
        </p:pic>
        <p:pic>
          <p:nvPicPr>
            <p:cNvPr id="1478" name="Screen Shot 2018-02-15 at 8.52.19 PM.png" descr="Screen Shot 2018-02-15 at 8.52.19 PM.png"/>
            <p:cNvPicPr>
              <a:picLocks noChangeAspect="1"/>
            </p:cNvPicPr>
            <p:nvPr/>
          </p:nvPicPr>
          <p:blipFill>
            <a:blip r:embed="rId3"/>
            <a:srcRect t="2675" b="74456"/>
            <a:stretch>
              <a:fillRect/>
            </a:stretch>
          </p:blipFill>
          <p:spPr>
            <a:xfrm>
              <a:off x="701398" y="0"/>
              <a:ext cx="11842888" cy="1856810"/>
            </a:xfrm>
            <a:prstGeom prst="rect">
              <a:avLst/>
            </a:prstGeom>
            <a:ln w="12700" cap="flat">
              <a:noFill/>
              <a:miter lim="400000"/>
            </a:ln>
            <a:effectLst/>
          </p:spPr>
        </p:pic>
      </p:grpSp>
      <p:grpSp>
        <p:nvGrpSpPr>
          <p:cNvPr id="1482" name="Group"/>
          <p:cNvGrpSpPr/>
          <p:nvPr/>
        </p:nvGrpSpPr>
        <p:grpSpPr>
          <a:xfrm>
            <a:off x="203018" y="4290593"/>
            <a:ext cx="8840091" cy="1504694"/>
            <a:chOff x="0" y="0"/>
            <a:chExt cx="12572573" cy="2140007"/>
          </a:xfrm>
        </p:grpSpPr>
        <p:pic>
          <p:nvPicPr>
            <p:cNvPr id="1480" name="17522284_10155377136247323_1361945400_o.png" descr="17522284_10155377136247323_1361945400_o.png"/>
            <p:cNvPicPr>
              <a:picLocks noChangeAspect="1"/>
            </p:cNvPicPr>
            <p:nvPr/>
          </p:nvPicPr>
          <p:blipFill>
            <a:blip r:embed="rId2"/>
            <a:srcRect t="5353" r="97004" b="85771"/>
            <a:stretch>
              <a:fillRect/>
            </a:stretch>
          </p:blipFill>
          <p:spPr>
            <a:xfrm>
              <a:off x="0" y="660397"/>
              <a:ext cx="764897" cy="1479611"/>
            </a:xfrm>
            <a:prstGeom prst="rect">
              <a:avLst/>
            </a:prstGeom>
            <a:ln w="12700" cap="flat">
              <a:noFill/>
              <a:miter lim="400000"/>
            </a:ln>
            <a:effectLst/>
          </p:spPr>
        </p:pic>
        <p:pic>
          <p:nvPicPr>
            <p:cNvPr id="1481" name="Screen Shot 2018-02-15 at 8.52.19 PM.png" descr="Screen Shot 2018-02-15 at 8.52.19 PM.png"/>
            <p:cNvPicPr>
              <a:picLocks noChangeAspect="1"/>
            </p:cNvPicPr>
            <p:nvPr/>
          </p:nvPicPr>
          <p:blipFill>
            <a:blip r:embed="rId3"/>
            <a:srcRect t="53010" b="24066"/>
            <a:stretch>
              <a:fillRect/>
            </a:stretch>
          </p:blipFill>
          <p:spPr>
            <a:xfrm>
              <a:off x="729687" y="0"/>
              <a:ext cx="11842887" cy="1861269"/>
            </a:xfrm>
            <a:prstGeom prst="rect">
              <a:avLst/>
            </a:prstGeom>
            <a:ln w="12700" cap="flat">
              <a:noFill/>
              <a:miter lim="400000"/>
            </a:ln>
            <a:effectLst/>
          </p:spPr>
        </p:pic>
      </p:grpSp>
      <p:grpSp>
        <p:nvGrpSpPr>
          <p:cNvPr id="1486" name="Group"/>
          <p:cNvGrpSpPr/>
          <p:nvPr/>
        </p:nvGrpSpPr>
        <p:grpSpPr>
          <a:xfrm>
            <a:off x="204929" y="5233485"/>
            <a:ext cx="8774376" cy="1477704"/>
            <a:chOff x="-88028" y="0"/>
            <a:chExt cx="12479111" cy="2101622"/>
          </a:xfrm>
        </p:grpSpPr>
        <p:pic>
          <p:nvPicPr>
            <p:cNvPr id="1483" name="17522284_10155377136247323_1361945400_o.png" descr="17522284_10155377136247323_1361945400_o.png"/>
            <p:cNvPicPr>
              <a:picLocks noChangeAspect="1"/>
            </p:cNvPicPr>
            <p:nvPr/>
          </p:nvPicPr>
          <p:blipFill>
            <a:blip r:embed="rId2"/>
            <a:srcRect t="5353" r="97004" b="85771"/>
            <a:stretch>
              <a:fillRect/>
            </a:stretch>
          </p:blipFill>
          <p:spPr>
            <a:xfrm>
              <a:off x="-88029" y="622012"/>
              <a:ext cx="764897" cy="1479611"/>
            </a:xfrm>
            <a:prstGeom prst="rect">
              <a:avLst/>
            </a:prstGeom>
            <a:ln w="12700" cap="flat">
              <a:noFill/>
              <a:miter lim="400000"/>
            </a:ln>
            <a:effectLst/>
          </p:spPr>
        </p:pic>
        <p:pic>
          <p:nvPicPr>
            <p:cNvPr id="1484" name="Screen Shot 2018-02-15 at 8.52.19 PM.png" descr="Screen Shot 2018-02-15 at 8.52.19 PM.png"/>
            <p:cNvPicPr>
              <a:picLocks noChangeAspect="1"/>
            </p:cNvPicPr>
            <p:nvPr/>
          </p:nvPicPr>
          <p:blipFill>
            <a:blip r:embed="rId3"/>
            <a:srcRect t="88526" r="87282"/>
            <a:stretch>
              <a:fillRect/>
            </a:stretch>
          </p:blipFill>
          <p:spPr>
            <a:xfrm>
              <a:off x="729687" y="896054"/>
              <a:ext cx="1506096" cy="931650"/>
            </a:xfrm>
            <a:prstGeom prst="rect">
              <a:avLst/>
            </a:prstGeom>
            <a:ln w="12700" cap="flat">
              <a:noFill/>
              <a:miter lim="400000"/>
            </a:ln>
            <a:effectLst/>
          </p:spPr>
        </p:pic>
        <p:pic>
          <p:nvPicPr>
            <p:cNvPr id="1485" name="Screen Shot 2018-03-01 at 7.01.18 AM.png" descr="Screen Shot 2018-03-01 at 7.01.18 AM.png"/>
            <p:cNvPicPr>
              <a:picLocks noChangeAspect="1"/>
            </p:cNvPicPr>
            <p:nvPr/>
          </p:nvPicPr>
          <p:blipFill>
            <a:blip r:embed="rId4"/>
            <a:srcRect t="18250" r="1311" b="4600"/>
            <a:stretch>
              <a:fillRect/>
            </a:stretch>
          </p:blipFill>
          <p:spPr>
            <a:xfrm>
              <a:off x="5006108" y="0"/>
              <a:ext cx="7384975" cy="671631"/>
            </a:xfrm>
            <a:prstGeom prst="rect">
              <a:avLst/>
            </a:prstGeom>
            <a:ln w="12700" cap="flat">
              <a:noFill/>
              <a:miter lim="400000"/>
            </a:ln>
            <a:effectLst/>
          </p:spPr>
        </p:pic>
      </p:grpSp>
    </p:spTree>
    <p:extLst>
      <p:ext uri="{BB962C8B-B14F-4D97-AF65-F5344CB8AC3E}">
        <p14:creationId xmlns:p14="http://schemas.microsoft.com/office/powerpoint/2010/main" val="19936778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 grpId="0" animBg="1" advAuto="0"/>
      <p:bldP spid="1482" grpId="0" animBg="1" advAuto="0"/>
      <p:bldP spid="1486"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ctrTitle"/>
          </p:nvPr>
        </p:nvSpPr>
        <p:spPr>
          <a:xfrm>
            <a:off x="685800" y="768068"/>
            <a:ext cx="7772400" cy="2039867"/>
          </a:xfrm>
          <a:noFill/>
        </p:spPr>
        <p:txBody>
          <a:bodyPr/>
          <a:lstStyle/>
          <a:p>
            <a:r>
              <a:rPr lang="en-US" altLang="en-US" dirty="0"/>
              <a:t>Web IR:</a:t>
            </a:r>
            <a:br>
              <a:rPr lang="en-US" altLang="en-US" dirty="0"/>
            </a:br>
            <a:r>
              <a:rPr lang="en-US" altLang="en-US" sz="3200" dirty="0"/>
              <a:t>Recent Trends; Future of Web Search</a:t>
            </a:r>
            <a:br>
              <a:rPr lang="en-US" altLang="en-US" dirty="0"/>
            </a:br>
            <a:endParaRPr lang="en-US" altLang="en-US" dirty="0"/>
          </a:p>
        </p:txBody>
      </p:sp>
      <p:sp>
        <p:nvSpPr>
          <p:cNvPr id="27651" name="Text Box 5"/>
          <p:cNvSpPr txBox="1">
            <a:spLocks noChangeArrowheads="1"/>
          </p:cNvSpPr>
          <p:nvPr/>
        </p:nvSpPr>
        <p:spPr bwMode="auto">
          <a:xfrm>
            <a:off x="1752600" y="3115434"/>
            <a:ext cx="5638800" cy="1441450"/>
          </a:xfrm>
          <a:prstGeom prst="rect">
            <a:avLst/>
          </a:prstGeom>
          <a:solidFill>
            <a:srgbClr val="99CCFF"/>
          </a:solidFill>
          <a:ln w="9525">
            <a:solidFill>
              <a:srgbClr val="FF0000"/>
            </a:solidFill>
            <a:miter lim="800000"/>
            <a:headEnd/>
            <a:tailEnd/>
          </a:ln>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algn="r" eaLnBrk="0" fontAlgn="base" hangingPunct="0">
              <a:spcBef>
                <a:spcPct val="0"/>
              </a:spcBef>
              <a:spcAft>
                <a:spcPct val="0"/>
              </a:spcAft>
              <a:defRPr sz="1400">
                <a:solidFill>
                  <a:schemeClr val="tx1"/>
                </a:solidFill>
                <a:latin typeface="Times New Roman" pitchFamily="18" charset="0"/>
              </a:defRPr>
            </a:lvl6pPr>
            <a:lvl7pPr marL="2971800" indent="-228600" algn="r" eaLnBrk="0" fontAlgn="base" hangingPunct="0">
              <a:spcBef>
                <a:spcPct val="0"/>
              </a:spcBef>
              <a:spcAft>
                <a:spcPct val="0"/>
              </a:spcAft>
              <a:defRPr sz="1400">
                <a:solidFill>
                  <a:schemeClr val="tx1"/>
                </a:solidFill>
                <a:latin typeface="Times New Roman" pitchFamily="18" charset="0"/>
              </a:defRPr>
            </a:lvl7pPr>
            <a:lvl8pPr marL="3429000" indent="-228600" algn="r" eaLnBrk="0" fontAlgn="base" hangingPunct="0">
              <a:spcBef>
                <a:spcPct val="0"/>
              </a:spcBef>
              <a:spcAft>
                <a:spcPct val="0"/>
              </a:spcAft>
              <a:defRPr sz="1400">
                <a:solidFill>
                  <a:schemeClr val="tx1"/>
                </a:solidFill>
                <a:latin typeface="Times New Roman" pitchFamily="18" charset="0"/>
              </a:defRPr>
            </a:lvl8pPr>
            <a:lvl9pPr marL="3886200" indent="-228600" algn="r" eaLnBrk="0" fontAlgn="base" hangingPunct="0">
              <a:spcBef>
                <a:spcPct val="0"/>
              </a:spcBef>
              <a:spcAft>
                <a:spcPct val="0"/>
              </a:spcAft>
              <a:defRPr sz="1400">
                <a:solidFill>
                  <a:schemeClr val="tx1"/>
                </a:solidFill>
                <a:latin typeface="Times New Roman" pitchFamily="18" charset="0"/>
              </a:defRPr>
            </a:lvl9pPr>
          </a:lstStyle>
          <a:p>
            <a:pPr algn="ctr">
              <a:spcBef>
                <a:spcPct val="50000"/>
              </a:spcBef>
            </a:pPr>
            <a:endParaRPr lang="en-US" altLang="en-US" sz="400"/>
          </a:p>
          <a:p>
            <a:pPr algn="ctr">
              <a:spcBef>
                <a:spcPct val="50000"/>
              </a:spcBef>
            </a:pPr>
            <a:r>
              <a:rPr lang="en-US" altLang="en-US" sz="2400"/>
              <a:t>CSC 575</a:t>
            </a:r>
          </a:p>
          <a:p>
            <a:pPr algn="ctr">
              <a:spcBef>
                <a:spcPct val="50000"/>
              </a:spcBef>
            </a:pPr>
            <a:r>
              <a:rPr lang="en-US" altLang="en-US" sz="2400"/>
              <a:t>Intelligent Information Retrieval</a:t>
            </a:r>
          </a:p>
          <a:p>
            <a:pPr algn="ctr">
              <a:spcBef>
                <a:spcPct val="50000"/>
              </a:spcBef>
            </a:pPr>
            <a:endParaRPr lang="en-US" altLang="en-US" sz="800"/>
          </a:p>
        </p:txBody>
      </p:sp>
    </p:spTree>
    <p:extLst>
      <p:ext uri="{BB962C8B-B14F-4D97-AF65-F5344CB8AC3E}">
        <p14:creationId xmlns:p14="http://schemas.microsoft.com/office/powerpoint/2010/main" val="296089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57161" y="2158806"/>
            <a:ext cx="7193820" cy="1011505"/>
          </a:xfrm>
          <a:prstGeom prst="rect">
            <a:avLst/>
          </a:prstGeom>
          <a:solidFill>
            <a:schemeClr val="accent6">
              <a:lumMod val="75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77174" y="416943"/>
            <a:ext cx="7772400" cy="762000"/>
          </a:xfrm>
        </p:spPr>
        <p:txBody>
          <a:bodyPr/>
          <a:lstStyle/>
          <a:p>
            <a:r>
              <a:rPr lang="en-US" dirty="0"/>
              <a:t>What’s been happening now?</a:t>
            </a:r>
            <a:endParaRPr lang="en-US" sz="3200" dirty="0"/>
          </a:p>
        </p:txBody>
      </p:sp>
      <p:sp>
        <p:nvSpPr>
          <p:cNvPr id="3" name="Content Placeholder 2"/>
          <p:cNvSpPr>
            <a:spLocks noGrp="1"/>
          </p:cNvSpPr>
          <p:nvPr>
            <p:ph idx="1"/>
          </p:nvPr>
        </p:nvSpPr>
        <p:spPr>
          <a:xfrm>
            <a:off x="685800" y="1528302"/>
            <a:ext cx="7772400" cy="4876800"/>
          </a:xfrm>
        </p:spPr>
        <p:txBody>
          <a:bodyPr/>
          <a:lstStyle/>
          <a:p>
            <a:r>
              <a:rPr lang="en-US" dirty="0"/>
              <a:t>New search index at Google: “Hummingbird”</a:t>
            </a:r>
            <a:br>
              <a:rPr lang="en-US" dirty="0"/>
            </a:br>
            <a:endParaRPr lang="en-US" dirty="0"/>
          </a:p>
          <a:p>
            <a:pPr lvl="1"/>
            <a:r>
              <a:rPr lang="en-US" sz="2000" b="1" dirty="0">
                <a:solidFill>
                  <a:schemeClr val="accent1">
                    <a:lumMod val="50000"/>
                  </a:schemeClr>
                </a:solidFill>
                <a:hlinkClick r:id="rId2"/>
              </a:rPr>
              <a:t>http://www.forbes.com/sites/roberthof/2013/09/26/google-just-revamped-search-to-handle-your-long-questions</a:t>
            </a:r>
            <a:r>
              <a:rPr lang="en-US" sz="2000" dirty="0">
                <a:hlinkClick r:id="rId2"/>
              </a:rPr>
              <a:t>/</a:t>
            </a:r>
            <a:br>
              <a:rPr lang="en-US" sz="2000" dirty="0"/>
            </a:br>
            <a:endParaRPr lang="en-US" sz="2000" dirty="0"/>
          </a:p>
          <a:p>
            <a:r>
              <a:rPr lang="en-US" dirty="0"/>
              <a:t>Answering long, “natural language” questions better</a:t>
            </a:r>
          </a:p>
          <a:p>
            <a:pPr lvl="1"/>
            <a:r>
              <a:rPr lang="en-US" dirty="0"/>
              <a:t>Partly to deal with spoken queries on mobile</a:t>
            </a:r>
          </a:p>
          <a:p>
            <a:r>
              <a:rPr lang="en-US" dirty="0"/>
              <a:t>More use of the Google Knowledge Graph</a:t>
            </a:r>
          </a:p>
          <a:p>
            <a:pPr lvl="1"/>
            <a:r>
              <a:rPr lang="en-US" dirty="0"/>
              <a:t>Concepts versus words</a:t>
            </a:r>
          </a:p>
        </p:txBody>
      </p:sp>
    </p:spTree>
    <p:extLst>
      <p:ext uri="{BB962C8B-B14F-4D97-AF65-F5344CB8AC3E}">
        <p14:creationId xmlns:p14="http://schemas.microsoft.com/office/powerpoint/2010/main" val="328988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been happening now?</a:t>
            </a:r>
          </a:p>
        </p:txBody>
      </p:sp>
      <p:sp>
        <p:nvSpPr>
          <p:cNvPr id="3" name="Content Placeholder 2"/>
          <p:cNvSpPr>
            <a:spLocks noGrp="1"/>
          </p:cNvSpPr>
          <p:nvPr>
            <p:ph sz="half" idx="1"/>
          </p:nvPr>
        </p:nvSpPr>
        <p:spPr/>
        <p:txBody>
          <a:bodyPr/>
          <a:lstStyle/>
          <a:p>
            <a:r>
              <a:rPr lang="en-US" dirty="0"/>
              <a:t>Move to mobile favors a move to speech which favors “natural language information search”</a:t>
            </a:r>
          </a:p>
          <a:p>
            <a:endParaRPr lang="en-US" dirty="0"/>
          </a:p>
          <a:p>
            <a:pPr lvl="1"/>
            <a:r>
              <a:rPr lang="en-US" dirty="0"/>
              <a:t>Will we move to a time when over half of searches are spoken?</a:t>
            </a:r>
          </a:p>
          <a:p>
            <a:endParaRPr lang="en-US" dirty="0"/>
          </a:p>
        </p:txBody>
      </p:sp>
      <p:pic>
        <p:nvPicPr>
          <p:cNvPr id="5" name="Picture 4" descr="siri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576" y="1298276"/>
            <a:ext cx="3415133" cy="5122700"/>
          </a:xfrm>
          <a:prstGeom prst="rect">
            <a:avLst/>
          </a:prstGeom>
        </p:spPr>
      </p:pic>
    </p:spTree>
    <p:extLst>
      <p:ext uri="{BB962C8B-B14F-4D97-AF65-F5344CB8AC3E}">
        <p14:creationId xmlns:p14="http://schemas.microsoft.com/office/powerpoint/2010/main" val="427013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been happening now?</a:t>
            </a:r>
          </a:p>
        </p:txBody>
      </p:sp>
      <p:sp>
        <p:nvSpPr>
          <p:cNvPr id="6" name="Content Placeholder 5"/>
          <p:cNvSpPr>
            <a:spLocks noGrp="1"/>
          </p:cNvSpPr>
          <p:nvPr>
            <p:ph idx="1"/>
          </p:nvPr>
        </p:nvSpPr>
        <p:spPr>
          <a:xfrm>
            <a:off x="430822" y="1116624"/>
            <a:ext cx="8440615" cy="4953000"/>
          </a:xfrm>
        </p:spPr>
        <p:txBody>
          <a:bodyPr/>
          <a:lstStyle/>
          <a:p>
            <a:r>
              <a:rPr lang="en-US" dirty="0"/>
              <a:t>Mobile proved importance of NLP/QA</a:t>
            </a:r>
          </a:p>
          <a:p>
            <a:r>
              <a:rPr lang="en-US" sz="2400" dirty="0">
                <a:solidFill>
                  <a:schemeClr val="accent2"/>
                </a:solidFill>
              </a:rPr>
              <a:t>[What is the best time for wildflowers in the bay area]</a:t>
            </a:r>
          </a:p>
        </p:txBody>
      </p:sp>
      <p:pic>
        <p:nvPicPr>
          <p:cNvPr id="7" name="Picture 6"/>
          <p:cNvPicPr>
            <a:picLocks noChangeAspect="1"/>
          </p:cNvPicPr>
          <p:nvPr/>
        </p:nvPicPr>
        <p:blipFill rotWithShape="1">
          <a:blip r:embed="rId2"/>
          <a:srcRect t="12501" b="2499"/>
          <a:stretch/>
        </p:blipFill>
        <p:spPr>
          <a:xfrm>
            <a:off x="658446" y="2332893"/>
            <a:ext cx="7950200" cy="3886200"/>
          </a:xfrm>
          <a:prstGeom prst="rect">
            <a:avLst/>
          </a:prstGeom>
        </p:spPr>
      </p:pic>
    </p:spTree>
    <p:extLst>
      <p:ext uri="{BB962C8B-B14F-4D97-AF65-F5344CB8AC3E}">
        <p14:creationId xmlns:p14="http://schemas.microsoft.com/office/powerpoint/2010/main" val="349411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8424"/>
            <a:ext cx="7772400" cy="762000"/>
          </a:xfrm>
        </p:spPr>
        <p:txBody>
          <a:bodyPr/>
          <a:lstStyle/>
          <a:p>
            <a:r>
              <a:rPr lang="en-US" dirty="0"/>
              <a:t>What’s been happening now?</a:t>
            </a:r>
          </a:p>
        </p:txBody>
      </p:sp>
      <p:sp>
        <p:nvSpPr>
          <p:cNvPr id="6" name="Content Placeholder 2"/>
          <p:cNvSpPr>
            <a:spLocks noGrp="1"/>
          </p:cNvSpPr>
          <p:nvPr>
            <p:ph idx="1"/>
          </p:nvPr>
        </p:nvSpPr>
        <p:spPr>
          <a:xfrm>
            <a:off x="457200" y="1125415"/>
            <a:ext cx="8229600" cy="5023339"/>
          </a:xfrm>
        </p:spPr>
        <p:txBody>
          <a:bodyPr/>
          <a:lstStyle/>
          <a:p>
            <a:r>
              <a:rPr lang="en-US" dirty="0"/>
              <a:t>More semi-structured information embedded in web pages</a:t>
            </a:r>
          </a:p>
          <a:p>
            <a:pPr lvl="1"/>
            <a:r>
              <a:rPr lang="en-US" dirty="0" err="1"/>
              <a:t>schema.org</a:t>
            </a:r>
            <a:endParaRPr lang="en-US" dirty="0"/>
          </a:p>
          <a:p>
            <a:endParaRPr lang="en-US" dirty="0"/>
          </a:p>
        </p:txBody>
      </p:sp>
      <p:pic>
        <p:nvPicPr>
          <p:cNvPr id="7" name="Picture 6"/>
          <p:cNvPicPr>
            <a:picLocks noChangeAspect="1"/>
          </p:cNvPicPr>
          <p:nvPr/>
        </p:nvPicPr>
        <p:blipFill>
          <a:blip r:embed="rId2"/>
          <a:stretch>
            <a:fillRect/>
          </a:stretch>
        </p:blipFill>
        <p:spPr>
          <a:xfrm>
            <a:off x="3542323" y="1946030"/>
            <a:ext cx="4827954" cy="4279323"/>
          </a:xfrm>
          <a:prstGeom prst="rect">
            <a:avLst/>
          </a:prstGeom>
        </p:spPr>
      </p:pic>
      <p:pic>
        <p:nvPicPr>
          <p:cNvPr id="8" name="Picture 7"/>
          <p:cNvPicPr>
            <a:picLocks noChangeAspect="1"/>
          </p:cNvPicPr>
          <p:nvPr/>
        </p:nvPicPr>
        <p:blipFill>
          <a:blip r:embed="rId3"/>
          <a:stretch>
            <a:fillRect/>
          </a:stretch>
        </p:blipFill>
        <p:spPr>
          <a:xfrm>
            <a:off x="228600" y="5062350"/>
            <a:ext cx="8703976" cy="1546535"/>
          </a:xfrm>
          <a:prstGeom prst="rect">
            <a:avLst/>
          </a:prstGeom>
        </p:spPr>
      </p:pic>
    </p:spTree>
    <p:extLst>
      <p:ext uri="{BB962C8B-B14F-4D97-AF65-F5344CB8AC3E}">
        <p14:creationId xmlns:p14="http://schemas.microsoft.com/office/powerpoint/2010/main" val="35088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been happening now?</a:t>
            </a:r>
          </a:p>
        </p:txBody>
      </p:sp>
      <p:sp>
        <p:nvSpPr>
          <p:cNvPr id="3" name="Content Placeholder 2"/>
          <p:cNvSpPr>
            <a:spLocks noGrp="1"/>
          </p:cNvSpPr>
          <p:nvPr>
            <p:ph idx="1"/>
          </p:nvPr>
        </p:nvSpPr>
        <p:spPr/>
        <p:txBody>
          <a:bodyPr/>
          <a:lstStyle/>
          <a:p>
            <a:pPr marL="0" indent="0">
              <a:buNone/>
            </a:pPr>
            <a:r>
              <a:rPr lang="en-US" dirty="0"/>
              <a:t>Move towards integrating structured semantic </a:t>
            </a:r>
            <a:r>
              <a:rPr lang="en-US" dirty="0" err="1"/>
              <a:t>knowlege</a:t>
            </a:r>
            <a:endParaRPr lang="en-US" dirty="0"/>
          </a:p>
          <a:p>
            <a:r>
              <a:rPr lang="en-US" dirty="0"/>
              <a:t>Google Knowledge Graph</a:t>
            </a:r>
          </a:p>
          <a:p>
            <a:r>
              <a:rPr lang="en-US" dirty="0"/>
              <a:t>Facebook Graph Search</a:t>
            </a:r>
          </a:p>
          <a:p>
            <a:r>
              <a:rPr lang="en-US" dirty="0"/>
              <a:t>Bing’s Satori</a:t>
            </a:r>
          </a:p>
          <a:p>
            <a:r>
              <a:rPr lang="en-US" dirty="0"/>
              <a:t>Things like Wolfram Alpha</a:t>
            </a:r>
          </a:p>
          <a:p>
            <a:endParaRPr lang="en-US" sz="1200" dirty="0"/>
          </a:p>
          <a:p>
            <a:pPr marL="0" indent="0">
              <a:buNone/>
            </a:pPr>
            <a:r>
              <a:rPr lang="en-US" dirty="0"/>
              <a:t>Common theme: Doing graph search over structured knowledge rather than traditional text search</a:t>
            </a:r>
          </a:p>
          <a:p>
            <a:endParaRPr lang="en-US" sz="1200" dirty="0"/>
          </a:p>
          <a:p>
            <a:r>
              <a:rPr lang="en-US" dirty="0"/>
              <a:t>Two Goals:</a:t>
            </a:r>
          </a:p>
          <a:p>
            <a:pPr lvl="1"/>
            <a:r>
              <a:rPr lang="en-US" dirty="0"/>
              <a:t>Things not strings</a:t>
            </a:r>
          </a:p>
          <a:p>
            <a:pPr lvl="1"/>
            <a:r>
              <a:rPr lang="en-US" dirty="0"/>
              <a:t>Inference not search</a:t>
            </a:r>
          </a:p>
        </p:txBody>
      </p:sp>
    </p:spTree>
    <p:extLst>
      <p:ext uri="{BB962C8B-B14F-4D97-AF65-F5344CB8AC3E}">
        <p14:creationId xmlns:p14="http://schemas.microsoft.com/office/powerpoint/2010/main" val="355991460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10232</TotalTime>
  <Words>1550</Words>
  <Application>Microsoft Office PowerPoint</Application>
  <PresentationFormat>On-screen Show (4:3)</PresentationFormat>
  <Paragraphs>246</Paragraphs>
  <Slides>46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Avenir Book</vt:lpstr>
      <vt:lpstr>Avenir Heavy</vt:lpstr>
      <vt:lpstr>Calibri</vt:lpstr>
      <vt:lpstr>Gill Sans</vt:lpstr>
      <vt:lpstr>Gill Sans MT</vt:lpstr>
      <vt:lpstr>Helvetica</vt:lpstr>
      <vt:lpstr>Helvetica Light</vt:lpstr>
      <vt:lpstr>Marlett</vt:lpstr>
      <vt:lpstr>Times New Roman</vt:lpstr>
      <vt:lpstr>Blank Presentation</vt:lpstr>
      <vt:lpstr>Web IR: Recent Trends; Future of Web Search </vt:lpstr>
      <vt:lpstr>The Future of Web Search?</vt:lpstr>
      <vt:lpstr>What’s been happening now (Google)?</vt:lpstr>
      <vt:lpstr>What’s been happening now (Google)?</vt:lpstr>
      <vt:lpstr>What’s been happening now?</vt:lpstr>
      <vt:lpstr>What’s been happening now?</vt:lpstr>
      <vt:lpstr>What’s been happening now?</vt:lpstr>
      <vt:lpstr>What’s been happening now?</vt:lpstr>
      <vt:lpstr>What’s been happening now?</vt:lpstr>
      <vt:lpstr>Knowledge Graphs</vt:lpstr>
      <vt:lpstr>Knowledge Graphs</vt:lpstr>
      <vt:lpstr>Knowledge Graphs</vt:lpstr>
      <vt:lpstr>3 approaches to question answering:</vt:lpstr>
      <vt:lpstr>Knowledge-based approaches (Siri)</vt:lpstr>
      <vt:lpstr>Text-based (mainly factoid) QA</vt:lpstr>
      <vt:lpstr>Hybrid approaches (IBM Watson)</vt:lpstr>
      <vt:lpstr>Example from Fernando Pereira (Google)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Desired experience: Towards actions (Patrick Pantel, et al., Microsoft Research)</vt:lpstr>
      <vt:lpstr>Desired experience: Towards actions</vt:lpstr>
      <vt:lpstr>Actions vs. Intents</vt:lpstr>
      <vt:lpstr>Learning actions from web usage logs</vt:lpstr>
      <vt:lpstr>The Facebook Graph</vt:lpstr>
      <vt:lpstr>Facebook Graph Search</vt:lpstr>
      <vt:lpstr>Facebook Graph Snippet</vt:lpstr>
      <vt:lpstr>PowerPoint Presentation</vt:lpstr>
      <vt:lpstr>Facebook Graph Search</vt:lpstr>
      <vt:lpstr>PowerPoint Presentation</vt:lpstr>
      <vt:lpstr>PowerPoint Presentation</vt:lpstr>
      <vt:lpstr>DrQA: Open-domain Question Answering (Chen, et al. ACL 2017) https://arxiv.org/abs/1704.00051</vt:lpstr>
      <vt:lpstr>Open-domain Question Answering</vt:lpstr>
      <vt:lpstr>PowerPoint Presentation</vt:lpstr>
      <vt:lpstr>Document Retriever</vt:lpstr>
      <vt:lpstr>DrQA: Open-domain Question Answering</vt:lpstr>
      <vt:lpstr>DrQA: Open-domain Question Answering</vt:lpstr>
      <vt:lpstr>SQuAD Results (single model)</vt:lpstr>
      <vt:lpstr>General questions</vt:lpstr>
      <vt:lpstr>Demo</vt:lpstr>
      <vt:lpstr>Web IR: Recent Trends; Future of Web Search </vt:lpstr>
    </vt:vector>
  </TitlesOfParts>
  <Company>DePaul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Information Retrieval</dc:title>
  <dc:creator>Bamshad Mobasher</dc:creator>
  <cp:lastModifiedBy>Bamshad Mobasher</cp:lastModifiedBy>
  <cp:revision>296</cp:revision>
  <cp:lastPrinted>2001-02-14T08:04:25Z</cp:lastPrinted>
  <dcterms:created xsi:type="dcterms:W3CDTF">1997-08-26T12:27:33Z</dcterms:created>
  <dcterms:modified xsi:type="dcterms:W3CDTF">2021-03-09T20:35:27Z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mobasher@cs.depaul.edu</vt:lpwstr>
  </property>
  <property fmtid="{D5CDD505-2E9C-101B-9397-08002B2CF9AE}" pid="8" name="HomePage">
    <vt:lpwstr>http://maya.cs.depaul.edu/~mobasher/classes/ds575</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C:\Bamshad\CLASS\DS575\Lectures</vt:lpwstr>
  </property>
  <property fmtid="{D5CDD505-2E9C-101B-9397-08002B2CF9AE}" pid="22" name="Telephone number">
    <vt:bool>true</vt:bool>
  </property>
</Properties>
</file>