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0"/>
  </p:notesMasterIdLst>
  <p:handoutMasterIdLst>
    <p:handoutMasterId r:id="rId31"/>
  </p:handoutMasterIdLst>
  <p:sldIdLst>
    <p:sldId id="256" r:id="rId2"/>
    <p:sldId id="463" r:id="rId3"/>
    <p:sldId id="464" r:id="rId4"/>
    <p:sldId id="285" r:id="rId5"/>
    <p:sldId id="330" r:id="rId6"/>
    <p:sldId id="617" r:id="rId7"/>
    <p:sldId id="300" r:id="rId8"/>
    <p:sldId id="461" r:id="rId9"/>
    <p:sldId id="466" r:id="rId10"/>
    <p:sldId id="467" r:id="rId11"/>
    <p:sldId id="468" r:id="rId12"/>
    <p:sldId id="469" r:id="rId13"/>
    <p:sldId id="314" r:id="rId14"/>
    <p:sldId id="269" r:id="rId15"/>
    <p:sldId id="606" r:id="rId16"/>
    <p:sldId id="604" r:id="rId17"/>
    <p:sldId id="607" r:id="rId18"/>
    <p:sldId id="608" r:id="rId19"/>
    <p:sldId id="609" r:id="rId20"/>
    <p:sldId id="610" r:id="rId21"/>
    <p:sldId id="448" r:id="rId22"/>
    <p:sldId id="449" r:id="rId23"/>
    <p:sldId id="614" r:id="rId24"/>
    <p:sldId id="602" r:id="rId25"/>
    <p:sldId id="611" r:id="rId26"/>
    <p:sldId id="612" r:id="rId27"/>
    <p:sldId id="613" r:id="rId28"/>
    <p:sldId id="615"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3300"/>
    <a:srgbClr val="17CD3E"/>
    <a:srgbClr val="FFD7AF"/>
    <a:srgbClr val="FFCC00"/>
    <a:srgbClr val="FFCCFF"/>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2253" autoAdjust="0"/>
  </p:normalViewPr>
  <p:slideViewPr>
    <p:cSldViewPr snapToGrid="0">
      <p:cViewPr varScale="1">
        <p:scale>
          <a:sx n="97" d="100"/>
          <a:sy n="97" d="100"/>
        </p:scale>
        <p:origin x="87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000"/>
    </p:cViewPr>
  </p:sorterViewPr>
  <p:notesViewPr>
    <p:cSldViewPr snapToGrid="0">
      <p:cViewPr>
        <p:scale>
          <a:sx n="75" d="100"/>
          <a:sy n="75" d="100"/>
        </p:scale>
        <p:origin x="-1590" y="6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B6604CB-850D-4EB2-BE6D-1780C6F67531}" type="datetimeFigureOut">
              <a:rPr lang="en-US"/>
              <a:pPr>
                <a:defRPr/>
              </a:pPr>
              <a:t>10/28/2021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95073A6-D1AD-4C03-9F3A-320A775D201C}" type="slidenum">
              <a:rPr lang="en-US"/>
              <a:pPr>
                <a:defRPr/>
              </a:pPr>
              <a:t>‹#›</a:t>
            </a:fld>
            <a:endParaRPr lang="en-US"/>
          </a:p>
        </p:txBody>
      </p:sp>
    </p:spTree>
    <p:extLst>
      <p:ext uri="{BB962C8B-B14F-4D97-AF65-F5344CB8AC3E}">
        <p14:creationId xmlns:p14="http://schemas.microsoft.com/office/powerpoint/2010/main" val="370546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3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5AB5C55-D9CF-48AB-ADD5-6218EC24309A}" type="slidenum">
              <a:rPr lang="en-US"/>
              <a:pPr>
                <a:defRPr/>
              </a:pPr>
              <a:t>‹#›</a:t>
            </a:fld>
            <a:endParaRPr lang="en-US"/>
          </a:p>
        </p:txBody>
      </p:sp>
    </p:spTree>
    <p:extLst>
      <p:ext uri="{BB962C8B-B14F-4D97-AF65-F5344CB8AC3E}">
        <p14:creationId xmlns:p14="http://schemas.microsoft.com/office/powerpoint/2010/main" val="1771484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4B8515C-B8BF-4672-9DB7-642641CDAE62}" type="slidenum">
              <a:rPr lang="en-US" smtClean="0"/>
              <a:pPr/>
              <a:t>1</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1343EC0-B631-49CD-B8D9-817B517E7943}" type="slidenum">
              <a:rPr lang="en-US" altLang="en-US" sz="1200" smtClean="0"/>
              <a:pPr/>
              <a:t>11</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795462F-F219-49DB-AB3C-4527A9D7D316}" type="slidenum">
              <a:rPr lang="en-US" altLang="en-US" sz="1200" smtClean="0"/>
              <a:pPr/>
              <a:t>12</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6F880D2-E689-42E3-B7FA-8FC0EE6F5639}" type="slidenum">
              <a:rPr lang="en-US" smtClean="0"/>
              <a:pPr/>
              <a:t>13</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5AB5C55-D9CF-48AB-ADD5-6218EC24309A}" type="slidenum">
              <a:rPr lang="en-US" smtClean="0"/>
              <a:pPr>
                <a:defRPr/>
              </a:pPr>
              <a:t>23</a:t>
            </a:fld>
            <a:endParaRPr lang="en-US"/>
          </a:p>
        </p:txBody>
      </p:sp>
    </p:spTree>
    <p:extLst>
      <p:ext uri="{BB962C8B-B14F-4D97-AF65-F5344CB8AC3E}">
        <p14:creationId xmlns:p14="http://schemas.microsoft.com/office/powerpoint/2010/main" val="294894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B2D6FCC-1C35-40FE-8D9F-49E63AD88C4F}" type="slidenum">
              <a:rPr lang="en-US" altLang="en-US" smtClean="0"/>
              <a:pPr/>
              <a:t>24</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tLang="en-US" dirty="0"/>
          </a:p>
        </p:txBody>
      </p:sp>
    </p:spTree>
    <p:extLst>
      <p:ext uri="{BB962C8B-B14F-4D97-AF65-F5344CB8AC3E}">
        <p14:creationId xmlns:p14="http://schemas.microsoft.com/office/powerpoint/2010/main" val="4079508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4B8515C-B8BF-4672-9DB7-642641CDAE62}" type="slidenum">
              <a:rPr lang="en-US" smtClean="0"/>
              <a:pPr/>
              <a:t>28</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6964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defRPr sz="2800">
                <a:solidFill>
                  <a:schemeClr val="tx1"/>
                </a:solidFill>
                <a:latin typeface="Tahoma" pitchFamily="34" charset="0"/>
              </a:defRPr>
            </a:lvl1pPr>
            <a:lvl2pPr marL="734852" indent="-282635" defTabSz="921706" eaLnBrk="0" hangingPunct="0">
              <a:defRPr sz="2800">
                <a:solidFill>
                  <a:schemeClr val="tx1"/>
                </a:solidFill>
                <a:latin typeface="Tahoma" pitchFamily="34" charset="0"/>
              </a:defRPr>
            </a:lvl2pPr>
            <a:lvl3pPr marL="1130541" indent="-226108" defTabSz="921706" eaLnBrk="0" hangingPunct="0">
              <a:defRPr sz="2800">
                <a:solidFill>
                  <a:schemeClr val="tx1"/>
                </a:solidFill>
                <a:latin typeface="Tahoma" pitchFamily="34" charset="0"/>
              </a:defRPr>
            </a:lvl3pPr>
            <a:lvl4pPr marL="1582758" indent="-226108" defTabSz="921706" eaLnBrk="0" hangingPunct="0">
              <a:defRPr sz="2800">
                <a:solidFill>
                  <a:schemeClr val="tx1"/>
                </a:solidFill>
                <a:latin typeface="Tahoma" pitchFamily="34" charset="0"/>
              </a:defRPr>
            </a:lvl4pPr>
            <a:lvl5pPr marL="2034974" indent="-226108" defTabSz="921706" eaLnBrk="0" hangingPunct="0">
              <a:defRPr sz="2800">
                <a:solidFill>
                  <a:schemeClr val="tx1"/>
                </a:solidFill>
                <a:latin typeface="Tahoma" pitchFamily="34" charset="0"/>
              </a:defRPr>
            </a:lvl5pPr>
            <a:lvl6pPr marL="2487191" indent="-226108" defTabSz="921706" eaLnBrk="0" fontAlgn="base" hangingPunct="0">
              <a:spcBef>
                <a:spcPct val="0"/>
              </a:spcBef>
              <a:spcAft>
                <a:spcPct val="0"/>
              </a:spcAft>
              <a:defRPr sz="2800">
                <a:solidFill>
                  <a:schemeClr val="tx1"/>
                </a:solidFill>
                <a:latin typeface="Tahoma" pitchFamily="34" charset="0"/>
              </a:defRPr>
            </a:lvl6pPr>
            <a:lvl7pPr marL="2939407" indent="-226108" defTabSz="921706" eaLnBrk="0" fontAlgn="base" hangingPunct="0">
              <a:spcBef>
                <a:spcPct val="0"/>
              </a:spcBef>
              <a:spcAft>
                <a:spcPct val="0"/>
              </a:spcAft>
              <a:defRPr sz="2800">
                <a:solidFill>
                  <a:schemeClr val="tx1"/>
                </a:solidFill>
                <a:latin typeface="Tahoma" pitchFamily="34" charset="0"/>
              </a:defRPr>
            </a:lvl7pPr>
            <a:lvl8pPr marL="3391624" indent="-226108" defTabSz="921706" eaLnBrk="0" fontAlgn="base" hangingPunct="0">
              <a:spcBef>
                <a:spcPct val="0"/>
              </a:spcBef>
              <a:spcAft>
                <a:spcPct val="0"/>
              </a:spcAft>
              <a:defRPr sz="2800">
                <a:solidFill>
                  <a:schemeClr val="tx1"/>
                </a:solidFill>
                <a:latin typeface="Tahoma" pitchFamily="34" charset="0"/>
              </a:defRPr>
            </a:lvl8pPr>
            <a:lvl9pPr marL="3843840" indent="-226108" defTabSz="921706" eaLnBrk="0" fontAlgn="base" hangingPunct="0">
              <a:spcBef>
                <a:spcPct val="0"/>
              </a:spcBef>
              <a:spcAft>
                <a:spcPct val="0"/>
              </a:spcAft>
              <a:defRPr sz="2800">
                <a:solidFill>
                  <a:schemeClr val="tx1"/>
                </a:solidFill>
                <a:latin typeface="Tahoma" pitchFamily="34" charset="0"/>
              </a:defRPr>
            </a:lvl9pPr>
          </a:lstStyle>
          <a:p>
            <a:pPr eaLnBrk="1" hangingPunct="1"/>
            <a:fld id="{41450780-30D5-4E6F-A277-1545D01784A6}" type="slidenum">
              <a:rPr lang="en-US" altLang="en-US" sz="1200"/>
              <a:pPr eaLnBrk="1" hangingPunct="1"/>
              <a:t>2</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In today’s</a:t>
            </a:r>
            <a:r>
              <a:rPr lang="en-US" altLang="en-US" baseline="0" dirty="0"/>
              <a:t> digital universe we have a fundamentally different scale in data availability than even about a decade ago. </a:t>
            </a:r>
          </a:p>
          <a:p>
            <a:pPr eaLnBrk="1" hangingPunct="1"/>
            <a:endParaRPr lang="en-US" altLang="en-US" baseline="0" dirty="0"/>
          </a:p>
          <a:p>
            <a:pPr eaLnBrk="1" hangingPunct="1"/>
            <a:r>
              <a:rPr lang="en-US" altLang="en-US" baseline="0" dirty="0"/>
              <a:t>The explosive growth of data is because of myriad ways in which we are automatically collecting data, especially on the Web.</a:t>
            </a:r>
          </a:p>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illustrates</a:t>
            </a:r>
            <a:r>
              <a:rPr lang="en-US" baseline="0" dirty="0"/>
              <a:t> the scale and scope of data created and transmitted across the internet in one minute. And the future growth is staggering. Much of this data is generated as a result of user interactions with a variety of online applications. What distinguishes the current social web from the web in the 90s and early 2000’s is the ability of users to share content and resources, and to interact. All of this leads to the generation and collection of vast amounts of data. Leveraging this data is critical to the success of many of today’s online applications, businesses, and organizations. </a:t>
            </a:r>
          </a:p>
          <a:p>
            <a:endParaRPr lang="en-US" baseline="0" dirty="0"/>
          </a:p>
          <a:p>
            <a:r>
              <a:rPr lang="en-US" baseline="0" dirty="0"/>
              <a:t>The ability of all of these systems and companies to effectively serve their users depends on how successfully they mine, analyze, and leverage this data.</a:t>
            </a:r>
            <a:endParaRPr lang="en-US" dirty="0"/>
          </a:p>
        </p:txBody>
      </p:sp>
      <p:sp>
        <p:nvSpPr>
          <p:cNvPr id="4" name="Slide Number Placeholder 3"/>
          <p:cNvSpPr>
            <a:spLocks noGrp="1"/>
          </p:cNvSpPr>
          <p:nvPr>
            <p:ph type="sldNum" sz="quarter" idx="10"/>
          </p:nvPr>
        </p:nvSpPr>
        <p:spPr/>
        <p:txBody>
          <a:bodyPr/>
          <a:lstStyle/>
          <a:p>
            <a:pPr>
              <a:defRPr/>
            </a:pPr>
            <a:fld id="{827D74F6-6A10-4B9B-9422-CAAF27DE3A6F}" type="slidenum">
              <a:rPr lang="en-US" smtClean="0"/>
              <a:pPr>
                <a:defRPr/>
              </a:pPr>
              <a:t>3</a:t>
            </a:fld>
            <a:endParaRPr lang="en-US"/>
          </a:p>
        </p:txBody>
      </p:sp>
    </p:spTree>
    <p:extLst>
      <p:ext uri="{BB962C8B-B14F-4D97-AF65-F5344CB8AC3E}">
        <p14:creationId xmlns:p14="http://schemas.microsoft.com/office/powerpoint/2010/main" val="382739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922EB4B-B25B-487B-91BF-2ECDAA2D1ADB}" type="slidenum">
              <a:rPr lang="en-US" smtClean="0"/>
              <a:pPr/>
              <a:t>4</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dirty="0"/>
              <a:t>This is where data mining</a:t>
            </a:r>
            <a:r>
              <a:rPr lang="en-US" baseline="0" dirty="0"/>
              <a:t> and knowledge discovery come in. The goal is to process and distill raw data into knowledge that can be harnessed and used for decision making.</a:t>
            </a:r>
          </a:p>
          <a:p>
            <a:endParaRPr lang="en-US" baseline="0" dirty="0"/>
          </a:p>
          <a:p>
            <a:r>
              <a:rPr lang="en-US" baseline="0" dirty="0"/>
              <a:t>This goal is illustrated by what’s known as the information hierarchy. At the bottom of this pyramid, we have raw data collected from real world observations. This data must be processed and organized to become information. Once this information is further processed, integrated with other sources of information and put into a context, it may lead to knowledge that we previously not available. Of course, ultimately, we want the gained knowledge to be harnessed and put into effective use in a particular setting or domain.</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A5052A3-31F0-4EE5-A533-08FA05B8D8F9}" type="slidenum">
              <a:rPr lang="en-US" smtClean="0"/>
              <a:pPr/>
              <a:t>5</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A2768C7-2EFC-49EB-BA55-6954B7F0592A}" type="slidenum">
              <a:rPr lang="en-US" smtClean="0"/>
              <a:pPr/>
              <a:t>7</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data mining must be understood in the context of problem solving in real</a:t>
            </a:r>
            <a:r>
              <a:rPr lang="en-US" baseline="0" dirty="0"/>
              <a:t> world. In recent years, people have started to use the term data science. This term emphasizes that data mining is a set of tools and techniques that are used as part of a scientific approach to solving problems. One must always start with a problem formulation is a specific application or business domain. A data-driven solution to this problem involves understanding the data that provide the observations relevant to the problem. These observations and preliminary analysis lead to a formulation of one or more hypotheses. The knowledge discovery process is guided by the hypotheses, including the data preparation and transformation, and well as the derivation of various models. The models must then be evaluated with appropriate test data. This evaluation, including the accuracy of predictive models, tells us whether we must go back and revise our hypotheses, or to modify our procedures. Eventually, the successful models must be deployed and tested in real-world situations.</a:t>
            </a:r>
          </a:p>
          <a:p>
            <a:endParaRPr lang="en-US" dirty="0"/>
          </a:p>
        </p:txBody>
      </p:sp>
      <p:sp>
        <p:nvSpPr>
          <p:cNvPr id="4" name="Slide Number Placeholder 3"/>
          <p:cNvSpPr>
            <a:spLocks noGrp="1"/>
          </p:cNvSpPr>
          <p:nvPr>
            <p:ph type="sldNum" sz="quarter" idx="10"/>
          </p:nvPr>
        </p:nvSpPr>
        <p:spPr/>
        <p:txBody>
          <a:bodyPr/>
          <a:lstStyle/>
          <a:p>
            <a:pPr>
              <a:defRPr/>
            </a:pPr>
            <a:fld id="{15AB5C55-D9CF-48AB-ADD5-6218EC24309A}" type="slidenum">
              <a:rPr lang="en-US" smtClean="0"/>
              <a:pPr>
                <a:defRPr/>
              </a:pPr>
              <a:t>8</a:t>
            </a:fld>
            <a:endParaRPr lang="en-US"/>
          </a:p>
        </p:txBody>
      </p:sp>
    </p:spTree>
    <p:extLst>
      <p:ext uri="{BB962C8B-B14F-4D97-AF65-F5344CB8AC3E}">
        <p14:creationId xmlns:p14="http://schemas.microsoft.com/office/powerpoint/2010/main" val="3081315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defRPr sz="2800">
                <a:solidFill>
                  <a:schemeClr val="tx1"/>
                </a:solidFill>
                <a:latin typeface="Tahoma" pitchFamily="34" charset="0"/>
              </a:defRPr>
            </a:lvl1pPr>
            <a:lvl2pPr marL="734852" indent="-282635" defTabSz="921706" eaLnBrk="0" hangingPunct="0">
              <a:defRPr sz="2800">
                <a:solidFill>
                  <a:schemeClr val="tx1"/>
                </a:solidFill>
                <a:latin typeface="Tahoma" pitchFamily="34" charset="0"/>
              </a:defRPr>
            </a:lvl2pPr>
            <a:lvl3pPr marL="1130541" indent="-226108" defTabSz="921706" eaLnBrk="0" hangingPunct="0">
              <a:defRPr sz="2800">
                <a:solidFill>
                  <a:schemeClr val="tx1"/>
                </a:solidFill>
                <a:latin typeface="Tahoma" pitchFamily="34" charset="0"/>
              </a:defRPr>
            </a:lvl3pPr>
            <a:lvl4pPr marL="1582758" indent="-226108" defTabSz="921706" eaLnBrk="0" hangingPunct="0">
              <a:defRPr sz="2800">
                <a:solidFill>
                  <a:schemeClr val="tx1"/>
                </a:solidFill>
                <a:latin typeface="Tahoma" pitchFamily="34" charset="0"/>
              </a:defRPr>
            </a:lvl4pPr>
            <a:lvl5pPr marL="2034974" indent="-226108" defTabSz="921706" eaLnBrk="0" hangingPunct="0">
              <a:defRPr sz="2800">
                <a:solidFill>
                  <a:schemeClr val="tx1"/>
                </a:solidFill>
                <a:latin typeface="Tahoma" pitchFamily="34" charset="0"/>
              </a:defRPr>
            </a:lvl5pPr>
            <a:lvl6pPr marL="2487191" indent="-226108" defTabSz="921706" eaLnBrk="0" fontAlgn="base" hangingPunct="0">
              <a:spcBef>
                <a:spcPct val="0"/>
              </a:spcBef>
              <a:spcAft>
                <a:spcPct val="0"/>
              </a:spcAft>
              <a:defRPr sz="2800">
                <a:solidFill>
                  <a:schemeClr val="tx1"/>
                </a:solidFill>
                <a:latin typeface="Tahoma" pitchFamily="34" charset="0"/>
              </a:defRPr>
            </a:lvl6pPr>
            <a:lvl7pPr marL="2939407" indent="-226108" defTabSz="921706" eaLnBrk="0" fontAlgn="base" hangingPunct="0">
              <a:spcBef>
                <a:spcPct val="0"/>
              </a:spcBef>
              <a:spcAft>
                <a:spcPct val="0"/>
              </a:spcAft>
              <a:defRPr sz="2800">
                <a:solidFill>
                  <a:schemeClr val="tx1"/>
                </a:solidFill>
                <a:latin typeface="Tahoma" pitchFamily="34" charset="0"/>
              </a:defRPr>
            </a:lvl7pPr>
            <a:lvl8pPr marL="3391624" indent="-226108" defTabSz="921706" eaLnBrk="0" fontAlgn="base" hangingPunct="0">
              <a:spcBef>
                <a:spcPct val="0"/>
              </a:spcBef>
              <a:spcAft>
                <a:spcPct val="0"/>
              </a:spcAft>
              <a:defRPr sz="2800">
                <a:solidFill>
                  <a:schemeClr val="tx1"/>
                </a:solidFill>
                <a:latin typeface="Tahoma" pitchFamily="34" charset="0"/>
              </a:defRPr>
            </a:lvl8pPr>
            <a:lvl9pPr marL="3843840" indent="-226108" defTabSz="921706" eaLnBrk="0" fontAlgn="base" hangingPunct="0">
              <a:spcBef>
                <a:spcPct val="0"/>
              </a:spcBef>
              <a:spcAft>
                <a:spcPct val="0"/>
              </a:spcAft>
              <a:defRPr sz="2800">
                <a:solidFill>
                  <a:schemeClr val="tx1"/>
                </a:solidFill>
                <a:latin typeface="Tahoma" pitchFamily="34" charset="0"/>
              </a:defRPr>
            </a:lvl9pPr>
          </a:lstStyle>
          <a:p>
            <a:pPr eaLnBrk="1" hangingPunct="1"/>
            <a:fld id="{2B60101C-B417-42B5-8812-D8E37034B904}" type="slidenum">
              <a:rPr lang="en-US" altLang="en-US" sz="1200"/>
              <a:pPr eaLnBrk="1" hangingPunct="1"/>
              <a:t>9</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23D8218-BDDF-4086-8B73-52192B8F73C9}" type="slidenum">
              <a:rPr lang="en-US" altLang="en-US" sz="1200" smtClean="0"/>
              <a:pPr/>
              <a:t>10</a:t>
            </a:fld>
            <a:endParaRPr lang="en-US"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186A5974-DD28-47A3-A620-AF38B0EEC15F}" type="slidenum">
              <a:rPr lang="en-US"/>
              <a:pPr>
                <a:defRPr/>
              </a:pPr>
              <a:t>‹#›</a:t>
            </a:fld>
            <a:endParaRPr lang="en-US" sz="1400" b="0">
              <a:solidFill>
                <a:schemeClr val="tx1"/>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653AEF5A-8D75-4970-8387-B531BDF62559}" type="slidenum">
              <a:rPr lang="en-US"/>
              <a:pPr>
                <a:defRPr/>
              </a:pPr>
              <a:t>‹#›</a:t>
            </a:fld>
            <a:endParaRPr lang="en-US" sz="1400" b="0">
              <a:solidFill>
                <a:schemeClr val="tx1"/>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166AC9EB-3DEE-4BF2-A570-D5BFA8390800}" type="slidenum">
              <a:rPr lang="en-US"/>
              <a:pPr>
                <a:defRPr/>
              </a:pPr>
              <a:t>‹#›</a:t>
            </a:fld>
            <a:endParaRPr lang="en-US" sz="1400" b="0">
              <a:solidFill>
                <a:schemeClr val="tx1"/>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265EEB3C-BED2-4163-901E-F5091ECB508F}" type="slidenum">
              <a:rPr lang="en-US"/>
              <a:pPr>
                <a:defRPr/>
              </a:pPr>
              <a:t>‹#›</a:t>
            </a:fld>
            <a:endParaRPr lang="en-US" sz="1400" b="0">
              <a:solidFill>
                <a:schemeClr val="tx1"/>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3556000" y="6445250"/>
            <a:ext cx="1905000" cy="304800"/>
          </a:xfrm>
        </p:spPr>
        <p:txBody>
          <a:bodyPr/>
          <a:lstStyle>
            <a:lvl1pPr algn="ctr">
              <a:defRPr/>
            </a:lvl1pPr>
          </a:lstStyle>
          <a:p>
            <a:pPr>
              <a:defRPr/>
            </a:pPr>
            <a:fld id="{FCAA1E34-28D7-4E92-AABC-B97545724F2C}" type="slidenum">
              <a:rPr lang="en-US"/>
              <a:pPr>
                <a:defRPr/>
              </a:pPr>
              <a:t>‹#›</a:t>
            </a:fld>
            <a:endParaRPr lang="en-US" sz="1400" b="0">
              <a:solidFill>
                <a:schemeClr val="tx1"/>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07D2DD9B-1241-41DB-BDF7-05192F5C55D6}" type="slidenum">
              <a:rPr lang="en-US"/>
              <a:pPr>
                <a:defRPr/>
              </a:pPr>
              <a:t>‹#›</a:t>
            </a:fld>
            <a:endParaRPr lang="en-US" sz="1400" b="0">
              <a:solidFill>
                <a:schemeClr val="tx1"/>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1AAE1226-1888-4D08-8DAF-DA24A0E61F42}" type="slidenum">
              <a:rPr lang="en-US"/>
              <a:pPr>
                <a:defRPr/>
              </a:pPr>
              <a:t>‹#›</a:t>
            </a:fld>
            <a:endParaRPr lang="en-US" sz="1400" b="0">
              <a:solidFill>
                <a:schemeClr val="tx1"/>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603124CE-4103-4F93-A49C-D12839072915}" type="slidenum">
              <a:rPr lang="en-US"/>
              <a:pPr>
                <a:defRPr/>
              </a:pPr>
              <a:t>‹#›</a:t>
            </a:fld>
            <a:endParaRPr lang="en-US" sz="1400" b="0">
              <a:solidFill>
                <a:schemeClr val="tx1"/>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E5522C9C-B71C-4BFF-A6A7-06E61A76695C}" type="slidenum">
              <a:rPr lang="en-US"/>
              <a:pPr>
                <a:defRPr/>
              </a:pPr>
              <a:t>‹#›</a:t>
            </a:fld>
            <a:endParaRPr lang="en-US" sz="1400" b="0">
              <a:solidFill>
                <a:schemeClr val="tx1"/>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BD68A888-AE69-4C16-B48F-61E3E23E55AE}" type="slidenum">
              <a:rPr lang="en-US"/>
              <a:pPr>
                <a:defRPr/>
              </a:pPr>
              <a:t>‹#›</a:t>
            </a:fld>
            <a:endParaRPr lang="en-US" sz="1400" b="0">
              <a:solidFill>
                <a:schemeClr val="tx1"/>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0FCF742-D36D-4E69-BCC1-ABF1C9BDAF63}" type="slidenum">
              <a:rPr lang="en-US"/>
              <a:pPr>
                <a:defRPr/>
              </a:pPr>
              <a:t>‹#›</a:t>
            </a:fld>
            <a:endParaRPr lang="en-US" sz="1400" b="0">
              <a:solidFill>
                <a:schemeClr val="tx1"/>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F8661839-946D-4B10-B56F-171BEF0493D5}" type="slidenum">
              <a:rPr lang="en-US"/>
              <a:pPr>
                <a:defRPr/>
              </a:pPr>
              <a:t>‹#›</a:t>
            </a:fld>
            <a:endParaRPr lang="en-US" sz="1400" b="0">
              <a:solidFill>
                <a:schemeClr val="tx1"/>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3810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1430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0" name="Rectangle 6"/>
          <p:cNvSpPr>
            <a:spLocks noGrp="1" noChangeArrowheads="1"/>
          </p:cNvSpPr>
          <p:nvPr>
            <p:ph type="sldNum" sz="quarter" idx="4"/>
          </p:nvPr>
        </p:nvSpPr>
        <p:spPr bwMode="auto">
          <a:xfrm>
            <a:off x="68580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accent2"/>
                </a:solidFill>
              </a:defRPr>
            </a:lvl1pPr>
          </a:lstStyle>
          <a:p>
            <a:pPr>
              <a:defRPr/>
            </a:pPr>
            <a:fld id="{18D01028-0693-4D7F-93B1-5F92F91F7FB3}" type="slidenum">
              <a:rPr lang="en-US"/>
              <a:pPr>
                <a:defRPr/>
              </a:pPr>
              <a:t>‹#›</a:t>
            </a:fld>
            <a:endParaRPr lang="en-US" sz="1400"/>
          </a:p>
        </p:txBody>
      </p:sp>
      <p:sp>
        <p:nvSpPr>
          <p:cNvPr id="1031" name="Line 7"/>
          <p:cNvSpPr>
            <a:spLocks noChangeShapeType="1"/>
          </p:cNvSpPr>
          <p:nvPr/>
        </p:nvSpPr>
        <p:spPr bwMode="auto">
          <a:xfrm>
            <a:off x="381000" y="6400800"/>
            <a:ext cx="8382000" cy="0"/>
          </a:xfrm>
          <a:prstGeom prst="line">
            <a:avLst/>
          </a:prstGeom>
          <a:noFill/>
          <a:ln w="12700">
            <a:solidFill>
              <a:srgbClr val="FF0000"/>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p:hf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pitchFamily="34" charset="0"/>
        </a:defRPr>
      </a:lvl2pPr>
      <a:lvl3pPr algn="ctr" rtl="0" eaLnBrk="0" fontAlgn="base" hangingPunct="0">
        <a:spcBef>
          <a:spcPct val="0"/>
        </a:spcBef>
        <a:spcAft>
          <a:spcPct val="0"/>
        </a:spcAft>
        <a:defRPr sz="3600" b="1">
          <a:solidFill>
            <a:schemeClr val="accent2"/>
          </a:solidFill>
          <a:latin typeface="Arial" pitchFamily="34" charset="0"/>
        </a:defRPr>
      </a:lvl3pPr>
      <a:lvl4pPr algn="ctr" rtl="0" eaLnBrk="0" fontAlgn="base" hangingPunct="0">
        <a:spcBef>
          <a:spcPct val="0"/>
        </a:spcBef>
        <a:spcAft>
          <a:spcPct val="0"/>
        </a:spcAft>
        <a:defRPr sz="3600" b="1">
          <a:solidFill>
            <a:schemeClr val="accent2"/>
          </a:solidFill>
          <a:latin typeface="Arial" pitchFamily="34" charset="0"/>
        </a:defRPr>
      </a:lvl4pPr>
      <a:lvl5pPr algn="ctr" rtl="0" eaLnBrk="0" fontAlgn="base" hangingPunct="0">
        <a:spcBef>
          <a:spcPct val="0"/>
        </a:spcBef>
        <a:spcAft>
          <a:spcPct val="0"/>
        </a:spcAft>
        <a:defRPr sz="3600" b="1">
          <a:solidFill>
            <a:schemeClr val="accent2"/>
          </a:solidFill>
          <a:latin typeface="Arial" pitchFamily="34" charset="0"/>
        </a:defRPr>
      </a:lvl5pPr>
      <a:lvl6pPr marL="457200" algn="ctr" rtl="0" eaLnBrk="0" fontAlgn="base" hangingPunct="0">
        <a:spcBef>
          <a:spcPct val="0"/>
        </a:spcBef>
        <a:spcAft>
          <a:spcPct val="0"/>
        </a:spcAft>
        <a:defRPr sz="3600" b="1">
          <a:solidFill>
            <a:schemeClr val="accent2"/>
          </a:solidFill>
          <a:latin typeface="Arial" pitchFamily="34" charset="0"/>
        </a:defRPr>
      </a:lvl6pPr>
      <a:lvl7pPr marL="914400" algn="ctr" rtl="0" eaLnBrk="0" fontAlgn="base" hangingPunct="0">
        <a:spcBef>
          <a:spcPct val="0"/>
        </a:spcBef>
        <a:spcAft>
          <a:spcPct val="0"/>
        </a:spcAft>
        <a:defRPr sz="3600" b="1">
          <a:solidFill>
            <a:schemeClr val="accent2"/>
          </a:solidFill>
          <a:latin typeface="Arial" pitchFamily="34" charset="0"/>
        </a:defRPr>
      </a:lvl7pPr>
      <a:lvl8pPr marL="1371600" algn="ctr" rtl="0" eaLnBrk="0" fontAlgn="base" hangingPunct="0">
        <a:spcBef>
          <a:spcPct val="0"/>
        </a:spcBef>
        <a:spcAft>
          <a:spcPct val="0"/>
        </a:spcAft>
        <a:defRPr sz="3600" b="1">
          <a:solidFill>
            <a:schemeClr val="accent2"/>
          </a:solidFill>
          <a:latin typeface="Arial" pitchFamily="34" charset="0"/>
        </a:defRPr>
      </a:lvl8pPr>
      <a:lvl9pPr marL="1828800" algn="ctr" rtl="0" eaLnBrk="0" fontAlgn="base" hangingPunct="0">
        <a:spcBef>
          <a:spcPct val="0"/>
        </a:spcBef>
        <a:spcAft>
          <a:spcPct val="0"/>
        </a:spcAft>
        <a:defRPr sz="36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lr>
          <a:schemeClr val="accent2"/>
        </a:buClr>
        <a:buFont typeface="Marlett" pitchFamily="2" charset="2"/>
        <a:buChar char="i"/>
        <a:defRPr sz="2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Marlett" pitchFamily="2" charset="2"/>
        <a:buChar char="4"/>
        <a:defRPr>
          <a:solidFill>
            <a:schemeClr val="tx1"/>
          </a:solidFill>
          <a:latin typeface="+mn-lt"/>
        </a:defRPr>
      </a:lvl2pPr>
      <a:lvl3pPr marL="1143000" indent="-228600" algn="l" rtl="0" eaLnBrk="0" fontAlgn="base" hangingPunct="0">
        <a:spcBef>
          <a:spcPct val="20000"/>
        </a:spcBef>
        <a:spcAft>
          <a:spcPct val="0"/>
        </a:spcAft>
        <a:buClr>
          <a:schemeClr val="accent1"/>
        </a:buClr>
        <a:buFont typeface="Marlett" pitchFamily="2" charset="2"/>
        <a:buChar char="h"/>
        <a:defRPr sz="1600">
          <a:solidFill>
            <a:schemeClr val="tx1"/>
          </a:solidFill>
          <a:latin typeface="+mn-lt"/>
        </a:defRPr>
      </a:lvl3pPr>
      <a:lvl4pPr marL="1600200" indent="-228600" algn="l" rtl="0" eaLnBrk="0" fontAlgn="base" hangingPunct="0">
        <a:spcBef>
          <a:spcPct val="20000"/>
        </a:spcBef>
        <a:spcAft>
          <a:spcPct val="0"/>
        </a:spcAft>
        <a:buClr>
          <a:srgbClr val="FF00FF"/>
        </a:buClr>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550505" y="950913"/>
            <a:ext cx="8024327" cy="2532062"/>
          </a:xfrm>
        </p:spPr>
        <p:txBody>
          <a:bodyPr/>
          <a:lstStyle/>
          <a:p>
            <a:r>
              <a:rPr lang="en-US" dirty="0"/>
              <a:t>Data Mining, Machine Learning</a:t>
            </a:r>
            <a:br>
              <a:rPr lang="en-US" dirty="0"/>
            </a:br>
            <a:r>
              <a:rPr lang="en-US" dirty="0"/>
              <a:t>&amp;</a:t>
            </a:r>
            <a:br>
              <a:rPr lang="en-US" dirty="0"/>
            </a:br>
            <a:r>
              <a:rPr lang="en-US" dirty="0"/>
              <a:t>The Knowledge Discovery Process</a:t>
            </a:r>
          </a:p>
        </p:txBody>
      </p:sp>
      <p:sp>
        <p:nvSpPr>
          <p:cNvPr id="2054" name="Text Box 6"/>
          <p:cNvSpPr txBox="1">
            <a:spLocks noChangeArrowheads="1"/>
          </p:cNvSpPr>
          <p:nvPr/>
        </p:nvSpPr>
        <p:spPr bwMode="auto">
          <a:xfrm>
            <a:off x="3430588" y="4295775"/>
            <a:ext cx="2373312" cy="711200"/>
          </a:xfrm>
          <a:prstGeom prst="rect">
            <a:avLst/>
          </a:prstGeom>
          <a:solidFill>
            <a:srgbClr val="FFD7AF"/>
          </a:solidFill>
          <a:ln w="9525">
            <a:solidFill>
              <a:schemeClr val="tx1"/>
            </a:solidFill>
            <a:miter lim="800000"/>
            <a:headEnd/>
            <a:tailEnd/>
          </a:ln>
          <a:effectLst>
            <a:outerShdw dist="107763" dir="2700000" algn="ctr" rotWithShape="0">
              <a:schemeClr val="bg2"/>
            </a:outerShdw>
          </a:effectLst>
        </p:spPr>
        <p:txBody>
          <a:bodyPr wrap="none">
            <a:spAutoFit/>
          </a:bodyPr>
          <a:lstStyle/>
          <a:p>
            <a:pPr algn="ctr">
              <a:defRPr/>
            </a:pPr>
            <a:r>
              <a:rPr lang="en-US" sz="2000" b="1"/>
              <a:t>Bamshad Mobasher</a:t>
            </a:r>
          </a:p>
          <a:p>
            <a:pPr algn="ctr">
              <a:defRPr/>
            </a:pPr>
            <a:r>
              <a:rPr lang="en-US" sz="2000" b="1"/>
              <a:t>DePaul University</a:t>
            </a:r>
            <a:endParaRPr lang="en-US" sz="2000" b="1" i="1">
              <a:solidFill>
                <a:schemeClr val="accent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98DBCC2-F09D-4821-9C49-F554A2837B2A}" type="slidenum">
              <a:rPr lang="en-US" altLang="en-US" sz="1200" smtClean="0">
                <a:solidFill>
                  <a:schemeClr val="accent2"/>
                </a:solidFill>
              </a:rPr>
              <a:pPr/>
              <a:t>10</a:t>
            </a:fld>
            <a:endParaRPr lang="en-US" altLang="en-US" sz="1400" b="0"/>
          </a:p>
        </p:txBody>
      </p:sp>
      <p:pic>
        <p:nvPicPr>
          <p:cNvPr id="29699" name="Picture 2"/>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369888" y="2071688"/>
            <a:ext cx="8408987"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p:cNvSpPr>
            <a:spLocks noGrp="1" noChangeArrowheads="1"/>
          </p:cNvSpPr>
          <p:nvPr>
            <p:ph type="title"/>
          </p:nvPr>
        </p:nvSpPr>
        <p:spPr/>
        <p:txBody>
          <a:bodyPr/>
          <a:lstStyle/>
          <a:p>
            <a:r>
              <a:rPr lang="en-US" altLang="en-US" dirty="0"/>
              <a:t>What Kinds of Data?</a:t>
            </a:r>
          </a:p>
        </p:txBody>
      </p:sp>
      <p:sp>
        <p:nvSpPr>
          <p:cNvPr id="29701" name="Rectangle 4"/>
          <p:cNvSpPr>
            <a:spLocks noGrp="1" noChangeArrowheads="1"/>
          </p:cNvSpPr>
          <p:nvPr>
            <p:ph type="body" idx="1"/>
          </p:nvPr>
        </p:nvSpPr>
        <p:spPr>
          <a:xfrm>
            <a:off x="149225" y="1106488"/>
            <a:ext cx="4838700" cy="1838325"/>
          </a:xfrm>
        </p:spPr>
        <p:txBody>
          <a:bodyPr/>
          <a:lstStyle/>
          <a:p>
            <a:pPr marL="222250" indent="-222250"/>
            <a:r>
              <a:rPr lang="en-US" altLang="en-US"/>
              <a:t>Structured Databases</a:t>
            </a:r>
          </a:p>
          <a:p>
            <a:pPr marL="568325" lvl="1" indent="-231775"/>
            <a:r>
              <a:rPr lang="en-US" altLang="en-US"/>
              <a:t>relational, object-relational, etc.</a:t>
            </a:r>
          </a:p>
          <a:p>
            <a:pPr marL="568325" lvl="1" indent="-231775"/>
            <a:r>
              <a:rPr lang="en-US" altLang="en-US"/>
              <a:t>can use SQL to perform parts of the process</a:t>
            </a:r>
          </a:p>
          <a:p>
            <a:pPr marL="568325" lvl="1" indent="-231775">
              <a:buFont typeface="Marlett" pitchFamily="2" charset="2"/>
              <a:buNone/>
            </a:pPr>
            <a:r>
              <a:rPr lang="en-US" altLang="en-US"/>
              <a:t>e.g.,  SELECT count(*) FROM Items WHERE </a:t>
            </a:r>
          </a:p>
          <a:p>
            <a:pPr marL="568325" lvl="1" indent="-231775">
              <a:buFont typeface="Marlett" pitchFamily="2" charset="2"/>
              <a:buNone/>
            </a:pPr>
            <a:r>
              <a:rPr lang="en-US" altLang="en-US"/>
              <a:t>         type=video GROUP BY category</a:t>
            </a:r>
          </a:p>
          <a:p>
            <a:pPr marL="222250" indent="-222250"/>
            <a:endParaRPr lang="en-US" altLang="en-US"/>
          </a:p>
        </p:txBody>
      </p:sp>
    </p:spTree>
    <p:extLst>
      <p:ext uri="{BB962C8B-B14F-4D97-AF65-F5344CB8AC3E}">
        <p14:creationId xmlns:p14="http://schemas.microsoft.com/office/powerpoint/2010/main" val="352169990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EA7EF51-8A21-4968-BC63-3D4AF16282B3}" type="slidenum">
              <a:rPr lang="en-US" altLang="en-US" sz="1200" smtClean="0">
                <a:solidFill>
                  <a:schemeClr val="accent2"/>
                </a:solidFill>
              </a:rPr>
              <a:pPr/>
              <a:t>11</a:t>
            </a:fld>
            <a:endParaRPr lang="en-US" altLang="en-US" sz="1400" b="0"/>
          </a:p>
        </p:txBody>
      </p:sp>
      <p:sp>
        <p:nvSpPr>
          <p:cNvPr id="30723" name="Rectangle 2"/>
          <p:cNvSpPr>
            <a:spLocks noGrp="1" noChangeArrowheads="1"/>
          </p:cNvSpPr>
          <p:nvPr>
            <p:ph type="title"/>
          </p:nvPr>
        </p:nvSpPr>
        <p:spPr>
          <a:xfrm>
            <a:off x="457200" y="295275"/>
            <a:ext cx="8229600" cy="609600"/>
          </a:xfrm>
        </p:spPr>
        <p:txBody>
          <a:bodyPr/>
          <a:lstStyle/>
          <a:p>
            <a:r>
              <a:rPr lang="en-US" altLang="en-US" dirty="0"/>
              <a:t>What Kinds of Data?</a:t>
            </a:r>
          </a:p>
        </p:txBody>
      </p:sp>
      <p:sp>
        <p:nvSpPr>
          <p:cNvPr id="30724" name="Rectangle 3"/>
          <p:cNvSpPr>
            <a:spLocks noChangeArrowheads="1"/>
          </p:cNvSpPr>
          <p:nvPr/>
        </p:nvSpPr>
        <p:spPr bwMode="auto">
          <a:xfrm>
            <a:off x="444500" y="1042988"/>
            <a:ext cx="8229600"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Font typeface="Marlett" pitchFamily="2" charset="2"/>
              <a:buChar char="i"/>
            </a:pPr>
            <a:r>
              <a:rPr lang="en-US" altLang="en-US" sz="2200" b="1"/>
              <a:t>Flat Files</a:t>
            </a:r>
          </a:p>
          <a:p>
            <a:pPr lvl="1" algn="l">
              <a:spcBef>
                <a:spcPct val="20000"/>
              </a:spcBef>
              <a:buClr>
                <a:srgbClr val="FF0000"/>
              </a:buClr>
              <a:buFont typeface="Marlett" pitchFamily="2" charset="2"/>
              <a:buChar char="4"/>
            </a:pPr>
            <a:r>
              <a:rPr lang="en-US" altLang="en-US" sz="1800"/>
              <a:t>most common data source</a:t>
            </a:r>
          </a:p>
          <a:p>
            <a:pPr lvl="1" algn="l">
              <a:spcBef>
                <a:spcPct val="20000"/>
              </a:spcBef>
              <a:buClr>
                <a:srgbClr val="FF0000"/>
              </a:buClr>
              <a:buFont typeface="Marlett" pitchFamily="2" charset="2"/>
              <a:buChar char="4"/>
            </a:pPr>
            <a:r>
              <a:rPr lang="en-US" altLang="en-US" sz="1800"/>
              <a:t>can be text (or HTML) or binary</a:t>
            </a:r>
          </a:p>
          <a:p>
            <a:pPr lvl="1" algn="l">
              <a:spcBef>
                <a:spcPct val="20000"/>
              </a:spcBef>
              <a:buClr>
                <a:srgbClr val="FF0000"/>
              </a:buClr>
              <a:buFont typeface="Marlett" pitchFamily="2" charset="2"/>
              <a:buChar char="4"/>
            </a:pPr>
            <a:r>
              <a:rPr lang="en-US" altLang="en-US" sz="1800"/>
              <a:t>may contain transactions, statistical data, measurements, etc.</a:t>
            </a:r>
          </a:p>
          <a:p>
            <a:pPr lvl="1" algn="l">
              <a:spcBef>
                <a:spcPct val="20000"/>
              </a:spcBef>
              <a:buClr>
                <a:srgbClr val="FF0000"/>
              </a:buClr>
              <a:buFont typeface="Marlett" pitchFamily="2" charset="2"/>
              <a:buChar char="4"/>
            </a:pPr>
            <a:endParaRPr lang="en-US" altLang="en-US" sz="800"/>
          </a:p>
          <a:p>
            <a:pPr algn="l">
              <a:spcBef>
                <a:spcPct val="20000"/>
              </a:spcBef>
              <a:buClr>
                <a:schemeClr val="accent2"/>
              </a:buClr>
              <a:buFont typeface="Marlett" pitchFamily="2" charset="2"/>
              <a:buChar char="i"/>
            </a:pPr>
            <a:r>
              <a:rPr lang="en-US" altLang="en-US" sz="2200" b="1"/>
              <a:t>Transactional databases</a:t>
            </a:r>
          </a:p>
          <a:p>
            <a:pPr lvl="1" algn="l">
              <a:spcBef>
                <a:spcPct val="20000"/>
              </a:spcBef>
              <a:buClr>
                <a:srgbClr val="FF0000"/>
              </a:buClr>
              <a:buFont typeface="Marlett" pitchFamily="2" charset="2"/>
              <a:buChar char="4"/>
            </a:pPr>
            <a:r>
              <a:rPr lang="en-US" altLang="en-US" sz="1800"/>
              <a:t>set of records each with a transaction id, time stamp, and a set of items</a:t>
            </a:r>
          </a:p>
          <a:p>
            <a:pPr lvl="1" algn="l">
              <a:spcBef>
                <a:spcPct val="20000"/>
              </a:spcBef>
              <a:buClr>
                <a:srgbClr val="FF0000"/>
              </a:buClr>
              <a:buFont typeface="Marlett" pitchFamily="2" charset="2"/>
              <a:buChar char="4"/>
            </a:pPr>
            <a:r>
              <a:rPr lang="en-US" altLang="en-US" sz="1800"/>
              <a:t>may have an associated “description” file for the items</a:t>
            </a:r>
          </a:p>
          <a:p>
            <a:pPr lvl="1" algn="l">
              <a:spcBef>
                <a:spcPct val="20000"/>
              </a:spcBef>
              <a:buClr>
                <a:srgbClr val="FF0000"/>
              </a:buClr>
              <a:buFont typeface="Marlett" pitchFamily="2" charset="2"/>
              <a:buChar char="4"/>
            </a:pPr>
            <a:r>
              <a:rPr lang="en-US" altLang="en-US" sz="1800"/>
              <a:t>typical source of data used in </a:t>
            </a:r>
            <a:r>
              <a:rPr lang="en-US" altLang="en-US" sz="1800">
                <a:solidFill>
                  <a:srgbClr val="FF0000"/>
                </a:solidFill>
              </a:rPr>
              <a:t>market basket analysis</a:t>
            </a:r>
            <a:endParaRPr lang="en-US" altLang="en-US" sz="1800"/>
          </a:p>
        </p:txBody>
      </p:sp>
      <p:pic>
        <p:nvPicPr>
          <p:cNvPr id="307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046538"/>
            <a:ext cx="6713538"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43284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7447671-00F0-4341-804A-CEB40BEF5632}" type="slidenum">
              <a:rPr lang="en-US" altLang="en-US" sz="1200" smtClean="0">
                <a:solidFill>
                  <a:schemeClr val="accent2"/>
                </a:solidFill>
              </a:rPr>
              <a:pPr/>
              <a:t>12</a:t>
            </a:fld>
            <a:endParaRPr lang="en-US" altLang="en-US" sz="1400" b="0"/>
          </a:p>
        </p:txBody>
      </p:sp>
      <p:sp>
        <p:nvSpPr>
          <p:cNvPr id="31747" name="Rectangle 2"/>
          <p:cNvSpPr>
            <a:spLocks noGrp="1" noChangeArrowheads="1"/>
          </p:cNvSpPr>
          <p:nvPr>
            <p:ph type="title"/>
          </p:nvPr>
        </p:nvSpPr>
        <p:spPr/>
        <p:txBody>
          <a:bodyPr/>
          <a:lstStyle/>
          <a:p>
            <a:r>
              <a:rPr lang="en-US" altLang="en-US" dirty="0"/>
              <a:t>What Kinds of Data?</a:t>
            </a:r>
          </a:p>
        </p:txBody>
      </p:sp>
      <p:sp>
        <p:nvSpPr>
          <p:cNvPr id="31748" name="Rectangle 3"/>
          <p:cNvSpPr>
            <a:spLocks noGrp="1" noChangeArrowheads="1"/>
          </p:cNvSpPr>
          <p:nvPr>
            <p:ph type="body" idx="1"/>
          </p:nvPr>
        </p:nvSpPr>
        <p:spPr>
          <a:xfrm>
            <a:off x="457200" y="1179512"/>
            <a:ext cx="8229600" cy="5119687"/>
          </a:xfrm>
        </p:spPr>
        <p:txBody>
          <a:bodyPr/>
          <a:lstStyle/>
          <a:p>
            <a:r>
              <a:rPr lang="en-US" altLang="en-US" dirty="0"/>
              <a:t>Other Types of Databases</a:t>
            </a:r>
          </a:p>
          <a:p>
            <a:pPr lvl="1"/>
            <a:r>
              <a:rPr lang="en-US" altLang="en-US" dirty="0"/>
              <a:t>legacy databases</a:t>
            </a:r>
          </a:p>
          <a:p>
            <a:pPr lvl="1"/>
            <a:r>
              <a:rPr lang="en-US" altLang="en-US" dirty="0"/>
              <a:t>multimedia databases (usually very high-dimensional)</a:t>
            </a:r>
          </a:p>
          <a:p>
            <a:pPr lvl="1"/>
            <a:r>
              <a:rPr lang="en-US" altLang="en-US" dirty="0"/>
              <a:t>spatial databases (containing geographical information, such as maps, or satellite imaging data, etc.)</a:t>
            </a:r>
          </a:p>
          <a:p>
            <a:pPr lvl="1"/>
            <a:r>
              <a:rPr lang="en-US" altLang="en-US" dirty="0"/>
              <a:t>Time Series Temporal Data (time dependent information such as stock market data; usually very dynamic)</a:t>
            </a:r>
            <a:endParaRPr lang="en-US" altLang="en-US" sz="1600" dirty="0"/>
          </a:p>
          <a:p>
            <a:r>
              <a:rPr lang="en-US" altLang="en-US" dirty="0"/>
              <a:t>World Wide Web</a:t>
            </a:r>
          </a:p>
          <a:p>
            <a:pPr lvl="1"/>
            <a:r>
              <a:rPr lang="en-US" altLang="en-US" dirty="0"/>
              <a:t>basically a large, heterogeneous, distributed database</a:t>
            </a:r>
          </a:p>
          <a:p>
            <a:pPr lvl="1"/>
            <a:r>
              <a:rPr lang="en-US" altLang="en-US" dirty="0"/>
              <a:t>need for new or additional tools and techniques</a:t>
            </a:r>
          </a:p>
          <a:p>
            <a:pPr lvl="2"/>
            <a:r>
              <a:rPr lang="en-US" altLang="en-US" sz="1800" dirty="0"/>
              <a:t>information retrieval, filtering and extraction</a:t>
            </a:r>
          </a:p>
          <a:p>
            <a:pPr lvl="2"/>
            <a:r>
              <a:rPr lang="en-US" altLang="en-US" sz="1800" dirty="0"/>
              <a:t>agents to assist in browsing and filtering</a:t>
            </a:r>
          </a:p>
          <a:p>
            <a:pPr lvl="2"/>
            <a:r>
              <a:rPr lang="en-US" altLang="en-US" sz="1800" dirty="0"/>
              <a:t>Web content, usage, and structure (linkage) mining tools</a:t>
            </a:r>
          </a:p>
          <a:p>
            <a:pPr lvl="1"/>
            <a:r>
              <a:rPr lang="en-US" altLang="en-US" dirty="0"/>
              <a:t>The “social Web”</a:t>
            </a:r>
          </a:p>
          <a:p>
            <a:pPr lvl="2"/>
            <a:r>
              <a:rPr lang="en-US" altLang="en-US" dirty="0"/>
              <a:t>User generated meta-data, social networks, shared resources, etc.</a:t>
            </a:r>
          </a:p>
        </p:txBody>
      </p:sp>
    </p:spTree>
    <p:extLst>
      <p:ext uri="{BB962C8B-B14F-4D97-AF65-F5344CB8AC3E}">
        <p14:creationId xmlns:p14="http://schemas.microsoft.com/office/powerpoint/2010/main" val="1111344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p>
            <a:fld id="{C824B05D-2E93-423C-A8E1-301362211C00}" type="slidenum">
              <a:rPr lang="en-US" smtClean="0"/>
              <a:pPr/>
              <a:t>13</a:t>
            </a:fld>
            <a:endParaRPr lang="en-US" sz="1400" b="0">
              <a:solidFill>
                <a:schemeClr val="tx1"/>
              </a:solidFill>
            </a:endParaRPr>
          </a:p>
        </p:txBody>
      </p:sp>
      <p:sp>
        <p:nvSpPr>
          <p:cNvPr id="29699" name="Rectangle 2"/>
          <p:cNvSpPr>
            <a:spLocks noGrp="1" noChangeArrowheads="1"/>
          </p:cNvSpPr>
          <p:nvPr>
            <p:ph type="title"/>
          </p:nvPr>
        </p:nvSpPr>
        <p:spPr/>
        <p:txBody>
          <a:bodyPr/>
          <a:lstStyle/>
          <a:p>
            <a:r>
              <a:rPr lang="en-US" dirty="0"/>
              <a:t>What Can DM / ML Do?</a:t>
            </a:r>
          </a:p>
        </p:txBody>
      </p:sp>
      <p:sp>
        <p:nvSpPr>
          <p:cNvPr id="29700" name="Rectangle 3"/>
          <p:cNvSpPr>
            <a:spLocks noGrp="1" noChangeArrowheads="1"/>
          </p:cNvSpPr>
          <p:nvPr>
            <p:ph type="body" idx="1"/>
          </p:nvPr>
        </p:nvSpPr>
        <p:spPr>
          <a:xfrm>
            <a:off x="642938" y="1143000"/>
            <a:ext cx="7599362" cy="5064125"/>
          </a:xfrm>
        </p:spPr>
        <p:txBody>
          <a:bodyPr/>
          <a:lstStyle/>
          <a:p>
            <a:r>
              <a:rPr lang="en-US" sz="2400" dirty="0"/>
              <a:t>Many Data Mining/Machine Learning Tasks</a:t>
            </a:r>
          </a:p>
          <a:p>
            <a:pPr lvl="1"/>
            <a:r>
              <a:rPr lang="en-US" dirty="0"/>
              <a:t>often inter-related</a:t>
            </a:r>
          </a:p>
          <a:p>
            <a:pPr lvl="1"/>
            <a:r>
              <a:rPr lang="en-US" dirty="0"/>
              <a:t>often need to try different techniques/algorithms for each task</a:t>
            </a:r>
          </a:p>
          <a:p>
            <a:pPr lvl="1"/>
            <a:r>
              <a:rPr lang="en-US" dirty="0"/>
              <a:t>each tasks may require different types of knowledge discovery</a:t>
            </a:r>
          </a:p>
          <a:p>
            <a:pPr lvl="1"/>
            <a:endParaRPr lang="en-US" sz="800" dirty="0"/>
          </a:p>
          <a:p>
            <a:r>
              <a:rPr lang="en-US" sz="2400" dirty="0"/>
              <a:t>Typical Tasks</a:t>
            </a:r>
          </a:p>
          <a:p>
            <a:pPr lvl="1"/>
            <a:r>
              <a:rPr lang="en-US" dirty="0"/>
              <a:t>Exploratory data analysis</a:t>
            </a:r>
          </a:p>
          <a:p>
            <a:pPr lvl="1"/>
            <a:r>
              <a:rPr lang="en-US" dirty="0"/>
              <a:t>Classification</a:t>
            </a:r>
          </a:p>
          <a:p>
            <a:pPr lvl="1"/>
            <a:r>
              <a:rPr lang="en-US" dirty="0"/>
              <a:t>Prediction</a:t>
            </a:r>
          </a:p>
          <a:p>
            <a:pPr lvl="1"/>
            <a:r>
              <a:rPr lang="en-US" dirty="0"/>
              <a:t>Clustering</a:t>
            </a:r>
          </a:p>
          <a:p>
            <a:pPr lvl="1"/>
            <a:r>
              <a:rPr lang="en-US" dirty="0"/>
              <a:t>Affinity grouping / Association discovery</a:t>
            </a:r>
          </a:p>
          <a:p>
            <a:pPr lvl="1"/>
            <a:r>
              <a:rPr lang="en-US" dirty="0"/>
              <a:t>Sequence Analysis</a:t>
            </a:r>
          </a:p>
          <a:p>
            <a:pPr lvl="1"/>
            <a:r>
              <a:rPr lang="en-US" dirty="0"/>
              <a:t>Characterization</a:t>
            </a:r>
          </a:p>
          <a:p>
            <a:pPr lvl="1"/>
            <a:r>
              <a:rPr lang="en-US" dirty="0"/>
              <a:t>Discrimination</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0" y="198489"/>
            <a:ext cx="9144000" cy="800100"/>
          </a:xfrm>
        </p:spPr>
        <p:txBody>
          <a:bodyPr/>
          <a:lstStyle/>
          <a:p>
            <a:pPr algn="ctr"/>
            <a:r>
              <a:rPr lang="en-US" dirty="0"/>
              <a:t>What is Machine Learning</a:t>
            </a:r>
          </a:p>
        </p:txBody>
      </p:sp>
      <p:sp>
        <p:nvSpPr>
          <p:cNvPr id="153603" name="Rectangle 3"/>
          <p:cNvSpPr>
            <a:spLocks noGrp="1" noChangeArrowheads="1"/>
          </p:cNvSpPr>
          <p:nvPr>
            <p:ph sz="quarter" idx="1"/>
          </p:nvPr>
        </p:nvSpPr>
        <p:spPr>
          <a:xfrm>
            <a:off x="501727" y="1142578"/>
            <a:ext cx="7747538" cy="2357706"/>
          </a:xfrm>
        </p:spPr>
        <p:txBody>
          <a:bodyPr>
            <a:normAutofit lnSpcReduction="10000"/>
          </a:bodyPr>
          <a:lstStyle/>
          <a:p>
            <a:r>
              <a:rPr lang="en-US" b="0" dirty="0"/>
              <a:t>“Learning is any process by which a system improves performance from experience.” </a:t>
            </a:r>
            <a:br>
              <a:rPr lang="en-US" dirty="0"/>
            </a:br>
            <a:r>
              <a:rPr lang="en-US" dirty="0"/>
              <a:t>                        - Herbert Simon </a:t>
            </a:r>
            <a:br>
              <a:rPr lang="en-US" dirty="0"/>
            </a:br>
            <a:endParaRPr lang="en-US" sz="1800" dirty="0"/>
          </a:p>
          <a:p>
            <a:r>
              <a:rPr lang="en-US" b="0" dirty="0"/>
              <a:t>“Machine Learning is the study of algorithms that improve their performance P at some task T with experience E.” </a:t>
            </a:r>
          </a:p>
          <a:p>
            <a:pPr marL="1828800" lvl="4" indent="0">
              <a:buNone/>
            </a:pPr>
            <a:r>
              <a:rPr lang="en-US" dirty="0"/>
              <a:t>    </a:t>
            </a:r>
            <a:r>
              <a:rPr lang="en-US" b="1" dirty="0"/>
              <a:t>- Tom Mitchell</a:t>
            </a:r>
          </a:p>
        </p:txBody>
      </p:sp>
      <p:pic>
        <p:nvPicPr>
          <p:cNvPr id="2" name="Picture 1">
            <a:extLst>
              <a:ext uri="{FF2B5EF4-FFF2-40B4-BE49-F238E27FC236}">
                <a16:creationId xmlns:a16="http://schemas.microsoft.com/office/drawing/2014/main" id="{D2CC2E3C-8D19-4095-BCF3-7B969C95EEAD}"/>
              </a:ext>
            </a:extLst>
          </p:cNvPr>
          <p:cNvPicPr>
            <a:picLocks noChangeAspect="1"/>
          </p:cNvPicPr>
          <p:nvPr/>
        </p:nvPicPr>
        <p:blipFill>
          <a:blip r:embed="rId2"/>
          <a:stretch>
            <a:fillRect/>
          </a:stretch>
        </p:blipFill>
        <p:spPr>
          <a:xfrm>
            <a:off x="373907" y="3916384"/>
            <a:ext cx="3887507" cy="1284266"/>
          </a:xfrm>
          <a:prstGeom prst="rect">
            <a:avLst/>
          </a:prstGeom>
        </p:spPr>
      </p:pic>
      <p:pic>
        <p:nvPicPr>
          <p:cNvPr id="3" name="Picture 2">
            <a:extLst>
              <a:ext uri="{FF2B5EF4-FFF2-40B4-BE49-F238E27FC236}">
                <a16:creationId xmlns:a16="http://schemas.microsoft.com/office/drawing/2014/main" id="{F0482221-3FCA-41DD-B6CB-4CE485965911}"/>
              </a:ext>
            </a:extLst>
          </p:cNvPr>
          <p:cNvPicPr>
            <a:picLocks noChangeAspect="1"/>
          </p:cNvPicPr>
          <p:nvPr/>
        </p:nvPicPr>
        <p:blipFill>
          <a:blip r:embed="rId3"/>
          <a:stretch>
            <a:fillRect/>
          </a:stretch>
        </p:blipFill>
        <p:spPr>
          <a:xfrm>
            <a:off x="4754768" y="3916384"/>
            <a:ext cx="4134209" cy="1284266"/>
          </a:xfrm>
          <a:prstGeom prst="rect">
            <a:avLst/>
          </a:prstGeom>
        </p:spPr>
      </p:pic>
    </p:spTree>
    <p:extLst>
      <p:ext uri="{BB962C8B-B14F-4D97-AF65-F5344CB8AC3E}">
        <p14:creationId xmlns:p14="http://schemas.microsoft.com/office/powerpoint/2010/main" val="359216890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1830-AD4A-45B9-9886-E410729CC273}"/>
              </a:ext>
            </a:extLst>
          </p:cNvPr>
          <p:cNvSpPr>
            <a:spLocks noGrp="1"/>
          </p:cNvSpPr>
          <p:nvPr>
            <p:ph type="title"/>
          </p:nvPr>
        </p:nvSpPr>
        <p:spPr/>
        <p:txBody>
          <a:bodyPr/>
          <a:lstStyle/>
          <a:p>
            <a:r>
              <a:rPr lang="en-US" dirty="0"/>
              <a:t>Types of Machine Learning</a:t>
            </a:r>
          </a:p>
        </p:txBody>
      </p:sp>
      <p:sp>
        <p:nvSpPr>
          <p:cNvPr id="3" name="Content Placeholder 2">
            <a:extLst>
              <a:ext uri="{FF2B5EF4-FFF2-40B4-BE49-F238E27FC236}">
                <a16:creationId xmlns:a16="http://schemas.microsoft.com/office/drawing/2014/main" id="{30153BE1-4DD5-4313-AA92-6DEDFA71CF68}"/>
              </a:ext>
            </a:extLst>
          </p:cNvPr>
          <p:cNvSpPr>
            <a:spLocks noGrp="1"/>
          </p:cNvSpPr>
          <p:nvPr>
            <p:ph idx="1"/>
          </p:nvPr>
        </p:nvSpPr>
        <p:spPr>
          <a:xfrm>
            <a:off x="607142" y="1281904"/>
            <a:ext cx="7929716" cy="4627284"/>
          </a:xfrm>
        </p:spPr>
        <p:txBody>
          <a:bodyPr>
            <a:normAutofit/>
          </a:bodyPr>
          <a:lstStyle/>
          <a:p>
            <a:r>
              <a:rPr lang="en-US" sz="2400" dirty="0"/>
              <a:t>Supervised (inductive) learning</a:t>
            </a:r>
          </a:p>
          <a:p>
            <a:pPr lvl="1"/>
            <a:r>
              <a:rPr lang="en-US" sz="2000" dirty="0"/>
              <a:t>Given: training data + specified target variable or attribute</a:t>
            </a:r>
          </a:p>
          <a:p>
            <a:pPr lvl="1"/>
            <a:r>
              <a:rPr lang="en-US" sz="2000" dirty="0"/>
              <a:t>Predict: the values of the target variable on unseen/test data</a:t>
            </a:r>
          </a:p>
          <a:p>
            <a:pPr lvl="1"/>
            <a:r>
              <a:rPr lang="en-US" sz="2000" dirty="0"/>
              <a:t>Examples: classification (predicting a categorical target variable); regression (predicting a numeric/continuous target variable)</a:t>
            </a:r>
          </a:p>
          <a:p>
            <a:r>
              <a:rPr lang="en-US" sz="2400" dirty="0"/>
              <a:t>Unsupervised learning</a:t>
            </a:r>
          </a:p>
          <a:p>
            <a:pPr lvl="1"/>
            <a:r>
              <a:rPr lang="en-US" sz="2000" dirty="0"/>
              <a:t>Given: training data (without any target variable)</a:t>
            </a:r>
          </a:p>
          <a:p>
            <a:pPr lvl="1"/>
            <a:r>
              <a:rPr lang="en-US" sz="2000" dirty="0"/>
              <a:t>Identify previously unknown patterns in the data</a:t>
            </a:r>
          </a:p>
          <a:p>
            <a:pPr lvl="1"/>
            <a:r>
              <a:rPr lang="en-US" sz="2000" dirty="0"/>
              <a:t>Examples: clustering; association analysis</a:t>
            </a:r>
          </a:p>
          <a:p>
            <a:r>
              <a:rPr lang="en-US" sz="2400" dirty="0"/>
              <a:t>Reinforcement learning</a:t>
            </a:r>
          </a:p>
          <a:p>
            <a:pPr lvl="1"/>
            <a:r>
              <a:rPr lang="en-US" sz="2000" dirty="0"/>
              <a:t>Given: Rewards/feedback from sequence of actions</a:t>
            </a:r>
          </a:p>
          <a:p>
            <a:pPr lvl="1"/>
            <a:r>
              <a:rPr lang="en-US" sz="2000" dirty="0"/>
              <a:t>Incrementally learn/optimize a model to maximize utility</a:t>
            </a:r>
          </a:p>
        </p:txBody>
      </p:sp>
    </p:spTree>
    <p:extLst>
      <p:ext uri="{BB962C8B-B14F-4D97-AF65-F5344CB8AC3E}">
        <p14:creationId xmlns:p14="http://schemas.microsoft.com/office/powerpoint/2010/main" val="5602474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5720-0CB8-4830-AE07-AD0FF70DE87B}"/>
              </a:ext>
            </a:extLst>
          </p:cNvPr>
          <p:cNvSpPr>
            <a:spLocks noGrp="1"/>
          </p:cNvSpPr>
          <p:nvPr>
            <p:ph type="title"/>
          </p:nvPr>
        </p:nvSpPr>
        <p:spPr>
          <a:xfrm>
            <a:off x="457200" y="381000"/>
            <a:ext cx="8229600" cy="609600"/>
          </a:xfrm>
        </p:spPr>
        <p:txBody>
          <a:bodyPr/>
          <a:lstStyle/>
          <a:p>
            <a:r>
              <a:rPr lang="en-US" dirty="0"/>
              <a:t>examples of tasks best solved by ML</a:t>
            </a:r>
          </a:p>
        </p:txBody>
      </p:sp>
      <p:sp>
        <p:nvSpPr>
          <p:cNvPr id="3" name="Content Placeholder 2">
            <a:extLst>
              <a:ext uri="{FF2B5EF4-FFF2-40B4-BE49-F238E27FC236}">
                <a16:creationId xmlns:a16="http://schemas.microsoft.com/office/drawing/2014/main" id="{6B2B48C0-7B45-4150-9B78-11589F179D70}"/>
              </a:ext>
            </a:extLst>
          </p:cNvPr>
          <p:cNvSpPr>
            <a:spLocks noGrp="1"/>
          </p:cNvSpPr>
          <p:nvPr>
            <p:ph idx="1"/>
          </p:nvPr>
        </p:nvSpPr>
        <p:spPr>
          <a:xfrm>
            <a:off x="457200" y="1143000"/>
            <a:ext cx="8229600" cy="4953000"/>
          </a:xfrm>
        </p:spPr>
        <p:txBody>
          <a:bodyPr>
            <a:normAutofit/>
          </a:bodyPr>
          <a:lstStyle/>
          <a:p>
            <a:r>
              <a:rPr lang="en-US" dirty="0"/>
              <a:t>Recognizing patterns / Classifying objects</a:t>
            </a:r>
          </a:p>
          <a:p>
            <a:pPr lvl="1"/>
            <a:r>
              <a:rPr lang="en-US" dirty="0"/>
              <a:t>Facial identities or facial expressions</a:t>
            </a:r>
          </a:p>
          <a:p>
            <a:pPr lvl="1"/>
            <a:r>
              <a:rPr lang="en-US" dirty="0"/>
              <a:t>Handwritten or spoken words</a:t>
            </a:r>
          </a:p>
          <a:p>
            <a:pPr lvl="1"/>
            <a:r>
              <a:rPr lang="en-US" dirty="0"/>
              <a:t>Medical / satellite images analysis</a:t>
            </a:r>
          </a:p>
          <a:p>
            <a:pPr lvl="1"/>
            <a:r>
              <a:rPr lang="en-US" dirty="0"/>
              <a:t>Text/document categorization</a:t>
            </a:r>
          </a:p>
          <a:p>
            <a:r>
              <a:rPr lang="en-US" dirty="0"/>
              <a:t>Generating patterns</a:t>
            </a:r>
          </a:p>
          <a:p>
            <a:pPr lvl="1"/>
            <a:r>
              <a:rPr lang="en-US" dirty="0"/>
              <a:t>Generating images or motion sequences</a:t>
            </a:r>
          </a:p>
          <a:p>
            <a:pPr lvl="1"/>
            <a:r>
              <a:rPr lang="en-US" dirty="0"/>
              <a:t>Generating spoken / written narratives</a:t>
            </a:r>
          </a:p>
          <a:p>
            <a:r>
              <a:rPr lang="en-US" dirty="0"/>
              <a:t>Recognizing anomalies</a:t>
            </a:r>
          </a:p>
          <a:p>
            <a:pPr lvl="1"/>
            <a:r>
              <a:rPr lang="en-US" dirty="0"/>
              <a:t>Unusual credit card transactions</a:t>
            </a:r>
          </a:p>
          <a:p>
            <a:pPr lvl="1"/>
            <a:r>
              <a:rPr lang="en-US" dirty="0"/>
              <a:t>Unusual patterns of sensor readings in a nuclear power plant</a:t>
            </a:r>
          </a:p>
          <a:p>
            <a:r>
              <a:rPr lang="en-US" dirty="0"/>
              <a:t>Prediction</a:t>
            </a:r>
          </a:p>
          <a:p>
            <a:pPr lvl="1"/>
            <a:r>
              <a:rPr lang="en-US" dirty="0"/>
              <a:t>Future stock prices or currency exchange rates </a:t>
            </a:r>
          </a:p>
          <a:p>
            <a:pPr lvl="1"/>
            <a:r>
              <a:rPr lang="en-US" dirty="0"/>
              <a:t>Predicting customer preferences on items</a:t>
            </a:r>
          </a:p>
        </p:txBody>
      </p:sp>
      <p:pic>
        <p:nvPicPr>
          <p:cNvPr id="4" name="Picture 3">
            <a:extLst>
              <a:ext uri="{FF2B5EF4-FFF2-40B4-BE49-F238E27FC236}">
                <a16:creationId xmlns:a16="http://schemas.microsoft.com/office/drawing/2014/main" id="{4BD41C2B-2921-4A60-B773-E7FDA7CBC85B}"/>
              </a:ext>
            </a:extLst>
          </p:cNvPr>
          <p:cNvPicPr>
            <a:picLocks noChangeAspect="1"/>
          </p:cNvPicPr>
          <p:nvPr/>
        </p:nvPicPr>
        <p:blipFill>
          <a:blip r:embed="rId2"/>
          <a:stretch>
            <a:fillRect/>
          </a:stretch>
        </p:blipFill>
        <p:spPr>
          <a:xfrm>
            <a:off x="6057760" y="2958405"/>
            <a:ext cx="1478572" cy="1221428"/>
          </a:xfrm>
          <a:prstGeom prst="rect">
            <a:avLst/>
          </a:prstGeom>
        </p:spPr>
      </p:pic>
      <p:pic>
        <p:nvPicPr>
          <p:cNvPr id="5" name="Picture 4">
            <a:extLst>
              <a:ext uri="{FF2B5EF4-FFF2-40B4-BE49-F238E27FC236}">
                <a16:creationId xmlns:a16="http://schemas.microsoft.com/office/drawing/2014/main" id="{9345B0D0-69D9-4997-BE90-31C6E28832C2}"/>
              </a:ext>
            </a:extLst>
          </p:cNvPr>
          <p:cNvPicPr>
            <a:picLocks noChangeAspect="1"/>
          </p:cNvPicPr>
          <p:nvPr/>
        </p:nvPicPr>
        <p:blipFill>
          <a:blip r:embed="rId3"/>
          <a:stretch>
            <a:fillRect/>
          </a:stretch>
        </p:blipFill>
        <p:spPr>
          <a:xfrm>
            <a:off x="7203733" y="4494671"/>
            <a:ext cx="1585715" cy="1242857"/>
          </a:xfrm>
          <a:prstGeom prst="rect">
            <a:avLst/>
          </a:prstGeom>
        </p:spPr>
      </p:pic>
      <p:pic>
        <p:nvPicPr>
          <p:cNvPr id="6" name="Picture 5">
            <a:extLst>
              <a:ext uri="{FF2B5EF4-FFF2-40B4-BE49-F238E27FC236}">
                <a16:creationId xmlns:a16="http://schemas.microsoft.com/office/drawing/2014/main" id="{B743DE0B-221A-4EF5-B14C-99DBAA2BC5E6}"/>
              </a:ext>
            </a:extLst>
          </p:cNvPr>
          <p:cNvPicPr>
            <a:picLocks noChangeAspect="1"/>
          </p:cNvPicPr>
          <p:nvPr/>
        </p:nvPicPr>
        <p:blipFill>
          <a:blip r:embed="rId4"/>
          <a:stretch>
            <a:fillRect/>
          </a:stretch>
        </p:blipFill>
        <p:spPr>
          <a:xfrm>
            <a:off x="5055958" y="1937990"/>
            <a:ext cx="3836138" cy="494502"/>
          </a:xfrm>
          <a:prstGeom prst="rect">
            <a:avLst/>
          </a:prstGeom>
        </p:spPr>
      </p:pic>
    </p:spTree>
    <p:extLst>
      <p:ext uri="{BB962C8B-B14F-4D97-AF65-F5344CB8AC3E}">
        <p14:creationId xmlns:p14="http://schemas.microsoft.com/office/powerpoint/2010/main" val="42089243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0BB4B-4960-4303-A931-752CDDF471AB}"/>
              </a:ext>
            </a:extLst>
          </p:cNvPr>
          <p:cNvSpPr>
            <a:spLocks noGrp="1"/>
          </p:cNvSpPr>
          <p:nvPr>
            <p:ph type="title"/>
          </p:nvPr>
        </p:nvSpPr>
        <p:spPr>
          <a:xfrm>
            <a:off x="457200" y="381000"/>
            <a:ext cx="8229600" cy="609600"/>
          </a:xfrm>
        </p:spPr>
        <p:txBody>
          <a:bodyPr/>
          <a:lstStyle/>
          <a:p>
            <a:r>
              <a:rPr lang="en-US" dirty="0"/>
              <a:t>Many application areas</a:t>
            </a:r>
          </a:p>
        </p:txBody>
      </p:sp>
      <p:sp>
        <p:nvSpPr>
          <p:cNvPr id="3" name="Content Placeholder 2">
            <a:extLst>
              <a:ext uri="{FF2B5EF4-FFF2-40B4-BE49-F238E27FC236}">
                <a16:creationId xmlns:a16="http://schemas.microsoft.com/office/drawing/2014/main" id="{B2DC5592-E7E2-4D3E-AF46-7133D73102B6}"/>
              </a:ext>
            </a:extLst>
          </p:cNvPr>
          <p:cNvSpPr>
            <a:spLocks noGrp="1"/>
          </p:cNvSpPr>
          <p:nvPr>
            <p:ph idx="1"/>
          </p:nvPr>
        </p:nvSpPr>
        <p:spPr>
          <a:xfrm>
            <a:off x="457200" y="1261496"/>
            <a:ext cx="8229600" cy="4953000"/>
          </a:xfrm>
        </p:spPr>
        <p:txBody>
          <a:bodyPr>
            <a:normAutofit fontScale="92500" lnSpcReduction="20000"/>
          </a:bodyPr>
          <a:lstStyle/>
          <a:p>
            <a:r>
              <a:rPr lang="en-US" dirty="0"/>
              <a:t>Web search</a:t>
            </a:r>
          </a:p>
          <a:p>
            <a:r>
              <a:rPr lang="en-US" dirty="0"/>
              <a:t>Text / Web mining</a:t>
            </a:r>
          </a:p>
          <a:p>
            <a:r>
              <a:rPr lang="en-US" dirty="0"/>
              <a:t>Recommender systems / Personalization</a:t>
            </a:r>
          </a:p>
          <a:p>
            <a:r>
              <a:rPr lang="en-US" dirty="0"/>
              <a:t>Computational biology</a:t>
            </a:r>
          </a:p>
          <a:p>
            <a:r>
              <a:rPr lang="en-US" dirty="0"/>
              <a:t>Computational Finance</a:t>
            </a:r>
          </a:p>
          <a:p>
            <a:r>
              <a:rPr lang="en-US" dirty="0"/>
              <a:t>E-commerce / Target marketing</a:t>
            </a:r>
          </a:p>
          <a:p>
            <a:r>
              <a:rPr lang="en-US" dirty="0"/>
              <a:t>Market segmentation and focalization</a:t>
            </a:r>
          </a:p>
          <a:p>
            <a:r>
              <a:rPr lang="en-US" dirty="0"/>
              <a:t>Space exploration</a:t>
            </a:r>
          </a:p>
          <a:p>
            <a:r>
              <a:rPr lang="en-US" dirty="0"/>
              <a:t>Robotics</a:t>
            </a:r>
          </a:p>
          <a:p>
            <a:r>
              <a:rPr lang="en-US" dirty="0"/>
              <a:t>Autonomous vehicles</a:t>
            </a:r>
          </a:p>
          <a:p>
            <a:r>
              <a:rPr lang="en-US" dirty="0"/>
              <a:t>Information extraction</a:t>
            </a:r>
          </a:p>
          <a:p>
            <a:r>
              <a:rPr lang="en-US" dirty="0"/>
              <a:t>Social network analysis</a:t>
            </a:r>
          </a:p>
          <a:p>
            <a:r>
              <a:rPr lang="en-US" dirty="0"/>
              <a:t>Natural language understanding</a:t>
            </a:r>
          </a:p>
          <a:p>
            <a:r>
              <a:rPr lang="en-US" dirty="0"/>
              <a:t>Fraud detection</a:t>
            </a:r>
          </a:p>
          <a:p>
            <a:r>
              <a:rPr lang="en-US" dirty="0"/>
              <a:t>….</a:t>
            </a:r>
          </a:p>
        </p:txBody>
      </p:sp>
      <p:pic>
        <p:nvPicPr>
          <p:cNvPr id="4" name="Picture 3">
            <a:extLst>
              <a:ext uri="{FF2B5EF4-FFF2-40B4-BE49-F238E27FC236}">
                <a16:creationId xmlns:a16="http://schemas.microsoft.com/office/drawing/2014/main" id="{47795E74-3704-4271-936F-B57F36C280C4}"/>
              </a:ext>
            </a:extLst>
          </p:cNvPr>
          <p:cNvPicPr>
            <a:picLocks noChangeAspect="1"/>
          </p:cNvPicPr>
          <p:nvPr/>
        </p:nvPicPr>
        <p:blipFill>
          <a:blip r:embed="rId2"/>
          <a:stretch>
            <a:fillRect/>
          </a:stretch>
        </p:blipFill>
        <p:spPr>
          <a:xfrm>
            <a:off x="5398248" y="4953256"/>
            <a:ext cx="1551274" cy="1295144"/>
          </a:xfrm>
          <a:prstGeom prst="rect">
            <a:avLst/>
          </a:prstGeom>
        </p:spPr>
      </p:pic>
      <p:pic>
        <p:nvPicPr>
          <p:cNvPr id="8" name="Picture 7">
            <a:extLst>
              <a:ext uri="{FF2B5EF4-FFF2-40B4-BE49-F238E27FC236}">
                <a16:creationId xmlns:a16="http://schemas.microsoft.com/office/drawing/2014/main" id="{8065C356-5D0C-43A6-957A-017575996667}"/>
              </a:ext>
            </a:extLst>
          </p:cNvPr>
          <p:cNvPicPr>
            <a:picLocks noChangeAspect="1"/>
          </p:cNvPicPr>
          <p:nvPr/>
        </p:nvPicPr>
        <p:blipFill rotWithShape="1">
          <a:blip r:embed="rId3"/>
          <a:srcRect l="1439"/>
          <a:stretch/>
        </p:blipFill>
        <p:spPr>
          <a:xfrm>
            <a:off x="6378053" y="1143000"/>
            <a:ext cx="2013750" cy="3539360"/>
          </a:xfrm>
          <a:prstGeom prst="rect">
            <a:avLst/>
          </a:prstGeom>
        </p:spPr>
      </p:pic>
    </p:spTree>
    <p:extLst>
      <p:ext uri="{BB962C8B-B14F-4D97-AF65-F5344CB8AC3E}">
        <p14:creationId xmlns:p14="http://schemas.microsoft.com/office/powerpoint/2010/main" val="42290061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05B5-A322-4C20-A499-6A8958575E60}"/>
              </a:ext>
            </a:extLst>
          </p:cNvPr>
          <p:cNvSpPr>
            <a:spLocks noGrp="1"/>
          </p:cNvSpPr>
          <p:nvPr>
            <p:ph type="title"/>
          </p:nvPr>
        </p:nvSpPr>
        <p:spPr/>
        <p:txBody>
          <a:bodyPr/>
          <a:lstStyle/>
          <a:p>
            <a:r>
              <a:rPr lang="en-US" dirty="0"/>
              <a:t>Supervised Learning: Regression</a:t>
            </a:r>
          </a:p>
        </p:txBody>
      </p:sp>
      <p:pic>
        <p:nvPicPr>
          <p:cNvPr id="4" name="Picture 3">
            <a:extLst>
              <a:ext uri="{FF2B5EF4-FFF2-40B4-BE49-F238E27FC236}">
                <a16:creationId xmlns:a16="http://schemas.microsoft.com/office/drawing/2014/main" id="{89351BB4-C762-419C-9A2A-91BD6B7775D0}"/>
              </a:ext>
            </a:extLst>
          </p:cNvPr>
          <p:cNvPicPr>
            <a:picLocks noChangeAspect="1"/>
          </p:cNvPicPr>
          <p:nvPr/>
        </p:nvPicPr>
        <p:blipFill>
          <a:blip r:embed="rId2"/>
          <a:stretch>
            <a:fillRect/>
          </a:stretch>
        </p:blipFill>
        <p:spPr>
          <a:xfrm>
            <a:off x="1449222" y="1329284"/>
            <a:ext cx="6514080" cy="4520910"/>
          </a:xfrm>
          <a:prstGeom prst="rect">
            <a:avLst/>
          </a:prstGeom>
        </p:spPr>
      </p:pic>
    </p:spTree>
    <p:extLst>
      <p:ext uri="{BB962C8B-B14F-4D97-AF65-F5344CB8AC3E}">
        <p14:creationId xmlns:p14="http://schemas.microsoft.com/office/powerpoint/2010/main" val="275264839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05B5-A322-4C20-A499-6A8958575E60}"/>
              </a:ext>
            </a:extLst>
          </p:cNvPr>
          <p:cNvSpPr>
            <a:spLocks noGrp="1"/>
          </p:cNvSpPr>
          <p:nvPr>
            <p:ph type="title"/>
          </p:nvPr>
        </p:nvSpPr>
        <p:spPr/>
        <p:txBody>
          <a:bodyPr/>
          <a:lstStyle/>
          <a:p>
            <a:r>
              <a:rPr lang="en-US" dirty="0"/>
              <a:t>Supervised Learning: Classification</a:t>
            </a:r>
          </a:p>
        </p:txBody>
      </p:sp>
      <p:pic>
        <p:nvPicPr>
          <p:cNvPr id="3" name="Picture 2">
            <a:extLst>
              <a:ext uri="{FF2B5EF4-FFF2-40B4-BE49-F238E27FC236}">
                <a16:creationId xmlns:a16="http://schemas.microsoft.com/office/drawing/2014/main" id="{1F17BDC4-F25D-4FAB-BA2D-FF7699FCA86D}"/>
              </a:ext>
            </a:extLst>
          </p:cNvPr>
          <p:cNvPicPr>
            <a:picLocks noChangeAspect="1"/>
          </p:cNvPicPr>
          <p:nvPr/>
        </p:nvPicPr>
        <p:blipFill>
          <a:blip r:embed="rId2"/>
          <a:stretch>
            <a:fillRect/>
          </a:stretch>
        </p:blipFill>
        <p:spPr>
          <a:xfrm>
            <a:off x="1546560" y="1260703"/>
            <a:ext cx="6456107" cy="4550162"/>
          </a:xfrm>
          <a:prstGeom prst="rect">
            <a:avLst/>
          </a:prstGeom>
        </p:spPr>
      </p:pic>
    </p:spTree>
    <p:extLst>
      <p:ext uri="{BB962C8B-B14F-4D97-AF65-F5344CB8AC3E}">
        <p14:creationId xmlns:p14="http://schemas.microsoft.com/office/powerpoint/2010/main" val="37302498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ltLang="en-US" dirty="0"/>
              <a:t>Why Data Mining? </a:t>
            </a:r>
          </a:p>
        </p:txBody>
      </p:sp>
      <p:sp>
        <p:nvSpPr>
          <p:cNvPr id="17412" name="Rectangle 3"/>
          <p:cNvSpPr>
            <a:spLocks noGrp="1" noChangeArrowheads="1"/>
          </p:cNvSpPr>
          <p:nvPr>
            <p:ph type="body" idx="1"/>
          </p:nvPr>
        </p:nvSpPr>
        <p:spPr>
          <a:xfrm>
            <a:off x="457200" y="1209674"/>
            <a:ext cx="8229600" cy="4886325"/>
          </a:xfrm>
        </p:spPr>
        <p:txBody>
          <a:bodyPr/>
          <a:lstStyle/>
          <a:p>
            <a:r>
              <a:rPr lang="en-US" altLang="en-US" sz="2800" dirty="0"/>
              <a:t>The Explosive Growth of Data: from terabytes to petabytes</a:t>
            </a:r>
          </a:p>
          <a:p>
            <a:pPr lvl="1"/>
            <a:r>
              <a:rPr lang="en-US" altLang="en-US" sz="2400" dirty="0"/>
              <a:t>Data collection and data availability</a:t>
            </a:r>
          </a:p>
          <a:p>
            <a:pPr lvl="2"/>
            <a:r>
              <a:rPr lang="en-US" altLang="en-US" sz="2000" dirty="0"/>
              <a:t>Automated data collection tools, database systems, Web, computerized society</a:t>
            </a:r>
          </a:p>
          <a:p>
            <a:pPr lvl="1"/>
            <a:r>
              <a:rPr lang="en-US" altLang="en-US" sz="2400" dirty="0"/>
              <a:t>Major sources of abundant data</a:t>
            </a:r>
          </a:p>
          <a:p>
            <a:pPr lvl="2"/>
            <a:r>
              <a:rPr lang="en-US" altLang="en-US" sz="2000" dirty="0"/>
              <a:t>Business: Web, e-commerce, transactions, stocks, … </a:t>
            </a:r>
          </a:p>
          <a:p>
            <a:pPr lvl="2"/>
            <a:r>
              <a:rPr lang="en-US" altLang="en-US" sz="2000" dirty="0"/>
              <a:t>Science: Remote sensing, bioinformatics, scientific simulation, … </a:t>
            </a:r>
          </a:p>
          <a:p>
            <a:pPr lvl="2"/>
            <a:r>
              <a:rPr lang="en-US" altLang="en-US" sz="2000" dirty="0"/>
              <a:t>Society and everyone: news, images, video, documents, ….</a:t>
            </a:r>
          </a:p>
        </p:txBody>
      </p:sp>
      <p:sp>
        <p:nvSpPr>
          <p:cNvPr id="17410" name="Slide Number Placeholder 5"/>
          <p:cNvSpPr>
            <a:spLocks noGrp="1"/>
          </p:cNvSpPr>
          <p:nvPr>
            <p:ph type="sldNum" sz="quarter" idx="10"/>
          </p:nvPr>
        </p:nvSpPr>
        <p:spPr/>
        <p:txBody>
          <a:bodyPr/>
          <a:lstStyle>
            <a:lvl1pPr eaLnBrk="0" hangingPunct="0">
              <a:defRPr sz="2800">
                <a:solidFill>
                  <a:schemeClr val="tx1"/>
                </a:solidFill>
                <a:latin typeface="Tahoma" pitchFamily="34" charset="0"/>
              </a:defRPr>
            </a:lvl1pPr>
            <a:lvl2pPr marL="742950" indent="-285750" eaLnBrk="0" hangingPunct="0">
              <a:defRPr sz="2800">
                <a:solidFill>
                  <a:schemeClr val="tx1"/>
                </a:solidFill>
                <a:latin typeface="Tahoma" pitchFamily="34" charset="0"/>
              </a:defRPr>
            </a:lvl2pPr>
            <a:lvl3pPr marL="1143000" indent="-228600" eaLnBrk="0" hangingPunct="0">
              <a:defRPr sz="2800">
                <a:solidFill>
                  <a:schemeClr val="tx1"/>
                </a:solidFill>
                <a:latin typeface="Tahoma" pitchFamily="34" charset="0"/>
              </a:defRPr>
            </a:lvl3pPr>
            <a:lvl4pPr marL="1600200" indent="-228600" eaLnBrk="0" hangingPunct="0">
              <a:defRPr sz="2800">
                <a:solidFill>
                  <a:schemeClr val="tx1"/>
                </a:solidFill>
                <a:latin typeface="Tahoma" pitchFamily="34" charset="0"/>
              </a:defRPr>
            </a:lvl4pPr>
            <a:lvl5pPr marL="2057400" indent="-228600" eaLnBrk="0" hangingPunct="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fld id="{0FB97F26-B77D-4761-922E-C4DB58DEA37B}" type="slidenum">
              <a:rPr lang="en-US" altLang="en-US" sz="1200" b="0" smtClean="0">
                <a:latin typeface="Times New Roman" panose="02020603050405020304" pitchFamily="18" charset="0"/>
                <a:cs typeface="Times New Roman" panose="02020603050405020304" pitchFamily="18" charset="0"/>
              </a:rPr>
              <a:pPr/>
              <a:t>2</a:t>
            </a:fld>
            <a:endParaRPr lang="en-US" altLang="en-US" sz="12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6818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05B5-A322-4C20-A499-6A8958575E60}"/>
              </a:ext>
            </a:extLst>
          </p:cNvPr>
          <p:cNvSpPr>
            <a:spLocks noGrp="1"/>
          </p:cNvSpPr>
          <p:nvPr>
            <p:ph type="title"/>
          </p:nvPr>
        </p:nvSpPr>
        <p:spPr/>
        <p:txBody>
          <a:bodyPr/>
          <a:lstStyle/>
          <a:p>
            <a:r>
              <a:rPr lang="en-US" dirty="0"/>
              <a:t>Supervised Learning: Classification</a:t>
            </a:r>
          </a:p>
        </p:txBody>
      </p:sp>
      <p:pic>
        <p:nvPicPr>
          <p:cNvPr id="4" name="Picture 3">
            <a:extLst>
              <a:ext uri="{FF2B5EF4-FFF2-40B4-BE49-F238E27FC236}">
                <a16:creationId xmlns:a16="http://schemas.microsoft.com/office/drawing/2014/main" id="{02BAD0CF-0078-4BA2-AC88-CA567CEF85BF}"/>
              </a:ext>
            </a:extLst>
          </p:cNvPr>
          <p:cNvPicPr>
            <a:picLocks noChangeAspect="1"/>
          </p:cNvPicPr>
          <p:nvPr/>
        </p:nvPicPr>
        <p:blipFill>
          <a:blip r:embed="rId2"/>
          <a:stretch>
            <a:fillRect/>
          </a:stretch>
        </p:blipFill>
        <p:spPr>
          <a:xfrm>
            <a:off x="1436798" y="1734208"/>
            <a:ext cx="6585714" cy="3957143"/>
          </a:xfrm>
          <a:prstGeom prst="rect">
            <a:avLst/>
          </a:prstGeom>
        </p:spPr>
      </p:pic>
    </p:spTree>
    <p:extLst>
      <p:ext uri="{BB962C8B-B14F-4D97-AF65-F5344CB8AC3E}">
        <p14:creationId xmlns:p14="http://schemas.microsoft.com/office/powerpoint/2010/main" val="382111223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91613" y="402559"/>
            <a:ext cx="8052619" cy="854832"/>
          </a:xfrm>
        </p:spPr>
        <p:txBody>
          <a:bodyPr/>
          <a:lstStyle/>
          <a:p>
            <a:pPr algn="ctr"/>
            <a:r>
              <a:rPr lang="en-US" dirty="0"/>
              <a:t>Classification Example: Spam Filter</a:t>
            </a:r>
          </a:p>
        </p:txBody>
      </p:sp>
      <p:sp>
        <p:nvSpPr>
          <p:cNvPr id="8195" name="Rectangle 3"/>
          <p:cNvSpPr>
            <a:spLocks noGrp="1" noChangeArrowheads="1"/>
          </p:cNvSpPr>
          <p:nvPr>
            <p:ph idx="1"/>
          </p:nvPr>
        </p:nvSpPr>
        <p:spPr>
          <a:xfrm>
            <a:off x="358263" y="1464904"/>
            <a:ext cx="4823337" cy="4489634"/>
          </a:xfrm>
        </p:spPr>
        <p:txBody>
          <a:bodyPr>
            <a:normAutofit/>
          </a:bodyPr>
          <a:lstStyle/>
          <a:p>
            <a:r>
              <a:rPr lang="en-US" sz="2000" dirty="0"/>
              <a:t>Input: an email</a:t>
            </a:r>
          </a:p>
          <a:p>
            <a:r>
              <a:rPr lang="en-US" sz="2000" dirty="0"/>
              <a:t>Output: spam/ham</a:t>
            </a:r>
            <a:endParaRPr lang="en-US" sz="600" dirty="0"/>
          </a:p>
          <a:p>
            <a:r>
              <a:rPr lang="en-US" sz="2000" dirty="0"/>
              <a:t>Setup:</a:t>
            </a:r>
          </a:p>
          <a:p>
            <a:pPr lvl="1"/>
            <a:r>
              <a:rPr lang="en-US" sz="1600" dirty="0"/>
              <a:t>Get a large collection of example emails, each labeled “spam” or “ham”</a:t>
            </a:r>
          </a:p>
          <a:p>
            <a:pPr lvl="1"/>
            <a:r>
              <a:rPr lang="en-US" sz="1600" dirty="0"/>
              <a:t>Note: someone has to hand label all this data!</a:t>
            </a:r>
          </a:p>
          <a:p>
            <a:pPr lvl="1"/>
            <a:r>
              <a:rPr lang="en-US" sz="1600" dirty="0"/>
              <a:t>Want to learn to predict labels of new, future emails</a:t>
            </a:r>
          </a:p>
          <a:p>
            <a:r>
              <a:rPr lang="en-US" sz="2000" dirty="0"/>
              <a:t>Features: The attributes used to make the ham / spam decision</a:t>
            </a:r>
          </a:p>
          <a:p>
            <a:pPr lvl="1"/>
            <a:r>
              <a:rPr lang="en-US" sz="1600" dirty="0"/>
              <a:t>Words: FREE!</a:t>
            </a:r>
          </a:p>
          <a:p>
            <a:pPr lvl="1"/>
            <a:r>
              <a:rPr lang="en-US" sz="1600" dirty="0"/>
              <a:t>Text Patterns: $</a:t>
            </a:r>
            <a:r>
              <a:rPr lang="en-US" sz="1600" dirty="0" err="1"/>
              <a:t>dd</a:t>
            </a:r>
            <a:r>
              <a:rPr lang="en-US" sz="1600" dirty="0"/>
              <a:t>, CAPS</a:t>
            </a:r>
          </a:p>
          <a:p>
            <a:pPr lvl="1"/>
            <a:r>
              <a:rPr lang="en-US" sz="1600" dirty="0"/>
              <a:t>Non-text: </a:t>
            </a:r>
            <a:r>
              <a:rPr lang="en-US" sz="1600" dirty="0" err="1"/>
              <a:t>SenderInContacts</a:t>
            </a:r>
            <a:endParaRPr lang="en-US" sz="1600" dirty="0"/>
          </a:p>
          <a:p>
            <a:pPr lvl="1"/>
            <a:r>
              <a:rPr lang="en-US" sz="1600" dirty="0"/>
              <a:t>…</a:t>
            </a:r>
          </a:p>
          <a:p>
            <a:pPr lvl="1"/>
            <a:endParaRPr lang="en-US" sz="1600" dirty="0"/>
          </a:p>
        </p:txBody>
      </p:sp>
      <p:sp>
        <p:nvSpPr>
          <p:cNvPr id="8196" name="Text Box 4"/>
          <p:cNvSpPr txBox="1">
            <a:spLocks noChangeArrowheads="1"/>
          </p:cNvSpPr>
          <p:nvPr/>
        </p:nvSpPr>
        <p:spPr bwMode="auto">
          <a:xfrm>
            <a:off x="6000750" y="1943101"/>
            <a:ext cx="2686050" cy="1200329"/>
          </a:xfrm>
          <a:prstGeom prst="rect">
            <a:avLst/>
          </a:prstGeom>
          <a:noFill/>
          <a:ln w="9525">
            <a:solidFill>
              <a:schemeClr val="tx1"/>
            </a:solidFill>
            <a:miter lim="800000"/>
            <a:headEnd/>
            <a:tailEnd/>
          </a:ln>
        </p:spPr>
        <p:txBody>
          <a:bodyPr>
            <a:spAutoFit/>
          </a:bodyPr>
          <a:lstStyle/>
          <a:p>
            <a:r>
              <a:rPr lang="en-US" sz="1200" dirty="0">
                <a:latin typeface="Calibri"/>
                <a:cs typeface="Calibri"/>
              </a:rPr>
              <a:t>Dear Sir.</a:t>
            </a:r>
          </a:p>
          <a:p>
            <a:endParaRPr lang="en-US" sz="1200" dirty="0">
              <a:latin typeface="Calibri"/>
              <a:cs typeface="Calibri"/>
            </a:endParaRPr>
          </a:p>
          <a:p>
            <a:r>
              <a:rPr lang="en-US" sz="1200" dirty="0">
                <a:latin typeface="Calibri"/>
                <a:cs typeface="Calibri"/>
              </a:rPr>
              <a:t>First, I must solicit your confidence in this transaction, this is by </a:t>
            </a:r>
            <a:r>
              <a:rPr lang="en-US" sz="1200" dirty="0" err="1">
                <a:latin typeface="Calibri"/>
                <a:cs typeface="Calibri"/>
              </a:rPr>
              <a:t>virture</a:t>
            </a:r>
            <a:r>
              <a:rPr lang="en-US" sz="1200" dirty="0">
                <a:latin typeface="Calibri"/>
                <a:cs typeface="Calibri"/>
              </a:rPr>
              <a:t> of its nature as being utterly </a:t>
            </a:r>
            <a:r>
              <a:rPr lang="en-US" sz="1200" dirty="0" err="1">
                <a:latin typeface="Calibri"/>
                <a:cs typeface="Calibri"/>
              </a:rPr>
              <a:t>confidencial</a:t>
            </a:r>
            <a:r>
              <a:rPr lang="en-US" sz="1200" dirty="0">
                <a:latin typeface="Calibri"/>
                <a:cs typeface="Calibri"/>
              </a:rPr>
              <a:t> and top secret. …</a:t>
            </a:r>
          </a:p>
        </p:txBody>
      </p:sp>
      <p:sp>
        <p:nvSpPr>
          <p:cNvPr id="8197" name="Text Box 5"/>
          <p:cNvSpPr txBox="1">
            <a:spLocks noChangeArrowheads="1"/>
          </p:cNvSpPr>
          <p:nvPr/>
        </p:nvSpPr>
        <p:spPr bwMode="auto">
          <a:xfrm>
            <a:off x="6000750" y="3143250"/>
            <a:ext cx="2628900" cy="1384995"/>
          </a:xfrm>
          <a:prstGeom prst="rect">
            <a:avLst/>
          </a:prstGeom>
          <a:noFill/>
          <a:ln w="9525">
            <a:solidFill>
              <a:schemeClr val="tx1"/>
            </a:solidFill>
            <a:miter lim="800000"/>
            <a:headEnd/>
            <a:tailEnd/>
          </a:ln>
        </p:spPr>
        <p:txBody>
          <a:bodyPr>
            <a:spAutoFit/>
          </a:bodyPr>
          <a:lstStyle/>
          <a:p>
            <a:r>
              <a:rPr lang="en-US" sz="1200" dirty="0">
                <a:latin typeface="Calibri"/>
                <a:cs typeface="Calibri"/>
              </a:rPr>
              <a:t>TO BE REMOVED FROM FUTURE MAILINGS, SIMPLY REPLY TO THIS MESSAGE AND PUT "REMOVE" IN THE SUBJECT.</a:t>
            </a:r>
          </a:p>
          <a:p>
            <a:endParaRPr lang="en-US" sz="1200" dirty="0">
              <a:latin typeface="Calibri"/>
              <a:cs typeface="Calibri"/>
            </a:endParaRPr>
          </a:p>
          <a:p>
            <a:r>
              <a:rPr lang="en-US" sz="1200" dirty="0">
                <a:latin typeface="Calibri"/>
                <a:cs typeface="Calibri"/>
              </a:rPr>
              <a:t>99  MILLION EMAIL ADDRESSES</a:t>
            </a:r>
          </a:p>
          <a:p>
            <a:r>
              <a:rPr lang="en-US" sz="1200" dirty="0">
                <a:latin typeface="Calibri"/>
                <a:cs typeface="Calibri"/>
              </a:rPr>
              <a:t>  FOR ONLY $99</a:t>
            </a:r>
          </a:p>
        </p:txBody>
      </p:sp>
      <p:sp>
        <p:nvSpPr>
          <p:cNvPr id="8198" name="Text Box 6"/>
          <p:cNvSpPr txBox="1">
            <a:spLocks noChangeArrowheads="1"/>
          </p:cNvSpPr>
          <p:nvPr/>
        </p:nvSpPr>
        <p:spPr bwMode="auto">
          <a:xfrm>
            <a:off x="6000750" y="4514851"/>
            <a:ext cx="2628900" cy="1384995"/>
          </a:xfrm>
          <a:prstGeom prst="rect">
            <a:avLst/>
          </a:prstGeom>
          <a:noFill/>
          <a:ln w="9525">
            <a:solidFill>
              <a:schemeClr val="tx1"/>
            </a:solidFill>
            <a:miter lim="800000"/>
            <a:headEnd/>
            <a:tailEnd/>
          </a:ln>
        </p:spPr>
        <p:txBody>
          <a:bodyPr>
            <a:spAutoFit/>
          </a:bodyPr>
          <a:lstStyle/>
          <a:p>
            <a:r>
              <a:rPr lang="en-US" sz="1200">
                <a:latin typeface="Calibri"/>
                <a:cs typeface="Calibri"/>
              </a:rPr>
              <a:t>Ok, Iknow this is blatantly OT but I'm beginning to go insane. Had an old Dell Dimension XPS sitting in the corner and decided to put it to use, I know it was working pre being stuck in the corner, but when I plugged it in, hit the power nothing happened.</a:t>
            </a:r>
          </a:p>
        </p:txBody>
      </p:sp>
      <p:sp>
        <p:nvSpPr>
          <p:cNvPr id="1282055" name="Freeform 7"/>
          <p:cNvSpPr>
            <a:spLocks/>
          </p:cNvSpPr>
          <p:nvPr/>
        </p:nvSpPr>
        <p:spPr bwMode="auto">
          <a:xfrm>
            <a:off x="5295900" y="4857750"/>
            <a:ext cx="476250" cy="34290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a:lstStyle/>
          <a:p>
            <a:endParaRPr lang="en-US" sz="1800"/>
          </a:p>
        </p:txBody>
      </p:sp>
      <p:sp>
        <p:nvSpPr>
          <p:cNvPr id="1282056" name="Freeform 8"/>
          <p:cNvSpPr>
            <a:spLocks/>
          </p:cNvSpPr>
          <p:nvPr/>
        </p:nvSpPr>
        <p:spPr bwMode="auto">
          <a:xfrm>
            <a:off x="5374482" y="2286000"/>
            <a:ext cx="340519" cy="34290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a:lstStyle/>
          <a:p>
            <a:endParaRPr lang="en-US" sz="1800"/>
          </a:p>
        </p:txBody>
      </p:sp>
      <p:sp>
        <p:nvSpPr>
          <p:cNvPr id="1282057" name="Freeform 9"/>
          <p:cNvSpPr>
            <a:spLocks/>
          </p:cNvSpPr>
          <p:nvPr/>
        </p:nvSpPr>
        <p:spPr bwMode="auto">
          <a:xfrm>
            <a:off x="5372100" y="3486150"/>
            <a:ext cx="340519" cy="34290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a:lstStyle/>
          <a:p>
            <a:endParaRPr lang="en-US" sz="1800"/>
          </a:p>
        </p:txBody>
      </p:sp>
    </p:spTree>
    <p:extLst>
      <p:ext uri="{BB962C8B-B14F-4D97-AF65-F5344CB8AC3E}">
        <p14:creationId xmlns:p14="http://schemas.microsoft.com/office/powerpoint/2010/main" val="41298791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2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20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055" grpId="0" animBg="1"/>
      <p:bldP spid="1282056" grpId="0" animBg="1"/>
      <p:bldP spid="12820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3290" y="364850"/>
            <a:ext cx="8504903" cy="762456"/>
          </a:xfrm>
        </p:spPr>
        <p:txBody>
          <a:bodyPr/>
          <a:lstStyle/>
          <a:p>
            <a:r>
              <a:rPr lang="en-US" dirty="0"/>
              <a:t>Classification </a:t>
            </a:r>
            <a:r>
              <a:rPr lang="en-US" dirty="0">
                <a:latin typeface="Calibri"/>
                <a:cs typeface="Calibri"/>
              </a:rPr>
              <a:t>Example: Digit Recognition</a:t>
            </a:r>
          </a:p>
        </p:txBody>
      </p:sp>
      <p:sp>
        <p:nvSpPr>
          <p:cNvPr id="10243" name="Rectangle 3"/>
          <p:cNvSpPr>
            <a:spLocks noGrp="1" noChangeArrowheads="1"/>
          </p:cNvSpPr>
          <p:nvPr>
            <p:ph idx="1"/>
          </p:nvPr>
        </p:nvSpPr>
        <p:spPr>
          <a:xfrm>
            <a:off x="408145" y="1428165"/>
            <a:ext cx="5839803" cy="4058235"/>
          </a:xfrm>
        </p:spPr>
        <p:txBody>
          <a:bodyPr>
            <a:normAutofit/>
          </a:bodyPr>
          <a:lstStyle/>
          <a:p>
            <a:pPr eaLnBrk="1" hangingPunct="1"/>
            <a:r>
              <a:rPr lang="en-US" sz="2000" dirty="0">
                <a:latin typeface="Calibri"/>
                <a:cs typeface="Calibri"/>
              </a:rPr>
              <a:t>Input: images / pixel grids</a:t>
            </a:r>
          </a:p>
          <a:p>
            <a:pPr eaLnBrk="1" hangingPunct="1"/>
            <a:r>
              <a:rPr lang="en-US" sz="2000" dirty="0">
                <a:latin typeface="Calibri"/>
                <a:cs typeface="Calibri"/>
              </a:rPr>
              <a:t>Output: a digit 0-9</a:t>
            </a:r>
          </a:p>
          <a:p>
            <a:pPr eaLnBrk="1" hangingPunct="1"/>
            <a:endParaRPr lang="en-US" sz="2000" dirty="0">
              <a:latin typeface="Calibri"/>
              <a:cs typeface="Calibri"/>
            </a:endParaRPr>
          </a:p>
          <a:p>
            <a:pPr eaLnBrk="1" hangingPunct="1">
              <a:lnSpc>
                <a:spcPct val="80000"/>
              </a:lnSpc>
            </a:pPr>
            <a:r>
              <a:rPr lang="en-US" sz="2000" dirty="0">
                <a:latin typeface="Calibri"/>
                <a:cs typeface="Calibri"/>
              </a:rPr>
              <a:t>Setup:</a:t>
            </a:r>
          </a:p>
          <a:p>
            <a:pPr lvl="1" eaLnBrk="1" hangingPunct="1">
              <a:lnSpc>
                <a:spcPct val="80000"/>
              </a:lnSpc>
            </a:pPr>
            <a:r>
              <a:rPr lang="en-US" sz="1600" dirty="0">
                <a:latin typeface="Calibri"/>
                <a:cs typeface="Calibri"/>
              </a:rPr>
              <a:t>Get a large collection of example images, each labeled with a digit</a:t>
            </a:r>
          </a:p>
          <a:p>
            <a:pPr lvl="1" eaLnBrk="1" hangingPunct="1">
              <a:lnSpc>
                <a:spcPct val="80000"/>
              </a:lnSpc>
            </a:pPr>
            <a:r>
              <a:rPr lang="en-US" sz="1600" dirty="0">
                <a:latin typeface="Calibri"/>
                <a:cs typeface="Calibri"/>
              </a:rPr>
              <a:t>Note: someone has to hand label all this data!</a:t>
            </a:r>
          </a:p>
          <a:p>
            <a:pPr lvl="1" eaLnBrk="1" hangingPunct="1">
              <a:lnSpc>
                <a:spcPct val="80000"/>
              </a:lnSpc>
            </a:pPr>
            <a:r>
              <a:rPr lang="en-US" sz="1600" dirty="0">
                <a:latin typeface="Calibri"/>
                <a:cs typeface="Calibri"/>
              </a:rPr>
              <a:t>Want to learn to predict labels of new, future digit images</a:t>
            </a:r>
          </a:p>
          <a:p>
            <a:pPr lvl="1" eaLnBrk="1" hangingPunct="1">
              <a:lnSpc>
                <a:spcPct val="80000"/>
              </a:lnSpc>
            </a:pPr>
            <a:endParaRPr lang="en-US" sz="1600" dirty="0">
              <a:latin typeface="Calibri"/>
              <a:cs typeface="Calibri"/>
            </a:endParaRPr>
          </a:p>
          <a:p>
            <a:pPr lvl="1" eaLnBrk="1" hangingPunct="1">
              <a:lnSpc>
                <a:spcPct val="80000"/>
              </a:lnSpc>
            </a:pPr>
            <a:endParaRPr lang="en-US" sz="1600" dirty="0">
              <a:latin typeface="Calibri"/>
              <a:cs typeface="Calibri"/>
            </a:endParaRPr>
          </a:p>
          <a:p>
            <a:pPr eaLnBrk="1" hangingPunct="1">
              <a:lnSpc>
                <a:spcPct val="80000"/>
              </a:lnSpc>
            </a:pPr>
            <a:r>
              <a:rPr lang="en-US" sz="2000" dirty="0">
                <a:latin typeface="Calibri"/>
                <a:cs typeface="Calibri"/>
              </a:rPr>
              <a:t>Features: </a:t>
            </a:r>
            <a:r>
              <a:rPr lang="en-US" sz="1600" dirty="0">
                <a:latin typeface="Calibri"/>
                <a:cs typeface="Calibri"/>
              </a:rPr>
              <a:t>The attributes used to make the digit decision</a:t>
            </a:r>
          </a:p>
          <a:p>
            <a:pPr lvl="1" eaLnBrk="1" hangingPunct="1">
              <a:lnSpc>
                <a:spcPct val="80000"/>
              </a:lnSpc>
            </a:pPr>
            <a:r>
              <a:rPr lang="en-US" sz="1600" dirty="0">
                <a:latin typeface="Calibri"/>
                <a:cs typeface="Calibri"/>
              </a:rPr>
              <a:t>Pixels: (6,8)=ON</a:t>
            </a:r>
          </a:p>
          <a:p>
            <a:pPr lvl="1" eaLnBrk="1" hangingPunct="1">
              <a:lnSpc>
                <a:spcPct val="80000"/>
              </a:lnSpc>
            </a:pPr>
            <a:r>
              <a:rPr lang="en-US" sz="1600" dirty="0">
                <a:latin typeface="Calibri"/>
                <a:cs typeface="Calibri"/>
              </a:rPr>
              <a:t>Shape Patterns: </a:t>
            </a:r>
            <a:r>
              <a:rPr lang="en-US" sz="1600" dirty="0" err="1">
                <a:latin typeface="Calibri"/>
                <a:cs typeface="Calibri"/>
              </a:rPr>
              <a:t>NumComponents</a:t>
            </a:r>
            <a:r>
              <a:rPr lang="en-US" sz="1600" dirty="0">
                <a:latin typeface="Calibri"/>
                <a:cs typeface="Calibri"/>
              </a:rPr>
              <a:t>, </a:t>
            </a:r>
            <a:r>
              <a:rPr lang="en-US" sz="1600" dirty="0" err="1">
                <a:latin typeface="Calibri"/>
                <a:cs typeface="Calibri"/>
              </a:rPr>
              <a:t>AspectRatio</a:t>
            </a:r>
            <a:r>
              <a:rPr lang="en-US" sz="1600" dirty="0">
                <a:latin typeface="Calibri"/>
                <a:cs typeface="Calibri"/>
              </a:rPr>
              <a:t>, </a:t>
            </a:r>
            <a:r>
              <a:rPr lang="en-US" sz="1600" dirty="0" err="1">
                <a:latin typeface="Calibri"/>
                <a:cs typeface="Calibri"/>
              </a:rPr>
              <a:t>NumLoops</a:t>
            </a:r>
            <a:endParaRPr lang="en-US" sz="1600" dirty="0">
              <a:latin typeface="Calibri"/>
              <a:cs typeface="Calibri"/>
            </a:endParaRPr>
          </a:p>
          <a:p>
            <a:pPr lvl="1" eaLnBrk="1" hangingPunct="1">
              <a:lnSpc>
                <a:spcPct val="80000"/>
              </a:lnSpc>
            </a:pPr>
            <a:r>
              <a:rPr lang="en-US" sz="1600" dirty="0">
                <a:latin typeface="Calibri"/>
                <a:cs typeface="Calibri"/>
              </a:rPr>
              <a:t>…</a:t>
            </a:r>
          </a:p>
          <a:p>
            <a:pPr lvl="1" eaLnBrk="1" hangingPunct="1">
              <a:lnSpc>
                <a:spcPct val="80000"/>
              </a:lnSpc>
            </a:pPr>
            <a:endParaRPr lang="en-US" sz="1600" dirty="0">
              <a:latin typeface="Calibri"/>
              <a:cs typeface="Calibri"/>
            </a:endParaRPr>
          </a:p>
          <a:p>
            <a:pPr eaLnBrk="1" hangingPunct="1"/>
            <a:endParaRPr lang="en-US" sz="2000" dirty="0">
              <a:latin typeface="Calibri"/>
              <a:cs typeface="Calibri"/>
            </a:endParaRPr>
          </a:p>
        </p:txBody>
      </p:sp>
      <p:pic>
        <p:nvPicPr>
          <p:cNvPr id="10244" name="Picture 4"/>
          <p:cNvPicPr>
            <a:picLocks noChangeAspect="1" noChangeArrowheads="1"/>
          </p:cNvPicPr>
          <p:nvPr/>
        </p:nvPicPr>
        <p:blipFill>
          <a:blip r:embed="rId2" cstate="print"/>
          <a:srcRect/>
          <a:stretch>
            <a:fillRect/>
          </a:stretch>
        </p:blipFill>
        <p:spPr bwMode="auto">
          <a:xfrm>
            <a:off x="6818565" y="1722945"/>
            <a:ext cx="381000" cy="428625"/>
          </a:xfrm>
          <a:prstGeom prst="rect">
            <a:avLst/>
          </a:prstGeom>
          <a:noFill/>
          <a:ln w="9525">
            <a:noFill/>
            <a:miter lim="800000"/>
            <a:headEnd/>
            <a:tailEnd/>
          </a:ln>
        </p:spPr>
      </p:pic>
      <p:pic>
        <p:nvPicPr>
          <p:cNvPr id="10245" name="Picture 5"/>
          <p:cNvPicPr>
            <a:picLocks noChangeAspect="1" noChangeArrowheads="1"/>
          </p:cNvPicPr>
          <p:nvPr/>
        </p:nvPicPr>
        <p:blipFill>
          <a:blip r:embed="rId3" cstate="print"/>
          <a:srcRect/>
          <a:stretch>
            <a:fillRect/>
          </a:stretch>
        </p:blipFill>
        <p:spPr bwMode="auto">
          <a:xfrm>
            <a:off x="6791180" y="2353381"/>
            <a:ext cx="408385" cy="448866"/>
          </a:xfrm>
          <a:prstGeom prst="rect">
            <a:avLst/>
          </a:prstGeom>
          <a:noFill/>
          <a:ln w="9525">
            <a:noFill/>
            <a:miter lim="800000"/>
            <a:headEnd/>
            <a:tailEnd/>
          </a:ln>
        </p:spPr>
      </p:pic>
      <p:pic>
        <p:nvPicPr>
          <p:cNvPr id="10246" name="Picture 7"/>
          <p:cNvPicPr>
            <a:picLocks noChangeAspect="1" noChangeArrowheads="1"/>
          </p:cNvPicPr>
          <p:nvPr/>
        </p:nvPicPr>
        <p:blipFill>
          <a:blip r:embed="rId4" cstate="print"/>
          <a:srcRect/>
          <a:stretch>
            <a:fillRect/>
          </a:stretch>
        </p:blipFill>
        <p:spPr bwMode="auto">
          <a:xfrm>
            <a:off x="6763200" y="3725716"/>
            <a:ext cx="491729" cy="504825"/>
          </a:xfrm>
          <a:prstGeom prst="rect">
            <a:avLst/>
          </a:prstGeom>
          <a:noFill/>
          <a:ln w="9525">
            <a:noFill/>
            <a:miter lim="800000"/>
            <a:headEnd/>
            <a:tailEnd/>
          </a:ln>
        </p:spPr>
      </p:pic>
      <p:pic>
        <p:nvPicPr>
          <p:cNvPr id="10247" name="Picture 73"/>
          <p:cNvPicPr>
            <a:picLocks noChangeAspect="1" noChangeArrowheads="1"/>
          </p:cNvPicPr>
          <p:nvPr/>
        </p:nvPicPr>
        <p:blipFill>
          <a:blip r:embed="rId5" cstate="print"/>
          <a:srcRect/>
          <a:stretch>
            <a:fillRect/>
          </a:stretch>
        </p:blipFill>
        <p:spPr bwMode="auto">
          <a:xfrm>
            <a:off x="6777488" y="4535818"/>
            <a:ext cx="463154" cy="510779"/>
          </a:xfrm>
          <a:prstGeom prst="rect">
            <a:avLst/>
          </a:prstGeom>
          <a:noFill/>
          <a:ln w="9525">
            <a:noFill/>
            <a:miter lim="800000"/>
            <a:headEnd/>
            <a:tailEnd/>
          </a:ln>
        </p:spPr>
      </p:pic>
      <p:pic>
        <p:nvPicPr>
          <p:cNvPr id="10248" name="Picture 74"/>
          <p:cNvPicPr>
            <a:picLocks noChangeAspect="1" noChangeArrowheads="1"/>
          </p:cNvPicPr>
          <p:nvPr/>
        </p:nvPicPr>
        <p:blipFill>
          <a:blip r:embed="rId6" cstate="print"/>
          <a:srcRect/>
          <a:stretch>
            <a:fillRect/>
          </a:stretch>
        </p:blipFill>
        <p:spPr bwMode="auto">
          <a:xfrm>
            <a:off x="6755461" y="3075039"/>
            <a:ext cx="463154" cy="448866"/>
          </a:xfrm>
          <a:prstGeom prst="rect">
            <a:avLst/>
          </a:prstGeom>
          <a:noFill/>
          <a:ln w="9525">
            <a:noFill/>
            <a:miter lim="800000"/>
            <a:headEnd/>
            <a:tailEnd/>
          </a:ln>
        </p:spPr>
      </p:pic>
      <p:sp>
        <p:nvSpPr>
          <p:cNvPr id="10249" name="TextBox 74"/>
          <p:cNvSpPr txBox="1">
            <a:spLocks noChangeArrowheads="1"/>
          </p:cNvSpPr>
          <p:nvPr/>
        </p:nvSpPr>
        <p:spPr bwMode="auto">
          <a:xfrm>
            <a:off x="7732965" y="1780095"/>
            <a:ext cx="285750" cy="323165"/>
          </a:xfrm>
          <a:prstGeom prst="rect">
            <a:avLst/>
          </a:prstGeom>
          <a:noFill/>
          <a:ln w="9525">
            <a:noFill/>
            <a:miter lim="800000"/>
            <a:headEnd/>
            <a:tailEnd/>
          </a:ln>
        </p:spPr>
        <p:txBody>
          <a:bodyPr>
            <a:spAutoFit/>
          </a:bodyPr>
          <a:lstStyle/>
          <a:p>
            <a:r>
              <a:rPr lang="en-US" sz="1500" b="1">
                <a:latin typeface="Calibri"/>
                <a:cs typeface="Calibri"/>
              </a:rPr>
              <a:t>0</a:t>
            </a:r>
          </a:p>
        </p:txBody>
      </p:sp>
      <p:sp>
        <p:nvSpPr>
          <p:cNvPr id="10250" name="TextBox 75"/>
          <p:cNvSpPr txBox="1">
            <a:spLocks noChangeArrowheads="1"/>
          </p:cNvSpPr>
          <p:nvPr/>
        </p:nvSpPr>
        <p:spPr bwMode="auto">
          <a:xfrm>
            <a:off x="7732965" y="2408745"/>
            <a:ext cx="285750" cy="323165"/>
          </a:xfrm>
          <a:prstGeom prst="rect">
            <a:avLst/>
          </a:prstGeom>
          <a:noFill/>
          <a:ln w="9525">
            <a:noFill/>
            <a:miter lim="800000"/>
            <a:headEnd/>
            <a:tailEnd/>
          </a:ln>
        </p:spPr>
        <p:txBody>
          <a:bodyPr>
            <a:spAutoFit/>
          </a:bodyPr>
          <a:lstStyle/>
          <a:p>
            <a:r>
              <a:rPr lang="en-US" sz="1500" b="1">
                <a:latin typeface="Calibri"/>
                <a:cs typeface="Calibri"/>
              </a:rPr>
              <a:t>1</a:t>
            </a:r>
          </a:p>
        </p:txBody>
      </p:sp>
      <p:sp>
        <p:nvSpPr>
          <p:cNvPr id="10251" name="TextBox 76"/>
          <p:cNvSpPr txBox="1">
            <a:spLocks noChangeArrowheads="1"/>
          </p:cNvSpPr>
          <p:nvPr/>
        </p:nvSpPr>
        <p:spPr bwMode="auto">
          <a:xfrm>
            <a:off x="7732965" y="3094545"/>
            <a:ext cx="285750" cy="323165"/>
          </a:xfrm>
          <a:prstGeom prst="rect">
            <a:avLst/>
          </a:prstGeom>
          <a:noFill/>
          <a:ln w="9525">
            <a:noFill/>
            <a:miter lim="800000"/>
            <a:headEnd/>
            <a:tailEnd/>
          </a:ln>
        </p:spPr>
        <p:txBody>
          <a:bodyPr>
            <a:spAutoFit/>
          </a:bodyPr>
          <a:lstStyle/>
          <a:p>
            <a:r>
              <a:rPr lang="en-US" sz="1500" b="1">
                <a:latin typeface="Calibri"/>
                <a:cs typeface="Calibri"/>
              </a:rPr>
              <a:t>2</a:t>
            </a:r>
          </a:p>
        </p:txBody>
      </p:sp>
      <p:sp>
        <p:nvSpPr>
          <p:cNvPr id="10252" name="TextBox 77"/>
          <p:cNvSpPr txBox="1">
            <a:spLocks noChangeArrowheads="1"/>
          </p:cNvSpPr>
          <p:nvPr/>
        </p:nvSpPr>
        <p:spPr bwMode="auto">
          <a:xfrm>
            <a:off x="7732965" y="3780345"/>
            <a:ext cx="285750" cy="323165"/>
          </a:xfrm>
          <a:prstGeom prst="rect">
            <a:avLst/>
          </a:prstGeom>
          <a:noFill/>
          <a:ln w="9525">
            <a:noFill/>
            <a:miter lim="800000"/>
            <a:headEnd/>
            <a:tailEnd/>
          </a:ln>
        </p:spPr>
        <p:txBody>
          <a:bodyPr>
            <a:spAutoFit/>
          </a:bodyPr>
          <a:lstStyle/>
          <a:p>
            <a:r>
              <a:rPr lang="en-US" sz="1500" b="1">
                <a:latin typeface="Calibri"/>
                <a:cs typeface="Calibri"/>
              </a:rPr>
              <a:t>1</a:t>
            </a:r>
          </a:p>
        </p:txBody>
      </p:sp>
      <p:sp>
        <p:nvSpPr>
          <p:cNvPr id="10253" name="TextBox 78"/>
          <p:cNvSpPr txBox="1">
            <a:spLocks noChangeArrowheads="1"/>
          </p:cNvSpPr>
          <p:nvPr/>
        </p:nvSpPr>
        <p:spPr bwMode="auto">
          <a:xfrm>
            <a:off x="7675815" y="4641167"/>
            <a:ext cx="457200" cy="323165"/>
          </a:xfrm>
          <a:prstGeom prst="rect">
            <a:avLst/>
          </a:prstGeom>
          <a:noFill/>
          <a:ln w="9525">
            <a:noFill/>
            <a:miter lim="800000"/>
            <a:headEnd/>
            <a:tailEnd/>
          </a:ln>
        </p:spPr>
        <p:txBody>
          <a:bodyPr>
            <a:spAutoFit/>
          </a:bodyPr>
          <a:lstStyle/>
          <a:p>
            <a:r>
              <a:rPr lang="en-US" sz="1500" b="1">
                <a:latin typeface="Calibri"/>
                <a:cs typeface="Calibri"/>
              </a:rPr>
              <a:t>??</a:t>
            </a:r>
          </a:p>
        </p:txBody>
      </p:sp>
    </p:spTree>
    <p:extLst>
      <p:ext uri="{BB962C8B-B14F-4D97-AF65-F5344CB8AC3E}">
        <p14:creationId xmlns:p14="http://schemas.microsoft.com/office/powerpoint/2010/main" val="425527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P spid="10250" grpId="0"/>
      <p:bldP spid="10251" grpId="0"/>
      <p:bldP spid="10252" grpId="0"/>
      <p:bldP spid="102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EEE6-81E3-417B-9289-D659E2B3AAC3}"/>
              </a:ext>
            </a:extLst>
          </p:cNvPr>
          <p:cNvSpPr>
            <a:spLocks noGrp="1"/>
          </p:cNvSpPr>
          <p:nvPr>
            <p:ph type="title"/>
          </p:nvPr>
        </p:nvSpPr>
        <p:spPr/>
        <p:txBody>
          <a:bodyPr/>
          <a:lstStyle/>
          <a:p>
            <a:r>
              <a:rPr lang="en-US" sz="3200" dirty="0"/>
              <a:t>Designing a Supervised Learning System</a:t>
            </a:r>
          </a:p>
        </p:txBody>
      </p:sp>
      <p:sp>
        <p:nvSpPr>
          <p:cNvPr id="3" name="Content Placeholder 2">
            <a:extLst>
              <a:ext uri="{FF2B5EF4-FFF2-40B4-BE49-F238E27FC236}">
                <a16:creationId xmlns:a16="http://schemas.microsoft.com/office/drawing/2014/main" id="{9833C320-CD78-4919-A26B-82BF645B8E1F}"/>
              </a:ext>
            </a:extLst>
          </p:cNvPr>
          <p:cNvSpPr>
            <a:spLocks noGrp="1"/>
          </p:cNvSpPr>
          <p:nvPr>
            <p:ph idx="1"/>
          </p:nvPr>
        </p:nvSpPr>
        <p:spPr>
          <a:xfrm>
            <a:off x="670436" y="1205959"/>
            <a:ext cx="7429499" cy="3901966"/>
          </a:xfrm>
        </p:spPr>
        <p:txBody>
          <a:bodyPr/>
          <a:lstStyle/>
          <a:p>
            <a:r>
              <a:rPr lang="en-US" sz="2400" dirty="0"/>
              <a:t>Choose the training data</a:t>
            </a:r>
          </a:p>
          <a:p>
            <a:r>
              <a:rPr lang="en-US" sz="2400" dirty="0"/>
              <a:t>Choose exactly what is to be learned</a:t>
            </a:r>
          </a:p>
          <a:p>
            <a:pPr lvl="1"/>
            <a:r>
              <a:rPr lang="en-US" sz="2000" dirty="0"/>
              <a:t>i.e. the </a:t>
            </a:r>
            <a:r>
              <a:rPr lang="en-US" sz="2000" dirty="0">
                <a:solidFill>
                  <a:srgbClr val="C00000"/>
                </a:solidFill>
              </a:rPr>
              <a:t>target function</a:t>
            </a:r>
          </a:p>
          <a:p>
            <a:r>
              <a:rPr lang="en-US" sz="2400" dirty="0"/>
              <a:t>Choose how to represent the target function</a:t>
            </a:r>
          </a:p>
          <a:p>
            <a:r>
              <a:rPr lang="en-US" sz="2400" dirty="0"/>
              <a:t>Choose a learning algorithm to infer the target function from the experience</a:t>
            </a:r>
          </a:p>
        </p:txBody>
      </p:sp>
      <p:grpSp>
        <p:nvGrpSpPr>
          <p:cNvPr id="6" name="Group 5">
            <a:extLst>
              <a:ext uri="{FF2B5EF4-FFF2-40B4-BE49-F238E27FC236}">
                <a16:creationId xmlns:a16="http://schemas.microsoft.com/office/drawing/2014/main" id="{BB1376D6-58C9-488B-B249-86BBFAB75001}"/>
              </a:ext>
            </a:extLst>
          </p:cNvPr>
          <p:cNvGrpSpPr/>
          <p:nvPr/>
        </p:nvGrpSpPr>
        <p:grpSpPr>
          <a:xfrm>
            <a:off x="2041634" y="3910564"/>
            <a:ext cx="4864085" cy="2394722"/>
            <a:chOff x="2254469" y="4104400"/>
            <a:chExt cx="4259847" cy="1923443"/>
          </a:xfrm>
        </p:grpSpPr>
        <p:pic>
          <p:nvPicPr>
            <p:cNvPr id="4" name="Picture 3">
              <a:extLst>
                <a:ext uri="{FF2B5EF4-FFF2-40B4-BE49-F238E27FC236}">
                  <a16:creationId xmlns:a16="http://schemas.microsoft.com/office/drawing/2014/main" id="{503A09FD-0B05-4046-A06C-13A4B8BBDC37}"/>
                </a:ext>
              </a:extLst>
            </p:cNvPr>
            <p:cNvPicPr>
              <a:picLocks noChangeAspect="1"/>
            </p:cNvPicPr>
            <p:nvPr/>
          </p:nvPicPr>
          <p:blipFill>
            <a:blip r:embed="rId3"/>
            <a:stretch>
              <a:fillRect/>
            </a:stretch>
          </p:blipFill>
          <p:spPr>
            <a:xfrm>
              <a:off x="2254469" y="4104400"/>
              <a:ext cx="4259847" cy="1848983"/>
            </a:xfrm>
            <a:prstGeom prst="rect">
              <a:avLst/>
            </a:prstGeom>
          </p:spPr>
        </p:pic>
        <p:sp>
          <p:nvSpPr>
            <p:cNvPr id="5" name="Rectangle 4">
              <a:extLst>
                <a:ext uri="{FF2B5EF4-FFF2-40B4-BE49-F238E27FC236}">
                  <a16:creationId xmlns:a16="http://schemas.microsoft.com/office/drawing/2014/main" id="{A8B7216D-C8E3-49CC-AF97-6C1D5019E68F}"/>
                </a:ext>
              </a:extLst>
            </p:cNvPr>
            <p:cNvSpPr/>
            <p:nvPr/>
          </p:nvSpPr>
          <p:spPr>
            <a:xfrm>
              <a:off x="2254469" y="5787667"/>
              <a:ext cx="646386" cy="240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grpSp>
    </p:spTree>
    <p:extLst>
      <p:ext uri="{BB962C8B-B14F-4D97-AF65-F5344CB8AC3E}">
        <p14:creationId xmlns:p14="http://schemas.microsoft.com/office/powerpoint/2010/main" val="362393384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856058" y="395843"/>
            <a:ext cx="7429499" cy="791308"/>
          </a:xfrm>
        </p:spPr>
        <p:txBody>
          <a:bodyPr/>
          <a:lstStyle/>
          <a:p>
            <a:pPr algn="ctr"/>
            <a:r>
              <a:rPr lang="en-US" altLang="en-US" sz="3200" dirty="0"/>
              <a:t>Supervised Learning Summary: 3 Step Process</a:t>
            </a:r>
          </a:p>
        </p:txBody>
      </p:sp>
      <p:sp>
        <p:nvSpPr>
          <p:cNvPr id="19460" name="Rectangle 3"/>
          <p:cNvSpPr>
            <a:spLocks noGrp="1" noChangeArrowheads="1"/>
          </p:cNvSpPr>
          <p:nvPr>
            <p:ph type="body" idx="1"/>
          </p:nvPr>
        </p:nvSpPr>
        <p:spPr>
          <a:xfrm>
            <a:off x="318684" y="1549760"/>
            <a:ext cx="8432026" cy="4733051"/>
          </a:xfrm>
        </p:spPr>
        <p:txBody>
          <a:bodyPr>
            <a:normAutofit fontScale="92500" lnSpcReduction="20000"/>
          </a:bodyPr>
          <a:lstStyle/>
          <a:p>
            <a:r>
              <a:rPr lang="en-US" altLang="en-US" dirty="0"/>
              <a:t>1. Model construction (</a:t>
            </a:r>
            <a:r>
              <a:rPr lang="en-US" altLang="en-US" dirty="0">
                <a:solidFill>
                  <a:srgbClr val="C00000"/>
                </a:solidFill>
              </a:rPr>
              <a:t>Learning</a:t>
            </a:r>
            <a:r>
              <a:rPr lang="en-US" altLang="en-US" dirty="0"/>
              <a:t>):</a:t>
            </a:r>
          </a:p>
          <a:p>
            <a:pPr lvl="1"/>
            <a:r>
              <a:rPr lang="en-US" altLang="en-US" sz="1700" dirty="0"/>
              <a:t>Each record (instance, example) is assumed to belong to a predefined class, as determined by one of the attributes</a:t>
            </a:r>
          </a:p>
          <a:p>
            <a:pPr lvl="2"/>
            <a:r>
              <a:rPr lang="en-US" altLang="en-US" sz="1700" dirty="0"/>
              <a:t>This attribute is call the target attribute</a:t>
            </a:r>
          </a:p>
          <a:p>
            <a:pPr lvl="2"/>
            <a:r>
              <a:rPr lang="en-US" altLang="en-US" sz="1700" dirty="0"/>
              <a:t>The values of the target attribute are the class labels (classification) or numeric values (regression)</a:t>
            </a:r>
          </a:p>
          <a:p>
            <a:pPr lvl="1"/>
            <a:r>
              <a:rPr lang="en-US" altLang="en-US" sz="1700" dirty="0"/>
              <a:t>The set of all instances used for learning the model is called training set</a:t>
            </a:r>
          </a:p>
          <a:p>
            <a:pPr lvl="1"/>
            <a:r>
              <a:rPr lang="en-US" altLang="en-US" sz="1700" dirty="0"/>
              <a:t>The model may be represented in many forms: decision trees, probabilities, neural networks, ….</a:t>
            </a:r>
          </a:p>
          <a:p>
            <a:pPr lvl="1"/>
            <a:r>
              <a:rPr lang="en-US" altLang="en-US" sz="1700" dirty="0"/>
              <a:t>Tune hyperparameters (typically through cross-validation)</a:t>
            </a:r>
          </a:p>
          <a:p>
            <a:pPr lvl="1"/>
            <a:endParaRPr lang="en-US" altLang="en-US" sz="675" dirty="0"/>
          </a:p>
          <a:p>
            <a:r>
              <a:rPr lang="en-US" altLang="en-US" dirty="0"/>
              <a:t>2. Model Evaluation (</a:t>
            </a:r>
            <a:r>
              <a:rPr lang="en-US" altLang="en-US" dirty="0">
                <a:solidFill>
                  <a:srgbClr val="C00000"/>
                </a:solidFill>
              </a:rPr>
              <a:t>Accuracy</a:t>
            </a:r>
            <a:r>
              <a:rPr lang="en-US" altLang="en-US" dirty="0"/>
              <a:t>):</a:t>
            </a:r>
          </a:p>
          <a:p>
            <a:pPr lvl="1"/>
            <a:r>
              <a:rPr lang="en-US" altLang="en-US" sz="1700" dirty="0"/>
              <a:t>Estimate accuracy rate or error rate of the model based on a test set</a:t>
            </a:r>
          </a:p>
          <a:p>
            <a:pPr lvl="1"/>
            <a:r>
              <a:rPr lang="en-US" altLang="en-US" sz="1700" dirty="0"/>
              <a:t>The known labels of test instances are compared with the predicted labels/values from model</a:t>
            </a:r>
          </a:p>
          <a:p>
            <a:pPr lvl="1"/>
            <a:r>
              <a:rPr lang="en-US" altLang="en-US" sz="1700" dirty="0"/>
              <a:t>Test set is independent of training set otherwise over-fitting will occur</a:t>
            </a:r>
          </a:p>
          <a:p>
            <a:pPr lvl="1"/>
            <a:endParaRPr lang="en-US" altLang="en-US" sz="675" dirty="0"/>
          </a:p>
          <a:p>
            <a:r>
              <a:rPr lang="en-US" altLang="en-US" dirty="0"/>
              <a:t>3. Model Use (</a:t>
            </a:r>
            <a:r>
              <a:rPr lang="en-US" altLang="en-US" dirty="0">
                <a:solidFill>
                  <a:srgbClr val="C00000"/>
                </a:solidFill>
              </a:rPr>
              <a:t>Classification</a:t>
            </a:r>
            <a:r>
              <a:rPr lang="en-US" altLang="en-US" dirty="0"/>
              <a:t>):</a:t>
            </a:r>
          </a:p>
          <a:p>
            <a:pPr lvl="1"/>
            <a:r>
              <a:rPr lang="en-US" altLang="en-US" sz="1700" dirty="0"/>
              <a:t>The model is used to classify unseen instances (e.g., to predict the class labels for new unclassified instances)</a:t>
            </a:r>
          </a:p>
        </p:txBody>
      </p:sp>
    </p:spTree>
    <p:extLst>
      <p:ext uri="{BB962C8B-B14F-4D97-AF65-F5344CB8AC3E}">
        <p14:creationId xmlns:p14="http://schemas.microsoft.com/office/powerpoint/2010/main" val="28460671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05B5-A322-4C20-A499-6A8958575E60}"/>
              </a:ext>
            </a:extLst>
          </p:cNvPr>
          <p:cNvSpPr>
            <a:spLocks noGrp="1"/>
          </p:cNvSpPr>
          <p:nvPr>
            <p:ph type="title"/>
          </p:nvPr>
        </p:nvSpPr>
        <p:spPr/>
        <p:txBody>
          <a:bodyPr/>
          <a:lstStyle/>
          <a:p>
            <a:r>
              <a:rPr lang="en-US" dirty="0"/>
              <a:t>Un-Supervised Learning</a:t>
            </a:r>
          </a:p>
        </p:txBody>
      </p:sp>
      <p:pic>
        <p:nvPicPr>
          <p:cNvPr id="3" name="Picture 2">
            <a:extLst>
              <a:ext uri="{FF2B5EF4-FFF2-40B4-BE49-F238E27FC236}">
                <a16:creationId xmlns:a16="http://schemas.microsoft.com/office/drawing/2014/main" id="{6F005CA2-CBF4-4B4A-A419-EA36F248136E}"/>
              </a:ext>
            </a:extLst>
          </p:cNvPr>
          <p:cNvPicPr>
            <a:picLocks noChangeAspect="1"/>
          </p:cNvPicPr>
          <p:nvPr/>
        </p:nvPicPr>
        <p:blipFill>
          <a:blip r:embed="rId2"/>
          <a:stretch>
            <a:fillRect/>
          </a:stretch>
        </p:blipFill>
        <p:spPr>
          <a:xfrm>
            <a:off x="837815" y="1299786"/>
            <a:ext cx="7709143" cy="4491414"/>
          </a:xfrm>
          <a:prstGeom prst="rect">
            <a:avLst/>
          </a:prstGeom>
        </p:spPr>
      </p:pic>
    </p:spTree>
    <p:extLst>
      <p:ext uri="{BB962C8B-B14F-4D97-AF65-F5344CB8AC3E}">
        <p14:creationId xmlns:p14="http://schemas.microsoft.com/office/powerpoint/2010/main" val="348974961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05B5-A322-4C20-A499-6A8958575E60}"/>
              </a:ext>
            </a:extLst>
          </p:cNvPr>
          <p:cNvSpPr>
            <a:spLocks noGrp="1"/>
          </p:cNvSpPr>
          <p:nvPr>
            <p:ph type="title"/>
          </p:nvPr>
        </p:nvSpPr>
        <p:spPr/>
        <p:txBody>
          <a:bodyPr/>
          <a:lstStyle/>
          <a:p>
            <a:r>
              <a:rPr lang="en-US" dirty="0"/>
              <a:t>Un-Supervised Learning</a:t>
            </a:r>
          </a:p>
        </p:txBody>
      </p:sp>
      <p:grpSp>
        <p:nvGrpSpPr>
          <p:cNvPr id="5" name="Group 4">
            <a:extLst>
              <a:ext uri="{FF2B5EF4-FFF2-40B4-BE49-F238E27FC236}">
                <a16:creationId xmlns:a16="http://schemas.microsoft.com/office/drawing/2014/main" id="{555DABB8-47FC-45F3-8DEE-6C6F973D398D}"/>
              </a:ext>
            </a:extLst>
          </p:cNvPr>
          <p:cNvGrpSpPr/>
          <p:nvPr/>
        </p:nvGrpSpPr>
        <p:grpSpPr>
          <a:xfrm>
            <a:off x="952946" y="1296498"/>
            <a:ext cx="6706383" cy="4494701"/>
            <a:chOff x="2044065" y="1138172"/>
            <a:chExt cx="8103870" cy="5293379"/>
          </a:xfrm>
        </p:grpSpPr>
        <p:pic>
          <p:nvPicPr>
            <p:cNvPr id="27650" name="Picture 2">
              <a:extLst>
                <a:ext uri="{FF2B5EF4-FFF2-40B4-BE49-F238E27FC236}">
                  <a16:creationId xmlns:a16="http://schemas.microsoft.com/office/drawing/2014/main" id="{70AEEF43-9CE1-4724-8748-4975F6DCB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065" y="1138172"/>
              <a:ext cx="8103870" cy="52933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85FC16B-62DE-435A-BDAF-568D420BD23D}"/>
                </a:ext>
              </a:extLst>
            </p:cNvPr>
            <p:cNvSpPr/>
            <p:nvPr/>
          </p:nvSpPr>
          <p:spPr>
            <a:xfrm>
              <a:off x="9368323" y="6037891"/>
              <a:ext cx="716552" cy="3313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42456667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05B5-A322-4C20-A499-6A8958575E60}"/>
              </a:ext>
            </a:extLst>
          </p:cNvPr>
          <p:cNvSpPr>
            <a:spLocks noGrp="1"/>
          </p:cNvSpPr>
          <p:nvPr>
            <p:ph type="title"/>
          </p:nvPr>
        </p:nvSpPr>
        <p:spPr/>
        <p:txBody>
          <a:bodyPr/>
          <a:lstStyle/>
          <a:p>
            <a:r>
              <a:rPr lang="en-US" dirty="0"/>
              <a:t>Un-Supervised Learning</a:t>
            </a:r>
          </a:p>
        </p:txBody>
      </p:sp>
      <p:grpSp>
        <p:nvGrpSpPr>
          <p:cNvPr id="7" name="Group 6">
            <a:extLst>
              <a:ext uri="{FF2B5EF4-FFF2-40B4-BE49-F238E27FC236}">
                <a16:creationId xmlns:a16="http://schemas.microsoft.com/office/drawing/2014/main" id="{8CAE6FCE-932C-4AFB-840B-5FC6AF2AD5FC}"/>
              </a:ext>
            </a:extLst>
          </p:cNvPr>
          <p:cNvGrpSpPr/>
          <p:nvPr/>
        </p:nvGrpSpPr>
        <p:grpSpPr>
          <a:xfrm>
            <a:off x="1163225" y="1347097"/>
            <a:ext cx="6977884" cy="4552257"/>
            <a:chOff x="1983587" y="1151297"/>
            <a:chExt cx="8389814" cy="5533896"/>
          </a:xfrm>
        </p:grpSpPr>
        <p:pic>
          <p:nvPicPr>
            <p:cNvPr id="3" name="Picture 2">
              <a:extLst>
                <a:ext uri="{FF2B5EF4-FFF2-40B4-BE49-F238E27FC236}">
                  <a16:creationId xmlns:a16="http://schemas.microsoft.com/office/drawing/2014/main" id="{7B0C1CD0-14E8-4EAD-A489-B6D0CB3A817E}"/>
                </a:ext>
              </a:extLst>
            </p:cNvPr>
            <p:cNvPicPr>
              <a:picLocks noChangeAspect="1"/>
            </p:cNvPicPr>
            <p:nvPr/>
          </p:nvPicPr>
          <p:blipFill>
            <a:blip r:embed="rId2"/>
            <a:stretch>
              <a:fillRect/>
            </a:stretch>
          </p:blipFill>
          <p:spPr>
            <a:xfrm>
              <a:off x="1983587" y="1151297"/>
              <a:ext cx="8389814" cy="5533896"/>
            </a:xfrm>
            <a:prstGeom prst="rect">
              <a:avLst/>
            </a:prstGeom>
          </p:spPr>
        </p:pic>
        <p:sp>
          <p:nvSpPr>
            <p:cNvPr id="6" name="Rectangle 5">
              <a:extLst>
                <a:ext uri="{FF2B5EF4-FFF2-40B4-BE49-F238E27FC236}">
                  <a16:creationId xmlns:a16="http://schemas.microsoft.com/office/drawing/2014/main" id="{179576A1-4B1C-4A61-9637-A63F77FB1A9B}"/>
                </a:ext>
              </a:extLst>
            </p:cNvPr>
            <p:cNvSpPr/>
            <p:nvPr/>
          </p:nvSpPr>
          <p:spPr>
            <a:xfrm>
              <a:off x="9722069" y="6295697"/>
              <a:ext cx="367862"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83245426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550505" y="950913"/>
            <a:ext cx="8024327" cy="2532062"/>
          </a:xfrm>
        </p:spPr>
        <p:txBody>
          <a:bodyPr/>
          <a:lstStyle/>
          <a:p>
            <a:r>
              <a:rPr lang="en-US" dirty="0"/>
              <a:t>Data Mining, Machine Learning</a:t>
            </a:r>
            <a:br>
              <a:rPr lang="en-US" dirty="0"/>
            </a:br>
            <a:r>
              <a:rPr lang="en-US" dirty="0"/>
              <a:t>&amp;</a:t>
            </a:r>
            <a:br>
              <a:rPr lang="en-US" dirty="0"/>
            </a:br>
            <a:r>
              <a:rPr lang="en-US" dirty="0"/>
              <a:t>The Knowledge Discovery Process</a:t>
            </a:r>
          </a:p>
        </p:txBody>
      </p:sp>
      <p:sp>
        <p:nvSpPr>
          <p:cNvPr id="2054" name="Text Box 6"/>
          <p:cNvSpPr txBox="1">
            <a:spLocks noChangeArrowheads="1"/>
          </p:cNvSpPr>
          <p:nvPr/>
        </p:nvSpPr>
        <p:spPr bwMode="auto">
          <a:xfrm>
            <a:off x="3430588" y="4295775"/>
            <a:ext cx="2373312" cy="711200"/>
          </a:xfrm>
          <a:prstGeom prst="rect">
            <a:avLst/>
          </a:prstGeom>
          <a:solidFill>
            <a:srgbClr val="FFD7AF"/>
          </a:solidFill>
          <a:ln w="9525">
            <a:solidFill>
              <a:schemeClr val="tx1"/>
            </a:solidFill>
            <a:miter lim="800000"/>
            <a:headEnd/>
            <a:tailEnd/>
          </a:ln>
          <a:effectLst>
            <a:outerShdw dist="107763" dir="2700000" algn="ctr" rotWithShape="0">
              <a:schemeClr val="bg2"/>
            </a:outerShdw>
          </a:effectLst>
        </p:spPr>
        <p:txBody>
          <a:bodyPr wrap="none">
            <a:spAutoFit/>
          </a:bodyPr>
          <a:lstStyle/>
          <a:p>
            <a:pPr algn="ctr">
              <a:defRPr/>
            </a:pPr>
            <a:r>
              <a:rPr lang="en-US" sz="2000" b="1"/>
              <a:t>Bamshad Mobasher</a:t>
            </a:r>
          </a:p>
          <a:p>
            <a:pPr algn="ctr">
              <a:defRPr/>
            </a:pPr>
            <a:r>
              <a:rPr lang="en-US" sz="2000" b="1"/>
              <a:t>DePaul University</a:t>
            </a:r>
            <a:endParaRPr lang="en-US" sz="2000" b="1" i="1">
              <a:solidFill>
                <a:schemeClr val="accent1"/>
              </a:solidFill>
            </a:endParaRPr>
          </a:p>
        </p:txBody>
      </p:sp>
    </p:spTree>
    <p:extLst>
      <p:ext uri="{BB962C8B-B14F-4D97-AF65-F5344CB8AC3E}">
        <p14:creationId xmlns:p14="http://schemas.microsoft.com/office/powerpoint/2010/main" val="25756304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C72E27F-EB0C-4AF5-A252-3D2D07BEB88E}" type="slidenum">
              <a:rPr lang="en-US" smtClean="0"/>
              <a:pPr>
                <a:defRPr/>
              </a:pPr>
              <a:t>3</a:t>
            </a:fld>
            <a:endParaRPr lang="en-US"/>
          </a:p>
        </p:txBody>
      </p:sp>
      <p:pic>
        <p:nvPicPr>
          <p:cNvPr id="3" name="Picture 2">
            <a:extLst>
              <a:ext uri="{FF2B5EF4-FFF2-40B4-BE49-F238E27FC236}">
                <a16:creationId xmlns:a16="http://schemas.microsoft.com/office/drawing/2014/main" id="{8DB622E4-C8A3-4119-8275-3C8E926A82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2806" y="233589"/>
            <a:ext cx="6098387" cy="609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9822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88A0E5A2-A822-4B4C-B82F-EA240A889D97}" type="slidenum">
              <a:rPr lang="en-US" smtClean="0"/>
              <a:pPr/>
              <a:t>4</a:t>
            </a:fld>
            <a:endParaRPr lang="en-US" sz="1400" b="0">
              <a:solidFill>
                <a:schemeClr val="tx1"/>
              </a:solidFill>
            </a:endParaRPr>
          </a:p>
        </p:txBody>
      </p:sp>
      <p:sp>
        <p:nvSpPr>
          <p:cNvPr id="20483" name="Rectangle 5"/>
          <p:cNvSpPr>
            <a:spLocks noGrp="1" noChangeArrowheads="1"/>
          </p:cNvSpPr>
          <p:nvPr>
            <p:ph type="title"/>
          </p:nvPr>
        </p:nvSpPr>
        <p:spPr/>
        <p:txBody>
          <a:bodyPr/>
          <a:lstStyle/>
          <a:p>
            <a:r>
              <a:rPr lang="en-US"/>
              <a:t>From Data to Wisdom</a:t>
            </a:r>
          </a:p>
        </p:txBody>
      </p:sp>
      <p:sp>
        <p:nvSpPr>
          <p:cNvPr id="20484" name="Rectangle 6"/>
          <p:cNvSpPr>
            <a:spLocks noGrp="1" noChangeArrowheads="1"/>
          </p:cNvSpPr>
          <p:nvPr>
            <p:ph type="body" idx="1"/>
          </p:nvPr>
        </p:nvSpPr>
        <p:spPr>
          <a:xfrm>
            <a:off x="5227638" y="1336675"/>
            <a:ext cx="3578225" cy="4619625"/>
          </a:xfrm>
        </p:spPr>
        <p:txBody>
          <a:bodyPr/>
          <a:lstStyle/>
          <a:p>
            <a:r>
              <a:rPr lang="en-US"/>
              <a:t>Data</a:t>
            </a:r>
          </a:p>
          <a:p>
            <a:pPr lvl="1"/>
            <a:r>
              <a:rPr lang="en-US"/>
              <a:t>The raw material of information</a:t>
            </a:r>
          </a:p>
          <a:p>
            <a:r>
              <a:rPr lang="en-US"/>
              <a:t>Information</a:t>
            </a:r>
          </a:p>
          <a:p>
            <a:pPr lvl="1"/>
            <a:r>
              <a:rPr lang="en-US"/>
              <a:t>Data organized and presented by someone</a:t>
            </a:r>
          </a:p>
          <a:p>
            <a:r>
              <a:rPr lang="en-US"/>
              <a:t>Knowledge</a:t>
            </a:r>
          </a:p>
          <a:p>
            <a:pPr lvl="1"/>
            <a:r>
              <a:rPr lang="en-US"/>
              <a:t>Information read, heard or seen and understood and integrated</a:t>
            </a:r>
          </a:p>
          <a:p>
            <a:r>
              <a:rPr lang="en-US"/>
              <a:t>Wisdom</a:t>
            </a:r>
          </a:p>
          <a:p>
            <a:pPr lvl="1"/>
            <a:r>
              <a:rPr lang="en-US"/>
              <a:t>Distilled knowledge and understanding which can lead to decisions</a:t>
            </a:r>
          </a:p>
        </p:txBody>
      </p:sp>
      <p:sp>
        <p:nvSpPr>
          <p:cNvPr id="20485" name="AutoShape 16"/>
          <p:cNvSpPr>
            <a:spLocks noChangeArrowheads="1"/>
          </p:cNvSpPr>
          <p:nvPr/>
        </p:nvSpPr>
        <p:spPr bwMode="auto">
          <a:xfrm>
            <a:off x="228600" y="1371600"/>
            <a:ext cx="5105400" cy="3810000"/>
          </a:xfrm>
          <a:prstGeom prst="triangle">
            <a:avLst>
              <a:gd name="adj" fmla="val 49662"/>
            </a:avLst>
          </a:prstGeom>
          <a:solidFill>
            <a:srgbClr val="17CD3E"/>
          </a:solidFill>
          <a:ln w="9525">
            <a:solidFill>
              <a:schemeClr val="tx1"/>
            </a:solidFill>
            <a:miter lim="800000"/>
            <a:headEnd/>
            <a:tailEnd/>
          </a:ln>
        </p:spPr>
        <p:txBody>
          <a:bodyPr wrap="none" anchor="ctr"/>
          <a:lstStyle/>
          <a:p>
            <a:endParaRPr lang="en-US"/>
          </a:p>
        </p:txBody>
      </p:sp>
      <p:sp>
        <p:nvSpPr>
          <p:cNvPr id="20486" name="Text Box 17"/>
          <p:cNvSpPr txBox="1">
            <a:spLocks noChangeArrowheads="1"/>
          </p:cNvSpPr>
          <p:nvPr/>
        </p:nvSpPr>
        <p:spPr bwMode="auto">
          <a:xfrm>
            <a:off x="2133600" y="2286000"/>
            <a:ext cx="1216025" cy="457200"/>
          </a:xfrm>
          <a:prstGeom prst="rect">
            <a:avLst/>
          </a:prstGeom>
          <a:noFill/>
          <a:ln w="9525">
            <a:noFill/>
            <a:miter lim="800000"/>
            <a:headEnd/>
            <a:tailEnd/>
          </a:ln>
        </p:spPr>
        <p:txBody>
          <a:bodyPr wrap="none">
            <a:spAutoFit/>
          </a:bodyPr>
          <a:lstStyle/>
          <a:p>
            <a:pPr algn="ctr"/>
            <a:r>
              <a:rPr lang="en-US"/>
              <a:t>Wisdom</a:t>
            </a:r>
          </a:p>
        </p:txBody>
      </p:sp>
      <p:sp>
        <p:nvSpPr>
          <p:cNvPr id="20487" name="Text Box 18"/>
          <p:cNvSpPr txBox="1">
            <a:spLocks noChangeArrowheads="1"/>
          </p:cNvSpPr>
          <p:nvPr/>
        </p:nvSpPr>
        <p:spPr bwMode="auto">
          <a:xfrm>
            <a:off x="1981200" y="3048000"/>
            <a:ext cx="1589088" cy="457200"/>
          </a:xfrm>
          <a:prstGeom prst="rect">
            <a:avLst/>
          </a:prstGeom>
          <a:noFill/>
          <a:ln w="9525">
            <a:noFill/>
            <a:miter lim="800000"/>
            <a:headEnd/>
            <a:tailEnd/>
          </a:ln>
        </p:spPr>
        <p:txBody>
          <a:bodyPr wrap="none">
            <a:spAutoFit/>
          </a:bodyPr>
          <a:lstStyle/>
          <a:p>
            <a:pPr algn="ctr"/>
            <a:r>
              <a:rPr lang="en-US"/>
              <a:t>Knowledge</a:t>
            </a:r>
          </a:p>
        </p:txBody>
      </p:sp>
      <p:sp>
        <p:nvSpPr>
          <p:cNvPr id="20488" name="Text Box 19"/>
          <p:cNvSpPr txBox="1">
            <a:spLocks noChangeArrowheads="1"/>
          </p:cNvSpPr>
          <p:nvPr/>
        </p:nvSpPr>
        <p:spPr bwMode="auto">
          <a:xfrm>
            <a:off x="1981200" y="3810000"/>
            <a:ext cx="1638300" cy="457200"/>
          </a:xfrm>
          <a:prstGeom prst="rect">
            <a:avLst/>
          </a:prstGeom>
          <a:noFill/>
          <a:ln w="9525">
            <a:noFill/>
            <a:miter lim="800000"/>
            <a:headEnd/>
            <a:tailEnd/>
          </a:ln>
        </p:spPr>
        <p:txBody>
          <a:bodyPr wrap="none">
            <a:spAutoFit/>
          </a:bodyPr>
          <a:lstStyle/>
          <a:p>
            <a:pPr algn="ctr"/>
            <a:r>
              <a:rPr lang="en-US"/>
              <a:t>Information</a:t>
            </a:r>
          </a:p>
        </p:txBody>
      </p:sp>
      <p:sp>
        <p:nvSpPr>
          <p:cNvPr id="20489" name="Text Box 20"/>
          <p:cNvSpPr txBox="1">
            <a:spLocks noChangeArrowheads="1"/>
          </p:cNvSpPr>
          <p:nvPr/>
        </p:nvSpPr>
        <p:spPr bwMode="auto">
          <a:xfrm>
            <a:off x="2362200" y="4495800"/>
            <a:ext cx="758825" cy="457200"/>
          </a:xfrm>
          <a:prstGeom prst="rect">
            <a:avLst/>
          </a:prstGeom>
          <a:noFill/>
          <a:ln w="9525">
            <a:noFill/>
            <a:miter lim="800000"/>
            <a:headEnd/>
            <a:tailEnd/>
          </a:ln>
        </p:spPr>
        <p:txBody>
          <a:bodyPr wrap="none">
            <a:spAutoFit/>
          </a:bodyPr>
          <a:lstStyle/>
          <a:p>
            <a:pPr algn="ctr"/>
            <a:r>
              <a:rPr lang="en-US"/>
              <a:t>Data</a:t>
            </a:r>
          </a:p>
        </p:txBody>
      </p:sp>
      <p:sp>
        <p:nvSpPr>
          <p:cNvPr id="20490" name="Text Box 21"/>
          <p:cNvSpPr txBox="1">
            <a:spLocks noChangeArrowheads="1"/>
          </p:cNvSpPr>
          <p:nvPr/>
        </p:nvSpPr>
        <p:spPr bwMode="auto">
          <a:xfrm>
            <a:off x="1447800" y="5334000"/>
            <a:ext cx="2787650" cy="366713"/>
          </a:xfrm>
          <a:prstGeom prst="rect">
            <a:avLst/>
          </a:prstGeom>
          <a:noFill/>
          <a:ln w="9525">
            <a:noFill/>
            <a:miter lim="800000"/>
            <a:headEnd/>
            <a:tailEnd/>
          </a:ln>
        </p:spPr>
        <p:txBody>
          <a:bodyPr wrap="none">
            <a:spAutoFit/>
          </a:bodyPr>
          <a:lstStyle/>
          <a:p>
            <a:r>
              <a:rPr lang="en-US" sz="1800" b="1" i="1"/>
              <a:t>The Information Hierarchy</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9D88CEB4-5E93-4924-A361-F6DC4915B6CE}" type="slidenum">
              <a:rPr lang="en-US" smtClean="0"/>
              <a:pPr/>
              <a:t>5</a:t>
            </a:fld>
            <a:endParaRPr lang="en-US" sz="1400" b="0" dirty="0">
              <a:solidFill>
                <a:schemeClr val="tx1"/>
              </a:solidFill>
            </a:endParaRPr>
          </a:p>
        </p:txBody>
      </p:sp>
      <p:pic>
        <p:nvPicPr>
          <p:cNvPr id="27651" name="Picture 2"/>
          <p:cNvPicPr>
            <a:picLocks noChangeAspect="1" noChangeArrowheads="1"/>
          </p:cNvPicPr>
          <p:nvPr/>
        </p:nvPicPr>
        <p:blipFill>
          <a:blip r:embed="rId3" cstate="print"/>
          <a:srcRect/>
          <a:stretch>
            <a:fillRect/>
          </a:stretch>
        </p:blipFill>
        <p:spPr bwMode="auto">
          <a:xfrm>
            <a:off x="609600" y="2251364"/>
            <a:ext cx="8077200" cy="4137025"/>
          </a:xfrm>
          <a:prstGeom prst="rect">
            <a:avLst/>
          </a:prstGeom>
          <a:noFill/>
          <a:ln w="9525">
            <a:noFill/>
            <a:miter lim="800000"/>
            <a:headEnd/>
            <a:tailEnd/>
          </a:ln>
        </p:spPr>
      </p:pic>
      <p:sp>
        <p:nvSpPr>
          <p:cNvPr id="27652" name="Rectangle 3"/>
          <p:cNvSpPr>
            <a:spLocks noGrp="1" noChangeArrowheads="1"/>
          </p:cNvSpPr>
          <p:nvPr>
            <p:ph type="title"/>
          </p:nvPr>
        </p:nvSpPr>
        <p:spPr/>
        <p:txBody>
          <a:bodyPr/>
          <a:lstStyle/>
          <a:p>
            <a:r>
              <a:rPr lang="en-US"/>
              <a:t>The Knowledge Discovery Process</a:t>
            </a:r>
          </a:p>
        </p:txBody>
      </p:sp>
      <p:sp>
        <p:nvSpPr>
          <p:cNvPr id="27653" name="Rectangle 4"/>
          <p:cNvSpPr>
            <a:spLocks noGrp="1" noChangeArrowheads="1"/>
          </p:cNvSpPr>
          <p:nvPr>
            <p:ph type="body" idx="1"/>
          </p:nvPr>
        </p:nvSpPr>
        <p:spPr>
          <a:xfrm>
            <a:off x="207818" y="1143000"/>
            <a:ext cx="8478982" cy="839788"/>
          </a:xfrm>
        </p:spPr>
        <p:txBody>
          <a:bodyPr/>
          <a:lstStyle/>
          <a:p>
            <a:pPr lvl="1"/>
            <a:r>
              <a:rPr lang="en-US" sz="2000" dirty="0"/>
              <a:t>DM is only part of the KDD process</a:t>
            </a:r>
          </a:p>
          <a:p>
            <a:pPr lvl="1"/>
            <a:r>
              <a:rPr lang="en-US" sz="2000" dirty="0"/>
              <a:t>DM phase generally employs machine learning and statistical techniques</a:t>
            </a:r>
          </a:p>
        </p:txBody>
      </p:sp>
      <p:sp>
        <p:nvSpPr>
          <p:cNvPr id="27654" name="Text Box 5"/>
          <p:cNvSpPr txBox="1">
            <a:spLocks noChangeArrowheads="1"/>
          </p:cNvSpPr>
          <p:nvPr/>
        </p:nvSpPr>
        <p:spPr bwMode="auto">
          <a:xfrm>
            <a:off x="5943600" y="5472546"/>
            <a:ext cx="2590800" cy="466725"/>
          </a:xfrm>
          <a:prstGeom prst="rect">
            <a:avLst/>
          </a:prstGeom>
          <a:noFill/>
          <a:ln w="9525">
            <a:solidFill>
              <a:srgbClr val="FF0000"/>
            </a:solidFill>
            <a:miter lim="800000"/>
            <a:headEnd/>
            <a:tailEnd/>
          </a:ln>
        </p:spPr>
        <p:txBody>
          <a:bodyPr wrap="none">
            <a:spAutoFit/>
          </a:bodyPr>
          <a:lstStyle/>
          <a:p>
            <a:r>
              <a:rPr lang="en-US" i="1">
                <a:solidFill>
                  <a:schemeClr val="accent2"/>
                </a:solidFill>
              </a:rPr>
              <a:t>- The KDD Process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84AB5-63F4-40EF-B1E0-6FAC7363DE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1C932D-A459-458F-9FEF-8D5CE3D7870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3235594-EB3D-4508-B306-8CE8FD586116}"/>
              </a:ext>
            </a:extLst>
          </p:cNvPr>
          <p:cNvSpPr>
            <a:spLocks noGrp="1"/>
          </p:cNvSpPr>
          <p:nvPr>
            <p:ph type="sldNum" sz="quarter" idx="10"/>
          </p:nvPr>
        </p:nvSpPr>
        <p:spPr/>
        <p:txBody>
          <a:bodyPr/>
          <a:lstStyle/>
          <a:p>
            <a:pPr>
              <a:defRPr/>
            </a:pPr>
            <a:fld id="{FCAA1E34-28D7-4E92-AABC-B97545724F2C}" type="slidenum">
              <a:rPr lang="en-US" smtClean="0"/>
              <a:pPr>
                <a:defRPr/>
              </a:pPr>
              <a:t>6</a:t>
            </a:fld>
            <a:endParaRPr lang="en-US" sz="1400" b="0">
              <a:solidFill>
                <a:schemeClr val="tx1"/>
              </a:solidFill>
            </a:endParaRPr>
          </a:p>
        </p:txBody>
      </p:sp>
    </p:spTree>
    <p:extLst>
      <p:ext uri="{BB962C8B-B14F-4D97-AF65-F5344CB8AC3E}">
        <p14:creationId xmlns:p14="http://schemas.microsoft.com/office/powerpoint/2010/main" val="29104246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fld id="{698A483E-7DDA-44FD-B4EF-294FCE094E51}" type="slidenum">
              <a:rPr lang="en-US" smtClean="0"/>
              <a:pPr/>
              <a:t>7</a:t>
            </a:fld>
            <a:endParaRPr lang="en-US" sz="1400" b="0">
              <a:solidFill>
                <a:schemeClr val="tx1"/>
              </a:solidFill>
            </a:endParaRPr>
          </a:p>
        </p:txBody>
      </p:sp>
      <p:sp>
        <p:nvSpPr>
          <p:cNvPr id="28675" name="Rectangle 2"/>
          <p:cNvSpPr>
            <a:spLocks noGrp="1" noChangeArrowheads="1"/>
          </p:cNvSpPr>
          <p:nvPr>
            <p:ph type="title"/>
          </p:nvPr>
        </p:nvSpPr>
        <p:spPr/>
        <p:txBody>
          <a:bodyPr/>
          <a:lstStyle/>
          <a:p>
            <a:r>
              <a:rPr lang="en-US" dirty="0"/>
              <a:t>Types of Knowledge Discovery</a:t>
            </a:r>
          </a:p>
        </p:txBody>
      </p:sp>
      <p:sp>
        <p:nvSpPr>
          <p:cNvPr id="28676" name="Rectangle 3"/>
          <p:cNvSpPr>
            <a:spLocks noGrp="1" noChangeArrowheads="1"/>
          </p:cNvSpPr>
          <p:nvPr>
            <p:ph type="body" idx="1"/>
          </p:nvPr>
        </p:nvSpPr>
        <p:spPr>
          <a:xfrm>
            <a:off x="307975" y="1143000"/>
            <a:ext cx="8489950" cy="5064125"/>
          </a:xfrm>
        </p:spPr>
        <p:txBody>
          <a:bodyPr/>
          <a:lstStyle/>
          <a:p>
            <a:pPr>
              <a:lnSpc>
                <a:spcPct val="90000"/>
              </a:lnSpc>
            </a:pPr>
            <a:r>
              <a:rPr lang="en-US" dirty="0"/>
              <a:t>Two kinds of knowledge discovery: directed and undirected</a:t>
            </a:r>
          </a:p>
          <a:p>
            <a:pPr>
              <a:lnSpc>
                <a:spcPct val="90000"/>
              </a:lnSpc>
            </a:pPr>
            <a:endParaRPr lang="en-US" sz="800" dirty="0"/>
          </a:p>
          <a:p>
            <a:pPr>
              <a:lnSpc>
                <a:spcPct val="90000"/>
              </a:lnSpc>
            </a:pPr>
            <a:r>
              <a:rPr lang="en-US" dirty="0"/>
              <a:t>Directed Knowledge Discovery</a:t>
            </a:r>
          </a:p>
          <a:p>
            <a:pPr lvl="1">
              <a:lnSpc>
                <a:spcPct val="90000"/>
              </a:lnSpc>
            </a:pPr>
            <a:r>
              <a:rPr lang="en-US" dirty="0"/>
              <a:t>Purpose: Explain value of some field in terms of all the others (goal-oriented)</a:t>
            </a:r>
          </a:p>
          <a:p>
            <a:pPr lvl="1">
              <a:lnSpc>
                <a:spcPct val="90000"/>
              </a:lnSpc>
            </a:pPr>
            <a:r>
              <a:rPr lang="en-US" dirty="0"/>
              <a:t>Method: select the target field based on some hypothesis about the data; ask the algorithm to tell us how to predict or classify new instances</a:t>
            </a:r>
          </a:p>
          <a:p>
            <a:pPr lvl="1">
              <a:lnSpc>
                <a:spcPct val="90000"/>
              </a:lnSpc>
            </a:pPr>
            <a:r>
              <a:rPr lang="en-US" dirty="0"/>
              <a:t>Examples:</a:t>
            </a:r>
          </a:p>
          <a:p>
            <a:pPr lvl="2">
              <a:lnSpc>
                <a:spcPct val="90000"/>
              </a:lnSpc>
            </a:pPr>
            <a:r>
              <a:rPr lang="en-US" sz="1800" dirty="0"/>
              <a:t>what products show increased sale when cream cheese is discounted</a:t>
            </a:r>
          </a:p>
          <a:p>
            <a:pPr lvl="2">
              <a:lnSpc>
                <a:spcPct val="90000"/>
              </a:lnSpc>
            </a:pPr>
            <a:r>
              <a:rPr lang="en-US" sz="1800" dirty="0"/>
              <a:t>which banner ad to use on a web page for a given user coming to the site</a:t>
            </a:r>
          </a:p>
          <a:p>
            <a:pPr lvl="2">
              <a:lnSpc>
                <a:spcPct val="90000"/>
              </a:lnSpc>
            </a:pPr>
            <a:endParaRPr lang="en-US" sz="800" dirty="0"/>
          </a:p>
          <a:p>
            <a:pPr>
              <a:lnSpc>
                <a:spcPct val="90000"/>
              </a:lnSpc>
            </a:pPr>
            <a:r>
              <a:rPr lang="en-US" dirty="0"/>
              <a:t>Undirected Knowledge Discovery</a:t>
            </a:r>
          </a:p>
          <a:p>
            <a:pPr lvl="1">
              <a:lnSpc>
                <a:spcPct val="90000"/>
              </a:lnSpc>
            </a:pPr>
            <a:r>
              <a:rPr lang="en-US" dirty="0"/>
              <a:t>Purpose: Find patterns in the data that may be interesting (no target field)</a:t>
            </a:r>
          </a:p>
          <a:p>
            <a:pPr lvl="1">
              <a:lnSpc>
                <a:spcPct val="90000"/>
              </a:lnSpc>
            </a:pPr>
            <a:r>
              <a:rPr lang="en-US" dirty="0"/>
              <a:t>Method: clustering, affinity grouping</a:t>
            </a:r>
          </a:p>
          <a:p>
            <a:pPr lvl="1">
              <a:lnSpc>
                <a:spcPct val="90000"/>
              </a:lnSpc>
            </a:pPr>
            <a:r>
              <a:rPr lang="en-US" dirty="0"/>
              <a:t>Examples:</a:t>
            </a:r>
          </a:p>
          <a:p>
            <a:pPr lvl="2">
              <a:lnSpc>
                <a:spcPct val="90000"/>
              </a:lnSpc>
            </a:pPr>
            <a:r>
              <a:rPr lang="en-US" sz="1800" dirty="0"/>
              <a:t>which products in the catalog often sell together</a:t>
            </a:r>
          </a:p>
          <a:p>
            <a:pPr lvl="2">
              <a:lnSpc>
                <a:spcPct val="90000"/>
              </a:lnSpc>
            </a:pPr>
            <a:r>
              <a:rPr lang="en-US" sz="1800" dirty="0"/>
              <a:t>market segmentation (find groups of customers/users with similar characteristics or behavioral patterns)</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831"/>
            <a:ext cx="8229600" cy="609600"/>
          </a:xfrm>
        </p:spPr>
        <p:txBody>
          <a:bodyPr/>
          <a:lstStyle/>
          <a:p>
            <a:r>
              <a:rPr lang="en-US" sz="3200" dirty="0"/>
              <a:t>From Data Mining to Data Science</a:t>
            </a:r>
          </a:p>
        </p:txBody>
      </p:sp>
      <p:sp>
        <p:nvSpPr>
          <p:cNvPr id="4" name="Slide Number Placeholder 3"/>
          <p:cNvSpPr>
            <a:spLocks noGrp="1"/>
          </p:cNvSpPr>
          <p:nvPr>
            <p:ph type="sldNum" sz="quarter" idx="10"/>
          </p:nvPr>
        </p:nvSpPr>
        <p:spPr/>
        <p:txBody>
          <a:bodyPr/>
          <a:lstStyle/>
          <a:p>
            <a:pPr>
              <a:defRPr/>
            </a:pPr>
            <a:fld id="{BC72E27F-EB0C-4AF5-A252-3D2D07BEB88E}" type="slidenum">
              <a:rPr lang="en-US" smtClean="0"/>
              <a:pPr>
                <a:defRPr/>
              </a:pPr>
              <a:t>8</a:t>
            </a:fld>
            <a:endParaRPr lang="en-US"/>
          </a:p>
        </p:txBody>
      </p:sp>
      <p:pic>
        <p:nvPicPr>
          <p:cNvPr id="6" name="Picture 12" descr="187343_CRISPart"/>
          <p:cNvPicPr>
            <a:picLocks noChangeAspect="1" noChangeArrowheads="1"/>
          </p:cNvPicPr>
          <p:nvPr/>
        </p:nvPicPr>
        <p:blipFill>
          <a:blip r:embed="rId3">
            <a:extLst>
              <a:ext uri="{28A0092B-C50C-407E-A947-70E740481C1C}">
                <a14:useLocalDpi xmlns:a14="http://schemas.microsoft.com/office/drawing/2010/main" val="0"/>
              </a:ext>
            </a:extLst>
          </a:blip>
          <a:srcRect r="1370"/>
          <a:stretch>
            <a:fillRect/>
          </a:stretch>
        </p:blipFill>
        <p:spPr bwMode="auto">
          <a:xfrm>
            <a:off x="1810736" y="978251"/>
            <a:ext cx="5129326" cy="538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4948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itchFamily="34" charset="0"/>
              </a:defRPr>
            </a:lvl1pPr>
            <a:lvl2pPr marL="742950" indent="-285750" eaLnBrk="0" hangingPunct="0">
              <a:defRPr sz="2800">
                <a:solidFill>
                  <a:schemeClr val="tx1"/>
                </a:solidFill>
                <a:latin typeface="Tahoma" pitchFamily="34" charset="0"/>
              </a:defRPr>
            </a:lvl2pPr>
            <a:lvl3pPr marL="1143000" indent="-228600" eaLnBrk="0" hangingPunct="0">
              <a:defRPr sz="2800">
                <a:solidFill>
                  <a:schemeClr val="tx1"/>
                </a:solidFill>
                <a:latin typeface="Tahoma" pitchFamily="34" charset="0"/>
              </a:defRPr>
            </a:lvl3pPr>
            <a:lvl4pPr marL="1600200" indent="-228600" eaLnBrk="0" hangingPunct="0">
              <a:defRPr sz="2800">
                <a:solidFill>
                  <a:schemeClr val="tx1"/>
                </a:solidFill>
                <a:latin typeface="Tahoma" pitchFamily="34" charset="0"/>
              </a:defRPr>
            </a:lvl4pPr>
            <a:lvl5pPr marL="2057400" indent="-228600" eaLnBrk="0" hangingPunct="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eaLnBrk="1" hangingPunct="1"/>
            <a:fld id="{2C9E8523-EA4B-4210-9CB0-D05E5C759B0E}" type="slidenum">
              <a:rPr lang="en-US" altLang="en-US" sz="1200" b="0" smtClean="0">
                <a:latin typeface="Times New Roman" panose="02020603050405020304" pitchFamily="18" charset="0"/>
                <a:cs typeface="Times New Roman" panose="02020603050405020304" pitchFamily="18" charset="0"/>
              </a:rPr>
              <a:pPr eaLnBrk="1" hangingPunct="1"/>
              <a:t>9</a:t>
            </a:fld>
            <a:endParaRPr lang="en-US" altLang="en-US" sz="1200" b="0" dirty="0">
              <a:latin typeface="Times New Roman" panose="02020603050405020304" pitchFamily="18" charset="0"/>
              <a:cs typeface="Times New Roman" panose="02020603050405020304" pitchFamily="18" charset="0"/>
            </a:endParaRPr>
          </a:p>
        </p:txBody>
      </p:sp>
      <p:sp>
        <p:nvSpPr>
          <p:cNvPr id="28675" name="Rectangle 2"/>
          <p:cNvSpPr>
            <a:spLocks noGrp="1" noChangeArrowheads="1"/>
          </p:cNvSpPr>
          <p:nvPr>
            <p:ph type="title"/>
          </p:nvPr>
        </p:nvSpPr>
        <p:spPr>
          <a:xfrm>
            <a:off x="457200" y="304800"/>
            <a:ext cx="8229600" cy="685800"/>
          </a:xfrm>
          <a:noFill/>
        </p:spPr>
        <p:txBody>
          <a:bodyPr lIns="92075" tIns="46038" rIns="92075" bIns="46038" anchor="ctr"/>
          <a:lstStyle/>
          <a:p>
            <a:pPr eaLnBrk="1" hangingPunct="1"/>
            <a:r>
              <a:rPr lang="en-US" altLang="en-US" sz="3200" dirty="0"/>
              <a:t>What Kinds of Data?</a:t>
            </a:r>
            <a:endParaRPr lang="en-US" altLang="en-US" sz="3200" b="0" u="sng" dirty="0"/>
          </a:p>
        </p:txBody>
      </p:sp>
      <p:sp>
        <p:nvSpPr>
          <p:cNvPr id="28676" name="Rectangle 3"/>
          <p:cNvSpPr>
            <a:spLocks noGrp="1" noChangeArrowheads="1"/>
          </p:cNvSpPr>
          <p:nvPr>
            <p:ph type="body" idx="1"/>
          </p:nvPr>
        </p:nvSpPr>
        <p:spPr>
          <a:xfrm>
            <a:off x="251927" y="1147665"/>
            <a:ext cx="8739673" cy="5169159"/>
          </a:xfrm>
          <a:noFill/>
        </p:spPr>
        <p:txBody>
          <a:bodyPr lIns="92075" tIns="46038" rIns="92075" bIns="46038"/>
          <a:lstStyle/>
          <a:p>
            <a:pPr eaLnBrk="1" hangingPunct="1">
              <a:lnSpc>
                <a:spcPct val="130000"/>
              </a:lnSpc>
            </a:pPr>
            <a:r>
              <a:rPr lang="en-US" altLang="en-US" sz="2000" dirty="0"/>
              <a:t>Database-oriented data sets and applications</a:t>
            </a:r>
          </a:p>
          <a:p>
            <a:pPr lvl="1" eaLnBrk="1" hangingPunct="1">
              <a:lnSpc>
                <a:spcPct val="130000"/>
              </a:lnSpc>
            </a:pPr>
            <a:r>
              <a:rPr lang="en-US" altLang="en-US" sz="2000" dirty="0"/>
              <a:t>Relational database, data warehouse, transactional database</a:t>
            </a:r>
          </a:p>
          <a:p>
            <a:pPr lvl="1" eaLnBrk="1" hangingPunct="1">
              <a:lnSpc>
                <a:spcPct val="130000"/>
              </a:lnSpc>
            </a:pPr>
            <a:r>
              <a:rPr lang="en-US" altLang="en-US" sz="2000" dirty="0"/>
              <a:t>Object-relational databases, Heterogeneous databases and legacy databases</a:t>
            </a:r>
          </a:p>
          <a:p>
            <a:pPr eaLnBrk="1" hangingPunct="1">
              <a:lnSpc>
                <a:spcPct val="130000"/>
              </a:lnSpc>
            </a:pPr>
            <a:r>
              <a:rPr lang="en-US" altLang="en-US" sz="2000" dirty="0"/>
              <a:t>Advanced data sets and advanced applications </a:t>
            </a:r>
          </a:p>
          <a:p>
            <a:pPr lvl="1" eaLnBrk="1" hangingPunct="1">
              <a:lnSpc>
                <a:spcPct val="130000"/>
              </a:lnSpc>
            </a:pPr>
            <a:r>
              <a:rPr lang="en-US" altLang="en-US" sz="2000" dirty="0"/>
              <a:t>Data streams and sensor data</a:t>
            </a:r>
          </a:p>
          <a:p>
            <a:pPr lvl="1" eaLnBrk="1" hangingPunct="1">
              <a:lnSpc>
                <a:spcPct val="130000"/>
              </a:lnSpc>
            </a:pPr>
            <a:r>
              <a:rPr lang="en-US" altLang="en-US" sz="2000" dirty="0"/>
              <a:t>Time-series data, temporal data, sequence data (incl. bio-sequences) </a:t>
            </a:r>
          </a:p>
          <a:p>
            <a:pPr lvl="1" eaLnBrk="1" hangingPunct="1">
              <a:lnSpc>
                <a:spcPct val="130000"/>
              </a:lnSpc>
            </a:pPr>
            <a:r>
              <a:rPr lang="en-US" altLang="en-US" sz="2000" dirty="0"/>
              <a:t>Structure data, graphs, social networks and information networks</a:t>
            </a:r>
          </a:p>
          <a:p>
            <a:pPr lvl="1" eaLnBrk="1" hangingPunct="1">
              <a:lnSpc>
                <a:spcPct val="130000"/>
              </a:lnSpc>
            </a:pPr>
            <a:r>
              <a:rPr lang="en-US" altLang="en-US" sz="2000" dirty="0"/>
              <a:t>Spatial data and spatiotemporal data</a:t>
            </a:r>
          </a:p>
          <a:p>
            <a:pPr lvl="1" eaLnBrk="1" hangingPunct="1">
              <a:lnSpc>
                <a:spcPct val="130000"/>
              </a:lnSpc>
            </a:pPr>
            <a:r>
              <a:rPr lang="en-US" altLang="en-US" sz="2000" dirty="0"/>
              <a:t>Multimedia database</a:t>
            </a:r>
          </a:p>
          <a:p>
            <a:pPr lvl="1" eaLnBrk="1" hangingPunct="1">
              <a:lnSpc>
                <a:spcPct val="130000"/>
              </a:lnSpc>
            </a:pPr>
            <a:r>
              <a:rPr lang="en-US" altLang="en-US" sz="2000" dirty="0"/>
              <a:t>Text data and other semi-structured data</a:t>
            </a:r>
          </a:p>
          <a:p>
            <a:pPr lvl="1" eaLnBrk="1" hangingPunct="1">
              <a:lnSpc>
                <a:spcPct val="130000"/>
              </a:lnSpc>
            </a:pPr>
            <a:r>
              <a:rPr lang="en-US" altLang="en-US" sz="2000" dirty="0"/>
              <a:t>The World-Wide Web</a:t>
            </a:r>
          </a:p>
        </p:txBody>
      </p:sp>
    </p:spTree>
    <p:extLst>
      <p:ext uri="{BB962C8B-B14F-4D97-AF65-F5344CB8AC3E}">
        <p14:creationId xmlns:p14="http://schemas.microsoft.com/office/powerpoint/2010/main" val="750288110"/>
      </p:ext>
    </p:extLst>
  </p:cSld>
  <p:clrMapOvr>
    <a:masterClrMapping/>
  </p:clrMapOv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Files\MSOffice\Templates\Blank Presentation.pot</Template>
  <TotalTime>11219</TotalTime>
  <Words>1974</Words>
  <Application>Microsoft Office PowerPoint</Application>
  <PresentationFormat>On-screen Show (4:3)</PresentationFormat>
  <Paragraphs>257</Paragraphs>
  <Slides>28</Slides>
  <Notes>15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Marlett</vt:lpstr>
      <vt:lpstr>Tahoma</vt:lpstr>
      <vt:lpstr>Times New Roman</vt:lpstr>
      <vt:lpstr>Blank Presentation</vt:lpstr>
      <vt:lpstr>Data Mining, Machine Learning &amp; The Knowledge Discovery Process</vt:lpstr>
      <vt:lpstr>Why Data Mining? </vt:lpstr>
      <vt:lpstr>PowerPoint Presentation</vt:lpstr>
      <vt:lpstr>From Data to Wisdom</vt:lpstr>
      <vt:lpstr>The Knowledge Discovery Process</vt:lpstr>
      <vt:lpstr>PowerPoint Presentation</vt:lpstr>
      <vt:lpstr>Types of Knowledge Discovery</vt:lpstr>
      <vt:lpstr>From Data Mining to Data Science</vt:lpstr>
      <vt:lpstr>What Kinds of Data?</vt:lpstr>
      <vt:lpstr>What Kinds of Data?</vt:lpstr>
      <vt:lpstr>What Kinds of Data?</vt:lpstr>
      <vt:lpstr>What Kinds of Data?</vt:lpstr>
      <vt:lpstr>What Can DM / ML Do?</vt:lpstr>
      <vt:lpstr>What is Machine Learning</vt:lpstr>
      <vt:lpstr>Types of Machine Learning</vt:lpstr>
      <vt:lpstr>examples of tasks best solved by ML</vt:lpstr>
      <vt:lpstr>Many application areas</vt:lpstr>
      <vt:lpstr>Supervised Learning: Regression</vt:lpstr>
      <vt:lpstr>Supervised Learning: Classification</vt:lpstr>
      <vt:lpstr>Supervised Learning: Classification</vt:lpstr>
      <vt:lpstr>Classification Example: Spam Filter</vt:lpstr>
      <vt:lpstr>Classification Example: Digit Recognition</vt:lpstr>
      <vt:lpstr>Designing a Supervised Learning System</vt:lpstr>
      <vt:lpstr>Supervised Learning Summary: 3 Step Process</vt:lpstr>
      <vt:lpstr>Un-Supervised Learning</vt:lpstr>
      <vt:lpstr>Un-Supervised Learning</vt:lpstr>
      <vt:lpstr>Un-Supervised Learning</vt:lpstr>
      <vt:lpstr>Data Mining, Machine Learning &amp; The Knowledge Discovery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Minig and Machine Learning Overview</dc:title>
  <dc:creator>Bamshad Mobasher</dc:creator>
  <cp:lastModifiedBy>Mobasher, Bamshad</cp:lastModifiedBy>
  <cp:revision>244</cp:revision>
  <cp:lastPrinted>2001-04-02T16:07:48Z</cp:lastPrinted>
  <dcterms:created xsi:type="dcterms:W3CDTF">1999-03-29T20:01:23Z</dcterms:created>
  <dcterms:modified xsi:type="dcterms:W3CDTF">2021-10-28T22:11:39Z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mobasher@cs.depaul.edu</vt:lpwstr>
  </property>
  <property fmtid="{D5CDD505-2E9C-101B-9397-08002B2CF9AE}" pid="8" name="HomePage">
    <vt:lpwstr>http://maya.cs.depaul.edu/~classes/ect584</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C:\Bamshad\CLASS\ECT584\Lectures</vt:lpwstr>
  </property>
</Properties>
</file>