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85" r:id="rId2"/>
    <p:sldMasterId id="2147483698" r:id="rId3"/>
    <p:sldMasterId id="2147483711" r:id="rId4"/>
  </p:sldMasterIdLst>
  <p:notesMasterIdLst>
    <p:notesMasterId r:id="rId73"/>
  </p:notesMasterIdLst>
  <p:handoutMasterIdLst>
    <p:handoutMasterId r:id="rId74"/>
  </p:handoutMasterIdLst>
  <p:sldIdLst>
    <p:sldId id="256" r:id="rId5"/>
    <p:sldId id="624" r:id="rId6"/>
    <p:sldId id="595" r:id="rId7"/>
    <p:sldId id="613" r:id="rId8"/>
    <p:sldId id="614" r:id="rId9"/>
    <p:sldId id="617" r:id="rId10"/>
    <p:sldId id="560" r:id="rId11"/>
    <p:sldId id="616" r:id="rId12"/>
    <p:sldId id="639" r:id="rId13"/>
    <p:sldId id="562" r:id="rId14"/>
    <p:sldId id="563" r:id="rId15"/>
    <p:sldId id="598" r:id="rId16"/>
    <p:sldId id="597" r:id="rId17"/>
    <p:sldId id="599" r:id="rId18"/>
    <p:sldId id="600" r:id="rId19"/>
    <p:sldId id="601" r:id="rId20"/>
    <p:sldId id="659" r:id="rId21"/>
    <p:sldId id="660" r:id="rId22"/>
    <p:sldId id="661" r:id="rId23"/>
    <p:sldId id="662" r:id="rId24"/>
    <p:sldId id="663" r:id="rId25"/>
    <p:sldId id="638" r:id="rId26"/>
    <p:sldId id="606" r:id="rId27"/>
    <p:sldId id="699" r:id="rId28"/>
    <p:sldId id="640" r:id="rId29"/>
    <p:sldId id="625" r:id="rId30"/>
    <p:sldId id="608" r:id="rId31"/>
    <p:sldId id="636"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700" r:id="rId47"/>
    <p:sldId id="683" r:id="rId48"/>
    <p:sldId id="678" r:id="rId49"/>
    <p:sldId id="680" r:id="rId50"/>
    <p:sldId id="681" r:id="rId51"/>
    <p:sldId id="679" r:id="rId52"/>
    <p:sldId id="682" r:id="rId53"/>
    <p:sldId id="698" r:id="rId54"/>
    <p:sldId id="629" r:id="rId55"/>
    <p:sldId id="631" r:id="rId56"/>
    <p:sldId id="684" r:id="rId57"/>
    <p:sldId id="685" r:id="rId58"/>
    <p:sldId id="686" r:id="rId59"/>
    <p:sldId id="694" r:id="rId60"/>
    <p:sldId id="695" r:id="rId61"/>
    <p:sldId id="696" r:id="rId62"/>
    <p:sldId id="691" r:id="rId63"/>
    <p:sldId id="692" r:id="rId64"/>
    <p:sldId id="693" r:id="rId65"/>
    <p:sldId id="690" r:id="rId66"/>
    <p:sldId id="687" r:id="rId67"/>
    <p:sldId id="688" r:id="rId68"/>
    <p:sldId id="689" r:id="rId69"/>
    <p:sldId id="643" r:id="rId70"/>
    <p:sldId id="642" r:id="rId71"/>
    <p:sldId id="702" r:id="rId72"/>
  </p:sldIdLst>
  <p:sldSz cx="9144000" cy="6858000" type="screen4x3"/>
  <p:notesSz cx="6858000" cy="9180513"/>
  <p:defaultTex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14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14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14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8000"/>
    <a:srgbClr val="CCFFFF"/>
    <a:srgbClr val="CCECFF"/>
    <a:srgbClr val="CCCCFF"/>
    <a:srgbClr val="FF66CC"/>
    <a:srgbClr val="FFCC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46" autoAdjust="0"/>
    <p:restoredTop sz="94660"/>
  </p:normalViewPr>
  <p:slideViewPr>
    <p:cSldViewPr snapToGrid="0">
      <p:cViewPr varScale="1">
        <p:scale>
          <a:sx n="105" d="100"/>
          <a:sy n="105" d="100"/>
        </p:scale>
        <p:origin x="828"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5" d="100"/>
        <a:sy n="75" d="100"/>
      </p:scale>
      <p:origin x="0" y="28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6.xml"/><Relationship Id="rId1" Type="http://schemas.openxmlformats.org/officeDocument/2006/relationships/slide" Target="slides/slide35.xml"/><Relationship Id="rId5" Type="http://schemas.openxmlformats.org/officeDocument/2006/relationships/slide" Target="slides/slide42.xml"/><Relationship Id="rId4"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l" defTabSz="915988">
              <a:defRPr sz="1200" smtClean="0"/>
            </a:lvl1pPr>
          </a:lstStyle>
          <a:p>
            <a:pPr>
              <a:defRPr/>
            </a:pPr>
            <a:endParaRPr lang="en-US"/>
          </a:p>
        </p:txBody>
      </p:sp>
      <p:sp>
        <p:nvSpPr>
          <p:cNvPr id="26627"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defRPr sz="1200" smtClean="0"/>
            </a:lvl1pPr>
          </a:lstStyle>
          <a:p>
            <a:pPr>
              <a:defRPr/>
            </a:pPr>
            <a:endParaRPr lang="en-US"/>
          </a:p>
        </p:txBody>
      </p:sp>
      <p:sp>
        <p:nvSpPr>
          <p:cNvPr id="26628"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l" defTabSz="915988">
              <a:defRPr sz="1200" smtClean="0"/>
            </a:lvl1pPr>
          </a:lstStyle>
          <a:p>
            <a:pPr>
              <a:defRPr/>
            </a:pPr>
            <a:endParaRPr lang="en-US"/>
          </a:p>
        </p:txBody>
      </p:sp>
      <p:sp>
        <p:nvSpPr>
          <p:cNvPr id="26629"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defRPr sz="1200" smtClean="0"/>
            </a:lvl1pPr>
          </a:lstStyle>
          <a:p>
            <a:pPr>
              <a:defRPr/>
            </a:pPr>
            <a:fld id="{AC275B71-279D-44FA-9851-E518CA7D7D75}" type="slidenum">
              <a:rPr lang="en-US"/>
              <a:pPr>
                <a:defRPr/>
              </a:pPr>
              <a:t>‹#›</a:t>
            </a:fld>
            <a:endParaRPr lang="en-US"/>
          </a:p>
        </p:txBody>
      </p:sp>
    </p:spTree>
    <p:extLst>
      <p:ext uri="{BB962C8B-B14F-4D97-AF65-F5344CB8AC3E}">
        <p14:creationId xmlns:p14="http://schemas.microsoft.com/office/powerpoint/2010/main" val="42182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l" defTabSz="915988">
              <a:defRPr sz="1200" smtClean="0"/>
            </a:lvl1pPr>
          </a:lstStyle>
          <a:p>
            <a:pPr>
              <a:defRPr/>
            </a:pPr>
            <a:endParaRPr lang="en-US"/>
          </a:p>
        </p:txBody>
      </p:sp>
      <p:sp>
        <p:nvSpPr>
          <p:cNvPr id="374787"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defRPr sz="12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33475" y="688975"/>
            <a:ext cx="4589463"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9"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4790"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l" defTabSz="915988">
              <a:defRPr sz="1200" smtClean="0"/>
            </a:lvl1pPr>
          </a:lstStyle>
          <a:p>
            <a:pPr>
              <a:defRPr/>
            </a:pPr>
            <a:endParaRPr lang="en-US"/>
          </a:p>
        </p:txBody>
      </p:sp>
      <p:sp>
        <p:nvSpPr>
          <p:cNvPr id="374791"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defRPr sz="1200" smtClean="0"/>
            </a:lvl1pPr>
          </a:lstStyle>
          <a:p>
            <a:pPr>
              <a:defRPr/>
            </a:pPr>
            <a:fld id="{1DF722DF-44EB-4210-859F-45E111C066DE}" type="slidenum">
              <a:rPr lang="en-US"/>
              <a:pPr>
                <a:defRPr/>
              </a:pPr>
              <a:t>‹#›</a:t>
            </a:fld>
            <a:endParaRPr lang="en-US"/>
          </a:p>
        </p:txBody>
      </p:sp>
    </p:spTree>
    <p:extLst>
      <p:ext uri="{BB962C8B-B14F-4D97-AF65-F5344CB8AC3E}">
        <p14:creationId xmlns:p14="http://schemas.microsoft.com/office/powerpoint/2010/main" val="3788980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20C8DE1-C2B2-4AE2-B195-F34D2D1DF23C}" type="slidenum">
              <a:rPr lang="en-US"/>
              <a:pPr/>
              <a:t>1</a:t>
            </a:fld>
            <a:endParaRPr lang="en-US"/>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07401579-E222-4DF9-B359-A5DA9914D120}" type="slidenum">
              <a:rPr lang="en-US" altLang="en-US" sz="1200"/>
              <a:pPr/>
              <a:t>10</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0861FEF-14B9-45AC-AA4A-47A37F170E6E}" type="slidenum">
              <a:rPr lang="en-US" altLang="en-US" sz="1200"/>
              <a:pPr/>
              <a:t>11</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D7AB08F-303F-4CDA-ADAD-AE94A2DCDA0F}" type="slidenum">
              <a:rPr lang="en-US" altLang="en-US" sz="1200"/>
              <a:pPr/>
              <a:t>12</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3CD98EED-18EA-4998-A277-E0505311AFE9}" type="slidenum">
              <a:rPr lang="en-US" altLang="en-US" sz="1200"/>
              <a:pPr/>
              <a:t>13</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ABD816AB-7BE5-4314-8039-979BAB95E5C6}" type="slidenum">
              <a:rPr lang="en-US" altLang="en-US" sz="1200"/>
              <a:pPr/>
              <a:t>14</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35FD7D5-56FB-4155-B855-4F09379120B4}" type="slidenum">
              <a:rPr lang="en-US" altLang="en-US" sz="1200"/>
              <a:pPr/>
              <a:t>15</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29FD2D3F-59F3-46C7-8996-04FAC71D1678}" type="slidenum">
              <a:rPr lang="en-US" altLang="en-US" sz="1200"/>
              <a:pPr/>
              <a:t>16</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CD35646-DCEA-4875-9EDA-2B4907317C01}" type="slidenum">
              <a:rPr lang="en-US" altLang="zh-CN" smtClean="0"/>
              <a:pPr/>
              <a:t>17</a:t>
            </a:fld>
            <a:endParaRPr lang="en-US" altLang="zh-CN"/>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CD35646-DCEA-4875-9EDA-2B4907317C01}" type="slidenum">
              <a:rPr lang="en-US" altLang="zh-CN" smtClean="0"/>
              <a:pPr/>
              <a:t>18</a:t>
            </a:fld>
            <a:endParaRPr lang="en-US" altLang="zh-CN"/>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FBF3E6A-D3DA-45CC-B5D4-1B654CF31D13}" type="slidenum">
              <a:rPr lang="en-US">
                <a:solidFill>
                  <a:prstClr val="black"/>
                </a:solidFill>
              </a:rPr>
              <a:pPr/>
              <a:t>19</a:t>
            </a:fld>
            <a:endParaRPr lang="en-US">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71FCCBE-EBBB-4DAD-BECA-8DA10AAF8619}" type="slidenum">
              <a:rPr lang="en-US" altLang="en-US" sz="1200"/>
              <a:pPr/>
              <a:t>2</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A096695-3EF6-4CE7-BB0F-8F76B0C0D03F}" type="slidenum">
              <a:rPr lang="en-US">
                <a:solidFill>
                  <a:prstClr val="black"/>
                </a:solidFill>
              </a:rPr>
              <a:pPr/>
              <a:t>20</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376EF33-A55E-4D68-8241-D2BF9785B681}" type="slidenum">
              <a:rPr lang="en-US">
                <a:solidFill>
                  <a:prstClr val="black"/>
                </a:solidFill>
              </a:rPr>
              <a:pPr/>
              <a:t>21</a:t>
            </a:fld>
            <a:endParaRPr lang="en-US">
              <a:solidFill>
                <a:prstClr val="black"/>
              </a:solidFill>
            </a:endParaRPr>
          </a:p>
        </p:txBody>
      </p:sp>
      <p:sp>
        <p:nvSpPr>
          <p:cNvPr id="80899" name="Rectangle 2"/>
          <p:cNvSpPr>
            <a:spLocks noGrp="1" noRot="1" noChangeAspect="1" noChangeArrowheads="1" noTextEdit="1"/>
          </p:cNvSpPr>
          <p:nvPr>
            <p:ph type="sldImg"/>
          </p:nvPr>
        </p:nvSpPr>
        <p:spPr>
          <a:xfrm>
            <a:off x="1133475" y="688975"/>
            <a:ext cx="4587875" cy="3441700"/>
          </a:xfrm>
          <a:ln/>
        </p:spPr>
      </p:sp>
      <p:sp>
        <p:nvSpPr>
          <p:cNvPr id="809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FEBF3C2B-14DC-49C7-8E96-232F09687CD8}" type="slidenum">
              <a:rPr lang="en-US" altLang="en-US" sz="1200"/>
              <a:pPr/>
              <a:t>22</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39C8300C-B03A-4126-BACF-1989A3AE63AD}" type="slidenum">
              <a:rPr lang="en-US" altLang="en-US" sz="1200"/>
              <a:pPr/>
              <a:t>23</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DF5C21B5-B2B9-47EF-9CE8-D8C32E921411}" type="slidenum">
              <a:rPr lang="en-US" altLang="en-US" sz="1200"/>
              <a:pPr/>
              <a:t>24</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0133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3B5672-97D9-4658-8257-4B4EEBFC7F08}" type="slidenum">
              <a:rPr lang="en-US" smtClean="0"/>
              <a:pPr fontAlgn="base">
                <a:spcBef>
                  <a:spcPct val="0"/>
                </a:spcBef>
                <a:spcAft>
                  <a:spcPct val="0"/>
                </a:spcAft>
                <a:defRPr/>
              </a:pPr>
              <a:t>25</a:t>
            </a:fld>
            <a:endParaRPr lang="en-US"/>
          </a:p>
        </p:txBody>
      </p:sp>
      <p:sp>
        <p:nvSpPr>
          <p:cNvPr id="39939" name="Rectangle 2"/>
          <p:cNvSpPr>
            <a:spLocks noGrp="1" noRot="1" noChangeAspect="1" noChangeArrowheads="1" noTextEdit="1"/>
          </p:cNvSpPr>
          <p:nvPr>
            <p:ph type="sldImg"/>
          </p:nvPr>
        </p:nvSpPr>
        <p:spPr bwMode="auto">
          <a:xfrm>
            <a:off x="1146175" y="696913"/>
            <a:ext cx="4568825" cy="3427412"/>
          </a:xfrm>
          <a:noFill/>
          <a:ln>
            <a:solidFill>
              <a:srgbClr val="000000"/>
            </a:solidFill>
            <a:miter lim="800000"/>
            <a:headEnd/>
            <a:tailEnd/>
          </a:ln>
        </p:spPr>
      </p:sp>
      <p:sp>
        <p:nvSpPr>
          <p:cNvPr id="39940" name="Rectangle 3"/>
          <p:cNvSpPr>
            <a:spLocks noGrp="1" noChangeArrowheads="1"/>
          </p:cNvSpPr>
          <p:nvPr>
            <p:ph type="body" idx="1"/>
          </p:nvPr>
        </p:nvSpPr>
        <p:spPr bwMode="auto">
          <a:xfrm>
            <a:off x="912814" y="4360744"/>
            <a:ext cx="5030787" cy="4129638"/>
          </a:xfrm>
          <a:noFill/>
        </p:spPr>
        <p:txBody>
          <a:bodyPr wrap="square" numCol="1" anchor="t" anchorCtr="0" compatLnSpc="1">
            <a:prstTxWarp prst="textNoShape">
              <a:avLst/>
            </a:prstTxWarp>
          </a:bodyPr>
          <a:lstStyle/>
          <a:p>
            <a:pPr defTabSz="963613"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C37051B-50B5-47F4-9AAC-EE8F830B3079}" type="slidenum">
              <a:rPr lang="en-US" altLang="en-US" sz="1200"/>
              <a:pPr/>
              <a:t>26</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BC6D8C13-2685-43D6-A4A3-275BD5B4BB43}" type="slidenum">
              <a:rPr lang="en-US" altLang="en-US" sz="1200"/>
              <a:pPr/>
              <a:t>27</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F2A89DCF-1B42-4E23-976E-AA69AB84D747}" type="slidenum">
              <a:rPr lang="en-US" altLang="en-US" sz="1200"/>
              <a:pPr/>
              <a:t>28</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11F32B-0D6F-4325-AA25-E5F3EF9FD926}" type="slidenum">
              <a:rPr lang="en-US" smtClean="0">
                <a:solidFill>
                  <a:prstClr val="black"/>
                </a:solidFill>
              </a:rPr>
              <a:pPr>
                <a:defRPr/>
              </a:pPr>
              <a:t>29</a:t>
            </a:fld>
            <a:endParaRPr lang="en-US">
              <a:solidFill>
                <a:prstClr val="black"/>
              </a:solidFill>
            </a:endParaRPr>
          </a:p>
        </p:txBody>
      </p:sp>
      <p:sp>
        <p:nvSpPr>
          <p:cNvPr id="51203" name="Rectangle 2"/>
          <p:cNvSpPr>
            <a:spLocks noGrp="1" noRot="1" noChangeAspect="1" noChangeArrowheads="1" noTextEdit="1"/>
          </p:cNvSpPr>
          <p:nvPr>
            <p:ph type="sldImg"/>
          </p:nvPr>
        </p:nvSpPr>
        <p:spPr bwMode="auto">
          <a:xfrm>
            <a:off x="1146175" y="696913"/>
            <a:ext cx="4568825" cy="3427412"/>
          </a:xfrm>
          <a:noFill/>
          <a:ln>
            <a:solidFill>
              <a:srgbClr val="000000"/>
            </a:solidFill>
            <a:miter lim="800000"/>
            <a:headEnd/>
            <a:tailEnd/>
          </a:ln>
        </p:spPr>
      </p:sp>
      <p:sp>
        <p:nvSpPr>
          <p:cNvPr id="51204" name="Rectangle 3"/>
          <p:cNvSpPr>
            <a:spLocks noGrp="1" noChangeArrowheads="1"/>
          </p:cNvSpPr>
          <p:nvPr>
            <p:ph type="body" idx="1"/>
          </p:nvPr>
        </p:nvSpPr>
        <p:spPr bwMode="auto">
          <a:xfrm>
            <a:off x="912814" y="4360744"/>
            <a:ext cx="5030787" cy="4129638"/>
          </a:xfrm>
          <a:noFill/>
        </p:spPr>
        <p:txBody>
          <a:bodyPr wrap="square" numCol="1" anchor="t" anchorCtr="0" compatLnSpc="1">
            <a:prstTxWarp prst="textNoShape">
              <a:avLst/>
            </a:prstTxWarp>
          </a:bodyPr>
          <a:lstStyle/>
          <a:p>
            <a:pPr defTabSz="963613"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999166C1-3139-4990-A6CB-F7D8E8822164}" type="slidenum">
              <a:rPr lang="en-US" altLang="en-US" sz="1200"/>
              <a:pPr/>
              <a:t>3</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12E70D-D6E2-4DEF-B0A2-EC7A77C55E53}"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5178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12E70D-D6E2-4DEF-B0A2-EC7A77C55E53}"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35178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DF5C21B5-B2B9-47EF-9CE8-D8C32E921411}" type="slidenum">
              <a:rPr lang="en-US" altLang="en-US" sz="1200"/>
              <a:pPr/>
              <a:t>43</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0922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ED04F2A-6D83-488D-A97F-2A3ECE33A201}" type="slidenum">
              <a:rPr lang="en-US" altLang="zh-CN" smtClean="0"/>
              <a:pPr/>
              <a:t>44</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CB6577AF-C140-4FAC-96D8-D13F226C8FE1}" type="slidenum">
              <a:rPr lang="en-US" altLang="en-US" sz="1200"/>
              <a:pPr/>
              <a:t>51</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612B34F4-7976-47D1-88C2-FE974003E08F}" type="slidenum">
              <a:rPr lang="en-US" altLang="en-US" sz="1200"/>
              <a:pPr/>
              <a:t>52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E22AB-9D04-4386-8F23-854824CAD089}" type="slidenum">
              <a:rPr lang="en-US" altLang="en-US"/>
              <a:pPr/>
              <a:t>53</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00D0F-1FD2-4910-981C-7D5434559B58}" type="slidenum">
              <a:rPr lang="en-US" altLang="en-US"/>
              <a:pPr/>
              <a:t>54</a:t>
            </a:fld>
            <a:endParaRPr lang="en-US" alt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99E6B-1B62-449C-9F6B-95D3858A4508}" type="slidenum">
              <a:rPr lang="en-US" altLang="en-US"/>
              <a:pPr/>
              <a:t>55</a:t>
            </a:fld>
            <a:endParaRPr lang="en-US" alt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56</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7EDEAE71-FB01-4A0D-BE1C-A8CF92F7D303}" type="slidenum">
              <a:rPr lang="en-US" altLang="en-US" sz="1200"/>
              <a:pPr/>
              <a:t>4</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57</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58</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84D2DD3-1C33-4AB7-B18C-B47EEACCDB63}" type="slidenum">
              <a:rPr lang="en-US"/>
              <a:pPr/>
              <a:t>59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62</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8A0C839C-0343-466D-BBAB-F5EBC4C5B35E}" type="slidenum">
              <a:rPr lang="en-US" altLang="en-US" sz="1200"/>
              <a:pPr/>
              <a:t>63</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FC8A3268-113D-4DCD-B570-2705C4A5550B}" type="slidenum">
              <a:rPr lang="en-US" altLang="en-US" sz="1200"/>
              <a:pPr/>
              <a:t>64</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52807E22-0657-4238-AA68-AB6C06ABCD7F}" type="slidenum">
              <a:rPr lang="en-US" altLang="en-US" sz="1200"/>
              <a:pPr/>
              <a:t>65</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317B50-4100-48BD-B2B8-85CF43E8681D}" type="slidenum">
              <a:rPr lang="en-US" altLang="en-US"/>
              <a:pPr/>
              <a:t>66</a:t>
            </a:fld>
            <a:endParaRPr lang="en-US" altLang="en-US"/>
          </a:p>
        </p:txBody>
      </p:sp>
      <p:sp>
        <p:nvSpPr>
          <p:cNvPr id="820226" name="Rectangle 2"/>
          <p:cNvSpPr>
            <a:spLocks noGrp="1" noRot="1" noChangeAspect="1" noChangeArrowheads="1" noTextEdit="1"/>
          </p:cNvSpPr>
          <p:nvPr>
            <p:ph type="sldImg"/>
          </p:nvPr>
        </p:nvSpPr>
        <p:spPr>
          <a:xfrm>
            <a:off x="1136650" y="688975"/>
            <a:ext cx="4586288" cy="3441700"/>
          </a:xfrm>
          <a:ln/>
        </p:spPr>
      </p:sp>
      <p:sp>
        <p:nvSpPr>
          <p:cNvPr id="820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4A19A-38A9-4041-A92F-88D3FF6EAE42}" type="slidenum">
              <a:rPr lang="en-US" altLang="en-US"/>
              <a:pPr/>
              <a:t>67</a:t>
            </a:fld>
            <a:endParaRPr lang="en-US" alt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20C8DE1-C2B2-4AE2-B195-F34D2D1DF23C}" type="slidenum">
              <a:rPr lang="en-US"/>
              <a:pPr/>
              <a:t>68</a:t>
            </a:fld>
            <a:endParaRPr lang="en-US"/>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FF76E1C-8E87-4813-964C-FDD2AC41C5D7}" type="slidenum">
              <a:rPr lang="en-US" altLang="en-US" sz="1200"/>
              <a:pPr/>
              <a:t>5</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0EF2EDDD-3BA2-4055-9918-F64FE9B202EB}" type="slidenum">
              <a:rPr lang="en-US" altLang="en-US" sz="1200"/>
              <a:pPr/>
              <a:t>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804406DD-31A4-4E89-843E-F12F6BFC9938}" type="slidenum">
              <a:rPr lang="en-US" altLang="en-US" sz="1200"/>
              <a:pPr/>
              <a:t>7</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79E7CCC7-AB1D-4982-80C3-3D9E4DC795B0}" type="slidenum">
              <a:rPr lang="en-US" altLang="en-US" sz="1200"/>
              <a:pPr/>
              <a:t>8</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1B7CE58-702B-4EAE-B7E0-18B21CD5BD79}" type="slidenum">
              <a:rPr lang="en-US"/>
              <a:pPr/>
              <a:t>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5" name="Slide Number Placeholder 4"/>
          <p:cNvSpPr>
            <a:spLocks noGrp="1"/>
          </p:cNvSpPr>
          <p:nvPr>
            <p:ph type="sldNum" sz="quarter" idx="11"/>
          </p:nvPr>
        </p:nvSpPr>
        <p:spPr/>
        <p:txBody>
          <a:bodyPr/>
          <a:lstStyle>
            <a:lvl1pPr>
              <a:defRPr smtClean="0"/>
            </a:lvl1pPr>
          </a:lstStyle>
          <a:p>
            <a:pPr>
              <a:defRPr/>
            </a:pPr>
            <a:fld id="{BDA9A6E5-20D9-4EAA-ACA8-2FA40724F26D}" type="slidenum">
              <a:rPr lang="en-US"/>
              <a:pPr>
                <a:defRPr/>
              </a:pPr>
              <a:t>‹#›</a:t>
            </a:fld>
            <a:endParaRPr lang="en-US"/>
          </a:p>
        </p:txBody>
      </p:sp>
    </p:spTree>
    <p:extLst>
      <p:ext uri="{BB962C8B-B14F-4D97-AF65-F5344CB8AC3E}">
        <p14:creationId xmlns:p14="http://schemas.microsoft.com/office/powerpoint/2010/main" val="173219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5" name="Slide Number Placeholder 4"/>
          <p:cNvSpPr>
            <a:spLocks noGrp="1"/>
          </p:cNvSpPr>
          <p:nvPr>
            <p:ph type="sldNum" sz="quarter" idx="11"/>
          </p:nvPr>
        </p:nvSpPr>
        <p:spPr/>
        <p:txBody>
          <a:bodyPr/>
          <a:lstStyle>
            <a:lvl1pPr>
              <a:defRPr smtClean="0"/>
            </a:lvl1pPr>
          </a:lstStyle>
          <a:p>
            <a:pPr>
              <a:defRPr/>
            </a:pPr>
            <a:fld id="{B0B9362A-C393-42C6-B6BB-FBD555FFA0E8}" type="slidenum">
              <a:rPr lang="en-US"/>
              <a:pPr>
                <a:defRPr/>
              </a:pPr>
              <a:t>‹#›</a:t>
            </a:fld>
            <a:endParaRPr lang="en-US"/>
          </a:p>
        </p:txBody>
      </p:sp>
    </p:spTree>
    <p:extLst>
      <p:ext uri="{BB962C8B-B14F-4D97-AF65-F5344CB8AC3E}">
        <p14:creationId xmlns:p14="http://schemas.microsoft.com/office/powerpoint/2010/main" val="345074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5" name="Slide Number Placeholder 4"/>
          <p:cNvSpPr>
            <a:spLocks noGrp="1"/>
          </p:cNvSpPr>
          <p:nvPr>
            <p:ph type="sldNum" sz="quarter" idx="11"/>
          </p:nvPr>
        </p:nvSpPr>
        <p:spPr/>
        <p:txBody>
          <a:bodyPr/>
          <a:lstStyle>
            <a:lvl1pPr>
              <a:defRPr smtClean="0"/>
            </a:lvl1pPr>
          </a:lstStyle>
          <a:p>
            <a:pPr>
              <a:defRPr/>
            </a:pPr>
            <a:fld id="{14FC4757-0CB8-4DFA-9AF1-CB1D676A3786}" type="slidenum">
              <a:rPr lang="en-US"/>
              <a:pPr>
                <a:defRPr/>
              </a:pPr>
              <a:t>‹#›</a:t>
            </a:fld>
            <a:endParaRPr lang="en-US"/>
          </a:p>
        </p:txBody>
      </p:sp>
    </p:spTree>
    <p:extLst>
      <p:ext uri="{BB962C8B-B14F-4D97-AF65-F5344CB8AC3E}">
        <p14:creationId xmlns:p14="http://schemas.microsoft.com/office/powerpoint/2010/main" val="12558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6" name="Slide Number Placeholder 5"/>
          <p:cNvSpPr>
            <a:spLocks noGrp="1"/>
          </p:cNvSpPr>
          <p:nvPr>
            <p:ph type="sldNum" sz="quarter" idx="11"/>
          </p:nvPr>
        </p:nvSpPr>
        <p:spPr/>
        <p:txBody>
          <a:bodyPr/>
          <a:lstStyle>
            <a:lvl1pPr>
              <a:defRPr smtClean="0"/>
            </a:lvl1pPr>
          </a:lstStyle>
          <a:p>
            <a:pPr>
              <a:defRPr/>
            </a:pPr>
            <a:fld id="{F0BC05E0-2B88-4608-A613-8513F4181AFC}" type="slidenum">
              <a:rPr lang="en-US"/>
              <a:pPr>
                <a:defRPr/>
              </a:pPr>
              <a:t>‹#›</a:t>
            </a:fld>
            <a:endParaRPr lang="en-US"/>
          </a:p>
        </p:txBody>
      </p:sp>
    </p:spTree>
    <p:extLst>
      <p:ext uri="{BB962C8B-B14F-4D97-AF65-F5344CB8AC3E}">
        <p14:creationId xmlns:p14="http://schemas.microsoft.com/office/powerpoint/2010/main" val="418772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able Placeholder 2"/>
          <p:cNvSpPr>
            <a:spLocks noGrp="1"/>
          </p:cNvSpPr>
          <p:nvPr>
            <p:ph type="tbl" idx="1"/>
          </p:nvPr>
        </p:nvSpPr>
        <p:spPr>
          <a:xfrm>
            <a:off x="457200" y="1143000"/>
            <a:ext cx="8229600" cy="4953000"/>
          </a:xfrm>
        </p:spPr>
        <p:txBody>
          <a:bodyPr/>
          <a:lstStyle/>
          <a:p>
            <a:pPr lvl="0"/>
            <a:endParaRPr lang="en-US" noProof="0"/>
          </a:p>
        </p:txBody>
      </p:sp>
      <p:sp>
        <p:nvSpPr>
          <p:cNvPr id="4" name="Slide Number Placeholder 3"/>
          <p:cNvSpPr>
            <a:spLocks noGrp="1"/>
          </p:cNvSpPr>
          <p:nvPr>
            <p:ph type="sldNum" sz="quarter" idx="10"/>
          </p:nvPr>
        </p:nvSpPr>
        <p:spPr/>
        <p:txBody>
          <a:bodyPr/>
          <a:lstStyle>
            <a:lvl1pPr>
              <a:defRPr smtClean="0"/>
            </a:lvl1pPr>
          </a:lstStyle>
          <a:p>
            <a:pPr>
              <a:defRPr/>
            </a:pPr>
            <a:fld id="{2AE27760-D71F-4580-86A0-0A95FC1099BF}"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4962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smtClean="0"/>
            </a:lvl1pPr>
          </a:lstStyle>
          <a:p>
            <a:pPr>
              <a:defRPr/>
            </a:pPr>
            <a:fld id="{B0E9966C-9BA0-4D30-AD5F-C5A07FA4FA5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3685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7EBE7672-3547-4AE5-90A6-595988382659}"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5874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C62C3A41-A442-4A39-9EEF-DC58C8B9DE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80388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45A28076-3DF5-467F-A7A9-E315712C9F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311318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91577465-72C6-40C5-AA40-E6CAC68E28DD}"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43321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CB10C9F-91A6-470C-8791-F266F8AB353C}"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85530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smtClean="0"/>
            </a:lvl1pPr>
          </a:lstStyle>
          <a:p>
            <a:pPr>
              <a:defRPr/>
            </a:pPr>
            <a:fld id="{071D7DB4-E131-4B55-B426-05B781DE3D07}" type="slidenum">
              <a:rPr lang="en-US"/>
              <a:pPr>
                <a:defRPr/>
              </a:pPr>
              <a:t>‹#›</a:t>
            </a:fld>
            <a:endParaRPr lang="en-US"/>
          </a:p>
        </p:txBody>
      </p:sp>
    </p:spTree>
    <p:extLst>
      <p:ext uri="{BB962C8B-B14F-4D97-AF65-F5344CB8AC3E}">
        <p14:creationId xmlns:p14="http://schemas.microsoft.com/office/powerpoint/2010/main" val="600385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A7E7F0A7-2A96-4F42-9EEF-4C22E72916D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8728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E2D6FD-ED69-4E31-B066-F57CA77DD048}"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307585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408383B-101E-4851-A1F2-7BC1C4F48E5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648348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7BCD593-CDD8-4A1B-8DF2-EB5FF29CC757}"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709393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036EDCBE-8911-4A23-AD02-55FFB364ED25}"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220495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F8FE3D6B-85F1-407C-BF71-5B6226ED360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542561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smtClean="0"/>
            </a:lvl1pPr>
          </a:lstStyle>
          <a:p>
            <a:pPr>
              <a:defRPr/>
            </a:pPr>
            <a:fld id="{B0E9966C-9BA0-4D30-AD5F-C5A07FA4FA5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724399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7EBE7672-3547-4AE5-90A6-595988382659}"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752196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C62C3A41-A442-4A39-9EEF-DC58C8B9DE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106868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45A28076-3DF5-467F-A7A9-E315712C9F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64105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p:txBody>
          <a:bodyPr/>
          <a:lstStyle>
            <a:lvl1pPr>
              <a:defRPr smtClean="0"/>
            </a:lvl1pPr>
          </a:lstStyle>
          <a:p>
            <a:pPr>
              <a:defRPr/>
            </a:pPr>
            <a:fld id="{D3CF6A3D-568F-43B0-8503-768C9349376A}" type="slidenum">
              <a:rPr lang="en-US"/>
              <a:pPr>
                <a:defRPr/>
              </a:pPr>
              <a:t>‹#›</a:t>
            </a:fld>
            <a:endParaRPr lang="en-US"/>
          </a:p>
        </p:txBody>
      </p:sp>
    </p:spTree>
    <p:extLst>
      <p:ext uri="{BB962C8B-B14F-4D97-AF65-F5344CB8AC3E}">
        <p14:creationId xmlns:p14="http://schemas.microsoft.com/office/powerpoint/2010/main" val="952272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91577465-72C6-40C5-AA40-E6CAC68E28DD}"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161117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CB10C9F-91A6-470C-8791-F266F8AB353C}"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930298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A7E7F0A7-2A96-4F42-9EEF-4C22E72916D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563186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E2D6FD-ED69-4E31-B066-F57CA77DD048}"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730413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408383B-101E-4851-A1F2-7BC1C4F48E5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166719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7BCD593-CDD8-4A1B-8DF2-EB5FF29CC757}"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627149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036EDCBE-8911-4A23-AD02-55FFB364ED25}"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533168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F8FE3D6B-85F1-407C-BF71-5B6226ED360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764416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smtClean="0"/>
            </a:lvl1pPr>
          </a:lstStyle>
          <a:p>
            <a:pPr>
              <a:defRPr/>
            </a:pPr>
            <a:fld id="{B0E9966C-9BA0-4D30-AD5F-C5A07FA4FA5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589658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7EBE7672-3547-4AE5-90A6-595988382659}"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0048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lvl1pPr>
              <a:defRPr smtClean="0"/>
            </a:lvl1pPr>
          </a:lstStyle>
          <a:p>
            <a:pPr>
              <a:defRPr/>
            </a:pPr>
            <a:fld id="{5B4CFA2D-4215-490E-9E2F-B13FC736E912}" type="slidenum">
              <a:rPr lang="en-US"/>
              <a:pPr>
                <a:defRPr/>
              </a:pPr>
              <a:t>‹#›</a:t>
            </a:fld>
            <a:endParaRPr lang="en-US"/>
          </a:p>
        </p:txBody>
      </p:sp>
    </p:spTree>
    <p:extLst>
      <p:ext uri="{BB962C8B-B14F-4D97-AF65-F5344CB8AC3E}">
        <p14:creationId xmlns:p14="http://schemas.microsoft.com/office/powerpoint/2010/main" val="2855933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C62C3A41-A442-4A39-9EEF-DC58C8B9DE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963269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45A28076-3DF5-467F-A7A9-E315712C9F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367451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91577465-72C6-40C5-AA40-E6CAC68E28DD}"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413388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CB10C9F-91A6-470C-8791-F266F8AB353C}"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637350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A7E7F0A7-2A96-4F42-9EEF-4C22E72916D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011077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E2D6FD-ED69-4E31-B066-F57CA77DD048}"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503069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408383B-101E-4851-A1F2-7BC1C4F48E5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572190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7BCD593-CDD8-4A1B-8DF2-EB5FF29CC757}"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061532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036EDCBE-8911-4A23-AD02-55FFB364ED25}"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902854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F8FE3D6B-85F1-407C-BF71-5B6226ED360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7714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lvl1pPr>
              <a:defRPr smtClean="0"/>
            </a:lvl1pPr>
          </a:lstStyle>
          <a:p>
            <a:pPr>
              <a:defRPr/>
            </a:pPr>
            <a:fld id="{3552E060-6716-46BD-97CD-CF42000E7B70}" type="slidenum">
              <a:rPr lang="en-US"/>
              <a:pPr>
                <a:defRPr/>
              </a:pPr>
              <a:t>‹#›</a:t>
            </a:fld>
            <a:endParaRPr lang="en-US"/>
          </a:p>
        </p:txBody>
      </p:sp>
    </p:spTree>
    <p:extLst>
      <p:ext uri="{BB962C8B-B14F-4D97-AF65-F5344CB8AC3E}">
        <p14:creationId xmlns:p14="http://schemas.microsoft.com/office/powerpoint/2010/main" val="7231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smtClean="0"/>
            </a:lvl1pPr>
          </a:lstStyle>
          <a:p>
            <a:pPr>
              <a:defRPr/>
            </a:pPr>
            <a:fld id="{5AD44A6E-24B3-4BC9-9D43-D43147DD173A}" type="slidenum">
              <a:rPr lang="en-US"/>
              <a:pPr>
                <a:defRPr/>
              </a:pPr>
              <a:t>‹#›</a:t>
            </a:fld>
            <a:endParaRPr lang="en-US"/>
          </a:p>
        </p:txBody>
      </p:sp>
    </p:spTree>
    <p:extLst>
      <p:ext uri="{BB962C8B-B14F-4D97-AF65-F5344CB8AC3E}">
        <p14:creationId xmlns:p14="http://schemas.microsoft.com/office/powerpoint/2010/main" val="61286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smtClean="0"/>
            </a:lvl1pPr>
          </a:lstStyle>
          <a:p>
            <a:pPr>
              <a:defRPr/>
            </a:pPr>
            <a:fld id="{E3056D40-38D6-4B4F-8E92-31BDA4EC8C9F}" type="slidenum">
              <a:rPr lang="en-US"/>
              <a:pPr>
                <a:defRPr/>
              </a:pPr>
              <a:t>‹#›</a:t>
            </a:fld>
            <a:endParaRPr lang="en-US"/>
          </a:p>
        </p:txBody>
      </p:sp>
    </p:spTree>
    <p:extLst>
      <p:ext uri="{BB962C8B-B14F-4D97-AF65-F5344CB8AC3E}">
        <p14:creationId xmlns:p14="http://schemas.microsoft.com/office/powerpoint/2010/main" val="128779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6" name="Slide Number Placeholder 5"/>
          <p:cNvSpPr>
            <a:spLocks noGrp="1"/>
          </p:cNvSpPr>
          <p:nvPr>
            <p:ph type="sldNum" sz="quarter" idx="11"/>
          </p:nvPr>
        </p:nvSpPr>
        <p:spPr/>
        <p:txBody>
          <a:bodyPr/>
          <a:lstStyle>
            <a:lvl1pPr>
              <a:defRPr smtClean="0"/>
            </a:lvl1pPr>
          </a:lstStyle>
          <a:p>
            <a:pPr>
              <a:defRPr/>
            </a:pPr>
            <a:fld id="{CF8C1883-1F33-4F95-B8BC-32E7762F153B}" type="slidenum">
              <a:rPr lang="en-US"/>
              <a:pPr>
                <a:defRPr/>
              </a:pPr>
              <a:t>‹#›</a:t>
            </a:fld>
            <a:endParaRPr lang="en-US"/>
          </a:p>
        </p:txBody>
      </p:sp>
    </p:spTree>
    <p:extLst>
      <p:ext uri="{BB962C8B-B14F-4D97-AF65-F5344CB8AC3E}">
        <p14:creationId xmlns:p14="http://schemas.microsoft.com/office/powerpoint/2010/main" val="132122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6" name="Slide Number Placeholder 5"/>
          <p:cNvSpPr>
            <a:spLocks noGrp="1"/>
          </p:cNvSpPr>
          <p:nvPr>
            <p:ph type="sldNum" sz="quarter" idx="11"/>
          </p:nvPr>
        </p:nvSpPr>
        <p:spPr/>
        <p:txBody>
          <a:bodyPr/>
          <a:lstStyle>
            <a:lvl1pPr>
              <a:defRPr smtClean="0"/>
            </a:lvl1pPr>
          </a:lstStyle>
          <a:p>
            <a:pPr>
              <a:defRPr/>
            </a:pPr>
            <a:fld id="{3B796358-CCBC-4756-90F2-564463FA1F05}" type="slidenum">
              <a:rPr lang="en-US"/>
              <a:pPr>
                <a:defRPr/>
              </a:pPr>
              <a:t>‹#›</a:t>
            </a:fld>
            <a:endParaRPr lang="en-US"/>
          </a:p>
        </p:txBody>
      </p:sp>
    </p:spTree>
    <p:extLst>
      <p:ext uri="{BB962C8B-B14F-4D97-AF65-F5344CB8AC3E}">
        <p14:creationId xmlns:p14="http://schemas.microsoft.com/office/powerpoint/2010/main" val="69206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304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2954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Rectangle 5"/>
          <p:cNvSpPr>
            <a:spLocks noGrp="1" noChangeArrowheads="1"/>
          </p:cNvSpPr>
          <p:nvPr>
            <p:ph type="ftr" sz="quarter" idx="3"/>
          </p:nvPr>
        </p:nvSpPr>
        <p:spPr bwMode="auto">
          <a:xfrm>
            <a:off x="642938" y="6335713"/>
            <a:ext cx="3429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vl1pPr>
          </a:lstStyle>
          <a:p>
            <a:pPr>
              <a:defRPr/>
            </a:pPr>
            <a:r>
              <a:rPr lang="en-US"/>
              <a:t>Intelligent Information Retrieval</a:t>
            </a:r>
          </a:p>
        </p:txBody>
      </p:sp>
      <p:sp>
        <p:nvSpPr>
          <p:cNvPr id="1032" name="Rectangle 8"/>
          <p:cNvSpPr>
            <a:spLocks noGrp="1" noChangeArrowheads="1"/>
          </p:cNvSpPr>
          <p:nvPr>
            <p:ph type="sldNum" sz="quarter" idx="4"/>
          </p:nvPr>
        </p:nvSpPr>
        <p:spPr bwMode="auto">
          <a:xfrm>
            <a:off x="6781800" y="63246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fld id="{7C89A031-38D1-4295-A84A-D6ECF731A3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2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Times New Roman" pitchFamily="18" charset="0"/>
        </a:defRPr>
      </a:lvl2pPr>
      <a:lvl3pPr algn="ctr" rtl="0" eaLnBrk="0" fontAlgn="base" hangingPunct="0">
        <a:spcBef>
          <a:spcPct val="0"/>
        </a:spcBef>
        <a:spcAft>
          <a:spcPct val="0"/>
        </a:spcAft>
        <a:defRPr sz="3600" b="1">
          <a:solidFill>
            <a:schemeClr val="accent2"/>
          </a:solidFill>
          <a:latin typeface="Times New Roman" pitchFamily="18" charset="0"/>
        </a:defRPr>
      </a:lvl3pPr>
      <a:lvl4pPr algn="ctr" rtl="0" eaLnBrk="0" fontAlgn="base" hangingPunct="0">
        <a:spcBef>
          <a:spcPct val="0"/>
        </a:spcBef>
        <a:spcAft>
          <a:spcPct val="0"/>
        </a:spcAft>
        <a:defRPr sz="3600" b="1">
          <a:solidFill>
            <a:schemeClr val="accent2"/>
          </a:solidFill>
          <a:latin typeface="Times New Roman" pitchFamily="18" charset="0"/>
        </a:defRPr>
      </a:lvl4pPr>
      <a:lvl5pPr algn="ctr" rtl="0" eaLnBrk="0" fontAlgn="base" hangingPunct="0">
        <a:spcBef>
          <a:spcPct val="0"/>
        </a:spcBef>
        <a:spcAft>
          <a:spcPct val="0"/>
        </a:spcAft>
        <a:defRPr sz="3600" b="1">
          <a:solidFill>
            <a:schemeClr val="accent2"/>
          </a:solidFill>
          <a:latin typeface="Times New Roman" pitchFamily="18" charset="0"/>
        </a:defRPr>
      </a:lvl5pPr>
      <a:lvl6pPr marL="457200" algn="ctr" rtl="0" eaLnBrk="0" fontAlgn="base" hangingPunct="0">
        <a:spcBef>
          <a:spcPct val="0"/>
        </a:spcBef>
        <a:spcAft>
          <a:spcPct val="0"/>
        </a:spcAft>
        <a:defRPr sz="3600" b="1">
          <a:solidFill>
            <a:schemeClr val="accent2"/>
          </a:solidFill>
          <a:latin typeface="Times New Roman" pitchFamily="18" charset="0"/>
        </a:defRPr>
      </a:lvl6pPr>
      <a:lvl7pPr marL="914400" algn="ctr" rtl="0" eaLnBrk="0" fontAlgn="base" hangingPunct="0">
        <a:spcBef>
          <a:spcPct val="0"/>
        </a:spcBef>
        <a:spcAft>
          <a:spcPct val="0"/>
        </a:spcAft>
        <a:defRPr sz="3600" b="1">
          <a:solidFill>
            <a:schemeClr val="accent2"/>
          </a:solidFill>
          <a:latin typeface="Times New Roman" pitchFamily="18" charset="0"/>
        </a:defRPr>
      </a:lvl7pPr>
      <a:lvl8pPr marL="1371600" algn="ctr" rtl="0" eaLnBrk="0" fontAlgn="base" hangingPunct="0">
        <a:spcBef>
          <a:spcPct val="0"/>
        </a:spcBef>
        <a:spcAft>
          <a:spcPct val="0"/>
        </a:spcAft>
        <a:defRPr sz="3600" b="1">
          <a:solidFill>
            <a:schemeClr val="accent2"/>
          </a:solidFill>
          <a:latin typeface="Times New Roman" pitchFamily="18" charset="0"/>
        </a:defRPr>
      </a:lvl8pPr>
      <a:lvl9pPr marL="1828800" algn="ctr" rtl="0" eaLnBrk="0" fontAlgn="base" hangingPunct="0">
        <a:spcBef>
          <a:spcPct val="0"/>
        </a:spcBef>
        <a:spcAft>
          <a:spcPct val="0"/>
        </a:spcAft>
        <a:defRPr sz="36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Font typeface="Marlett" pitchFamily="2" charset="2"/>
        <a:buChar char="4"/>
        <a:defRPr sz="2000">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i"/>
        <a:defRPr>
          <a:solidFill>
            <a:schemeClr val="tx1"/>
          </a:solidFill>
          <a:latin typeface="+mn-lt"/>
        </a:defRPr>
      </a:lvl3pPr>
      <a:lvl4pPr marL="1600200" indent="-228600" algn="l" rtl="0" eaLnBrk="0" fontAlgn="base" hangingPunct="0">
        <a:spcBef>
          <a:spcPct val="20000"/>
        </a:spcBef>
        <a:spcAft>
          <a:spcPct val="0"/>
        </a:spcAft>
        <a:buClr>
          <a:srgbClr val="FF9900"/>
        </a:buClr>
        <a:buFont typeface="Marlett" pitchFamily="2" charset="2"/>
        <a:buChar char="4"/>
        <a:defRPr sz="16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16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16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16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accent2"/>
                </a:solidFill>
              </a:defRPr>
            </a:lvl1pPr>
          </a:lstStyle>
          <a:p>
            <a:pPr>
              <a:defRPr/>
            </a:pPr>
            <a:fld id="{59812373-7744-4A45-9B23-EBDAF9C98272}" type="slidenum">
              <a:rPr lang="en-US">
                <a:solidFill>
                  <a:srgbClr val="3333CC"/>
                </a:solidFill>
              </a:rPr>
              <a:pPr>
                <a:defRPr/>
              </a:pPr>
              <a:t>‹#›</a:t>
            </a:fld>
            <a:endParaRPr lang="en-US" sz="1400">
              <a:solidFill>
                <a:srgbClr val="3333CC"/>
              </a:solidFill>
            </a:endParaRPr>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lgn="l">
              <a:defRPr/>
            </a:pPr>
            <a:endParaRPr lang="en-US" sz="2400">
              <a:solidFill>
                <a:srgbClr val="000000"/>
              </a:solidFill>
            </a:endParaRPr>
          </a:p>
        </p:txBody>
      </p:sp>
    </p:spTree>
    <p:extLst>
      <p:ext uri="{BB962C8B-B14F-4D97-AF65-F5344CB8AC3E}">
        <p14:creationId xmlns:p14="http://schemas.microsoft.com/office/powerpoint/2010/main" val="20280761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accent2"/>
                </a:solidFill>
              </a:defRPr>
            </a:lvl1pPr>
          </a:lstStyle>
          <a:p>
            <a:pPr>
              <a:defRPr/>
            </a:pPr>
            <a:fld id="{59812373-7744-4A45-9B23-EBDAF9C98272}" type="slidenum">
              <a:rPr lang="en-US">
                <a:solidFill>
                  <a:srgbClr val="3333CC"/>
                </a:solidFill>
              </a:rPr>
              <a:pPr>
                <a:defRPr/>
              </a:pPr>
              <a:t>‹#›</a:t>
            </a:fld>
            <a:endParaRPr lang="en-US" sz="1400">
              <a:solidFill>
                <a:srgbClr val="3333CC"/>
              </a:solidFill>
            </a:endParaRPr>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lgn="l">
              <a:defRPr/>
            </a:pPr>
            <a:endParaRPr lang="en-US" sz="2400">
              <a:solidFill>
                <a:srgbClr val="000000"/>
              </a:solidFill>
            </a:endParaRPr>
          </a:p>
        </p:txBody>
      </p:sp>
    </p:spTree>
    <p:extLst>
      <p:ext uri="{BB962C8B-B14F-4D97-AF65-F5344CB8AC3E}">
        <p14:creationId xmlns:p14="http://schemas.microsoft.com/office/powerpoint/2010/main" val="16709914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accent2"/>
                </a:solidFill>
              </a:defRPr>
            </a:lvl1pPr>
          </a:lstStyle>
          <a:p>
            <a:pPr>
              <a:defRPr/>
            </a:pPr>
            <a:fld id="{59812373-7744-4A45-9B23-EBDAF9C98272}" type="slidenum">
              <a:rPr lang="en-US">
                <a:solidFill>
                  <a:srgbClr val="3333CC"/>
                </a:solidFill>
              </a:rPr>
              <a:pPr>
                <a:defRPr/>
              </a:pPr>
              <a:t>‹#›</a:t>
            </a:fld>
            <a:endParaRPr lang="en-US" sz="1400">
              <a:solidFill>
                <a:srgbClr val="3333CC"/>
              </a:solidFill>
            </a:endParaRPr>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lgn="l">
              <a:defRPr/>
            </a:pPr>
            <a:endParaRPr lang="en-US" sz="2400">
              <a:solidFill>
                <a:srgbClr val="000000"/>
              </a:solidFill>
            </a:endParaRPr>
          </a:p>
        </p:txBody>
      </p:sp>
    </p:spTree>
    <p:extLst>
      <p:ext uri="{BB962C8B-B14F-4D97-AF65-F5344CB8AC3E}">
        <p14:creationId xmlns:p14="http://schemas.microsoft.com/office/powerpoint/2010/main" val="190249931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0.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4.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7.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2.e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21.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4.e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23.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acweb.cs.depaul.edu/mobasher/Classes/CSC575/single-pas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7.xml"/><Relationship Id="rId1" Type="http://schemas.openxmlformats.org/officeDocument/2006/relationships/vmlDrawing" Target="../drawings/vmlDrawing10.v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7.xml"/><Relationship Id="rId1" Type="http://schemas.openxmlformats.org/officeDocument/2006/relationships/vmlDrawing" Target="../drawings/vmlDrawing11.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7.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7.xml"/><Relationship Id="rId1" Type="http://schemas.openxmlformats.org/officeDocument/2006/relationships/vmlDrawing" Target="../drawings/vmlDrawing13.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1.wmf"/><Relationship Id="rId2" Type="http://schemas.openxmlformats.org/officeDocument/2006/relationships/slideLayout" Target="../slideLayouts/slideLayout27.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3.wmf"/><Relationship Id="rId2" Type="http://schemas.openxmlformats.org/officeDocument/2006/relationships/slideLayout" Target="../slideLayouts/slideLayout27.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32.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7.xml"/><Relationship Id="rId1" Type="http://schemas.openxmlformats.org/officeDocument/2006/relationships/vmlDrawing" Target="../drawings/vmlDrawing16.vml"/><Relationship Id="rId5" Type="http://schemas.openxmlformats.org/officeDocument/2006/relationships/image" Target="../media/image26.png"/><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9.xml"/><Relationship Id="rId1" Type="http://schemas.openxmlformats.org/officeDocument/2006/relationships/vmlDrawing" Target="../drawings/vmlDrawing17.vml"/><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9.bin"/><Relationship Id="rId5" Type="http://schemas.openxmlformats.org/officeDocument/2006/relationships/image" Target="../media/image43.e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6.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wmf"/><Relationship Id="rId10"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movielens.umn.ed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60400" y="950913"/>
            <a:ext cx="7772400" cy="2532062"/>
          </a:xfrm>
        </p:spPr>
        <p:txBody>
          <a:bodyPr/>
          <a:lstStyle/>
          <a:p>
            <a:r>
              <a:rPr lang="en-US" sz="4800" dirty="0"/>
              <a:t>Clustering</a:t>
            </a:r>
            <a:br>
              <a:rPr lang="en-US" sz="4400" dirty="0"/>
            </a:br>
            <a:br>
              <a:rPr lang="en-US" sz="1600" dirty="0"/>
            </a:br>
            <a:r>
              <a:rPr lang="en-US" dirty="0"/>
              <a:t>Basic Concepts and Algorithms</a:t>
            </a:r>
            <a:br>
              <a:rPr lang="en-US" sz="2800" dirty="0"/>
            </a:br>
            <a:endParaRPr lang="en-US" sz="2800" dirty="0"/>
          </a:p>
        </p:txBody>
      </p:sp>
      <p:sp>
        <p:nvSpPr>
          <p:cNvPr id="2054" name="Text Box 6"/>
          <p:cNvSpPr txBox="1">
            <a:spLocks noChangeArrowheads="1"/>
          </p:cNvSpPr>
          <p:nvPr/>
        </p:nvSpPr>
        <p:spPr bwMode="auto">
          <a:xfrm>
            <a:off x="3424238" y="4295775"/>
            <a:ext cx="2386012" cy="708025"/>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2000" b="1" dirty="0"/>
              <a:t>Bamshad Mobasher</a:t>
            </a:r>
          </a:p>
          <a:p>
            <a:pPr algn="ctr">
              <a:defRPr/>
            </a:pPr>
            <a:r>
              <a:rPr lang="en-US" sz="2000" b="1" dirty="0"/>
              <a:t>DePaul University</a:t>
            </a:r>
            <a:endParaRPr lang="en-US" sz="2000" b="1" i="1"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E12D327A-7E7D-401C-A5C0-AFD895AAB2D0}" type="slidenum">
              <a:rPr lang="en-US" altLang="en-US"/>
              <a:pPr/>
              <a:t>10</a:t>
            </a:fld>
            <a:endParaRPr lang="en-US" altLang="en-US"/>
          </a:p>
        </p:txBody>
      </p:sp>
      <p:sp>
        <p:nvSpPr>
          <p:cNvPr id="4102" name="Rectangle 1026"/>
          <p:cNvSpPr>
            <a:spLocks noGrp="1" noChangeArrowheads="1"/>
          </p:cNvSpPr>
          <p:nvPr>
            <p:ph type="title"/>
          </p:nvPr>
        </p:nvSpPr>
        <p:spPr>
          <a:xfrm>
            <a:off x="685800" y="228600"/>
            <a:ext cx="7772400" cy="622300"/>
          </a:xfrm>
        </p:spPr>
        <p:txBody>
          <a:bodyPr/>
          <a:lstStyle/>
          <a:p>
            <a:r>
              <a:rPr lang="en-US" altLang="en-US" dirty="0"/>
              <a:t>Similarity Matrix - Example</a:t>
            </a:r>
          </a:p>
        </p:txBody>
      </p:sp>
      <p:graphicFrame>
        <p:nvGraphicFramePr>
          <p:cNvPr id="4098" name="Object 2052"/>
          <p:cNvGraphicFramePr>
            <a:graphicFrameLocks noChangeAspect="1"/>
          </p:cNvGraphicFramePr>
          <p:nvPr/>
        </p:nvGraphicFramePr>
        <p:xfrm>
          <a:off x="1514475" y="989013"/>
          <a:ext cx="5681663" cy="1604962"/>
        </p:xfrm>
        <a:graphic>
          <a:graphicData uri="http://schemas.openxmlformats.org/presentationml/2006/ole">
            <mc:AlternateContent xmlns:mc="http://schemas.openxmlformats.org/markup-compatibility/2006">
              <mc:Choice xmlns:v="urn:schemas-microsoft-com:vml" Requires="v">
                <p:oleObj spid="_x0000_s4098" name="Worksheet" r:id="rId4" imgW="3029431" imgH="981416" progId="Excel.Sheet.8">
                  <p:embed/>
                </p:oleObj>
              </mc:Choice>
              <mc:Fallback>
                <p:oleObj name="Worksheet" r:id="rId4" imgW="3029431" imgH="981416" progId="Excel.Sheet.8">
                  <p:embed/>
                  <p:pic>
                    <p:nvPicPr>
                      <p:cNvPr id="0"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989013"/>
                        <a:ext cx="5681663" cy="160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2053"/>
          <p:cNvGraphicFramePr>
            <a:graphicFrameLocks noChangeAspect="1"/>
          </p:cNvGraphicFramePr>
          <p:nvPr/>
        </p:nvGraphicFramePr>
        <p:xfrm>
          <a:off x="3429000" y="3898900"/>
          <a:ext cx="4762500" cy="2247900"/>
        </p:xfrm>
        <a:graphic>
          <a:graphicData uri="http://schemas.openxmlformats.org/presentationml/2006/ole">
            <mc:AlternateContent xmlns:mc="http://schemas.openxmlformats.org/markup-compatibility/2006">
              <mc:Choice xmlns:v="urn:schemas-microsoft-com:vml" Requires="v">
                <p:oleObj spid="_x0000_s4099" name="Worksheet" r:id="rId6" imgW="2515081" imgH="1305186" progId="Excel.Sheet.8">
                  <p:embed/>
                </p:oleObj>
              </mc:Choice>
              <mc:Fallback>
                <p:oleObj name="Worksheet" r:id="rId6" imgW="2515081" imgH="1305186" progId="Excel.Sheet.8">
                  <p:embed/>
                  <p:pic>
                    <p:nvPicPr>
                      <p:cNvPr id="0" name="Object 20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898900"/>
                        <a:ext cx="4762500" cy="224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286" name="Text Box 1030"/>
          <p:cNvSpPr txBox="1">
            <a:spLocks noChangeArrowheads="1"/>
          </p:cNvSpPr>
          <p:nvPr/>
        </p:nvSpPr>
        <p:spPr bwMode="auto">
          <a:xfrm>
            <a:off x="822291" y="3298700"/>
            <a:ext cx="1930400" cy="666750"/>
          </a:xfrm>
          <a:prstGeom prst="rect">
            <a:avLst/>
          </a:prstGeom>
          <a:solidFill>
            <a:schemeClr val="hlink"/>
          </a:solidFill>
          <a:ln w="25400">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1800" b="1"/>
              <a:t>Term-Term</a:t>
            </a:r>
          </a:p>
          <a:p>
            <a:pPr algn="ctr">
              <a:defRPr/>
            </a:pPr>
            <a:r>
              <a:rPr lang="en-US" sz="1800" b="1"/>
              <a:t>Similarity Matrix</a:t>
            </a:r>
          </a:p>
        </p:txBody>
      </p:sp>
      <p:cxnSp>
        <p:nvCxnSpPr>
          <p:cNvPr id="4104" name="AutoShape 1031"/>
          <p:cNvCxnSpPr>
            <a:cxnSpLocks noChangeShapeType="1"/>
            <a:stCxn id="481286" idx="3"/>
          </p:cNvCxnSpPr>
          <p:nvPr/>
        </p:nvCxnSpPr>
        <p:spPr bwMode="auto">
          <a:xfrm>
            <a:off x="2752691" y="3632075"/>
            <a:ext cx="676309" cy="732519"/>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4106" name="Picture 1033" descr="SIMTERM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2850" y="3143711"/>
            <a:ext cx="2140522" cy="5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29C244-43EE-460D-87D0-EB5B2C86F054}"/>
              </a:ext>
            </a:extLst>
          </p:cNvPr>
          <p:cNvSpPr txBox="1"/>
          <p:nvPr/>
        </p:nvSpPr>
        <p:spPr>
          <a:xfrm>
            <a:off x="594961" y="4514770"/>
            <a:ext cx="2385059" cy="1354217"/>
          </a:xfrm>
          <a:prstGeom prst="rect">
            <a:avLst/>
          </a:prstGeom>
          <a:noFill/>
        </p:spPr>
        <p:txBody>
          <a:bodyPr wrap="square" rtlCol="0">
            <a:spAutoFit/>
          </a:bodyPr>
          <a:lstStyle/>
          <a:p>
            <a:r>
              <a:rPr lang="en-US" sz="1600" dirty="0"/>
              <a:t>Note that this similarity matrix can be obtained by multiplying the transposes of the above doc x term matrix with itself: </a:t>
            </a:r>
            <a:r>
              <a:rPr lang="en-US" sz="1800" b="1" dirty="0"/>
              <a:t>A</a:t>
            </a:r>
            <a:r>
              <a:rPr lang="en-US" sz="1800" b="1" baseline="40000" dirty="0"/>
              <a:t>T</a:t>
            </a:r>
            <a:r>
              <a:rPr lang="en-US" sz="1800" b="1" dirty="0"/>
              <a:t>.A </a:t>
            </a:r>
            <a:endParaRPr lang="en-US" sz="1600" b="1" dirty="0"/>
          </a:p>
        </p:txBody>
      </p:sp>
      <p:sp>
        <p:nvSpPr>
          <p:cNvPr id="4" name="TextBox 3">
            <a:extLst>
              <a:ext uri="{FF2B5EF4-FFF2-40B4-BE49-F238E27FC236}">
                <a16:creationId xmlns:a16="http://schemas.microsoft.com/office/drawing/2014/main" id="{32783047-F2BA-4254-B728-1A0BFA57FBC3}"/>
              </a:ext>
            </a:extLst>
          </p:cNvPr>
          <p:cNvSpPr txBox="1"/>
          <p:nvPr/>
        </p:nvSpPr>
        <p:spPr>
          <a:xfrm>
            <a:off x="795367" y="1699960"/>
            <a:ext cx="719108" cy="461665"/>
          </a:xfrm>
          <a:prstGeom prst="rect">
            <a:avLst/>
          </a:prstGeom>
          <a:noFill/>
        </p:spPr>
        <p:txBody>
          <a:bodyPr wrap="none" rtlCol="0">
            <a:spAutoFit/>
          </a:bodyPr>
          <a:lstStyle/>
          <a:p>
            <a:r>
              <a:rPr lang="en-US" sz="2400" b="1" dirty="0"/>
              <a:t>A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49D1F8ED-AA3E-480F-8996-6A00FA54F20E}" type="slidenum">
              <a:rPr lang="en-US" altLang="en-US"/>
              <a:pPr/>
              <a:t>11</a:t>
            </a:fld>
            <a:endParaRPr lang="en-US" altLang="en-US"/>
          </a:p>
        </p:txBody>
      </p:sp>
      <p:sp>
        <p:nvSpPr>
          <p:cNvPr id="5126" name="Rectangle 1026"/>
          <p:cNvSpPr>
            <a:spLocks noGrp="1" noChangeArrowheads="1"/>
          </p:cNvSpPr>
          <p:nvPr>
            <p:ph type="title"/>
          </p:nvPr>
        </p:nvSpPr>
        <p:spPr>
          <a:xfrm>
            <a:off x="685800" y="254000"/>
            <a:ext cx="7772400" cy="508000"/>
          </a:xfrm>
        </p:spPr>
        <p:txBody>
          <a:bodyPr/>
          <a:lstStyle/>
          <a:p>
            <a:r>
              <a:rPr lang="en-US" altLang="en-US" dirty="0"/>
              <a:t>Similarity Thresholds</a:t>
            </a:r>
          </a:p>
        </p:txBody>
      </p:sp>
      <p:sp>
        <p:nvSpPr>
          <p:cNvPr id="5127" name="Rectangle 1027"/>
          <p:cNvSpPr>
            <a:spLocks noGrp="1" noChangeArrowheads="1"/>
          </p:cNvSpPr>
          <p:nvPr>
            <p:ph type="body" idx="1"/>
          </p:nvPr>
        </p:nvSpPr>
        <p:spPr>
          <a:xfrm>
            <a:off x="203200" y="889000"/>
            <a:ext cx="8737600" cy="863600"/>
          </a:xfrm>
        </p:spPr>
        <p:txBody>
          <a:bodyPr/>
          <a:lstStyle/>
          <a:p>
            <a:r>
              <a:rPr lang="en-US" altLang="en-US" sz="2000" dirty="0"/>
              <a:t>A similarity threshold can be used to mark pairs that are “sufficiently” similar</a:t>
            </a:r>
            <a:r>
              <a:rPr lang="en-US" altLang="en-US" dirty="0"/>
              <a:t>: t</a:t>
            </a:r>
            <a:r>
              <a:rPr lang="en-US" altLang="en-US" sz="1800" dirty="0"/>
              <a:t>he threshold value is highly application and data dependent</a:t>
            </a:r>
          </a:p>
        </p:txBody>
      </p:sp>
      <p:graphicFrame>
        <p:nvGraphicFramePr>
          <p:cNvPr id="5122" name="Object 1028"/>
          <p:cNvGraphicFramePr>
            <a:graphicFrameLocks noChangeAspect="1"/>
          </p:cNvGraphicFramePr>
          <p:nvPr>
            <p:extLst>
              <p:ext uri="{D42A27DB-BD31-4B8C-83A1-F6EECF244321}">
                <p14:modId xmlns:p14="http://schemas.microsoft.com/office/powerpoint/2010/main" val="3599069140"/>
              </p:ext>
            </p:extLst>
          </p:nvPr>
        </p:nvGraphicFramePr>
        <p:xfrm>
          <a:off x="1324704" y="1814144"/>
          <a:ext cx="4197350" cy="2066925"/>
        </p:xfrm>
        <a:graphic>
          <a:graphicData uri="http://schemas.openxmlformats.org/presentationml/2006/ole">
            <mc:AlternateContent xmlns:mc="http://schemas.openxmlformats.org/markup-compatibility/2006">
              <mc:Choice xmlns:v="urn:schemas-microsoft-com:vml" Requires="v">
                <p:oleObj spid="_x0000_s5122" name="Worksheet" r:id="rId4" imgW="2515081" imgH="1305186" progId="Excel.Sheet.8">
                  <p:embed/>
                </p:oleObj>
              </mc:Choice>
              <mc:Fallback>
                <p:oleObj name="Worksheet" r:id="rId4" imgW="2515081" imgH="1305186" progId="Excel.Sheet.8">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704" y="1814144"/>
                        <a:ext cx="4197350" cy="206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1029"/>
          <p:cNvGraphicFramePr>
            <a:graphicFrameLocks noChangeAspect="1"/>
          </p:cNvGraphicFramePr>
          <p:nvPr>
            <p:extLst>
              <p:ext uri="{D42A27DB-BD31-4B8C-83A1-F6EECF244321}">
                <p14:modId xmlns:p14="http://schemas.microsoft.com/office/powerpoint/2010/main" val="1380288307"/>
              </p:ext>
            </p:extLst>
          </p:nvPr>
        </p:nvGraphicFramePr>
        <p:xfrm>
          <a:off x="1350104" y="4112844"/>
          <a:ext cx="4152900" cy="2159000"/>
        </p:xfrm>
        <a:graphic>
          <a:graphicData uri="http://schemas.openxmlformats.org/presentationml/2006/ole">
            <mc:AlternateContent xmlns:mc="http://schemas.openxmlformats.org/markup-compatibility/2006">
              <mc:Choice xmlns:v="urn:schemas-microsoft-com:vml" Requires="v">
                <p:oleObj spid="_x0000_s5123" name="Worksheet" r:id="rId6" imgW="2515081" imgH="1305186" progId="Excel.Sheet.8">
                  <p:embed/>
                </p:oleObj>
              </mc:Choice>
              <mc:Fallback>
                <p:oleObj name="Worksheet" r:id="rId6" imgW="2515081" imgH="1305186" progId="Excel.Sheet.8">
                  <p:embed/>
                  <p:pic>
                    <p:nvPicPr>
                      <p:cNvPr id="0" name="Object 10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0104" y="4112844"/>
                        <a:ext cx="41529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8" name="Rectangle 1030"/>
          <p:cNvSpPr>
            <a:spLocks noChangeArrowheads="1"/>
          </p:cNvSpPr>
          <p:nvPr/>
        </p:nvSpPr>
        <p:spPr bwMode="auto">
          <a:xfrm>
            <a:off x="6293579" y="3563569"/>
            <a:ext cx="1876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800"/>
              <a:t>Using a threshold value of 10 in the previous example</a:t>
            </a:r>
          </a:p>
        </p:txBody>
      </p:sp>
      <p:cxnSp>
        <p:nvCxnSpPr>
          <p:cNvPr id="5129" name="AutoShape 1031"/>
          <p:cNvCxnSpPr>
            <a:cxnSpLocks noChangeShapeType="1"/>
          </p:cNvCxnSpPr>
          <p:nvPr/>
        </p:nvCxnSpPr>
        <p:spPr bwMode="auto">
          <a:xfrm flipH="1">
            <a:off x="5503004" y="2847607"/>
            <a:ext cx="19050" cy="2344737"/>
          </a:xfrm>
          <a:prstGeom prst="curvedConnector3">
            <a:avLst>
              <a:gd name="adj1" fmla="val -3858333"/>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363A9E6B-25A7-4F7E-ADFC-A4ECEA94FF9B}" type="slidenum">
              <a:rPr lang="en-US" altLang="en-US"/>
              <a:pPr/>
              <a:t>12</a:t>
            </a:fld>
            <a:endParaRPr lang="en-US" altLang="en-US"/>
          </a:p>
        </p:txBody>
      </p:sp>
      <p:sp>
        <p:nvSpPr>
          <p:cNvPr id="6149" name="Rectangle 2"/>
          <p:cNvSpPr>
            <a:spLocks noGrp="1" noChangeArrowheads="1"/>
          </p:cNvSpPr>
          <p:nvPr>
            <p:ph type="title"/>
          </p:nvPr>
        </p:nvSpPr>
        <p:spPr>
          <a:xfrm>
            <a:off x="685800" y="254000"/>
            <a:ext cx="7772400" cy="546100"/>
          </a:xfrm>
        </p:spPr>
        <p:txBody>
          <a:bodyPr/>
          <a:lstStyle/>
          <a:p>
            <a:r>
              <a:rPr lang="en-US" altLang="en-US"/>
              <a:t>Graph Representation</a:t>
            </a:r>
          </a:p>
        </p:txBody>
      </p:sp>
      <p:sp>
        <p:nvSpPr>
          <p:cNvPr id="6150" name="Rectangle 3"/>
          <p:cNvSpPr>
            <a:spLocks noGrp="1" noChangeArrowheads="1"/>
          </p:cNvSpPr>
          <p:nvPr>
            <p:ph type="body" idx="1"/>
          </p:nvPr>
        </p:nvSpPr>
        <p:spPr>
          <a:xfrm>
            <a:off x="495300" y="914400"/>
            <a:ext cx="8229600" cy="1066800"/>
          </a:xfrm>
        </p:spPr>
        <p:txBody>
          <a:bodyPr/>
          <a:lstStyle/>
          <a:p>
            <a:r>
              <a:rPr lang="en-US" altLang="en-US" sz="2000"/>
              <a:t>The similarity matrix can be visualized as an undirected graph</a:t>
            </a:r>
          </a:p>
          <a:p>
            <a:pPr lvl="1"/>
            <a:r>
              <a:rPr lang="en-US" altLang="en-US" sz="1800"/>
              <a:t>each item is represented by a node, and edges represent the fact that two items are similar (a one in the similarity threshold matrix)</a:t>
            </a:r>
            <a:endParaRPr lang="en-US" altLang="en-US" sz="1600"/>
          </a:p>
        </p:txBody>
      </p:sp>
      <p:graphicFrame>
        <p:nvGraphicFramePr>
          <p:cNvPr id="6146" name="Object 14"/>
          <p:cNvGraphicFramePr>
            <a:graphicFrameLocks noChangeAspect="1"/>
          </p:cNvGraphicFramePr>
          <p:nvPr>
            <p:extLst>
              <p:ext uri="{D42A27DB-BD31-4B8C-83A1-F6EECF244321}">
                <p14:modId xmlns:p14="http://schemas.microsoft.com/office/powerpoint/2010/main" val="1192112798"/>
              </p:ext>
            </p:extLst>
          </p:nvPr>
        </p:nvGraphicFramePr>
        <p:xfrm>
          <a:off x="571500" y="2235200"/>
          <a:ext cx="3587750" cy="2298700"/>
        </p:xfrm>
        <a:graphic>
          <a:graphicData uri="http://schemas.openxmlformats.org/presentationml/2006/ole">
            <mc:AlternateContent xmlns:mc="http://schemas.openxmlformats.org/markup-compatibility/2006">
              <mc:Choice xmlns:v="urn:schemas-microsoft-com:vml" Requires="v">
                <p:oleObj spid="_x0000_s6146" name="Worksheet" r:id="rId4" imgW="2047767" imgH="1304857" progId="Excel.Sheet.8">
                  <p:embed/>
                </p:oleObj>
              </mc:Choice>
              <mc:Fallback>
                <p:oleObj name="Worksheet" r:id="rId4" imgW="2047767" imgH="1304857" progId="Excel.Sheet.8">
                  <p:embed/>
                  <p:pic>
                    <p:nvPicPr>
                      <p:cNvPr id="0" name="Object 14"/>
                      <p:cNvPicPr>
                        <a:picLocks noChangeAspect="1" noChangeArrowheads="1"/>
                      </p:cNvPicPr>
                      <p:nvPr/>
                    </p:nvPicPr>
                    <p:blipFill>
                      <a:blip r:embed="rId5"/>
                      <a:srcRect/>
                      <a:stretch>
                        <a:fillRect/>
                      </a:stretch>
                    </p:blipFill>
                    <p:spPr bwMode="auto">
                      <a:xfrm>
                        <a:off x="571500" y="2235200"/>
                        <a:ext cx="358775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51" name="Group 5"/>
          <p:cNvGrpSpPr>
            <a:grpSpLocks/>
          </p:cNvGrpSpPr>
          <p:nvPr/>
        </p:nvGrpSpPr>
        <p:grpSpPr bwMode="auto">
          <a:xfrm>
            <a:off x="4424363" y="2336800"/>
            <a:ext cx="3986212" cy="3581400"/>
            <a:chOff x="2763" y="1416"/>
            <a:chExt cx="2511" cy="2256"/>
          </a:xfrm>
        </p:grpSpPr>
        <p:sp>
          <p:nvSpPr>
            <p:cNvPr id="6153" name="Oval 6"/>
            <p:cNvSpPr>
              <a:spLocks noChangeArrowheads="1"/>
            </p:cNvSpPr>
            <p:nvPr/>
          </p:nvSpPr>
          <p:spPr bwMode="auto">
            <a:xfrm>
              <a:off x="3240" y="141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4" name="Oval 7"/>
            <p:cNvSpPr>
              <a:spLocks noChangeArrowheads="1"/>
            </p:cNvSpPr>
            <p:nvPr/>
          </p:nvSpPr>
          <p:spPr bwMode="auto">
            <a:xfrm>
              <a:off x="4304" y="3448"/>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5" name="Oval 8"/>
            <p:cNvSpPr>
              <a:spLocks noChangeArrowheads="1"/>
            </p:cNvSpPr>
            <p:nvPr/>
          </p:nvSpPr>
          <p:spPr bwMode="auto">
            <a:xfrm>
              <a:off x="4408" y="141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6" name="Oval 9"/>
            <p:cNvSpPr>
              <a:spLocks noChangeArrowheads="1"/>
            </p:cNvSpPr>
            <p:nvPr/>
          </p:nvSpPr>
          <p:spPr bwMode="auto">
            <a:xfrm>
              <a:off x="4656" y="2504"/>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7" name="Oval 10"/>
            <p:cNvSpPr>
              <a:spLocks noChangeArrowheads="1"/>
            </p:cNvSpPr>
            <p:nvPr/>
          </p:nvSpPr>
          <p:spPr bwMode="auto">
            <a:xfrm>
              <a:off x="3248" y="3360"/>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8" name="Oval 11"/>
            <p:cNvSpPr>
              <a:spLocks noChangeArrowheads="1"/>
            </p:cNvSpPr>
            <p:nvPr/>
          </p:nvSpPr>
          <p:spPr bwMode="auto">
            <a:xfrm>
              <a:off x="5024" y="3192"/>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9" name="Oval 12"/>
            <p:cNvSpPr>
              <a:spLocks noChangeArrowheads="1"/>
            </p:cNvSpPr>
            <p:nvPr/>
          </p:nvSpPr>
          <p:spPr bwMode="auto">
            <a:xfrm>
              <a:off x="2768" y="249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60" name="Oval 13"/>
            <p:cNvSpPr>
              <a:spLocks noChangeArrowheads="1"/>
            </p:cNvSpPr>
            <p:nvPr/>
          </p:nvSpPr>
          <p:spPr bwMode="auto">
            <a:xfrm>
              <a:off x="5032" y="201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61" name="Text Box 14"/>
            <p:cNvSpPr txBox="1">
              <a:spLocks noChangeArrowheads="1"/>
            </p:cNvSpPr>
            <p:nvPr/>
          </p:nvSpPr>
          <p:spPr bwMode="auto">
            <a:xfrm>
              <a:off x="3243" y="1439"/>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T1</a:t>
              </a:r>
            </a:p>
          </p:txBody>
        </p:sp>
        <p:sp>
          <p:nvSpPr>
            <p:cNvPr id="6162" name="Text Box 15"/>
            <p:cNvSpPr txBox="1">
              <a:spLocks noChangeArrowheads="1"/>
            </p:cNvSpPr>
            <p:nvPr/>
          </p:nvSpPr>
          <p:spPr bwMode="auto">
            <a:xfrm>
              <a:off x="4395" y="1431"/>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T3</a:t>
              </a:r>
            </a:p>
          </p:txBody>
        </p:sp>
        <p:sp>
          <p:nvSpPr>
            <p:cNvPr id="6163" name="Text Box 16"/>
            <p:cNvSpPr txBox="1">
              <a:spLocks noChangeArrowheads="1"/>
            </p:cNvSpPr>
            <p:nvPr/>
          </p:nvSpPr>
          <p:spPr bwMode="auto">
            <a:xfrm>
              <a:off x="2763" y="2519"/>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T4</a:t>
              </a:r>
            </a:p>
          </p:txBody>
        </p:sp>
        <p:sp>
          <p:nvSpPr>
            <p:cNvPr id="6164" name="Text Box 17"/>
            <p:cNvSpPr txBox="1">
              <a:spLocks noChangeArrowheads="1"/>
            </p:cNvSpPr>
            <p:nvPr/>
          </p:nvSpPr>
          <p:spPr bwMode="auto">
            <a:xfrm>
              <a:off x="3243" y="3375"/>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T6</a:t>
              </a:r>
            </a:p>
          </p:txBody>
        </p:sp>
        <p:sp>
          <p:nvSpPr>
            <p:cNvPr id="6165" name="Text Box 18"/>
            <p:cNvSpPr txBox="1">
              <a:spLocks noChangeArrowheads="1"/>
            </p:cNvSpPr>
            <p:nvPr/>
          </p:nvSpPr>
          <p:spPr bwMode="auto">
            <a:xfrm>
              <a:off x="4299" y="3463"/>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T8</a:t>
              </a:r>
            </a:p>
          </p:txBody>
        </p:sp>
        <p:sp>
          <p:nvSpPr>
            <p:cNvPr id="6166" name="Text Box 19"/>
            <p:cNvSpPr txBox="1">
              <a:spLocks noChangeArrowheads="1"/>
            </p:cNvSpPr>
            <p:nvPr/>
          </p:nvSpPr>
          <p:spPr bwMode="auto">
            <a:xfrm>
              <a:off x="5027" y="2031"/>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T5</a:t>
              </a:r>
            </a:p>
          </p:txBody>
        </p:sp>
        <p:sp>
          <p:nvSpPr>
            <p:cNvPr id="6167" name="Text Box 20"/>
            <p:cNvSpPr txBox="1">
              <a:spLocks noChangeArrowheads="1"/>
            </p:cNvSpPr>
            <p:nvPr/>
          </p:nvSpPr>
          <p:spPr bwMode="auto">
            <a:xfrm>
              <a:off x="4651" y="2527"/>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T2</a:t>
              </a:r>
            </a:p>
          </p:txBody>
        </p:sp>
        <p:sp>
          <p:nvSpPr>
            <p:cNvPr id="6168" name="Text Box 21"/>
            <p:cNvSpPr txBox="1">
              <a:spLocks noChangeArrowheads="1"/>
            </p:cNvSpPr>
            <p:nvPr/>
          </p:nvSpPr>
          <p:spPr bwMode="auto">
            <a:xfrm>
              <a:off x="5019" y="3207"/>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T7</a:t>
              </a:r>
            </a:p>
          </p:txBody>
        </p:sp>
        <p:cxnSp>
          <p:nvCxnSpPr>
            <p:cNvPr id="6169" name="AutoShape 22"/>
            <p:cNvCxnSpPr>
              <a:cxnSpLocks noChangeShapeType="1"/>
              <a:stCxn id="6153" idx="3"/>
              <a:endCxn id="6159" idx="0"/>
            </p:cNvCxnSpPr>
            <p:nvPr/>
          </p:nvCxnSpPr>
          <p:spPr bwMode="auto">
            <a:xfrm flipH="1">
              <a:off x="2884" y="1615"/>
              <a:ext cx="390" cy="873"/>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0" name="AutoShape 23"/>
            <p:cNvCxnSpPr>
              <a:cxnSpLocks noChangeShapeType="1"/>
              <a:stCxn id="6153" idx="6"/>
              <a:endCxn id="6155" idx="2"/>
            </p:cNvCxnSpPr>
            <p:nvPr/>
          </p:nvCxnSpPr>
          <p:spPr bwMode="auto">
            <a:xfrm>
              <a:off x="3480" y="1528"/>
              <a:ext cx="920" cy="0"/>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1" name="AutoShape 24"/>
            <p:cNvCxnSpPr>
              <a:cxnSpLocks noChangeShapeType="1"/>
              <a:stCxn id="6153" idx="4"/>
              <a:endCxn id="6157" idx="0"/>
            </p:cNvCxnSpPr>
            <p:nvPr/>
          </p:nvCxnSpPr>
          <p:spPr bwMode="auto">
            <a:xfrm>
              <a:off x="3356" y="1648"/>
              <a:ext cx="8" cy="1704"/>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2" name="AutoShape 25"/>
            <p:cNvCxnSpPr>
              <a:cxnSpLocks noChangeShapeType="1"/>
              <a:stCxn id="6153" idx="5"/>
              <a:endCxn id="6160" idx="2"/>
            </p:cNvCxnSpPr>
            <p:nvPr/>
          </p:nvCxnSpPr>
          <p:spPr bwMode="auto">
            <a:xfrm>
              <a:off x="3438" y="1615"/>
              <a:ext cx="1586" cy="5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3" name="AutoShape 26"/>
            <p:cNvCxnSpPr>
              <a:cxnSpLocks noChangeShapeType="1"/>
              <a:stCxn id="6155" idx="3"/>
              <a:endCxn id="6159" idx="7"/>
            </p:cNvCxnSpPr>
            <p:nvPr/>
          </p:nvCxnSpPr>
          <p:spPr bwMode="auto">
            <a:xfrm flipH="1">
              <a:off x="2966" y="1615"/>
              <a:ext cx="1476" cy="906"/>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4" name="AutoShape 27"/>
            <p:cNvCxnSpPr>
              <a:cxnSpLocks noChangeShapeType="1"/>
              <a:stCxn id="6159" idx="4"/>
              <a:endCxn id="6157" idx="1"/>
            </p:cNvCxnSpPr>
            <p:nvPr/>
          </p:nvCxnSpPr>
          <p:spPr bwMode="auto">
            <a:xfrm>
              <a:off x="2884" y="2728"/>
              <a:ext cx="398" cy="657"/>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5" name="AutoShape 28"/>
            <p:cNvCxnSpPr>
              <a:cxnSpLocks noChangeShapeType="1"/>
              <a:stCxn id="6155" idx="4"/>
              <a:endCxn id="6157" idx="7"/>
            </p:cNvCxnSpPr>
            <p:nvPr/>
          </p:nvCxnSpPr>
          <p:spPr bwMode="auto">
            <a:xfrm flipH="1">
              <a:off x="3446" y="1648"/>
              <a:ext cx="1078" cy="1737"/>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6" name="AutoShape 29"/>
            <p:cNvCxnSpPr>
              <a:cxnSpLocks noChangeShapeType="1"/>
              <a:stCxn id="6159" idx="6"/>
              <a:endCxn id="6156" idx="2"/>
            </p:cNvCxnSpPr>
            <p:nvPr/>
          </p:nvCxnSpPr>
          <p:spPr bwMode="auto">
            <a:xfrm>
              <a:off x="3008" y="2608"/>
              <a:ext cx="1640" cy="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7" name="AutoShape 30"/>
            <p:cNvCxnSpPr>
              <a:cxnSpLocks noChangeShapeType="1"/>
              <a:stCxn id="6156" idx="4"/>
              <a:endCxn id="6154" idx="0"/>
            </p:cNvCxnSpPr>
            <p:nvPr/>
          </p:nvCxnSpPr>
          <p:spPr bwMode="auto">
            <a:xfrm flipH="1">
              <a:off x="4420" y="2736"/>
              <a:ext cx="352" cy="704"/>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8" name="AutoShape 31"/>
            <p:cNvCxnSpPr>
              <a:cxnSpLocks noChangeShapeType="1"/>
              <a:stCxn id="6157" idx="5"/>
              <a:endCxn id="6154" idx="2"/>
            </p:cNvCxnSpPr>
            <p:nvPr/>
          </p:nvCxnSpPr>
          <p:spPr bwMode="auto">
            <a:xfrm>
              <a:off x="3446" y="3559"/>
              <a:ext cx="850" cy="1"/>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9" name="AutoShape 32"/>
            <p:cNvCxnSpPr>
              <a:cxnSpLocks noChangeShapeType="1"/>
              <a:stCxn id="6156" idx="3"/>
              <a:endCxn id="6157" idx="6"/>
            </p:cNvCxnSpPr>
            <p:nvPr/>
          </p:nvCxnSpPr>
          <p:spPr bwMode="auto">
            <a:xfrm flipH="1">
              <a:off x="3488" y="2703"/>
              <a:ext cx="1202" cy="769"/>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518177" name="Text Box 33"/>
          <p:cNvSpPr txBox="1">
            <a:spLocks noChangeArrowheads="1"/>
          </p:cNvSpPr>
          <p:nvPr/>
        </p:nvSpPr>
        <p:spPr bwMode="auto">
          <a:xfrm>
            <a:off x="1368425" y="5003800"/>
            <a:ext cx="2797175" cy="925513"/>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800"/>
              <a:t>If no threshold is used, then</a:t>
            </a:r>
          </a:p>
          <a:p>
            <a:pPr algn="l">
              <a:defRPr/>
            </a:pPr>
            <a:r>
              <a:rPr lang="en-US" sz="1800"/>
              <a:t>matrix can be represented as</a:t>
            </a:r>
          </a:p>
          <a:p>
            <a:pPr algn="l">
              <a:defRPr/>
            </a:pPr>
            <a:r>
              <a:rPr lang="en-US" sz="1800"/>
              <a:t>a weighted graph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9AFFEE91-4340-425E-B0D5-604B153D2D35}" type="slidenum">
              <a:rPr lang="en-US" altLang="en-US"/>
              <a:pPr/>
              <a:t>13</a:t>
            </a:fld>
            <a:endParaRPr lang="en-US" altLang="en-US"/>
          </a:p>
        </p:txBody>
      </p:sp>
      <p:sp>
        <p:nvSpPr>
          <p:cNvPr id="36868" name="Rectangle 2"/>
          <p:cNvSpPr>
            <a:spLocks noGrp="1" noChangeArrowheads="1"/>
          </p:cNvSpPr>
          <p:nvPr>
            <p:ph type="title"/>
          </p:nvPr>
        </p:nvSpPr>
        <p:spPr>
          <a:xfrm>
            <a:off x="685800" y="266700"/>
            <a:ext cx="7772400" cy="508000"/>
          </a:xfrm>
        </p:spPr>
        <p:txBody>
          <a:bodyPr/>
          <a:lstStyle/>
          <a:p>
            <a:r>
              <a:rPr lang="en-US" altLang="en-US" sz="3200"/>
              <a:t>Graph-Based Clustering Algorithms</a:t>
            </a:r>
          </a:p>
        </p:txBody>
      </p:sp>
      <p:sp>
        <p:nvSpPr>
          <p:cNvPr id="36869" name="Rectangle 3"/>
          <p:cNvSpPr>
            <a:spLocks noGrp="1" noChangeArrowheads="1"/>
          </p:cNvSpPr>
          <p:nvPr>
            <p:ph type="body" idx="1"/>
          </p:nvPr>
        </p:nvSpPr>
        <p:spPr>
          <a:xfrm>
            <a:off x="457200" y="1028700"/>
            <a:ext cx="8064500" cy="5130800"/>
          </a:xfrm>
        </p:spPr>
        <p:txBody>
          <a:bodyPr/>
          <a:lstStyle/>
          <a:p>
            <a:r>
              <a:rPr lang="en-US" altLang="en-US" sz="1800" dirty="0"/>
              <a:t>If we are interested only in threshold (and not the degree of similarity or distance), we can use the similarity graph directly for clustering</a:t>
            </a:r>
          </a:p>
          <a:p>
            <a:r>
              <a:rPr lang="en-US" altLang="en-US" sz="1800" dirty="0"/>
              <a:t>Clique Method (complete link)</a:t>
            </a:r>
          </a:p>
          <a:p>
            <a:pPr lvl="1"/>
            <a:r>
              <a:rPr lang="en-US" altLang="en-US" sz="1800" dirty="0"/>
              <a:t>all items within a cluster must be within the similarity threshold of all other items in that cluster</a:t>
            </a:r>
          </a:p>
          <a:p>
            <a:pPr lvl="1"/>
            <a:r>
              <a:rPr lang="en-US" altLang="en-US" sz="1800" dirty="0"/>
              <a:t>clusters may overlap</a:t>
            </a:r>
          </a:p>
          <a:p>
            <a:pPr lvl="1"/>
            <a:r>
              <a:rPr lang="en-US" altLang="en-US" sz="1800" dirty="0"/>
              <a:t>generally produces small but very tight clusters</a:t>
            </a:r>
          </a:p>
          <a:p>
            <a:r>
              <a:rPr lang="en-US" altLang="en-US" sz="1800" dirty="0"/>
              <a:t>Single Link Method</a:t>
            </a:r>
            <a:endParaRPr lang="en-US" altLang="en-US" sz="2000" dirty="0"/>
          </a:p>
          <a:p>
            <a:pPr lvl="1"/>
            <a:r>
              <a:rPr lang="en-US" altLang="en-US" sz="1800" dirty="0"/>
              <a:t>any item in a cluster must be within the similarity threshold of at least one other item in that cluster</a:t>
            </a:r>
          </a:p>
          <a:p>
            <a:pPr lvl="1"/>
            <a:r>
              <a:rPr lang="en-US" altLang="en-US" sz="1800" dirty="0"/>
              <a:t>produces larger but weaker clusters</a:t>
            </a:r>
          </a:p>
          <a:p>
            <a:r>
              <a:rPr lang="en-US" altLang="en-US" sz="1800" dirty="0"/>
              <a:t>Other methods</a:t>
            </a:r>
            <a:endParaRPr lang="en-US" altLang="en-US" sz="2000" dirty="0"/>
          </a:p>
          <a:p>
            <a:pPr lvl="1"/>
            <a:r>
              <a:rPr lang="en-US" altLang="en-US" sz="1800" dirty="0"/>
              <a:t>star method - start with an item and place all related items in that cluster</a:t>
            </a:r>
          </a:p>
          <a:p>
            <a:pPr lvl="1"/>
            <a:r>
              <a:rPr lang="en-US" altLang="en-US" sz="1800" dirty="0"/>
              <a:t>string method - start with an item; place one related item in that cluster; then place anther item related to the last item entered, and so 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54277500-834E-4A24-8CC0-27E2DA0FBEB6}" type="slidenum">
              <a:rPr lang="en-US" altLang="en-US"/>
              <a:pPr/>
              <a:t>14</a:t>
            </a:fld>
            <a:endParaRPr lang="en-US" altLang="en-US"/>
          </a:p>
        </p:txBody>
      </p:sp>
      <p:sp>
        <p:nvSpPr>
          <p:cNvPr id="37892" name="Rectangle 2"/>
          <p:cNvSpPr>
            <a:spLocks noChangeArrowheads="1"/>
          </p:cNvSpPr>
          <p:nvPr/>
        </p:nvSpPr>
        <p:spPr bwMode="auto">
          <a:xfrm>
            <a:off x="4699000" y="2413000"/>
            <a:ext cx="3733800" cy="3098800"/>
          </a:xfrm>
          <a:prstGeom prst="rect">
            <a:avLst/>
          </a:prstGeom>
          <a:solidFill>
            <a:srgbClr val="CCECFF"/>
          </a:solidFill>
          <a:ln w="12700">
            <a:solidFill>
              <a:schemeClr val="tx1"/>
            </a:solidFill>
            <a:miter lim="800000"/>
            <a:headEnd/>
            <a:tailEnd/>
          </a:ln>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3" name="Rectangle 3"/>
          <p:cNvSpPr>
            <a:spLocks noGrp="1" noChangeArrowheads="1"/>
          </p:cNvSpPr>
          <p:nvPr>
            <p:ph type="title"/>
          </p:nvPr>
        </p:nvSpPr>
        <p:spPr>
          <a:xfrm>
            <a:off x="685800" y="304800"/>
            <a:ext cx="7772400" cy="508000"/>
          </a:xfrm>
        </p:spPr>
        <p:txBody>
          <a:bodyPr/>
          <a:lstStyle/>
          <a:p>
            <a:r>
              <a:rPr lang="en-US" altLang="en-US" sz="3200"/>
              <a:t>Graph-Based Clustering Algorithms</a:t>
            </a:r>
          </a:p>
        </p:txBody>
      </p:sp>
      <p:sp>
        <p:nvSpPr>
          <p:cNvPr id="37894" name="Rectangle 4"/>
          <p:cNvSpPr>
            <a:spLocks noGrp="1" noChangeArrowheads="1"/>
          </p:cNvSpPr>
          <p:nvPr>
            <p:ph type="body" idx="1"/>
          </p:nvPr>
        </p:nvSpPr>
        <p:spPr>
          <a:xfrm>
            <a:off x="495300" y="1003300"/>
            <a:ext cx="7962900" cy="1193800"/>
          </a:xfrm>
        </p:spPr>
        <p:txBody>
          <a:bodyPr/>
          <a:lstStyle/>
          <a:p>
            <a:r>
              <a:rPr lang="en-US" altLang="en-US" sz="1800"/>
              <a:t>Clique Method</a:t>
            </a:r>
          </a:p>
          <a:p>
            <a:pPr lvl="1"/>
            <a:r>
              <a:rPr lang="en-US" altLang="en-US" sz="1800"/>
              <a:t>a </a:t>
            </a:r>
            <a:r>
              <a:rPr lang="en-US" altLang="en-US" sz="1800" b="1" i="1">
                <a:solidFill>
                  <a:srgbClr val="FF3300"/>
                </a:solidFill>
              </a:rPr>
              <a:t>clique</a:t>
            </a:r>
            <a:r>
              <a:rPr lang="en-US" altLang="en-US" sz="1800"/>
              <a:t> is a completely connected subgraph of a graph</a:t>
            </a:r>
          </a:p>
          <a:p>
            <a:pPr lvl="1"/>
            <a:r>
              <a:rPr lang="en-US" altLang="en-US" sz="1800"/>
              <a:t>in the clique method, each </a:t>
            </a:r>
            <a:r>
              <a:rPr lang="en-US" altLang="en-US" sz="1800" b="1" i="1">
                <a:solidFill>
                  <a:srgbClr val="FF3300"/>
                </a:solidFill>
              </a:rPr>
              <a:t>maximal clique</a:t>
            </a:r>
            <a:r>
              <a:rPr lang="en-US" altLang="en-US" sz="1800"/>
              <a:t> in the graph becomes a cluster</a:t>
            </a:r>
            <a:endParaRPr lang="en-US" altLang="en-US" sz="1600"/>
          </a:p>
        </p:txBody>
      </p:sp>
      <p:sp>
        <p:nvSpPr>
          <p:cNvPr id="37895" name="Oval 5"/>
          <p:cNvSpPr>
            <a:spLocks noChangeArrowheads="1"/>
          </p:cNvSpPr>
          <p:nvPr/>
        </p:nvSpPr>
        <p:spPr bwMode="auto">
          <a:xfrm>
            <a:off x="1181100" y="24511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6" name="Oval 6"/>
          <p:cNvSpPr>
            <a:spLocks noChangeArrowheads="1"/>
          </p:cNvSpPr>
          <p:nvPr/>
        </p:nvSpPr>
        <p:spPr bwMode="auto">
          <a:xfrm>
            <a:off x="2870200" y="56769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7" name="Oval 7"/>
          <p:cNvSpPr>
            <a:spLocks noChangeArrowheads="1"/>
          </p:cNvSpPr>
          <p:nvPr/>
        </p:nvSpPr>
        <p:spPr bwMode="auto">
          <a:xfrm>
            <a:off x="3035300" y="24511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8" name="Oval 8"/>
          <p:cNvSpPr>
            <a:spLocks noChangeArrowheads="1"/>
          </p:cNvSpPr>
          <p:nvPr/>
        </p:nvSpPr>
        <p:spPr bwMode="auto">
          <a:xfrm>
            <a:off x="3429000" y="41783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9" name="Oval 9"/>
          <p:cNvSpPr>
            <a:spLocks noChangeArrowheads="1"/>
          </p:cNvSpPr>
          <p:nvPr/>
        </p:nvSpPr>
        <p:spPr bwMode="auto">
          <a:xfrm>
            <a:off x="1193800" y="55372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0" name="Oval 10"/>
          <p:cNvSpPr>
            <a:spLocks noChangeArrowheads="1"/>
          </p:cNvSpPr>
          <p:nvPr/>
        </p:nvSpPr>
        <p:spPr bwMode="auto">
          <a:xfrm>
            <a:off x="4013200" y="52705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1" name="Oval 11"/>
          <p:cNvSpPr>
            <a:spLocks noChangeArrowheads="1"/>
          </p:cNvSpPr>
          <p:nvPr/>
        </p:nvSpPr>
        <p:spPr bwMode="auto">
          <a:xfrm>
            <a:off x="431800" y="41656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2" name="Oval 12"/>
          <p:cNvSpPr>
            <a:spLocks noChangeArrowheads="1"/>
          </p:cNvSpPr>
          <p:nvPr/>
        </p:nvSpPr>
        <p:spPr bwMode="auto">
          <a:xfrm>
            <a:off x="4025900" y="34036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3" name="Text Box 13"/>
          <p:cNvSpPr txBox="1">
            <a:spLocks noChangeArrowheads="1"/>
          </p:cNvSpPr>
          <p:nvPr/>
        </p:nvSpPr>
        <p:spPr bwMode="auto">
          <a:xfrm>
            <a:off x="1185863" y="24876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T1</a:t>
            </a:r>
          </a:p>
        </p:txBody>
      </p:sp>
      <p:sp>
        <p:nvSpPr>
          <p:cNvPr id="37904" name="Text Box 14"/>
          <p:cNvSpPr txBox="1">
            <a:spLocks noChangeArrowheads="1"/>
          </p:cNvSpPr>
          <p:nvPr/>
        </p:nvSpPr>
        <p:spPr bwMode="auto">
          <a:xfrm>
            <a:off x="3014663" y="24749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T3</a:t>
            </a:r>
          </a:p>
        </p:txBody>
      </p:sp>
      <p:sp>
        <p:nvSpPr>
          <p:cNvPr id="37905" name="Text Box 15"/>
          <p:cNvSpPr txBox="1">
            <a:spLocks noChangeArrowheads="1"/>
          </p:cNvSpPr>
          <p:nvPr/>
        </p:nvSpPr>
        <p:spPr bwMode="auto">
          <a:xfrm>
            <a:off x="423863" y="42021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T4</a:t>
            </a:r>
          </a:p>
        </p:txBody>
      </p:sp>
      <p:sp>
        <p:nvSpPr>
          <p:cNvPr id="37906" name="Text Box 16"/>
          <p:cNvSpPr txBox="1">
            <a:spLocks noChangeArrowheads="1"/>
          </p:cNvSpPr>
          <p:nvPr/>
        </p:nvSpPr>
        <p:spPr bwMode="auto">
          <a:xfrm>
            <a:off x="1185863" y="55610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T6</a:t>
            </a:r>
          </a:p>
        </p:txBody>
      </p:sp>
      <p:sp>
        <p:nvSpPr>
          <p:cNvPr id="37907" name="Text Box 17"/>
          <p:cNvSpPr txBox="1">
            <a:spLocks noChangeArrowheads="1"/>
          </p:cNvSpPr>
          <p:nvPr/>
        </p:nvSpPr>
        <p:spPr bwMode="auto">
          <a:xfrm>
            <a:off x="2862263" y="57007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T8</a:t>
            </a:r>
          </a:p>
        </p:txBody>
      </p:sp>
      <p:sp>
        <p:nvSpPr>
          <p:cNvPr id="37908" name="Text Box 18"/>
          <p:cNvSpPr txBox="1">
            <a:spLocks noChangeArrowheads="1"/>
          </p:cNvSpPr>
          <p:nvPr/>
        </p:nvSpPr>
        <p:spPr bwMode="auto">
          <a:xfrm>
            <a:off x="4017963" y="34274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T5</a:t>
            </a:r>
          </a:p>
        </p:txBody>
      </p:sp>
      <p:sp>
        <p:nvSpPr>
          <p:cNvPr id="37909" name="Text Box 19"/>
          <p:cNvSpPr txBox="1">
            <a:spLocks noChangeArrowheads="1"/>
          </p:cNvSpPr>
          <p:nvPr/>
        </p:nvSpPr>
        <p:spPr bwMode="auto">
          <a:xfrm>
            <a:off x="3421063" y="42148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T2</a:t>
            </a:r>
          </a:p>
        </p:txBody>
      </p:sp>
      <p:sp>
        <p:nvSpPr>
          <p:cNvPr id="37910" name="Text Box 20"/>
          <p:cNvSpPr txBox="1">
            <a:spLocks noChangeArrowheads="1"/>
          </p:cNvSpPr>
          <p:nvPr/>
        </p:nvSpPr>
        <p:spPr bwMode="auto">
          <a:xfrm>
            <a:off x="4005263" y="52943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T7</a:t>
            </a:r>
          </a:p>
        </p:txBody>
      </p:sp>
      <p:cxnSp>
        <p:nvCxnSpPr>
          <p:cNvPr id="37911" name="AutoShape 21"/>
          <p:cNvCxnSpPr>
            <a:cxnSpLocks noChangeShapeType="1"/>
            <a:stCxn id="37895" idx="3"/>
            <a:endCxn id="37901" idx="0"/>
          </p:cNvCxnSpPr>
          <p:nvPr/>
        </p:nvCxnSpPr>
        <p:spPr bwMode="auto">
          <a:xfrm flipH="1">
            <a:off x="615950" y="2767013"/>
            <a:ext cx="619125" cy="1385887"/>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2" name="AutoShape 22"/>
          <p:cNvCxnSpPr>
            <a:cxnSpLocks noChangeShapeType="1"/>
            <a:stCxn id="37895" idx="6"/>
            <a:endCxn id="37897" idx="2"/>
          </p:cNvCxnSpPr>
          <p:nvPr/>
        </p:nvCxnSpPr>
        <p:spPr bwMode="auto">
          <a:xfrm>
            <a:off x="1562100" y="2628900"/>
            <a:ext cx="1460500" cy="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3" name="AutoShape 23"/>
          <p:cNvCxnSpPr>
            <a:cxnSpLocks noChangeShapeType="1"/>
            <a:stCxn id="37895" idx="4"/>
            <a:endCxn id="37899" idx="0"/>
          </p:cNvCxnSpPr>
          <p:nvPr/>
        </p:nvCxnSpPr>
        <p:spPr bwMode="auto">
          <a:xfrm>
            <a:off x="1365250" y="2819400"/>
            <a:ext cx="12700" cy="270510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4" name="AutoShape 24"/>
          <p:cNvCxnSpPr>
            <a:cxnSpLocks noChangeShapeType="1"/>
            <a:stCxn id="37895" idx="5"/>
            <a:endCxn id="37902" idx="2"/>
          </p:cNvCxnSpPr>
          <p:nvPr/>
        </p:nvCxnSpPr>
        <p:spPr bwMode="auto">
          <a:xfrm>
            <a:off x="1495425" y="2767013"/>
            <a:ext cx="2517775" cy="8143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15" name="AutoShape 25"/>
          <p:cNvCxnSpPr>
            <a:cxnSpLocks noChangeShapeType="1"/>
            <a:stCxn id="37897" idx="3"/>
            <a:endCxn id="37901" idx="7"/>
          </p:cNvCxnSpPr>
          <p:nvPr/>
        </p:nvCxnSpPr>
        <p:spPr bwMode="auto">
          <a:xfrm flipH="1">
            <a:off x="746125" y="2767013"/>
            <a:ext cx="2343150" cy="1438275"/>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6" name="AutoShape 26"/>
          <p:cNvCxnSpPr>
            <a:cxnSpLocks noChangeShapeType="1"/>
            <a:stCxn id="37901" idx="4"/>
            <a:endCxn id="37899" idx="1"/>
          </p:cNvCxnSpPr>
          <p:nvPr/>
        </p:nvCxnSpPr>
        <p:spPr bwMode="auto">
          <a:xfrm>
            <a:off x="615950" y="4533900"/>
            <a:ext cx="631825" cy="10429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7" name="AutoShape 27"/>
          <p:cNvCxnSpPr>
            <a:cxnSpLocks noChangeShapeType="1"/>
            <a:stCxn id="37897" idx="4"/>
            <a:endCxn id="37899" idx="7"/>
          </p:cNvCxnSpPr>
          <p:nvPr/>
        </p:nvCxnSpPr>
        <p:spPr bwMode="auto">
          <a:xfrm flipH="1">
            <a:off x="1508125" y="2819400"/>
            <a:ext cx="1711325" cy="27574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8" name="AutoShape 28"/>
          <p:cNvCxnSpPr>
            <a:cxnSpLocks noChangeShapeType="1"/>
            <a:stCxn id="37901" idx="6"/>
            <a:endCxn id="37898" idx="2"/>
          </p:cNvCxnSpPr>
          <p:nvPr/>
        </p:nvCxnSpPr>
        <p:spPr bwMode="auto">
          <a:xfrm>
            <a:off x="812800" y="4343400"/>
            <a:ext cx="2603500" cy="127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19" name="AutoShape 29"/>
          <p:cNvCxnSpPr>
            <a:cxnSpLocks noChangeShapeType="1"/>
            <a:stCxn id="37898" idx="4"/>
            <a:endCxn id="37896" idx="0"/>
          </p:cNvCxnSpPr>
          <p:nvPr/>
        </p:nvCxnSpPr>
        <p:spPr bwMode="auto">
          <a:xfrm flipH="1">
            <a:off x="3054350" y="4546600"/>
            <a:ext cx="558800" cy="11176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20" name="AutoShape 30"/>
          <p:cNvCxnSpPr>
            <a:cxnSpLocks noChangeShapeType="1"/>
            <a:stCxn id="37899" idx="5"/>
            <a:endCxn id="37896" idx="2"/>
          </p:cNvCxnSpPr>
          <p:nvPr/>
        </p:nvCxnSpPr>
        <p:spPr bwMode="auto">
          <a:xfrm>
            <a:off x="1508125" y="5853113"/>
            <a:ext cx="1349375" cy="15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21" name="AutoShape 31"/>
          <p:cNvCxnSpPr>
            <a:cxnSpLocks noChangeShapeType="1"/>
            <a:stCxn id="37898" idx="3"/>
            <a:endCxn id="37899" idx="6"/>
          </p:cNvCxnSpPr>
          <p:nvPr/>
        </p:nvCxnSpPr>
        <p:spPr bwMode="auto">
          <a:xfrm flipH="1">
            <a:off x="1574800" y="4494213"/>
            <a:ext cx="1908175" cy="12207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37922" name="Text Box 32"/>
          <p:cNvSpPr txBox="1">
            <a:spLocks noChangeArrowheads="1"/>
          </p:cNvSpPr>
          <p:nvPr/>
        </p:nvSpPr>
        <p:spPr bwMode="auto">
          <a:xfrm>
            <a:off x="4781550" y="2514600"/>
            <a:ext cx="3689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800"/>
              <a:t>Maximal cliques (and therefore the clusters) in the previous example are:</a:t>
            </a:r>
          </a:p>
          <a:p>
            <a:pPr algn="l"/>
            <a:endParaRPr lang="en-US" altLang="en-US" sz="1000"/>
          </a:p>
          <a:p>
            <a:pPr algn="l"/>
            <a:r>
              <a:rPr lang="en-US" altLang="en-US" sz="1800"/>
              <a:t>	{T1, T3, T4, T6}</a:t>
            </a:r>
          </a:p>
          <a:p>
            <a:pPr algn="l"/>
            <a:r>
              <a:rPr lang="en-US" altLang="en-US" sz="1800"/>
              <a:t>	{T2, T4, T6}</a:t>
            </a:r>
          </a:p>
          <a:p>
            <a:pPr algn="l"/>
            <a:r>
              <a:rPr lang="en-US" altLang="en-US" sz="1800"/>
              <a:t>	{T2, T6, T8}</a:t>
            </a:r>
          </a:p>
          <a:p>
            <a:pPr algn="l"/>
            <a:r>
              <a:rPr lang="en-US" altLang="en-US" sz="1800"/>
              <a:t>	{T1, T5}</a:t>
            </a:r>
          </a:p>
          <a:p>
            <a:pPr algn="l"/>
            <a:r>
              <a:rPr lang="en-US" altLang="en-US" sz="1800"/>
              <a:t>	{T7}</a:t>
            </a:r>
          </a:p>
          <a:p>
            <a:pPr algn="l"/>
            <a:endParaRPr lang="en-US" altLang="en-US" sz="1000"/>
          </a:p>
          <a:p>
            <a:pPr algn="l"/>
            <a:r>
              <a:rPr lang="en-US" altLang="en-US" sz="1800"/>
              <a:t>Note that, for example, {T1, T3, T4} is also a clique, but is not maximal.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62D2CF18-A9C0-4C65-B7DE-3F0EFC286048}" type="slidenum">
              <a:rPr lang="en-US" altLang="en-US"/>
              <a:pPr/>
              <a:t>15</a:t>
            </a:fld>
            <a:endParaRPr lang="en-US" altLang="en-US"/>
          </a:p>
        </p:txBody>
      </p:sp>
      <p:sp>
        <p:nvSpPr>
          <p:cNvPr id="38916" name="Rectangle 1026"/>
          <p:cNvSpPr>
            <a:spLocks noChangeArrowheads="1"/>
          </p:cNvSpPr>
          <p:nvPr/>
        </p:nvSpPr>
        <p:spPr bwMode="auto">
          <a:xfrm>
            <a:off x="4864100" y="2959100"/>
            <a:ext cx="3733800" cy="2476500"/>
          </a:xfrm>
          <a:prstGeom prst="rect">
            <a:avLst/>
          </a:prstGeom>
          <a:solidFill>
            <a:srgbClr val="CCECFF"/>
          </a:solidFill>
          <a:ln w="12700">
            <a:solidFill>
              <a:schemeClr val="tx1"/>
            </a:solidFill>
            <a:miter lim="800000"/>
            <a:headEnd/>
            <a:tailEnd/>
          </a:ln>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17" name="Rectangle 1027"/>
          <p:cNvSpPr>
            <a:spLocks noGrp="1" noChangeArrowheads="1"/>
          </p:cNvSpPr>
          <p:nvPr>
            <p:ph type="title"/>
          </p:nvPr>
        </p:nvSpPr>
        <p:spPr>
          <a:xfrm>
            <a:off x="685800" y="228600"/>
            <a:ext cx="7772400" cy="508000"/>
          </a:xfrm>
        </p:spPr>
        <p:txBody>
          <a:bodyPr/>
          <a:lstStyle/>
          <a:p>
            <a:r>
              <a:rPr lang="en-US" altLang="en-US" sz="3200"/>
              <a:t>Graph-Based Clustering Algorithms</a:t>
            </a:r>
          </a:p>
        </p:txBody>
      </p:sp>
      <p:sp>
        <p:nvSpPr>
          <p:cNvPr id="38918" name="Rectangle 1028"/>
          <p:cNvSpPr>
            <a:spLocks noGrp="1" noChangeArrowheads="1"/>
          </p:cNvSpPr>
          <p:nvPr>
            <p:ph type="body" idx="1"/>
          </p:nvPr>
        </p:nvSpPr>
        <p:spPr>
          <a:xfrm>
            <a:off x="495300" y="800100"/>
            <a:ext cx="7962900" cy="1714500"/>
          </a:xfrm>
        </p:spPr>
        <p:txBody>
          <a:bodyPr/>
          <a:lstStyle/>
          <a:p>
            <a:r>
              <a:rPr lang="en-US" altLang="en-US" sz="1800"/>
              <a:t>Single Link Method</a:t>
            </a:r>
          </a:p>
          <a:p>
            <a:pPr lvl="1"/>
            <a:r>
              <a:rPr lang="en-US" altLang="en-US" sz="1800"/>
              <a:t>selected an item not in a cluster and place it in a new cluster</a:t>
            </a:r>
          </a:p>
          <a:p>
            <a:pPr lvl="1"/>
            <a:r>
              <a:rPr lang="en-US" altLang="en-US" sz="1800"/>
              <a:t>place all other similar item in that cluster</a:t>
            </a:r>
          </a:p>
          <a:p>
            <a:pPr lvl="1"/>
            <a:r>
              <a:rPr lang="en-US" altLang="en-US" sz="1800"/>
              <a:t>repeat step 2 for each item in the cluster until nothing more can be added</a:t>
            </a:r>
          </a:p>
          <a:p>
            <a:pPr lvl="1"/>
            <a:r>
              <a:rPr lang="en-US" altLang="en-US" sz="1800"/>
              <a:t>repeat steps 1-3 for each item that remains unclustered</a:t>
            </a:r>
            <a:endParaRPr lang="en-US" altLang="en-US" sz="1600"/>
          </a:p>
        </p:txBody>
      </p:sp>
      <p:sp>
        <p:nvSpPr>
          <p:cNvPr id="38919" name="Oval 1029"/>
          <p:cNvSpPr>
            <a:spLocks noChangeArrowheads="1"/>
          </p:cNvSpPr>
          <p:nvPr/>
        </p:nvSpPr>
        <p:spPr bwMode="auto">
          <a:xfrm>
            <a:off x="1193800" y="26797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0" name="Oval 1030"/>
          <p:cNvSpPr>
            <a:spLocks noChangeArrowheads="1"/>
          </p:cNvSpPr>
          <p:nvPr/>
        </p:nvSpPr>
        <p:spPr bwMode="auto">
          <a:xfrm>
            <a:off x="2882900" y="59055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1" name="Oval 1031"/>
          <p:cNvSpPr>
            <a:spLocks noChangeArrowheads="1"/>
          </p:cNvSpPr>
          <p:nvPr/>
        </p:nvSpPr>
        <p:spPr bwMode="auto">
          <a:xfrm>
            <a:off x="3048000" y="26797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2" name="Oval 1032"/>
          <p:cNvSpPr>
            <a:spLocks noChangeArrowheads="1"/>
          </p:cNvSpPr>
          <p:nvPr/>
        </p:nvSpPr>
        <p:spPr bwMode="auto">
          <a:xfrm>
            <a:off x="3441700" y="44069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3" name="Oval 1033"/>
          <p:cNvSpPr>
            <a:spLocks noChangeArrowheads="1"/>
          </p:cNvSpPr>
          <p:nvPr/>
        </p:nvSpPr>
        <p:spPr bwMode="auto">
          <a:xfrm>
            <a:off x="1206500" y="57658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4" name="Oval 1034"/>
          <p:cNvSpPr>
            <a:spLocks noChangeArrowheads="1"/>
          </p:cNvSpPr>
          <p:nvPr/>
        </p:nvSpPr>
        <p:spPr bwMode="auto">
          <a:xfrm>
            <a:off x="4025900" y="54991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5" name="Oval 1035"/>
          <p:cNvSpPr>
            <a:spLocks noChangeArrowheads="1"/>
          </p:cNvSpPr>
          <p:nvPr/>
        </p:nvSpPr>
        <p:spPr bwMode="auto">
          <a:xfrm>
            <a:off x="444500" y="43942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6" name="Oval 1036"/>
          <p:cNvSpPr>
            <a:spLocks noChangeArrowheads="1"/>
          </p:cNvSpPr>
          <p:nvPr/>
        </p:nvSpPr>
        <p:spPr bwMode="auto">
          <a:xfrm>
            <a:off x="4038600" y="36322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7" name="Text Box 1037"/>
          <p:cNvSpPr txBox="1">
            <a:spLocks noChangeArrowheads="1"/>
          </p:cNvSpPr>
          <p:nvPr/>
        </p:nvSpPr>
        <p:spPr bwMode="auto">
          <a:xfrm>
            <a:off x="1198563" y="27162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T1</a:t>
            </a:r>
          </a:p>
        </p:txBody>
      </p:sp>
      <p:sp>
        <p:nvSpPr>
          <p:cNvPr id="38928" name="Text Box 1038"/>
          <p:cNvSpPr txBox="1">
            <a:spLocks noChangeArrowheads="1"/>
          </p:cNvSpPr>
          <p:nvPr/>
        </p:nvSpPr>
        <p:spPr bwMode="auto">
          <a:xfrm>
            <a:off x="3027363" y="27035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T3</a:t>
            </a:r>
          </a:p>
        </p:txBody>
      </p:sp>
      <p:sp>
        <p:nvSpPr>
          <p:cNvPr id="38929" name="Text Box 1039"/>
          <p:cNvSpPr txBox="1">
            <a:spLocks noChangeArrowheads="1"/>
          </p:cNvSpPr>
          <p:nvPr/>
        </p:nvSpPr>
        <p:spPr bwMode="auto">
          <a:xfrm>
            <a:off x="436563" y="44307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T4</a:t>
            </a:r>
          </a:p>
        </p:txBody>
      </p:sp>
      <p:sp>
        <p:nvSpPr>
          <p:cNvPr id="38930" name="Text Box 1040"/>
          <p:cNvSpPr txBox="1">
            <a:spLocks noChangeArrowheads="1"/>
          </p:cNvSpPr>
          <p:nvPr/>
        </p:nvSpPr>
        <p:spPr bwMode="auto">
          <a:xfrm>
            <a:off x="1198563" y="57896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T6</a:t>
            </a:r>
          </a:p>
        </p:txBody>
      </p:sp>
      <p:sp>
        <p:nvSpPr>
          <p:cNvPr id="38931" name="Text Box 1041"/>
          <p:cNvSpPr txBox="1">
            <a:spLocks noChangeArrowheads="1"/>
          </p:cNvSpPr>
          <p:nvPr/>
        </p:nvSpPr>
        <p:spPr bwMode="auto">
          <a:xfrm>
            <a:off x="2874963" y="59293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T8</a:t>
            </a:r>
          </a:p>
        </p:txBody>
      </p:sp>
      <p:sp>
        <p:nvSpPr>
          <p:cNvPr id="38932" name="Text Box 1042"/>
          <p:cNvSpPr txBox="1">
            <a:spLocks noChangeArrowheads="1"/>
          </p:cNvSpPr>
          <p:nvPr/>
        </p:nvSpPr>
        <p:spPr bwMode="auto">
          <a:xfrm>
            <a:off x="4030663" y="36560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T5</a:t>
            </a:r>
          </a:p>
        </p:txBody>
      </p:sp>
      <p:sp>
        <p:nvSpPr>
          <p:cNvPr id="38933" name="Text Box 1043"/>
          <p:cNvSpPr txBox="1">
            <a:spLocks noChangeArrowheads="1"/>
          </p:cNvSpPr>
          <p:nvPr/>
        </p:nvSpPr>
        <p:spPr bwMode="auto">
          <a:xfrm>
            <a:off x="3433763" y="44434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T2</a:t>
            </a:r>
          </a:p>
        </p:txBody>
      </p:sp>
      <p:sp>
        <p:nvSpPr>
          <p:cNvPr id="38934" name="Text Box 1044"/>
          <p:cNvSpPr txBox="1">
            <a:spLocks noChangeArrowheads="1"/>
          </p:cNvSpPr>
          <p:nvPr/>
        </p:nvSpPr>
        <p:spPr bwMode="auto">
          <a:xfrm>
            <a:off x="4017963" y="55229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T7</a:t>
            </a:r>
          </a:p>
        </p:txBody>
      </p:sp>
      <p:cxnSp>
        <p:nvCxnSpPr>
          <p:cNvPr id="38935" name="AutoShape 1045"/>
          <p:cNvCxnSpPr>
            <a:cxnSpLocks noChangeShapeType="1"/>
            <a:stCxn id="38919" idx="3"/>
            <a:endCxn id="38925" idx="0"/>
          </p:cNvCxnSpPr>
          <p:nvPr/>
        </p:nvCxnSpPr>
        <p:spPr bwMode="auto">
          <a:xfrm flipH="1">
            <a:off x="628650" y="2995613"/>
            <a:ext cx="619125" cy="1385887"/>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36" name="AutoShape 1046"/>
          <p:cNvCxnSpPr>
            <a:cxnSpLocks noChangeShapeType="1"/>
            <a:stCxn id="38919" idx="6"/>
            <a:endCxn id="38921" idx="2"/>
          </p:cNvCxnSpPr>
          <p:nvPr/>
        </p:nvCxnSpPr>
        <p:spPr bwMode="auto">
          <a:xfrm>
            <a:off x="1574800" y="2857500"/>
            <a:ext cx="1460500" cy="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37" name="AutoShape 1047"/>
          <p:cNvCxnSpPr>
            <a:cxnSpLocks noChangeShapeType="1"/>
            <a:stCxn id="38919" idx="4"/>
            <a:endCxn id="38923" idx="0"/>
          </p:cNvCxnSpPr>
          <p:nvPr/>
        </p:nvCxnSpPr>
        <p:spPr bwMode="auto">
          <a:xfrm>
            <a:off x="1377950" y="3048000"/>
            <a:ext cx="12700" cy="270510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38" name="AutoShape 1048"/>
          <p:cNvCxnSpPr>
            <a:cxnSpLocks noChangeShapeType="1"/>
            <a:stCxn id="38919" idx="5"/>
            <a:endCxn id="38926" idx="2"/>
          </p:cNvCxnSpPr>
          <p:nvPr/>
        </p:nvCxnSpPr>
        <p:spPr bwMode="auto">
          <a:xfrm>
            <a:off x="1508125" y="2995613"/>
            <a:ext cx="2517775" cy="8143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39" name="AutoShape 1049"/>
          <p:cNvCxnSpPr>
            <a:cxnSpLocks noChangeShapeType="1"/>
            <a:stCxn id="38921" idx="3"/>
            <a:endCxn id="38925" idx="7"/>
          </p:cNvCxnSpPr>
          <p:nvPr/>
        </p:nvCxnSpPr>
        <p:spPr bwMode="auto">
          <a:xfrm flipH="1">
            <a:off x="758825" y="2995613"/>
            <a:ext cx="2343150" cy="1438275"/>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40" name="AutoShape 1050"/>
          <p:cNvCxnSpPr>
            <a:cxnSpLocks noChangeShapeType="1"/>
            <a:stCxn id="38925" idx="4"/>
            <a:endCxn id="38923" idx="1"/>
          </p:cNvCxnSpPr>
          <p:nvPr/>
        </p:nvCxnSpPr>
        <p:spPr bwMode="auto">
          <a:xfrm>
            <a:off x="628650" y="4762500"/>
            <a:ext cx="631825" cy="10429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41" name="AutoShape 1051"/>
          <p:cNvCxnSpPr>
            <a:cxnSpLocks noChangeShapeType="1"/>
            <a:stCxn id="38921" idx="4"/>
            <a:endCxn id="38923" idx="7"/>
          </p:cNvCxnSpPr>
          <p:nvPr/>
        </p:nvCxnSpPr>
        <p:spPr bwMode="auto">
          <a:xfrm flipH="1">
            <a:off x="1520825" y="3048000"/>
            <a:ext cx="1711325" cy="27574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42" name="AutoShape 1052"/>
          <p:cNvCxnSpPr>
            <a:cxnSpLocks noChangeShapeType="1"/>
            <a:stCxn id="38925" idx="6"/>
            <a:endCxn id="38922" idx="2"/>
          </p:cNvCxnSpPr>
          <p:nvPr/>
        </p:nvCxnSpPr>
        <p:spPr bwMode="auto">
          <a:xfrm>
            <a:off x="825500" y="4572000"/>
            <a:ext cx="2603500" cy="127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43" name="AutoShape 1053"/>
          <p:cNvCxnSpPr>
            <a:cxnSpLocks noChangeShapeType="1"/>
            <a:stCxn id="38922" idx="4"/>
            <a:endCxn id="38920" idx="0"/>
          </p:cNvCxnSpPr>
          <p:nvPr/>
        </p:nvCxnSpPr>
        <p:spPr bwMode="auto">
          <a:xfrm flipH="1">
            <a:off x="3067050" y="4775200"/>
            <a:ext cx="558800" cy="11176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44" name="AutoShape 1054"/>
          <p:cNvCxnSpPr>
            <a:cxnSpLocks noChangeShapeType="1"/>
            <a:stCxn id="38923" idx="5"/>
            <a:endCxn id="38920" idx="2"/>
          </p:cNvCxnSpPr>
          <p:nvPr/>
        </p:nvCxnSpPr>
        <p:spPr bwMode="auto">
          <a:xfrm>
            <a:off x="1520825" y="6081713"/>
            <a:ext cx="1349375" cy="15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45" name="AutoShape 1055"/>
          <p:cNvCxnSpPr>
            <a:cxnSpLocks noChangeShapeType="1"/>
            <a:stCxn id="38922" idx="3"/>
            <a:endCxn id="38923" idx="6"/>
          </p:cNvCxnSpPr>
          <p:nvPr/>
        </p:nvCxnSpPr>
        <p:spPr bwMode="auto">
          <a:xfrm flipH="1">
            <a:off x="1587500" y="4722813"/>
            <a:ext cx="1908175" cy="12207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38946" name="Text Box 1056"/>
          <p:cNvSpPr txBox="1">
            <a:spLocks noChangeArrowheads="1"/>
          </p:cNvSpPr>
          <p:nvPr/>
        </p:nvSpPr>
        <p:spPr bwMode="auto">
          <a:xfrm>
            <a:off x="4946650" y="3060700"/>
            <a:ext cx="36893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800"/>
              <a:t>In this case the single link method produces only two clusters:</a:t>
            </a:r>
          </a:p>
          <a:p>
            <a:pPr algn="l"/>
            <a:endParaRPr lang="en-US" altLang="en-US" sz="1000"/>
          </a:p>
          <a:p>
            <a:pPr algn="l"/>
            <a:r>
              <a:rPr lang="en-US" altLang="en-US" sz="1800"/>
              <a:t>       {T1, T3, T4, T5, T6, T2, T8}</a:t>
            </a:r>
          </a:p>
          <a:p>
            <a:pPr algn="l"/>
            <a:r>
              <a:rPr lang="en-US" altLang="en-US" sz="1800"/>
              <a:t>       {T7}</a:t>
            </a:r>
          </a:p>
          <a:p>
            <a:pPr algn="l"/>
            <a:endParaRPr lang="en-US" altLang="en-US" sz="1000"/>
          </a:p>
          <a:p>
            <a:pPr algn="l"/>
            <a:r>
              <a:rPr lang="en-US" altLang="en-US" sz="1800"/>
              <a:t>Note that the single link method does not allow overlapping clusters, thus partitioning the set of items.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BF52045-EB49-4F30-8F71-B4C02CDB705F}" type="slidenum">
              <a:rPr lang="en-US" altLang="en-US"/>
              <a:pPr/>
              <a:t>16</a:t>
            </a:fld>
            <a:endParaRPr lang="en-US" altLang="en-US"/>
          </a:p>
        </p:txBody>
      </p:sp>
      <p:sp>
        <p:nvSpPr>
          <p:cNvPr id="39940" name="Rectangle 1026"/>
          <p:cNvSpPr>
            <a:spLocks noGrp="1" noChangeArrowheads="1"/>
          </p:cNvSpPr>
          <p:nvPr>
            <p:ph type="title"/>
          </p:nvPr>
        </p:nvSpPr>
        <p:spPr>
          <a:xfrm>
            <a:off x="685800" y="241300"/>
            <a:ext cx="7772400" cy="596900"/>
          </a:xfrm>
        </p:spPr>
        <p:txBody>
          <a:bodyPr/>
          <a:lstStyle/>
          <a:p>
            <a:r>
              <a:rPr lang="en-US" altLang="en-US"/>
              <a:t>Clustering with Existing Clusters</a:t>
            </a:r>
          </a:p>
        </p:txBody>
      </p:sp>
      <p:sp>
        <p:nvSpPr>
          <p:cNvPr id="39941" name="Rectangle 1027"/>
          <p:cNvSpPr>
            <a:spLocks noGrp="1" noChangeArrowheads="1"/>
          </p:cNvSpPr>
          <p:nvPr>
            <p:ph type="body" idx="1"/>
          </p:nvPr>
        </p:nvSpPr>
        <p:spPr>
          <a:xfrm>
            <a:off x="317500" y="1041400"/>
            <a:ext cx="8534400" cy="5130800"/>
          </a:xfrm>
        </p:spPr>
        <p:txBody>
          <a:bodyPr/>
          <a:lstStyle/>
          <a:p>
            <a:r>
              <a:rPr lang="en-US" altLang="en-US" sz="1800" dirty="0"/>
              <a:t>The notion of comparing item similarities can be extended to clusters themselves, by focusing on a representative vector for each cluster</a:t>
            </a:r>
          </a:p>
          <a:p>
            <a:pPr lvl="1"/>
            <a:r>
              <a:rPr lang="en-US" altLang="en-US" sz="1800" dirty="0"/>
              <a:t>cluster representatives can be actual items in the cluster or other “virtual” representatives such as the centroid</a:t>
            </a:r>
          </a:p>
          <a:p>
            <a:pPr lvl="1"/>
            <a:r>
              <a:rPr lang="en-US" altLang="en-US" sz="1800" dirty="0"/>
              <a:t>this methodology reduces the number of similarity computations in clustering</a:t>
            </a:r>
          </a:p>
          <a:p>
            <a:pPr lvl="1"/>
            <a:r>
              <a:rPr lang="en-US" altLang="en-US" sz="1800" dirty="0"/>
              <a:t>clusters are revised successively until a stopping condition is satisfied, or until no more changes to clusters can be made</a:t>
            </a:r>
            <a:endParaRPr lang="en-US" altLang="en-US" sz="1600" dirty="0"/>
          </a:p>
          <a:p>
            <a:r>
              <a:rPr lang="en-US" altLang="en-US" sz="1800" dirty="0"/>
              <a:t>Partitioning Methods</a:t>
            </a:r>
          </a:p>
          <a:p>
            <a:pPr lvl="1"/>
            <a:r>
              <a:rPr lang="en-US" altLang="en-US" sz="1800" b="1" dirty="0">
                <a:solidFill>
                  <a:srgbClr val="C00000"/>
                </a:solidFill>
              </a:rPr>
              <a:t>reallocation method </a:t>
            </a:r>
            <a:r>
              <a:rPr lang="en-US" altLang="en-US" sz="1800" dirty="0"/>
              <a:t>- start with an initial assignment of items to clusters and then move items from cluster to cluster to obtain an improved partitioning</a:t>
            </a:r>
          </a:p>
          <a:p>
            <a:pPr lvl="1"/>
            <a:r>
              <a:rPr lang="en-US" altLang="en-US" sz="1800" b="1" dirty="0">
                <a:solidFill>
                  <a:srgbClr val="C00000"/>
                </a:solidFill>
              </a:rPr>
              <a:t>Single pass method </a:t>
            </a:r>
            <a:r>
              <a:rPr lang="en-US" altLang="en-US" sz="1800" dirty="0"/>
              <a:t>- simple and efficient, but produces large clusters, and depends on order in which items are processed</a:t>
            </a:r>
            <a:endParaRPr lang="en-US" altLang="en-US" sz="1600" dirty="0"/>
          </a:p>
          <a:p>
            <a:r>
              <a:rPr lang="en-US" altLang="en-US" sz="1800" dirty="0"/>
              <a:t>Hierarchical Agglomerative Methods</a:t>
            </a:r>
          </a:p>
          <a:p>
            <a:pPr lvl="1"/>
            <a:r>
              <a:rPr lang="en-US" altLang="en-US" sz="1800" dirty="0"/>
              <a:t>starts with individual items and combines into clusters</a:t>
            </a:r>
          </a:p>
          <a:p>
            <a:pPr lvl="1"/>
            <a:r>
              <a:rPr lang="en-US" altLang="en-US" sz="1800" dirty="0"/>
              <a:t>then successively combine smaller clusters to form larger ones</a:t>
            </a:r>
          </a:p>
          <a:p>
            <a:pPr lvl="1"/>
            <a:r>
              <a:rPr lang="en-US" altLang="en-US" sz="1800" dirty="0"/>
              <a:t>grouping of individual items can be based on any of the methods discussed earlier</a:t>
            </a:r>
            <a:endParaRPr lang="en-US" alt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a:t>The K-Means Clustering Method </a:t>
            </a:r>
          </a:p>
        </p:txBody>
      </p:sp>
      <p:sp>
        <p:nvSpPr>
          <p:cNvPr id="24579" name="Rectangle 3"/>
          <p:cNvSpPr>
            <a:spLocks noGrp="1" noChangeArrowheads="1"/>
          </p:cNvSpPr>
          <p:nvPr>
            <p:ph type="body" idx="1"/>
          </p:nvPr>
        </p:nvSpPr>
        <p:spPr/>
        <p:txBody>
          <a:bodyPr/>
          <a:lstStyle/>
          <a:p>
            <a:r>
              <a:rPr lang="en-US" altLang="zh-CN" sz="2800" dirty="0"/>
              <a:t>Given the number of desired clusters</a:t>
            </a:r>
            <a:r>
              <a:rPr lang="en-US" altLang="zh-CN" sz="2800" i="1" dirty="0"/>
              <a:t> k</a:t>
            </a:r>
            <a:r>
              <a:rPr lang="en-US" altLang="zh-CN" sz="2800" dirty="0"/>
              <a:t>, the K-means algorithm follows four steps:</a:t>
            </a:r>
          </a:p>
          <a:p>
            <a:pPr lvl="1"/>
            <a:r>
              <a:rPr lang="en-US" altLang="zh-CN" sz="2400" dirty="0"/>
              <a:t>Randomly assign objects to create </a:t>
            </a:r>
            <a:r>
              <a:rPr lang="en-US" altLang="zh-CN" sz="2400" i="1" dirty="0"/>
              <a:t>k</a:t>
            </a:r>
            <a:r>
              <a:rPr lang="en-US" altLang="zh-CN" sz="2400" dirty="0"/>
              <a:t> nonempty initial partitions (clusters)</a:t>
            </a:r>
          </a:p>
          <a:p>
            <a:pPr lvl="1"/>
            <a:r>
              <a:rPr lang="en-US" altLang="zh-CN" sz="2400" dirty="0"/>
              <a:t>Compute the centroids of the clusters of the current partitioning (the centroid is the center, i.e., mean point, of the cluster)</a:t>
            </a:r>
          </a:p>
          <a:p>
            <a:pPr lvl="1"/>
            <a:r>
              <a:rPr lang="en-US" altLang="zh-CN" sz="2400" dirty="0"/>
              <a:t>Assign each object to the cluster with the nearest centroid (reallocation step)</a:t>
            </a:r>
          </a:p>
          <a:p>
            <a:pPr lvl="1"/>
            <a:r>
              <a:rPr lang="en-US" altLang="zh-CN" sz="2400" dirty="0"/>
              <a:t>Go back to Step 2, stop when the assignment does not change</a:t>
            </a:r>
          </a:p>
        </p:txBody>
      </p:sp>
      <p:sp>
        <p:nvSpPr>
          <p:cNvPr id="9" name="Slide Number Placeholder 4"/>
          <p:cNvSpPr>
            <a:spLocks noGrp="1"/>
          </p:cNvSpPr>
          <p:nvPr>
            <p:ph type="sldNum" sz="quarter" idx="11"/>
          </p:nvPr>
        </p:nvSpPr>
        <p:spPr>
          <a:xfrm>
            <a:off x="6781800" y="63246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BF52045-EB49-4F30-8F71-B4C02CDB705F}" type="slidenum">
              <a:rPr lang="en-US" altLang="en-US"/>
              <a:pPr/>
              <a:t>17</a:t>
            </a:fld>
            <a:endParaRPr lang="en-US" altLang="en-US"/>
          </a:p>
        </p:txBody>
      </p:sp>
    </p:spTree>
    <p:extLst>
      <p:ext uri="{BB962C8B-B14F-4D97-AF65-F5344CB8AC3E}">
        <p14:creationId xmlns:p14="http://schemas.microsoft.com/office/powerpoint/2010/main" val="29529691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2325" y="492125"/>
            <a:ext cx="7296150" cy="498475"/>
          </a:xfrm>
        </p:spPr>
        <p:txBody>
          <a:bodyPr/>
          <a:lstStyle/>
          <a:p>
            <a:pPr eaLnBrk="1" hangingPunct="1"/>
            <a:r>
              <a:rPr lang="en-US" altLang="zh-CN" sz="3200">
                <a:ea typeface="SimSun" pitchFamily="2" charset="-122"/>
              </a:rPr>
              <a:t>The </a:t>
            </a:r>
            <a:r>
              <a:rPr lang="en-US" altLang="zh-CN" sz="3200" i="1">
                <a:ea typeface="SimSun" pitchFamily="2" charset="-122"/>
              </a:rPr>
              <a:t>K-Means</a:t>
            </a:r>
            <a:r>
              <a:rPr lang="en-US" altLang="zh-CN" sz="3200">
                <a:ea typeface="SimSun" pitchFamily="2" charset="-122"/>
              </a:rPr>
              <a:t> Clustering Method</a:t>
            </a:r>
            <a:r>
              <a:rPr lang="en-US" altLang="zh-CN" sz="2400">
                <a:ea typeface="SimSun" pitchFamily="2" charset="-122"/>
              </a:rPr>
              <a:t> </a:t>
            </a:r>
            <a:endParaRPr lang="en-US" altLang="zh-CN" sz="2800">
              <a:ea typeface="SimSun" pitchFamily="2" charset="-122"/>
            </a:endParaRPr>
          </a:p>
        </p:txBody>
      </p:sp>
      <p:sp>
        <p:nvSpPr>
          <p:cNvPr id="24580" name="Slide Number Placeholder 6"/>
          <p:cNvSpPr>
            <a:spLocks noGrp="1"/>
          </p:cNvSpPr>
          <p:nvPr>
            <p:ph type="sldNum" sz="quarter" idx="4294967295"/>
          </p:nvPr>
        </p:nvSpPr>
        <p:spPr>
          <a:xfrm>
            <a:off x="642938" y="6335713"/>
            <a:ext cx="3429000" cy="228600"/>
          </a:xfrm>
          <a:noFill/>
        </p:spPr>
        <p:txBody>
          <a:bodyPr/>
          <a:lstStyle/>
          <a:p>
            <a:fld id="{56BD2136-4C91-40D1-9D8B-25C5EC3CDFE8}" type="slidenum">
              <a:rPr lang="en-US" altLang="zh-CN" smtClean="0">
                <a:ea typeface="SimSun" pitchFamily="2" charset="-122"/>
              </a:rPr>
              <a:pPr/>
              <a:t>18</a:t>
            </a:fld>
            <a:endParaRPr lang="en-US" altLang="zh-CN">
              <a:ea typeface="SimSun" pitchFamily="2" charset="-122"/>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295400"/>
            <a:ext cx="90582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6954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0"/>
          </p:nvPr>
        </p:nvSpPr>
        <p:spPr>
          <a:noFill/>
        </p:spPr>
        <p:txBody>
          <a:bodyPr/>
          <a:lstStyle/>
          <a:p>
            <a:fld id="{FFC713FF-AA6A-4507-B7E0-C74999469C83}" type="slidenum">
              <a:rPr lang="en-US">
                <a:solidFill>
                  <a:srgbClr val="3333CC"/>
                </a:solidFill>
              </a:rPr>
              <a:pPr/>
              <a:t>19</a:t>
            </a:fld>
            <a:endParaRPr lang="en-US" sz="1400" b="0">
              <a:solidFill>
                <a:srgbClr val="000000"/>
              </a:solidFill>
            </a:endParaRPr>
          </a:p>
        </p:txBody>
      </p:sp>
      <p:sp>
        <p:nvSpPr>
          <p:cNvPr id="8196" name="Rectangle 2"/>
          <p:cNvSpPr>
            <a:spLocks noGrp="1" noChangeArrowheads="1"/>
          </p:cNvSpPr>
          <p:nvPr>
            <p:ph type="title"/>
          </p:nvPr>
        </p:nvSpPr>
        <p:spPr/>
        <p:txBody>
          <a:bodyPr/>
          <a:lstStyle/>
          <a:p>
            <a:r>
              <a:rPr lang="en-US" sz="3200" dirty="0"/>
              <a:t>K-Means Example: Document Clustering</a:t>
            </a:r>
          </a:p>
        </p:txBody>
      </p:sp>
      <p:sp>
        <p:nvSpPr>
          <p:cNvPr id="8198" name="Rectangle 4"/>
          <p:cNvSpPr>
            <a:spLocks noChangeArrowheads="1"/>
          </p:cNvSpPr>
          <p:nvPr/>
        </p:nvSpPr>
        <p:spPr bwMode="auto">
          <a:xfrm>
            <a:off x="739775" y="1565276"/>
            <a:ext cx="1800225" cy="1339850"/>
          </a:xfrm>
          <a:prstGeom prst="rect">
            <a:avLst/>
          </a:prstGeom>
          <a:solidFill>
            <a:srgbClr val="CCECFF"/>
          </a:solidFill>
          <a:ln w="25400">
            <a:solidFill>
              <a:schemeClr val="tx1"/>
            </a:solidFill>
            <a:miter lim="800000"/>
            <a:headEnd/>
            <a:tailEnd/>
          </a:ln>
        </p:spPr>
        <p:txBody>
          <a:bodyPr>
            <a:spAutoFit/>
          </a:bodyPr>
          <a:lstStyle/>
          <a:p>
            <a:pPr algn="l"/>
            <a:r>
              <a:rPr lang="en-US" sz="1600" b="1">
                <a:solidFill>
                  <a:srgbClr val="000000"/>
                </a:solidFill>
              </a:rPr>
              <a:t>Initial (arbitrary) assignment:</a:t>
            </a:r>
          </a:p>
          <a:p>
            <a:pPr algn="l"/>
            <a:r>
              <a:rPr lang="en-US" sz="1600" b="1">
                <a:solidFill>
                  <a:srgbClr val="000000"/>
                </a:solidFill>
              </a:rPr>
              <a:t>C1 = {D1,D2}, </a:t>
            </a:r>
          </a:p>
          <a:p>
            <a:pPr algn="l"/>
            <a:r>
              <a:rPr lang="en-US" sz="1600" b="1">
                <a:solidFill>
                  <a:srgbClr val="000000"/>
                </a:solidFill>
              </a:rPr>
              <a:t>C2 = {D3,D4}, </a:t>
            </a:r>
          </a:p>
          <a:p>
            <a:pPr algn="l"/>
            <a:r>
              <a:rPr lang="en-US" sz="1600" b="1">
                <a:solidFill>
                  <a:srgbClr val="000000"/>
                </a:solidFill>
              </a:rPr>
              <a:t>C3 = {D5,D6}</a:t>
            </a:r>
          </a:p>
        </p:txBody>
      </p:sp>
      <p:grpSp>
        <p:nvGrpSpPr>
          <p:cNvPr id="4" name="Group 3"/>
          <p:cNvGrpSpPr/>
          <p:nvPr/>
        </p:nvGrpSpPr>
        <p:grpSpPr>
          <a:xfrm>
            <a:off x="619125" y="3219451"/>
            <a:ext cx="2341563" cy="630238"/>
            <a:chOff x="619125" y="3219451"/>
            <a:chExt cx="2341563" cy="630238"/>
          </a:xfrm>
        </p:grpSpPr>
        <p:sp>
          <p:nvSpPr>
            <p:cNvPr id="8199" name="Text Box 5"/>
            <p:cNvSpPr txBox="1">
              <a:spLocks noChangeArrowheads="1"/>
            </p:cNvSpPr>
            <p:nvPr/>
          </p:nvSpPr>
          <p:spPr bwMode="auto">
            <a:xfrm>
              <a:off x="619125" y="3367089"/>
              <a:ext cx="1738313" cy="336550"/>
            </a:xfrm>
            <a:prstGeom prst="rect">
              <a:avLst/>
            </a:prstGeom>
            <a:noFill/>
            <a:ln w="25400">
              <a:noFill/>
              <a:miter lim="800000"/>
              <a:headEnd/>
              <a:tailEnd/>
            </a:ln>
          </p:spPr>
          <p:txBody>
            <a:bodyPr wrap="none">
              <a:spAutoFit/>
            </a:bodyPr>
            <a:lstStyle/>
            <a:p>
              <a:pPr algn="l"/>
              <a:r>
                <a:rPr lang="en-US" sz="1600" b="1" dirty="0">
                  <a:solidFill>
                    <a:srgbClr val="000000"/>
                  </a:solidFill>
                </a:rPr>
                <a:t>Cluster Centroids</a:t>
              </a:r>
            </a:p>
          </p:txBody>
        </p:sp>
        <p:sp>
          <p:nvSpPr>
            <p:cNvPr id="8201" name="AutoShape 8"/>
            <p:cNvSpPr>
              <a:spLocks/>
            </p:cNvSpPr>
            <p:nvPr/>
          </p:nvSpPr>
          <p:spPr bwMode="auto">
            <a:xfrm>
              <a:off x="2871788" y="3219451"/>
              <a:ext cx="88900" cy="630238"/>
            </a:xfrm>
            <a:prstGeom prst="leftBrace">
              <a:avLst>
                <a:gd name="adj1" fmla="val 59077"/>
                <a:gd name="adj2" fmla="val 50000"/>
              </a:avLst>
            </a:prstGeom>
            <a:noFill/>
            <a:ln w="19050">
              <a:solidFill>
                <a:srgbClr val="FF0000"/>
              </a:solidFill>
              <a:round/>
              <a:headEnd/>
              <a:tailEnd/>
            </a:ln>
          </p:spPr>
          <p:txBody>
            <a:bodyPr wrap="none" anchor="ctr"/>
            <a:lstStyle/>
            <a:p>
              <a:pPr algn="l"/>
              <a:endParaRPr lang="en-US" sz="2400">
                <a:solidFill>
                  <a:srgbClr val="000000"/>
                </a:solidFill>
              </a:endParaRPr>
            </a:p>
          </p:txBody>
        </p:sp>
        <p:cxnSp>
          <p:nvCxnSpPr>
            <p:cNvPr id="8202" name="AutoShape 9"/>
            <p:cNvCxnSpPr>
              <a:cxnSpLocks noChangeShapeType="1"/>
              <a:stCxn id="8199" idx="3"/>
              <a:endCxn id="8201" idx="1"/>
            </p:cNvCxnSpPr>
            <p:nvPr/>
          </p:nvCxnSpPr>
          <p:spPr bwMode="auto">
            <a:xfrm>
              <a:off x="2357438" y="3535364"/>
              <a:ext cx="504825" cy="0"/>
            </a:xfrm>
            <a:prstGeom prst="straightConnector1">
              <a:avLst/>
            </a:prstGeom>
            <a:noFill/>
            <a:ln w="12700">
              <a:solidFill>
                <a:schemeClr val="tx1"/>
              </a:solidFill>
              <a:round/>
              <a:headEnd/>
              <a:tailEnd type="triangle" w="med" len="med"/>
            </a:ln>
          </p:spPr>
        </p:cxnSp>
      </p:grpSp>
      <p:sp>
        <p:nvSpPr>
          <p:cNvPr id="12" name="Rectangle 4"/>
          <p:cNvSpPr>
            <a:spLocks noChangeArrowheads="1"/>
          </p:cNvSpPr>
          <p:nvPr/>
        </p:nvSpPr>
        <p:spPr bwMode="auto">
          <a:xfrm>
            <a:off x="619125" y="4254500"/>
            <a:ext cx="7994650" cy="606425"/>
          </a:xfrm>
          <a:prstGeom prst="rect">
            <a:avLst/>
          </a:prstGeom>
          <a:solidFill>
            <a:srgbClr val="CCECFF"/>
          </a:solidFill>
          <a:ln w="25400">
            <a:solidFill>
              <a:schemeClr val="tx1"/>
            </a:solidFill>
            <a:miter lim="800000"/>
            <a:headEnd/>
            <a:tailEnd/>
          </a:ln>
        </p:spPr>
        <p:txBody>
          <a:bodyPr>
            <a:spAutoFit/>
          </a:bodyPr>
          <a:lstStyle/>
          <a:p>
            <a:pPr algn="l"/>
            <a:r>
              <a:rPr lang="en-US" sz="1600" b="1" dirty="0">
                <a:solidFill>
                  <a:srgbClr val="000000"/>
                </a:solidFill>
              </a:rPr>
              <a:t>Now compute the similarity (or distance) of each item to each cluster, resulting a cluster-document similarity matrix (</a:t>
            </a:r>
            <a:r>
              <a:rPr lang="en-US" sz="1600" b="1" dirty="0">
                <a:solidFill>
                  <a:srgbClr val="C00000"/>
                </a:solidFill>
              </a:rPr>
              <a:t>here we use dot product as the similarity measure</a:t>
            </a:r>
            <a:r>
              <a:rPr lang="en-US" sz="1600" b="1" dirty="0">
                <a:solidFill>
                  <a:srgbClr val="000000"/>
                </a:solidFill>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681307158"/>
              </p:ext>
            </p:extLst>
          </p:nvPr>
        </p:nvGraphicFramePr>
        <p:xfrm>
          <a:off x="739775" y="5087938"/>
          <a:ext cx="7459663" cy="1158875"/>
        </p:xfrm>
        <a:graphic>
          <a:graphicData uri="http://schemas.openxmlformats.org/presentationml/2006/ole">
            <mc:AlternateContent xmlns:mc="http://schemas.openxmlformats.org/markup-compatibility/2006">
              <mc:Choice xmlns:v="urn:schemas-microsoft-com:vml" Requires="v">
                <p:oleObj spid="_x0000_s7170" name="Worksheet" r:id="rId4" imgW="4210208" imgH="657104" progId="Excel.Sheet.8">
                  <p:embed/>
                </p:oleObj>
              </mc:Choice>
              <mc:Fallback>
                <p:oleObj name="Worksheet" r:id="rId4" imgW="4210208" imgH="65710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75" y="5087938"/>
                        <a:ext cx="74596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bwMode="auto">
          <a:xfrm>
            <a:off x="2960688" y="3219450"/>
            <a:ext cx="5258752" cy="8648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graphicFrame>
        <p:nvGraphicFramePr>
          <p:cNvPr id="8194" name="Object 7"/>
          <p:cNvGraphicFramePr>
            <a:graphicFrameLocks noGrp="1" noChangeAspect="1"/>
          </p:cNvGraphicFramePr>
          <p:nvPr>
            <p:ph sz="half" idx="2"/>
            <p:extLst>
              <p:ext uri="{D42A27DB-BD31-4B8C-83A1-F6EECF244321}">
                <p14:modId xmlns:p14="http://schemas.microsoft.com/office/powerpoint/2010/main" val="2955471509"/>
              </p:ext>
            </p:extLst>
          </p:nvPr>
        </p:nvGraphicFramePr>
        <p:xfrm>
          <a:off x="3046413" y="1328739"/>
          <a:ext cx="5064125" cy="2532062"/>
        </p:xfrm>
        <a:graphic>
          <a:graphicData uri="http://schemas.openxmlformats.org/presentationml/2006/ole">
            <mc:AlternateContent xmlns:mc="http://schemas.openxmlformats.org/markup-compatibility/2006">
              <mc:Choice xmlns:v="urn:schemas-microsoft-com:vml" Requires="v">
                <p:oleObj spid="_x0000_s7171" name="Worksheet" r:id="rId6" imgW="3861921" imgH="1932456" progId="Excel.Sheet.8">
                  <p:embed/>
                </p:oleObj>
              </mc:Choice>
              <mc:Fallback>
                <p:oleObj name="Worksheet" r:id="rId6" imgW="3861921" imgH="1932456"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6413" y="1328739"/>
                        <a:ext cx="5064125" cy="253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64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1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9A2857CF-84F2-49E9-A2F7-00BD415D772B}" type="slidenum">
              <a:rPr lang="en-US" altLang="en-US"/>
              <a:pPr/>
              <a:t>2</a:t>
            </a:fld>
            <a:endParaRPr lang="en-US" altLang="en-US"/>
          </a:p>
        </p:txBody>
      </p:sp>
      <p:sp>
        <p:nvSpPr>
          <p:cNvPr id="29700" name="Rectangle 1026"/>
          <p:cNvSpPr>
            <a:spLocks noGrp="1" noChangeArrowheads="1"/>
          </p:cNvSpPr>
          <p:nvPr>
            <p:ph type="title"/>
          </p:nvPr>
        </p:nvSpPr>
        <p:spPr>
          <a:xfrm>
            <a:off x="696913" y="508000"/>
            <a:ext cx="7772400" cy="762000"/>
          </a:xfrm>
        </p:spPr>
        <p:txBody>
          <a:bodyPr/>
          <a:lstStyle/>
          <a:p>
            <a:r>
              <a:rPr lang="en-US" altLang="en-US" dirty="0"/>
              <a:t>Clustering</a:t>
            </a:r>
          </a:p>
        </p:txBody>
      </p:sp>
      <p:sp>
        <p:nvSpPr>
          <p:cNvPr id="29701" name="Rectangle 1027"/>
          <p:cNvSpPr>
            <a:spLocks noGrp="1" noChangeArrowheads="1"/>
          </p:cNvSpPr>
          <p:nvPr>
            <p:ph type="body" idx="1"/>
          </p:nvPr>
        </p:nvSpPr>
        <p:spPr>
          <a:xfrm>
            <a:off x="933450" y="1724024"/>
            <a:ext cx="7105650" cy="3835527"/>
          </a:xfrm>
        </p:spPr>
        <p:txBody>
          <a:bodyPr/>
          <a:lstStyle/>
          <a:p>
            <a:r>
              <a:rPr lang="en-US" altLang="en-US" sz="3200" dirty="0"/>
              <a:t>Agenda</a:t>
            </a:r>
          </a:p>
          <a:p>
            <a:pPr lvl="1"/>
            <a:r>
              <a:rPr lang="en-US" altLang="en-US" sz="2400" dirty="0"/>
              <a:t>Clustering Problem and Clustering Applications</a:t>
            </a:r>
          </a:p>
          <a:p>
            <a:pPr lvl="1"/>
            <a:r>
              <a:rPr lang="en-US" altLang="en-US" sz="2400" dirty="0"/>
              <a:t>Clustering Methodologies and Techniques</a:t>
            </a:r>
          </a:p>
          <a:p>
            <a:pPr lvl="2"/>
            <a:r>
              <a:rPr lang="en-US" altLang="en-US" sz="2200" dirty="0"/>
              <a:t>Graph-based clustering methods</a:t>
            </a:r>
          </a:p>
          <a:p>
            <a:pPr lvl="2"/>
            <a:r>
              <a:rPr lang="en-US" altLang="en-US" sz="2200" dirty="0"/>
              <a:t>K-Means and allocation-based methods</a:t>
            </a:r>
          </a:p>
          <a:p>
            <a:pPr lvl="2"/>
            <a:r>
              <a:rPr lang="en-US" altLang="en-US" sz="2200" dirty="0"/>
              <a:t>Hierarchical Agglomerative Clustering</a:t>
            </a:r>
          </a:p>
          <a:p>
            <a:pPr lvl="2"/>
            <a:r>
              <a:rPr lang="en-US" altLang="en-US" sz="2200" dirty="0"/>
              <a:t>Evaluating clustering</a:t>
            </a:r>
          </a:p>
          <a:p>
            <a:pPr lvl="1"/>
            <a:r>
              <a:rPr lang="en-US" altLang="en-US" sz="2400" dirty="0"/>
              <a:t>Applications of Clustering in IR and Recommender systems</a:t>
            </a:r>
          </a:p>
          <a:p>
            <a:pPr lvl="1"/>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a:noFill/>
        </p:spPr>
        <p:txBody>
          <a:bodyPr/>
          <a:lstStyle/>
          <a:p>
            <a:fld id="{3013F239-E448-4D30-9304-7070532D076F}" type="slidenum">
              <a:rPr lang="en-US">
                <a:solidFill>
                  <a:srgbClr val="3333CC"/>
                </a:solidFill>
              </a:rPr>
              <a:pPr/>
              <a:t>20</a:t>
            </a:fld>
            <a:endParaRPr lang="en-US" sz="1400" b="0">
              <a:solidFill>
                <a:srgbClr val="000000"/>
              </a:solidFill>
            </a:endParaRPr>
          </a:p>
        </p:txBody>
      </p:sp>
      <p:sp>
        <p:nvSpPr>
          <p:cNvPr id="9220" name="Rectangle 2"/>
          <p:cNvSpPr>
            <a:spLocks noGrp="1" noChangeArrowheads="1"/>
          </p:cNvSpPr>
          <p:nvPr>
            <p:ph type="title"/>
          </p:nvPr>
        </p:nvSpPr>
        <p:spPr>
          <a:xfrm>
            <a:off x="457200" y="380999"/>
            <a:ext cx="8229600" cy="485775"/>
          </a:xfrm>
        </p:spPr>
        <p:txBody>
          <a:bodyPr/>
          <a:lstStyle/>
          <a:p>
            <a:r>
              <a:rPr lang="en-US" dirty="0"/>
              <a:t>Example (Continued)</a:t>
            </a:r>
          </a:p>
        </p:txBody>
      </p:sp>
      <p:graphicFrame>
        <p:nvGraphicFramePr>
          <p:cNvPr id="9218" name="Object 3"/>
          <p:cNvGraphicFramePr>
            <a:graphicFrameLocks noChangeAspect="1"/>
          </p:cNvGraphicFramePr>
          <p:nvPr>
            <p:extLst>
              <p:ext uri="{D42A27DB-BD31-4B8C-83A1-F6EECF244321}">
                <p14:modId xmlns:p14="http://schemas.microsoft.com/office/powerpoint/2010/main" val="741221180"/>
              </p:ext>
            </p:extLst>
          </p:nvPr>
        </p:nvGraphicFramePr>
        <p:xfrm>
          <a:off x="792956" y="1192213"/>
          <a:ext cx="7459663" cy="1158875"/>
        </p:xfrm>
        <a:graphic>
          <a:graphicData uri="http://schemas.openxmlformats.org/presentationml/2006/ole">
            <mc:AlternateContent xmlns:mc="http://schemas.openxmlformats.org/markup-compatibility/2006">
              <mc:Choice xmlns:v="urn:schemas-microsoft-com:vml" Requires="v">
                <p:oleObj spid="_x0000_s8194" name="Worksheet" r:id="rId4" imgW="4210208" imgH="657104" progId="Excel.Sheet.8">
                  <p:embed/>
                </p:oleObj>
              </mc:Choice>
              <mc:Fallback>
                <p:oleObj name="Worksheet" r:id="rId4" imgW="4210208" imgH="65710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56" y="1192213"/>
                        <a:ext cx="7459663"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5"/>
          <p:cNvSpPr>
            <a:spLocks noChangeArrowheads="1"/>
          </p:cNvSpPr>
          <p:nvPr/>
        </p:nvSpPr>
        <p:spPr bwMode="auto">
          <a:xfrm>
            <a:off x="668338" y="2944813"/>
            <a:ext cx="7994650" cy="1828800"/>
          </a:xfrm>
          <a:prstGeom prst="rect">
            <a:avLst/>
          </a:prstGeom>
          <a:solidFill>
            <a:srgbClr val="CCECFF"/>
          </a:solidFill>
          <a:ln w="25400">
            <a:solidFill>
              <a:schemeClr val="tx1"/>
            </a:solidFill>
            <a:miter lim="800000"/>
            <a:headEnd/>
            <a:tailEnd/>
          </a:ln>
        </p:spPr>
        <p:txBody>
          <a:bodyPr>
            <a:spAutoFit/>
          </a:bodyPr>
          <a:lstStyle/>
          <a:p>
            <a:pPr algn="l"/>
            <a:r>
              <a:rPr lang="en-US" sz="1600" b="1" dirty="0">
                <a:solidFill>
                  <a:srgbClr val="000000"/>
                </a:solidFill>
              </a:rPr>
              <a:t>For each document, reallocate the document to the cluster to which it has the highest similarity (shown in red in the above table). After the reallocation we have the following new clusters. Note that the previously unassigned D7 and D8 have been assigned, and that D1 and D6 have been reallocated from their original assignment.</a:t>
            </a:r>
          </a:p>
          <a:p>
            <a:pPr algn="l"/>
            <a:endParaRPr lang="en-US" sz="1600" b="1" dirty="0">
              <a:solidFill>
                <a:srgbClr val="000000"/>
              </a:solidFill>
            </a:endParaRPr>
          </a:p>
          <a:p>
            <a:pPr algn="ctr"/>
            <a:r>
              <a:rPr lang="en-US" sz="1600" b="1" dirty="0">
                <a:solidFill>
                  <a:srgbClr val="000000"/>
                </a:solidFill>
              </a:rPr>
              <a:t>C1 = {D2,D7,D8},    C2 = {D1,D3,D4,D6},    C3 = {D5}</a:t>
            </a:r>
          </a:p>
          <a:p>
            <a:pPr algn="l"/>
            <a:endParaRPr lang="en-US" sz="1600" b="1" dirty="0">
              <a:solidFill>
                <a:srgbClr val="000000"/>
              </a:solidFill>
            </a:endParaRPr>
          </a:p>
        </p:txBody>
      </p:sp>
      <p:sp>
        <p:nvSpPr>
          <p:cNvPr id="487430" name="Text Box 6"/>
          <p:cNvSpPr txBox="1">
            <a:spLocks noChangeArrowheads="1"/>
          </p:cNvSpPr>
          <p:nvPr/>
        </p:nvSpPr>
        <p:spPr bwMode="auto">
          <a:xfrm>
            <a:off x="1681163" y="5246688"/>
            <a:ext cx="5683250" cy="6508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1800">
                <a:solidFill>
                  <a:srgbClr val="000000"/>
                </a:solidFill>
              </a:rPr>
              <a:t>This is the end of first iteration (i.e., the first reallocation). Next, we repeat the process for another reallocation…</a:t>
            </a:r>
          </a:p>
        </p:txBody>
      </p:sp>
    </p:spTree>
    <p:extLst>
      <p:ext uri="{BB962C8B-B14F-4D97-AF65-F5344CB8AC3E}">
        <p14:creationId xmlns:p14="http://schemas.microsoft.com/office/powerpoint/2010/main" val="247502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7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4874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4"/>
          <p:cNvSpPr>
            <a:spLocks noGrp="1"/>
          </p:cNvSpPr>
          <p:nvPr>
            <p:ph type="sldNum" sz="quarter" idx="10"/>
          </p:nvPr>
        </p:nvSpPr>
        <p:spPr>
          <a:noFill/>
        </p:spPr>
        <p:txBody>
          <a:bodyPr/>
          <a:lstStyle/>
          <a:p>
            <a:fld id="{CCFE87AF-B67B-4EEB-9ED8-ABDBEB81BCD2}" type="slidenum">
              <a:rPr lang="en-US">
                <a:solidFill>
                  <a:srgbClr val="3333CC"/>
                </a:solidFill>
              </a:rPr>
              <a:pPr/>
              <a:t>21</a:t>
            </a:fld>
            <a:endParaRPr lang="en-US" sz="1400" b="0">
              <a:solidFill>
                <a:srgbClr val="000000"/>
              </a:solidFill>
            </a:endParaRPr>
          </a:p>
        </p:txBody>
      </p:sp>
      <p:sp>
        <p:nvSpPr>
          <p:cNvPr id="10245" name="Rectangle 2"/>
          <p:cNvSpPr>
            <a:spLocks noGrp="1" noChangeArrowheads="1"/>
          </p:cNvSpPr>
          <p:nvPr>
            <p:ph type="title"/>
          </p:nvPr>
        </p:nvSpPr>
        <p:spPr>
          <a:xfrm>
            <a:off x="457200" y="381000"/>
            <a:ext cx="8229600" cy="449263"/>
          </a:xfrm>
        </p:spPr>
        <p:txBody>
          <a:bodyPr/>
          <a:lstStyle/>
          <a:p>
            <a:r>
              <a:rPr lang="en-US" dirty="0"/>
              <a:t>Example (Continued)</a:t>
            </a:r>
          </a:p>
        </p:txBody>
      </p:sp>
      <p:graphicFrame>
        <p:nvGraphicFramePr>
          <p:cNvPr id="10242" name="Object 3"/>
          <p:cNvGraphicFramePr>
            <a:graphicFrameLocks noGrp="1" noChangeAspect="1"/>
          </p:cNvGraphicFramePr>
          <p:nvPr>
            <p:ph sz="half" idx="1"/>
          </p:nvPr>
        </p:nvGraphicFramePr>
        <p:xfrm>
          <a:off x="3089275" y="1598613"/>
          <a:ext cx="4779963" cy="2490787"/>
        </p:xfrm>
        <a:graphic>
          <a:graphicData uri="http://schemas.openxmlformats.org/presentationml/2006/ole">
            <mc:AlternateContent xmlns:mc="http://schemas.openxmlformats.org/markup-compatibility/2006">
              <mc:Choice xmlns:v="urn:schemas-microsoft-com:vml" Requires="v">
                <p:oleObj spid="_x0000_s9218" name="Worksheet" r:id="rId4" imgW="3465000" imgH="1763280" progId="Excel.Sheet.8">
                  <p:embed/>
                </p:oleObj>
              </mc:Choice>
              <mc:Fallback>
                <p:oleObj name="Worksheet" r:id="rId4" imgW="3465000" imgH="17632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1598613"/>
                        <a:ext cx="4779963"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Rectangle 4"/>
          <p:cNvSpPr>
            <a:spLocks noChangeArrowheads="1"/>
          </p:cNvSpPr>
          <p:nvPr/>
        </p:nvSpPr>
        <p:spPr bwMode="auto">
          <a:xfrm>
            <a:off x="385763" y="1055688"/>
            <a:ext cx="2316162" cy="1095375"/>
          </a:xfrm>
          <a:prstGeom prst="rect">
            <a:avLst/>
          </a:prstGeom>
          <a:solidFill>
            <a:srgbClr val="CCECFF"/>
          </a:solidFill>
          <a:ln w="25400">
            <a:solidFill>
              <a:schemeClr val="tx1"/>
            </a:solidFill>
            <a:miter lim="800000"/>
            <a:headEnd/>
            <a:tailEnd/>
          </a:ln>
        </p:spPr>
        <p:txBody>
          <a:bodyPr>
            <a:spAutoFit/>
          </a:bodyPr>
          <a:lstStyle/>
          <a:p>
            <a:pPr algn="l"/>
            <a:r>
              <a:rPr lang="en-US" sz="1600" b="1" dirty="0">
                <a:solidFill>
                  <a:srgbClr val="000000"/>
                </a:solidFill>
              </a:rPr>
              <a:t>Now compute new cluster centroids using the original document-term matrix</a:t>
            </a:r>
          </a:p>
        </p:txBody>
      </p:sp>
      <p:sp>
        <p:nvSpPr>
          <p:cNvPr id="10247" name="Rectangle 5"/>
          <p:cNvSpPr>
            <a:spLocks noChangeArrowheads="1"/>
          </p:cNvSpPr>
          <p:nvPr/>
        </p:nvSpPr>
        <p:spPr bwMode="auto">
          <a:xfrm>
            <a:off x="365125" y="2825750"/>
            <a:ext cx="2387600" cy="1393825"/>
          </a:xfrm>
          <a:prstGeom prst="rect">
            <a:avLst/>
          </a:prstGeom>
          <a:solidFill>
            <a:srgbClr val="CCECFF"/>
          </a:solidFill>
          <a:ln w="25400">
            <a:solidFill>
              <a:schemeClr val="tx1"/>
            </a:solidFill>
            <a:miter lim="800000"/>
            <a:headEnd/>
            <a:tailEnd/>
          </a:ln>
        </p:spPr>
        <p:txBody>
          <a:bodyPr>
            <a:spAutoFit/>
          </a:bodyPr>
          <a:lstStyle/>
          <a:p>
            <a:pPr algn="l"/>
            <a:r>
              <a:rPr lang="en-US" b="1">
                <a:solidFill>
                  <a:srgbClr val="000000"/>
                </a:solidFill>
              </a:rPr>
              <a:t>This will lead to a new cluster-doc similarity matrix similar to previous slide. Again, the items are reallocated to clusters with highest similarity.</a:t>
            </a:r>
          </a:p>
        </p:txBody>
      </p:sp>
      <p:sp>
        <p:nvSpPr>
          <p:cNvPr id="563206" name="Rectangle 6"/>
          <p:cNvSpPr>
            <a:spLocks noChangeArrowheads="1"/>
          </p:cNvSpPr>
          <p:nvPr/>
        </p:nvSpPr>
        <p:spPr bwMode="auto">
          <a:xfrm>
            <a:off x="3082925" y="990600"/>
            <a:ext cx="4808538" cy="3460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600" b="1">
                <a:solidFill>
                  <a:srgbClr val="000000"/>
                </a:solidFill>
              </a:rPr>
              <a:t>C1 = {D2,D7,D8},    C2 = {D1,D3,D4,D6},    C3 = {D5}</a:t>
            </a:r>
          </a:p>
        </p:txBody>
      </p:sp>
      <p:sp>
        <p:nvSpPr>
          <p:cNvPr id="10249" name="Rectangle 7"/>
          <p:cNvSpPr>
            <a:spLocks noChangeArrowheads="1"/>
          </p:cNvSpPr>
          <p:nvPr/>
        </p:nvSpPr>
        <p:spPr bwMode="auto">
          <a:xfrm>
            <a:off x="2881313" y="2063750"/>
            <a:ext cx="5095875" cy="131763"/>
          </a:xfrm>
          <a:prstGeom prst="rect">
            <a:avLst/>
          </a:prstGeom>
          <a:noFill/>
          <a:ln w="12700">
            <a:solidFill>
              <a:srgbClr val="008000"/>
            </a:solidFill>
            <a:prstDash val="dash"/>
            <a:miter lim="800000"/>
            <a:headEnd/>
            <a:tailEnd/>
          </a:ln>
        </p:spPr>
        <p:txBody>
          <a:bodyPr wrap="none" anchor="ctr"/>
          <a:lstStyle/>
          <a:p>
            <a:pPr algn="l"/>
            <a:endParaRPr lang="en-US" sz="2400">
              <a:solidFill>
                <a:srgbClr val="000000"/>
              </a:solidFill>
            </a:endParaRPr>
          </a:p>
        </p:txBody>
      </p:sp>
      <p:sp>
        <p:nvSpPr>
          <p:cNvPr id="10250" name="Rectangle 8"/>
          <p:cNvSpPr>
            <a:spLocks noChangeArrowheads="1"/>
          </p:cNvSpPr>
          <p:nvPr/>
        </p:nvSpPr>
        <p:spPr bwMode="auto">
          <a:xfrm>
            <a:off x="2881313" y="3065463"/>
            <a:ext cx="5095875" cy="152400"/>
          </a:xfrm>
          <a:prstGeom prst="rect">
            <a:avLst/>
          </a:prstGeom>
          <a:noFill/>
          <a:ln w="12700">
            <a:solidFill>
              <a:srgbClr val="008000"/>
            </a:solidFill>
            <a:prstDash val="dash"/>
            <a:miter lim="800000"/>
            <a:headEnd/>
            <a:tailEnd/>
          </a:ln>
        </p:spPr>
        <p:txBody>
          <a:bodyPr wrap="none" anchor="ctr"/>
          <a:lstStyle/>
          <a:p>
            <a:pPr algn="l"/>
            <a:endParaRPr lang="en-US" sz="2400">
              <a:solidFill>
                <a:srgbClr val="000000"/>
              </a:solidFill>
            </a:endParaRPr>
          </a:p>
        </p:txBody>
      </p:sp>
      <p:sp>
        <p:nvSpPr>
          <p:cNvPr id="10251" name="Rectangle 9"/>
          <p:cNvSpPr>
            <a:spLocks noChangeArrowheads="1"/>
          </p:cNvSpPr>
          <p:nvPr/>
        </p:nvSpPr>
        <p:spPr bwMode="auto">
          <a:xfrm>
            <a:off x="2881313" y="3260725"/>
            <a:ext cx="5095875" cy="131763"/>
          </a:xfrm>
          <a:prstGeom prst="rect">
            <a:avLst/>
          </a:prstGeom>
          <a:noFill/>
          <a:ln w="12700">
            <a:solidFill>
              <a:srgbClr val="008000"/>
            </a:solidFill>
            <a:prstDash val="dash"/>
            <a:miter lim="800000"/>
            <a:headEnd/>
            <a:tailEnd/>
          </a:ln>
        </p:spPr>
        <p:txBody>
          <a:bodyPr wrap="none" anchor="ctr"/>
          <a:lstStyle/>
          <a:p>
            <a:pPr algn="l"/>
            <a:endParaRPr lang="en-US" sz="2400">
              <a:solidFill>
                <a:srgbClr val="000000"/>
              </a:solidFill>
            </a:endParaRPr>
          </a:p>
        </p:txBody>
      </p:sp>
      <p:sp>
        <p:nvSpPr>
          <p:cNvPr id="10252" name="Line 10"/>
          <p:cNvSpPr>
            <a:spLocks noChangeShapeType="1"/>
          </p:cNvSpPr>
          <p:nvPr/>
        </p:nvSpPr>
        <p:spPr bwMode="auto">
          <a:xfrm flipH="1">
            <a:off x="7867650" y="3556000"/>
            <a:ext cx="369888" cy="0"/>
          </a:xfrm>
          <a:prstGeom prst="line">
            <a:avLst/>
          </a:prstGeom>
          <a:noFill/>
          <a:ln w="28575">
            <a:solidFill>
              <a:srgbClr val="008000"/>
            </a:solidFill>
            <a:round/>
            <a:headEnd/>
            <a:tailEnd type="triangle" w="med" len="med"/>
          </a:ln>
        </p:spPr>
        <p:txBody>
          <a:bodyPr/>
          <a:lstStyle/>
          <a:p>
            <a:pPr algn="l"/>
            <a:endParaRPr lang="en-US" sz="2400">
              <a:solidFill>
                <a:srgbClr val="000000"/>
              </a:solidFill>
            </a:endParaRPr>
          </a:p>
        </p:txBody>
      </p:sp>
      <p:sp>
        <p:nvSpPr>
          <p:cNvPr id="10253" name="Line 11"/>
          <p:cNvSpPr>
            <a:spLocks noChangeShapeType="1"/>
          </p:cNvSpPr>
          <p:nvPr/>
        </p:nvSpPr>
        <p:spPr bwMode="auto">
          <a:xfrm>
            <a:off x="7988300" y="2119313"/>
            <a:ext cx="228600" cy="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4" name="Line 12"/>
          <p:cNvSpPr>
            <a:spLocks noChangeShapeType="1"/>
          </p:cNvSpPr>
          <p:nvPr/>
        </p:nvSpPr>
        <p:spPr bwMode="auto">
          <a:xfrm>
            <a:off x="7999413" y="3130550"/>
            <a:ext cx="228600" cy="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5" name="Line 13"/>
          <p:cNvSpPr>
            <a:spLocks noChangeShapeType="1"/>
          </p:cNvSpPr>
          <p:nvPr/>
        </p:nvSpPr>
        <p:spPr bwMode="auto">
          <a:xfrm>
            <a:off x="7999413" y="3316288"/>
            <a:ext cx="228600" cy="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6" name="Line 14"/>
          <p:cNvSpPr>
            <a:spLocks noChangeShapeType="1"/>
          </p:cNvSpPr>
          <p:nvPr/>
        </p:nvSpPr>
        <p:spPr bwMode="auto">
          <a:xfrm>
            <a:off x="8216900" y="2108200"/>
            <a:ext cx="0" cy="144780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7" name="Freeform 15"/>
          <p:cNvSpPr>
            <a:spLocks/>
          </p:cNvSpPr>
          <p:nvPr/>
        </p:nvSpPr>
        <p:spPr bwMode="auto">
          <a:xfrm rot="-574454">
            <a:off x="669925" y="4181475"/>
            <a:ext cx="741363" cy="739775"/>
          </a:xfrm>
          <a:custGeom>
            <a:avLst/>
            <a:gdLst>
              <a:gd name="T0" fmla="*/ 34 w 315"/>
              <a:gd name="T1" fmla="*/ 0 h 548"/>
              <a:gd name="T2" fmla="*/ 47 w 315"/>
              <a:gd name="T3" fmla="*/ 363 h 548"/>
              <a:gd name="T4" fmla="*/ 315 w 315"/>
              <a:gd name="T5" fmla="*/ 548 h 548"/>
              <a:gd name="T6" fmla="*/ 0 60000 65536"/>
              <a:gd name="T7" fmla="*/ 0 60000 65536"/>
              <a:gd name="T8" fmla="*/ 0 60000 65536"/>
              <a:gd name="T9" fmla="*/ 0 w 315"/>
              <a:gd name="T10" fmla="*/ 0 h 548"/>
              <a:gd name="T11" fmla="*/ 315 w 315"/>
              <a:gd name="T12" fmla="*/ 548 h 548"/>
            </a:gdLst>
            <a:ahLst/>
            <a:cxnLst>
              <a:cxn ang="T6">
                <a:pos x="T0" y="T1"/>
              </a:cxn>
              <a:cxn ang="T7">
                <a:pos x="T2" y="T3"/>
              </a:cxn>
              <a:cxn ang="T8">
                <a:pos x="T4" y="T5"/>
              </a:cxn>
            </a:cxnLst>
            <a:rect l="T9" t="T10" r="T11" b="T12"/>
            <a:pathLst>
              <a:path w="315" h="548">
                <a:moveTo>
                  <a:pt x="34" y="0"/>
                </a:moveTo>
                <a:cubicBezTo>
                  <a:pt x="17" y="136"/>
                  <a:pt x="0" y="272"/>
                  <a:pt x="47" y="363"/>
                </a:cubicBezTo>
                <a:cubicBezTo>
                  <a:pt x="94" y="454"/>
                  <a:pt x="204" y="501"/>
                  <a:pt x="315" y="548"/>
                </a:cubicBezTo>
              </a:path>
            </a:pathLst>
          </a:custGeom>
          <a:noFill/>
          <a:ln w="38100" cap="flat" cmpd="sng">
            <a:solidFill>
              <a:srgbClr val="008000"/>
            </a:solidFill>
            <a:prstDash val="solid"/>
            <a:round/>
            <a:headEnd type="none" w="med" len="med"/>
            <a:tailEnd type="triangle" w="med" len="med"/>
          </a:ln>
        </p:spPr>
        <p:txBody>
          <a:bodyPr/>
          <a:lstStyle/>
          <a:p>
            <a:pPr algn="l"/>
            <a:endParaRPr lang="en-US" sz="2400">
              <a:solidFill>
                <a:srgbClr val="000000"/>
              </a:solidFill>
            </a:endParaRPr>
          </a:p>
        </p:txBody>
      </p:sp>
      <p:graphicFrame>
        <p:nvGraphicFramePr>
          <p:cNvPr id="10243" name="Object 16"/>
          <p:cNvGraphicFramePr>
            <a:graphicFrameLocks noGrp="1" noChangeAspect="1"/>
          </p:cNvGraphicFramePr>
          <p:nvPr>
            <p:ph sz="half" idx="2"/>
          </p:nvPr>
        </p:nvGraphicFramePr>
        <p:xfrm>
          <a:off x="1336675" y="4310063"/>
          <a:ext cx="6662738" cy="763587"/>
        </p:xfrm>
        <a:graphic>
          <a:graphicData uri="http://schemas.openxmlformats.org/presentationml/2006/ole">
            <mc:AlternateContent xmlns:mc="http://schemas.openxmlformats.org/markup-compatibility/2006">
              <mc:Choice xmlns:v="urn:schemas-microsoft-com:vml" Requires="v">
                <p:oleObj spid="_x0000_s9219" name="Worksheet" r:id="rId6" imgW="5193000" imgH="582120" progId="Excel.Sheet.8">
                  <p:embed/>
                </p:oleObj>
              </mc:Choice>
              <mc:Fallback>
                <p:oleObj name="Worksheet" r:id="rId6" imgW="5193000" imgH="58212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675" y="4310063"/>
                        <a:ext cx="6662738"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17" name="Rectangle 17"/>
          <p:cNvSpPr>
            <a:spLocks noChangeArrowheads="1"/>
          </p:cNvSpPr>
          <p:nvPr/>
        </p:nvSpPr>
        <p:spPr bwMode="auto">
          <a:xfrm>
            <a:off x="2813050" y="5340350"/>
            <a:ext cx="4808538" cy="3460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600" b="1">
                <a:solidFill>
                  <a:srgbClr val="000000"/>
                </a:solidFill>
              </a:rPr>
              <a:t>C1 = {D2,D6,D8},    C2 = {D1,D3,D4},    C3 = {D5,D7}</a:t>
            </a:r>
          </a:p>
        </p:txBody>
      </p:sp>
      <p:sp>
        <p:nvSpPr>
          <p:cNvPr id="10259" name="Text Box 18"/>
          <p:cNvSpPr txBox="1">
            <a:spLocks noChangeArrowheads="1"/>
          </p:cNvSpPr>
          <p:nvPr/>
        </p:nvSpPr>
        <p:spPr bwMode="auto">
          <a:xfrm>
            <a:off x="1169988" y="5364163"/>
            <a:ext cx="1633537" cy="304800"/>
          </a:xfrm>
          <a:prstGeom prst="rect">
            <a:avLst/>
          </a:prstGeom>
          <a:noFill/>
          <a:ln w="12700">
            <a:noFill/>
            <a:miter lim="800000"/>
            <a:headEnd/>
            <a:tailEnd/>
          </a:ln>
        </p:spPr>
        <p:txBody>
          <a:bodyPr wrap="none">
            <a:spAutoFit/>
          </a:bodyPr>
          <a:lstStyle/>
          <a:p>
            <a:r>
              <a:rPr lang="en-US" b="1">
                <a:solidFill>
                  <a:srgbClr val="CC3300"/>
                </a:solidFill>
              </a:rPr>
              <a:t>New assignment </a:t>
            </a:r>
            <a:r>
              <a:rPr lang="en-US" b="1">
                <a:solidFill>
                  <a:srgbClr val="CC3300"/>
                </a:solidFill>
                <a:sym typeface="Wingdings" pitchFamily="2" charset="2"/>
              </a:rPr>
              <a:t></a:t>
            </a:r>
            <a:endParaRPr lang="en-US" b="1">
              <a:solidFill>
                <a:srgbClr val="CC3300"/>
              </a:solidFill>
            </a:endParaRPr>
          </a:p>
        </p:txBody>
      </p:sp>
      <p:sp>
        <p:nvSpPr>
          <p:cNvPr id="10260" name="Freeform 19"/>
          <p:cNvSpPr>
            <a:spLocks/>
          </p:cNvSpPr>
          <p:nvPr/>
        </p:nvSpPr>
        <p:spPr bwMode="auto">
          <a:xfrm rot="-574454">
            <a:off x="1993900" y="2081213"/>
            <a:ext cx="963613" cy="630237"/>
          </a:xfrm>
          <a:custGeom>
            <a:avLst/>
            <a:gdLst>
              <a:gd name="T0" fmla="*/ 34 w 315"/>
              <a:gd name="T1" fmla="*/ 0 h 548"/>
              <a:gd name="T2" fmla="*/ 47 w 315"/>
              <a:gd name="T3" fmla="*/ 363 h 548"/>
              <a:gd name="T4" fmla="*/ 315 w 315"/>
              <a:gd name="T5" fmla="*/ 548 h 548"/>
              <a:gd name="T6" fmla="*/ 0 60000 65536"/>
              <a:gd name="T7" fmla="*/ 0 60000 65536"/>
              <a:gd name="T8" fmla="*/ 0 60000 65536"/>
              <a:gd name="T9" fmla="*/ 0 w 315"/>
              <a:gd name="T10" fmla="*/ 0 h 548"/>
              <a:gd name="T11" fmla="*/ 315 w 315"/>
              <a:gd name="T12" fmla="*/ 548 h 548"/>
            </a:gdLst>
            <a:ahLst/>
            <a:cxnLst>
              <a:cxn ang="T6">
                <a:pos x="T0" y="T1"/>
              </a:cxn>
              <a:cxn ang="T7">
                <a:pos x="T2" y="T3"/>
              </a:cxn>
              <a:cxn ang="T8">
                <a:pos x="T4" y="T5"/>
              </a:cxn>
            </a:cxnLst>
            <a:rect l="T9" t="T10" r="T11" b="T12"/>
            <a:pathLst>
              <a:path w="315" h="548">
                <a:moveTo>
                  <a:pt x="34" y="0"/>
                </a:moveTo>
                <a:cubicBezTo>
                  <a:pt x="17" y="136"/>
                  <a:pt x="0" y="272"/>
                  <a:pt x="47" y="363"/>
                </a:cubicBezTo>
                <a:cubicBezTo>
                  <a:pt x="94" y="454"/>
                  <a:pt x="204" y="501"/>
                  <a:pt x="315" y="548"/>
                </a:cubicBezTo>
              </a:path>
            </a:pathLst>
          </a:custGeom>
          <a:noFill/>
          <a:ln w="38100" cap="flat" cmpd="sng">
            <a:solidFill>
              <a:srgbClr val="008000"/>
            </a:solidFill>
            <a:prstDash val="solid"/>
            <a:round/>
            <a:headEnd type="none" w="med" len="med"/>
            <a:tailEnd type="triangle" w="med" len="med"/>
          </a:ln>
        </p:spPr>
        <p:txBody>
          <a:bodyPr/>
          <a:lstStyle/>
          <a:p>
            <a:pPr algn="l"/>
            <a:endParaRPr lang="en-US" sz="2400">
              <a:solidFill>
                <a:srgbClr val="000000"/>
              </a:solidFill>
            </a:endParaRPr>
          </a:p>
        </p:txBody>
      </p:sp>
      <p:sp>
        <p:nvSpPr>
          <p:cNvPr id="10261" name="Freeform 20"/>
          <p:cNvSpPr>
            <a:spLocks/>
          </p:cNvSpPr>
          <p:nvPr/>
        </p:nvSpPr>
        <p:spPr bwMode="auto">
          <a:xfrm>
            <a:off x="736600" y="5053013"/>
            <a:ext cx="717550" cy="461962"/>
          </a:xfrm>
          <a:custGeom>
            <a:avLst/>
            <a:gdLst>
              <a:gd name="T0" fmla="*/ 452 w 452"/>
              <a:gd name="T1" fmla="*/ 0 h 291"/>
              <a:gd name="T2" fmla="*/ 100 w 452"/>
              <a:gd name="T3" fmla="*/ 55 h 291"/>
              <a:gd name="T4" fmla="*/ 27 w 452"/>
              <a:gd name="T5" fmla="*/ 206 h 291"/>
              <a:gd name="T6" fmla="*/ 264 w 452"/>
              <a:gd name="T7" fmla="*/ 291 h 291"/>
              <a:gd name="T8" fmla="*/ 0 60000 65536"/>
              <a:gd name="T9" fmla="*/ 0 60000 65536"/>
              <a:gd name="T10" fmla="*/ 0 60000 65536"/>
              <a:gd name="T11" fmla="*/ 0 60000 65536"/>
              <a:gd name="T12" fmla="*/ 0 w 452"/>
              <a:gd name="T13" fmla="*/ 0 h 291"/>
              <a:gd name="T14" fmla="*/ 452 w 452"/>
              <a:gd name="T15" fmla="*/ 291 h 291"/>
            </a:gdLst>
            <a:ahLst/>
            <a:cxnLst>
              <a:cxn ang="T8">
                <a:pos x="T0" y="T1"/>
              </a:cxn>
              <a:cxn ang="T9">
                <a:pos x="T2" y="T3"/>
              </a:cxn>
              <a:cxn ang="T10">
                <a:pos x="T4" y="T5"/>
              </a:cxn>
              <a:cxn ang="T11">
                <a:pos x="T6" y="T7"/>
              </a:cxn>
            </a:cxnLst>
            <a:rect l="T12" t="T13" r="T14" b="T15"/>
            <a:pathLst>
              <a:path w="452" h="291">
                <a:moveTo>
                  <a:pt x="452" y="0"/>
                </a:moveTo>
                <a:cubicBezTo>
                  <a:pt x="311" y="10"/>
                  <a:pt x="171" y="21"/>
                  <a:pt x="100" y="55"/>
                </a:cubicBezTo>
                <a:cubicBezTo>
                  <a:pt x="29" y="89"/>
                  <a:pt x="0" y="167"/>
                  <a:pt x="27" y="206"/>
                </a:cubicBezTo>
                <a:cubicBezTo>
                  <a:pt x="54" y="245"/>
                  <a:pt x="159" y="268"/>
                  <a:pt x="264" y="291"/>
                </a:cubicBezTo>
              </a:path>
            </a:pathLst>
          </a:custGeom>
          <a:noFill/>
          <a:ln w="28575" cap="flat" cmpd="sng">
            <a:solidFill>
              <a:srgbClr val="008000"/>
            </a:solidFill>
            <a:prstDash val="solid"/>
            <a:round/>
            <a:headEnd type="none" w="med" len="med"/>
            <a:tailEnd type="triangle" w="med" len="med"/>
          </a:ln>
        </p:spPr>
        <p:txBody>
          <a:bodyPr/>
          <a:lstStyle/>
          <a:p>
            <a:pPr algn="l"/>
            <a:endParaRPr lang="en-US" sz="2400">
              <a:solidFill>
                <a:srgbClr val="000000"/>
              </a:solidFill>
            </a:endParaRPr>
          </a:p>
        </p:txBody>
      </p:sp>
      <p:sp>
        <p:nvSpPr>
          <p:cNvPr id="10262" name="Text Box 22"/>
          <p:cNvSpPr txBox="1">
            <a:spLocks noChangeArrowheads="1"/>
          </p:cNvSpPr>
          <p:nvPr/>
        </p:nvSpPr>
        <p:spPr bwMode="auto">
          <a:xfrm>
            <a:off x="738188" y="5972175"/>
            <a:ext cx="7558087" cy="546100"/>
          </a:xfrm>
          <a:prstGeom prst="rect">
            <a:avLst/>
          </a:prstGeom>
          <a:solidFill>
            <a:srgbClr val="CCECFF"/>
          </a:solidFill>
          <a:ln w="28575">
            <a:solidFill>
              <a:schemeClr val="tx1"/>
            </a:solidFill>
            <a:miter lim="800000"/>
            <a:headEnd/>
            <a:tailEnd/>
          </a:ln>
        </p:spPr>
        <p:txBody>
          <a:bodyPr wrap="none">
            <a:spAutoFit/>
          </a:bodyPr>
          <a:lstStyle/>
          <a:p>
            <a:pPr algn="l"/>
            <a:r>
              <a:rPr lang="en-US" b="1" dirty="0">
                <a:solidFill>
                  <a:srgbClr val="000000"/>
                </a:solidFill>
              </a:rPr>
              <a:t>Note: This process is now repeated with new clusters. However, the next iteration in this example</a:t>
            </a:r>
          </a:p>
          <a:p>
            <a:pPr algn="l"/>
            <a:r>
              <a:rPr lang="en-US" b="1" dirty="0">
                <a:solidFill>
                  <a:srgbClr val="000000"/>
                </a:solidFill>
              </a:rPr>
              <a:t>Will show no change to the clusters, thus terminating the algorithm.</a:t>
            </a:r>
          </a:p>
        </p:txBody>
      </p:sp>
    </p:spTree>
    <p:extLst>
      <p:ext uri="{BB962C8B-B14F-4D97-AF65-F5344CB8AC3E}">
        <p14:creationId xmlns:p14="http://schemas.microsoft.com/office/powerpoint/2010/main" val="4836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206"/>
                                        </p:tgtEl>
                                        <p:attrNameLst>
                                          <p:attrName>style.visibility</p:attrName>
                                        </p:attrNameLst>
                                      </p:cBhvr>
                                      <p:to>
                                        <p:strVal val="visible"/>
                                      </p:to>
                                    </p:set>
                                    <p:animEffect transition="in" filter="barn(inVertical)">
                                      <p:cBhvr>
                                        <p:cTn id="7" dur="500"/>
                                        <p:tgtEl>
                                          <p:spTgt spid="563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9"/>
                                        </p:tgtEl>
                                        <p:attrNameLst>
                                          <p:attrName>style.visibility</p:attrName>
                                        </p:attrNameLst>
                                      </p:cBhvr>
                                      <p:to>
                                        <p:strVal val="visible"/>
                                      </p:to>
                                    </p:set>
                                    <p:animEffect transition="in" filter="fade">
                                      <p:cBhvr>
                                        <p:cTn id="15" dur="500"/>
                                        <p:tgtEl>
                                          <p:spTgt spid="102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0"/>
                                        </p:tgtEl>
                                        <p:attrNameLst>
                                          <p:attrName>style.visibility</p:attrName>
                                        </p:attrNameLst>
                                      </p:cBhvr>
                                      <p:to>
                                        <p:strVal val="visible"/>
                                      </p:to>
                                    </p:set>
                                    <p:animEffect transition="in" filter="fade">
                                      <p:cBhvr>
                                        <p:cTn id="18" dur="500"/>
                                        <p:tgtEl>
                                          <p:spTgt spid="102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51"/>
                                        </p:tgtEl>
                                        <p:attrNameLst>
                                          <p:attrName>style.visibility</p:attrName>
                                        </p:attrNameLst>
                                      </p:cBhvr>
                                      <p:to>
                                        <p:strVal val="visible"/>
                                      </p:to>
                                    </p:set>
                                    <p:animEffect transition="in" filter="fade">
                                      <p:cBhvr>
                                        <p:cTn id="21" dur="500"/>
                                        <p:tgtEl>
                                          <p:spTgt spid="102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46"/>
                                        </p:tgtEl>
                                        <p:attrNameLst>
                                          <p:attrName>style.visibility</p:attrName>
                                        </p:attrNameLst>
                                      </p:cBhvr>
                                      <p:to>
                                        <p:strVal val="visible"/>
                                      </p:to>
                                    </p:set>
                                    <p:animEffect transition="in" filter="fade">
                                      <p:cBhvr>
                                        <p:cTn id="24" dur="500"/>
                                        <p:tgtEl>
                                          <p:spTgt spid="102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260"/>
                                        </p:tgtEl>
                                        <p:attrNameLst>
                                          <p:attrName>style.visibility</p:attrName>
                                        </p:attrNameLst>
                                      </p:cBhvr>
                                      <p:to>
                                        <p:strVal val="visible"/>
                                      </p:to>
                                    </p:set>
                                    <p:animEffect transition="in" filter="fade">
                                      <p:cBhvr>
                                        <p:cTn id="27" dur="500"/>
                                        <p:tgtEl>
                                          <p:spTgt spid="102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56"/>
                                        </p:tgtEl>
                                        <p:attrNameLst>
                                          <p:attrName>style.visibility</p:attrName>
                                        </p:attrNameLst>
                                      </p:cBhvr>
                                      <p:to>
                                        <p:strVal val="visible"/>
                                      </p:to>
                                    </p:set>
                                    <p:animEffect transition="in" filter="fade">
                                      <p:cBhvr>
                                        <p:cTn id="30" dur="500"/>
                                        <p:tgtEl>
                                          <p:spTgt spid="102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254"/>
                                        </p:tgtEl>
                                        <p:attrNameLst>
                                          <p:attrName>style.visibility</p:attrName>
                                        </p:attrNameLst>
                                      </p:cBhvr>
                                      <p:to>
                                        <p:strVal val="visible"/>
                                      </p:to>
                                    </p:set>
                                    <p:animEffect transition="in" filter="fade">
                                      <p:cBhvr>
                                        <p:cTn id="33" dur="500"/>
                                        <p:tgtEl>
                                          <p:spTgt spid="102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255"/>
                                        </p:tgtEl>
                                        <p:attrNameLst>
                                          <p:attrName>style.visibility</p:attrName>
                                        </p:attrNameLst>
                                      </p:cBhvr>
                                      <p:to>
                                        <p:strVal val="visible"/>
                                      </p:to>
                                    </p:set>
                                    <p:animEffect transition="in" filter="fade">
                                      <p:cBhvr>
                                        <p:cTn id="36" dur="500"/>
                                        <p:tgtEl>
                                          <p:spTgt spid="102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253"/>
                                        </p:tgtEl>
                                        <p:attrNameLst>
                                          <p:attrName>style.visibility</p:attrName>
                                        </p:attrNameLst>
                                      </p:cBhvr>
                                      <p:to>
                                        <p:strVal val="visible"/>
                                      </p:to>
                                    </p:set>
                                    <p:animEffect transition="in" filter="fade">
                                      <p:cBhvr>
                                        <p:cTn id="39" dur="500"/>
                                        <p:tgtEl>
                                          <p:spTgt spid="102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52"/>
                                        </p:tgtEl>
                                        <p:attrNameLst>
                                          <p:attrName>style.visibility</p:attrName>
                                        </p:attrNameLst>
                                      </p:cBhvr>
                                      <p:to>
                                        <p:strVal val="visible"/>
                                      </p:to>
                                    </p:set>
                                    <p:animEffect transition="in" filter="fade">
                                      <p:cBhvr>
                                        <p:cTn id="42" dur="500"/>
                                        <p:tgtEl>
                                          <p:spTgt spid="102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7"/>
                                        </p:tgtEl>
                                        <p:attrNameLst>
                                          <p:attrName>style.visibility</p:attrName>
                                        </p:attrNameLst>
                                      </p:cBhvr>
                                      <p:to>
                                        <p:strVal val="visible"/>
                                      </p:to>
                                    </p:set>
                                    <p:animEffect transition="in" filter="fade">
                                      <p:cBhvr>
                                        <p:cTn id="47" dur="500"/>
                                        <p:tgtEl>
                                          <p:spTgt spid="10247"/>
                                        </p:tgtEl>
                                      </p:cBhvr>
                                    </p:animEffect>
                                  </p:childTnLst>
                                </p:cTn>
                              </p:par>
                              <p:par>
                                <p:cTn id="48" presetID="10" presetClass="entr" presetSubtype="0" fill="hold" nodeType="withEffect">
                                  <p:stCondLst>
                                    <p:cond delay="0"/>
                                  </p:stCondLst>
                                  <p:childTnLst>
                                    <p:set>
                                      <p:cBhvr>
                                        <p:cTn id="49" dur="1" fill="hold">
                                          <p:stCondLst>
                                            <p:cond delay="0"/>
                                          </p:stCondLst>
                                        </p:cTn>
                                        <p:tgtEl>
                                          <p:spTgt spid="10243"/>
                                        </p:tgtEl>
                                        <p:attrNameLst>
                                          <p:attrName>style.visibility</p:attrName>
                                        </p:attrNameLst>
                                      </p:cBhvr>
                                      <p:to>
                                        <p:strVal val="visible"/>
                                      </p:to>
                                    </p:set>
                                    <p:animEffect transition="in" filter="fade">
                                      <p:cBhvr>
                                        <p:cTn id="50" dur="500"/>
                                        <p:tgtEl>
                                          <p:spTgt spid="102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257"/>
                                        </p:tgtEl>
                                        <p:attrNameLst>
                                          <p:attrName>style.visibility</p:attrName>
                                        </p:attrNameLst>
                                      </p:cBhvr>
                                      <p:to>
                                        <p:strVal val="visible"/>
                                      </p:to>
                                    </p:set>
                                    <p:animEffect transition="in" filter="fade">
                                      <p:cBhvr>
                                        <p:cTn id="53" dur="500"/>
                                        <p:tgtEl>
                                          <p:spTgt spid="1025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26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25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632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262"/>
                                        </p:tgtEl>
                                        <p:attrNameLst>
                                          <p:attrName>style.visibility</p:attrName>
                                        </p:attrNameLst>
                                      </p:cBhvr>
                                      <p:to>
                                        <p:strVal val="visible"/>
                                      </p:to>
                                    </p:set>
                                    <p:anim calcmode="lin" valueType="num">
                                      <p:cBhvr additive="base">
                                        <p:cTn id="66" dur="500" fill="hold"/>
                                        <p:tgtEl>
                                          <p:spTgt spid="10262"/>
                                        </p:tgtEl>
                                        <p:attrNameLst>
                                          <p:attrName>ppt_x</p:attrName>
                                        </p:attrNameLst>
                                      </p:cBhvr>
                                      <p:tavLst>
                                        <p:tav tm="0">
                                          <p:val>
                                            <p:strVal val="#ppt_x"/>
                                          </p:val>
                                        </p:tav>
                                        <p:tav tm="100000">
                                          <p:val>
                                            <p:strVal val="#ppt_x"/>
                                          </p:val>
                                        </p:tav>
                                      </p:tavLst>
                                    </p:anim>
                                    <p:anim calcmode="lin" valueType="num">
                                      <p:cBhvr additive="base">
                                        <p:cTn id="67" dur="500" fill="hold"/>
                                        <p:tgtEl>
                                          <p:spTgt spid="10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563206" grpId="0" animBg="1"/>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563217" grpId="0" animBg="1"/>
      <p:bldP spid="10259" grpId="0"/>
      <p:bldP spid="10260" grpId="0" animBg="1"/>
      <p:bldP spid="10261" grpId="0" animBg="1"/>
      <p:bldP spid="102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795642FB-2E32-447C-A933-7C19D83B8702}" type="slidenum">
              <a:rPr lang="en-US" altLang="en-US"/>
              <a:pPr/>
              <a:t>22</a:t>
            </a:fld>
            <a:endParaRPr lang="en-US" altLang="en-US"/>
          </a:p>
        </p:txBody>
      </p:sp>
      <p:sp>
        <p:nvSpPr>
          <p:cNvPr id="41988" name="Rectangle 2"/>
          <p:cNvSpPr>
            <a:spLocks noGrp="1" noChangeArrowheads="1"/>
          </p:cNvSpPr>
          <p:nvPr>
            <p:ph type="title"/>
          </p:nvPr>
        </p:nvSpPr>
        <p:spPr/>
        <p:txBody>
          <a:bodyPr/>
          <a:lstStyle/>
          <a:p>
            <a:r>
              <a:rPr lang="en-US" altLang="en-US"/>
              <a:t>K-Means Algorithm</a:t>
            </a:r>
          </a:p>
        </p:txBody>
      </p:sp>
      <p:sp>
        <p:nvSpPr>
          <p:cNvPr id="41989" name="Rectangle 3"/>
          <p:cNvSpPr>
            <a:spLocks noGrp="1" noChangeArrowheads="1"/>
          </p:cNvSpPr>
          <p:nvPr>
            <p:ph type="body" idx="1"/>
          </p:nvPr>
        </p:nvSpPr>
        <p:spPr/>
        <p:txBody>
          <a:bodyPr/>
          <a:lstStyle/>
          <a:p>
            <a:pPr>
              <a:lnSpc>
                <a:spcPct val="90000"/>
              </a:lnSpc>
            </a:pPr>
            <a:r>
              <a:rPr lang="en-US" altLang="en-US" sz="2200">
                <a:solidFill>
                  <a:srgbClr val="000000"/>
                </a:solidFill>
                <a:latin typeface="Times-Roman"/>
              </a:rPr>
              <a:t>Strength of the </a:t>
            </a:r>
            <a:r>
              <a:rPr lang="en-US" altLang="en-US" sz="2200" i="1">
                <a:solidFill>
                  <a:srgbClr val="000000"/>
                </a:solidFill>
                <a:latin typeface="Times-Italic"/>
              </a:rPr>
              <a:t>k</a:t>
            </a:r>
            <a:r>
              <a:rPr lang="en-US" altLang="en-US" sz="2200">
                <a:solidFill>
                  <a:srgbClr val="000000"/>
                </a:solidFill>
                <a:latin typeface="Times-Roman"/>
              </a:rPr>
              <a:t>-</a:t>
            </a:r>
            <a:r>
              <a:rPr lang="en-US" altLang="en-US" sz="2200" i="1">
                <a:solidFill>
                  <a:srgbClr val="000000"/>
                </a:solidFill>
                <a:latin typeface="Times-Italic"/>
              </a:rPr>
              <a:t>means</a:t>
            </a:r>
            <a:r>
              <a:rPr lang="en-US" altLang="en-US" sz="2200">
                <a:solidFill>
                  <a:srgbClr val="000000"/>
                </a:solidFill>
                <a:latin typeface="Times-Roman"/>
              </a:rPr>
              <a:t>:</a:t>
            </a:r>
            <a:endParaRPr lang="en-US" altLang="en-US" sz="2000">
              <a:solidFill>
                <a:srgbClr val="000000"/>
              </a:solidFill>
              <a:latin typeface="Times-Roman"/>
            </a:endParaRPr>
          </a:p>
          <a:p>
            <a:pPr lvl="1">
              <a:lnSpc>
                <a:spcPct val="90000"/>
              </a:lnSpc>
            </a:pPr>
            <a:r>
              <a:rPr lang="en-US" altLang="en-US" i="1">
                <a:solidFill>
                  <a:srgbClr val="000000"/>
                </a:solidFill>
                <a:latin typeface="Times-Italic"/>
              </a:rPr>
              <a:t>Relatively efficient</a:t>
            </a:r>
            <a:r>
              <a:rPr lang="en-US" altLang="en-US">
                <a:solidFill>
                  <a:srgbClr val="000000"/>
                </a:solidFill>
                <a:latin typeface="Times-Roman"/>
              </a:rPr>
              <a:t>: </a:t>
            </a:r>
            <a:r>
              <a:rPr lang="en-US" altLang="en-US" i="1">
                <a:solidFill>
                  <a:srgbClr val="000000"/>
                </a:solidFill>
                <a:latin typeface="Times-Italic"/>
              </a:rPr>
              <a:t>O</a:t>
            </a:r>
            <a:r>
              <a:rPr lang="en-US" altLang="en-US">
                <a:solidFill>
                  <a:srgbClr val="000000"/>
                </a:solidFill>
                <a:latin typeface="Times-Roman"/>
              </a:rPr>
              <a:t>(</a:t>
            </a:r>
            <a:r>
              <a:rPr lang="en-US" altLang="en-US" i="1">
                <a:solidFill>
                  <a:srgbClr val="000000"/>
                </a:solidFill>
                <a:latin typeface="Times-Italic"/>
              </a:rPr>
              <a:t>tkn</a:t>
            </a:r>
            <a:r>
              <a:rPr lang="en-US" altLang="en-US">
                <a:solidFill>
                  <a:srgbClr val="000000"/>
                </a:solidFill>
                <a:latin typeface="Times-Roman"/>
              </a:rPr>
              <a:t>), where </a:t>
            </a:r>
            <a:r>
              <a:rPr lang="en-US" altLang="en-US" i="1">
                <a:solidFill>
                  <a:srgbClr val="000000"/>
                </a:solidFill>
                <a:latin typeface="Times-Italic"/>
              </a:rPr>
              <a:t>n </a:t>
            </a:r>
            <a:r>
              <a:rPr lang="en-US" altLang="en-US">
                <a:solidFill>
                  <a:srgbClr val="000000"/>
                </a:solidFill>
                <a:latin typeface="Times-Roman"/>
              </a:rPr>
              <a:t>is # of objects, </a:t>
            </a:r>
            <a:r>
              <a:rPr lang="en-US" altLang="en-US" i="1">
                <a:solidFill>
                  <a:srgbClr val="000000"/>
                </a:solidFill>
                <a:latin typeface="Times-Italic"/>
              </a:rPr>
              <a:t>k </a:t>
            </a:r>
            <a:r>
              <a:rPr lang="en-US" altLang="en-US">
                <a:solidFill>
                  <a:srgbClr val="000000"/>
                </a:solidFill>
                <a:latin typeface="Times-Roman"/>
              </a:rPr>
              <a:t>is # of clusters, and </a:t>
            </a:r>
            <a:r>
              <a:rPr lang="en-US" altLang="en-US" i="1">
                <a:solidFill>
                  <a:srgbClr val="000000"/>
                </a:solidFill>
                <a:latin typeface="Times-Italic"/>
              </a:rPr>
              <a:t>t </a:t>
            </a:r>
            <a:r>
              <a:rPr lang="en-US" altLang="en-US">
                <a:solidFill>
                  <a:srgbClr val="000000"/>
                </a:solidFill>
                <a:latin typeface="Times-Roman"/>
              </a:rPr>
              <a:t>is # of iterations. Normally, </a:t>
            </a:r>
            <a:r>
              <a:rPr lang="en-US" altLang="en-US" i="1">
                <a:solidFill>
                  <a:srgbClr val="000000"/>
                </a:solidFill>
                <a:latin typeface="Times-Italic"/>
              </a:rPr>
              <a:t>k</a:t>
            </a:r>
            <a:r>
              <a:rPr lang="en-US" altLang="en-US">
                <a:solidFill>
                  <a:srgbClr val="000000"/>
                </a:solidFill>
                <a:latin typeface="Times-Roman"/>
              </a:rPr>
              <a:t>, </a:t>
            </a:r>
            <a:r>
              <a:rPr lang="en-US" altLang="en-US" i="1">
                <a:solidFill>
                  <a:srgbClr val="000000"/>
                </a:solidFill>
                <a:latin typeface="Times-Italic"/>
              </a:rPr>
              <a:t>t </a:t>
            </a:r>
            <a:r>
              <a:rPr lang="en-US" altLang="en-US">
                <a:solidFill>
                  <a:srgbClr val="000000"/>
                </a:solidFill>
                <a:latin typeface="Times-Roman"/>
              </a:rPr>
              <a:t>&lt;&lt; </a:t>
            </a:r>
            <a:r>
              <a:rPr lang="en-US" altLang="en-US" i="1">
                <a:solidFill>
                  <a:srgbClr val="000000"/>
                </a:solidFill>
                <a:latin typeface="Times-Italic"/>
              </a:rPr>
              <a:t>n</a:t>
            </a:r>
            <a:endParaRPr lang="en-US" altLang="en-US">
              <a:solidFill>
                <a:srgbClr val="000000"/>
              </a:solidFill>
              <a:latin typeface="Times-Roman"/>
            </a:endParaRPr>
          </a:p>
          <a:p>
            <a:pPr lvl="1">
              <a:lnSpc>
                <a:spcPct val="90000"/>
              </a:lnSpc>
            </a:pPr>
            <a:r>
              <a:rPr lang="en-US" altLang="en-US">
                <a:solidFill>
                  <a:srgbClr val="000000"/>
                </a:solidFill>
                <a:latin typeface="Times-Roman"/>
              </a:rPr>
              <a:t>Often terminates at a </a:t>
            </a:r>
            <a:r>
              <a:rPr lang="en-US" altLang="en-US" i="1">
                <a:solidFill>
                  <a:srgbClr val="000000"/>
                </a:solidFill>
                <a:latin typeface="Times-Italic"/>
              </a:rPr>
              <a:t>local optimum</a:t>
            </a:r>
            <a:endParaRPr lang="en-US" altLang="en-US" sz="1800" i="1">
              <a:solidFill>
                <a:srgbClr val="000000"/>
              </a:solidFill>
              <a:latin typeface="Times-Italic"/>
            </a:endParaRPr>
          </a:p>
          <a:p>
            <a:pPr lvl="1">
              <a:lnSpc>
                <a:spcPct val="90000"/>
              </a:lnSpc>
            </a:pPr>
            <a:endParaRPr lang="en-US" altLang="en-US" sz="800">
              <a:solidFill>
                <a:srgbClr val="000000"/>
              </a:solidFill>
              <a:latin typeface="Times-Roman"/>
            </a:endParaRPr>
          </a:p>
          <a:p>
            <a:pPr>
              <a:lnSpc>
                <a:spcPct val="90000"/>
              </a:lnSpc>
            </a:pPr>
            <a:r>
              <a:rPr lang="en-US" altLang="en-US" sz="2200">
                <a:solidFill>
                  <a:srgbClr val="000000"/>
                </a:solidFill>
                <a:latin typeface="Times-Roman"/>
              </a:rPr>
              <a:t>Weakness of the </a:t>
            </a:r>
            <a:r>
              <a:rPr lang="en-US" altLang="en-US" sz="2200" i="1">
                <a:solidFill>
                  <a:srgbClr val="000000"/>
                </a:solidFill>
                <a:latin typeface="Times-Italic"/>
              </a:rPr>
              <a:t>k-means</a:t>
            </a:r>
            <a:r>
              <a:rPr lang="en-US" altLang="en-US" sz="2200">
                <a:solidFill>
                  <a:srgbClr val="000000"/>
                </a:solidFill>
                <a:latin typeface="Times-Roman"/>
              </a:rPr>
              <a:t>:</a:t>
            </a:r>
            <a:endParaRPr lang="en-US" altLang="en-US" sz="2000">
              <a:solidFill>
                <a:srgbClr val="000000"/>
              </a:solidFill>
              <a:latin typeface="Times-Roman"/>
            </a:endParaRPr>
          </a:p>
          <a:p>
            <a:pPr lvl="1">
              <a:lnSpc>
                <a:spcPct val="90000"/>
              </a:lnSpc>
            </a:pPr>
            <a:r>
              <a:rPr lang="en-US" altLang="en-US">
                <a:solidFill>
                  <a:srgbClr val="000000"/>
                </a:solidFill>
                <a:latin typeface="Times-Roman"/>
              </a:rPr>
              <a:t>Applicable only when </a:t>
            </a:r>
            <a:r>
              <a:rPr lang="en-US" altLang="en-US" i="1">
                <a:solidFill>
                  <a:srgbClr val="000000"/>
                </a:solidFill>
                <a:latin typeface="Times-Italic"/>
              </a:rPr>
              <a:t>mean </a:t>
            </a:r>
            <a:r>
              <a:rPr lang="en-US" altLang="en-US">
                <a:solidFill>
                  <a:srgbClr val="000000"/>
                </a:solidFill>
                <a:latin typeface="Times-Roman"/>
              </a:rPr>
              <a:t>is defined; what about categorical data?</a:t>
            </a:r>
          </a:p>
          <a:p>
            <a:pPr lvl="1">
              <a:lnSpc>
                <a:spcPct val="90000"/>
              </a:lnSpc>
            </a:pPr>
            <a:r>
              <a:rPr lang="en-US" altLang="en-US">
                <a:solidFill>
                  <a:srgbClr val="000000"/>
                </a:solidFill>
                <a:latin typeface="Times-Roman"/>
              </a:rPr>
              <a:t>Need to specify </a:t>
            </a:r>
            <a:r>
              <a:rPr lang="en-US" altLang="en-US" i="1">
                <a:solidFill>
                  <a:srgbClr val="000000"/>
                </a:solidFill>
                <a:latin typeface="Times-Italic"/>
              </a:rPr>
              <a:t>k, </a:t>
            </a:r>
            <a:r>
              <a:rPr lang="en-US" altLang="en-US">
                <a:solidFill>
                  <a:srgbClr val="000000"/>
                </a:solidFill>
                <a:latin typeface="Times-Roman"/>
              </a:rPr>
              <a:t>the </a:t>
            </a:r>
            <a:r>
              <a:rPr lang="en-US" altLang="en-US" i="1">
                <a:solidFill>
                  <a:srgbClr val="000000"/>
                </a:solidFill>
                <a:latin typeface="Times-Italic"/>
              </a:rPr>
              <a:t>number </a:t>
            </a:r>
            <a:r>
              <a:rPr lang="en-US" altLang="en-US">
                <a:solidFill>
                  <a:srgbClr val="000000"/>
                </a:solidFill>
                <a:latin typeface="Times-Roman"/>
              </a:rPr>
              <a:t>of clusters, in advance</a:t>
            </a:r>
          </a:p>
          <a:p>
            <a:pPr lvl="1">
              <a:lnSpc>
                <a:spcPct val="90000"/>
              </a:lnSpc>
            </a:pPr>
            <a:r>
              <a:rPr lang="en-US" altLang="en-US">
                <a:solidFill>
                  <a:srgbClr val="000000"/>
                </a:solidFill>
                <a:latin typeface="Times-Roman"/>
              </a:rPr>
              <a:t>Unable to handle noisy data and </a:t>
            </a:r>
            <a:r>
              <a:rPr lang="en-US" altLang="en-US" i="1">
                <a:solidFill>
                  <a:srgbClr val="000000"/>
                </a:solidFill>
                <a:latin typeface="Times-Italic"/>
              </a:rPr>
              <a:t>outliers</a:t>
            </a:r>
            <a:endParaRPr lang="en-US" altLang="en-US" sz="1800" i="1">
              <a:solidFill>
                <a:srgbClr val="000000"/>
              </a:solidFill>
              <a:latin typeface="Times-Italic"/>
            </a:endParaRPr>
          </a:p>
          <a:p>
            <a:pPr lvl="1">
              <a:lnSpc>
                <a:spcPct val="90000"/>
              </a:lnSpc>
            </a:pPr>
            <a:endParaRPr lang="en-US" altLang="en-US" sz="800" i="1">
              <a:solidFill>
                <a:srgbClr val="000000"/>
              </a:solidFill>
              <a:latin typeface="Times-Italic"/>
            </a:endParaRPr>
          </a:p>
          <a:p>
            <a:pPr>
              <a:lnSpc>
                <a:spcPct val="90000"/>
              </a:lnSpc>
            </a:pPr>
            <a:r>
              <a:rPr lang="en-US" altLang="en-US" sz="2200">
                <a:solidFill>
                  <a:srgbClr val="000000"/>
                </a:solidFill>
                <a:latin typeface="Times-Italic"/>
              </a:rPr>
              <a:t>Variations of K-Means usually differ in:</a:t>
            </a:r>
          </a:p>
          <a:p>
            <a:pPr lvl="1">
              <a:lnSpc>
                <a:spcPct val="90000"/>
              </a:lnSpc>
            </a:pPr>
            <a:r>
              <a:rPr lang="en-US" altLang="en-US">
                <a:latin typeface="Times-Roman"/>
              </a:rPr>
              <a:t>Selection of the initial </a:t>
            </a:r>
            <a:r>
              <a:rPr lang="en-US" altLang="en-US" i="1">
                <a:latin typeface="Times-Italic"/>
              </a:rPr>
              <a:t>k </a:t>
            </a:r>
            <a:r>
              <a:rPr lang="en-US" altLang="en-US">
                <a:latin typeface="Times-Roman"/>
              </a:rPr>
              <a:t>means</a:t>
            </a:r>
          </a:p>
          <a:p>
            <a:pPr lvl="1">
              <a:lnSpc>
                <a:spcPct val="90000"/>
              </a:lnSpc>
            </a:pPr>
            <a:r>
              <a:rPr lang="en-US" altLang="en-US">
                <a:latin typeface="Times-Roman"/>
              </a:rPr>
              <a:t>Dissimilarity calculations</a:t>
            </a:r>
          </a:p>
          <a:p>
            <a:pPr lvl="1">
              <a:lnSpc>
                <a:spcPct val="90000"/>
              </a:lnSpc>
            </a:pPr>
            <a:r>
              <a:rPr lang="en-US" altLang="en-US">
                <a:latin typeface="Times-Roman"/>
              </a:rPr>
              <a:t>Strategies to calculate cluster means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54F28A37-34EE-48A7-9C40-DAE1B92038C8}" type="slidenum">
              <a:rPr lang="en-US" altLang="en-US"/>
              <a:pPr/>
              <a:t>23</a:t>
            </a:fld>
            <a:endParaRPr lang="en-US" altLang="en-US"/>
          </a:p>
        </p:txBody>
      </p:sp>
      <p:sp>
        <p:nvSpPr>
          <p:cNvPr id="43012" name="Rectangle 2"/>
          <p:cNvSpPr>
            <a:spLocks noGrp="1" noChangeArrowheads="1"/>
          </p:cNvSpPr>
          <p:nvPr>
            <p:ph type="title"/>
          </p:nvPr>
        </p:nvSpPr>
        <p:spPr>
          <a:xfrm>
            <a:off x="685800" y="304800"/>
            <a:ext cx="7772400" cy="508000"/>
          </a:xfrm>
        </p:spPr>
        <p:txBody>
          <a:bodyPr/>
          <a:lstStyle/>
          <a:p>
            <a:r>
              <a:rPr lang="en-US" altLang="en-US"/>
              <a:t>Single Pass Method</a:t>
            </a:r>
          </a:p>
        </p:txBody>
      </p:sp>
      <p:sp>
        <p:nvSpPr>
          <p:cNvPr id="43013" name="Rectangle 3"/>
          <p:cNvSpPr>
            <a:spLocks noGrp="1" noChangeArrowheads="1"/>
          </p:cNvSpPr>
          <p:nvPr>
            <p:ph type="body" idx="1"/>
          </p:nvPr>
        </p:nvSpPr>
        <p:spPr>
          <a:xfrm>
            <a:off x="352425" y="990600"/>
            <a:ext cx="8426450" cy="4991100"/>
          </a:xfrm>
        </p:spPr>
        <p:txBody>
          <a:bodyPr/>
          <a:lstStyle/>
          <a:p>
            <a:pPr>
              <a:lnSpc>
                <a:spcPct val="90000"/>
              </a:lnSpc>
            </a:pPr>
            <a:r>
              <a:rPr lang="en-US" altLang="en-US" dirty="0"/>
              <a:t>The basic algorithm:</a:t>
            </a:r>
            <a:endParaRPr lang="en-US" altLang="en-US" sz="2200" dirty="0"/>
          </a:p>
          <a:p>
            <a:pPr lvl="1">
              <a:lnSpc>
                <a:spcPct val="90000"/>
              </a:lnSpc>
              <a:buFont typeface="Marlett" pitchFamily="2" charset="2"/>
              <a:buNone/>
            </a:pPr>
            <a:r>
              <a:rPr lang="en-US" altLang="en-US" dirty="0"/>
              <a:t>1. Assign the first item </a:t>
            </a:r>
            <a:r>
              <a:rPr lang="en-US" altLang="en-US" i="1" dirty="0"/>
              <a:t>T</a:t>
            </a:r>
            <a:r>
              <a:rPr lang="en-US" altLang="en-US" baseline="-25000" dirty="0"/>
              <a:t>1</a:t>
            </a:r>
            <a:r>
              <a:rPr lang="en-US" altLang="en-US" dirty="0"/>
              <a:t> as representative for </a:t>
            </a:r>
            <a:r>
              <a:rPr lang="en-US" altLang="en-US" i="1" dirty="0"/>
              <a:t>C</a:t>
            </a:r>
            <a:r>
              <a:rPr lang="en-US" altLang="en-US" baseline="-25000" dirty="0"/>
              <a:t>1</a:t>
            </a:r>
            <a:endParaRPr lang="en-US" altLang="en-US" dirty="0"/>
          </a:p>
          <a:p>
            <a:pPr lvl="1">
              <a:lnSpc>
                <a:spcPct val="90000"/>
              </a:lnSpc>
              <a:buFont typeface="Marlett" pitchFamily="2" charset="2"/>
              <a:buNone/>
            </a:pPr>
            <a:r>
              <a:rPr lang="en-US" altLang="en-US" dirty="0"/>
              <a:t>2. for </a:t>
            </a:r>
            <a:r>
              <a:rPr lang="en-US" altLang="en-US" i="1" dirty="0"/>
              <a:t>item</a:t>
            </a:r>
            <a:r>
              <a:rPr lang="en-US" altLang="en-US" dirty="0"/>
              <a:t> </a:t>
            </a:r>
            <a:r>
              <a:rPr lang="en-US" altLang="en-US" i="1" dirty="0" err="1"/>
              <a:t>T</a:t>
            </a:r>
            <a:r>
              <a:rPr lang="en-US" altLang="en-US" i="1" baseline="-25000" dirty="0" err="1"/>
              <a:t>i</a:t>
            </a:r>
            <a:r>
              <a:rPr lang="en-US" altLang="en-US" dirty="0"/>
              <a:t> calculate similarity S with centroid for each existing cluster</a:t>
            </a:r>
          </a:p>
          <a:p>
            <a:pPr lvl="1">
              <a:lnSpc>
                <a:spcPct val="90000"/>
              </a:lnSpc>
              <a:buFont typeface="Marlett" pitchFamily="2" charset="2"/>
              <a:buNone/>
            </a:pPr>
            <a:r>
              <a:rPr lang="en-US" altLang="en-US" dirty="0"/>
              <a:t>3. If </a:t>
            </a:r>
            <a:r>
              <a:rPr lang="en-US" altLang="en-US" i="1" dirty="0"/>
              <a:t>S</a:t>
            </a:r>
            <a:r>
              <a:rPr lang="en-US" altLang="en-US" baseline="-25000" dirty="0"/>
              <a:t>max</a:t>
            </a:r>
            <a:r>
              <a:rPr lang="en-US" altLang="en-US" dirty="0"/>
              <a:t> is greater than threshold value, add item to corresponding cluster and recalculate centroid; otherwise use item to initiate new cluster</a:t>
            </a:r>
          </a:p>
          <a:p>
            <a:pPr lvl="1">
              <a:lnSpc>
                <a:spcPct val="90000"/>
              </a:lnSpc>
              <a:buFont typeface="Marlett" pitchFamily="2" charset="2"/>
              <a:buNone/>
            </a:pPr>
            <a:r>
              <a:rPr lang="en-US" altLang="en-US" dirty="0"/>
              <a:t>4. If another item remains </a:t>
            </a:r>
            <a:r>
              <a:rPr lang="en-US" altLang="en-US" dirty="0" err="1"/>
              <a:t>unclustered</a:t>
            </a:r>
            <a:r>
              <a:rPr lang="en-US" altLang="en-US" dirty="0"/>
              <a:t>, go to step 2</a:t>
            </a:r>
          </a:p>
          <a:p>
            <a:pPr lvl="1">
              <a:lnSpc>
                <a:spcPct val="90000"/>
              </a:lnSpc>
              <a:buFont typeface="Marlett" pitchFamily="2" charset="2"/>
              <a:buNone/>
            </a:pPr>
            <a:endParaRPr lang="en-US" altLang="en-US" dirty="0"/>
          </a:p>
          <a:p>
            <a:pPr lvl="1">
              <a:lnSpc>
                <a:spcPct val="90000"/>
              </a:lnSpc>
              <a:buFont typeface="Marlett" pitchFamily="2" charset="2"/>
              <a:buNone/>
            </a:pPr>
            <a:r>
              <a:rPr lang="en-US" altLang="en-US" dirty="0">
                <a:hlinkClick r:id="rId3">
                  <a:extLst>
                    <a:ext uri="{A12FA001-AC4F-418D-AE19-62706E023703}">
                      <ahyp:hlinkClr xmlns:ahyp="http://schemas.microsoft.com/office/drawing/2018/hyperlinkcolor" val="tx"/>
                    </a:ext>
                  </a:extLst>
                </a:hlinkClick>
              </a:rPr>
              <a:t>See: </a:t>
            </a:r>
            <a:r>
              <a:rPr lang="en-US" altLang="en-US" b="1" dirty="0">
                <a:solidFill>
                  <a:schemeClr val="accent2">
                    <a:lumMod val="7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Example of Single Pass Clustering Technique</a:t>
            </a:r>
            <a:endParaRPr lang="en-US" altLang="en-US" dirty="0">
              <a:solidFill>
                <a:schemeClr val="accent2">
                  <a:lumMod val="75000"/>
                </a:schemeClr>
              </a:solidFill>
            </a:endParaRPr>
          </a:p>
          <a:p>
            <a:pPr lvl="1">
              <a:lnSpc>
                <a:spcPct val="90000"/>
              </a:lnSpc>
              <a:buFont typeface="Marlett" pitchFamily="2" charset="2"/>
              <a:buNone/>
            </a:pPr>
            <a:endParaRPr lang="en-US" altLang="en-US" sz="1800" dirty="0"/>
          </a:p>
          <a:p>
            <a:pPr>
              <a:lnSpc>
                <a:spcPct val="90000"/>
              </a:lnSpc>
            </a:pPr>
            <a:r>
              <a:rPr lang="en-US" altLang="en-US" dirty="0"/>
              <a:t>This algorithm is simple and efficient, but has some problems</a:t>
            </a:r>
            <a:endParaRPr lang="en-US" altLang="en-US" sz="2200" dirty="0"/>
          </a:p>
          <a:p>
            <a:pPr lvl="1">
              <a:lnSpc>
                <a:spcPct val="90000"/>
              </a:lnSpc>
            </a:pPr>
            <a:r>
              <a:rPr lang="en-US" altLang="en-US" dirty="0"/>
              <a:t>generally does not produce optimum clusters</a:t>
            </a:r>
          </a:p>
          <a:p>
            <a:pPr lvl="1">
              <a:lnSpc>
                <a:spcPct val="90000"/>
              </a:lnSpc>
            </a:pPr>
            <a:r>
              <a:rPr lang="en-US" altLang="en-US" dirty="0"/>
              <a:t>order dependent - using a different order of processing items will result in a different clustering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914400"/>
            <a:ext cx="7772400" cy="2148840"/>
          </a:xfrm>
          <a:noFill/>
        </p:spPr>
        <p:txBody>
          <a:bodyPr/>
          <a:lstStyle/>
          <a:p>
            <a:r>
              <a:rPr lang="en-US" altLang="en-US" dirty="0"/>
              <a:t>Clustering</a:t>
            </a:r>
            <a:br>
              <a:rPr lang="en-US" altLang="en-US" dirty="0"/>
            </a:br>
            <a:br>
              <a:rPr lang="en-US" altLang="en-US" sz="2000" dirty="0"/>
            </a:br>
            <a:br>
              <a:rPr lang="en-US" altLang="en-US" sz="2400" dirty="0"/>
            </a:br>
            <a:r>
              <a:rPr lang="en-US" altLang="en-US" sz="2400" dirty="0"/>
              <a:t>Hierarchical Clustering</a:t>
            </a:r>
            <a:endParaRPr lang="en-US" altLang="en-US" dirty="0"/>
          </a:p>
        </p:txBody>
      </p:sp>
    </p:spTree>
    <p:extLst>
      <p:ext uri="{BB962C8B-B14F-4D97-AF65-F5344CB8AC3E}">
        <p14:creationId xmlns:p14="http://schemas.microsoft.com/office/powerpoint/2010/main" val="426870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Hierarchical Clustering Algorithms</a:t>
            </a:r>
          </a:p>
        </p:txBody>
      </p:sp>
      <p:sp>
        <p:nvSpPr>
          <p:cNvPr id="621571" name="Rectangle 3"/>
          <p:cNvSpPr>
            <a:spLocks noGrp="1" noChangeArrowheads="1"/>
          </p:cNvSpPr>
          <p:nvPr>
            <p:ph type="body" idx="1"/>
          </p:nvPr>
        </p:nvSpPr>
        <p:spPr/>
        <p:txBody>
          <a:bodyPr rtlCol="0">
            <a:normAutofit/>
          </a:bodyPr>
          <a:lstStyle/>
          <a:p>
            <a:pPr marL="292100" indent="-292100" eaLnBrk="1" fontAlgn="auto" hangingPunct="1">
              <a:spcAft>
                <a:spcPts val="0"/>
              </a:spcAft>
              <a:buFont typeface="Arial" pitchFamily="34" charset="0"/>
              <a:buChar char="•"/>
              <a:defRPr/>
            </a:pPr>
            <a:r>
              <a:rPr lang="en-US" sz="2400" dirty="0"/>
              <a:t>Two main types of hierarchical clustering</a:t>
            </a:r>
          </a:p>
          <a:p>
            <a:pPr marL="800100" lvl="1" indent="-342900" eaLnBrk="1" fontAlgn="auto" hangingPunct="1">
              <a:spcAft>
                <a:spcPts val="0"/>
              </a:spcAft>
              <a:buFont typeface="Arial" pitchFamily="34" charset="0"/>
              <a:buChar char="–"/>
              <a:defRPr/>
            </a:pPr>
            <a:r>
              <a:rPr lang="en-US" sz="2000" b="1" dirty="0">
                <a:solidFill>
                  <a:srgbClr val="FF0000"/>
                </a:solidFill>
              </a:rPr>
              <a:t>Agglomerative:  </a:t>
            </a:r>
          </a:p>
          <a:p>
            <a:pPr marL="914400" lvl="2" indent="0" eaLnBrk="1" fontAlgn="auto" hangingPunct="1">
              <a:spcAft>
                <a:spcPts val="0"/>
              </a:spcAft>
              <a:buFont typeface="Arial" pitchFamily="34" charset="0"/>
              <a:buChar char="•"/>
              <a:defRPr/>
            </a:pPr>
            <a:r>
              <a:rPr lang="en-US" sz="1800" dirty="0"/>
              <a:t> Start with the points as individual clusters</a:t>
            </a:r>
          </a:p>
          <a:p>
            <a:pPr marL="914400" lvl="2" indent="0" eaLnBrk="1" fontAlgn="auto" hangingPunct="1">
              <a:spcAft>
                <a:spcPts val="0"/>
              </a:spcAft>
              <a:buFont typeface="Arial" pitchFamily="34" charset="0"/>
              <a:buChar char="•"/>
              <a:defRPr/>
            </a:pPr>
            <a:r>
              <a:rPr lang="en-US" sz="1800" dirty="0"/>
              <a:t> At each step, merge the closest pair of clusters until only one cluster (or </a:t>
            </a:r>
            <a:r>
              <a:rPr lang="en-US" sz="1800" b="1" dirty="0">
                <a:solidFill>
                  <a:srgbClr val="FF0000"/>
                </a:solidFill>
              </a:rPr>
              <a:t>k</a:t>
            </a:r>
            <a:r>
              <a:rPr lang="en-US" sz="1800" dirty="0"/>
              <a:t> clusters) left</a:t>
            </a:r>
          </a:p>
          <a:p>
            <a:pPr lvl="4" eaLnBrk="1" fontAlgn="auto" hangingPunct="1">
              <a:spcAft>
                <a:spcPts val="0"/>
              </a:spcAft>
              <a:buFont typeface="Arial" pitchFamily="34" charset="0"/>
              <a:buChar char="»"/>
              <a:defRPr/>
            </a:pPr>
            <a:endParaRPr lang="en-US" sz="1600" dirty="0"/>
          </a:p>
          <a:p>
            <a:pPr marL="800100" lvl="1" indent="-342900" eaLnBrk="1" fontAlgn="auto" hangingPunct="1">
              <a:spcAft>
                <a:spcPts val="0"/>
              </a:spcAft>
              <a:buFont typeface="Arial" pitchFamily="34" charset="0"/>
              <a:buChar char="–"/>
              <a:defRPr/>
            </a:pPr>
            <a:r>
              <a:rPr lang="en-US" sz="2000" b="1" dirty="0">
                <a:solidFill>
                  <a:srgbClr val="FF0000"/>
                </a:solidFill>
              </a:rPr>
              <a:t>Divisive:  </a:t>
            </a:r>
          </a:p>
          <a:p>
            <a:pPr marL="914400" lvl="2" indent="0" eaLnBrk="1" fontAlgn="auto" hangingPunct="1">
              <a:spcAft>
                <a:spcPts val="0"/>
              </a:spcAft>
              <a:buFont typeface="Arial" pitchFamily="34" charset="0"/>
              <a:buChar char="•"/>
              <a:defRPr/>
            </a:pPr>
            <a:r>
              <a:rPr lang="en-US" sz="1800" dirty="0"/>
              <a:t> Start with one, all-inclusive cluster </a:t>
            </a:r>
          </a:p>
          <a:p>
            <a:pPr marL="914400" lvl="2" indent="0" eaLnBrk="1" fontAlgn="auto" hangingPunct="1">
              <a:spcAft>
                <a:spcPts val="0"/>
              </a:spcAft>
              <a:buFont typeface="Arial" pitchFamily="34" charset="0"/>
              <a:buChar char="•"/>
              <a:defRPr/>
            </a:pPr>
            <a:r>
              <a:rPr lang="en-US" sz="1800" dirty="0"/>
              <a:t> At each step, split a cluster until each cluster contains a point (or there are </a:t>
            </a:r>
            <a:r>
              <a:rPr lang="en-US" sz="1800" b="1" dirty="0">
                <a:solidFill>
                  <a:srgbClr val="FF0000"/>
                </a:solidFill>
              </a:rPr>
              <a:t>k</a:t>
            </a:r>
            <a:r>
              <a:rPr lang="en-US" sz="1800" dirty="0"/>
              <a:t> clusters)</a:t>
            </a:r>
          </a:p>
          <a:p>
            <a:pPr lvl="4" eaLnBrk="1" fontAlgn="auto" hangingPunct="1">
              <a:spcAft>
                <a:spcPts val="0"/>
              </a:spcAft>
              <a:buFont typeface="Arial" pitchFamily="34" charset="0"/>
              <a:buChar char="»"/>
              <a:defRPr/>
            </a:pPr>
            <a:endParaRPr lang="en-US" sz="1600" dirty="0"/>
          </a:p>
          <a:p>
            <a:pPr marL="292100" indent="-292100" eaLnBrk="1" fontAlgn="auto" hangingPunct="1">
              <a:spcAft>
                <a:spcPts val="0"/>
              </a:spcAft>
              <a:buFont typeface="Arial" pitchFamily="34" charset="0"/>
              <a:buChar char="•"/>
              <a:defRPr/>
            </a:pPr>
            <a:r>
              <a:rPr lang="en-US" sz="2400" dirty="0"/>
              <a:t>Traditional hierarchical algorithms use a similarity or distance matrix</a:t>
            </a:r>
          </a:p>
          <a:p>
            <a:pPr marL="800100" lvl="1" indent="-342900" eaLnBrk="1" fontAlgn="auto" hangingPunct="1">
              <a:spcAft>
                <a:spcPts val="0"/>
              </a:spcAft>
              <a:buFont typeface="Arial" pitchFamily="34" charset="0"/>
              <a:buChar char="–"/>
              <a:defRPr/>
            </a:pPr>
            <a:r>
              <a:rPr lang="en-US" sz="2000" dirty="0"/>
              <a:t>Merge or split one cluster at a time</a:t>
            </a:r>
          </a:p>
          <a:p>
            <a:pPr lvl="4" eaLnBrk="1" fontAlgn="auto" hangingPunct="1">
              <a:spcAft>
                <a:spcPts val="0"/>
              </a:spcAft>
              <a:buFont typeface="Arial" pitchFamily="34" charset="0"/>
              <a:buChar char="»"/>
              <a:defRPr/>
            </a:pPr>
            <a:endParaRPr lang="en-US" sz="700" dirty="0"/>
          </a:p>
        </p:txBody>
      </p:sp>
    </p:spTree>
    <p:extLst>
      <p:ext uri="{BB962C8B-B14F-4D97-AF65-F5344CB8AC3E}">
        <p14:creationId xmlns:p14="http://schemas.microsoft.com/office/powerpoint/2010/main" val="160210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5E11048-B752-4FD4-969F-C12B222651A8}" type="slidenum">
              <a:rPr lang="en-US" altLang="en-US"/>
              <a:pPr/>
              <a:t>26</a:t>
            </a:fld>
            <a:endParaRPr lang="en-US" altLang="en-US"/>
          </a:p>
        </p:txBody>
      </p:sp>
      <p:sp>
        <p:nvSpPr>
          <p:cNvPr id="44036" name="Rectangle 2"/>
          <p:cNvSpPr>
            <a:spLocks noGrp="1" noChangeArrowheads="1"/>
          </p:cNvSpPr>
          <p:nvPr>
            <p:ph type="title"/>
          </p:nvPr>
        </p:nvSpPr>
        <p:spPr/>
        <p:txBody>
          <a:bodyPr/>
          <a:lstStyle/>
          <a:p>
            <a:r>
              <a:rPr lang="en-US" altLang="en-US"/>
              <a:t>Hierarchical Algorithms</a:t>
            </a:r>
          </a:p>
        </p:txBody>
      </p:sp>
      <p:sp>
        <p:nvSpPr>
          <p:cNvPr id="44037" name="Rectangle 3"/>
          <p:cNvSpPr>
            <a:spLocks noGrp="1" noChangeArrowheads="1"/>
          </p:cNvSpPr>
          <p:nvPr>
            <p:ph type="body" idx="1"/>
          </p:nvPr>
        </p:nvSpPr>
        <p:spPr>
          <a:xfrm>
            <a:off x="457200" y="1092200"/>
            <a:ext cx="8229600" cy="5003800"/>
          </a:xfrm>
        </p:spPr>
        <p:txBody>
          <a:bodyPr/>
          <a:lstStyle/>
          <a:p>
            <a:r>
              <a:rPr lang="en-US" altLang="en-US">
                <a:latin typeface="Times-Roman"/>
              </a:rPr>
              <a:t>Use distance matrix as clustering criteria</a:t>
            </a:r>
          </a:p>
          <a:p>
            <a:pPr lvl="1"/>
            <a:r>
              <a:rPr lang="en-US" altLang="en-US" sz="1800">
                <a:latin typeface="Times-Roman"/>
              </a:rPr>
              <a:t>does not require the no. of clusters as input, but needs a termination condition</a:t>
            </a:r>
          </a:p>
          <a:p>
            <a:endParaRPr lang="en-US" altLang="en-US" sz="1800">
              <a:latin typeface="Times-Roman"/>
            </a:endParaRPr>
          </a:p>
        </p:txBody>
      </p:sp>
      <p:sp>
        <p:nvSpPr>
          <p:cNvPr id="44038" name="Oval 5"/>
          <p:cNvSpPr>
            <a:spLocks noChangeArrowheads="1"/>
          </p:cNvSpPr>
          <p:nvPr/>
        </p:nvSpPr>
        <p:spPr bwMode="auto">
          <a:xfrm>
            <a:off x="1055688" y="2767013"/>
            <a:ext cx="417512"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a</a:t>
            </a:r>
          </a:p>
        </p:txBody>
      </p:sp>
      <p:sp>
        <p:nvSpPr>
          <p:cNvPr id="44039" name="Oval 6"/>
          <p:cNvSpPr>
            <a:spLocks noChangeArrowheads="1"/>
          </p:cNvSpPr>
          <p:nvPr/>
        </p:nvSpPr>
        <p:spPr bwMode="auto">
          <a:xfrm>
            <a:off x="1054100" y="3341688"/>
            <a:ext cx="417513"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b</a:t>
            </a:r>
          </a:p>
        </p:txBody>
      </p:sp>
      <p:sp>
        <p:nvSpPr>
          <p:cNvPr id="44040" name="Oval 7"/>
          <p:cNvSpPr>
            <a:spLocks noChangeArrowheads="1"/>
          </p:cNvSpPr>
          <p:nvPr/>
        </p:nvSpPr>
        <p:spPr bwMode="auto">
          <a:xfrm>
            <a:off x="1054100" y="3917950"/>
            <a:ext cx="417513"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c</a:t>
            </a:r>
          </a:p>
        </p:txBody>
      </p:sp>
      <p:sp>
        <p:nvSpPr>
          <p:cNvPr id="44041" name="Oval 8"/>
          <p:cNvSpPr>
            <a:spLocks noChangeArrowheads="1"/>
          </p:cNvSpPr>
          <p:nvPr/>
        </p:nvSpPr>
        <p:spPr bwMode="auto">
          <a:xfrm>
            <a:off x="1054100" y="4494213"/>
            <a:ext cx="417513"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d</a:t>
            </a:r>
          </a:p>
        </p:txBody>
      </p:sp>
      <p:sp>
        <p:nvSpPr>
          <p:cNvPr id="44042" name="Oval 9"/>
          <p:cNvSpPr>
            <a:spLocks noChangeArrowheads="1"/>
          </p:cNvSpPr>
          <p:nvPr/>
        </p:nvSpPr>
        <p:spPr bwMode="auto">
          <a:xfrm>
            <a:off x="1054100" y="5070475"/>
            <a:ext cx="417513"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e</a:t>
            </a:r>
          </a:p>
        </p:txBody>
      </p:sp>
      <p:sp>
        <p:nvSpPr>
          <p:cNvPr id="44043" name="Oval 10"/>
          <p:cNvSpPr>
            <a:spLocks noChangeArrowheads="1"/>
          </p:cNvSpPr>
          <p:nvPr/>
        </p:nvSpPr>
        <p:spPr bwMode="auto">
          <a:xfrm>
            <a:off x="2166938" y="3094038"/>
            <a:ext cx="563562"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ab</a:t>
            </a:r>
          </a:p>
        </p:txBody>
      </p:sp>
      <p:sp>
        <p:nvSpPr>
          <p:cNvPr id="44044" name="Oval 11"/>
          <p:cNvSpPr>
            <a:spLocks noChangeArrowheads="1"/>
          </p:cNvSpPr>
          <p:nvPr/>
        </p:nvSpPr>
        <p:spPr bwMode="auto">
          <a:xfrm>
            <a:off x="3187700" y="4206875"/>
            <a:ext cx="563563"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cd</a:t>
            </a:r>
          </a:p>
        </p:txBody>
      </p:sp>
      <p:sp>
        <p:nvSpPr>
          <p:cNvPr id="44045" name="Oval 12"/>
          <p:cNvSpPr>
            <a:spLocks noChangeArrowheads="1"/>
          </p:cNvSpPr>
          <p:nvPr/>
        </p:nvSpPr>
        <p:spPr bwMode="auto">
          <a:xfrm>
            <a:off x="4383088" y="4768850"/>
            <a:ext cx="630237"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cde</a:t>
            </a:r>
          </a:p>
        </p:txBody>
      </p:sp>
      <p:sp>
        <p:nvSpPr>
          <p:cNvPr id="44046" name="Oval 13"/>
          <p:cNvSpPr>
            <a:spLocks noChangeArrowheads="1"/>
          </p:cNvSpPr>
          <p:nvPr/>
        </p:nvSpPr>
        <p:spPr bwMode="auto">
          <a:xfrm>
            <a:off x="5427663" y="3600450"/>
            <a:ext cx="879475"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abcde</a:t>
            </a:r>
          </a:p>
        </p:txBody>
      </p:sp>
      <p:sp>
        <p:nvSpPr>
          <p:cNvPr id="44047" name="Line 14"/>
          <p:cNvSpPr>
            <a:spLocks noChangeShapeType="1"/>
          </p:cNvSpPr>
          <p:nvPr/>
        </p:nvSpPr>
        <p:spPr bwMode="auto">
          <a:xfrm>
            <a:off x="847725" y="2606675"/>
            <a:ext cx="5619750" cy="12700"/>
          </a:xfrm>
          <a:prstGeom prst="line">
            <a:avLst/>
          </a:prstGeom>
          <a:noFill/>
          <a:ln w="2857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4048" name="AutoShape 15"/>
          <p:cNvCxnSpPr>
            <a:cxnSpLocks noChangeShapeType="1"/>
            <a:stCxn id="44038" idx="6"/>
            <a:endCxn id="44043" idx="2"/>
          </p:cNvCxnSpPr>
          <p:nvPr/>
        </p:nvCxnSpPr>
        <p:spPr bwMode="auto">
          <a:xfrm>
            <a:off x="1482725" y="2976563"/>
            <a:ext cx="674688" cy="32702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49" name="AutoShape 16"/>
          <p:cNvCxnSpPr>
            <a:cxnSpLocks noChangeShapeType="1"/>
            <a:stCxn id="44039" idx="6"/>
            <a:endCxn id="44043" idx="2"/>
          </p:cNvCxnSpPr>
          <p:nvPr/>
        </p:nvCxnSpPr>
        <p:spPr bwMode="auto">
          <a:xfrm flipV="1">
            <a:off x="1481138" y="3303588"/>
            <a:ext cx="676275" cy="247650"/>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0" name="AutoShape 17"/>
          <p:cNvCxnSpPr>
            <a:cxnSpLocks noChangeShapeType="1"/>
            <a:stCxn id="44040" idx="6"/>
            <a:endCxn id="44044" idx="2"/>
          </p:cNvCxnSpPr>
          <p:nvPr/>
        </p:nvCxnSpPr>
        <p:spPr bwMode="auto">
          <a:xfrm>
            <a:off x="1481138" y="4127500"/>
            <a:ext cx="1697037" cy="28892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1" name="AutoShape 18"/>
          <p:cNvCxnSpPr>
            <a:cxnSpLocks noChangeShapeType="1"/>
            <a:stCxn id="44041" idx="6"/>
            <a:endCxn id="44044" idx="2"/>
          </p:cNvCxnSpPr>
          <p:nvPr/>
        </p:nvCxnSpPr>
        <p:spPr bwMode="auto">
          <a:xfrm flipV="1">
            <a:off x="1481138" y="4416425"/>
            <a:ext cx="1697037" cy="287338"/>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2" name="AutoShape 19"/>
          <p:cNvCxnSpPr>
            <a:cxnSpLocks noChangeShapeType="1"/>
            <a:stCxn id="44044" idx="6"/>
            <a:endCxn id="44045" idx="2"/>
          </p:cNvCxnSpPr>
          <p:nvPr/>
        </p:nvCxnSpPr>
        <p:spPr bwMode="auto">
          <a:xfrm>
            <a:off x="3760788" y="4416425"/>
            <a:ext cx="612775" cy="56197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3" name="AutoShape 20"/>
          <p:cNvCxnSpPr>
            <a:cxnSpLocks noChangeShapeType="1"/>
            <a:stCxn id="44042" idx="6"/>
            <a:endCxn id="44045" idx="2"/>
          </p:cNvCxnSpPr>
          <p:nvPr/>
        </p:nvCxnSpPr>
        <p:spPr bwMode="auto">
          <a:xfrm flipV="1">
            <a:off x="1481138" y="4978400"/>
            <a:ext cx="2892425" cy="30162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4" name="AutoShape 21"/>
          <p:cNvCxnSpPr>
            <a:cxnSpLocks noChangeShapeType="1"/>
            <a:stCxn id="44043" idx="6"/>
            <a:endCxn id="44046" idx="2"/>
          </p:cNvCxnSpPr>
          <p:nvPr/>
        </p:nvCxnSpPr>
        <p:spPr bwMode="auto">
          <a:xfrm>
            <a:off x="2740025" y="3303588"/>
            <a:ext cx="2678113" cy="506412"/>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5" name="AutoShape 22"/>
          <p:cNvCxnSpPr>
            <a:cxnSpLocks noChangeShapeType="1"/>
            <a:stCxn id="44045" idx="6"/>
            <a:endCxn id="44046" idx="2"/>
          </p:cNvCxnSpPr>
          <p:nvPr/>
        </p:nvCxnSpPr>
        <p:spPr bwMode="auto">
          <a:xfrm flipV="1">
            <a:off x="5022850" y="3810000"/>
            <a:ext cx="395288" cy="1168400"/>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44056" name="Text Box 23"/>
          <p:cNvSpPr txBox="1">
            <a:spLocks noChangeArrowheads="1"/>
          </p:cNvSpPr>
          <p:nvPr/>
        </p:nvSpPr>
        <p:spPr bwMode="auto">
          <a:xfrm>
            <a:off x="984250" y="2236788"/>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0</a:t>
            </a:r>
          </a:p>
        </p:txBody>
      </p:sp>
      <p:sp>
        <p:nvSpPr>
          <p:cNvPr id="44057" name="Text Box 24"/>
          <p:cNvSpPr txBox="1">
            <a:spLocks noChangeArrowheads="1"/>
          </p:cNvSpPr>
          <p:nvPr/>
        </p:nvSpPr>
        <p:spPr bwMode="auto">
          <a:xfrm>
            <a:off x="2095500" y="223520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1</a:t>
            </a:r>
          </a:p>
        </p:txBody>
      </p:sp>
      <p:sp>
        <p:nvSpPr>
          <p:cNvPr id="44058" name="Text Box 25"/>
          <p:cNvSpPr txBox="1">
            <a:spLocks noChangeArrowheads="1"/>
          </p:cNvSpPr>
          <p:nvPr/>
        </p:nvSpPr>
        <p:spPr bwMode="auto">
          <a:xfrm>
            <a:off x="3181350" y="2236788"/>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2</a:t>
            </a:r>
          </a:p>
        </p:txBody>
      </p:sp>
      <p:sp>
        <p:nvSpPr>
          <p:cNvPr id="44059" name="Text Box 26"/>
          <p:cNvSpPr txBox="1">
            <a:spLocks noChangeArrowheads="1"/>
          </p:cNvSpPr>
          <p:nvPr/>
        </p:nvSpPr>
        <p:spPr bwMode="auto">
          <a:xfrm>
            <a:off x="4308475" y="223520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3</a:t>
            </a:r>
          </a:p>
        </p:txBody>
      </p:sp>
      <p:sp>
        <p:nvSpPr>
          <p:cNvPr id="44060" name="Text Box 27"/>
          <p:cNvSpPr txBox="1">
            <a:spLocks noChangeArrowheads="1"/>
          </p:cNvSpPr>
          <p:nvPr/>
        </p:nvSpPr>
        <p:spPr bwMode="auto">
          <a:xfrm>
            <a:off x="5448300" y="223520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4</a:t>
            </a:r>
          </a:p>
        </p:txBody>
      </p:sp>
      <p:sp>
        <p:nvSpPr>
          <p:cNvPr id="44061" name="Line 28"/>
          <p:cNvSpPr>
            <a:spLocks noChangeShapeType="1"/>
          </p:cNvSpPr>
          <p:nvPr/>
        </p:nvSpPr>
        <p:spPr bwMode="auto">
          <a:xfrm>
            <a:off x="819150" y="5614988"/>
            <a:ext cx="5619750" cy="12700"/>
          </a:xfrm>
          <a:prstGeom prst="line">
            <a:avLst/>
          </a:prstGeom>
          <a:noFill/>
          <a:ln w="28575">
            <a:solidFill>
              <a:schemeClr val="tx1"/>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4062" name="Text Box 29"/>
          <p:cNvSpPr txBox="1">
            <a:spLocks noChangeArrowheads="1"/>
          </p:cNvSpPr>
          <p:nvPr/>
        </p:nvSpPr>
        <p:spPr bwMode="auto">
          <a:xfrm>
            <a:off x="1023938" y="5697538"/>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4</a:t>
            </a:r>
          </a:p>
        </p:txBody>
      </p:sp>
      <p:sp>
        <p:nvSpPr>
          <p:cNvPr id="44063" name="Text Box 30"/>
          <p:cNvSpPr txBox="1">
            <a:spLocks noChangeArrowheads="1"/>
          </p:cNvSpPr>
          <p:nvPr/>
        </p:nvSpPr>
        <p:spPr bwMode="auto">
          <a:xfrm>
            <a:off x="2135188" y="5695950"/>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3</a:t>
            </a:r>
          </a:p>
        </p:txBody>
      </p:sp>
      <p:sp>
        <p:nvSpPr>
          <p:cNvPr id="44064" name="Text Box 31"/>
          <p:cNvSpPr txBox="1">
            <a:spLocks noChangeArrowheads="1"/>
          </p:cNvSpPr>
          <p:nvPr/>
        </p:nvSpPr>
        <p:spPr bwMode="auto">
          <a:xfrm>
            <a:off x="3221038" y="5697538"/>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2</a:t>
            </a:r>
          </a:p>
        </p:txBody>
      </p:sp>
      <p:sp>
        <p:nvSpPr>
          <p:cNvPr id="44065" name="Text Box 32"/>
          <p:cNvSpPr txBox="1">
            <a:spLocks noChangeArrowheads="1"/>
          </p:cNvSpPr>
          <p:nvPr/>
        </p:nvSpPr>
        <p:spPr bwMode="auto">
          <a:xfrm>
            <a:off x="4405313" y="5695950"/>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1</a:t>
            </a:r>
          </a:p>
        </p:txBody>
      </p:sp>
      <p:sp>
        <p:nvSpPr>
          <p:cNvPr id="44066" name="Text Box 33"/>
          <p:cNvSpPr txBox="1">
            <a:spLocks noChangeArrowheads="1"/>
          </p:cNvSpPr>
          <p:nvPr/>
        </p:nvSpPr>
        <p:spPr bwMode="auto">
          <a:xfrm>
            <a:off x="5578475" y="569595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0</a:t>
            </a:r>
          </a:p>
        </p:txBody>
      </p:sp>
      <p:sp>
        <p:nvSpPr>
          <p:cNvPr id="44067" name="Text Box 35"/>
          <p:cNvSpPr txBox="1">
            <a:spLocks noChangeArrowheads="1"/>
          </p:cNvSpPr>
          <p:nvPr/>
        </p:nvSpPr>
        <p:spPr bwMode="auto">
          <a:xfrm>
            <a:off x="6418263" y="2359025"/>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b="1">
                <a:solidFill>
                  <a:schemeClr val="accent2"/>
                </a:solidFill>
              </a:rPr>
              <a:t>Agglomerative</a:t>
            </a:r>
          </a:p>
        </p:txBody>
      </p:sp>
      <p:sp>
        <p:nvSpPr>
          <p:cNvPr id="44068" name="Text Box 36"/>
          <p:cNvSpPr txBox="1">
            <a:spLocks noChangeArrowheads="1"/>
          </p:cNvSpPr>
          <p:nvPr/>
        </p:nvSpPr>
        <p:spPr bwMode="auto">
          <a:xfrm>
            <a:off x="6443663" y="5332413"/>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b="1">
                <a:solidFill>
                  <a:schemeClr val="accent2"/>
                </a:solidFill>
              </a:rPr>
              <a:t>Divisive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16B09480-3BD7-46E4-A057-FED6D16C0694}" type="slidenum">
              <a:rPr lang="en-US" altLang="en-US"/>
              <a:pPr/>
              <a:t>27</a:t>
            </a:fld>
            <a:endParaRPr lang="en-US" altLang="en-US"/>
          </a:p>
        </p:txBody>
      </p:sp>
      <p:sp>
        <p:nvSpPr>
          <p:cNvPr id="45060" name="Rectangle 2"/>
          <p:cNvSpPr>
            <a:spLocks noGrp="1" noChangeArrowheads="1"/>
          </p:cNvSpPr>
          <p:nvPr>
            <p:ph type="title"/>
          </p:nvPr>
        </p:nvSpPr>
        <p:spPr>
          <a:xfrm>
            <a:off x="685800" y="254000"/>
            <a:ext cx="7772400" cy="495300"/>
          </a:xfrm>
        </p:spPr>
        <p:txBody>
          <a:bodyPr/>
          <a:lstStyle/>
          <a:p>
            <a:r>
              <a:rPr lang="en-US" altLang="en-US" sz="3200"/>
              <a:t>Hierarchical Agglomerative Clustering</a:t>
            </a:r>
          </a:p>
        </p:txBody>
      </p:sp>
      <p:sp>
        <p:nvSpPr>
          <p:cNvPr id="45061" name="Rectangle 3"/>
          <p:cNvSpPr>
            <a:spLocks noGrp="1" noChangeArrowheads="1"/>
          </p:cNvSpPr>
          <p:nvPr>
            <p:ph type="body" idx="1"/>
          </p:nvPr>
        </p:nvSpPr>
        <p:spPr>
          <a:xfrm>
            <a:off x="419100" y="889000"/>
            <a:ext cx="8343900" cy="5283200"/>
          </a:xfrm>
        </p:spPr>
        <p:txBody>
          <a:bodyPr/>
          <a:lstStyle/>
          <a:p>
            <a:r>
              <a:rPr lang="en-US" altLang="en-US" sz="1800"/>
              <a:t>HAC starts with unclustered data and performs successive pairwise joins among items (or previous clusters) to form larger ones</a:t>
            </a:r>
          </a:p>
          <a:p>
            <a:pPr lvl="1"/>
            <a:r>
              <a:rPr lang="en-US" altLang="en-US" sz="1800"/>
              <a:t>this results in a hierarchy of clusters which can be viewed as a </a:t>
            </a:r>
            <a:r>
              <a:rPr lang="en-US" altLang="en-US" sz="1800">
                <a:solidFill>
                  <a:srgbClr val="FF0701"/>
                </a:solidFill>
              </a:rPr>
              <a:t>dendrogram</a:t>
            </a:r>
            <a:endParaRPr lang="en-US" altLang="en-US" sz="1800"/>
          </a:p>
          <a:p>
            <a:pPr lvl="1"/>
            <a:r>
              <a:rPr lang="en-US" altLang="en-US" sz="1800"/>
              <a:t>useful in pruning search in a clustered item set, or in browsing clustering results</a:t>
            </a:r>
            <a:endParaRPr lang="en-US" altLang="en-US" sz="1600"/>
          </a:p>
        </p:txBody>
      </p:sp>
      <p:grpSp>
        <p:nvGrpSpPr>
          <p:cNvPr id="45062" name="Group 4"/>
          <p:cNvGrpSpPr>
            <a:grpSpLocks/>
          </p:cNvGrpSpPr>
          <p:nvPr/>
        </p:nvGrpSpPr>
        <p:grpSpPr bwMode="auto">
          <a:xfrm>
            <a:off x="622300" y="2370138"/>
            <a:ext cx="7666038" cy="3857625"/>
            <a:chOff x="440" y="1008"/>
            <a:chExt cx="4896" cy="2672"/>
          </a:xfrm>
        </p:grpSpPr>
        <p:sp>
          <p:nvSpPr>
            <p:cNvPr id="45063" name="Rectangle 5"/>
            <p:cNvSpPr>
              <a:spLocks noChangeArrowheads="1"/>
            </p:cNvSpPr>
            <p:nvPr/>
          </p:nvSpPr>
          <p:spPr bwMode="auto">
            <a:xfrm>
              <a:off x="440" y="3432"/>
              <a:ext cx="489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spcBef>
                  <a:spcPct val="20000"/>
                </a:spcBef>
              </a:pPr>
              <a:r>
                <a:rPr lang="en-US" altLang="en-US" sz="1600" b="1">
                  <a:latin typeface="Arial Rounded MT Bold" pitchFamily="34" charset="0"/>
                </a:rPr>
                <a:t>A		B	C	D	E	F	G	 H</a:t>
              </a:r>
              <a:r>
                <a:rPr lang="en-US" altLang="en-US" b="1">
                  <a:latin typeface="Arial Rounded MT Bold" pitchFamily="34" charset="0"/>
                </a:rPr>
                <a:t>	</a:t>
              </a:r>
              <a:r>
                <a:rPr lang="en-US" altLang="en-US" sz="1600" b="1">
                  <a:latin typeface="Arial Rounded MT Bold" pitchFamily="34" charset="0"/>
                </a:rPr>
                <a:t>I</a:t>
              </a:r>
            </a:p>
          </p:txBody>
        </p:sp>
        <p:sp>
          <p:nvSpPr>
            <p:cNvPr id="45064" name="Freeform 6"/>
            <p:cNvSpPr>
              <a:spLocks/>
            </p:cNvSpPr>
            <p:nvPr/>
          </p:nvSpPr>
          <p:spPr bwMode="auto">
            <a:xfrm>
              <a:off x="544" y="2960"/>
              <a:ext cx="576" cy="432"/>
            </a:xfrm>
            <a:custGeom>
              <a:avLst/>
              <a:gdLst>
                <a:gd name="T0" fmla="*/ 0 w 576"/>
                <a:gd name="T1" fmla="*/ 592 h 592"/>
                <a:gd name="T2" fmla="*/ 0 w 576"/>
                <a:gd name="T3" fmla="*/ 0 h 592"/>
                <a:gd name="T4" fmla="*/ 576 w 576"/>
                <a:gd name="T5" fmla="*/ 0 h 592"/>
                <a:gd name="T6" fmla="*/ 576 w 576"/>
                <a:gd name="T7" fmla="*/ 584 h 592"/>
                <a:gd name="T8" fmla="*/ 0 60000 65536"/>
                <a:gd name="T9" fmla="*/ 0 60000 65536"/>
                <a:gd name="T10" fmla="*/ 0 60000 65536"/>
                <a:gd name="T11" fmla="*/ 0 60000 65536"/>
                <a:gd name="T12" fmla="*/ 0 w 576"/>
                <a:gd name="T13" fmla="*/ 0 h 592"/>
                <a:gd name="T14" fmla="*/ 576 w 576"/>
                <a:gd name="T15" fmla="*/ 592 h 592"/>
              </a:gdLst>
              <a:ahLst/>
              <a:cxnLst>
                <a:cxn ang="T8">
                  <a:pos x="T0" y="T1"/>
                </a:cxn>
                <a:cxn ang="T9">
                  <a:pos x="T2" y="T3"/>
                </a:cxn>
                <a:cxn ang="T10">
                  <a:pos x="T4" y="T5"/>
                </a:cxn>
                <a:cxn ang="T11">
                  <a:pos x="T6" y="T7"/>
                </a:cxn>
              </a:cxnLst>
              <a:rect l="T12" t="T13" r="T14" b="T15"/>
              <a:pathLst>
                <a:path w="576" h="592">
                  <a:moveTo>
                    <a:pt x="0" y="592"/>
                  </a:moveTo>
                  <a:lnTo>
                    <a:pt x="0" y="0"/>
                  </a:lnTo>
                  <a:lnTo>
                    <a:pt x="576" y="0"/>
                  </a:lnTo>
                  <a:lnTo>
                    <a:pt x="576" y="584"/>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5" name="Freeform 7"/>
            <p:cNvSpPr>
              <a:spLocks/>
            </p:cNvSpPr>
            <p:nvPr/>
          </p:nvSpPr>
          <p:spPr bwMode="auto">
            <a:xfrm>
              <a:off x="2272" y="2456"/>
              <a:ext cx="576" cy="936"/>
            </a:xfrm>
            <a:custGeom>
              <a:avLst/>
              <a:gdLst>
                <a:gd name="T0" fmla="*/ 0 w 576"/>
                <a:gd name="T1" fmla="*/ 592 h 592"/>
                <a:gd name="T2" fmla="*/ 0 w 576"/>
                <a:gd name="T3" fmla="*/ 0 h 592"/>
                <a:gd name="T4" fmla="*/ 576 w 576"/>
                <a:gd name="T5" fmla="*/ 0 h 592"/>
                <a:gd name="T6" fmla="*/ 576 w 576"/>
                <a:gd name="T7" fmla="*/ 584 h 592"/>
                <a:gd name="T8" fmla="*/ 0 60000 65536"/>
                <a:gd name="T9" fmla="*/ 0 60000 65536"/>
                <a:gd name="T10" fmla="*/ 0 60000 65536"/>
                <a:gd name="T11" fmla="*/ 0 60000 65536"/>
                <a:gd name="T12" fmla="*/ 0 w 576"/>
                <a:gd name="T13" fmla="*/ 0 h 592"/>
                <a:gd name="T14" fmla="*/ 576 w 576"/>
                <a:gd name="T15" fmla="*/ 592 h 592"/>
              </a:gdLst>
              <a:ahLst/>
              <a:cxnLst>
                <a:cxn ang="T8">
                  <a:pos x="T0" y="T1"/>
                </a:cxn>
                <a:cxn ang="T9">
                  <a:pos x="T2" y="T3"/>
                </a:cxn>
                <a:cxn ang="T10">
                  <a:pos x="T4" y="T5"/>
                </a:cxn>
                <a:cxn ang="T11">
                  <a:pos x="T6" y="T7"/>
                </a:cxn>
              </a:cxnLst>
              <a:rect l="T12" t="T13" r="T14" b="T15"/>
              <a:pathLst>
                <a:path w="576" h="592">
                  <a:moveTo>
                    <a:pt x="0" y="592"/>
                  </a:moveTo>
                  <a:lnTo>
                    <a:pt x="0" y="0"/>
                  </a:lnTo>
                  <a:lnTo>
                    <a:pt x="576" y="0"/>
                  </a:lnTo>
                  <a:lnTo>
                    <a:pt x="576" y="584"/>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6" name="Freeform 8"/>
            <p:cNvSpPr>
              <a:spLocks/>
            </p:cNvSpPr>
            <p:nvPr/>
          </p:nvSpPr>
          <p:spPr bwMode="auto">
            <a:xfrm>
              <a:off x="4024" y="2816"/>
              <a:ext cx="576" cy="584"/>
            </a:xfrm>
            <a:custGeom>
              <a:avLst/>
              <a:gdLst>
                <a:gd name="T0" fmla="*/ 0 w 576"/>
                <a:gd name="T1" fmla="*/ 592 h 592"/>
                <a:gd name="T2" fmla="*/ 0 w 576"/>
                <a:gd name="T3" fmla="*/ 0 h 592"/>
                <a:gd name="T4" fmla="*/ 576 w 576"/>
                <a:gd name="T5" fmla="*/ 0 h 592"/>
                <a:gd name="T6" fmla="*/ 576 w 576"/>
                <a:gd name="T7" fmla="*/ 584 h 592"/>
                <a:gd name="T8" fmla="*/ 0 60000 65536"/>
                <a:gd name="T9" fmla="*/ 0 60000 65536"/>
                <a:gd name="T10" fmla="*/ 0 60000 65536"/>
                <a:gd name="T11" fmla="*/ 0 60000 65536"/>
                <a:gd name="T12" fmla="*/ 0 w 576"/>
                <a:gd name="T13" fmla="*/ 0 h 592"/>
                <a:gd name="T14" fmla="*/ 576 w 576"/>
                <a:gd name="T15" fmla="*/ 592 h 592"/>
              </a:gdLst>
              <a:ahLst/>
              <a:cxnLst>
                <a:cxn ang="T8">
                  <a:pos x="T0" y="T1"/>
                </a:cxn>
                <a:cxn ang="T9">
                  <a:pos x="T2" y="T3"/>
                </a:cxn>
                <a:cxn ang="T10">
                  <a:pos x="T4" y="T5"/>
                </a:cxn>
                <a:cxn ang="T11">
                  <a:pos x="T6" y="T7"/>
                </a:cxn>
              </a:cxnLst>
              <a:rect l="T12" t="T13" r="T14" b="T15"/>
              <a:pathLst>
                <a:path w="576" h="592">
                  <a:moveTo>
                    <a:pt x="0" y="592"/>
                  </a:moveTo>
                  <a:lnTo>
                    <a:pt x="0" y="0"/>
                  </a:lnTo>
                  <a:lnTo>
                    <a:pt x="576" y="0"/>
                  </a:lnTo>
                  <a:lnTo>
                    <a:pt x="576" y="584"/>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Freeform 9"/>
            <p:cNvSpPr>
              <a:spLocks/>
            </p:cNvSpPr>
            <p:nvPr/>
          </p:nvSpPr>
          <p:spPr bwMode="auto">
            <a:xfrm>
              <a:off x="832" y="2608"/>
              <a:ext cx="872" cy="792"/>
            </a:xfrm>
            <a:custGeom>
              <a:avLst/>
              <a:gdLst>
                <a:gd name="T0" fmla="*/ 0 w 872"/>
                <a:gd name="T1" fmla="*/ 352 h 792"/>
                <a:gd name="T2" fmla="*/ 0 w 872"/>
                <a:gd name="T3" fmla="*/ 0 h 792"/>
                <a:gd name="T4" fmla="*/ 872 w 872"/>
                <a:gd name="T5" fmla="*/ 0 h 792"/>
                <a:gd name="T6" fmla="*/ 872 w 872"/>
                <a:gd name="T7" fmla="*/ 792 h 792"/>
                <a:gd name="T8" fmla="*/ 0 60000 65536"/>
                <a:gd name="T9" fmla="*/ 0 60000 65536"/>
                <a:gd name="T10" fmla="*/ 0 60000 65536"/>
                <a:gd name="T11" fmla="*/ 0 60000 65536"/>
                <a:gd name="T12" fmla="*/ 0 w 872"/>
                <a:gd name="T13" fmla="*/ 0 h 792"/>
                <a:gd name="T14" fmla="*/ 872 w 872"/>
                <a:gd name="T15" fmla="*/ 792 h 792"/>
              </a:gdLst>
              <a:ahLst/>
              <a:cxnLst>
                <a:cxn ang="T8">
                  <a:pos x="T0" y="T1"/>
                </a:cxn>
                <a:cxn ang="T9">
                  <a:pos x="T2" y="T3"/>
                </a:cxn>
                <a:cxn ang="T10">
                  <a:pos x="T4" y="T5"/>
                </a:cxn>
                <a:cxn ang="T11">
                  <a:pos x="T6" y="T7"/>
                </a:cxn>
              </a:cxnLst>
              <a:rect l="T12" t="T13" r="T14" b="T15"/>
              <a:pathLst>
                <a:path w="872" h="792">
                  <a:moveTo>
                    <a:pt x="0" y="352"/>
                  </a:moveTo>
                  <a:lnTo>
                    <a:pt x="0" y="0"/>
                  </a:lnTo>
                  <a:lnTo>
                    <a:pt x="872" y="0"/>
                  </a:lnTo>
                  <a:lnTo>
                    <a:pt x="872" y="792"/>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8" name="Freeform 10"/>
            <p:cNvSpPr>
              <a:spLocks/>
            </p:cNvSpPr>
            <p:nvPr/>
          </p:nvSpPr>
          <p:spPr bwMode="auto">
            <a:xfrm>
              <a:off x="3416" y="2232"/>
              <a:ext cx="848" cy="1152"/>
            </a:xfrm>
            <a:custGeom>
              <a:avLst/>
              <a:gdLst>
                <a:gd name="T0" fmla="*/ 0 w 848"/>
                <a:gd name="T1" fmla="*/ 1152 h 1152"/>
                <a:gd name="T2" fmla="*/ 0 w 848"/>
                <a:gd name="T3" fmla="*/ 0 h 1152"/>
                <a:gd name="T4" fmla="*/ 848 w 848"/>
                <a:gd name="T5" fmla="*/ 0 h 1152"/>
                <a:gd name="T6" fmla="*/ 848 w 848"/>
                <a:gd name="T7" fmla="*/ 592 h 1152"/>
                <a:gd name="T8" fmla="*/ 0 60000 65536"/>
                <a:gd name="T9" fmla="*/ 0 60000 65536"/>
                <a:gd name="T10" fmla="*/ 0 60000 65536"/>
                <a:gd name="T11" fmla="*/ 0 60000 65536"/>
                <a:gd name="T12" fmla="*/ 0 w 848"/>
                <a:gd name="T13" fmla="*/ 0 h 1152"/>
                <a:gd name="T14" fmla="*/ 848 w 848"/>
                <a:gd name="T15" fmla="*/ 1152 h 1152"/>
              </a:gdLst>
              <a:ahLst/>
              <a:cxnLst>
                <a:cxn ang="T8">
                  <a:pos x="T0" y="T1"/>
                </a:cxn>
                <a:cxn ang="T9">
                  <a:pos x="T2" y="T3"/>
                </a:cxn>
                <a:cxn ang="T10">
                  <a:pos x="T4" y="T5"/>
                </a:cxn>
                <a:cxn ang="T11">
                  <a:pos x="T6" y="T7"/>
                </a:cxn>
              </a:cxnLst>
              <a:rect l="T12" t="T13" r="T14" b="T15"/>
              <a:pathLst>
                <a:path w="848" h="1152">
                  <a:moveTo>
                    <a:pt x="0" y="1152"/>
                  </a:moveTo>
                  <a:lnTo>
                    <a:pt x="0" y="0"/>
                  </a:lnTo>
                  <a:lnTo>
                    <a:pt x="848" y="0"/>
                  </a:lnTo>
                  <a:lnTo>
                    <a:pt x="848" y="592"/>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9" name="Freeform 11"/>
            <p:cNvSpPr>
              <a:spLocks/>
            </p:cNvSpPr>
            <p:nvPr/>
          </p:nvSpPr>
          <p:spPr bwMode="auto">
            <a:xfrm>
              <a:off x="1256" y="2008"/>
              <a:ext cx="1296" cy="608"/>
            </a:xfrm>
            <a:custGeom>
              <a:avLst/>
              <a:gdLst>
                <a:gd name="T0" fmla="*/ 0 w 1296"/>
                <a:gd name="T1" fmla="*/ 608 h 608"/>
                <a:gd name="T2" fmla="*/ 0 w 1296"/>
                <a:gd name="T3" fmla="*/ 0 h 608"/>
                <a:gd name="T4" fmla="*/ 1296 w 1296"/>
                <a:gd name="T5" fmla="*/ 0 h 608"/>
                <a:gd name="T6" fmla="*/ 1296 w 1296"/>
                <a:gd name="T7" fmla="*/ 456 h 608"/>
                <a:gd name="T8" fmla="*/ 0 60000 65536"/>
                <a:gd name="T9" fmla="*/ 0 60000 65536"/>
                <a:gd name="T10" fmla="*/ 0 60000 65536"/>
                <a:gd name="T11" fmla="*/ 0 60000 65536"/>
                <a:gd name="T12" fmla="*/ 0 w 1296"/>
                <a:gd name="T13" fmla="*/ 0 h 608"/>
                <a:gd name="T14" fmla="*/ 1296 w 1296"/>
                <a:gd name="T15" fmla="*/ 608 h 608"/>
              </a:gdLst>
              <a:ahLst/>
              <a:cxnLst>
                <a:cxn ang="T8">
                  <a:pos x="T0" y="T1"/>
                </a:cxn>
                <a:cxn ang="T9">
                  <a:pos x="T2" y="T3"/>
                </a:cxn>
                <a:cxn ang="T10">
                  <a:pos x="T4" y="T5"/>
                </a:cxn>
                <a:cxn ang="T11">
                  <a:pos x="T6" y="T7"/>
                </a:cxn>
              </a:cxnLst>
              <a:rect l="T12" t="T13" r="T14" b="T15"/>
              <a:pathLst>
                <a:path w="1296" h="608">
                  <a:moveTo>
                    <a:pt x="0" y="608"/>
                  </a:moveTo>
                  <a:lnTo>
                    <a:pt x="0" y="0"/>
                  </a:lnTo>
                  <a:lnTo>
                    <a:pt x="1296" y="0"/>
                  </a:lnTo>
                  <a:lnTo>
                    <a:pt x="1296" y="456"/>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0" name="Freeform 12"/>
            <p:cNvSpPr>
              <a:spLocks/>
            </p:cNvSpPr>
            <p:nvPr/>
          </p:nvSpPr>
          <p:spPr bwMode="auto">
            <a:xfrm>
              <a:off x="1920" y="1656"/>
              <a:ext cx="1936" cy="576"/>
            </a:xfrm>
            <a:custGeom>
              <a:avLst/>
              <a:gdLst>
                <a:gd name="T0" fmla="*/ 0 w 1864"/>
                <a:gd name="T1" fmla="*/ 360 h 576"/>
                <a:gd name="T2" fmla="*/ 0 w 1864"/>
                <a:gd name="T3" fmla="*/ 0 h 576"/>
                <a:gd name="T4" fmla="*/ 1864 w 1864"/>
                <a:gd name="T5" fmla="*/ 0 h 576"/>
                <a:gd name="T6" fmla="*/ 1864 w 1864"/>
                <a:gd name="T7" fmla="*/ 576 h 576"/>
                <a:gd name="T8" fmla="*/ 0 60000 65536"/>
                <a:gd name="T9" fmla="*/ 0 60000 65536"/>
                <a:gd name="T10" fmla="*/ 0 60000 65536"/>
                <a:gd name="T11" fmla="*/ 0 60000 65536"/>
                <a:gd name="T12" fmla="*/ 0 w 1864"/>
                <a:gd name="T13" fmla="*/ 0 h 576"/>
                <a:gd name="T14" fmla="*/ 1864 w 1864"/>
                <a:gd name="T15" fmla="*/ 576 h 576"/>
              </a:gdLst>
              <a:ahLst/>
              <a:cxnLst>
                <a:cxn ang="T8">
                  <a:pos x="T0" y="T1"/>
                </a:cxn>
                <a:cxn ang="T9">
                  <a:pos x="T2" y="T3"/>
                </a:cxn>
                <a:cxn ang="T10">
                  <a:pos x="T4" y="T5"/>
                </a:cxn>
                <a:cxn ang="T11">
                  <a:pos x="T6" y="T7"/>
                </a:cxn>
              </a:cxnLst>
              <a:rect l="T12" t="T13" r="T14" b="T15"/>
              <a:pathLst>
                <a:path w="1864" h="576">
                  <a:moveTo>
                    <a:pt x="0" y="360"/>
                  </a:moveTo>
                  <a:lnTo>
                    <a:pt x="0" y="0"/>
                  </a:lnTo>
                  <a:lnTo>
                    <a:pt x="1864" y="0"/>
                  </a:lnTo>
                  <a:lnTo>
                    <a:pt x="1864" y="576"/>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1" name="Freeform 13"/>
            <p:cNvSpPr>
              <a:spLocks/>
            </p:cNvSpPr>
            <p:nvPr/>
          </p:nvSpPr>
          <p:spPr bwMode="auto">
            <a:xfrm>
              <a:off x="2928" y="1304"/>
              <a:ext cx="2200" cy="2096"/>
            </a:xfrm>
            <a:custGeom>
              <a:avLst/>
              <a:gdLst>
                <a:gd name="T0" fmla="*/ 2200 w 2200"/>
                <a:gd name="T1" fmla="*/ 2072 h 2072"/>
                <a:gd name="T2" fmla="*/ 2200 w 2200"/>
                <a:gd name="T3" fmla="*/ 0 h 2072"/>
                <a:gd name="T4" fmla="*/ 0 w 2200"/>
                <a:gd name="T5" fmla="*/ 0 h 2072"/>
                <a:gd name="T6" fmla="*/ 0 w 2200"/>
                <a:gd name="T7" fmla="*/ 336 h 2072"/>
                <a:gd name="T8" fmla="*/ 0 60000 65536"/>
                <a:gd name="T9" fmla="*/ 0 60000 65536"/>
                <a:gd name="T10" fmla="*/ 0 60000 65536"/>
                <a:gd name="T11" fmla="*/ 0 60000 65536"/>
                <a:gd name="T12" fmla="*/ 0 w 2200"/>
                <a:gd name="T13" fmla="*/ 0 h 2072"/>
                <a:gd name="T14" fmla="*/ 2200 w 2200"/>
                <a:gd name="T15" fmla="*/ 2072 h 2072"/>
              </a:gdLst>
              <a:ahLst/>
              <a:cxnLst>
                <a:cxn ang="T8">
                  <a:pos x="T0" y="T1"/>
                </a:cxn>
                <a:cxn ang="T9">
                  <a:pos x="T2" y="T3"/>
                </a:cxn>
                <a:cxn ang="T10">
                  <a:pos x="T4" y="T5"/>
                </a:cxn>
                <a:cxn ang="T11">
                  <a:pos x="T6" y="T7"/>
                </a:cxn>
              </a:cxnLst>
              <a:rect l="T12" t="T13" r="T14" b="T15"/>
              <a:pathLst>
                <a:path w="2200" h="2072">
                  <a:moveTo>
                    <a:pt x="2200" y="2072"/>
                  </a:moveTo>
                  <a:lnTo>
                    <a:pt x="2200" y="0"/>
                  </a:lnTo>
                  <a:lnTo>
                    <a:pt x="0" y="0"/>
                  </a:lnTo>
                  <a:lnTo>
                    <a:pt x="0" y="336"/>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2" name="Line 14"/>
            <p:cNvSpPr>
              <a:spLocks noChangeShapeType="1"/>
            </p:cNvSpPr>
            <p:nvPr/>
          </p:nvSpPr>
          <p:spPr bwMode="auto">
            <a:xfrm>
              <a:off x="4016" y="1008"/>
              <a:ext cx="0" cy="31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C76670D8-5CE3-4B17-9911-9951B17F1188}" type="slidenum">
              <a:rPr lang="en-US" altLang="en-US"/>
              <a:pPr/>
              <a:t>28</a:t>
            </a:fld>
            <a:endParaRPr lang="en-US" altLang="en-US"/>
          </a:p>
        </p:txBody>
      </p:sp>
      <p:sp>
        <p:nvSpPr>
          <p:cNvPr id="47108" name="Rectangle 6"/>
          <p:cNvSpPr>
            <a:spLocks noGrp="1" noChangeArrowheads="1"/>
          </p:cNvSpPr>
          <p:nvPr>
            <p:ph type="title"/>
          </p:nvPr>
        </p:nvSpPr>
        <p:spPr/>
        <p:txBody>
          <a:bodyPr/>
          <a:lstStyle/>
          <a:p>
            <a:r>
              <a:rPr lang="en-US" altLang="zh-TW">
                <a:ea typeface="PMingLiU" pitchFamily="18" charset="-120"/>
              </a:rPr>
              <a:t>Hierarchical Agglomerative </a:t>
            </a:r>
            <a:r>
              <a:rPr lang="en-US" altLang="zh-TW" sz="3200">
                <a:ea typeface="PMingLiU" pitchFamily="18" charset="-120"/>
              </a:rPr>
              <a:t>Clustering</a:t>
            </a:r>
            <a:endParaRPr lang="en-US" altLang="en-US" sz="3200"/>
          </a:p>
        </p:txBody>
      </p:sp>
      <p:sp>
        <p:nvSpPr>
          <p:cNvPr id="47109" name="Rectangle 7"/>
          <p:cNvSpPr>
            <a:spLocks noGrp="1" noChangeArrowheads="1"/>
          </p:cNvSpPr>
          <p:nvPr>
            <p:ph type="body" idx="1"/>
          </p:nvPr>
        </p:nvSpPr>
        <p:spPr>
          <a:xfrm>
            <a:off x="685800" y="1179513"/>
            <a:ext cx="7772400" cy="4992687"/>
          </a:xfrm>
        </p:spPr>
        <p:txBody>
          <a:bodyPr/>
          <a:lstStyle/>
          <a:p>
            <a:r>
              <a:rPr lang="en-US" altLang="zh-TW" dirty="0">
                <a:ea typeface="PMingLiU" pitchFamily="18" charset="-120"/>
              </a:rPr>
              <a:t>Basic procedure</a:t>
            </a:r>
          </a:p>
          <a:p>
            <a:pPr lvl="1"/>
            <a:r>
              <a:rPr lang="en-US" altLang="zh-TW" dirty="0">
                <a:ea typeface="PMingLiU" pitchFamily="18" charset="-120"/>
              </a:rPr>
              <a:t>1. Place each of N documents into a class of its own.</a:t>
            </a:r>
          </a:p>
          <a:p>
            <a:pPr lvl="1"/>
            <a:r>
              <a:rPr lang="en-US" altLang="zh-TW" dirty="0">
                <a:ea typeface="PMingLiU" pitchFamily="18" charset="-120"/>
              </a:rPr>
              <a:t>2. Compute all pairwise document-document similarity coefficients</a:t>
            </a:r>
          </a:p>
          <a:p>
            <a:pPr lvl="2"/>
            <a:r>
              <a:rPr lang="en-US" altLang="zh-TW" dirty="0">
                <a:ea typeface="PMingLiU" pitchFamily="18" charset="-120"/>
              </a:rPr>
              <a:t>Total of</a:t>
            </a:r>
            <a:r>
              <a:rPr lang="en-US" altLang="zh-TW" i="1" dirty="0">
                <a:ea typeface="PMingLiU" pitchFamily="18" charset="-120"/>
              </a:rPr>
              <a:t> N</a:t>
            </a:r>
            <a:r>
              <a:rPr lang="en-US" altLang="zh-TW" dirty="0">
                <a:ea typeface="PMingLiU" pitchFamily="18" charset="-120"/>
              </a:rPr>
              <a:t>(</a:t>
            </a:r>
            <a:r>
              <a:rPr lang="en-US" altLang="zh-TW" i="1" dirty="0">
                <a:ea typeface="PMingLiU" pitchFamily="18" charset="-120"/>
              </a:rPr>
              <a:t>N</a:t>
            </a:r>
            <a:r>
              <a:rPr lang="en-US" altLang="zh-TW" dirty="0">
                <a:ea typeface="PMingLiU" pitchFamily="18" charset="-120"/>
              </a:rPr>
              <a:t>-1)/2 coefficients</a:t>
            </a:r>
          </a:p>
          <a:p>
            <a:pPr lvl="1"/>
            <a:r>
              <a:rPr lang="en-US" altLang="zh-TW" dirty="0">
                <a:ea typeface="PMingLiU" pitchFamily="18" charset="-120"/>
              </a:rPr>
              <a:t>3. Form a new cluster by combining the most similar pair of current clusters </a:t>
            </a:r>
            <a:r>
              <a:rPr lang="en-US" altLang="zh-TW" i="1" dirty="0" err="1">
                <a:ea typeface="PMingLiU" pitchFamily="18" charset="-120"/>
              </a:rPr>
              <a:t>i</a:t>
            </a:r>
            <a:r>
              <a:rPr lang="en-US" altLang="zh-TW" dirty="0">
                <a:ea typeface="PMingLiU" pitchFamily="18" charset="-120"/>
              </a:rPr>
              <a:t> and </a:t>
            </a:r>
            <a:r>
              <a:rPr lang="en-US" altLang="zh-TW" i="1" dirty="0">
                <a:ea typeface="PMingLiU" pitchFamily="18" charset="-120"/>
              </a:rPr>
              <a:t>j </a:t>
            </a:r>
          </a:p>
          <a:p>
            <a:pPr lvl="2"/>
            <a:r>
              <a:rPr lang="en-US" altLang="zh-TW" dirty="0">
                <a:ea typeface="PMingLiU" pitchFamily="18" charset="-120"/>
              </a:rPr>
              <a:t>[there are different methods, discussed next, to compute inter-cluster similarities, e.g., single link, complete link, Ward’s, etc.]</a:t>
            </a:r>
          </a:p>
          <a:p>
            <a:pPr lvl="2"/>
            <a:r>
              <a:rPr lang="en-US" altLang="zh-TW" dirty="0">
                <a:ea typeface="PMingLiU" pitchFamily="18" charset="-120"/>
              </a:rPr>
              <a:t>update similarity matrix by deleting the rows and columns corresponding to </a:t>
            </a:r>
            <a:r>
              <a:rPr lang="en-US" altLang="zh-TW" i="1" dirty="0" err="1">
                <a:ea typeface="PMingLiU" pitchFamily="18" charset="-120"/>
              </a:rPr>
              <a:t>i</a:t>
            </a:r>
            <a:r>
              <a:rPr lang="en-US" altLang="zh-TW" dirty="0">
                <a:ea typeface="PMingLiU" pitchFamily="18" charset="-120"/>
              </a:rPr>
              <a:t> and </a:t>
            </a:r>
            <a:r>
              <a:rPr lang="en-US" altLang="zh-TW" i="1" dirty="0">
                <a:ea typeface="PMingLiU" pitchFamily="18" charset="-120"/>
              </a:rPr>
              <a:t>j</a:t>
            </a:r>
            <a:r>
              <a:rPr lang="en-US" altLang="zh-TW" dirty="0">
                <a:ea typeface="PMingLiU" pitchFamily="18" charset="-120"/>
              </a:rPr>
              <a:t>; </a:t>
            </a:r>
          </a:p>
          <a:p>
            <a:pPr lvl="2"/>
            <a:r>
              <a:rPr lang="en-US" altLang="zh-TW" dirty="0">
                <a:ea typeface="PMingLiU" pitchFamily="18" charset="-120"/>
              </a:rPr>
              <a:t>calculate the entries in the row corresponding to the new cluster </a:t>
            </a:r>
            <a:r>
              <a:rPr lang="en-US" altLang="zh-TW" i="1" dirty="0" err="1">
                <a:ea typeface="PMingLiU" pitchFamily="18" charset="-120"/>
              </a:rPr>
              <a:t>i</a:t>
            </a:r>
            <a:r>
              <a:rPr lang="en-US" altLang="zh-TW" dirty="0" err="1">
                <a:ea typeface="PMingLiU" pitchFamily="18" charset="-120"/>
              </a:rPr>
              <a:t>+</a:t>
            </a:r>
            <a:r>
              <a:rPr lang="en-US" altLang="zh-TW" i="1" dirty="0" err="1">
                <a:ea typeface="PMingLiU" pitchFamily="18" charset="-120"/>
              </a:rPr>
              <a:t>j</a:t>
            </a:r>
            <a:r>
              <a:rPr lang="en-US" altLang="zh-TW" dirty="0">
                <a:ea typeface="PMingLiU" pitchFamily="18" charset="-120"/>
              </a:rPr>
              <a:t>.</a:t>
            </a:r>
          </a:p>
          <a:p>
            <a:pPr lvl="1"/>
            <a:r>
              <a:rPr lang="en-US" altLang="zh-TW" dirty="0">
                <a:ea typeface="PMingLiU" pitchFamily="18" charset="-120"/>
              </a:rPr>
              <a:t>4. Repeat step 3 if the number of clusters left is great than 1.</a:t>
            </a:r>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381001" y="504825"/>
            <a:ext cx="8280400" cy="552450"/>
          </a:xfrm>
        </p:spPr>
        <p:txBody>
          <a:bodyPr rtlCol="0">
            <a:normAutofit fontScale="90000"/>
          </a:bodyPr>
          <a:lstStyle/>
          <a:p>
            <a:pPr eaLnBrk="1" fontAlgn="auto" hangingPunct="1">
              <a:spcAft>
                <a:spcPts val="0"/>
              </a:spcAft>
              <a:defRPr/>
            </a:pPr>
            <a:r>
              <a:rPr lang="en-US" altLang="zh-TW" dirty="0">
                <a:ea typeface="PMingLiU" pitchFamily="18" charset="-120"/>
              </a:rPr>
              <a:t>Hierarchical Agglomerative Clustering</a:t>
            </a:r>
            <a:br>
              <a:rPr lang="en-US" altLang="zh-TW" sz="3100" dirty="0">
                <a:ea typeface="PMingLiU" pitchFamily="18" charset="-120"/>
              </a:rPr>
            </a:br>
            <a:r>
              <a:rPr lang="en-US" altLang="zh-TW" sz="3100" dirty="0">
                <a:ea typeface="PMingLiU" pitchFamily="18" charset="-120"/>
              </a:rPr>
              <a:t>:: Example</a:t>
            </a:r>
            <a:endParaRPr lang="en-US" sz="3100" dirty="0"/>
          </a:p>
        </p:txBody>
      </p:sp>
      <p:sp>
        <p:nvSpPr>
          <p:cNvPr id="25603" name="Text Box 3"/>
          <p:cNvSpPr txBox="1">
            <a:spLocks noChangeArrowheads="1"/>
          </p:cNvSpPr>
          <p:nvPr/>
        </p:nvSpPr>
        <p:spPr bwMode="auto">
          <a:xfrm>
            <a:off x="958850" y="5336530"/>
            <a:ext cx="2832100" cy="461665"/>
          </a:xfrm>
          <a:prstGeom prst="rect">
            <a:avLst/>
          </a:prstGeom>
          <a:noFill/>
          <a:ln w="12700">
            <a:noFill/>
            <a:miter lim="800000"/>
            <a:headEnd/>
            <a:tailEnd/>
          </a:ln>
        </p:spPr>
        <p:txBody>
          <a:bodyPr wrap="square">
            <a:spAutoFit/>
          </a:bodyPr>
          <a:lstStyle/>
          <a:p>
            <a:pPr algn="ctr"/>
            <a:r>
              <a:rPr lang="en-US" sz="2400" b="1">
                <a:solidFill>
                  <a:srgbClr val="000000"/>
                </a:solidFill>
              </a:rPr>
              <a:t>Nested Clusters</a:t>
            </a:r>
          </a:p>
        </p:txBody>
      </p:sp>
      <p:sp>
        <p:nvSpPr>
          <p:cNvPr id="25604" name="Text Box 4"/>
          <p:cNvSpPr txBox="1">
            <a:spLocks noChangeArrowheads="1"/>
          </p:cNvSpPr>
          <p:nvPr/>
        </p:nvSpPr>
        <p:spPr bwMode="auto">
          <a:xfrm>
            <a:off x="5480049" y="5234285"/>
            <a:ext cx="2454275" cy="461665"/>
          </a:xfrm>
          <a:prstGeom prst="rect">
            <a:avLst/>
          </a:prstGeom>
          <a:noFill/>
          <a:ln w="12700">
            <a:noFill/>
            <a:miter lim="800000"/>
            <a:headEnd/>
            <a:tailEnd/>
          </a:ln>
        </p:spPr>
        <p:txBody>
          <a:bodyPr wrap="square">
            <a:spAutoFit/>
          </a:bodyPr>
          <a:lstStyle/>
          <a:p>
            <a:pPr algn="ctr"/>
            <a:r>
              <a:rPr lang="en-US" sz="2400" b="1" dirty="0" err="1">
                <a:solidFill>
                  <a:srgbClr val="000000"/>
                </a:solidFill>
              </a:rPr>
              <a:t>Dendrogram</a:t>
            </a:r>
            <a:endParaRPr lang="en-US" sz="2400" b="1" dirty="0">
              <a:solidFill>
                <a:srgbClr val="000000"/>
              </a:solidFill>
            </a:endParaRPr>
          </a:p>
        </p:txBody>
      </p:sp>
      <p:pic>
        <p:nvPicPr>
          <p:cNvPr id="25605" name="Picture 5"/>
          <p:cNvPicPr>
            <a:picLocks noChangeAspect="1" noChangeArrowheads="1"/>
          </p:cNvPicPr>
          <p:nvPr/>
        </p:nvPicPr>
        <p:blipFill>
          <a:blip r:embed="rId3" cstate="print"/>
          <a:srcRect/>
          <a:stretch>
            <a:fillRect/>
          </a:stretch>
        </p:blipFill>
        <p:spPr bwMode="auto">
          <a:xfrm>
            <a:off x="4750286" y="2228850"/>
            <a:ext cx="4387850" cy="2743200"/>
          </a:xfrm>
          <a:prstGeom prst="rect">
            <a:avLst/>
          </a:prstGeom>
          <a:noFill/>
          <a:ln w="12700">
            <a:noFill/>
            <a:miter lim="800000"/>
            <a:headEnd/>
            <a:tailEnd/>
          </a:ln>
        </p:spPr>
      </p:pic>
      <p:grpSp>
        <p:nvGrpSpPr>
          <p:cNvPr id="25606" name="Group 6"/>
          <p:cNvGrpSpPr>
            <a:grpSpLocks/>
          </p:cNvGrpSpPr>
          <p:nvPr/>
        </p:nvGrpSpPr>
        <p:grpSpPr bwMode="auto">
          <a:xfrm>
            <a:off x="792163" y="1919288"/>
            <a:ext cx="2998787" cy="2687637"/>
            <a:chOff x="383" y="1437"/>
            <a:chExt cx="1889" cy="1693"/>
          </a:xfrm>
        </p:grpSpPr>
        <p:sp>
          <p:nvSpPr>
            <p:cNvPr id="25622" name="Freeform 7"/>
            <p:cNvSpPr>
              <a:spLocks/>
            </p:cNvSpPr>
            <p:nvPr/>
          </p:nvSpPr>
          <p:spPr bwMode="auto">
            <a:xfrm>
              <a:off x="974" y="2118"/>
              <a:ext cx="87" cy="87"/>
            </a:xfrm>
            <a:custGeom>
              <a:avLst/>
              <a:gdLst>
                <a:gd name="T0" fmla="*/ 0 w 87"/>
                <a:gd name="T1" fmla="*/ 43 h 87"/>
                <a:gd name="T2" fmla="*/ 4 w 87"/>
                <a:gd name="T3" fmla="*/ 26 h 87"/>
                <a:gd name="T4" fmla="*/ 13 w 87"/>
                <a:gd name="T5" fmla="*/ 13 h 87"/>
                <a:gd name="T6" fmla="*/ 28 w 87"/>
                <a:gd name="T7" fmla="*/ 2 h 87"/>
                <a:gd name="T8" fmla="*/ 45 w 87"/>
                <a:gd name="T9" fmla="*/ 0 h 87"/>
                <a:gd name="T10" fmla="*/ 62 w 87"/>
                <a:gd name="T11" fmla="*/ 2 h 87"/>
                <a:gd name="T12" fmla="*/ 75 w 87"/>
                <a:gd name="T13" fmla="*/ 13 h 87"/>
                <a:gd name="T14" fmla="*/ 85 w 87"/>
                <a:gd name="T15" fmla="*/ 26 h 87"/>
                <a:gd name="T16" fmla="*/ 87 w 87"/>
                <a:gd name="T17" fmla="*/ 43 h 87"/>
                <a:gd name="T18" fmla="*/ 85 w 87"/>
                <a:gd name="T19" fmla="*/ 60 h 87"/>
                <a:gd name="T20" fmla="*/ 75 w 87"/>
                <a:gd name="T21" fmla="*/ 75 h 87"/>
                <a:gd name="T22" fmla="*/ 62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3"/>
                  </a:moveTo>
                  <a:lnTo>
                    <a:pt x="4" y="26"/>
                  </a:lnTo>
                  <a:lnTo>
                    <a:pt x="13" y="13"/>
                  </a:lnTo>
                  <a:lnTo>
                    <a:pt x="28" y="2"/>
                  </a:lnTo>
                  <a:lnTo>
                    <a:pt x="45" y="0"/>
                  </a:lnTo>
                  <a:lnTo>
                    <a:pt x="62" y="2"/>
                  </a:lnTo>
                  <a:lnTo>
                    <a:pt x="75" y="13"/>
                  </a:lnTo>
                  <a:lnTo>
                    <a:pt x="85" y="26"/>
                  </a:lnTo>
                  <a:lnTo>
                    <a:pt x="87" y="43"/>
                  </a:lnTo>
                  <a:lnTo>
                    <a:pt x="85" y="60"/>
                  </a:lnTo>
                  <a:lnTo>
                    <a:pt x="75" y="75"/>
                  </a:lnTo>
                  <a:lnTo>
                    <a:pt x="62" y="83"/>
                  </a:lnTo>
                  <a:lnTo>
                    <a:pt x="45" y="87"/>
                  </a:lnTo>
                  <a:lnTo>
                    <a:pt x="28" y="83"/>
                  </a:lnTo>
                  <a:lnTo>
                    <a:pt x="13" y="75"/>
                  </a:lnTo>
                  <a:lnTo>
                    <a:pt x="4" y="60"/>
                  </a:lnTo>
                  <a:lnTo>
                    <a:pt x="0" y="43"/>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3" name="Freeform 8"/>
            <p:cNvSpPr>
              <a:spLocks/>
            </p:cNvSpPr>
            <p:nvPr/>
          </p:nvSpPr>
          <p:spPr bwMode="auto">
            <a:xfrm>
              <a:off x="1782" y="1488"/>
              <a:ext cx="87" cy="87"/>
            </a:xfrm>
            <a:custGeom>
              <a:avLst/>
              <a:gdLst>
                <a:gd name="T0" fmla="*/ 0 w 87"/>
                <a:gd name="T1" fmla="*/ 43 h 87"/>
                <a:gd name="T2" fmla="*/ 4 w 87"/>
                <a:gd name="T3" fmla="*/ 26 h 87"/>
                <a:gd name="T4" fmla="*/ 13 w 87"/>
                <a:gd name="T5" fmla="*/ 13 h 87"/>
                <a:gd name="T6" fmla="*/ 28 w 87"/>
                <a:gd name="T7" fmla="*/ 3 h 87"/>
                <a:gd name="T8" fmla="*/ 45 w 87"/>
                <a:gd name="T9" fmla="*/ 0 h 87"/>
                <a:gd name="T10" fmla="*/ 60 w 87"/>
                <a:gd name="T11" fmla="*/ 3 h 87"/>
                <a:gd name="T12" fmla="*/ 74 w 87"/>
                <a:gd name="T13" fmla="*/ 13 h 87"/>
                <a:gd name="T14" fmla="*/ 85 w 87"/>
                <a:gd name="T15" fmla="*/ 26 h 87"/>
                <a:gd name="T16" fmla="*/ 87 w 87"/>
                <a:gd name="T17" fmla="*/ 43 h 87"/>
                <a:gd name="T18" fmla="*/ 85 w 87"/>
                <a:gd name="T19" fmla="*/ 60 h 87"/>
                <a:gd name="T20" fmla="*/ 74 w 87"/>
                <a:gd name="T21" fmla="*/ 75 h 87"/>
                <a:gd name="T22" fmla="*/ 60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3"/>
                  </a:moveTo>
                  <a:lnTo>
                    <a:pt x="4" y="26"/>
                  </a:lnTo>
                  <a:lnTo>
                    <a:pt x="13" y="13"/>
                  </a:lnTo>
                  <a:lnTo>
                    <a:pt x="28" y="3"/>
                  </a:lnTo>
                  <a:lnTo>
                    <a:pt x="45" y="0"/>
                  </a:lnTo>
                  <a:lnTo>
                    <a:pt x="60" y="3"/>
                  </a:lnTo>
                  <a:lnTo>
                    <a:pt x="74" y="13"/>
                  </a:lnTo>
                  <a:lnTo>
                    <a:pt x="85" y="26"/>
                  </a:lnTo>
                  <a:lnTo>
                    <a:pt x="87" y="43"/>
                  </a:lnTo>
                  <a:lnTo>
                    <a:pt x="85" y="60"/>
                  </a:lnTo>
                  <a:lnTo>
                    <a:pt x="74" y="75"/>
                  </a:lnTo>
                  <a:lnTo>
                    <a:pt x="60" y="83"/>
                  </a:lnTo>
                  <a:lnTo>
                    <a:pt x="45" y="87"/>
                  </a:lnTo>
                  <a:lnTo>
                    <a:pt x="28" y="83"/>
                  </a:lnTo>
                  <a:lnTo>
                    <a:pt x="13" y="75"/>
                  </a:lnTo>
                  <a:lnTo>
                    <a:pt x="4" y="60"/>
                  </a:lnTo>
                  <a:lnTo>
                    <a:pt x="0" y="43"/>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4" name="Freeform 9"/>
            <p:cNvSpPr>
              <a:spLocks/>
            </p:cNvSpPr>
            <p:nvPr/>
          </p:nvSpPr>
          <p:spPr bwMode="auto">
            <a:xfrm>
              <a:off x="1193" y="2975"/>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5 w 87"/>
                <a:gd name="T13" fmla="*/ 13 h 87"/>
                <a:gd name="T14" fmla="*/ 85 w 87"/>
                <a:gd name="T15" fmla="*/ 28 h 87"/>
                <a:gd name="T16" fmla="*/ 87 w 87"/>
                <a:gd name="T17" fmla="*/ 45 h 87"/>
                <a:gd name="T18" fmla="*/ 85 w 87"/>
                <a:gd name="T19" fmla="*/ 62 h 87"/>
                <a:gd name="T20" fmla="*/ 75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4"/>
                  </a:lnTo>
                  <a:lnTo>
                    <a:pt x="45" y="0"/>
                  </a:lnTo>
                  <a:lnTo>
                    <a:pt x="62" y="4"/>
                  </a:lnTo>
                  <a:lnTo>
                    <a:pt x="75" y="13"/>
                  </a:lnTo>
                  <a:lnTo>
                    <a:pt x="85" y="28"/>
                  </a:lnTo>
                  <a:lnTo>
                    <a:pt x="87" y="45"/>
                  </a:lnTo>
                  <a:lnTo>
                    <a:pt x="85" y="62"/>
                  </a:lnTo>
                  <a:lnTo>
                    <a:pt x="75" y="74"/>
                  </a:lnTo>
                  <a:lnTo>
                    <a:pt x="62" y="85"/>
                  </a:lnTo>
                  <a:lnTo>
                    <a:pt x="45" y="87"/>
                  </a:lnTo>
                  <a:lnTo>
                    <a:pt x="28" y="85"/>
                  </a:lnTo>
                  <a:lnTo>
                    <a:pt x="13" y="74"/>
                  </a:lnTo>
                  <a:lnTo>
                    <a:pt x="4" y="62"/>
                  </a:lnTo>
                  <a:lnTo>
                    <a:pt x="0" y="45"/>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5" name="Freeform 10"/>
            <p:cNvSpPr>
              <a:spLocks/>
            </p:cNvSpPr>
            <p:nvPr/>
          </p:nvSpPr>
          <p:spPr bwMode="auto">
            <a:xfrm>
              <a:off x="383" y="1993"/>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4 w 87"/>
                <a:gd name="T13" fmla="*/ 13 h 87"/>
                <a:gd name="T14" fmla="*/ 85 w 87"/>
                <a:gd name="T15" fmla="*/ 28 h 87"/>
                <a:gd name="T16" fmla="*/ 87 w 87"/>
                <a:gd name="T17" fmla="*/ 45 h 87"/>
                <a:gd name="T18" fmla="*/ 85 w 87"/>
                <a:gd name="T19" fmla="*/ 62 h 87"/>
                <a:gd name="T20" fmla="*/ 74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4"/>
                  </a:lnTo>
                  <a:lnTo>
                    <a:pt x="45" y="0"/>
                  </a:lnTo>
                  <a:lnTo>
                    <a:pt x="62" y="4"/>
                  </a:lnTo>
                  <a:lnTo>
                    <a:pt x="74" y="13"/>
                  </a:lnTo>
                  <a:lnTo>
                    <a:pt x="85" y="28"/>
                  </a:lnTo>
                  <a:lnTo>
                    <a:pt x="87" y="45"/>
                  </a:lnTo>
                  <a:lnTo>
                    <a:pt x="85" y="62"/>
                  </a:lnTo>
                  <a:lnTo>
                    <a:pt x="74" y="74"/>
                  </a:lnTo>
                  <a:lnTo>
                    <a:pt x="62" y="85"/>
                  </a:lnTo>
                  <a:lnTo>
                    <a:pt x="45" y="87"/>
                  </a:lnTo>
                  <a:lnTo>
                    <a:pt x="28" y="85"/>
                  </a:lnTo>
                  <a:lnTo>
                    <a:pt x="13" y="74"/>
                  </a:lnTo>
                  <a:lnTo>
                    <a:pt x="4" y="62"/>
                  </a:lnTo>
                  <a:lnTo>
                    <a:pt x="0" y="45"/>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6" name="Freeform 11"/>
            <p:cNvSpPr>
              <a:spLocks/>
            </p:cNvSpPr>
            <p:nvPr/>
          </p:nvSpPr>
          <p:spPr bwMode="auto">
            <a:xfrm>
              <a:off x="1544" y="2419"/>
              <a:ext cx="87" cy="87"/>
            </a:xfrm>
            <a:custGeom>
              <a:avLst/>
              <a:gdLst>
                <a:gd name="T0" fmla="*/ 0 w 87"/>
                <a:gd name="T1" fmla="*/ 45 h 87"/>
                <a:gd name="T2" fmla="*/ 4 w 87"/>
                <a:gd name="T3" fmla="*/ 28 h 87"/>
                <a:gd name="T4" fmla="*/ 13 w 87"/>
                <a:gd name="T5" fmla="*/ 13 h 87"/>
                <a:gd name="T6" fmla="*/ 28 w 87"/>
                <a:gd name="T7" fmla="*/ 5 h 87"/>
                <a:gd name="T8" fmla="*/ 42 w 87"/>
                <a:gd name="T9" fmla="*/ 0 h 87"/>
                <a:gd name="T10" fmla="*/ 59 w 87"/>
                <a:gd name="T11" fmla="*/ 5 h 87"/>
                <a:gd name="T12" fmla="*/ 74 w 87"/>
                <a:gd name="T13" fmla="*/ 13 h 87"/>
                <a:gd name="T14" fmla="*/ 83 w 87"/>
                <a:gd name="T15" fmla="*/ 28 h 87"/>
                <a:gd name="T16" fmla="*/ 87 w 87"/>
                <a:gd name="T17" fmla="*/ 45 h 87"/>
                <a:gd name="T18" fmla="*/ 83 w 87"/>
                <a:gd name="T19" fmla="*/ 62 h 87"/>
                <a:gd name="T20" fmla="*/ 74 w 87"/>
                <a:gd name="T21" fmla="*/ 75 h 87"/>
                <a:gd name="T22" fmla="*/ 59 w 87"/>
                <a:gd name="T23" fmla="*/ 85 h 87"/>
                <a:gd name="T24" fmla="*/ 42 w 87"/>
                <a:gd name="T25" fmla="*/ 87 h 87"/>
                <a:gd name="T26" fmla="*/ 28 w 87"/>
                <a:gd name="T27" fmla="*/ 85 h 87"/>
                <a:gd name="T28" fmla="*/ 13 w 87"/>
                <a:gd name="T29" fmla="*/ 75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5"/>
                  </a:lnTo>
                  <a:lnTo>
                    <a:pt x="42" y="0"/>
                  </a:lnTo>
                  <a:lnTo>
                    <a:pt x="59" y="5"/>
                  </a:lnTo>
                  <a:lnTo>
                    <a:pt x="74" y="13"/>
                  </a:lnTo>
                  <a:lnTo>
                    <a:pt x="83" y="28"/>
                  </a:lnTo>
                  <a:lnTo>
                    <a:pt x="87" y="45"/>
                  </a:lnTo>
                  <a:lnTo>
                    <a:pt x="83" y="62"/>
                  </a:lnTo>
                  <a:lnTo>
                    <a:pt x="74" y="75"/>
                  </a:lnTo>
                  <a:lnTo>
                    <a:pt x="59" y="85"/>
                  </a:lnTo>
                  <a:lnTo>
                    <a:pt x="42" y="87"/>
                  </a:lnTo>
                  <a:lnTo>
                    <a:pt x="28" y="85"/>
                  </a:lnTo>
                  <a:lnTo>
                    <a:pt x="13" y="75"/>
                  </a:lnTo>
                  <a:lnTo>
                    <a:pt x="4" y="62"/>
                  </a:lnTo>
                  <a:lnTo>
                    <a:pt x="0" y="45"/>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7" name="Freeform 12"/>
            <p:cNvSpPr>
              <a:spLocks/>
            </p:cNvSpPr>
            <p:nvPr/>
          </p:nvSpPr>
          <p:spPr bwMode="auto">
            <a:xfrm>
              <a:off x="2018" y="2479"/>
              <a:ext cx="87" cy="87"/>
            </a:xfrm>
            <a:custGeom>
              <a:avLst/>
              <a:gdLst>
                <a:gd name="T0" fmla="*/ 0 w 87"/>
                <a:gd name="T1" fmla="*/ 42 h 87"/>
                <a:gd name="T2" fmla="*/ 4 w 87"/>
                <a:gd name="T3" fmla="*/ 25 h 87"/>
                <a:gd name="T4" fmla="*/ 13 w 87"/>
                <a:gd name="T5" fmla="*/ 13 h 87"/>
                <a:gd name="T6" fmla="*/ 28 w 87"/>
                <a:gd name="T7" fmla="*/ 2 h 87"/>
                <a:gd name="T8" fmla="*/ 45 w 87"/>
                <a:gd name="T9" fmla="*/ 0 h 87"/>
                <a:gd name="T10" fmla="*/ 62 w 87"/>
                <a:gd name="T11" fmla="*/ 2 h 87"/>
                <a:gd name="T12" fmla="*/ 74 w 87"/>
                <a:gd name="T13" fmla="*/ 13 h 87"/>
                <a:gd name="T14" fmla="*/ 85 w 87"/>
                <a:gd name="T15" fmla="*/ 25 h 87"/>
                <a:gd name="T16" fmla="*/ 87 w 87"/>
                <a:gd name="T17" fmla="*/ 42 h 87"/>
                <a:gd name="T18" fmla="*/ 85 w 87"/>
                <a:gd name="T19" fmla="*/ 59 h 87"/>
                <a:gd name="T20" fmla="*/ 74 w 87"/>
                <a:gd name="T21" fmla="*/ 74 h 87"/>
                <a:gd name="T22" fmla="*/ 62 w 87"/>
                <a:gd name="T23" fmla="*/ 83 h 87"/>
                <a:gd name="T24" fmla="*/ 45 w 87"/>
                <a:gd name="T25" fmla="*/ 87 h 87"/>
                <a:gd name="T26" fmla="*/ 28 w 87"/>
                <a:gd name="T27" fmla="*/ 83 h 87"/>
                <a:gd name="T28" fmla="*/ 13 w 87"/>
                <a:gd name="T29" fmla="*/ 74 h 87"/>
                <a:gd name="T30" fmla="*/ 4 w 87"/>
                <a:gd name="T31" fmla="*/ 59 h 87"/>
                <a:gd name="T32" fmla="*/ 0 w 87"/>
                <a:gd name="T33" fmla="*/ 4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2"/>
                  </a:moveTo>
                  <a:lnTo>
                    <a:pt x="4" y="25"/>
                  </a:lnTo>
                  <a:lnTo>
                    <a:pt x="13" y="13"/>
                  </a:lnTo>
                  <a:lnTo>
                    <a:pt x="28" y="2"/>
                  </a:lnTo>
                  <a:lnTo>
                    <a:pt x="45" y="0"/>
                  </a:lnTo>
                  <a:lnTo>
                    <a:pt x="62" y="2"/>
                  </a:lnTo>
                  <a:lnTo>
                    <a:pt x="74" y="13"/>
                  </a:lnTo>
                  <a:lnTo>
                    <a:pt x="85" y="25"/>
                  </a:lnTo>
                  <a:lnTo>
                    <a:pt x="87" y="42"/>
                  </a:lnTo>
                  <a:lnTo>
                    <a:pt x="85" y="59"/>
                  </a:lnTo>
                  <a:lnTo>
                    <a:pt x="74" y="74"/>
                  </a:lnTo>
                  <a:lnTo>
                    <a:pt x="62" y="83"/>
                  </a:lnTo>
                  <a:lnTo>
                    <a:pt x="45" y="87"/>
                  </a:lnTo>
                  <a:lnTo>
                    <a:pt x="28" y="83"/>
                  </a:lnTo>
                  <a:lnTo>
                    <a:pt x="13" y="74"/>
                  </a:lnTo>
                  <a:lnTo>
                    <a:pt x="4" y="59"/>
                  </a:lnTo>
                  <a:lnTo>
                    <a:pt x="0" y="42"/>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8" name="Rectangle 13"/>
            <p:cNvSpPr>
              <a:spLocks noChangeArrowheads="1"/>
            </p:cNvSpPr>
            <p:nvPr/>
          </p:nvSpPr>
          <p:spPr bwMode="auto">
            <a:xfrm>
              <a:off x="1890" y="1437"/>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1</a:t>
              </a:r>
              <a:endParaRPr lang="en-US" b="1">
                <a:solidFill>
                  <a:srgbClr val="000000"/>
                </a:solidFill>
              </a:endParaRPr>
            </a:p>
          </p:txBody>
        </p:sp>
        <p:sp>
          <p:nvSpPr>
            <p:cNvPr id="25629" name="Rectangle 14"/>
            <p:cNvSpPr>
              <a:spLocks noChangeArrowheads="1"/>
            </p:cNvSpPr>
            <p:nvPr/>
          </p:nvSpPr>
          <p:spPr bwMode="auto">
            <a:xfrm>
              <a:off x="1089" y="2061"/>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2</a:t>
              </a:r>
              <a:endParaRPr lang="en-US" b="1">
                <a:solidFill>
                  <a:srgbClr val="000000"/>
                </a:solidFill>
              </a:endParaRPr>
            </a:p>
          </p:txBody>
        </p:sp>
        <p:sp>
          <p:nvSpPr>
            <p:cNvPr id="25630" name="Rectangle 15"/>
            <p:cNvSpPr>
              <a:spLocks noChangeArrowheads="1"/>
            </p:cNvSpPr>
            <p:nvPr/>
          </p:nvSpPr>
          <p:spPr bwMode="auto">
            <a:xfrm>
              <a:off x="1699" y="2373"/>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3</a:t>
              </a:r>
              <a:endParaRPr lang="en-US" b="1">
                <a:solidFill>
                  <a:srgbClr val="000000"/>
                </a:solidFill>
              </a:endParaRPr>
            </a:p>
          </p:txBody>
        </p:sp>
        <p:sp>
          <p:nvSpPr>
            <p:cNvPr id="25631" name="Rectangle 16"/>
            <p:cNvSpPr>
              <a:spLocks noChangeArrowheads="1"/>
            </p:cNvSpPr>
            <p:nvPr/>
          </p:nvSpPr>
          <p:spPr bwMode="auto">
            <a:xfrm>
              <a:off x="1319" y="2928"/>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4</a:t>
              </a:r>
              <a:endParaRPr lang="en-US" b="1">
                <a:solidFill>
                  <a:srgbClr val="000000"/>
                </a:solidFill>
              </a:endParaRPr>
            </a:p>
          </p:txBody>
        </p:sp>
        <p:sp>
          <p:nvSpPr>
            <p:cNvPr id="25632" name="Rectangle 17"/>
            <p:cNvSpPr>
              <a:spLocks noChangeArrowheads="1"/>
            </p:cNvSpPr>
            <p:nvPr/>
          </p:nvSpPr>
          <p:spPr bwMode="auto">
            <a:xfrm>
              <a:off x="517" y="1940"/>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5</a:t>
              </a:r>
              <a:endParaRPr lang="en-US" b="1">
                <a:solidFill>
                  <a:srgbClr val="000000"/>
                </a:solidFill>
              </a:endParaRPr>
            </a:p>
          </p:txBody>
        </p:sp>
        <p:sp>
          <p:nvSpPr>
            <p:cNvPr id="25633" name="Rectangle 18"/>
            <p:cNvSpPr>
              <a:spLocks noChangeArrowheads="1"/>
            </p:cNvSpPr>
            <p:nvPr/>
          </p:nvSpPr>
          <p:spPr bwMode="auto">
            <a:xfrm>
              <a:off x="2188" y="2428"/>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6</a:t>
              </a:r>
              <a:endParaRPr lang="en-US" b="1">
                <a:solidFill>
                  <a:srgbClr val="000000"/>
                </a:solidFill>
              </a:endParaRPr>
            </a:p>
          </p:txBody>
        </p:sp>
      </p:grpSp>
      <p:grpSp>
        <p:nvGrpSpPr>
          <p:cNvPr id="25607" name="Group 19"/>
          <p:cNvGrpSpPr>
            <a:grpSpLocks/>
          </p:cNvGrpSpPr>
          <p:nvPr/>
        </p:nvGrpSpPr>
        <p:grpSpPr bwMode="auto">
          <a:xfrm>
            <a:off x="2509838" y="3303588"/>
            <a:ext cx="1401762" cy="890587"/>
            <a:chOff x="1465" y="2309"/>
            <a:chExt cx="883" cy="561"/>
          </a:xfrm>
        </p:grpSpPr>
        <p:sp>
          <p:nvSpPr>
            <p:cNvPr id="25620" name="Freeform 20"/>
            <p:cNvSpPr>
              <a:spLocks/>
            </p:cNvSpPr>
            <p:nvPr/>
          </p:nvSpPr>
          <p:spPr bwMode="auto">
            <a:xfrm>
              <a:off x="1465" y="2309"/>
              <a:ext cx="883" cy="369"/>
            </a:xfrm>
            <a:custGeom>
              <a:avLst/>
              <a:gdLst>
                <a:gd name="T0" fmla="*/ 442 w 883"/>
                <a:gd name="T1" fmla="*/ 0 h 369"/>
                <a:gd name="T2" fmla="*/ 502 w 883"/>
                <a:gd name="T3" fmla="*/ 2 h 369"/>
                <a:gd name="T4" fmla="*/ 562 w 883"/>
                <a:gd name="T5" fmla="*/ 7 h 369"/>
                <a:gd name="T6" fmla="*/ 619 w 883"/>
                <a:gd name="T7" fmla="*/ 15 h 369"/>
                <a:gd name="T8" fmla="*/ 672 w 883"/>
                <a:gd name="T9" fmla="*/ 28 h 369"/>
                <a:gd name="T10" fmla="*/ 721 w 883"/>
                <a:gd name="T11" fmla="*/ 43 h 369"/>
                <a:gd name="T12" fmla="*/ 766 w 883"/>
                <a:gd name="T13" fmla="*/ 60 h 369"/>
                <a:gd name="T14" fmla="*/ 804 w 883"/>
                <a:gd name="T15" fmla="*/ 79 h 369"/>
                <a:gd name="T16" fmla="*/ 836 w 883"/>
                <a:gd name="T17" fmla="*/ 100 h 369"/>
                <a:gd name="T18" fmla="*/ 859 w 883"/>
                <a:gd name="T19" fmla="*/ 123 h 369"/>
                <a:gd name="T20" fmla="*/ 876 w 883"/>
                <a:gd name="T21" fmla="*/ 147 h 369"/>
                <a:gd name="T22" fmla="*/ 883 w 883"/>
                <a:gd name="T23" fmla="*/ 172 h 369"/>
                <a:gd name="T24" fmla="*/ 883 w 883"/>
                <a:gd name="T25" fmla="*/ 197 h 369"/>
                <a:gd name="T26" fmla="*/ 876 w 883"/>
                <a:gd name="T27" fmla="*/ 223 h 369"/>
                <a:gd name="T28" fmla="*/ 859 w 883"/>
                <a:gd name="T29" fmla="*/ 246 h 369"/>
                <a:gd name="T30" fmla="*/ 836 w 883"/>
                <a:gd name="T31" fmla="*/ 270 h 369"/>
                <a:gd name="T32" fmla="*/ 804 w 883"/>
                <a:gd name="T33" fmla="*/ 291 h 369"/>
                <a:gd name="T34" fmla="*/ 766 w 883"/>
                <a:gd name="T35" fmla="*/ 310 h 369"/>
                <a:gd name="T36" fmla="*/ 721 w 883"/>
                <a:gd name="T37" fmla="*/ 327 h 369"/>
                <a:gd name="T38" fmla="*/ 672 w 883"/>
                <a:gd name="T39" fmla="*/ 342 h 369"/>
                <a:gd name="T40" fmla="*/ 619 w 883"/>
                <a:gd name="T41" fmla="*/ 354 h 369"/>
                <a:gd name="T42" fmla="*/ 562 w 883"/>
                <a:gd name="T43" fmla="*/ 363 h 369"/>
                <a:gd name="T44" fmla="*/ 502 w 883"/>
                <a:gd name="T45" fmla="*/ 367 h 369"/>
                <a:gd name="T46" fmla="*/ 442 w 883"/>
                <a:gd name="T47" fmla="*/ 369 h 369"/>
                <a:gd name="T48" fmla="*/ 381 w 883"/>
                <a:gd name="T49" fmla="*/ 367 h 369"/>
                <a:gd name="T50" fmla="*/ 323 w 883"/>
                <a:gd name="T51" fmla="*/ 363 h 369"/>
                <a:gd name="T52" fmla="*/ 266 w 883"/>
                <a:gd name="T53" fmla="*/ 354 h 369"/>
                <a:gd name="T54" fmla="*/ 213 w 883"/>
                <a:gd name="T55" fmla="*/ 342 h 369"/>
                <a:gd name="T56" fmla="*/ 162 w 883"/>
                <a:gd name="T57" fmla="*/ 327 h 369"/>
                <a:gd name="T58" fmla="*/ 119 w 883"/>
                <a:gd name="T59" fmla="*/ 310 h 369"/>
                <a:gd name="T60" fmla="*/ 81 w 883"/>
                <a:gd name="T61" fmla="*/ 291 h 369"/>
                <a:gd name="T62" fmla="*/ 49 w 883"/>
                <a:gd name="T63" fmla="*/ 270 h 369"/>
                <a:gd name="T64" fmla="*/ 26 w 883"/>
                <a:gd name="T65" fmla="*/ 246 h 369"/>
                <a:gd name="T66" fmla="*/ 9 w 883"/>
                <a:gd name="T67" fmla="*/ 223 h 369"/>
                <a:gd name="T68" fmla="*/ 0 w 883"/>
                <a:gd name="T69" fmla="*/ 197 h 369"/>
                <a:gd name="T70" fmla="*/ 0 w 883"/>
                <a:gd name="T71" fmla="*/ 172 h 369"/>
                <a:gd name="T72" fmla="*/ 9 w 883"/>
                <a:gd name="T73" fmla="*/ 147 h 369"/>
                <a:gd name="T74" fmla="*/ 26 w 883"/>
                <a:gd name="T75" fmla="*/ 123 h 369"/>
                <a:gd name="T76" fmla="*/ 49 w 883"/>
                <a:gd name="T77" fmla="*/ 100 h 369"/>
                <a:gd name="T78" fmla="*/ 81 w 883"/>
                <a:gd name="T79" fmla="*/ 79 h 369"/>
                <a:gd name="T80" fmla="*/ 119 w 883"/>
                <a:gd name="T81" fmla="*/ 60 h 369"/>
                <a:gd name="T82" fmla="*/ 162 w 883"/>
                <a:gd name="T83" fmla="*/ 43 h 369"/>
                <a:gd name="T84" fmla="*/ 213 w 883"/>
                <a:gd name="T85" fmla="*/ 28 h 369"/>
                <a:gd name="T86" fmla="*/ 266 w 883"/>
                <a:gd name="T87" fmla="*/ 15 h 369"/>
                <a:gd name="T88" fmla="*/ 323 w 883"/>
                <a:gd name="T89" fmla="*/ 7 h 369"/>
                <a:gd name="T90" fmla="*/ 381 w 883"/>
                <a:gd name="T91" fmla="*/ 2 h 369"/>
                <a:gd name="T92" fmla="*/ 442 w 883"/>
                <a:gd name="T93" fmla="*/ 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3"/>
                <a:gd name="T142" fmla="*/ 0 h 369"/>
                <a:gd name="T143" fmla="*/ 883 w 883"/>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3" h="369">
                  <a:moveTo>
                    <a:pt x="442" y="0"/>
                  </a:moveTo>
                  <a:lnTo>
                    <a:pt x="502" y="2"/>
                  </a:lnTo>
                  <a:lnTo>
                    <a:pt x="562" y="7"/>
                  </a:lnTo>
                  <a:lnTo>
                    <a:pt x="619" y="15"/>
                  </a:lnTo>
                  <a:lnTo>
                    <a:pt x="672" y="28"/>
                  </a:lnTo>
                  <a:lnTo>
                    <a:pt x="721" y="43"/>
                  </a:lnTo>
                  <a:lnTo>
                    <a:pt x="766" y="60"/>
                  </a:lnTo>
                  <a:lnTo>
                    <a:pt x="804" y="79"/>
                  </a:lnTo>
                  <a:lnTo>
                    <a:pt x="836" y="100"/>
                  </a:lnTo>
                  <a:lnTo>
                    <a:pt x="859" y="123"/>
                  </a:lnTo>
                  <a:lnTo>
                    <a:pt x="876" y="147"/>
                  </a:lnTo>
                  <a:lnTo>
                    <a:pt x="883" y="172"/>
                  </a:lnTo>
                  <a:lnTo>
                    <a:pt x="883" y="197"/>
                  </a:lnTo>
                  <a:lnTo>
                    <a:pt x="876" y="223"/>
                  </a:lnTo>
                  <a:lnTo>
                    <a:pt x="859" y="246"/>
                  </a:lnTo>
                  <a:lnTo>
                    <a:pt x="836" y="270"/>
                  </a:lnTo>
                  <a:lnTo>
                    <a:pt x="804" y="291"/>
                  </a:lnTo>
                  <a:lnTo>
                    <a:pt x="766" y="310"/>
                  </a:lnTo>
                  <a:lnTo>
                    <a:pt x="721" y="327"/>
                  </a:lnTo>
                  <a:lnTo>
                    <a:pt x="672" y="342"/>
                  </a:lnTo>
                  <a:lnTo>
                    <a:pt x="619" y="354"/>
                  </a:lnTo>
                  <a:lnTo>
                    <a:pt x="562" y="363"/>
                  </a:lnTo>
                  <a:lnTo>
                    <a:pt x="502" y="367"/>
                  </a:lnTo>
                  <a:lnTo>
                    <a:pt x="442" y="369"/>
                  </a:lnTo>
                  <a:lnTo>
                    <a:pt x="381" y="367"/>
                  </a:lnTo>
                  <a:lnTo>
                    <a:pt x="323" y="363"/>
                  </a:lnTo>
                  <a:lnTo>
                    <a:pt x="266" y="354"/>
                  </a:lnTo>
                  <a:lnTo>
                    <a:pt x="213" y="342"/>
                  </a:lnTo>
                  <a:lnTo>
                    <a:pt x="162" y="327"/>
                  </a:lnTo>
                  <a:lnTo>
                    <a:pt x="119" y="310"/>
                  </a:lnTo>
                  <a:lnTo>
                    <a:pt x="81" y="291"/>
                  </a:lnTo>
                  <a:lnTo>
                    <a:pt x="49" y="270"/>
                  </a:lnTo>
                  <a:lnTo>
                    <a:pt x="26" y="246"/>
                  </a:lnTo>
                  <a:lnTo>
                    <a:pt x="9" y="223"/>
                  </a:lnTo>
                  <a:lnTo>
                    <a:pt x="0" y="197"/>
                  </a:lnTo>
                  <a:lnTo>
                    <a:pt x="0" y="172"/>
                  </a:lnTo>
                  <a:lnTo>
                    <a:pt x="9" y="147"/>
                  </a:lnTo>
                  <a:lnTo>
                    <a:pt x="26" y="123"/>
                  </a:lnTo>
                  <a:lnTo>
                    <a:pt x="49" y="100"/>
                  </a:lnTo>
                  <a:lnTo>
                    <a:pt x="81" y="79"/>
                  </a:lnTo>
                  <a:lnTo>
                    <a:pt x="119" y="60"/>
                  </a:lnTo>
                  <a:lnTo>
                    <a:pt x="162" y="43"/>
                  </a:lnTo>
                  <a:lnTo>
                    <a:pt x="213" y="28"/>
                  </a:lnTo>
                  <a:lnTo>
                    <a:pt x="266" y="15"/>
                  </a:lnTo>
                  <a:lnTo>
                    <a:pt x="323" y="7"/>
                  </a:lnTo>
                  <a:lnTo>
                    <a:pt x="381" y="2"/>
                  </a:lnTo>
                  <a:lnTo>
                    <a:pt x="442" y="0"/>
                  </a:lnTo>
                </a:path>
              </a:pathLst>
            </a:custGeom>
            <a:noFill/>
            <a:ln w="3175">
              <a:solidFill>
                <a:srgbClr val="000000"/>
              </a:solidFill>
              <a:round/>
              <a:headEnd/>
              <a:tailEnd/>
            </a:ln>
          </p:spPr>
          <p:txBody>
            <a:bodyPr/>
            <a:lstStyle/>
            <a:p>
              <a:pPr algn="l"/>
              <a:endParaRPr lang="en-US" sz="2400">
                <a:solidFill>
                  <a:srgbClr val="000000"/>
                </a:solidFill>
              </a:endParaRPr>
            </a:p>
          </p:txBody>
        </p:sp>
        <p:sp>
          <p:nvSpPr>
            <p:cNvPr id="25621" name="Rectangle 21"/>
            <p:cNvSpPr>
              <a:spLocks noChangeArrowheads="1"/>
            </p:cNvSpPr>
            <p:nvPr/>
          </p:nvSpPr>
          <p:spPr bwMode="auto">
            <a:xfrm>
              <a:off x="1831" y="2668"/>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1</a:t>
              </a:r>
              <a:endParaRPr lang="en-US" b="1">
                <a:solidFill>
                  <a:srgbClr val="000000"/>
                </a:solidFill>
              </a:endParaRPr>
            </a:p>
          </p:txBody>
        </p:sp>
      </p:grpSp>
      <p:grpSp>
        <p:nvGrpSpPr>
          <p:cNvPr id="25608" name="Group 22"/>
          <p:cNvGrpSpPr>
            <a:grpSpLocks/>
          </p:cNvGrpSpPr>
          <p:nvPr/>
        </p:nvGrpSpPr>
        <p:grpSpPr bwMode="auto">
          <a:xfrm>
            <a:off x="704850" y="2344738"/>
            <a:ext cx="1579563" cy="889000"/>
            <a:chOff x="328" y="1705"/>
            <a:chExt cx="995" cy="560"/>
          </a:xfrm>
        </p:grpSpPr>
        <p:sp>
          <p:nvSpPr>
            <p:cNvPr id="25618" name="Freeform 23"/>
            <p:cNvSpPr>
              <a:spLocks/>
            </p:cNvSpPr>
            <p:nvPr/>
          </p:nvSpPr>
          <p:spPr bwMode="auto">
            <a:xfrm>
              <a:off x="328" y="1881"/>
              <a:ext cx="995" cy="384"/>
            </a:xfrm>
            <a:custGeom>
              <a:avLst/>
              <a:gdLst>
                <a:gd name="T0" fmla="*/ 514 w 995"/>
                <a:gd name="T1" fmla="*/ 4 h 384"/>
                <a:gd name="T2" fmla="*/ 576 w 995"/>
                <a:gd name="T3" fmla="*/ 10 h 384"/>
                <a:gd name="T4" fmla="*/ 638 w 995"/>
                <a:gd name="T5" fmla="*/ 21 h 384"/>
                <a:gd name="T6" fmla="*/ 695 w 995"/>
                <a:gd name="T7" fmla="*/ 34 h 384"/>
                <a:gd name="T8" fmla="*/ 752 w 995"/>
                <a:gd name="T9" fmla="*/ 49 h 384"/>
                <a:gd name="T10" fmla="*/ 803 w 995"/>
                <a:gd name="T11" fmla="*/ 66 h 384"/>
                <a:gd name="T12" fmla="*/ 850 w 995"/>
                <a:gd name="T13" fmla="*/ 85 h 384"/>
                <a:gd name="T14" fmla="*/ 891 w 995"/>
                <a:gd name="T15" fmla="*/ 106 h 384"/>
                <a:gd name="T16" fmla="*/ 927 w 995"/>
                <a:gd name="T17" fmla="*/ 127 h 384"/>
                <a:gd name="T18" fmla="*/ 954 w 995"/>
                <a:gd name="T19" fmla="*/ 150 h 384"/>
                <a:gd name="T20" fmla="*/ 976 w 995"/>
                <a:gd name="T21" fmla="*/ 176 h 384"/>
                <a:gd name="T22" fmla="*/ 988 w 995"/>
                <a:gd name="T23" fmla="*/ 199 h 384"/>
                <a:gd name="T24" fmla="*/ 995 w 995"/>
                <a:gd name="T25" fmla="*/ 222 h 384"/>
                <a:gd name="T26" fmla="*/ 993 w 995"/>
                <a:gd name="T27" fmla="*/ 248 h 384"/>
                <a:gd name="T28" fmla="*/ 982 w 995"/>
                <a:gd name="T29" fmla="*/ 269 h 384"/>
                <a:gd name="T30" fmla="*/ 965 w 995"/>
                <a:gd name="T31" fmla="*/ 290 h 384"/>
                <a:gd name="T32" fmla="*/ 940 w 995"/>
                <a:gd name="T33" fmla="*/ 312 h 384"/>
                <a:gd name="T34" fmla="*/ 908 w 995"/>
                <a:gd name="T35" fmla="*/ 329 h 384"/>
                <a:gd name="T36" fmla="*/ 869 w 995"/>
                <a:gd name="T37" fmla="*/ 345 h 384"/>
                <a:gd name="T38" fmla="*/ 827 w 995"/>
                <a:gd name="T39" fmla="*/ 358 h 384"/>
                <a:gd name="T40" fmla="*/ 776 w 995"/>
                <a:gd name="T41" fmla="*/ 369 h 384"/>
                <a:gd name="T42" fmla="*/ 723 w 995"/>
                <a:gd name="T43" fmla="*/ 377 h 384"/>
                <a:gd name="T44" fmla="*/ 665 w 995"/>
                <a:gd name="T45" fmla="*/ 382 h 384"/>
                <a:gd name="T46" fmla="*/ 606 w 995"/>
                <a:gd name="T47" fmla="*/ 384 h 384"/>
                <a:gd name="T48" fmla="*/ 544 w 995"/>
                <a:gd name="T49" fmla="*/ 384 h 384"/>
                <a:gd name="T50" fmla="*/ 480 w 995"/>
                <a:gd name="T51" fmla="*/ 379 h 384"/>
                <a:gd name="T52" fmla="*/ 419 w 995"/>
                <a:gd name="T53" fmla="*/ 373 h 384"/>
                <a:gd name="T54" fmla="*/ 357 w 995"/>
                <a:gd name="T55" fmla="*/ 362 h 384"/>
                <a:gd name="T56" fmla="*/ 300 w 995"/>
                <a:gd name="T57" fmla="*/ 350 h 384"/>
                <a:gd name="T58" fmla="*/ 242 w 995"/>
                <a:gd name="T59" fmla="*/ 335 h 384"/>
                <a:gd name="T60" fmla="*/ 191 w 995"/>
                <a:gd name="T61" fmla="*/ 318 h 384"/>
                <a:gd name="T62" fmla="*/ 144 w 995"/>
                <a:gd name="T63" fmla="*/ 299 h 384"/>
                <a:gd name="T64" fmla="*/ 104 w 995"/>
                <a:gd name="T65" fmla="*/ 278 h 384"/>
                <a:gd name="T66" fmla="*/ 68 w 995"/>
                <a:gd name="T67" fmla="*/ 256 h 384"/>
                <a:gd name="T68" fmla="*/ 40 w 995"/>
                <a:gd name="T69" fmla="*/ 233 h 384"/>
                <a:gd name="T70" fmla="*/ 19 w 995"/>
                <a:gd name="T71" fmla="*/ 208 h 384"/>
                <a:gd name="T72" fmla="*/ 6 w 995"/>
                <a:gd name="T73" fmla="*/ 184 h 384"/>
                <a:gd name="T74" fmla="*/ 0 w 995"/>
                <a:gd name="T75" fmla="*/ 161 h 384"/>
                <a:gd name="T76" fmla="*/ 2 w 995"/>
                <a:gd name="T77" fmla="*/ 138 h 384"/>
                <a:gd name="T78" fmla="*/ 13 w 995"/>
                <a:gd name="T79" fmla="*/ 114 h 384"/>
                <a:gd name="T80" fmla="*/ 30 w 995"/>
                <a:gd name="T81" fmla="*/ 93 h 384"/>
                <a:gd name="T82" fmla="*/ 55 w 995"/>
                <a:gd name="T83" fmla="*/ 72 h 384"/>
                <a:gd name="T84" fmla="*/ 87 w 995"/>
                <a:gd name="T85" fmla="*/ 55 h 384"/>
                <a:gd name="T86" fmla="*/ 125 w 995"/>
                <a:gd name="T87" fmla="*/ 38 h 384"/>
                <a:gd name="T88" fmla="*/ 168 w 995"/>
                <a:gd name="T89" fmla="*/ 25 h 384"/>
                <a:gd name="T90" fmla="*/ 219 w 995"/>
                <a:gd name="T91" fmla="*/ 15 h 384"/>
                <a:gd name="T92" fmla="*/ 272 w 995"/>
                <a:gd name="T93" fmla="*/ 6 h 384"/>
                <a:gd name="T94" fmla="*/ 329 w 995"/>
                <a:gd name="T95" fmla="*/ 2 h 384"/>
                <a:gd name="T96" fmla="*/ 389 w 995"/>
                <a:gd name="T97" fmla="*/ 0 h 384"/>
                <a:gd name="T98" fmla="*/ 450 w 995"/>
                <a:gd name="T99" fmla="*/ 0 h 384"/>
                <a:gd name="T100" fmla="*/ 514 w 995"/>
                <a:gd name="T101" fmla="*/ 4 h 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5"/>
                <a:gd name="T154" fmla="*/ 0 h 384"/>
                <a:gd name="T155" fmla="*/ 995 w 995"/>
                <a:gd name="T156" fmla="*/ 384 h 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5" h="384">
                  <a:moveTo>
                    <a:pt x="514" y="4"/>
                  </a:moveTo>
                  <a:lnTo>
                    <a:pt x="576" y="10"/>
                  </a:lnTo>
                  <a:lnTo>
                    <a:pt x="638" y="21"/>
                  </a:lnTo>
                  <a:lnTo>
                    <a:pt x="695" y="34"/>
                  </a:lnTo>
                  <a:lnTo>
                    <a:pt x="752" y="49"/>
                  </a:lnTo>
                  <a:lnTo>
                    <a:pt x="803" y="66"/>
                  </a:lnTo>
                  <a:lnTo>
                    <a:pt x="850" y="85"/>
                  </a:lnTo>
                  <a:lnTo>
                    <a:pt x="891" y="106"/>
                  </a:lnTo>
                  <a:lnTo>
                    <a:pt x="927" y="127"/>
                  </a:lnTo>
                  <a:lnTo>
                    <a:pt x="954" y="150"/>
                  </a:lnTo>
                  <a:lnTo>
                    <a:pt x="976" y="176"/>
                  </a:lnTo>
                  <a:lnTo>
                    <a:pt x="988" y="199"/>
                  </a:lnTo>
                  <a:lnTo>
                    <a:pt x="995" y="222"/>
                  </a:lnTo>
                  <a:lnTo>
                    <a:pt x="993" y="248"/>
                  </a:lnTo>
                  <a:lnTo>
                    <a:pt x="982" y="269"/>
                  </a:lnTo>
                  <a:lnTo>
                    <a:pt x="965" y="290"/>
                  </a:lnTo>
                  <a:lnTo>
                    <a:pt x="940" y="312"/>
                  </a:lnTo>
                  <a:lnTo>
                    <a:pt x="908" y="329"/>
                  </a:lnTo>
                  <a:lnTo>
                    <a:pt x="869" y="345"/>
                  </a:lnTo>
                  <a:lnTo>
                    <a:pt x="827" y="358"/>
                  </a:lnTo>
                  <a:lnTo>
                    <a:pt x="776" y="369"/>
                  </a:lnTo>
                  <a:lnTo>
                    <a:pt x="723" y="377"/>
                  </a:lnTo>
                  <a:lnTo>
                    <a:pt x="665" y="382"/>
                  </a:lnTo>
                  <a:lnTo>
                    <a:pt x="606" y="384"/>
                  </a:lnTo>
                  <a:lnTo>
                    <a:pt x="544" y="384"/>
                  </a:lnTo>
                  <a:lnTo>
                    <a:pt x="480" y="379"/>
                  </a:lnTo>
                  <a:lnTo>
                    <a:pt x="419" y="373"/>
                  </a:lnTo>
                  <a:lnTo>
                    <a:pt x="357" y="362"/>
                  </a:lnTo>
                  <a:lnTo>
                    <a:pt x="300" y="350"/>
                  </a:lnTo>
                  <a:lnTo>
                    <a:pt x="242" y="335"/>
                  </a:lnTo>
                  <a:lnTo>
                    <a:pt x="191" y="318"/>
                  </a:lnTo>
                  <a:lnTo>
                    <a:pt x="144" y="299"/>
                  </a:lnTo>
                  <a:lnTo>
                    <a:pt x="104" y="278"/>
                  </a:lnTo>
                  <a:lnTo>
                    <a:pt x="68" y="256"/>
                  </a:lnTo>
                  <a:lnTo>
                    <a:pt x="40" y="233"/>
                  </a:lnTo>
                  <a:lnTo>
                    <a:pt x="19" y="208"/>
                  </a:lnTo>
                  <a:lnTo>
                    <a:pt x="6" y="184"/>
                  </a:lnTo>
                  <a:lnTo>
                    <a:pt x="0" y="161"/>
                  </a:lnTo>
                  <a:lnTo>
                    <a:pt x="2" y="138"/>
                  </a:lnTo>
                  <a:lnTo>
                    <a:pt x="13" y="114"/>
                  </a:lnTo>
                  <a:lnTo>
                    <a:pt x="30" y="93"/>
                  </a:lnTo>
                  <a:lnTo>
                    <a:pt x="55" y="72"/>
                  </a:lnTo>
                  <a:lnTo>
                    <a:pt x="87" y="55"/>
                  </a:lnTo>
                  <a:lnTo>
                    <a:pt x="125" y="38"/>
                  </a:lnTo>
                  <a:lnTo>
                    <a:pt x="168" y="25"/>
                  </a:lnTo>
                  <a:lnTo>
                    <a:pt x="219" y="15"/>
                  </a:lnTo>
                  <a:lnTo>
                    <a:pt x="272" y="6"/>
                  </a:lnTo>
                  <a:lnTo>
                    <a:pt x="329" y="2"/>
                  </a:lnTo>
                  <a:lnTo>
                    <a:pt x="389" y="0"/>
                  </a:lnTo>
                  <a:lnTo>
                    <a:pt x="450" y="0"/>
                  </a:lnTo>
                  <a:lnTo>
                    <a:pt x="514" y="4"/>
                  </a:lnTo>
                </a:path>
              </a:pathLst>
            </a:custGeom>
            <a:noFill/>
            <a:ln w="3175">
              <a:solidFill>
                <a:srgbClr val="000000"/>
              </a:solidFill>
              <a:round/>
              <a:headEnd/>
              <a:tailEnd/>
            </a:ln>
          </p:spPr>
          <p:txBody>
            <a:bodyPr/>
            <a:lstStyle/>
            <a:p>
              <a:pPr algn="l"/>
              <a:endParaRPr lang="en-US" sz="2400">
                <a:solidFill>
                  <a:srgbClr val="000000"/>
                </a:solidFill>
              </a:endParaRPr>
            </a:p>
          </p:txBody>
        </p:sp>
        <p:sp>
          <p:nvSpPr>
            <p:cNvPr id="25619" name="Rectangle 24"/>
            <p:cNvSpPr>
              <a:spLocks noChangeArrowheads="1"/>
            </p:cNvSpPr>
            <p:nvPr/>
          </p:nvSpPr>
          <p:spPr bwMode="auto">
            <a:xfrm>
              <a:off x="853" y="1705"/>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2</a:t>
              </a:r>
              <a:endParaRPr lang="en-US" b="1">
                <a:solidFill>
                  <a:srgbClr val="000000"/>
                </a:solidFill>
              </a:endParaRPr>
            </a:p>
          </p:txBody>
        </p:sp>
      </p:grpSp>
      <p:grpSp>
        <p:nvGrpSpPr>
          <p:cNvPr id="25609" name="Group 25"/>
          <p:cNvGrpSpPr>
            <a:grpSpLocks/>
          </p:cNvGrpSpPr>
          <p:nvPr/>
        </p:nvGrpSpPr>
        <p:grpSpPr bwMode="auto">
          <a:xfrm>
            <a:off x="360363" y="1677988"/>
            <a:ext cx="3935412" cy="3487737"/>
            <a:chOff x="111" y="1285"/>
            <a:chExt cx="2479" cy="2197"/>
          </a:xfrm>
        </p:grpSpPr>
        <p:sp>
          <p:nvSpPr>
            <p:cNvPr id="25616" name="Rectangle 26"/>
            <p:cNvSpPr>
              <a:spLocks noChangeArrowheads="1"/>
            </p:cNvSpPr>
            <p:nvPr/>
          </p:nvSpPr>
          <p:spPr bwMode="auto">
            <a:xfrm>
              <a:off x="2484" y="1705"/>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5</a:t>
              </a:r>
              <a:endParaRPr lang="en-US" b="1">
                <a:solidFill>
                  <a:srgbClr val="000000"/>
                </a:solidFill>
              </a:endParaRPr>
            </a:p>
          </p:txBody>
        </p:sp>
        <p:sp>
          <p:nvSpPr>
            <p:cNvPr id="25617" name="Freeform 27"/>
            <p:cNvSpPr>
              <a:spLocks/>
            </p:cNvSpPr>
            <p:nvPr/>
          </p:nvSpPr>
          <p:spPr bwMode="auto">
            <a:xfrm>
              <a:off x="111" y="1285"/>
              <a:ext cx="2479" cy="2197"/>
            </a:xfrm>
            <a:custGeom>
              <a:avLst/>
              <a:gdLst>
                <a:gd name="T0" fmla="*/ 1339 w 2479"/>
                <a:gd name="T1" fmla="*/ 2 h 2197"/>
                <a:gd name="T2" fmla="*/ 1541 w 2479"/>
                <a:gd name="T3" fmla="*/ 32 h 2197"/>
                <a:gd name="T4" fmla="*/ 1735 w 2479"/>
                <a:gd name="T5" fmla="*/ 91 h 2197"/>
                <a:gd name="T6" fmla="*/ 1916 w 2479"/>
                <a:gd name="T7" fmla="*/ 178 h 2197"/>
                <a:gd name="T8" fmla="*/ 2077 w 2479"/>
                <a:gd name="T9" fmla="*/ 288 h 2197"/>
                <a:gd name="T10" fmla="*/ 2215 w 2479"/>
                <a:gd name="T11" fmla="*/ 422 h 2197"/>
                <a:gd name="T12" fmla="*/ 2328 w 2479"/>
                <a:gd name="T13" fmla="*/ 572 h 2197"/>
                <a:gd name="T14" fmla="*/ 2411 w 2479"/>
                <a:gd name="T15" fmla="*/ 740 h 2197"/>
                <a:gd name="T16" fmla="*/ 2462 w 2479"/>
                <a:gd name="T17" fmla="*/ 916 h 2197"/>
                <a:gd name="T18" fmla="*/ 2479 w 2479"/>
                <a:gd name="T19" fmla="*/ 1096 h 2197"/>
                <a:gd name="T20" fmla="*/ 2462 w 2479"/>
                <a:gd name="T21" fmla="*/ 1277 h 2197"/>
                <a:gd name="T22" fmla="*/ 2411 w 2479"/>
                <a:gd name="T23" fmla="*/ 1453 h 2197"/>
                <a:gd name="T24" fmla="*/ 2330 w 2479"/>
                <a:gd name="T25" fmla="*/ 1620 h 2197"/>
                <a:gd name="T26" fmla="*/ 2217 w 2479"/>
                <a:gd name="T27" fmla="*/ 1771 h 2197"/>
                <a:gd name="T28" fmla="*/ 2079 w 2479"/>
                <a:gd name="T29" fmla="*/ 1904 h 2197"/>
                <a:gd name="T30" fmla="*/ 1918 w 2479"/>
                <a:gd name="T31" fmla="*/ 2017 h 2197"/>
                <a:gd name="T32" fmla="*/ 1739 w 2479"/>
                <a:gd name="T33" fmla="*/ 2104 h 2197"/>
                <a:gd name="T34" fmla="*/ 1546 w 2479"/>
                <a:gd name="T35" fmla="*/ 2163 h 2197"/>
                <a:gd name="T36" fmla="*/ 1344 w 2479"/>
                <a:gd name="T37" fmla="*/ 2193 h 2197"/>
                <a:gd name="T38" fmla="*/ 1139 w 2479"/>
                <a:gd name="T39" fmla="*/ 2193 h 2197"/>
                <a:gd name="T40" fmla="*/ 938 w 2479"/>
                <a:gd name="T41" fmla="*/ 2163 h 2197"/>
                <a:gd name="T42" fmla="*/ 744 w 2479"/>
                <a:gd name="T43" fmla="*/ 2106 h 2197"/>
                <a:gd name="T44" fmla="*/ 563 w 2479"/>
                <a:gd name="T45" fmla="*/ 2019 h 2197"/>
                <a:gd name="T46" fmla="*/ 402 w 2479"/>
                <a:gd name="T47" fmla="*/ 1909 h 2197"/>
                <a:gd name="T48" fmla="*/ 264 w 2479"/>
                <a:gd name="T49" fmla="*/ 1775 h 2197"/>
                <a:gd name="T50" fmla="*/ 151 w 2479"/>
                <a:gd name="T51" fmla="*/ 1622 h 2197"/>
                <a:gd name="T52" fmla="*/ 68 w 2479"/>
                <a:gd name="T53" fmla="*/ 1457 h 2197"/>
                <a:gd name="T54" fmla="*/ 17 w 2479"/>
                <a:gd name="T55" fmla="*/ 1281 h 2197"/>
                <a:gd name="T56" fmla="*/ 0 w 2479"/>
                <a:gd name="T57" fmla="*/ 1101 h 2197"/>
                <a:gd name="T58" fmla="*/ 17 w 2479"/>
                <a:gd name="T59" fmla="*/ 920 h 2197"/>
                <a:gd name="T60" fmla="*/ 68 w 2479"/>
                <a:gd name="T61" fmla="*/ 744 h 2197"/>
                <a:gd name="T62" fmla="*/ 149 w 2479"/>
                <a:gd name="T63" fmla="*/ 577 h 2197"/>
                <a:gd name="T64" fmla="*/ 261 w 2479"/>
                <a:gd name="T65" fmla="*/ 424 h 2197"/>
                <a:gd name="T66" fmla="*/ 400 w 2479"/>
                <a:gd name="T67" fmla="*/ 290 h 2197"/>
                <a:gd name="T68" fmla="*/ 559 w 2479"/>
                <a:gd name="T69" fmla="*/ 180 h 2197"/>
                <a:gd name="T70" fmla="*/ 740 w 2479"/>
                <a:gd name="T71" fmla="*/ 93 h 2197"/>
                <a:gd name="T72" fmla="*/ 933 w 2479"/>
                <a:gd name="T73" fmla="*/ 34 h 2197"/>
                <a:gd name="T74" fmla="*/ 1135 w 2479"/>
                <a:gd name="T75" fmla="*/ 4 h 21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79"/>
                <a:gd name="T115" fmla="*/ 0 h 2197"/>
                <a:gd name="T116" fmla="*/ 2479 w 2479"/>
                <a:gd name="T117" fmla="*/ 2197 h 21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79" h="2197">
                  <a:moveTo>
                    <a:pt x="1237" y="0"/>
                  </a:moveTo>
                  <a:lnTo>
                    <a:pt x="1339" y="2"/>
                  </a:lnTo>
                  <a:lnTo>
                    <a:pt x="1441" y="15"/>
                  </a:lnTo>
                  <a:lnTo>
                    <a:pt x="1541" y="32"/>
                  </a:lnTo>
                  <a:lnTo>
                    <a:pt x="1639" y="59"/>
                  </a:lnTo>
                  <a:lnTo>
                    <a:pt x="1735" y="91"/>
                  </a:lnTo>
                  <a:lnTo>
                    <a:pt x="1826" y="131"/>
                  </a:lnTo>
                  <a:lnTo>
                    <a:pt x="1916" y="178"/>
                  </a:lnTo>
                  <a:lnTo>
                    <a:pt x="1998" y="229"/>
                  </a:lnTo>
                  <a:lnTo>
                    <a:pt x="2077" y="288"/>
                  </a:lnTo>
                  <a:lnTo>
                    <a:pt x="2149" y="352"/>
                  </a:lnTo>
                  <a:lnTo>
                    <a:pt x="2215" y="422"/>
                  </a:lnTo>
                  <a:lnTo>
                    <a:pt x="2275" y="496"/>
                  </a:lnTo>
                  <a:lnTo>
                    <a:pt x="2328" y="572"/>
                  </a:lnTo>
                  <a:lnTo>
                    <a:pt x="2373" y="655"/>
                  </a:lnTo>
                  <a:lnTo>
                    <a:pt x="2411" y="740"/>
                  </a:lnTo>
                  <a:lnTo>
                    <a:pt x="2441" y="827"/>
                  </a:lnTo>
                  <a:lnTo>
                    <a:pt x="2462" y="916"/>
                  </a:lnTo>
                  <a:lnTo>
                    <a:pt x="2475" y="1005"/>
                  </a:lnTo>
                  <a:lnTo>
                    <a:pt x="2479" y="1096"/>
                  </a:lnTo>
                  <a:lnTo>
                    <a:pt x="2475" y="1188"/>
                  </a:lnTo>
                  <a:lnTo>
                    <a:pt x="2462" y="1277"/>
                  </a:lnTo>
                  <a:lnTo>
                    <a:pt x="2441" y="1366"/>
                  </a:lnTo>
                  <a:lnTo>
                    <a:pt x="2411" y="1453"/>
                  </a:lnTo>
                  <a:lnTo>
                    <a:pt x="2375" y="1537"/>
                  </a:lnTo>
                  <a:lnTo>
                    <a:pt x="2330" y="1620"/>
                  </a:lnTo>
                  <a:lnTo>
                    <a:pt x="2277" y="1697"/>
                  </a:lnTo>
                  <a:lnTo>
                    <a:pt x="2217" y="1771"/>
                  </a:lnTo>
                  <a:lnTo>
                    <a:pt x="2152" y="1841"/>
                  </a:lnTo>
                  <a:lnTo>
                    <a:pt x="2079" y="1904"/>
                  </a:lnTo>
                  <a:lnTo>
                    <a:pt x="2003" y="1964"/>
                  </a:lnTo>
                  <a:lnTo>
                    <a:pt x="1918" y="2017"/>
                  </a:lnTo>
                  <a:lnTo>
                    <a:pt x="1830" y="2063"/>
                  </a:lnTo>
                  <a:lnTo>
                    <a:pt x="1739" y="2104"/>
                  </a:lnTo>
                  <a:lnTo>
                    <a:pt x="1643" y="2136"/>
                  </a:lnTo>
                  <a:lnTo>
                    <a:pt x="1546" y="2163"/>
                  </a:lnTo>
                  <a:lnTo>
                    <a:pt x="1446" y="2182"/>
                  </a:lnTo>
                  <a:lnTo>
                    <a:pt x="1344" y="2193"/>
                  </a:lnTo>
                  <a:lnTo>
                    <a:pt x="1242" y="2197"/>
                  </a:lnTo>
                  <a:lnTo>
                    <a:pt x="1139" y="2193"/>
                  </a:lnTo>
                  <a:lnTo>
                    <a:pt x="1037" y="2182"/>
                  </a:lnTo>
                  <a:lnTo>
                    <a:pt x="938" y="2163"/>
                  </a:lnTo>
                  <a:lnTo>
                    <a:pt x="840" y="2138"/>
                  </a:lnTo>
                  <a:lnTo>
                    <a:pt x="744" y="2106"/>
                  </a:lnTo>
                  <a:lnTo>
                    <a:pt x="650" y="2066"/>
                  </a:lnTo>
                  <a:lnTo>
                    <a:pt x="563" y="2019"/>
                  </a:lnTo>
                  <a:lnTo>
                    <a:pt x="480" y="1966"/>
                  </a:lnTo>
                  <a:lnTo>
                    <a:pt x="402" y="1909"/>
                  </a:lnTo>
                  <a:lnTo>
                    <a:pt x="329" y="1843"/>
                  </a:lnTo>
                  <a:lnTo>
                    <a:pt x="264" y="1775"/>
                  </a:lnTo>
                  <a:lnTo>
                    <a:pt x="204" y="1701"/>
                  </a:lnTo>
                  <a:lnTo>
                    <a:pt x="151" y="1622"/>
                  </a:lnTo>
                  <a:lnTo>
                    <a:pt x="106" y="1542"/>
                  </a:lnTo>
                  <a:lnTo>
                    <a:pt x="68" y="1457"/>
                  </a:lnTo>
                  <a:lnTo>
                    <a:pt x="38" y="1370"/>
                  </a:lnTo>
                  <a:lnTo>
                    <a:pt x="17" y="1281"/>
                  </a:lnTo>
                  <a:lnTo>
                    <a:pt x="4" y="1192"/>
                  </a:lnTo>
                  <a:lnTo>
                    <a:pt x="0" y="1101"/>
                  </a:lnTo>
                  <a:lnTo>
                    <a:pt x="4" y="1009"/>
                  </a:lnTo>
                  <a:lnTo>
                    <a:pt x="17" y="920"/>
                  </a:lnTo>
                  <a:lnTo>
                    <a:pt x="38" y="831"/>
                  </a:lnTo>
                  <a:lnTo>
                    <a:pt x="68" y="744"/>
                  </a:lnTo>
                  <a:lnTo>
                    <a:pt x="104" y="659"/>
                  </a:lnTo>
                  <a:lnTo>
                    <a:pt x="149" y="577"/>
                  </a:lnTo>
                  <a:lnTo>
                    <a:pt x="202" y="498"/>
                  </a:lnTo>
                  <a:lnTo>
                    <a:pt x="261" y="424"/>
                  </a:lnTo>
                  <a:lnTo>
                    <a:pt x="327" y="356"/>
                  </a:lnTo>
                  <a:lnTo>
                    <a:pt x="400" y="290"/>
                  </a:lnTo>
                  <a:lnTo>
                    <a:pt x="476" y="233"/>
                  </a:lnTo>
                  <a:lnTo>
                    <a:pt x="559" y="180"/>
                  </a:lnTo>
                  <a:lnTo>
                    <a:pt x="648" y="133"/>
                  </a:lnTo>
                  <a:lnTo>
                    <a:pt x="740" y="93"/>
                  </a:lnTo>
                  <a:lnTo>
                    <a:pt x="835" y="59"/>
                  </a:lnTo>
                  <a:lnTo>
                    <a:pt x="933" y="34"/>
                  </a:lnTo>
                  <a:lnTo>
                    <a:pt x="1033" y="15"/>
                  </a:lnTo>
                  <a:lnTo>
                    <a:pt x="1135" y="4"/>
                  </a:lnTo>
                  <a:lnTo>
                    <a:pt x="1237" y="0"/>
                  </a:lnTo>
                </a:path>
              </a:pathLst>
            </a:custGeom>
            <a:noFill/>
            <a:ln w="3175">
              <a:solidFill>
                <a:srgbClr val="000000"/>
              </a:solidFill>
              <a:round/>
              <a:headEnd/>
              <a:tailEnd/>
            </a:ln>
          </p:spPr>
          <p:txBody>
            <a:bodyPr/>
            <a:lstStyle/>
            <a:p>
              <a:pPr algn="l"/>
              <a:endParaRPr lang="en-US" sz="2400">
                <a:solidFill>
                  <a:srgbClr val="000000"/>
                </a:solidFill>
              </a:endParaRPr>
            </a:p>
          </p:txBody>
        </p:sp>
      </p:grpSp>
      <p:grpSp>
        <p:nvGrpSpPr>
          <p:cNvPr id="25610" name="Group 28"/>
          <p:cNvGrpSpPr>
            <a:grpSpLocks/>
          </p:cNvGrpSpPr>
          <p:nvPr/>
        </p:nvGrpSpPr>
        <p:grpSpPr bwMode="auto">
          <a:xfrm>
            <a:off x="1882775" y="3078163"/>
            <a:ext cx="2160588" cy="1652587"/>
            <a:chOff x="1070" y="2167"/>
            <a:chExt cx="1361" cy="1041"/>
          </a:xfrm>
        </p:grpSpPr>
        <p:sp>
          <p:nvSpPr>
            <p:cNvPr id="25614" name="Rectangle 29"/>
            <p:cNvSpPr>
              <a:spLocks noChangeArrowheads="1"/>
            </p:cNvSpPr>
            <p:nvPr/>
          </p:nvSpPr>
          <p:spPr bwMode="auto">
            <a:xfrm>
              <a:off x="1070" y="2560"/>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3</a:t>
              </a:r>
              <a:endParaRPr lang="en-US" b="1">
                <a:solidFill>
                  <a:srgbClr val="000000"/>
                </a:solidFill>
              </a:endParaRPr>
            </a:p>
          </p:txBody>
        </p:sp>
        <p:sp>
          <p:nvSpPr>
            <p:cNvPr id="25615" name="Freeform 30"/>
            <p:cNvSpPr>
              <a:spLocks/>
            </p:cNvSpPr>
            <p:nvPr/>
          </p:nvSpPr>
          <p:spPr bwMode="auto">
            <a:xfrm>
              <a:off x="1114" y="2167"/>
              <a:ext cx="1317" cy="1041"/>
            </a:xfrm>
            <a:custGeom>
              <a:avLst/>
              <a:gdLst>
                <a:gd name="T0" fmla="*/ 441 w 1317"/>
                <a:gd name="T1" fmla="*/ 174 h 1041"/>
                <a:gd name="T2" fmla="*/ 506 w 1317"/>
                <a:gd name="T3" fmla="*/ 134 h 1041"/>
                <a:gd name="T4" fmla="*/ 574 w 1317"/>
                <a:gd name="T5" fmla="*/ 100 h 1041"/>
                <a:gd name="T6" fmla="*/ 643 w 1317"/>
                <a:gd name="T7" fmla="*/ 70 h 1041"/>
                <a:gd name="T8" fmla="*/ 711 w 1317"/>
                <a:gd name="T9" fmla="*/ 47 h 1041"/>
                <a:gd name="T10" fmla="*/ 781 w 1317"/>
                <a:gd name="T11" fmla="*/ 26 h 1041"/>
                <a:gd name="T12" fmla="*/ 847 w 1317"/>
                <a:gd name="T13" fmla="*/ 13 h 1041"/>
                <a:gd name="T14" fmla="*/ 910 w 1317"/>
                <a:gd name="T15" fmla="*/ 4 h 1041"/>
                <a:gd name="T16" fmla="*/ 974 w 1317"/>
                <a:gd name="T17" fmla="*/ 0 h 1041"/>
                <a:gd name="T18" fmla="*/ 1032 w 1317"/>
                <a:gd name="T19" fmla="*/ 4 h 1041"/>
                <a:gd name="T20" fmla="*/ 1087 w 1317"/>
                <a:gd name="T21" fmla="*/ 13 h 1041"/>
                <a:gd name="T22" fmla="*/ 1136 w 1317"/>
                <a:gd name="T23" fmla="*/ 26 h 1041"/>
                <a:gd name="T24" fmla="*/ 1180 w 1317"/>
                <a:gd name="T25" fmla="*/ 45 h 1041"/>
                <a:gd name="T26" fmla="*/ 1219 w 1317"/>
                <a:gd name="T27" fmla="*/ 70 h 1041"/>
                <a:gd name="T28" fmla="*/ 1253 w 1317"/>
                <a:gd name="T29" fmla="*/ 100 h 1041"/>
                <a:gd name="T30" fmla="*/ 1278 w 1317"/>
                <a:gd name="T31" fmla="*/ 134 h 1041"/>
                <a:gd name="T32" fmla="*/ 1297 w 1317"/>
                <a:gd name="T33" fmla="*/ 172 h 1041"/>
                <a:gd name="T34" fmla="*/ 1310 w 1317"/>
                <a:gd name="T35" fmla="*/ 214 h 1041"/>
                <a:gd name="T36" fmla="*/ 1317 w 1317"/>
                <a:gd name="T37" fmla="*/ 261 h 1041"/>
                <a:gd name="T38" fmla="*/ 1314 w 1317"/>
                <a:gd name="T39" fmla="*/ 310 h 1041"/>
                <a:gd name="T40" fmla="*/ 1304 w 1317"/>
                <a:gd name="T41" fmla="*/ 359 h 1041"/>
                <a:gd name="T42" fmla="*/ 1289 w 1317"/>
                <a:gd name="T43" fmla="*/ 412 h 1041"/>
                <a:gd name="T44" fmla="*/ 1265 w 1317"/>
                <a:gd name="T45" fmla="*/ 467 h 1041"/>
                <a:gd name="T46" fmla="*/ 1236 w 1317"/>
                <a:gd name="T47" fmla="*/ 520 h 1041"/>
                <a:gd name="T48" fmla="*/ 1200 w 1317"/>
                <a:gd name="T49" fmla="*/ 575 h 1041"/>
                <a:gd name="T50" fmla="*/ 1157 w 1317"/>
                <a:gd name="T51" fmla="*/ 628 h 1041"/>
                <a:gd name="T52" fmla="*/ 1110 w 1317"/>
                <a:gd name="T53" fmla="*/ 681 h 1041"/>
                <a:gd name="T54" fmla="*/ 1057 w 1317"/>
                <a:gd name="T55" fmla="*/ 732 h 1041"/>
                <a:gd name="T56" fmla="*/ 1000 w 1317"/>
                <a:gd name="T57" fmla="*/ 781 h 1041"/>
                <a:gd name="T58" fmla="*/ 940 w 1317"/>
                <a:gd name="T59" fmla="*/ 825 h 1041"/>
                <a:gd name="T60" fmla="*/ 876 w 1317"/>
                <a:gd name="T61" fmla="*/ 868 h 1041"/>
                <a:gd name="T62" fmla="*/ 810 w 1317"/>
                <a:gd name="T63" fmla="*/ 908 h 1041"/>
                <a:gd name="T64" fmla="*/ 742 w 1317"/>
                <a:gd name="T65" fmla="*/ 942 h 1041"/>
                <a:gd name="T66" fmla="*/ 674 w 1317"/>
                <a:gd name="T67" fmla="*/ 971 h 1041"/>
                <a:gd name="T68" fmla="*/ 604 w 1317"/>
                <a:gd name="T69" fmla="*/ 995 h 1041"/>
                <a:gd name="T70" fmla="*/ 536 w 1317"/>
                <a:gd name="T71" fmla="*/ 1016 h 1041"/>
                <a:gd name="T72" fmla="*/ 470 w 1317"/>
                <a:gd name="T73" fmla="*/ 1029 h 1041"/>
                <a:gd name="T74" fmla="*/ 404 w 1317"/>
                <a:gd name="T75" fmla="*/ 1037 h 1041"/>
                <a:gd name="T76" fmla="*/ 343 w 1317"/>
                <a:gd name="T77" fmla="*/ 1041 h 1041"/>
                <a:gd name="T78" fmla="*/ 283 w 1317"/>
                <a:gd name="T79" fmla="*/ 1037 h 1041"/>
                <a:gd name="T80" fmla="*/ 230 w 1317"/>
                <a:gd name="T81" fmla="*/ 1029 h 1041"/>
                <a:gd name="T82" fmla="*/ 179 w 1317"/>
                <a:gd name="T83" fmla="*/ 1016 h 1041"/>
                <a:gd name="T84" fmla="*/ 134 w 1317"/>
                <a:gd name="T85" fmla="*/ 997 h 1041"/>
                <a:gd name="T86" fmla="*/ 96 w 1317"/>
                <a:gd name="T87" fmla="*/ 971 h 1041"/>
                <a:gd name="T88" fmla="*/ 64 w 1317"/>
                <a:gd name="T89" fmla="*/ 942 h 1041"/>
                <a:gd name="T90" fmla="*/ 37 w 1317"/>
                <a:gd name="T91" fmla="*/ 908 h 1041"/>
                <a:gd name="T92" fmla="*/ 17 w 1317"/>
                <a:gd name="T93" fmla="*/ 870 h 1041"/>
                <a:gd name="T94" fmla="*/ 7 w 1317"/>
                <a:gd name="T95" fmla="*/ 827 h 1041"/>
                <a:gd name="T96" fmla="*/ 0 w 1317"/>
                <a:gd name="T97" fmla="*/ 781 h 1041"/>
                <a:gd name="T98" fmla="*/ 3 w 1317"/>
                <a:gd name="T99" fmla="*/ 732 h 1041"/>
                <a:gd name="T100" fmla="*/ 11 w 1317"/>
                <a:gd name="T101" fmla="*/ 681 h 1041"/>
                <a:gd name="T102" fmla="*/ 28 w 1317"/>
                <a:gd name="T103" fmla="*/ 630 h 1041"/>
                <a:gd name="T104" fmla="*/ 51 w 1317"/>
                <a:gd name="T105" fmla="*/ 575 h 1041"/>
                <a:gd name="T106" fmla="*/ 81 w 1317"/>
                <a:gd name="T107" fmla="*/ 522 h 1041"/>
                <a:gd name="T108" fmla="*/ 117 w 1317"/>
                <a:gd name="T109" fmla="*/ 467 h 1041"/>
                <a:gd name="T110" fmla="*/ 160 w 1317"/>
                <a:gd name="T111" fmla="*/ 414 h 1041"/>
                <a:gd name="T112" fmla="*/ 207 w 1317"/>
                <a:gd name="T113" fmla="*/ 361 h 1041"/>
                <a:gd name="T114" fmla="*/ 260 w 1317"/>
                <a:gd name="T115" fmla="*/ 310 h 1041"/>
                <a:gd name="T116" fmla="*/ 315 w 1317"/>
                <a:gd name="T117" fmla="*/ 261 h 1041"/>
                <a:gd name="T118" fmla="*/ 377 w 1317"/>
                <a:gd name="T119" fmla="*/ 216 h 1041"/>
                <a:gd name="T120" fmla="*/ 441 w 1317"/>
                <a:gd name="T121" fmla="*/ 174 h 10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7"/>
                <a:gd name="T184" fmla="*/ 0 h 1041"/>
                <a:gd name="T185" fmla="*/ 1317 w 1317"/>
                <a:gd name="T186" fmla="*/ 1041 h 10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7" h="1041">
                  <a:moveTo>
                    <a:pt x="441" y="174"/>
                  </a:moveTo>
                  <a:lnTo>
                    <a:pt x="506" y="134"/>
                  </a:lnTo>
                  <a:lnTo>
                    <a:pt x="574" y="100"/>
                  </a:lnTo>
                  <a:lnTo>
                    <a:pt x="643" y="70"/>
                  </a:lnTo>
                  <a:lnTo>
                    <a:pt x="711" y="47"/>
                  </a:lnTo>
                  <a:lnTo>
                    <a:pt x="781" y="26"/>
                  </a:lnTo>
                  <a:lnTo>
                    <a:pt x="847" y="13"/>
                  </a:lnTo>
                  <a:lnTo>
                    <a:pt x="910" y="4"/>
                  </a:lnTo>
                  <a:lnTo>
                    <a:pt x="974" y="0"/>
                  </a:lnTo>
                  <a:lnTo>
                    <a:pt x="1032" y="4"/>
                  </a:lnTo>
                  <a:lnTo>
                    <a:pt x="1087" y="13"/>
                  </a:lnTo>
                  <a:lnTo>
                    <a:pt x="1136" y="26"/>
                  </a:lnTo>
                  <a:lnTo>
                    <a:pt x="1180" y="45"/>
                  </a:lnTo>
                  <a:lnTo>
                    <a:pt x="1219" y="70"/>
                  </a:lnTo>
                  <a:lnTo>
                    <a:pt x="1253" y="100"/>
                  </a:lnTo>
                  <a:lnTo>
                    <a:pt x="1278" y="134"/>
                  </a:lnTo>
                  <a:lnTo>
                    <a:pt x="1297" y="172"/>
                  </a:lnTo>
                  <a:lnTo>
                    <a:pt x="1310" y="214"/>
                  </a:lnTo>
                  <a:lnTo>
                    <a:pt x="1317" y="261"/>
                  </a:lnTo>
                  <a:lnTo>
                    <a:pt x="1314" y="310"/>
                  </a:lnTo>
                  <a:lnTo>
                    <a:pt x="1304" y="359"/>
                  </a:lnTo>
                  <a:lnTo>
                    <a:pt x="1289" y="412"/>
                  </a:lnTo>
                  <a:lnTo>
                    <a:pt x="1265" y="467"/>
                  </a:lnTo>
                  <a:lnTo>
                    <a:pt x="1236" y="520"/>
                  </a:lnTo>
                  <a:lnTo>
                    <a:pt x="1200" y="575"/>
                  </a:lnTo>
                  <a:lnTo>
                    <a:pt x="1157" y="628"/>
                  </a:lnTo>
                  <a:lnTo>
                    <a:pt x="1110" y="681"/>
                  </a:lnTo>
                  <a:lnTo>
                    <a:pt x="1057" y="732"/>
                  </a:lnTo>
                  <a:lnTo>
                    <a:pt x="1000" y="781"/>
                  </a:lnTo>
                  <a:lnTo>
                    <a:pt x="940" y="825"/>
                  </a:lnTo>
                  <a:lnTo>
                    <a:pt x="876" y="868"/>
                  </a:lnTo>
                  <a:lnTo>
                    <a:pt x="810" y="908"/>
                  </a:lnTo>
                  <a:lnTo>
                    <a:pt x="742" y="942"/>
                  </a:lnTo>
                  <a:lnTo>
                    <a:pt x="674" y="971"/>
                  </a:lnTo>
                  <a:lnTo>
                    <a:pt x="604" y="995"/>
                  </a:lnTo>
                  <a:lnTo>
                    <a:pt x="536" y="1016"/>
                  </a:lnTo>
                  <a:lnTo>
                    <a:pt x="470" y="1029"/>
                  </a:lnTo>
                  <a:lnTo>
                    <a:pt x="404" y="1037"/>
                  </a:lnTo>
                  <a:lnTo>
                    <a:pt x="343" y="1041"/>
                  </a:lnTo>
                  <a:lnTo>
                    <a:pt x="283" y="1037"/>
                  </a:lnTo>
                  <a:lnTo>
                    <a:pt x="230" y="1029"/>
                  </a:lnTo>
                  <a:lnTo>
                    <a:pt x="179" y="1016"/>
                  </a:lnTo>
                  <a:lnTo>
                    <a:pt x="134" y="997"/>
                  </a:lnTo>
                  <a:lnTo>
                    <a:pt x="96" y="971"/>
                  </a:lnTo>
                  <a:lnTo>
                    <a:pt x="64" y="942"/>
                  </a:lnTo>
                  <a:lnTo>
                    <a:pt x="37" y="908"/>
                  </a:lnTo>
                  <a:lnTo>
                    <a:pt x="17" y="870"/>
                  </a:lnTo>
                  <a:lnTo>
                    <a:pt x="7" y="827"/>
                  </a:lnTo>
                  <a:lnTo>
                    <a:pt x="0" y="781"/>
                  </a:lnTo>
                  <a:lnTo>
                    <a:pt x="3" y="732"/>
                  </a:lnTo>
                  <a:lnTo>
                    <a:pt x="11" y="681"/>
                  </a:lnTo>
                  <a:lnTo>
                    <a:pt x="28" y="630"/>
                  </a:lnTo>
                  <a:lnTo>
                    <a:pt x="51" y="575"/>
                  </a:lnTo>
                  <a:lnTo>
                    <a:pt x="81" y="522"/>
                  </a:lnTo>
                  <a:lnTo>
                    <a:pt x="117" y="467"/>
                  </a:lnTo>
                  <a:lnTo>
                    <a:pt x="160" y="414"/>
                  </a:lnTo>
                  <a:lnTo>
                    <a:pt x="207" y="361"/>
                  </a:lnTo>
                  <a:lnTo>
                    <a:pt x="260" y="310"/>
                  </a:lnTo>
                  <a:lnTo>
                    <a:pt x="315" y="261"/>
                  </a:lnTo>
                  <a:lnTo>
                    <a:pt x="377" y="216"/>
                  </a:lnTo>
                  <a:lnTo>
                    <a:pt x="441" y="174"/>
                  </a:lnTo>
                </a:path>
              </a:pathLst>
            </a:custGeom>
            <a:noFill/>
            <a:ln w="3175">
              <a:solidFill>
                <a:srgbClr val="000000"/>
              </a:solidFill>
              <a:round/>
              <a:headEnd/>
              <a:tailEnd/>
            </a:ln>
          </p:spPr>
          <p:txBody>
            <a:bodyPr/>
            <a:lstStyle/>
            <a:p>
              <a:pPr algn="l"/>
              <a:endParaRPr lang="en-US" sz="2400">
                <a:solidFill>
                  <a:srgbClr val="000000"/>
                </a:solidFill>
              </a:endParaRPr>
            </a:p>
          </p:txBody>
        </p:sp>
      </p:grpSp>
      <p:grpSp>
        <p:nvGrpSpPr>
          <p:cNvPr id="25611" name="Group 31"/>
          <p:cNvGrpSpPr>
            <a:grpSpLocks/>
          </p:cNvGrpSpPr>
          <p:nvPr/>
        </p:nvGrpSpPr>
        <p:grpSpPr bwMode="auto">
          <a:xfrm>
            <a:off x="615950" y="1816100"/>
            <a:ext cx="2906713" cy="1520825"/>
            <a:chOff x="272" y="1372"/>
            <a:chExt cx="1831" cy="958"/>
          </a:xfrm>
        </p:grpSpPr>
        <p:sp>
          <p:nvSpPr>
            <p:cNvPr id="25612" name="Rectangle 32"/>
            <p:cNvSpPr>
              <a:spLocks noChangeArrowheads="1"/>
            </p:cNvSpPr>
            <p:nvPr/>
          </p:nvSpPr>
          <p:spPr bwMode="auto">
            <a:xfrm>
              <a:off x="1165" y="1380"/>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4</a:t>
              </a:r>
              <a:endParaRPr lang="en-US" b="1">
                <a:solidFill>
                  <a:srgbClr val="000000"/>
                </a:solidFill>
              </a:endParaRPr>
            </a:p>
          </p:txBody>
        </p:sp>
        <p:sp>
          <p:nvSpPr>
            <p:cNvPr id="25613" name="Freeform 33"/>
            <p:cNvSpPr>
              <a:spLocks/>
            </p:cNvSpPr>
            <p:nvPr/>
          </p:nvSpPr>
          <p:spPr bwMode="auto">
            <a:xfrm>
              <a:off x="272" y="1372"/>
              <a:ext cx="1831" cy="958"/>
            </a:xfrm>
            <a:custGeom>
              <a:avLst/>
              <a:gdLst>
                <a:gd name="T0" fmla="*/ 906 w 1831"/>
                <a:gd name="T1" fmla="*/ 25 h 958"/>
                <a:gd name="T2" fmla="*/ 1081 w 1831"/>
                <a:gd name="T3" fmla="*/ 4 h 958"/>
                <a:gd name="T4" fmla="*/ 1246 w 1831"/>
                <a:gd name="T5" fmla="*/ 0 h 958"/>
                <a:gd name="T6" fmla="*/ 1404 w 1831"/>
                <a:gd name="T7" fmla="*/ 13 h 958"/>
                <a:gd name="T8" fmla="*/ 1542 w 1831"/>
                <a:gd name="T9" fmla="*/ 42 h 958"/>
                <a:gd name="T10" fmla="*/ 1657 w 1831"/>
                <a:gd name="T11" fmla="*/ 87 h 958"/>
                <a:gd name="T12" fmla="*/ 1744 w 1831"/>
                <a:gd name="T13" fmla="*/ 146 h 958"/>
                <a:gd name="T14" fmla="*/ 1803 w 1831"/>
                <a:gd name="T15" fmla="*/ 218 h 958"/>
                <a:gd name="T16" fmla="*/ 1829 w 1831"/>
                <a:gd name="T17" fmla="*/ 299 h 958"/>
                <a:gd name="T18" fmla="*/ 1823 w 1831"/>
                <a:gd name="T19" fmla="*/ 388 h 958"/>
                <a:gd name="T20" fmla="*/ 1784 w 1831"/>
                <a:gd name="T21" fmla="*/ 477 h 958"/>
                <a:gd name="T22" fmla="*/ 1714 w 1831"/>
                <a:gd name="T23" fmla="*/ 568 h 958"/>
                <a:gd name="T24" fmla="*/ 1614 w 1831"/>
                <a:gd name="T25" fmla="*/ 657 h 958"/>
                <a:gd name="T26" fmla="*/ 1489 w 1831"/>
                <a:gd name="T27" fmla="*/ 738 h 958"/>
                <a:gd name="T28" fmla="*/ 1344 w 1831"/>
                <a:gd name="T29" fmla="*/ 810 h 958"/>
                <a:gd name="T30" fmla="*/ 1183 w 1831"/>
                <a:gd name="T31" fmla="*/ 869 h 958"/>
                <a:gd name="T32" fmla="*/ 1010 w 1831"/>
                <a:gd name="T33" fmla="*/ 914 h 958"/>
                <a:gd name="T34" fmla="*/ 838 w 1831"/>
                <a:gd name="T35" fmla="*/ 946 h 958"/>
                <a:gd name="T36" fmla="*/ 666 w 1831"/>
                <a:gd name="T37" fmla="*/ 958 h 958"/>
                <a:gd name="T38" fmla="*/ 504 w 1831"/>
                <a:gd name="T39" fmla="*/ 954 h 958"/>
                <a:gd name="T40" fmla="*/ 356 w 1831"/>
                <a:gd name="T41" fmla="*/ 933 h 958"/>
                <a:gd name="T42" fmla="*/ 228 w 1831"/>
                <a:gd name="T43" fmla="*/ 895 h 958"/>
                <a:gd name="T44" fmla="*/ 126 w 1831"/>
                <a:gd name="T45" fmla="*/ 842 h 958"/>
                <a:gd name="T46" fmla="*/ 51 w 1831"/>
                <a:gd name="T47" fmla="*/ 776 h 958"/>
                <a:gd name="T48" fmla="*/ 9 w 1831"/>
                <a:gd name="T49" fmla="*/ 700 h 958"/>
                <a:gd name="T50" fmla="*/ 0 w 1831"/>
                <a:gd name="T51" fmla="*/ 615 h 958"/>
                <a:gd name="T52" fmla="*/ 22 w 1831"/>
                <a:gd name="T53" fmla="*/ 524 h 958"/>
                <a:gd name="T54" fmla="*/ 77 w 1831"/>
                <a:gd name="T55" fmla="*/ 432 h 958"/>
                <a:gd name="T56" fmla="*/ 164 w 1831"/>
                <a:gd name="T57" fmla="*/ 343 h 958"/>
                <a:gd name="T58" fmla="*/ 277 w 1831"/>
                <a:gd name="T59" fmla="*/ 259 h 958"/>
                <a:gd name="T60" fmla="*/ 413 w 1831"/>
                <a:gd name="T61" fmla="*/ 182 h 958"/>
                <a:gd name="T62" fmla="*/ 566 w 1831"/>
                <a:gd name="T63" fmla="*/ 116 h 958"/>
                <a:gd name="T64" fmla="*/ 732 w 1831"/>
                <a:gd name="T65" fmla="*/ 63 h 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1"/>
                <a:gd name="T100" fmla="*/ 0 h 958"/>
                <a:gd name="T101" fmla="*/ 1831 w 1831"/>
                <a:gd name="T102" fmla="*/ 958 h 9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1" h="958">
                  <a:moveTo>
                    <a:pt x="819" y="42"/>
                  </a:moveTo>
                  <a:lnTo>
                    <a:pt x="906" y="25"/>
                  </a:lnTo>
                  <a:lnTo>
                    <a:pt x="993" y="13"/>
                  </a:lnTo>
                  <a:lnTo>
                    <a:pt x="1081" y="4"/>
                  </a:lnTo>
                  <a:lnTo>
                    <a:pt x="1166" y="0"/>
                  </a:lnTo>
                  <a:lnTo>
                    <a:pt x="1246" y="0"/>
                  </a:lnTo>
                  <a:lnTo>
                    <a:pt x="1327" y="4"/>
                  </a:lnTo>
                  <a:lnTo>
                    <a:pt x="1404" y="13"/>
                  </a:lnTo>
                  <a:lnTo>
                    <a:pt x="1474" y="25"/>
                  </a:lnTo>
                  <a:lnTo>
                    <a:pt x="1542" y="42"/>
                  </a:lnTo>
                  <a:lnTo>
                    <a:pt x="1601" y="63"/>
                  </a:lnTo>
                  <a:lnTo>
                    <a:pt x="1657" y="87"/>
                  </a:lnTo>
                  <a:lnTo>
                    <a:pt x="1704" y="116"/>
                  </a:lnTo>
                  <a:lnTo>
                    <a:pt x="1744" y="146"/>
                  </a:lnTo>
                  <a:lnTo>
                    <a:pt x="1778" y="182"/>
                  </a:lnTo>
                  <a:lnTo>
                    <a:pt x="1803" y="218"/>
                  </a:lnTo>
                  <a:lnTo>
                    <a:pt x="1820" y="259"/>
                  </a:lnTo>
                  <a:lnTo>
                    <a:pt x="1829" y="299"/>
                  </a:lnTo>
                  <a:lnTo>
                    <a:pt x="1831" y="343"/>
                  </a:lnTo>
                  <a:lnTo>
                    <a:pt x="1823" y="388"/>
                  </a:lnTo>
                  <a:lnTo>
                    <a:pt x="1808" y="432"/>
                  </a:lnTo>
                  <a:lnTo>
                    <a:pt x="1784" y="477"/>
                  </a:lnTo>
                  <a:lnTo>
                    <a:pt x="1752" y="524"/>
                  </a:lnTo>
                  <a:lnTo>
                    <a:pt x="1714" y="568"/>
                  </a:lnTo>
                  <a:lnTo>
                    <a:pt x="1667" y="613"/>
                  </a:lnTo>
                  <a:lnTo>
                    <a:pt x="1614" y="657"/>
                  </a:lnTo>
                  <a:lnTo>
                    <a:pt x="1555" y="698"/>
                  </a:lnTo>
                  <a:lnTo>
                    <a:pt x="1489" y="738"/>
                  </a:lnTo>
                  <a:lnTo>
                    <a:pt x="1419" y="774"/>
                  </a:lnTo>
                  <a:lnTo>
                    <a:pt x="1344" y="810"/>
                  </a:lnTo>
                  <a:lnTo>
                    <a:pt x="1263" y="842"/>
                  </a:lnTo>
                  <a:lnTo>
                    <a:pt x="1183" y="869"/>
                  </a:lnTo>
                  <a:lnTo>
                    <a:pt x="1098" y="895"/>
                  </a:lnTo>
                  <a:lnTo>
                    <a:pt x="1010" y="914"/>
                  </a:lnTo>
                  <a:lnTo>
                    <a:pt x="925" y="931"/>
                  </a:lnTo>
                  <a:lnTo>
                    <a:pt x="838" y="946"/>
                  </a:lnTo>
                  <a:lnTo>
                    <a:pt x="751" y="954"/>
                  </a:lnTo>
                  <a:lnTo>
                    <a:pt x="666" y="958"/>
                  </a:lnTo>
                  <a:lnTo>
                    <a:pt x="583" y="958"/>
                  </a:lnTo>
                  <a:lnTo>
                    <a:pt x="504" y="954"/>
                  </a:lnTo>
                  <a:lnTo>
                    <a:pt x="428" y="946"/>
                  </a:lnTo>
                  <a:lnTo>
                    <a:pt x="356" y="933"/>
                  </a:lnTo>
                  <a:lnTo>
                    <a:pt x="290" y="916"/>
                  </a:lnTo>
                  <a:lnTo>
                    <a:pt x="228" y="895"/>
                  </a:lnTo>
                  <a:lnTo>
                    <a:pt x="175" y="869"/>
                  </a:lnTo>
                  <a:lnTo>
                    <a:pt x="126" y="842"/>
                  </a:lnTo>
                  <a:lnTo>
                    <a:pt x="86" y="810"/>
                  </a:lnTo>
                  <a:lnTo>
                    <a:pt x="51" y="776"/>
                  </a:lnTo>
                  <a:lnTo>
                    <a:pt x="26" y="738"/>
                  </a:lnTo>
                  <a:lnTo>
                    <a:pt x="9" y="700"/>
                  </a:lnTo>
                  <a:lnTo>
                    <a:pt x="0" y="657"/>
                  </a:lnTo>
                  <a:lnTo>
                    <a:pt x="0" y="615"/>
                  </a:lnTo>
                  <a:lnTo>
                    <a:pt x="7" y="570"/>
                  </a:lnTo>
                  <a:lnTo>
                    <a:pt x="22" y="524"/>
                  </a:lnTo>
                  <a:lnTo>
                    <a:pt x="47" y="479"/>
                  </a:lnTo>
                  <a:lnTo>
                    <a:pt x="77" y="432"/>
                  </a:lnTo>
                  <a:lnTo>
                    <a:pt x="117" y="388"/>
                  </a:lnTo>
                  <a:lnTo>
                    <a:pt x="164" y="343"/>
                  </a:lnTo>
                  <a:lnTo>
                    <a:pt x="217" y="301"/>
                  </a:lnTo>
                  <a:lnTo>
                    <a:pt x="277" y="259"/>
                  </a:lnTo>
                  <a:lnTo>
                    <a:pt x="341" y="220"/>
                  </a:lnTo>
                  <a:lnTo>
                    <a:pt x="413" y="182"/>
                  </a:lnTo>
                  <a:lnTo>
                    <a:pt x="487" y="148"/>
                  </a:lnTo>
                  <a:lnTo>
                    <a:pt x="566" y="116"/>
                  </a:lnTo>
                  <a:lnTo>
                    <a:pt x="649" y="89"/>
                  </a:lnTo>
                  <a:lnTo>
                    <a:pt x="732" y="63"/>
                  </a:lnTo>
                  <a:lnTo>
                    <a:pt x="819" y="42"/>
                  </a:lnTo>
                </a:path>
              </a:pathLst>
            </a:custGeom>
            <a:noFill/>
            <a:ln w="3175">
              <a:solidFill>
                <a:srgbClr val="000000"/>
              </a:solidFill>
              <a:round/>
              <a:headEnd/>
              <a:tailEnd/>
            </a:ln>
          </p:spPr>
          <p:txBody>
            <a:bodyPr/>
            <a:lstStyle/>
            <a:p>
              <a:pPr algn="l"/>
              <a:endParaRPr lang="en-US" sz="2400">
                <a:solidFill>
                  <a:srgbClr val="000000"/>
                </a:solidFill>
              </a:endParaRPr>
            </a:p>
          </p:txBody>
        </p:sp>
      </p:grpSp>
      <p:sp>
        <p:nvSpPr>
          <p:cNvPr id="34"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29</a:t>
            </a:fld>
            <a:endParaRPr lang="en-US" dirty="0">
              <a:solidFill>
                <a:srgbClr val="3333CC"/>
              </a:solidFill>
            </a:endParaRPr>
          </a:p>
        </p:txBody>
      </p:sp>
      <p:sp>
        <p:nvSpPr>
          <p:cNvPr id="2" name="TextBox 1"/>
          <p:cNvSpPr txBox="1"/>
          <p:nvPr/>
        </p:nvSpPr>
        <p:spPr>
          <a:xfrm rot="16200000">
            <a:off x="4434097" y="3492663"/>
            <a:ext cx="774571" cy="307777"/>
          </a:xfrm>
          <a:prstGeom prst="rect">
            <a:avLst/>
          </a:prstGeom>
          <a:noFill/>
        </p:spPr>
        <p:txBody>
          <a:bodyPr wrap="none" rtlCol="0">
            <a:spAutoFit/>
          </a:bodyPr>
          <a:lstStyle/>
          <a:p>
            <a:r>
              <a:rPr lang="en-US" dirty="0"/>
              <a:t>distance</a:t>
            </a:r>
          </a:p>
        </p:txBody>
      </p:sp>
    </p:spTree>
    <p:extLst>
      <p:ext uri="{BB962C8B-B14F-4D97-AF65-F5344CB8AC3E}">
        <p14:creationId xmlns:p14="http://schemas.microsoft.com/office/powerpoint/2010/main" val="257423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3F263EC2-5BE7-4263-9993-AAC9B1159036}" type="slidenum">
              <a:rPr lang="en-US" altLang="en-US"/>
              <a:pPr/>
              <a:t>3</a:t>
            </a:fld>
            <a:endParaRPr lang="en-US" altLang="en-US"/>
          </a:p>
        </p:txBody>
      </p:sp>
      <p:sp>
        <p:nvSpPr>
          <p:cNvPr id="30724" name="Rectangle 2"/>
          <p:cNvSpPr>
            <a:spLocks noGrp="1" noChangeArrowheads="1"/>
          </p:cNvSpPr>
          <p:nvPr>
            <p:ph type="title"/>
          </p:nvPr>
        </p:nvSpPr>
        <p:spPr>
          <a:xfrm>
            <a:off x="457200" y="279400"/>
            <a:ext cx="8229600" cy="609600"/>
          </a:xfrm>
        </p:spPr>
        <p:txBody>
          <a:bodyPr/>
          <a:lstStyle/>
          <a:p>
            <a:r>
              <a:rPr lang="en-US" altLang="en-US">
                <a:solidFill>
                  <a:srgbClr val="3333CD"/>
                </a:solidFill>
                <a:latin typeface="Times-Bold"/>
              </a:rPr>
              <a:t>What is Clustering?</a:t>
            </a:r>
          </a:p>
        </p:txBody>
      </p:sp>
      <p:sp>
        <p:nvSpPr>
          <p:cNvPr id="30725" name="Rectangle 3"/>
          <p:cNvSpPr>
            <a:spLocks noGrp="1" noChangeArrowheads="1"/>
          </p:cNvSpPr>
          <p:nvPr>
            <p:ph type="body" idx="1"/>
          </p:nvPr>
        </p:nvSpPr>
        <p:spPr>
          <a:xfrm>
            <a:off x="444500" y="3079750"/>
            <a:ext cx="4572000" cy="3067050"/>
          </a:xfrm>
        </p:spPr>
        <p:txBody>
          <a:bodyPr/>
          <a:lstStyle/>
          <a:p>
            <a:r>
              <a:rPr lang="en-US" altLang="en-US">
                <a:solidFill>
                  <a:srgbClr val="000000"/>
                </a:solidFill>
                <a:latin typeface="Times-Roman"/>
              </a:rPr>
              <a:t>Cluster:</a:t>
            </a:r>
          </a:p>
          <a:p>
            <a:pPr lvl="1"/>
            <a:r>
              <a:rPr lang="en-US" altLang="en-US">
                <a:solidFill>
                  <a:srgbClr val="000000"/>
                </a:solidFill>
                <a:latin typeface="Times-Roman"/>
              </a:rPr>
              <a:t>a collection of data objects that are “similar” to one another and thus can be treated collectively as one group</a:t>
            </a:r>
          </a:p>
          <a:p>
            <a:pPr lvl="1"/>
            <a:r>
              <a:rPr lang="en-US" altLang="en-US">
                <a:solidFill>
                  <a:srgbClr val="000000"/>
                </a:solidFill>
                <a:latin typeface="Times-Roman"/>
              </a:rPr>
              <a:t>but as a collection, they are sufficiently different from other groups</a:t>
            </a:r>
          </a:p>
          <a:p>
            <a:pPr lvl="1"/>
            <a:endParaRPr lang="en-US" altLang="en-US" sz="1200">
              <a:solidFill>
                <a:srgbClr val="000000"/>
              </a:solidFill>
              <a:latin typeface="Times-Roman"/>
            </a:endParaRPr>
          </a:p>
        </p:txBody>
      </p:sp>
      <p:sp>
        <p:nvSpPr>
          <p:cNvPr id="515076" name="Text Box 4"/>
          <p:cNvSpPr txBox="1">
            <a:spLocks noChangeArrowheads="1"/>
          </p:cNvSpPr>
          <p:nvPr/>
        </p:nvSpPr>
        <p:spPr bwMode="auto">
          <a:xfrm>
            <a:off x="671513" y="1184275"/>
            <a:ext cx="7964487" cy="769441"/>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2200" dirty="0">
                <a:solidFill>
                  <a:srgbClr val="000000"/>
                </a:solidFill>
                <a:latin typeface="Times-Bold"/>
              </a:rPr>
              <a:t>Clustering </a:t>
            </a:r>
            <a:r>
              <a:rPr lang="en-US" sz="2200" dirty="0">
                <a:solidFill>
                  <a:srgbClr val="000000"/>
                </a:solidFill>
                <a:latin typeface="Times-Roman"/>
              </a:rPr>
              <a:t>is the (unsupervised) process of partitioning a set of data objects into a set of meaningful sub-classes, called </a:t>
            </a:r>
            <a:r>
              <a:rPr lang="en-US" sz="2200" dirty="0">
                <a:solidFill>
                  <a:srgbClr val="000000"/>
                </a:solidFill>
                <a:latin typeface="Times-Bold"/>
              </a:rPr>
              <a:t>clusters</a:t>
            </a:r>
          </a:p>
        </p:txBody>
      </p:sp>
      <p:pic>
        <p:nvPicPr>
          <p:cNvPr id="307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3089275"/>
            <a:ext cx="365442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6"/>
          <p:cNvSpPr txBox="1">
            <a:spLocks noChangeArrowheads="1"/>
          </p:cNvSpPr>
          <p:nvPr/>
        </p:nvSpPr>
        <p:spPr bwMode="auto">
          <a:xfrm>
            <a:off x="671513" y="2145562"/>
            <a:ext cx="7221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2000" dirty="0">
                <a:solidFill>
                  <a:schemeClr val="accent2">
                    <a:lumMod val="50000"/>
                  </a:schemeClr>
                </a:solidFill>
                <a:latin typeface="Times-Roman"/>
              </a:rPr>
              <a:t>Goal is to understand the natural groupings or structures in a data set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altLang="en-US" dirty="0"/>
              <a:t>Distance Between Two Clusters</a:t>
            </a:r>
          </a:p>
        </p:txBody>
      </p:sp>
      <p:sp>
        <p:nvSpPr>
          <p:cNvPr id="808963" name="Rectangle 3"/>
          <p:cNvSpPr>
            <a:spLocks noGrp="1" noChangeArrowheads="1"/>
          </p:cNvSpPr>
          <p:nvPr>
            <p:ph type="body" idx="1"/>
          </p:nvPr>
        </p:nvSpPr>
        <p:spPr>
          <a:xfrm>
            <a:off x="457200" y="1400176"/>
            <a:ext cx="8229600" cy="4695824"/>
          </a:xfrm>
        </p:spPr>
        <p:txBody>
          <a:bodyPr/>
          <a:lstStyle/>
          <a:p>
            <a:r>
              <a:rPr lang="en-US" altLang="en-US" sz="2400" dirty="0"/>
              <a:t>The basic procedure varies based on the method used to determine inter-cluster distances or similarities</a:t>
            </a:r>
          </a:p>
          <a:p>
            <a:endParaRPr lang="en-US" altLang="en-US" sz="1200" dirty="0"/>
          </a:p>
          <a:p>
            <a:r>
              <a:rPr lang="en-US" altLang="en-US" sz="2400" dirty="0"/>
              <a:t>Different methods results in different variants of the algorithm</a:t>
            </a:r>
            <a:br>
              <a:rPr lang="en-US" altLang="en-US" sz="2400" dirty="0"/>
            </a:br>
            <a:endParaRPr lang="en-US" altLang="en-US" sz="800" dirty="0"/>
          </a:p>
          <a:p>
            <a:pPr lvl="1"/>
            <a:r>
              <a:rPr lang="en-US" altLang="en-US" sz="2000" dirty="0"/>
              <a:t>Single link</a:t>
            </a:r>
          </a:p>
          <a:p>
            <a:pPr lvl="1"/>
            <a:r>
              <a:rPr lang="en-US" altLang="en-US" sz="2000" dirty="0"/>
              <a:t>Complete link</a:t>
            </a:r>
          </a:p>
          <a:p>
            <a:pPr lvl="1"/>
            <a:r>
              <a:rPr lang="en-US" altLang="en-US" sz="2000" dirty="0"/>
              <a:t>Average link</a:t>
            </a:r>
          </a:p>
          <a:p>
            <a:pPr lvl="1"/>
            <a:r>
              <a:rPr lang="en-US" altLang="en-US" sz="2000" dirty="0"/>
              <a:t>Ward’s method</a:t>
            </a:r>
          </a:p>
          <a:p>
            <a:pPr lvl="1"/>
            <a:r>
              <a:rPr lang="en-US" altLang="en-US" sz="2000" dirty="0"/>
              <a:t>Etc.</a:t>
            </a:r>
          </a:p>
          <a:p>
            <a:pPr lvl="1"/>
            <a:endParaRPr lang="en-US" altLang="en-US" sz="2000" dirty="0"/>
          </a:p>
        </p:txBody>
      </p:sp>
      <p:sp>
        <p:nvSpPr>
          <p:cNvPr id="5" name="Slide Number Placeholder 4"/>
          <p:cNvSpPr>
            <a:spLocks noGrp="1"/>
          </p:cNvSpPr>
          <p:nvPr>
            <p:ph type="sldNum" sz="quarter" idx="10"/>
          </p:nvPr>
        </p:nvSpPr>
        <p:spPr>
          <a:xfrm>
            <a:off x="6858000" y="6400800"/>
            <a:ext cx="1905000" cy="304800"/>
          </a:xfrm>
        </p:spPr>
        <p:txBody>
          <a:bodyPr/>
          <a:lstStyle/>
          <a:p>
            <a:fld id="{42374418-DC34-4757-B5F6-52347705220D}" type="slidenum">
              <a:rPr lang="en-US" altLang="en-US">
                <a:solidFill>
                  <a:srgbClr val="3333CC"/>
                </a:solidFill>
              </a:rPr>
              <a:pPr/>
              <a:t>30</a:t>
            </a:fld>
            <a:endParaRPr lang="en-US" altLang="en-US">
              <a:solidFill>
                <a:srgbClr val="3333CC"/>
              </a:solidFill>
            </a:endParaRPr>
          </a:p>
        </p:txBody>
      </p:sp>
    </p:spTree>
    <p:extLst>
      <p:ext uri="{BB962C8B-B14F-4D97-AF65-F5344CB8AC3E}">
        <p14:creationId xmlns:p14="http://schemas.microsoft.com/office/powerpoint/2010/main" val="390682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6870700" cy="838200"/>
          </a:xfrm>
        </p:spPr>
        <p:txBody>
          <a:bodyPr/>
          <a:lstStyle/>
          <a:p>
            <a:pPr eaLnBrk="1" hangingPunct="1"/>
            <a:r>
              <a:rPr lang="en-US" altLang="en-US" sz="3200" dirty="0"/>
              <a:t>HAC: Starting Situation</a:t>
            </a:r>
            <a:r>
              <a:rPr lang="en-US" altLang="en-US" dirty="0"/>
              <a:t> </a:t>
            </a:r>
          </a:p>
        </p:txBody>
      </p:sp>
      <p:sp>
        <p:nvSpPr>
          <p:cNvPr id="25603" name="Rectangle 3"/>
          <p:cNvSpPr>
            <a:spLocks noGrp="1" noChangeArrowheads="1"/>
          </p:cNvSpPr>
          <p:nvPr>
            <p:ph type="body" idx="1"/>
          </p:nvPr>
        </p:nvSpPr>
        <p:spPr>
          <a:xfrm>
            <a:off x="411163" y="1143000"/>
            <a:ext cx="8318500" cy="5181600"/>
          </a:xfrm>
        </p:spPr>
        <p:txBody>
          <a:bodyPr/>
          <a:lstStyle/>
          <a:p>
            <a:pPr eaLnBrk="1" hangingPunct="1"/>
            <a:r>
              <a:rPr lang="en-US" altLang="en-US" sz="2400" dirty="0"/>
              <a:t>Start with clusters of individual points and a proximity matrix</a:t>
            </a:r>
          </a:p>
          <a:p>
            <a:pPr lvl="1" eaLnBrk="1" hangingPunct="1"/>
            <a:endParaRPr lang="en-US" altLang="en-US" dirty="0"/>
          </a:p>
        </p:txBody>
      </p:sp>
      <p:sp>
        <p:nvSpPr>
          <p:cNvPr id="25604" name="Oval 4"/>
          <p:cNvSpPr>
            <a:spLocks noChangeArrowheads="1"/>
          </p:cNvSpPr>
          <p:nvPr/>
        </p:nvSpPr>
        <p:spPr bwMode="auto">
          <a:xfrm>
            <a:off x="685800" y="44037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5" name="Oval 5"/>
          <p:cNvSpPr>
            <a:spLocks noChangeArrowheads="1"/>
          </p:cNvSpPr>
          <p:nvPr/>
        </p:nvSpPr>
        <p:spPr bwMode="auto">
          <a:xfrm>
            <a:off x="2743200" y="5470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6" name="Oval 6"/>
          <p:cNvSpPr>
            <a:spLocks noChangeArrowheads="1"/>
          </p:cNvSpPr>
          <p:nvPr/>
        </p:nvSpPr>
        <p:spPr bwMode="auto">
          <a:xfrm>
            <a:off x="1600200" y="3565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7" name="Oval 7"/>
          <p:cNvSpPr>
            <a:spLocks noChangeArrowheads="1"/>
          </p:cNvSpPr>
          <p:nvPr/>
        </p:nvSpPr>
        <p:spPr bwMode="auto">
          <a:xfrm>
            <a:off x="1447800" y="53181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8" name="Oval 8"/>
          <p:cNvSpPr>
            <a:spLocks noChangeArrowheads="1"/>
          </p:cNvSpPr>
          <p:nvPr/>
        </p:nvSpPr>
        <p:spPr bwMode="auto">
          <a:xfrm>
            <a:off x="3124200" y="3565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9" name="Oval 9"/>
          <p:cNvSpPr>
            <a:spLocks noChangeArrowheads="1"/>
          </p:cNvSpPr>
          <p:nvPr/>
        </p:nvSpPr>
        <p:spPr bwMode="auto">
          <a:xfrm>
            <a:off x="1600200" y="29559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0" name="Oval 10"/>
          <p:cNvSpPr>
            <a:spLocks noChangeArrowheads="1"/>
          </p:cNvSpPr>
          <p:nvPr/>
        </p:nvSpPr>
        <p:spPr bwMode="auto">
          <a:xfrm>
            <a:off x="457200" y="4708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1" name="Oval 11"/>
          <p:cNvSpPr>
            <a:spLocks noChangeArrowheads="1"/>
          </p:cNvSpPr>
          <p:nvPr/>
        </p:nvSpPr>
        <p:spPr bwMode="auto">
          <a:xfrm>
            <a:off x="1828800" y="53181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2" name="Oval 12"/>
          <p:cNvSpPr>
            <a:spLocks noChangeArrowheads="1"/>
          </p:cNvSpPr>
          <p:nvPr/>
        </p:nvSpPr>
        <p:spPr bwMode="auto">
          <a:xfrm>
            <a:off x="3124200" y="5089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3" name="Oval 13"/>
          <p:cNvSpPr>
            <a:spLocks noChangeArrowheads="1"/>
          </p:cNvSpPr>
          <p:nvPr/>
        </p:nvSpPr>
        <p:spPr bwMode="auto">
          <a:xfrm>
            <a:off x="2133600" y="30321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4" name="Oval 14"/>
          <p:cNvSpPr>
            <a:spLocks noChangeArrowheads="1"/>
          </p:cNvSpPr>
          <p:nvPr/>
        </p:nvSpPr>
        <p:spPr bwMode="auto">
          <a:xfrm>
            <a:off x="3200400" y="40989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5" name="Oval 15"/>
          <p:cNvSpPr>
            <a:spLocks noChangeArrowheads="1"/>
          </p:cNvSpPr>
          <p:nvPr/>
        </p:nvSpPr>
        <p:spPr bwMode="auto">
          <a:xfrm>
            <a:off x="3733800" y="3184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grpSp>
        <p:nvGrpSpPr>
          <p:cNvPr id="25616" name="Group 16"/>
          <p:cNvGrpSpPr>
            <a:grpSpLocks/>
          </p:cNvGrpSpPr>
          <p:nvPr/>
        </p:nvGrpSpPr>
        <p:grpSpPr bwMode="auto">
          <a:xfrm>
            <a:off x="5162984" y="1876309"/>
            <a:ext cx="3295232" cy="2816345"/>
            <a:chOff x="3392" y="1602"/>
            <a:chExt cx="2224" cy="2078"/>
          </a:xfrm>
        </p:grpSpPr>
        <p:sp>
          <p:nvSpPr>
            <p:cNvPr id="25619"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0"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1"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2"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3"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4"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5"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6"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7"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8"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9"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30"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31"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25632"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25633"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25634"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25635"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25636" name="Text Box 34"/>
            <p:cNvSpPr txBox="1">
              <a:spLocks noChangeArrowheads="1"/>
            </p:cNvSpPr>
            <p:nvPr/>
          </p:nvSpPr>
          <p:spPr bwMode="auto">
            <a:xfrm>
              <a:off x="3696"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25637" name="Text Box 35"/>
            <p:cNvSpPr txBox="1">
              <a:spLocks noChangeArrowheads="1"/>
            </p:cNvSpPr>
            <p:nvPr/>
          </p:nvSpPr>
          <p:spPr bwMode="auto">
            <a:xfrm>
              <a:off x="400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25638" name="Text Box 36"/>
            <p:cNvSpPr txBox="1">
              <a:spLocks noChangeArrowheads="1"/>
            </p:cNvSpPr>
            <p:nvPr/>
          </p:nvSpPr>
          <p:spPr bwMode="auto">
            <a:xfrm>
              <a:off x="43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25639" name="Text Box 37"/>
            <p:cNvSpPr txBox="1">
              <a:spLocks noChangeArrowheads="1"/>
            </p:cNvSpPr>
            <p:nvPr/>
          </p:nvSpPr>
          <p:spPr bwMode="auto">
            <a:xfrm>
              <a:off x="4679"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25640" name="Text Box 38"/>
            <p:cNvSpPr txBox="1">
              <a:spLocks noChangeArrowheads="1"/>
            </p:cNvSpPr>
            <p:nvPr/>
          </p:nvSpPr>
          <p:spPr bwMode="auto">
            <a:xfrm>
              <a:off x="4919"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25641"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25642"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25617" name="Text Box 41"/>
          <p:cNvSpPr txBox="1">
            <a:spLocks noChangeArrowheads="1"/>
          </p:cNvSpPr>
          <p:nvPr/>
        </p:nvSpPr>
        <p:spPr bwMode="auto">
          <a:xfrm>
            <a:off x="57912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graphicFrame>
        <p:nvGraphicFramePr>
          <p:cNvPr id="25618" name="Object 42"/>
          <p:cNvGraphicFramePr>
            <a:graphicFrameLocks noGrp="1" noChangeAspect="1"/>
          </p:cNvGraphicFramePr>
          <p:nvPr>
            <p:ph sz="half" idx="4294967295"/>
          </p:nvPr>
        </p:nvGraphicFramePr>
        <p:xfrm>
          <a:off x="4572000" y="5610225"/>
          <a:ext cx="4056063" cy="714375"/>
        </p:xfrm>
        <a:graphic>
          <a:graphicData uri="http://schemas.openxmlformats.org/presentationml/2006/ole">
            <mc:AlternateContent xmlns:mc="http://schemas.openxmlformats.org/markup-compatibility/2006">
              <mc:Choice xmlns:v="urn:schemas-microsoft-com:vml" Requires="v">
                <p:oleObj spid="_x0000_s10242" name="Visio" r:id="rId3" imgW="7949438" imgH="1399827" progId="Visio.Drawing.6">
                  <p:embed/>
                </p:oleObj>
              </mc:Choice>
              <mc:Fallback>
                <p:oleObj name="Visio" r:id="rId3" imgW="7949438" imgH="1399827"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10225"/>
                        <a:ext cx="405606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31</a:t>
            </a:fld>
            <a:endParaRPr lang="en-US" dirty="0">
              <a:solidFill>
                <a:srgbClr val="3333CC"/>
              </a:solidFill>
            </a:endParaRPr>
          </a:p>
        </p:txBody>
      </p:sp>
    </p:spTree>
    <p:extLst>
      <p:ext uri="{BB962C8B-B14F-4D97-AF65-F5344CB8AC3E}">
        <p14:creationId xmlns:p14="http://schemas.microsoft.com/office/powerpoint/2010/main" val="139554922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6870700" cy="838200"/>
          </a:xfrm>
        </p:spPr>
        <p:txBody>
          <a:bodyPr/>
          <a:lstStyle/>
          <a:p>
            <a:pPr eaLnBrk="1" hangingPunct="1"/>
            <a:r>
              <a:rPr lang="en-US" altLang="en-US" sz="3200" dirty="0"/>
              <a:t>HAC: Intermediate Situation</a:t>
            </a:r>
          </a:p>
        </p:txBody>
      </p:sp>
      <p:sp>
        <p:nvSpPr>
          <p:cNvPr id="26627" name="Rectangle 3"/>
          <p:cNvSpPr>
            <a:spLocks noGrp="1" noChangeArrowheads="1"/>
          </p:cNvSpPr>
          <p:nvPr>
            <p:ph type="body" idx="1"/>
          </p:nvPr>
        </p:nvSpPr>
        <p:spPr>
          <a:xfrm>
            <a:off x="411163" y="1143000"/>
            <a:ext cx="8318500" cy="5181600"/>
          </a:xfrm>
        </p:spPr>
        <p:txBody>
          <a:bodyPr/>
          <a:lstStyle/>
          <a:p>
            <a:pPr eaLnBrk="1" hangingPunct="1"/>
            <a:r>
              <a:rPr lang="en-US" altLang="en-US" sz="2400"/>
              <a:t>After some merging steps, we have some clusters</a:t>
            </a:r>
            <a:r>
              <a:rPr lang="en-US" altLang="en-US" sz="2600"/>
              <a:t> </a:t>
            </a:r>
          </a:p>
          <a:p>
            <a:pPr lvl="1" eaLnBrk="1" hangingPunct="1"/>
            <a:endParaRPr lang="en-US" altLang="en-US" sz="2400"/>
          </a:p>
        </p:txBody>
      </p:sp>
      <p:sp>
        <p:nvSpPr>
          <p:cNvPr id="26628" name="Freeform 4"/>
          <p:cNvSpPr>
            <a:spLocks/>
          </p:cNvSpPr>
          <p:nvPr/>
        </p:nvSpPr>
        <p:spPr bwMode="auto">
          <a:xfrm>
            <a:off x="609600" y="3886200"/>
            <a:ext cx="546100" cy="773113"/>
          </a:xfrm>
          <a:custGeom>
            <a:avLst/>
            <a:gdLst>
              <a:gd name="T0" fmla="*/ 395420 w 598"/>
              <a:gd name="T1" fmla="*/ 81817 h 652"/>
              <a:gd name="T2" fmla="*/ 226476 w 598"/>
              <a:gd name="T3" fmla="*/ 0 h 652"/>
              <a:gd name="T4" fmla="*/ 138808 w 598"/>
              <a:gd name="T5" fmla="*/ 40316 h 652"/>
              <a:gd name="T6" fmla="*/ 114151 w 598"/>
              <a:gd name="T7" fmla="*/ 113833 h 652"/>
              <a:gd name="T8" fmla="*/ 63925 w 598"/>
              <a:gd name="T9" fmla="*/ 203950 h 652"/>
              <a:gd name="T10" fmla="*/ 44747 w 598"/>
              <a:gd name="T11" fmla="*/ 211065 h 652"/>
              <a:gd name="T12" fmla="*/ 26483 w 598"/>
              <a:gd name="T13" fmla="*/ 260866 h 652"/>
              <a:gd name="T14" fmla="*/ 13698 w 598"/>
              <a:gd name="T15" fmla="*/ 309482 h 652"/>
              <a:gd name="T16" fmla="*/ 26483 w 598"/>
              <a:gd name="T17" fmla="*/ 455330 h 652"/>
              <a:gd name="T18" fmla="*/ 88581 w 598"/>
              <a:gd name="T19" fmla="*/ 488532 h 652"/>
              <a:gd name="T20" fmla="*/ 70317 w 598"/>
              <a:gd name="T21" fmla="*/ 577463 h 652"/>
              <a:gd name="T22" fmla="*/ 94974 w 598"/>
              <a:gd name="T23" fmla="*/ 731612 h 652"/>
              <a:gd name="T24" fmla="*/ 151593 w 598"/>
              <a:gd name="T25" fmla="*/ 764813 h 652"/>
              <a:gd name="T26" fmla="*/ 169857 w 598"/>
              <a:gd name="T27" fmla="*/ 773113 h 652"/>
              <a:gd name="T28" fmla="*/ 220084 w 598"/>
              <a:gd name="T29" fmla="*/ 716197 h 652"/>
              <a:gd name="T30" fmla="*/ 320537 w 598"/>
              <a:gd name="T31" fmla="*/ 773113 h 652"/>
              <a:gd name="T32" fmla="*/ 408205 w 598"/>
              <a:gd name="T33" fmla="*/ 699596 h 652"/>
              <a:gd name="T34" fmla="*/ 476696 w 598"/>
              <a:gd name="T35" fmla="*/ 642680 h 652"/>
              <a:gd name="T36" fmla="*/ 520530 w 598"/>
              <a:gd name="T37" fmla="*/ 528847 h 652"/>
              <a:gd name="T38" fmla="*/ 489481 w 598"/>
              <a:gd name="T39" fmla="*/ 463631 h 652"/>
              <a:gd name="T40" fmla="*/ 514138 w 598"/>
              <a:gd name="T41" fmla="*/ 415015 h 652"/>
              <a:gd name="T42" fmla="*/ 546100 w 598"/>
              <a:gd name="T43" fmla="*/ 341498 h 652"/>
              <a:gd name="T44" fmla="*/ 533315 w 598"/>
              <a:gd name="T45" fmla="*/ 227665 h 652"/>
              <a:gd name="T46" fmla="*/ 408205 w 598"/>
              <a:gd name="T47" fmla="*/ 113833 h 652"/>
              <a:gd name="T48" fmla="*/ 395420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29" name="Freeform 5"/>
          <p:cNvSpPr>
            <a:spLocks/>
          </p:cNvSpPr>
          <p:nvPr/>
        </p:nvSpPr>
        <p:spPr bwMode="auto">
          <a:xfrm rot="-5400000">
            <a:off x="1600200" y="2667000"/>
            <a:ext cx="762000" cy="914400"/>
          </a:xfrm>
          <a:custGeom>
            <a:avLst/>
            <a:gdLst>
              <a:gd name="T0" fmla="*/ 551749 w 598"/>
              <a:gd name="T1" fmla="*/ 96769 h 652"/>
              <a:gd name="T2" fmla="*/ 316013 w 598"/>
              <a:gd name="T3" fmla="*/ 0 h 652"/>
              <a:gd name="T4" fmla="*/ 193686 w 598"/>
              <a:gd name="T5" fmla="*/ 47683 h 652"/>
              <a:gd name="T6" fmla="*/ 159281 w 598"/>
              <a:gd name="T7" fmla="*/ 134636 h 652"/>
              <a:gd name="T8" fmla="*/ 89197 w 598"/>
              <a:gd name="T9" fmla="*/ 241222 h 652"/>
              <a:gd name="T10" fmla="*/ 62438 w 598"/>
              <a:gd name="T11" fmla="*/ 249637 h 652"/>
              <a:gd name="T12" fmla="*/ 36953 w 598"/>
              <a:gd name="T13" fmla="*/ 308540 h 652"/>
              <a:gd name="T14" fmla="*/ 19114 w 598"/>
              <a:gd name="T15" fmla="*/ 366040 h 652"/>
              <a:gd name="T16" fmla="*/ 36953 w 598"/>
              <a:gd name="T17" fmla="*/ 538542 h 652"/>
              <a:gd name="T18" fmla="*/ 123602 w 598"/>
              <a:gd name="T19" fmla="*/ 577811 h 652"/>
              <a:gd name="T20" fmla="*/ 98117 w 598"/>
              <a:gd name="T21" fmla="*/ 682995 h 652"/>
              <a:gd name="T22" fmla="*/ 132522 w 598"/>
              <a:gd name="T23" fmla="*/ 865314 h 652"/>
              <a:gd name="T24" fmla="*/ 211525 w 598"/>
              <a:gd name="T25" fmla="*/ 904583 h 652"/>
              <a:gd name="T26" fmla="*/ 237010 w 598"/>
              <a:gd name="T27" fmla="*/ 914400 h 652"/>
              <a:gd name="T28" fmla="*/ 307094 w 598"/>
              <a:gd name="T29" fmla="*/ 847082 h 652"/>
              <a:gd name="T30" fmla="*/ 447261 w 598"/>
              <a:gd name="T31" fmla="*/ 914400 h 652"/>
              <a:gd name="T32" fmla="*/ 569589 w 598"/>
              <a:gd name="T33" fmla="*/ 827448 h 652"/>
              <a:gd name="T34" fmla="*/ 665157 w 598"/>
              <a:gd name="T35" fmla="*/ 760130 h 652"/>
              <a:gd name="T36" fmla="*/ 726321 w 598"/>
              <a:gd name="T37" fmla="*/ 625494 h 652"/>
              <a:gd name="T38" fmla="*/ 682997 w 598"/>
              <a:gd name="T39" fmla="*/ 548360 h 652"/>
              <a:gd name="T40" fmla="*/ 717401 w 598"/>
              <a:gd name="T41" fmla="*/ 490859 h 652"/>
              <a:gd name="T42" fmla="*/ 762000 w 598"/>
              <a:gd name="T43" fmla="*/ 403907 h 652"/>
              <a:gd name="T44" fmla="*/ 744161 w 598"/>
              <a:gd name="T45" fmla="*/ 269271 h 652"/>
              <a:gd name="T46" fmla="*/ 569589 w 598"/>
              <a:gd name="T47" fmla="*/ 134636 h 652"/>
              <a:gd name="T48" fmla="*/ 551749 w 598"/>
              <a:gd name="T49" fmla="*/ 96769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0" name="Freeform 6"/>
          <p:cNvSpPr>
            <a:spLocks/>
          </p:cNvSpPr>
          <p:nvPr/>
        </p:nvSpPr>
        <p:spPr bwMode="auto">
          <a:xfrm rot="10800000">
            <a:off x="3352800" y="30480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1" name="Freeform 7"/>
          <p:cNvSpPr>
            <a:spLocks/>
          </p:cNvSpPr>
          <p:nvPr/>
        </p:nvSpPr>
        <p:spPr bwMode="auto">
          <a:xfrm>
            <a:off x="1295400" y="4953000"/>
            <a:ext cx="774700" cy="773113"/>
          </a:xfrm>
          <a:custGeom>
            <a:avLst/>
            <a:gdLst>
              <a:gd name="T0" fmla="*/ 560945 w 598"/>
              <a:gd name="T1" fmla="*/ 81817 h 652"/>
              <a:gd name="T2" fmla="*/ 321280 w 598"/>
              <a:gd name="T3" fmla="*/ 0 h 652"/>
              <a:gd name="T4" fmla="*/ 196914 w 598"/>
              <a:gd name="T5" fmla="*/ 40316 h 652"/>
              <a:gd name="T6" fmla="*/ 161936 w 598"/>
              <a:gd name="T7" fmla="*/ 113833 h 652"/>
              <a:gd name="T8" fmla="*/ 90684 w 598"/>
              <a:gd name="T9" fmla="*/ 203950 h 652"/>
              <a:gd name="T10" fmla="*/ 63479 w 598"/>
              <a:gd name="T11" fmla="*/ 211065 h 652"/>
              <a:gd name="T12" fmla="*/ 37569 w 598"/>
              <a:gd name="T13" fmla="*/ 260866 h 652"/>
              <a:gd name="T14" fmla="*/ 19432 w 598"/>
              <a:gd name="T15" fmla="*/ 309482 h 652"/>
              <a:gd name="T16" fmla="*/ 37569 w 598"/>
              <a:gd name="T17" fmla="*/ 455330 h 652"/>
              <a:gd name="T18" fmla="*/ 125662 w 598"/>
              <a:gd name="T19" fmla="*/ 488532 h 652"/>
              <a:gd name="T20" fmla="*/ 99752 w 598"/>
              <a:gd name="T21" fmla="*/ 577463 h 652"/>
              <a:gd name="T22" fmla="*/ 134730 w 598"/>
              <a:gd name="T23" fmla="*/ 731612 h 652"/>
              <a:gd name="T24" fmla="*/ 215051 w 598"/>
              <a:gd name="T25" fmla="*/ 764813 h 652"/>
              <a:gd name="T26" fmla="*/ 240960 w 598"/>
              <a:gd name="T27" fmla="*/ 773113 h 652"/>
              <a:gd name="T28" fmla="*/ 312212 w 598"/>
              <a:gd name="T29" fmla="*/ 716197 h 652"/>
              <a:gd name="T30" fmla="*/ 454715 w 598"/>
              <a:gd name="T31" fmla="*/ 773113 h 652"/>
              <a:gd name="T32" fmla="*/ 579082 w 598"/>
              <a:gd name="T33" fmla="*/ 699596 h 652"/>
              <a:gd name="T34" fmla="*/ 676243 w 598"/>
              <a:gd name="T35" fmla="*/ 642680 h 652"/>
              <a:gd name="T36" fmla="*/ 738426 w 598"/>
              <a:gd name="T37" fmla="*/ 528847 h 652"/>
              <a:gd name="T38" fmla="*/ 694380 w 598"/>
              <a:gd name="T39" fmla="*/ 463631 h 652"/>
              <a:gd name="T40" fmla="*/ 729358 w 598"/>
              <a:gd name="T41" fmla="*/ 415015 h 652"/>
              <a:gd name="T42" fmla="*/ 774700 w 598"/>
              <a:gd name="T43" fmla="*/ 341498 h 652"/>
              <a:gd name="T44" fmla="*/ 756563 w 598"/>
              <a:gd name="T45" fmla="*/ 227665 h 652"/>
              <a:gd name="T46" fmla="*/ 579082 w 598"/>
              <a:gd name="T47" fmla="*/ 113833 h 652"/>
              <a:gd name="T48" fmla="*/ 560945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2" name="Freeform 8"/>
          <p:cNvSpPr>
            <a:spLocks/>
          </p:cNvSpPr>
          <p:nvPr/>
        </p:nvSpPr>
        <p:spPr bwMode="auto">
          <a:xfrm rot="10800000">
            <a:off x="2590800" y="48768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3" name="Text Box 9"/>
          <p:cNvSpPr txBox="1">
            <a:spLocks noChangeArrowheads="1"/>
          </p:cNvSpPr>
          <p:nvPr/>
        </p:nvSpPr>
        <p:spPr bwMode="auto">
          <a:xfrm>
            <a:off x="685800" y="419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C1</a:t>
            </a:r>
          </a:p>
        </p:txBody>
      </p:sp>
      <p:sp>
        <p:nvSpPr>
          <p:cNvPr id="26634" name="Text Box 10"/>
          <p:cNvSpPr txBox="1">
            <a:spLocks noChangeArrowheads="1"/>
          </p:cNvSpPr>
          <p:nvPr/>
        </p:nvSpPr>
        <p:spPr bwMode="auto">
          <a:xfrm>
            <a:off x="3429000" y="3352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6635" name="Text Box 11"/>
          <p:cNvSpPr txBox="1">
            <a:spLocks noChangeArrowheads="1"/>
          </p:cNvSpPr>
          <p:nvPr/>
        </p:nvSpPr>
        <p:spPr bwMode="auto">
          <a:xfrm>
            <a:off x="1524000" y="5181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6636" name="Text Box 12"/>
          <p:cNvSpPr txBox="1">
            <a:spLocks noChangeArrowheads="1"/>
          </p:cNvSpPr>
          <p:nvPr/>
        </p:nvSpPr>
        <p:spPr bwMode="auto">
          <a:xfrm>
            <a:off x="2743200" y="51054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6637" name="Text Box 13"/>
          <p:cNvSpPr txBox="1">
            <a:spLocks noChangeArrowheads="1"/>
          </p:cNvSpPr>
          <p:nvPr/>
        </p:nvSpPr>
        <p:spPr bwMode="auto">
          <a:xfrm>
            <a:off x="1752600" y="2971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grpSp>
        <p:nvGrpSpPr>
          <p:cNvPr id="26638" name="Group 14"/>
          <p:cNvGrpSpPr>
            <a:grpSpLocks/>
          </p:cNvGrpSpPr>
          <p:nvPr/>
        </p:nvGrpSpPr>
        <p:grpSpPr bwMode="auto">
          <a:xfrm>
            <a:off x="5381207" y="1622241"/>
            <a:ext cx="2991500" cy="2229170"/>
            <a:chOff x="3388" y="1414"/>
            <a:chExt cx="1934" cy="1514"/>
          </a:xfrm>
        </p:grpSpPr>
        <p:sp>
          <p:nvSpPr>
            <p:cNvPr id="26641" name="Text Box 15"/>
            <p:cNvSpPr txBox="1">
              <a:spLocks noChangeArrowheads="1"/>
            </p:cNvSpPr>
            <p:nvPr/>
          </p:nvSpPr>
          <p:spPr bwMode="auto">
            <a:xfrm>
              <a:off x="4028" y="1420"/>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a:t>
              </a:r>
            </a:p>
          </p:txBody>
        </p:sp>
        <p:sp>
          <p:nvSpPr>
            <p:cNvPr id="26642" name="Text Box 16"/>
            <p:cNvSpPr txBox="1">
              <a:spLocks noChangeArrowheads="1"/>
            </p:cNvSpPr>
            <p:nvPr/>
          </p:nvSpPr>
          <p:spPr bwMode="auto">
            <a:xfrm>
              <a:off x="3715" y="1414"/>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6643" name="Line 17"/>
            <p:cNvSpPr>
              <a:spLocks noChangeShapeType="1"/>
            </p:cNvSpPr>
            <p:nvPr/>
          </p:nvSpPr>
          <p:spPr bwMode="auto">
            <a:xfrm>
              <a:off x="3696"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4" name="Line 18"/>
            <p:cNvSpPr>
              <a:spLocks noChangeShapeType="1"/>
            </p:cNvSpPr>
            <p:nvPr/>
          </p:nvSpPr>
          <p:spPr bwMode="auto">
            <a:xfrm>
              <a:off x="3504" y="1632"/>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5" name="Line 19"/>
            <p:cNvSpPr>
              <a:spLocks noChangeShapeType="1"/>
            </p:cNvSpPr>
            <p:nvPr/>
          </p:nvSpPr>
          <p:spPr bwMode="auto">
            <a:xfrm>
              <a:off x="5280"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6" name="Line 20"/>
            <p:cNvSpPr>
              <a:spLocks noChangeShapeType="1"/>
            </p:cNvSpPr>
            <p:nvPr/>
          </p:nvSpPr>
          <p:spPr bwMode="auto">
            <a:xfrm>
              <a:off x="3504" y="2928"/>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7" name="Text Box 21"/>
            <p:cNvSpPr txBox="1">
              <a:spLocks noChangeArrowheads="1"/>
            </p:cNvSpPr>
            <p:nvPr/>
          </p:nvSpPr>
          <p:spPr bwMode="auto">
            <a:xfrm>
              <a:off x="3388" y="1648"/>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6648" name="Text Box 22"/>
            <p:cNvSpPr txBox="1">
              <a:spLocks noChangeArrowheads="1"/>
            </p:cNvSpPr>
            <p:nvPr/>
          </p:nvSpPr>
          <p:spPr bwMode="auto">
            <a:xfrm>
              <a:off x="3388" y="2175"/>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6649" name="Text Box 23"/>
            <p:cNvSpPr txBox="1">
              <a:spLocks noChangeArrowheads="1"/>
            </p:cNvSpPr>
            <p:nvPr/>
          </p:nvSpPr>
          <p:spPr bwMode="auto">
            <a:xfrm>
              <a:off x="3388" y="2704"/>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6650" name="Text Box 24"/>
            <p:cNvSpPr txBox="1">
              <a:spLocks noChangeArrowheads="1"/>
            </p:cNvSpPr>
            <p:nvPr/>
          </p:nvSpPr>
          <p:spPr bwMode="auto">
            <a:xfrm>
              <a:off x="3388" y="2464"/>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6651" name="Text Box 25"/>
            <p:cNvSpPr txBox="1">
              <a:spLocks noChangeArrowheads="1"/>
            </p:cNvSpPr>
            <p:nvPr/>
          </p:nvSpPr>
          <p:spPr bwMode="auto">
            <a:xfrm>
              <a:off x="3388" y="1936"/>
              <a:ext cx="33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6652" name="Text Box 26"/>
            <p:cNvSpPr txBox="1">
              <a:spLocks noChangeArrowheads="1"/>
            </p:cNvSpPr>
            <p:nvPr/>
          </p:nvSpPr>
          <p:spPr bwMode="auto">
            <a:xfrm>
              <a:off x="4326" y="1420"/>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C3</a:t>
              </a:r>
            </a:p>
          </p:txBody>
        </p:sp>
        <p:sp>
          <p:nvSpPr>
            <p:cNvPr id="26653" name="Text Box 27"/>
            <p:cNvSpPr txBox="1">
              <a:spLocks noChangeArrowheads="1"/>
            </p:cNvSpPr>
            <p:nvPr/>
          </p:nvSpPr>
          <p:spPr bwMode="auto">
            <a:xfrm>
              <a:off x="4628" y="1420"/>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6654" name="Text Box 28"/>
            <p:cNvSpPr txBox="1">
              <a:spLocks noChangeArrowheads="1"/>
            </p:cNvSpPr>
            <p:nvPr/>
          </p:nvSpPr>
          <p:spPr bwMode="auto">
            <a:xfrm>
              <a:off x="4986" y="1427"/>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C5</a:t>
              </a:r>
            </a:p>
          </p:txBody>
        </p:sp>
        <p:sp>
          <p:nvSpPr>
            <p:cNvPr id="26655" name="Line 29"/>
            <p:cNvSpPr>
              <a:spLocks noChangeShapeType="1"/>
            </p:cNvSpPr>
            <p:nvPr/>
          </p:nvSpPr>
          <p:spPr bwMode="auto">
            <a:xfrm>
              <a:off x="3504" y="1872"/>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6" name="Line 30"/>
            <p:cNvSpPr>
              <a:spLocks noChangeShapeType="1"/>
            </p:cNvSpPr>
            <p:nvPr/>
          </p:nvSpPr>
          <p:spPr bwMode="auto">
            <a:xfrm>
              <a:off x="3504" y="2400"/>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7" name="Line 31"/>
            <p:cNvSpPr>
              <a:spLocks noChangeShapeType="1"/>
            </p:cNvSpPr>
            <p:nvPr/>
          </p:nvSpPr>
          <p:spPr bwMode="auto">
            <a:xfrm>
              <a:off x="3504" y="2160"/>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8" name="Line 32"/>
            <p:cNvSpPr>
              <a:spLocks noChangeShapeType="1"/>
            </p:cNvSpPr>
            <p:nvPr/>
          </p:nvSpPr>
          <p:spPr bwMode="auto">
            <a:xfrm>
              <a:off x="3504" y="2640"/>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9" name="Line 33"/>
            <p:cNvSpPr>
              <a:spLocks noChangeShapeType="1"/>
            </p:cNvSpPr>
            <p:nvPr/>
          </p:nvSpPr>
          <p:spPr bwMode="auto">
            <a:xfrm>
              <a:off x="4032"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60" name="Line 34"/>
            <p:cNvSpPr>
              <a:spLocks noChangeShapeType="1"/>
            </p:cNvSpPr>
            <p:nvPr/>
          </p:nvSpPr>
          <p:spPr bwMode="auto">
            <a:xfrm>
              <a:off x="4320"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61" name="Line 35"/>
            <p:cNvSpPr>
              <a:spLocks noChangeShapeType="1"/>
            </p:cNvSpPr>
            <p:nvPr/>
          </p:nvSpPr>
          <p:spPr bwMode="auto">
            <a:xfrm>
              <a:off x="4656"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62" name="Line 36"/>
            <p:cNvSpPr>
              <a:spLocks noChangeShapeType="1"/>
            </p:cNvSpPr>
            <p:nvPr/>
          </p:nvSpPr>
          <p:spPr bwMode="auto">
            <a:xfrm>
              <a:off x="4992"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grpSp>
      <p:sp>
        <p:nvSpPr>
          <p:cNvPr id="26639" name="Text Box 37"/>
          <p:cNvSpPr txBox="1">
            <a:spLocks noChangeArrowheads="1"/>
          </p:cNvSpPr>
          <p:nvPr/>
        </p:nvSpPr>
        <p:spPr bwMode="auto">
          <a:xfrm>
            <a:off x="5791200" y="38703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a:solidFill>
                  <a:srgbClr val="000000"/>
                </a:solidFill>
                <a:latin typeface="Arial" panose="020B0604020202020204" pitchFamily="34" charset="0"/>
              </a:rPr>
              <a:t>Proximity Matrix</a:t>
            </a:r>
          </a:p>
        </p:txBody>
      </p:sp>
      <p:graphicFrame>
        <p:nvGraphicFramePr>
          <p:cNvPr id="26640" name="Object 38"/>
          <p:cNvGraphicFramePr>
            <a:graphicFrameLocks noGrp="1" noChangeAspect="1"/>
          </p:cNvGraphicFramePr>
          <p:nvPr>
            <p:ph sz="half" idx="4294967295"/>
          </p:nvPr>
        </p:nvGraphicFramePr>
        <p:xfrm>
          <a:off x="4648200" y="4713288"/>
          <a:ext cx="4083050" cy="1611312"/>
        </p:xfrm>
        <a:graphic>
          <a:graphicData uri="http://schemas.openxmlformats.org/presentationml/2006/ole">
            <mc:AlternateContent xmlns:mc="http://schemas.openxmlformats.org/markup-compatibility/2006">
              <mc:Choice xmlns:v="urn:schemas-microsoft-com:vml" Requires="v">
                <p:oleObj spid="_x0000_s11266" name="Visio" r:id="rId3" imgW="7591349" imgH="2996548" progId="Visio.Drawing.6">
                  <p:embed/>
                </p:oleObj>
              </mc:Choice>
              <mc:Fallback>
                <p:oleObj name="Visio" r:id="rId3" imgW="7591349" imgH="2996548"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713288"/>
                        <a:ext cx="4083050"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32</a:t>
            </a:fld>
            <a:endParaRPr lang="en-US" dirty="0">
              <a:solidFill>
                <a:srgbClr val="3333CC"/>
              </a:solidFill>
            </a:endParaRPr>
          </a:p>
        </p:txBody>
      </p:sp>
    </p:spTree>
    <p:extLst>
      <p:ext uri="{BB962C8B-B14F-4D97-AF65-F5344CB8AC3E}">
        <p14:creationId xmlns:p14="http://schemas.microsoft.com/office/powerpoint/2010/main" val="14664180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6870700" cy="762000"/>
          </a:xfrm>
        </p:spPr>
        <p:txBody>
          <a:bodyPr/>
          <a:lstStyle/>
          <a:p>
            <a:pPr eaLnBrk="1" hangingPunct="1"/>
            <a:r>
              <a:rPr lang="en-US" altLang="en-US" dirty="0"/>
              <a:t>HAC: Join Step</a:t>
            </a:r>
          </a:p>
        </p:txBody>
      </p:sp>
      <p:sp>
        <p:nvSpPr>
          <p:cNvPr id="27651" name="Rectangle 3"/>
          <p:cNvSpPr>
            <a:spLocks noGrp="1" noChangeArrowheads="1"/>
          </p:cNvSpPr>
          <p:nvPr>
            <p:ph type="body" idx="1"/>
          </p:nvPr>
        </p:nvSpPr>
        <p:spPr>
          <a:xfrm>
            <a:off x="152400" y="1143000"/>
            <a:ext cx="5257800" cy="1219200"/>
          </a:xfrm>
        </p:spPr>
        <p:txBody>
          <a:bodyPr/>
          <a:lstStyle/>
          <a:p>
            <a:pPr eaLnBrk="1" hangingPunct="1"/>
            <a:r>
              <a:rPr lang="en-US" altLang="en-US" sz="2400" dirty="0"/>
              <a:t>We want to merge the two closest clusters (C2 and C5)  and update the proximity matrix</a:t>
            </a:r>
            <a:r>
              <a:rPr lang="en-US" altLang="en-US" sz="2600" dirty="0"/>
              <a:t>. </a:t>
            </a:r>
          </a:p>
          <a:p>
            <a:pPr lvl="1" eaLnBrk="1" hangingPunct="1"/>
            <a:endParaRPr lang="en-US" altLang="en-US" sz="2400" dirty="0"/>
          </a:p>
        </p:txBody>
      </p:sp>
      <p:sp>
        <p:nvSpPr>
          <p:cNvPr id="27652" name="Freeform 4"/>
          <p:cNvSpPr>
            <a:spLocks/>
          </p:cNvSpPr>
          <p:nvPr/>
        </p:nvSpPr>
        <p:spPr bwMode="auto">
          <a:xfrm>
            <a:off x="609600" y="3886200"/>
            <a:ext cx="546100" cy="773113"/>
          </a:xfrm>
          <a:custGeom>
            <a:avLst/>
            <a:gdLst>
              <a:gd name="T0" fmla="*/ 395420 w 598"/>
              <a:gd name="T1" fmla="*/ 81817 h 652"/>
              <a:gd name="T2" fmla="*/ 226476 w 598"/>
              <a:gd name="T3" fmla="*/ 0 h 652"/>
              <a:gd name="T4" fmla="*/ 138808 w 598"/>
              <a:gd name="T5" fmla="*/ 40316 h 652"/>
              <a:gd name="T6" fmla="*/ 114151 w 598"/>
              <a:gd name="T7" fmla="*/ 113833 h 652"/>
              <a:gd name="T8" fmla="*/ 63925 w 598"/>
              <a:gd name="T9" fmla="*/ 203950 h 652"/>
              <a:gd name="T10" fmla="*/ 44747 w 598"/>
              <a:gd name="T11" fmla="*/ 211065 h 652"/>
              <a:gd name="T12" fmla="*/ 26483 w 598"/>
              <a:gd name="T13" fmla="*/ 260866 h 652"/>
              <a:gd name="T14" fmla="*/ 13698 w 598"/>
              <a:gd name="T15" fmla="*/ 309482 h 652"/>
              <a:gd name="T16" fmla="*/ 26483 w 598"/>
              <a:gd name="T17" fmla="*/ 455330 h 652"/>
              <a:gd name="T18" fmla="*/ 88581 w 598"/>
              <a:gd name="T19" fmla="*/ 488532 h 652"/>
              <a:gd name="T20" fmla="*/ 70317 w 598"/>
              <a:gd name="T21" fmla="*/ 577463 h 652"/>
              <a:gd name="T22" fmla="*/ 94974 w 598"/>
              <a:gd name="T23" fmla="*/ 731612 h 652"/>
              <a:gd name="T24" fmla="*/ 151593 w 598"/>
              <a:gd name="T25" fmla="*/ 764813 h 652"/>
              <a:gd name="T26" fmla="*/ 169857 w 598"/>
              <a:gd name="T27" fmla="*/ 773113 h 652"/>
              <a:gd name="T28" fmla="*/ 220084 w 598"/>
              <a:gd name="T29" fmla="*/ 716197 h 652"/>
              <a:gd name="T30" fmla="*/ 320537 w 598"/>
              <a:gd name="T31" fmla="*/ 773113 h 652"/>
              <a:gd name="T32" fmla="*/ 408205 w 598"/>
              <a:gd name="T33" fmla="*/ 699596 h 652"/>
              <a:gd name="T34" fmla="*/ 476696 w 598"/>
              <a:gd name="T35" fmla="*/ 642680 h 652"/>
              <a:gd name="T36" fmla="*/ 520530 w 598"/>
              <a:gd name="T37" fmla="*/ 528847 h 652"/>
              <a:gd name="T38" fmla="*/ 489481 w 598"/>
              <a:gd name="T39" fmla="*/ 463631 h 652"/>
              <a:gd name="T40" fmla="*/ 514138 w 598"/>
              <a:gd name="T41" fmla="*/ 415015 h 652"/>
              <a:gd name="T42" fmla="*/ 546100 w 598"/>
              <a:gd name="T43" fmla="*/ 341498 h 652"/>
              <a:gd name="T44" fmla="*/ 533315 w 598"/>
              <a:gd name="T45" fmla="*/ 227665 h 652"/>
              <a:gd name="T46" fmla="*/ 408205 w 598"/>
              <a:gd name="T47" fmla="*/ 113833 h 652"/>
              <a:gd name="T48" fmla="*/ 395420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3" name="Freeform 5"/>
          <p:cNvSpPr>
            <a:spLocks/>
          </p:cNvSpPr>
          <p:nvPr/>
        </p:nvSpPr>
        <p:spPr bwMode="auto">
          <a:xfrm rot="-5400000">
            <a:off x="1600200" y="2667000"/>
            <a:ext cx="762000" cy="914400"/>
          </a:xfrm>
          <a:custGeom>
            <a:avLst/>
            <a:gdLst>
              <a:gd name="T0" fmla="*/ 551749 w 598"/>
              <a:gd name="T1" fmla="*/ 96769 h 652"/>
              <a:gd name="T2" fmla="*/ 316013 w 598"/>
              <a:gd name="T3" fmla="*/ 0 h 652"/>
              <a:gd name="T4" fmla="*/ 193686 w 598"/>
              <a:gd name="T5" fmla="*/ 47683 h 652"/>
              <a:gd name="T6" fmla="*/ 159281 w 598"/>
              <a:gd name="T7" fmla="*/ 134636 h 652"/>
              <a:gd name="T8" fmla="*/ 89197 w 598"/>
              <a:gd name="T9" fmla="*/ 241222 h 652"/>
              <a:gd name="T10" fmla="*/ 62438 w 598"/>
              <a:gd name="T11" fmla="*/ 249637 h 652"/>
              <a:gd name="T12" fmla="*/ 36953 w 598"/>
              <a:gd name="T13" fmla="*/ 308540 h 652"/>
              <a:gd name="T14" fmla="*/ 19114 w 598"/>
              <a:gd name="T15" fmla="*/ 366040 h 652"/>
              <a:gd name="T16" fmla="*/ 36953 w 598"/>
              <a:gd name="T17" fmla="*/ 538542 h 652"/>
              <a:gd name="T18" fmla="*/ 123602 w 598"/>
              <a:gd name="T19" fmla="*/ 577811 h 652"/>
              <a:gd name="T20" fmla="*/ 98117 w 598"/>
              <a:gd name="T21" fmla="*/ 682995 h 652"/>
              <a:gd name="T22" fmla="*/ 132522 w 598"/>
              <a:gd name="T23" fmla="*/ 865314 h 652"/>
              <a:gd name="T24" fmla="*/ 211525 w 598"/>
              <a:gd name="T25" fmla="*/ 904583 h 652"/>
              <a:gd name="T26" fmla="*/ 237010 w 598"/>
              <a:gd name="T27" fmla="*/ 914400 h 652"/>
              <a:gd name="T28" fmla="*/ 307094 w 598"/>
              <a:gd name="T29" fmla="*/ 847082 h 652"/>
              <a:gd name="T30" fmla="*/ 447261 w 598"/>
              <a:gd name="T31" fmla="*/ 914400 h 652"/>
              <a:gd name="T32" fmla="*/ 569589 w 598"/>
              <a:gd name="T33" fmla="*/ 827448 h 652"/>
              <a:gd name="T34" fmla="*/ 665157 w 598"/>
              <a:gd name="T35" fmla="*/ 760130 h 652"/>
              <a:gd name="T36" fmla="*/ 726321 w 598"/>
              <a:gd name="T37" fmla="*/ 625494 h 652"/>
              <a:gd name="T38" fmla="*/ 682997 w 598"/>
              <a:gd name="T39" fmla="*/ 548360 h 652"/>
              <a:gd name="T40" fmla="*/ 717401 w 598"/>
              <a:gd name="T41" fmla="*/ 490859 h 652"/>
              <a:gd name="T42" fmla="*/ 762000 w 598"/>
              <a:gd name="T43" fmla="*/ 403907 h 652"/>
              <a:gd name="T44" fmla="*/ 744161 w 598"/>
              <a:gd name="T45" fmla="*/ 269271 h 652"/>
              <a:gd name="T46" fmla="*/ 569589 w 598"/>
              <a:gd name="T47" fmla="*/ 134636 h 652"/>
              <a:gd name="T48" fmla="*/ 551749 w 598"/>
              <a:gd name="T49" fmla="*/ 96769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4" name="Freeform 6"/>
          <p:cNvSpPr>
            <a:spLocks/>
          </p:cNvSpPr>
          <p:nvPr/>
        </p:nvSpPr>
        <p:spPr bwMode="auto">
          <a:xfrm rot="10800000">
            <a:off x="3352800" y="30480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5" name="Freeform 7"/>
          <p:cNvSpPr>
            <a:spLocks/>
          </p:cNvSpPr>
          <p:nvPr/>
        </p:nvSpPr>
        <p:spPr bwMode="auto">
          <a:xfrm>
            <a:off x="1295400" y="4953000"/>
            <a:ext cx="774700" cy="773113"/>
          </a:xfrm>
          <a:custGeom>
            <a:avLst/>
            <a:gdLst>
              <a:gd name="T0" fmla="*/ 560945 w 598"/>
              <a:gd name="T1" fmla="*/ 81817 h 652"/>
              <a:gd name="T2" fmla="*/ 321280 w 598"/>
              <a:gd name="T3" fmla="*/ 0 h 652"/>
              <a:gd name="T4" fmla="*/ 196914 w 598"/>
              <a:gd name="T5" fmla="*/ 40316 h 652"/>
              <a:gd name="T6" fmla="*/ 161936 w 598"/>
              <a:gd name="T7" fmla="*/ 113833 h 652"/>
              <a:gd name="T8" fmla="*/ 90684 w 598"/>
              <a:gd name="T9" fmla="*/ 203950 h 652"/>
              <a:gd name="T10" fmla="*/ 63479 w 598"/>
              <a:gd name="T11" fmla="*/ 211065 h 652"/>
              <a:gd name="T12" fmla="*/ 37569 w 598"/>
              <a:gd name="T13" fmla="*/ 260866 h 652"/>
              <a:gd name="T14" fmla="*/ 19432 w 598"/>
              <a:gd name="T15" fmla="*/ 309482 h 652"/>
              <a:gd name="T16" fmla="*/ 37569 w 598"/>
              <a:gd name="T17" fmla="*/ 455330 h 652"/>
              <a:gd name="T18" fmla="*/ 125662 w 598"/>
              <a:gd name="T19" fmla="*/ 488532 h 652"/>
              <a:gd name="T20" fmla="*/ 99752 w 598"/>
              <a:gd name="T21" fmla="*/ 577463 h 652"/>
              <a:gd name="T22" fmla="*/ 134730 w 598"/>
              <a:gd name="T23" fmla="*/ 731612 h 652"/>
              <a:gd name="T24" fmla="*/ 215051 w 598"/>
              <a:gd name="T25" fmla="*/ 764813 h 652"/>
              <a:gd name="T26" fmla="*/ 240960 w 598"/>
              <a:gd name="T27" fmla="*/ 773113 h 652"/>
              <a:gd name="T28" fmla="*/ 312212 w 598"/>
              <a:gd name="T29" fmla="*/ 716197 h 652"/>
              <a:gd name="T30" fmla="*/ 454715 w 598"/>
              <a:gd name="T31" fmla="*/ 773113 h 652"/>
              <a:gd name="T32" fmla="*/ 579082 w 598"/>
              <a:gd name="T33" fmla="*/ 699596 h 652"/>
              <a:gd name="T34" fmla="*/ 676243 w 598"/>
              <a:gd name="T35" fmla="*/ 642680 h 652"/>
              <a:gd name="T36" fmla="*/ 738426 w 598"/>
              <a:gd name="T37" fmla="*/ 528847 h 652"/>
              <a:gd name="T38" fmla="*/ 694380 w 598"/>
              <a:gd name="T39" fmla="*/ 463631 h 652"/>
              <a:gd name="T40" fmla="*/ 729358 w 598"/>
              <a:gd name="T41" fmla="*/ 415015 h 652"/>
              <a:gd name="T42" fmla="*/ 774700 w 598"/>
              <a:gd name="T43" fmla="*/ 341498 h 652"/>
              <a:gd name="T44" fmla="*/ 756563 w 598"/>
              <a:gd name="T45" fmla="*/ 227665 h 652"/>
              <a:gd name="T46" fmla="*/ 579082 w 598"/>
              <a:gd name="T47" fmla="*/ 113833 h 652"/>
              <a:gd name="T48" fmla="*/ 560945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6" name="Freeform 8"/>
          <p:cNvSpPr>
            <a:spLocks/>
          </p:cNvSpPr>
          <p:nvPr/>
        </p:nvSpPr>
        <p:spPr bwMode="auto">
          <a:xfrm rot="10800000">
            <a:off x="2590800" y="48768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7" name="Text Box 9"/>
          <p:cNvSpPr txBox="1">
            <a:spLocks noChangeArrowheads="1"/>
          </p:cNvSpPr>
          <p:nvPr/>
        </p:nvSpPr>
        <p:spPr bwMode="auto">
          <a:xfrm>
            <a:off x="685800" y="419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C1</a:t>
            </a:r>
          </a:p>
        </p:txBody>
      </p:sp>
      <p:sp>
        <p:nvSpPr>
          <p:cNvPr id="27658" name="Text Box 10"/>
          <p:cNvSpPr txBox="1">
            <a:spLocks noChangeArrowheads="1"/>
          </p:cNvSpPr>
          <p:nvPr/>
        </p:nvSpPr>
        <p:spPr bwMode="auto">
          <a:xfrm>
            <a:off x="3429000" y="3352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7659" name="Text Box 11"/>
          <p:cNvSpPr txBox="1">
            <a:spLocks noChangeArrowheads="1"/>
          </p:cNvSpPr>
          <p:nvPr/>
        </p:nvSpPr>
        <p:spPr bwMode="auto">
          <a:xfrm>
            <a:off x="1524000" y="5181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7660" name="Text Box 12"/>
          <p:cNvSpPr txBox="1">
            <a:spLocks noChangeArrowheads="1"/>
          </p:cNvSpPr>
          <p:nvPr/>
        </p:nvSpPr>
        <p:spPr bwMode="auto">
          <a:xfrm>
            <a:off x="2743200" y="51054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7661" name="Text Box 13"/>
          <p:cNvSpPr txBox="1">
            <a:spLocks noChangeArrowheads="1"/>
          </p:cNvSpPr>
          <p:nvPr/>
        </p:nvSpPr>
        <p:spPr bwMode="auto">
          <a:xfrm>
            <a:off x="1752600" y="2971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grpSp>
        <p:nvGrpSpPr>
          <p:cNvPr id="27662" name="Group 14"/>
          <p:cNvGrpSpPr>
            <a:grpSpLocks/>
          </p:cNvGrpSpPr>
          <p:nvPr/>
        </p:nvGrpSpPr>
        <p:grpSpPr bwMode="auto">
          <a:xfrm>
            <a:off x="5438763" y="1119644"/>
            <a:ext cx="3095620" cy="2195385"/>
            <a:chOff x="3376" y="1078"/>
            <a:chExt cx="2000" cy="1504"/>
          </a:xfrm>
        </p:grpSpPr>
        <p:sp>
          <p:nvSpPr>
            <p:cNvPr id="27666" name="Text Box 15"/>
            <p:cNvSpPr txBox="1">
              <a:spLocks noChangeArrowheads="1"/>
            </p:cNvSpPr>
            <p:nvPr/>
          </p:nvSpPr>
          <p:spPr bwMode="auto">
            <a:xfrm>
              <a:off x="3958"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a:t>
              </a:r>
            </a:p>
          </p:txBody>
        </p:sp>
        <p:sp>
          <p:nvSpPr>
            <p:cNvPr id="27667" name="Text Box 16"/>
            <p:cNvSpPr txBox="1">
              <a:spLocks noChangeArrowheads="1"/>
            </p:cNvSpPr>
            <p:nvPr/>
          </p:nvSpPr>
          <p:spPr bwMode="auto">
            <a:xfrm>
              <a:off x="3670"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7668" name="Line 17"/>
            <p:cNvSpPr>
              <a:spLocks noChangeShapeType="1"/>
            </p:cNvSpPr>
            <p:nvPr/>
          </p:nvSpPr>
          <p:spPr bwMode="auto">
            <a:xfrm>
              <a:off x="3696"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69" name="Line 18"/>
            <p:cNvSpPr>
              <a:spLocks noChangeShapeType="1"/>
            </p:cNvSpPr>
            <p:nvPr/>
          </p:nvSpPr>
          <p:spPr bwMode="auto">
            <a:xfrm>
              <a:off x="3504" y="1286"/>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70" name="Line 19"/>
            <p:cNvSpPr>
              <a:spLocks noChangeShapeType="1"/>
            </p:cNvSpPr>
            <p:nvPr/>
          </p:nvSpPr>
          <p:spPr bwMode="auto">
            <a:xfrm>
              <a:off x="5280"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71" name="Line 20"/>
            <p:cNvSpPr>
              <a:spLocks noChangeShapeType="1"/>
            </p:cNvSpPr>
            <p:nvPr/>
          </p:nvSpPr>
          <p:spPr bwMode="auto">
            <a:xfrm>
              <a:off x="3504" y="2582"/>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72" name="Text Box 21"/>
            <p:cNvSpPr txBox="1">
              <a:spLocks noChangeArrowheads="1"/>
            </p:cNvSpPr>
            <p:nvPr/>
          </p:nvSpPr>
          <p:spPr bwMode="auto">
            <a:xfrm>
              <a:off x="3376" y="1306"/>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7673" name="Text Box 22"/>
            <p:cNvSpPr txBox="1">
              <a:spLocks noChangeArrowheads="1"/>
            </p:cNvSpPr>
            <p:nvPr/>
          </p:nvSpPr>
          <p:spPr bwMode="auto">
            <a:xfrm>
              <a:off x="3376" y="1834"/>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7674" name="Text Box 23"/>
            <p:cNvSpPr txBox="1">
              <a:spLocks noChangeArrowheads="1"/>
            </p:cNvSpPr>
            <p:nvPr/>
          </p:nvSpPr>
          <p:spPr bwMode="auto">
            <a:xfrm>
              <a:off x="3376" y="2361"/>
              <a:ext cx="33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7675" name="Text Box 24"/>
            <p:cNvSpPr txBox="1">
              <a:spLocks noChangeArrowheads="1"/>
            </p:cNvSpPr>
            <p:nvPr/>
          </p:nvSpPr>
          <p:spPr bwMode="auto">
            <a:xfrm>
              <a:off x="3376" y="2082"/>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C4</a:t>
              </a:r>
            </a:p>
          </p:txBody>
        </p:sp>
        <p:sp>
          <p:nvSpPr>
            <p:cNvPr id="27676" name="Text Box 25"/>
            <p:cNvSpPr txBox="1">
              <a:spLocks noChangeArrowheads="1"/>
            </p:cNvSpPr>
            <p:nvPr/>
          </p:nvSpPr>
          <p:spPr bwMode="auto">
            <a:xfrm>
              <a:off x="3376" y="1594"/>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7677" name="Text Box 26"/>
            <p:cNvSpPr txBox="1">
              <a:spLocks noChangeArrowheads="1"/>
            </p:cNvSpPr>
            <p:nvPr/>
          </p:nvSpPr>
          <p:spPr bwMode="auto">
            <a:xfrm>
              <a:off x="4294"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7678" name="Text Box 27"/>
            <p:cNvSpPr txBox="1">
              <a:spLocks noChangeArrowheads="1"/>
            </p:cNvSpPr>
            <p:nvPr/>
          </p:nvSpPr>
          <p:spPr bwMode="auto">
            <a:xfrm>
              <a:off x="4630"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7679" name="Text Box 28"/>
            <p:cNvSpPr txBox="1">
              <a:spLocks noChangeArrowheads="1"/>
            </p:cNvSpPr>
            <p:nvPr/>
          </p:nvSpPr>
          <p:spPr bwMode="auto">
            <a:xfrm>
              <a:off x="4918"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7680" name="Line 29"/>
            <p:cNvSpPr>
              <a:spLocks noChangeShapeType="1"/>
            </p:cNvSpPr>
            <p:nvPr/>
          </p:nvSpPr>
          <p:spPr bwMode="auto">
            <a:xfrm>
              <a:off x="3504" y="1526"/>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1" name="Line 30"/>
            <p:cNvSpPr>
              <a:spLocks noChangeShapeType="1"/>
            </p:cNvSpPr>
            <p:nvPr/>
          </p:nvSpPr>
          <p:spPr bwMode="auto">
            <a:xfrm>
              <a:off x="3504" y="2054"/>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2" name="Line 31"/>
            <p:cNvSpPr>
              <a:spLocks noChangeShapeType="1"/>
            </p:cNvSpPr>
            <p:nvPr/>
          </p:nvSpPr>
          <p:spPr bwMode="auto">
            <a:xfrm>
              <a:off x="3504" y="1814"/>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3" name="Line 32"/>
            <p:cNvSpPr>
              <a:spLocks noChangeShapeType="1"/>
            </p:cNvSpPr>
            <p:nvPr/>
          </p:nvSpPr>
          <p:spPr bwMode="auto">
            <a:xfrm>
              <a:off x="3504" y="2294"/>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4" name="Line 33"/>
            <p:cNvSpPr>
              <a:spLocks noChangeShapeType="1"/>
            </p:cNvSpPr>
            <p:nvPr/>
          </p:nvSpPr>
          <p:spPr bwMode="auto">
            <a:xfrm>
              <a:off x="4020"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5" name="Line 34"/>
            <p:cNvSpPr>
              <a:spLocks noChangeShapeType="1"/>
            </p:cNvSpPr>
            <p:nvPr/>
          </p:nvSpPr>
          <p:spPr bwMode="auto">
            <a:xfrm>
              <a:off x="4320"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6" name="Line 35"/>
            <p:cNvSpPr>
              <a:spLocks noChangeShapeType="1"/>
            </p:cNvSpPr>
            <p:nvPr/>
          </p:nvSpPr>
          <p:spPr bwMode="auto">
            <a:xfrm>
              <a:off x="4656"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7" name="Line 36"/>
            <p:cNvSpPr>
              <a:spLocks noChangeShapeType="1"/>
            </p:cNvSpPr>
            <p:nvPr/>
          </p:nvSpPr>
          <p:spPr bwMode="auto">
            <a:xfrm>
              <a:off x="4972"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8" name="Rectangle 37" descr="Wide downward diagonal"/>
            <p:cNvSpPr>
              <a:spLocks noChangeArrowheads="1"/>
            </p:cNvSpPr>
            <p:nvPr/>
          </p:nvSpPr>
          <p:spPr bwMode="auto">
            <a:xfrm>
              <a:off x="3696" y="1526"/>
              <a:ext cx="1584" cy="288"/>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89" name="Rectangle 38" descr="Wide downward diagonal"/>
            <p:cNvSpPr>
              <a:spLocks noChangeArrowheads="1"/>
            </p:cNvSpPr>
            <p:nvPr/>
          </p:nvSpPr>
          <p:spPr bwMode="auto">
            <a:xfrm>
              <a:off x="3696" y="2294"/>
              <a:ext cx="1584" cy="288"/>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90" name="Rectangle 39" descr="Wide downward diagonal"/>
            <p:cNvSpPr>
              <a:spLocks noChangeArrowheads="1"/>
            </p:cNvSpPr>
            <p:nvPr/>
          </p:nvSpPr>
          <p:spPr bwMode="auto">
            <a:xfrm rot="5400000">
              <a:off x="3521" y="1783"/>
              <a:ext cx="1298" cy="299"/>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91" name="Rectangle 40" descr="Wide downward diagonal"/>
            <p:cNvSpPr>
              <a:spLocks noChangeArrowheads="1"/>
            </p:cNvSpPr>
            <p:nvPr/>
          </p:nvSpPr>
          <p:spPr bwMode="auto">
            <a:xfrm rot="5400000">
              <a:off x="4477" y="1778"/>
              <a:ext cx="1297" cy="311"/>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grpSp>
      <p:sp>
        <p:nvSpPr>
          <p:cNvPr id="27663" name="Oval 41"/>
          <p:cNvSpPr>
            <a:spLocks noChangeArrowheads="1"/>
          </p:cNvSpPr>
          <p:nvPr/>
        </p:nvSpPr>
        <p:spPr bwMode="auto">
          <a:xfrm>
            <a:off x="990600" y="4648200"/>
            <a:ext cx="2514600" cy="1295400"/>
          </a:xfrm>
          <a:prstGeom prst="ellipse">
            <a:avLst/>
          </a:prstGeom>
          <a:noFill/>
          <a:ln w="254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64" name="Text Box 42"/>
          <p:cNvSpPr txBox="1">
            <a:spLocks noChangeArrowheads="1"/>
          </p:cNvSpPr>
          <p:nvPr/>
        </p:nvSpPr>
        <p:spPr bwMode="auto">
          <a:xfrm>
            <a:off x="5867400" y="36576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a:solidFill>
                  <a:srgbClr val="000000"/>
                </a:solidFill>
                <a:latin typeface="Arial" panose="020B0604020202020204" pitchFamily="34" charset="0"/>
              </a:rPr>
              <a:t>Proximity Matrix</a:t>
            </a:r>
          </a:p>
        </p:txBody>
      </p:sp>
      <p:graphicFrame>
        <p:nvGraphicFramePr>
          <p:cNvPr id="27665" name="Object 43"/>
          <p:cNvGraphicFramePr>
            <a:graphicFrameLocks noGrp="1" noChangeAspect="1"/>
          </p:cNvGraphicFramePr>
          <p:nvPr>
            <p:ph sz="half" idx="4294967295"/>
          </p:nvPr>
        </p:nvGraphicFramePr>
        <p:xfrm>
          <a:off x="4724400" y="4191000"/>
          <a:ext cx="4083050" cy="1846263"/>
        </p:xfrm>
        <a:graphic>
          <a:graphicData uri="http://schemas.openxmlformats.org/presentationml/2006/ole">
            <mc:AlternateContent xmlns:mc="http://schemas.openxmlformats.org/markup-compatibility/2006">
              <mc:Choice xmlns:v="urn:schemas-microsoft-com:vml" Requires="v">
                <p:oleObj spid="_x0000_s12290" name="Visio" r:id="rId3" imgW="7591349" imgH="3431733" progId="Visio.Drawing.6">
                  <p:embed/>
                </p:oleObj>
              </mc:Choice>
              <mc:Fallback>
                <p:oleObj name="Visio" r:id="rId3" imgW="7591349" imgH="3431733"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91000"/>
                        <a:ext cx="408305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33</a:t>
            </a:fld>
            <a:endParaRPr lang="en-US" dirty="0">
              <a:solidFill>
                <a:srgbClr val="3333CC"/>
              </a:solidFill>
            </a:endParaRPr>
          </a:p>
        </p:txBody>
      </p:sp>
    </p:spTree>
    <p:extLst>
      <p:ext uri="{BB962C8B-B14F-4D97-AF65-F5344CB8AC3E}">
        <p14:creationId xmlns:p14="http://schemas.microsoft.com/office/powerpoint/2010/main" val="36784898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97795"/>
            <a:ext cx="6870700" cy="685800"/>
          </a:xfrm>
        </p:spPr>
        <p:txBody>
          <a:bodyPr/>
          <a:lstStyle/>
          <a:p>
            <a:pPr eaLnBrk="1" hangingPunct="1"/>
            <a:r>
              <a:rPr lang="en-US" altLang="en-US" dirty="0"/>
              <a:t>After Merging</a:t>
            </a:r>
          </a:p>
        </p:txBody>
      </p:sp>
      <p:sp>
        <p:nvSpPr>
          <p:cNvPr id="28675" name="Rectangle 3"/>
          <p:cNvSpPr>
            <a:spLocks noGrp="1" noChangeArrowheads="1"/>
          </p:cNvSpPr>
          <p:nvPr>
            <p:ph type="body" idx="1"/>
          </p:nvPr>
        </p:nvSpPr>
        <p:spPr>
          <a:xfrm>
            <a:off x="411163" y="998706"/>
            <a:ext cx="8318500" cy="5325894"/>
          </a:xfrm>
        </p:spPr>
        <p:txBody>
          <a:bodyPr/>
          <a:lstStyle/>
          <a:p>
            <a:pPr eaLnBrk="1" hangingPunct="1"/>
            <a:r>
              <a:rPr lang="en-US" altLang="en-US" sz="2400" dirty="0"/>
              <a:t>The question is “How do we update the proximity matrix?”</a:t>
            </a:r>
            <a:r>
              <a:rPr lang="en-US" altLang="en-US" sz="2600" dirty="0"/>
              <a:t> </a:t>
            </a:r>
          </a:p>
          <a:p>
            <a:pPr lvl="1" eaLnBrk="1" hangingPunct="1"/>
            <a:endParaRPr lang="en-US" altLang="en-US" sz="2400" dirty="0"/>
          </a:p>
        </p:txBody>
      </p:sp>
      <p:sp>
        <p:nvSpPr>
          <p:cNvPr id="28676" name="Freeform 4"/>
          <p:cNvSpPr>
            <a:spLocks/>
          </p:cNvSpPr>
          <p:nvPr/>
        </p:nvSpPr>
        <p:spPr bwMode="auto">
          <a:xfrm>
            <a:off x="609600" y="3886200"/>
            <a:ext cx="546100" cy="773113"/>
          </a:xfrm>
          <a:custGeom>
            <a:avLst/>
            <a:gdLst>
              <a:gd name="T0" fmla="*/ 395420 w 598"/>
              <a:gd name="T1" fmla="*/ 81817 h 652"/>
              <a:gd name="T2" fmla="*/ 226476 w 598"/>
              <a:gd name="T3" fmla="*/ 0 h 652"/>
              <a:gd name="T4" fmla="*/ 138808 w 598"/>
              <a:gd name="T5" fmla="*/ 40316 h 652"/>
              <a:gd name="T6" fmla="*/ 114151 w 598"/>
              <a:gd name="T7" fmla="*/ 113833 h 652"/>
              <a:gd name="T8" fmla="*/ 63925 w 598"/>
              <a:gd name="T9" fmla="*/ 203950 h 652"/>
              <a:gd name="T10" fmla="*/ 44747 w 598"/>
              <a:gd name="T11" fmla="*/ 211065 h 652"/>
              <a:gd name="T12" fmla="*/ 26483 w 598"/>
              <a:gd name="T13" fmla="*/ 260866 h 652"/>
              <a:gd name="T14" fmla="*/ 13698 w 598"/>
              <a:gd name="T15" fmla="*/ 309482 h 652"/>
              <a:gd name="T16" fmla="*/ 26483 w 598"/>
              <a:gd name="T17" fmla="*/ 455330 h 652"/>
              <a:gd name="T18" fmla="*/ 88581 w 598"/>
              <a:gd name="T19" fmla="*/ 488532 h 652"/>
              <a:gd name="T20" fmla="*/ 70317 w 598"/>
              <a:gd name="T21" fmla="*/ 577463 h 652"/>
              <a:gd name="T22" fmla="*/ 94974 w 598"/>
              <a:gd name="T23" fmla="*/ 731612 h 652"/>
              <a:gd name="T24" fmla="*/ 151593 w 598"/>
              <a:gd name="T25" fmla="*/ 764813 h 652"/>
              <a:gd name="T26" fmla="*/ 169857 w 598"/>
              <a:gd name="T27" fmla="*/ 773113 h 652"/>
              <a:gd name="T28" fmla="*/ 220084 w 598"/>
              <a:gd name="T29" fmla="*/ 716197 h 652"/>
              <a:gd name="T30" fmla="*/ 320537 w 598"/>
              <a:gd name="T31" fmla="*/ 773113 h 652"/>
              <a:gd name="T32" fmla="*/ 408205 w 598"/>
              <a:gd name="T33" fmla="*/ 699596 h 652"/>
              <a:gd name="T34" fmla="*/ 476696 w 598"/>
              <a:gd name="T35" fmla="*/ 642680 h 652"/>
              <a:gd name="T36" fmla="*/ 520530 w 598"/>
              <a:gd name="T37" fmla="*/ 528847 h 652"/>
              <a:gd name="T38" fmla="*/ 489481 w 598"/>
              <a:gd name="T39" fmla="*/ 463631 h 652"/>
              <a:gd name="T40" fmla="*/ 514138 w 598"/>
              <a:gd name="T41" fmla="*/ 415015 h 652"/>
              <a:gd name="T42" fmla="*/ 546100 w 598"/>
              <a:gd name="T43" fmla="*/ 341498 h 652"/>
              <a:gd name="T44" fmla="*/ 533315 w 598"/>
              <a:gd name="T45" fmla="*/ 227665 h 652"/>
              <a:gd name="T46" fmla="*/ 408205 w 598"/>
              <a:gd name="T47" fmla="*/ 113833 h 652"/>
              <a:gd name="T48" fmla="*/ 395420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77" name="Freeform 5"/>
          <p:cNvSpPr>
            <a:spLocks/>
          </p:cNvSpPr>
          <p:nvPr/>
        </p:nvSpPr>
        <p:spPr bwMode="auto">
          <a:xfrm rot="-5400000">
            <a:off x="1600200" y="2667000"/>
            <a:ext cx="762000" cy="914400"/>
          </a:xfrm>
          <a:custGeom>
            <a:avLst/>
            <a:gdLst>
              <a:gd name="T0" fmla="*/ 551749 w 598"/>
              <a:gd name="T1" fmla="*/ 96769 h 652"/>
              <a:gd name="T2" fmla="*/ 316013 w 598"/>
              <a:gd name="T3" fmla="*/ 0 h 652"/>
              <a:gd name="T4" fmla="*/ 193686 w 598"/>
              <a:gd name="T5" fmla="*/ 47683 h 652"/>
              <a:gd name="T6" fmla="*/ 159281 w 598"/>
              <a:gd name="T7" fmla="*/ 134636 h 652"/>
              <a:gd name="T8" fmla="*/ 89197 w 598"/>
              <a:gd name="T9" fmla="*/ 241222 h 652"/>
              <a:gd name="T10" fmla="*/ 62438 w 598"/>
              <a:gd name="T11" fmla="*/ 249637 h 652"/>
              <a:gd name="T12" fmla="*/ 36953 w 598"/>
              <a:gd name="T13" fmla="*/ 308540 h 652"/>
              <a:gd name="T14" fmla="*/ 19114 w 598"/>
              <a:gd name="T15" fmla="*/ 366040 h 652"/>
              <a:gd name="T16" fmla="*/ 36953 w 598"/>
              <a:gd name="T17" fmla="*/ 538542 h 652"/>
              <a:gd name="T18" fmla="*/ 123602 w 598"/>
              <a:gd name="T19" fmla="*/ 577811 h 652"/>
              <a:gd name="T20" fmla="*/ 98117 w 598"/>
              <a:gd name="T21" fmla="*/ 682995 h 652"/>
              <a:gd name="T22" fmla="*/ 132522 w 598"/>
              <a:gd name="T23" fmla="*/ 865314 h 652"/>
              <a:gd name="T24" fmla="*/ 211525 w 598"/>
              <a:gd name="T25" fmla="*/ 904583 h 652"/>
              <a:gd name="T26" fmla="*/ 237010 w 598"/>
              <a:gd name="T27" fmla="*/ 914400 h 652"/>
              <a:gd name="T28" fmla="*/ 307094 w 598"/>
              <a:gd name="T29" fmla="*/ 847082 h 652"/>
              <a:gd name="T30" fmla="*/ 447261 w 598"/>
              <a:gd name="T31" fmla="*/ 914400 h 652"/>
              <a:gd name="T32" fmla="*/ 569589 w 598"/>
              <a:gd name="T33" fmla="*/ 827448 h 652"/>
              <a:gd name="T34" fmla="*/ 665157 w 598"/>
              <a:gd name="T35" fmla="*/ 760130 h 652"/>
              <a:gd name="T36" fmla="*/ 726321 w 598"/>
              <a:gd name="T37" fmla="*/ 625494 h 652"/>
              <a:gd name="T38" fmla="*/ 682997 w 598"/>
              <a:gd name="T39" fmla="*/ 548360 h 652"/>
              <a:gd name="T40" fmla="*/ 717401 w 598"/>
              <a:gd name="T41" fmla="*/ 490859 h 652"/>
              <a:gd name="T42" fmla="*/ 762000 w 598"/>
              <a:gd name="T43" fmla="*/ 403907 h 652"/>
              <a:gd name="T44" fmla="*/ 744161 w 598"/>
              <a:gd name="T45" fmla="*/ 269271 h 652"/>
              <a:gd name="T46" fmla="*/ 569589 w 598"/>
              <a:gd name="T47" fmla="*/ 134636 h 652"/>
              <a:gd name="T48" fmla="*/ 551749 w 598"/>
              <a:gd name="T49" fmla="*/ 96769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78" name="Freeform 6"/>
          <p:cNvSpPr>
            <a:spLocks/>
          </p:cNvSpPr>
          <p:nvPr/>
        </p:nvSpPr>
        <p:spPr bwMode="auto">
          <a:xfrm rot="10800000">
            <a:off x="3352800" y="30480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79" name="Freeform 7"/>
          <p:cNvSpPr>
            <a:spLocks/>
          </p:cNvSpPr>
          <p:nvPr/>
        </p:nvSpPr>
        <p:spPr bwMode="auto">
          <a:xfrm>
            <a:off x="1295400" y="4953000"/>
            <a:ext cx="2362200" cy="773113"/>
          </a:xfrm>
          <a:custGeom>
            <a:avLst/>
            <a:gdLst>
              <a:gd name="T0" fmla="*/ 1710422 w 598"/>
              <a:gd name="T1" fmla="*/ 81817 h 652"/>
              <a:gd name="T2" fmla="*/ 979641 w 598"/>
              <a:gd name="T3" fmla="*/ 0 h 652"/>
              <a:gd name="T4" fmla="*/ 600425 w 598"/>
              <a:gd name="T5" fmla="*/ 40316 h 652"/>
              <a:gd name="T6" fmla="*/ 493771 w 598"/>
              <a:gd name="T7" fmla="*/ 113833 h 652"/>
              <a:gd name="T8" fmla="*/ 276512 w 598"/>
              <a:gd name="T9" fmla="*/ 203950 h 652"/>
              <a:gd name="T10" fmla="*/ 193558 w 598"/>
              <a:gd name="T11" fmla="*/ 211065 h 652"/>
              <a:gd name="T12" fmla="*/ 114555 w 598"/>
              <a:gd name="T13" fmla="*/ 260866 h 652"/>
              <a:gd name="T14" fmla="*/ 59253 w 598"/>
              <a:gd name="T15" fmla="*/ 309482 h 652"/>
              <a:gd name="T16" fmla="*/ 114555 w 598"/>
              <a:gd name="T17" fmla="*/ 455330 h 652"/>
              <a:gd name="T18" fmla="*/ 383166 w 598"/>
              <a:gd name="T19" fmla="*/ 488532 h 652"/>
              <a:gd name="T20" fmla="*/ 304163 w 598"/>
              <a:gd name="T21" fmla="*/ 577463 h 652"/>
              <a:gd name="T22" fmla="*/ 410817 w 598"/>
              <a:gd name="T23" fmla="*/ 731612 h 652"/>
              <a:gd name="T24" fmla="*/ 655728 w 598"/>
              <a:gd name="T25" fmla="*/ 764813 h 652"/>
              <a:gd name="T26" fmla="*/ 734731 w 598"/>
              <a:gd name="T27" fmla="*/ 773113 h 652"/>
              <a:gd name="T28" fmla="*/ 951990 w 598"/>
              <a:gd name="T29" fmla="*/ 716197 h 652"/>
              <a:gd name="T30" fmla="*/ 1386509 w 598"/>
              <a:gd name="T31" fmla="*/ 773113 h 652"/>
              <a:gd name="T32" fmla="*/ 1765725 w 598"/>
              <a:gd name="T33" fmla="*/ 699596 h 652"/>
              <a:gd name="T34" fmla="*/ 2061987 w 598"/>
              <a:gd name="T35" fmla="*/ 642680 h 652"/>
              <a:gd name="T36" fmla="*/ 2251595 w 598"/>
              <a:gd name="T37" fmla="*/ 528847 h 652"/>
              <a:gd name="T38" fmla="*/ 2117290 w 598"/>
              <a:gd name="T39" fmla="*/ 463631 h 652"/>
              <a:gd name="T40" fmla="*/ 2223944 w 598"/>
              <a:gd name="T41" fmla="*/ 415015 h 652"/>
              <a:gd name="T42" fmla="*/ 2362200 w 598"/>
              <a:gd name="T43" fmla="*/ 341498 h 652"/>
              <a:gd name="T44" fmla="*/ 2306898 w 598"/>
              <a:gd name="T45" fmla="*/ 227665 h 652"/>
              <a:gd name="T46" fmla="*/ 1765725 w 598"/>
              <a:gd name="T47" fmla="*/ 113833 h 652"/>
              <a:gd name="T48" fmla="*/ 1710422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80" name="Text Box 8"/>
          <p:cNvSpPr txBox="1">
            <a:spLocks noChangeArrowheads="1"/>
          </p:cNvSpPr>
          <p:nvPr/>
        </p:nvSpPr>
        <p:spPr bwMode="auto">
          <a:xfrm>
            <a:off x="685800" y="419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C1</a:t>
            </a:r>
          </a:p>
        </p:txBody>
      </p:sp>
      <p:sp>
        <p:nvSpPr>
          <p:cNvPr id="28681" name="Text Box 9"/>
          <p:cNvSpPr txBox="1">
            <a:spLocks noChangeArrowheads="1"/>
          </p:cNvSpPr>
          <p:nvPr/>
        </p:nvSpPr>
        <p:spPr bwMode="auto">
          <a:xfrm>
            <a:off x="3429000" y="3352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8682" name="Text Box 10"/>
          <p:cNvSpPr txBox="1">
            <a:spLocks noChangeArrowheads="1"/>
          </p:cNvSpPr>
          <p:nvPr/>
        </p:nvSpPr>
        <p:spPr bwMode="auto">
          <a:xfrm>
            <a:off x="1905000" y="5181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 </a:t>
            </a:r>
            <a:r>
              <a:rPr lang="en-US" altLang="en-US">
                <a:solidFill>
                  <a:srgbClr val="000000"/>
                </a:solidFill>
                <a:latin typeface="Arial" panose="020B0604020202020204" pitchFamily="34" charset="0"/>
              </a:rPr>
              <a:t>U</a:t>
            </a:r>
            <a:r>
              <a:rPr lang="en-US" altLang="en-US" b="1">
                <a:solidFill>
                  <a:srgbClr val="000000"/>
                </a:solidFill>
                <a:latin typeface="Arial" panose="020B0604020202020204" pitchFamily="34" charset="0"/>
              </a:rPr>
              <a:t> C5</a:t>
            </a:r>
          </a:p>
        </p:txBody>
      </p:sp>
      <p:sp>
        <p:nvSpPr>
          <p:cNvPr id="28683" name="Text Box 11"/>
          <p:cNvSpPr txBox="1">
            <a:spLocks noChangeArrowheads="1"/>
          </p:cNvSpPr>
          <p:nvPr/>
        </p:nvSpPr>
        <p:spPr bwMode="auto">
          <a:xfrm>
            <a:off x="1752600" y="2971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8684" name="Text Box 12"/>
          <p:cNvSpPr txBox="1">
            <a:spLocks noChangeArrowheads="1"/>
          </p:cNvSpPr>
          <p:nvPr/>
        </p:nvSpPr>
        <p:spPr bwMode="auto">
          <a:xfrm>
            <a:off x="6172200" y="276931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                ?         ?    	   </a:t>
            </a:r>
          </a:p>
        </p:txBody>
      </p:sp>
      <p:sp>
        <p:nvSpPr>
          <p:cNvPr id="28685" name="Text Box 13"/>
          <p:cNvSpPr txBox="1">
            <a:spLocks noChangeArrowheads="1"/>
          </p:cNvSpPr>
          <p:nvPr/>
        </p:nvSpPr>
        <p:spPr bwMode="auto">
          <a:xfrm>
            <a:off x="6594613" y="2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a:t>
            </a:r>
          </a:p>
        </p:txBody>
      </p:sp>
      <p:sp>
        <p:nvSpPr>
          <p:cNvPr id="28686" name="Text Box 14"/>
          <p:cNvSpPr txBox="1">
            <a:spLocks noChangeArrowheads="1"/>
          </p:cNvSpPr>
          <p:nvPr/>
        </p:nvSpPr>
        <p:spPr bwMode="auto">
          <a:xfrm>
            <a:off x="6618362" y="318094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a:t>
            </a:r>
          </a:p>
        </p:txBody>
      </p:sp>
      <p:sp>
        <p:nvSpPr>
          <p:cNvPr id="28687" name="Text Box 15"/>
          <p:cNvSpPr txBox="1">
            <a:spLocks noChangeArrowheads="1"/>
          </p:cNvSpPr>
          <p:nvPr/>
        </p:nvSpPr>
        <p:spPr bwMode="auto">
          <a:xfrm>
            <a:off x="6618362" y="355870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a:t>
            </a:r>
          </a:p>
        </p:txBody>
      </p:sp>
      <p:sp>
        <p:nvSpPr>
          <p:cNvPr id="28688" name="Text Box 16"/>
          <p:cNvSpPr txBox="1">
            <a:spLocks noChangeArrowheads="1"/>
          </p:cNvSpPr>
          <p:nvPr/>
        </p:nvSpPr>
        <p:spPr bwMode="auto">
          <a:xfrm>
            <a:off x="6549555" y="1549265"/>
            <a:ext cx="533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   </a:t>
            </a:r>
            <a:br>
              <a:rPr lang="en-US" altLang="en-US" b="1" dirty="0">
                <a:solidFill>
                  <a:srgbClr val="000000"/>
                </a:solidFill>
                <a:latin typeface="Arial" panose="020B0604020202020204" pitchFamily="34" charset="0"/>
              </a:rPr>
            </a:br>
            <a:r>
              <a:rPr lang="en-US" altLang="en-US" b="1" dirty="0">
                <a:solidFill>
                  <a:srgbClr val="000000"/>
                </a:solidFill>
                <a:latin typeface="Arial" panose="020B0604020202020204" pitchFamily="34" charset="0"/>
              </a:rPr>
              <a:t> </a:t>
            </a:r>
            <a:r>
              <a:rPr lang="en-US" altLang="en-US" dirty="0">
                <a:solidFill>
                  <a:srgbClr val="000000"/>
                </a:solidFill>
                <a:latin typeface="Arial" panose="020B0604020202020204" pitchFamily="34" charset="0"/>
              </a:rPr>
              <a:t>U  </a:t>
            </a:r>
            <a:r>
              <a:rPr lang="en-US" altLang="en-US" b="1" dirty="0">
                <a:solidFill>
                  <a:srgbClr val="000000"/>
                </a:solidFill>
                <a:latin typeface="Arial" panose="020B0604020202020204" pitchFamily="34" charset="0"/>
              </a:rPr>
              <a:t>C5</a:t>
            </a:r>
          </a:p>
        </p:txBody>
      </p:sp>
      <p:sp>
        <p:nvSpPr>
          <p:cNvPr id="28689" name="Text Box 17"/>
          <p:cNvSpPr txBox="1">
            <a:spLocks noChangeArrowheads="1"/>
          </p:cNvSpPr>
          <p:nvPr/>
        </p:nvSpPr>
        <p:spPr bwMode="auto">
          <a:xfrm>
            <a:off x="6006630" y="197471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8690" name="Line 18"/>
          <p:cNvSpPr>
            <a:spLocks noChangeShapeType="1"/>
          </p:cNvSpPr>
          <p:nvPr/>
        </p:nvSpPr>
        <p:spPr bwMode="auto">
          <a:xfrm>
            <a:off x="60198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91" name="Line 19"/>
          <p:cNvSpPr>
            <a:spLocks noChangeShapeType="1"/>
          </p:cNvSpPr>
          <p:nvPr/>
        </p:nvSpPr>
        <p:spPr bwMode="auto">
          <a:xfrm>
            <a:off x="5715000" y="22860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92" name="Text Box 20"/>
          <p:cNvSpPr txBox="1">
            <a:spLocks noChangeArrowheads="1"/>
          </p:cNvSpPr>
          <p:nvPr/>
        </p:nvSpPr>
        <p:spPr bwMode="auto">
          <a:xfrm>
            <a:off x="5509100" y="231680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8693" name="Text Box 21"/>
          <p:cNvSpPr txBox="1">
            <a:spLocks noChangeArrowheads="1"/>
          </p:cNvSpPr>
          <p:nvPr/>
        </p:nvSpPr>
        <p:spPr bwMode="auto">
          <a:xfrm>
            <a:off x="5509100" y="315500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8694" name="Text Box 22"/>
          <p:cNvSpPr txBox="1">
            <a:spLocks noChangeArrowheads="1"/>
          </p:cNvSpPr>
          <p:nvPr/>
        </p:nvSpPr>
        <p:spPr bwMode="auto">
          <a:xfrm>
            <a:off x="5509100" y="361220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8695" name="Text Box 23"/>
          <p:cNvSpPr txBox="1">
            <a:spLocks noChangeArrowheads="1"/>
          </p:cNvSpPr>
          <p:nvPr/>
        </p:nvSpPr>
        <p:spPr bwMode="auto">
          <a:xfrm>
            <a:off x="5051900" y="2786975"/>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 </a:t>
            </a:r>
            <a:r>
              <a:rPr lang="en-US" altLang="en-US" dirty="0">
                <a:solidFill>
                  <a:srgbClr val="000000"/>
                </a:solidFill>
                <a:latin typeface="Arial" panose="020B0604020202020204" pitchFamily="34" charset="0"/>
              </a:rPr>
              <a:t>U </a:t>
            </a:r>
            <a:r>
              <a:rPr lang="en-US" altLang="en-US" b="1" dirty="0">
                <a:solidFill>
                  <a:srgbClr val="000000"/>
                </a:solidFill>
                <a:latin typeface="Arial" panose="020B0604020202020204" pitchFamily="34" charset="0"/>
              </a:rPr>
              <a:t>C5</a:t>
            </a:r>
          </a:p>
        </p:txBody>
      </p:sp>
      <p:sp>
        <p:nvSpPr>
          <p:cNvPr id="28696" name="Text Box 24"/>
          <p:cNvSpPr txBox="1">
            <a:spLocks noChangeArrowheads="1"/>
          </p:cNvSpPr>
          <p:nvPr/>
        </p:nvSpPr>
        <p:spPr bwMode="auto">
          <a:xfrm>
            <a:off x="6968655" y="197471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C3</a:t>
            </a:r>
          </a:p>
        </p:txBody>
      </p:sp>
      <p:sp>
        <p:nvSpPr>
          <p:cNvPr id="28697" name="Text Box 25"/>
          <p:cNvSpPr txBox="1">
            <a:spLocks noChangeArrowheads="1"/>
          </p:cNvSpPr>
          <p:nvPr/>
        </p:nvSpPr>
        <p:spPr bwMode="auto">
          <a:xfrm>
            <a:off x="7444905" y="197471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8698" name="Line 26"/>
          <p:cNvSpPr>
            <a:spLocks noChangeShapeType="1"/>
          </p:cNvSpPr>
          <p:nvPr/>
        </p:nvSpPr>
        <p:spPr bwMode="auto">
          <a:xfrm>
            <a:off x="5715000" y="26670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99" name="Line 27"/>
          <p:cNvSpPr>
            <a:spLocks noChangeShapeType="1"/>
          </p:cNvSpPr>
          <p:nvPr/>
        </p:nvSpPr>
        <p:spPr bwMode="auto">
          <a:xfrm>
            <a:off x="5715000" y="35052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0" name="Line 28"/>
          <p:cNvSpPr>
            <a:spLocks noChangeShapeType="1"/>
          </p:cNvSpPr>
          <p:nvPr/>
        </p:nvSpPr>
        <p:spPr bwMode="auto">
          <a:xfrm>
            <a:off x="5715000" y="31242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1" name="Line 29"/>
          <p:cNvSpPr>
            <a:spLocks noChangeShapeType="1"/>
          </p:cNvSpPr>
          <p:nvPr/>
        </p:nvSpPr>
        <p:spPr bwMode="auto">
          <a:xfrm>
            <a:off x="5715000" y="38862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2" name="Line 30"/>
          <p:cNvSpPr>
            <a:spLocks noChangeShapeType="1"/>
          </p:cNvSpPr>
          <p:nvPr/>
        </p:nvSpPr>
        <p:spPr bwMode="auto">
          <a:xfrm>
            <a:off x="65532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3" name="Line 31"/>
          <p:cNvSpPr>
            <a:spLocks noChangeShapeType="1"/>
          </p:cNvSpPr>
          <p:nvPr/>
        </p:nvSpPr>
        <p:spPr bwMode="auto">
          <a:xfrm>
            <a:off x="70104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4" name="Line 32"/>
          <p:cNvSpPr>
            <a:spLocks noChangeShapeType="1"/>
          </p:cNvSpPr>
          <p:nvPr/>
        </p:nvSpPr>
        <p:spPr bwMode="auto">
          <a:xfrm>
            <a:off x="75438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5" name="Line 33"/>
          <p:cNvSpPr>
            <a:spLocks noChangeShapeType="1"/>
          </p:cNvSpPr>
          <p:nvPr/>
        </p:nvSpPr>
        <p:spPr bwMode="auto">
          <a:xfrm>
            <a:off x="80772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6" name="Text Box 34"/>
          <p:cNvSpPr txBox="1">
            <a:spLocks noChangeArrowheads="1"/>
          </p:cNvSpPr>
          <p:nvPr/>
        </p:nvSpPr>
        <p:spPr bwMode="auto">
          <a:xfrm>
            <a:off x="5791200" y="3962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a:solidFill>
                  <a:srgbClr val="000000"/>
                </a:solidFill>
                <a:latin typeface="Arial" panose="020B0604020202020204" pitchFamily="34" charset="0"/>
              </a:rPr>
              <a:t>Proximity Matrix</a:t>
            </a:r>
          </a:p>
        </p:txBody>
      </p:sp>
      <p:graphicFrame>
        <p:nvGraphicFramePr>
          <p:cNvPr id="28707" name="Object 35"/>
          <p:cNvGraphicFramePr>
            <a:graphicFrameLocks noGrp="1" noChangeAspect="1"/>
          </p:cNvGraphicFramePr>
          <p:nvPr>
            <p:ph sz="half" idx="4294967295"/>
          </p:nvPr>
        </p:nvGraphicFramePr>
        <p:xfrm>
          <a:off x="4648200" y="4435475"/>
          <a:ext cx="4083050" cy="1965325"/>
        </p:xfrm>
        <a:graphic>
          <a:graphicData uri="http://schemas.openxmlformats.org/presentationml/2006/ole">
            <mc:AlternateContent xmlns:mc="http://schemas.openxmlformats.org/markup-compatibility/2006">
              <mc:Choice xmlns:v="urn:schemas-microsoft-com:vml" Requires="v">
                <p:oleObj spid="_x0000_s13314" name="Visio" r:id="rId3" imgW="7591349" imgH="3654718" progId="Visio.Drawing.6">
                  <p:embed/>
                </p:oleObj>
              </mc:Choice>
              <mc:Fallback>
                <p:oleObj name="Visio" r:id="rId3" imgW="7591349" imgH="3654718"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435475"/>
                        <a:ext cx="408305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34</a:t>
            </a:fld>
            <a:endParaRPr lang="en-US" dirty="0">
              <a:solidFill>
                <a:srgbClr val="3333CC"/>
              </a:solidFill>
            </a:endParaRPr>
          </a:p>
        </p:txBody>
      </p:sp>
    </p:spTree>
    <p:extLst>
      <p:ext uri="{BB962C8B-B14F-4D97-AF65-F5344CB8AC3E}">
        <p14:creationId xmlns:p14="http://schemas.microsoft.com/office/powerpoint/2010/main" val="6897855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685800" y="3884612"/>
            <a:ext cx="7772400" cy="2287588"/>
          </a:xfrm>
        </p:spPr>
        <p:txBody>
          <a:bodyPr/>
          <a:lstStyle/>
          <a:p>
            <a:pPr eaLnBrk="1" hangingPunct="1">
              <a:spcBef>
                <a:spcPts val="200"/>
              </a:spcBef>
              <a:spcAft>
                <a:spcPts val="200"/>
              </a:spcAft>
            </a:pPr>
            <a:r>
              <a:rPr lang="en-US" altLang="en-US" dirty="0"/>
              <a:t>MIN Distance (Single Link)</a:t>
            </a:r>
          </a:p>
          <a:p>
            <a:pPr eaLnBrk="1" hangingPunct="1">
              <a:spcBef>
                <a:spcPts val="200"/>
              </a:spcBef>
              <a:spcAft>
                <a:spcPts val="200"/>
              </a:spcAft>
            </a:pPr>
            <a:r>
              <a:rPr lang="en-US" altLang="en-US" dirty="0"/>
              <a:t>MAX Distance (Complete Link)</a:t>
            </a:r>
          </a:p>
          <a:p>
            <a:pPr eaLnBrk="1" hangingPunct="1">
              <a:spcBef>
                <a:spcPts val="200"/>
              </a:spcBef>
              <a:spcAft>
                <a:spcPts val="200"/>
              </a:spcAft>
            </a:pPr>
            <a:r>
              <a:rPr lang="en-US" altLang="en-US" dirty="0"/>
              <a:t>Group Average</a:t>
            </a:r>
          </a:p>
          <a:p>
            <a:pPr eaLnBrk="1" hangingPunct="1">
              <a:spcBef>
                <a:spcPts val="200"/>
              </a:spcBef>
              <a:spcAft>
                <a:spcPts val="200"/>
              </a:spcAft>
            </a:pPr>
            <a:r>
              <a:rPr lang="en-US" altLang="en-US" dirty="0"/>
              <a:t>Distance Between Centroids</a:t>
            </a:r>
          </a:p>
          <a:p>
            <a:endParaRPr lang="en-US" dirty="0"/>
          </a:p>
        </p:txBody>
      </p:sp>
      <p:sp>
        <p:nvSpPr>
          <p:cNvPr id="29700" name="Line 29"/>
          <p:cNvSpPr>
            <a:spLocks noChangeShapeType="1"/>
          </p:cNvSpPr>
          <p:nvPr/>
        </p:nvSpPr>
        <p:spPr bwMode="auto">
          <a:xfrm>
            <a:off x="2209800" y="2590800"/>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9701" name="Text Box 30"/>
          <p:cNvSpPr txBox="1">
            <a:spLocks noChangeArrowheads="1"/>
          </p:cNvSpPr>
          <p:nvPr/>
        </p:nvSpPr>
        <p:spPr bwMode="auto">
          <a:xfrm>
            <a:off x="2144713" y="22098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dirty="0">
                <a:solidFill>
                  <a:srgbClr val="000000"/>
                </a:solidFill>
                <a:latin typeface="Arial" panose="020B0604020202020204" pitchFamily="34" charset="0"/>
              </a:rPr>
              <a:t>Similarity?</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29703" name="Freeform 32" descr="5%"/>
          <p:cNvSpPr>
            <a:spLocks/>
          </p:cNvSpPr>
          <p:nvPr/>
        </p:nvSpPr>
        <p:spPr bwMode="auto">
          <a:xfrm rot="-5400000">
            <a:off x="462757" y="182324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9704" name="Oval 33"/>
          <p:cNvSpPr>
            <a:spLocks noChangeArrowheads="1"/>
          </p:cNvSpPr>
          <p:nvPr/>
        </p:nvSpPr>
        <p:spPr bwMode="auto">
          <a:xfrm rot="-5400000">
            <a:off x="1752600" y="2743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5" name="Oval 34"/>
          <p:cNvSpPr>
            <a:spLocks noChangeArrowheads="1"/>
          </p:cNvSpPr>
          <p:nvPr/>
        </p:nvSpPr>
        <p:spPr bwMode="auto">
          <a:xfrm rot="-5400000">
            <a:off x="1676400" y="1981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6" name="Oval 35"/>
          <p:cNvSpPr>
            <a:spLocks noChangeArrowheads="1"/>
          </p:cNvSpPr>
          <p:nvPr/>
        </p:nvSpPr>
        <p:spPr bwMode="auto">
          <a:xfrm rot="-5400000">
            <a:off x="838200" y="24384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7" name="Oval 36"/>
          <p:cNvSpPr>
            <a:spLocks noChangeArrowheads="1"/>
          </p:cNvSpPr>
          <p:nvPr/>
        </p:nvSpPr>
        <p:spPr bwMode="auto">
          <a:xfrm rot="-5400000">
            <a:off x="1903413" y="22844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8" name="Freeform 37" descr="5%"/>
          <p:cNvSpPr>
            <a:spLocks/>
          </p:cNvSpPr>
          <p:nvPr/>
        </p:nvSpPr>
        <p:spPr bwMode="auto">
          <a:xfrm rot="5400000" flipV="1">
            <a:off x="3275012" y="160020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9709" name="Oval 38"/>
          <p:cNvSpPr>
            <a:spLocks noChangeArrowheads="1"/>
          </p:cNvSpPr>
          <p:nvPr/>
        </p:nvSpPr>
        <p:spPr bwMode="auto">
          <a:xfrm rot="5400000" flipV="1">
            <a:off x="4876800" y="21336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10" name="Oval 39"/>
          <p:cNvSpPr>
            <a:spLocks noChangeArrowheads="1"/>
          </p:cNvSpPr>
          <p:nvPr/>
        </p:nvSpPr>
        <p:spPr bwMode="auto">
          <a:xfrm rot="5400000" flipV="1">
            <a:off x="3516313" y="2132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11" name="Oval 40"/>
          <p:cNvSpPr>
            <a:spLocks noChangeArrowheads="1"/>
          </p:cNvSpPr>
          <p:nvPr/>
        </p:nvSpPr>
        <p:spPr bwMode="auto">
          <a:xfrm rot="5400000" flipV="1">
            <a:off x="4038600" y="2743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12" name="Oval 41"/>
          <p:cNvSpPr>
            <a:spLocks noChangeArrowheads="1"/>
          </p:cNvSpPr>
          <p:nvPr/>
        </p:nvSpPr>
        <p:spPr bwMode="auto">
          <a:xfrm rot="5400000" flipV="1">
            <a:off x="4038600" y="17526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grpSp>
        <p:nvGrpSpPr>
          <p:cNvPr id="44" name="Group 16"/>
          <p:cNvGrpSpPr>
            <a:grpSpLocks/>
          </p:cNvGrpSpPr>
          <p:nvPr/>
        </p:nvGrpSpPr>
        <p:grpSpPr bwMode="auto">
          <a:xfrm>
            <a:off x="5467768" y="1809363"/>
            <a:ext cx="3295232" cy="2832609"/>
            <a:chOff x="3392" y="1590"/>
            <a:chExt cx="2224" cy="2090"/>
          </a:xfrm>
        </p:grpSpPr>
        <p:sp>
          <p:nvSpPr>
            <p:cNvPr id="45"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6"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7"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8"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9"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0"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1"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2"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3"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4"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5"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6"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7"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58"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59"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60"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61"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62" name="Text Box 34"/>
            <p:cNvSpPr txBox="1">
              <a:spLocks noChangeArrowheads="1"/>
            </p:cNvSpPr>
            <p:nvPr/>
          </p:nvSpPr>
          <p:spPr bwMode="auto">
            <a:xfrm>
              <a:off x="3728" y="1595"/>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63" name="Text Box 35"/>
            <p:cNvSpPr txBox="1">
              <a:spLocks noChangeArrowheads="1"/>
            </p:cNvSpPr>
            <p:nvPr/>
          </p:nvSpPr>
          <p:spPr bwMode="auto">
            <a:xfrm>
              <a:off x="4039" y="159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64" name="Text Box 36"/>
            <p:cNvSpPr txBox="1">
              <a:spLocks noChangeArrowheads="1"/>
            </p:cNvSpPr>
            <p:nvPr/>
          </p:nvSpPr>
          <p:spPr bwMode="auto">
            <a:xfrm>
              <a:off x="4375" y="159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65" name="Text Box 37"/>
            <p:cNvSpPr txBox="1">
              <a:spLocks noChangeArrowheads="1"/>
            </p:cNvSpPr>
            <p:nvPr/>
          </p:nvSpPr>
          <p:spPr bwMode="auto">
            <a:xfrm>
              <a:off x="4677" y="1590"/>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p4</a:t>
              </a:r>
            </a:p>
          </p:txBody>
        </p:sp>
        <p:sp>
          <p:nvSpPr>
            <p:cNvPr id="66" name="Text Box 38"/>
            <p:cNvSpPr txBox="1">
              <a:spLocks noChangeArrowheads="1"/>
            </p:cNvSpPr>
            <p:nvPr/>
          </p:nvSpPr>
          <p:spPr bwMode="auto">
            <a:xfrm>
              <a:off x="4963" y="159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p5</a:t>
              </a:r>
            </a:p>
          </p:txBody>
        </p:sp>
        <p:sp>
          <p:nvSpPr>
            <p:cNvPr id="67"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68"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69"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43"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35</a:t>
            </a:fld>
            <a:endParaRPr lang="en-US" dirty="0">
              <a:solidFill>
                <a:srgbClr val="3333CC"/>
              </a:solidFill>
            </a:endParaRPr>
          </a:p>
        </p:txBody>
      </p:sp>
    </p:spTree>
    <p:extLst>
      <p:ext uri="{BB962C8B-B14F-4D97-AF65-F5344CB8AC3E}">
        <p14:creationId xmlns:p14="http://schemas.microsoft.com/office/powerpoint/2010/main" val="39297867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427413"/>
            <a:ext cx="4953439" cy="2287588"/>
          </a:xfrm>
        </p:spPr>
        <p:txBody>
          <a:bodyPr/>
          <a:lstStyle/>
          <a:p>
            <a:pPr eaLnBrk="1" hangingPunct="1">
              <a:spcBef>
                <a:spcPts val="200"/>
              </a:spcBef>
              <a:spcAft>
                <a:spcPts val="200"/>
              </a:spcAft>
            </a:pPr>
            <a:r>
              <a:rPr lang="en-US" altLang="en-US" dirty="0">
                <a:solidFill>
                  <a:srgbClr val="C00000"/>
                </a:solidFill>
              </a:rPr>
              <a:t>Single Link</a:t>
            </a:r>
          </a:p>
          <a:p>
            <a:pPr eaLnBrk="1" hangingPunct="1"/>
            <a:r>
              <a:rPr lang="en-US" altLang="en-US" dirty="0"/>
              <a:t>Similarity of two clusters is the similarity of the two closest points (the two points with min distance or max similarity) between the clusters</a:t>
            </a:r>
          </a:p>
          <a:p>
            <a:pPr lvl="1" eaLnBrk="1" hangingPunct="1"/>
            <a:r>
              <a:rPr lang="en-US" altLang="en-US" dirty="0"/>
              <a:t>Determined by one pair of points, i.e., by one link in the proximity graph.</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grpSp>
        <p:nvGrpSpPr>
          <p:cNvPr id="44" name="Group 16"/>
          <p:cNvGrpSpPr>
            <a:grpSpLocks/>
          </p:cNvGrpSpPr>
          <p:nvPr/>
        </p:nvGrpSpPr>
        <p:grpSpPr bwMode="auto">
          <a:xfrm>
            <a:off x="5467768" y="1825626"/>
            <a:ext cx="3295232" cy="2816345"/>
            <a:chOff x="3392" y="1602"/>
            <a:chExt cx="2224" cy="2078"/>
          </a:xfrm>
        </p:grpSpPr>
        <p:sp>
          <p:nvSpPr>
            <p:cNvPr id="45"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6"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7"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8"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9"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0"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1"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2"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3"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4"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5"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6"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7"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58"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59"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60"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61"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62"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63"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64"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65"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66"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67"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68"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69"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43" name="Freeform 29" descr="5%"/>
          <p:cNvSpPr>
            <a:spLocks/>
          </p:cNvSpPr>
          <p:nvPr/>
        </p:nvSpPr>
        <p:spPr bwMode="auto">
          <a:xfrm rot="16200000">
            <a:off x="462757" y="1642268"/>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0" name="Oval 30"/>
          <p:cNvSpPr>
            <a:spLocks noChangeArrowheads="1"/>
          </p:cNvSpPr>
          <p:nvPr/>
        </p:nvSpPr>
        <p:spPr bwMode="auto">
          <a:xfrm rot="16200000">
            <a:off x="1752600" y="25622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1" name="Oval 31"/>
          <p:cNvSpPr>
            <a:spLocks noChangeArrowheads="1"/>
          </p:cNvSpPr>
          <p:nvPr/>
        </p:nvSpPr>
        <p:spPr bwMode="auto">
          <a:xfrm rot="16200000">
            <a:off x="1676400" y="18002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2" name="Oval 32"/>
          <p:cNvSpPr>
            <a:spLocks noChangeArrowheads="1"/>
          </p:cNvSpPr>
          <p:nvPr/>
        </p:nvSpPr>
        <p:spPr bwMode="auto">
          <a:xfrm rot="16200000">
            <a:off x="838200" y="22574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3" name="Oval 33"/>
          <p:cNvSpPr>
            <a:spLocks noChangeArrowheads="1"/>
          </p:cNvSpPr>
          <p:nvPr/>
        </p:nvSpPr>
        <p:spPr bwMode="auto">
          <a:xfrm rot="16200000">
            <a:off x="1903413" y="210343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4" name="Freeform 34" descr="5%"/>
          <p:cNvSpPr>
            <a:spLocks/>
          </p:cNvSpPr>
          <p:nvPr/>
        </p:nvSpPr>
        <p:spPr bwMode="auto">
          <a:xfrm rot="5400000" flipV="1">
            <a:off x="3352800" y="1495425"/>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5" name="Oval 35"/>
          <p:cNvSpPr>
            <a:spLocks noChangeArrowheads="1"/>
          </p:cNvSpPr>
          <p:nvPr/>
        </p:nvSpPr>
        <p:spPr bwMode="auto">
          <a:xfrm rot="5400000" flipV="1">
            <a:off x="4876800" y="19526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6" name="Oval 36"/>
          <p:cNvSpPr>
            <a:spLocks noChangeArrowheads="1"/>
          </p:cNvSpPr>
          <p:nvPr/>
        </p:nvSpPr>
        <p:spPr bwMode="auto">
          <a:xfrm rot="5400000" flipV="1">
            <a:off x="3516313" y="195103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7" name="Oval 37"/>
          <p:cNvSpPr>
            <a:spLocks noChangeArrowheads="1"/>
          </p:cNvSpPr>
          <p:nvPr/>
        </p:nvSpPr>
        <p:spPr bwMode="auto">
          <a:xfrm rot="5400000" flipV="1">
            <a:off x="4038600" y="25622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8" name="Oval 38"/>
          <p:cNvSpPr>
            <a:spLocks noChangeArrowheads="1"/>
          </p:cNvSpPr>
          <p:nvPr/>
        </p:nvSpPr>
        <p:spPr bwMode="auto">
          <a:xfrm rot="5400000" flipV="1">
            <a:off x="4038600" y="15716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9" name="Line 39"/>
          <p:cNvSpPr>
            <a:spLocks noChangeShapeType="1"/>
          </p:cNvSpPr>
          <p:nvPr/>
        </p:nvSpPr>
        <p:spPr bwMode="auto">
          <a:xfrm flipV="1">
            <a:off x="1974057" y="1998952"/>
            <a:ext cx="1524000" cy="152400"/>
          </a:xfrm>
          <a:prstGeom prst="line">
            <a:avLst/>
          </a:prstGeom>
          <a:noFill/>
          <a:ln w="2540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2"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36</a:t>
            </a:fld>
            <a:endParaRPr lang="en-US" dirty="0">
              <a:solidFill>
                <a:srgbClr val="3333CC"/>
              </a:solidFill>
            </a:endParaRPr>
          </a:p>
        </p:txBody>
      </p:sp>
    </p:spTree>
    <p:extLst>
      <p:ext uri="{BB962C8B-B14F-4D97-AF65-F5344CB8AC3E}">
        <p14:creationId xmlns:p14="http://schemas.microsoft.com/office/powerpoint/2010/main" val="15312174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t>Distance between two clusters</a:t>
            </a:r>
          </a:p>
        </p:txBody>
      </p:sp>
      <p:sp>
        <p:nvSpPr>
          <p:cNvPr id="6148" name="Content Placeholder 2"/>
          <p:cNvSpPr>
            <a:spLocks noGrp="1"/>
          </p:cNvSpPr>
          <p:nvPr>
            <p:ph idx="1"/>
          </p:nvPr>
        </p:nvSpPr>
        <p:spPr>
          <a:xfrm>
            <a:off x="457200" y="1276350"/>
            <a:ext cx="8229600" cy="4953000"/>
          </a:xfrm>
        </p:spPr>
        <p:txBody>
          <a:bodyPr/>
          <a:lstStyle/>
          <a:p>
            <a:pPr eaLnBrk="1" hangingPunct="1"/>
            <a:r>
              <a:rPr lang="en-US" b="1" dirty="0">
                <a:solidFill>
                  <a:srgbClr val="C00000"/>
                </a:solidFill>
              </a:rPr>
              <a:t>Single-link: </a:t>
            </a:r>
            <a:endParaRPr lang="en-US" dirty="0">
              <a:solidFill>
                <a:srgbClr val="C00000"/>
              </a:solidFill>
            </a:endParaRPr>
          </a:p>
          <a:p>
            <a:pPr eaLnBrk="1" hangingPunct="1"/>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2633751989"/>
              </p:ext>
            </p:extLst>
          </p:nvPr>
        </p:nvGraphicFramePr>
        <p:xfrm>
          <a:off x="276225" y="2865438"/>
          <a:ext cx="4800600" cy="2420937"/>
        </p:xfrm>
        <a:graphic>
          <a:graphicData uri="http://schemas.openxmlformats.org/presentationml/2006/ole">
            <mc:AlternateContent xmlns:mc="http://schemas.openxmlformats.org/markup-compatibility/2006">
              <mc:Choice xmlns:v="urn:schemas-microsoft-com:vml" Requires="v">
                <p:oleObj spid="_x0000_s14338" name="Worksheet" r:id="rId4" imgW="2238292" imgH="980939" progId="Excel.Sheet.8">
                  <p:embed/>
                </p:oleObj>
              </mc:Choice>
              <mc:Fallback>
                <p:oleObj name="Worksheet" r:id="rId4" imgW="2238292" imgH="980939" progId="Excel.Sheet.8">
                  <p:embed/>
                  <p:pic>
                    <p:nvPicPr>
                      <p:cNvPr id="0" name=""/>
                      <p:cNvPicPr>
                        <a:picLocks noChangeAspect="1" noChangeArrowheads="1"/>
                      </p:cNvPicPr>
                      <p:nvPr/>
                    </p:nvPicPr>
                    <p:blipFill>
                      <a:blip r:embed="rId5"/>
                      <a:srcRect/>
                      <a:stretch>
                        <a:fillRect/>
                      </a:stretch>
                    </p:blipFill>
                    <p:spPr bwMode="auto">
                      <a:xfrm>
                        <a:off x="276225" y="2865438"/>
                        <a:ext cx="48006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a:grpSpLocks/>
          </p:cNvGrpSpPr>
          <p:nvPr/>
        </p:nvGrpSpPr>
        <p:grpSpPr bwMode="auto">
          <a:xfrm>
            <a:off x="5410200" y="2847975"/>
            <a:ext cx="2820988" cy="2562225"/>
            <a:chOff x="3616" y="2256"/>
            <a:chExt cx="1777" cy="1614"/>
          </a:xfrm>
        </p:grpSpPr>
        <p:sp>
          <p:nvSpPr>
            <p:cNvPr id="7" name="Line 6"/>
            <p:cNvSpPr>
              <a:spLocks noChangeShapeType="1"/>
            </p:cNvSpPr>
            <p:nvPr/>
          </p:nvSpPr>
          <p:spPr bwMode="auto">
            <a:xfrm flipV="1">
              <a:off x="3696"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8" name="Line 7"/>
            <p:cNvSpPr>
              <a:spLocks noChangeShapeType="1"/>
            </p:cNvSpPr>
            <p:nvPr/>
          </p:nvSpPr>
          <p:spPr bwMode="auto">
            <a:xfrm>
              <a:off x="3696" y="3221"/>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9" name="Line 8"/>
            <p:cNvSpPr>
              <a:spLocks noChangeShapeType="1"/>
            </p:cNvSpPr>
            <p:nvPr/>
          </p:nvSpPr>
          <p:spPr bwMode="auto">
            <a:xfrm>
              <a:off x="4163"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0" name="Line 9"/>
            <p:cNvSpPr>
              <a:spLocks noChangeShapeType="1"/>
            </p:cNvSpPr>
            <p:nvPr/>
          </p:nvSpPr>
          <p:spPr bwMode="auto">
            <a:xfrm flipV="1">
              <a:off x="3976" y="2979"/>
              <a:ext cx="0" cy="242"/>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1" name="Line 10"/>
            <p:cNvSpPr>
              <a:spLocks noChangeShapeType="1"/>
            </p:cNvSpPr>
            <p:nvPr/>
          </p:nvSpPr>
          <p:spPr bwMode="auto">
            <a:xfrm flipV="1">
              <a:off x="3976" y="2899"/>
              <a:ext cx="0" cy="8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2" name="Line 11"/>
            <p:cNvSpPr>
              <a:spLocks noChangeShapeType="1"/>
            </p:cNvSpPr>
            <p:nvPr/>
          </p:nvSpPr>
          <p:spPr bwMode="auto">
            <a:xfrm flipV="1">
              <a:off x="4818"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3" name="Line 12"/>
            <p:cNvSpPr>
              <a:spLocks noChangeShapeType="1"/>
            </p:cNvSpPr>
            <p:nvPr/>
          </p:nvSpPr>
          <p:spPr bwMode="auto">
            <a:xfrm>
              <a:off x="4818" y="3060"/>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4" name="Line 13"/>
            <p:cNvSpPr>
              <a:spLocks noChangeShapeType="1"/>
            </p:cNvSpPr>
            <p:nvPr/>
          </p:nvSpPr>
          <p:spPr bwMode="auto">
            <a:xfrm>
              <a:off x="5285"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5" name="Line 14"/>
            <p:cNvSpPr>
              <a:spLocks noChangeShapeType="1"/>
            </p:cNvSpPr>
            <p:nvPr/>
          </p:nvSpPr>
          <p:spPr bwMode="auto">
            <a:xfrm flipV="1">
              <a:off x="5098" y="2819"/>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6" name="Line 15"/>
            <p:cNvSpPr>
              <a:spLocks noChangeShapeType="1"/>
            </p:cNvSpPr>
            <p:nvPr/>
          </p:nvSpPr>
          <p:spPr bwMode="auto">
            <a:xfrm flipV="1">
              <a:off x="5098" y="2738"/>
              <a:ext cx="0" cy="8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7" name="Line 16"/>
            <p:cNvSpPr>
              <a:spLocks noChangeShapeType="1"/>
            </p:cNvSpPr>
            <p:nvPr/>
          </p:nvSpPr>
          <p:spPr bwMode="auto">
            <a:xfrm flipV="1">
              <a:off x="4444" y="2899"/>
              <a:ext cx="0" cy="723"/>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8" name="Line 17"/>
            <p:cNvSpPr>
              <a:spLocks noChangeShapeType="1"/>
            </p:cNvSpPr>
            <p:nvPr/>
          </p:nvSpPr>
          <p:spPr bwMode="auto">
            <a:xfrm>
              <a:off x="3976" y="2899"/>
              <a:ext cx="468" cy="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9" name="Line 18"/>
            <p:cNvSpPr>
              <a:spLocks noChangeShapeType="1"/>
            </p:cNvSpPr>
            <p:nvPr/>
          </p:nvSpPr>
          <p:spPr bwMode="auto">
            <a:xfrm flipV="1">
              <a:off x="4163" y="2578"/>
              <a:ext cx="0" cy="32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0" name="Line 19"/>
            <p:cNvSpPr>
              <a:spLocks noChangeShapeType="1"/>
            </p:cNvSpPr>
            <p:nvPr/>
          </p:nvSpPr>
          <p:spPr bwMode="auto">
            <a:xfrm>
              <a:off x="4163" y="2578"/>
              <a:ext cx="935"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1" name="Line 20"/>
            <p:cNvSpPr>
              <a:spLocks noChangeShapeType="1"/>
            </p:cNvSpPr>
            <p:nvPr/>
          </p:nvSpPr>
          <p:spPr bwMode="auto">
            <a:xfrm>
              <a:off x="5098" y="2578"/>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2" name="Line 21"/>
            <p:cNvSpPr>
              <a:spLocks noChangeShapeType="1"/>
            </p:cNvSpPr>
            <p:nvPr/>
          </p:nvSpPr>
          <p:spPr bwMode="auto">
            <a:xfrm flipV="1">
              <a:off x="4631" y="2256"/>
              <a:ext cx="0" cy="32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3" name="Text Box 22"/>
            <p:cNvSpPr txBox="1">
              <a:spLocks noChangeArrowheads="1"/>
            </p:cNvSpPr>
            <p:nvPr/>
          </p:nvSpPr>
          <p:spPr bwMode="auto">
            <a:xfrm>
              <a:off x="3616"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1</a:t>
              </a:r>
            </a:p>
          </p:txBody>
        </p:sp>
        <p:sp>
          <p:nvSpPr>
            <p:cNvPr id="24" name="Text Box 23"/>
            <p:cNvSpPr txBox="1">
              <a:spLocks noChangeArrowheads="1"/>
            </p:cNvSpPr>
            <p:nvPr/>
          </p:nvSpPr>
          <p:spPr bwMode="auto">
            <a:xfrm>
              <a:off x="4083"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2</a:t>
              </a:r>
            </a:p>
          </p:txBody>
        </p:sp>
        <p:sp>
          <p:nvSpPr>
            <p:cNvPr id="25" name="Text Box 24"/>
            <p:cNvSpPr txBox="1">
              <a:spLocks noChangeArrowheads="1"/>
            </p:cNvSpPr>
            <p:nvPr/>
          </p:nvSpPr>
          <p:spPr bwMode="auto">
            <a:xfrm>
              <a:off x="4364"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3</a:t>
              </a:r>
            </a:p>
          </p:txBody>
        </p:sp>
        <p:sp>
          <p:nvSpPr>
            <p:cNvPr id="26" name="Text Box 25"/>
            <p:cNvSpPr txBox="1">
              <a:spLocks noChangeArrowheads="1"/>
            </p:cNvSpPr>
            <p:nvPr/>
          </p:nvSpPr>
          <p:spPr bwMode="auto">
            <a:xfrm>
              <a:off x="4738"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4</a:t>
              </a:r>
            </a:p>
          </p:txBody>
        </p:sp>
        <p:sp>
          <p:nvSpPr>
            <p:cNvPr id="27" name="Text Box 26"/>
            <p:cNvSpPr txBox="1">
              <a:spLocks noChangeArrowheads="1"/>
            </p:cNvSpPr>
            <p:nvPr/>
          </p:nvSpPr>
          <p:spPr bwMode="auto">
            <a:xfrm>
              <a:off x="5205"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5</a:t>
              </a:r>
            </a:p>
          </p:txBody>
        </p:sp>
      </p:grpSp>
      <p:sp>
        <p:nvSpPr>
          <p:cNvPr id="3" name="Right Triangle 2"/>
          <p:cNvSpPr/>
          <p:nvPr/>
        </p:nvSpPr>
        <p:spPr bwMode="auto">
          <a:xfrm>
            <a:off x="1600199" y="3457575"/>
            <a:ext cx="2838451" cy="1730374"/>
          </a:xfrm>
          <a:prstGeom prst="rtTriangle">
            <a:avLst/>
          </a:prstGeom>
          <a:solidFill>
            <a:schemeClr val="accent6">
              <a:lumMod val="40000"/>
              <a:lumOff val="60000"/>
              <a:alpha val="5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30" name="Oval 29"/>
          <p:cNvSpPr/>
          <p:nvPr/>
        </p:nvSpPr>
        <p:spPr bwMode="auto">
          <a:xfrm>
            <a:off x="3019424" y="4423569"/>
            <a:ext cx="652462" cy="432593"/>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31" name="Oval 30"/>
          <p:cNvSpPr/>
          <p:nvPr/>
        </p:nvSpPr>
        <p:spPr bwMode="auto">
          <a:xfrm>
            <a:off x="3019424" y="3613944"/>
            <a:ext cx="652462" cy="432593"/>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32"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37</a:t>
            </a:fld>
            <a:endParaRPr lang="en-US" dirty="0">
              <a:solidFill>
                <a:srgbClr val="3333CC"/>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45149324"/>
              </p:ext>
            </p:extLst>
          </p:nvPr>
        </p:nvGraphicFramePr>
        <p:xfrm>
          <a:off x="2509203" y="1259758"/>
          <a:ext cx="3642360" cy="659773"/>
        </p:xfrm>
        <a:graphic>
          <a:graphicData uri="http://schemas.openxmlformats.org/presentationml/2006/ole">
            <mc:AlternateContent xmlns:mc="http://schemas.openxmlformats.org/markup-compatibility/2006">
              <mc:Choice xmlns:v="urn:schemas-microsoft-com:vml" Requires="v">
                <p:oleObj spid="_x0000_s14339" name="Equation" r:id="rId6" imgW="1751840" imgH="317362" progId="Equation.3">
                  <p:embed/>
                </p:oleObj>
              </mc:Choice>
              <mc:Fallback>
                <p:oleObj name="Equation" r:id="rId6" imgW="1751840"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9203" y="1259758"/>
                        <a:ext cx="3642360" cy="659773"/>
                      </a:xfrm>
                      <a:prstGeom prst="rect">
                        <a:avLst/>
                      </a:prstGeom>
                      <a:noFill/>
                      <a:ln>
                        <a:noFill/>
                      </a:ln>
                      <a:effectLst/>
                    </p:spPr>
                  </p:pic>
                </p:oleObj>
              </mc:Fallback>
            </mc:AlternateContent>
          </a:graphicData>
        </a:graphic>
      </p:graphicFrame>
      <p:sp>
        <p:nvSpPr>
          <p:cNvPr id="4" name="TextBox 3"/>
          <p:cNvSpPr txBox="1"/>
          <p:nvPr/>
        </p:nvSpPr>
        <p:spPr>
          <a:xfrm>
            <a:off x="706437" y="1901398"/>
            <a:ext cx="7866063" cy="707886"/>
          </a:xfrm>
          <a:prstGeom prst="rect">
            <a:avLst/>
          </a:prstGeom>
          <a:noFill/>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Example Scenario: Clusters {I1,I2} and {I4,I5} have already been formed. Next consider which cluster should {I3} join.</a:t>
            </a:r>
          </a:p>
        </p:txBody>
      </p:sp>
      <p:sp>
        <p:nvSpPr>
          <p:cNvPr id="34" name="TextBox 33"/>
          <p:cNvSpPr txBox="1"/>
          <p:nvPr/>
        </p:nvSpPr>
        <p:spPr>
          <a:xfrm>
            <a:off x="868362" y="5541168"/>
            <a:ext cx="7866063" cy="707886"/>
          </a:xfrm>
          <a:prstGeom prst="rect">
            <a:avLst/>
          </a:prstGeom>
          <a:noFill/>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Note that max similarity of I3 is with I2 in cluster {I1,I2} and with I4 in {I4,I5}. But I3 is more similar to I2 than to I4, so {I3} will join {I1,I2}. </a:t>
            </a:r>
          </a:p>
        </p:txBody>
      </p:sp>
      <p:sp>
        <p:nvSpPr>
          <p:cNvPr id="35" name="Oval 34"/>
          <p:cNvSpPr/>
          <p:nvPr/>
        </p:nvSpPr>
        <p:spPr bwMode="auto">
          <a:xfrm>
            <a:off x="6430963" y="5041900"/>
            <a:ext cx="652462" cy="432593"/>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Tree>
    <p:extLst>
      <p:ext uri="{BB962C8B-B14F-4D97-AF65-F5344CB8AC3E}">
        <p14:creationId xmlns:p14="http://schemas.microsoft.com/office/powerpoint/2010/main" val="8099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427413"/>
            <a:ext cx="4953439" cy="2804774"/>
          </a:xfrm>
        </p:spPr>
        <p:txBody>
          <a:bodyPr/>
          <a:lstStyle/>
          <a:p>
            <a:pPr eaLnBrk="1" hangingPunct="1">
              <a:spcBef>
                <a:spcPts val="200"/>
              </a:spcBef>
              <a:spcAft>
                <a:spcPts val="200"/>
              </a:spcAft>
            </a:pPr>
            <a:r>
              <a:rPr lang="en-US" altLang="en-US" dirty="0">
                <a:solidFill>
                  <a:srgbClr val="C00000"/>
                </a:solidFill>
              </a:rPr>
              <a:t>Complete Link</a:t>
            </a:r>
          </a:p>
          <a:p>
            <a:pPr eaLnBrk="1" hangingPunct="1"/>
            <a:r>
              <a:rPr lang="en-US" altLang="en-US" dirty="0"/>
              <a:t>Similarity of two clusters is based on the similarity of the two least similar (most distant) points between the clusters</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43" name="Freeform 29" descr="5%"/>
          <p:cNvSpPr>
            <a:spLocks/>
          </p:cNvSpPr>
          <p:nvPr/>
        </p:nvSpPr>
        <p:spPr bwMode="auto">
          <a:xfrm rot="16200000">
            <a:off x="462757" y="163274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0" name="Oval 30"/>
          <p:cNvSpPr>
            <a:spLocks noChangeArrowheads="1"/>
          </p:cNvSpPr>
          <p:nvPr/>
        </p:nvSpPr>
        <p:spPr bwMode="auto">
          <a:xfrm rot="16200000">
            <a:off x="1752600" y="25527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1" name="Oval 31"/>
          <p:cNvSpPr>
            <a:spLocks noChangeArrowheads="1"/>
          </p:cNvSpPr>
          <p:nvPr/>
        </p:nvSpPr>
        <p:spPr bwMode="auto">
          <a:xfrm rot="16200000">
            <a:off x="1676400" y="17907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2" name="Oval 32"/>
          <p:cNvSpPr>
            <a:spLocks noChangeArrowheads="1"/>
          </p:cNvSpPr>
          <p:nvPr/>
        </p:nvSpPr>
        <p:spPr bwMode="auto">
          <a:xfrm rot="16200000">
            <a:off x="838200" y="22479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3" name="Oval 33"/>
          <p:cNvSpPr>
            <a:spLocks noChangeArrowheads="1"/>
          </p:cNvSpPr>
          <p:nvPr/>
        </p:nvSpPr>
        <p:spPr bwMode="auto">
          <a:xfrm rot="16200000">
            <a:off x="1903413" y="20939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4" name="Freeform 34" descr="5%"/>
          <p:cNvSpPr>
            <a:spLocks/>
          </p:cNvSpPr>
          <p:nvPr/>
        </p:nvSpPr>
        <p:spPr bwMode="auto">
          <a:xfrm rot="5400000" flipV="1">
            <a:off x="3352800" y="148590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5" name="Oval 35"/>
          <p:cNvSpPr>
            <a:spLocks noChangeArrowheads="1"/>
          </p:cNvSpPr>
          <p:nvPr/>
        </p:nvSpPr>
        <p:spPr bwMode="auto">
          <a:xfrm rot="5400000" flipV="1">
            <a:off x="4876800" y="19431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6" name="Oval 36"/>
          <p:cNvSpPr>
            <a:spLocks noChangeArrowheads="1"/>
          </p:cNvSpPr>
          <p:nvPr/>
        </p:nvSpPr>
        <p:spPr bwMode="auto">
          <a:xfrm rot="5400000" flipV="1">
            <a:off x="3516313" y="19415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7" name="Oval 37"/>
          <p:cNvSpPr>
            <a:spLocks noChangeArrowheads="1"/>
          </p:cNvSpPr>
          <p:nvPr/>
        </p:nvSpPr>
        <p:spPr bwMode="auto">
          <a:xfrm rot="5400000" flipV="1">
            <a:off x="4038600" y="25527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8" name="Oval 38"/>
          <p:cNvSpPr>
            <a:spLocks noChangeArrowheads="1"/>
          </p:cNvSpPr>
          <p:nvPr/>
        </p:nvSpPr>
        <p:spPr bwMode="auto">
          <a:xfrm rot="5400000" flipV="1">
            <a:off x="4038600" y="15621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9" name="Line 39"/>
          <p:cNvSpPr>
            <a:spLocks noChangeShapeType="1"/>
          </p:cNvSpPr>
          <p:nvPr/>
        </p:nvSpPr>
        <p:spPr bwMode="auto">
          <a:xfrm flipV="1">
            <a:off x="958486" y="2004742"/>
            <a:ext cx="3882388" cy="279463"/>
          </a:xfrm>
          <a:prstGeom prst="line">
            <a:avLst/>
          </a:prstGeom>
          <a:noFill/>
          <a:ln w="2540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grpSp>
        <p:nvGrpSpPr>
          <p:cNvPr id="42" name="Group 16"/>
          <p:cNvGrpSpPr>
            <a:grpSpLocks/>
          </p:cNvGrpSpPr>
          <p:nvPr/>
        </p:nvGrpSpPr>
        <p:grpSpPr bwMode="auto">
          <a:xfrm>
            <a:off x="5467768" y="1825626"/>
            <a:ext cx="3295232" cy="2816345"/>
            <a:chOff x="3392" y="1602"/>
            <a:chExt cx="2224" cy="2078"/>
          </a:xfrm>
        </p:grpSpPr>
        <p:sp>
          <p:nvSpPr>
            <p:cNvPr id="80"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1"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2"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3"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4"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5"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6"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7"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8"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9"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0"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1"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2"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3"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94"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95"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96"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97"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8"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99"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100"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01"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02"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103"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104"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105"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38</a:t>
            </a:fld>
            <a:endParaRPr lang="en-US" dirty="0">
              <a:solidFill>
                <a:srgbClr val="3333CC"/>
              </a:solidFill>
            </a:endParaRPr>
          </a:p>
        </p:txBody>
      </p:sp>
    </p:spTree>
    <p:extLst>
      <p:ext uri="{BB962C8B-B14F-4D97-AF65-F5344CB8AC3E}">
        <p14:creationId xmlns:p14="http://schemas.microsoft.com/office/powerpoint/2010/main" val="18088583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t>Distance between two clusters</a:t>
            </a:r>
          </a:p>
        </p:txBody>
      </p:sp>
      <p:sp>
        <p:nvSpPr>
          <p:cNvPr id="6148" name="Content Placeholder 2"/>
          <p:cNvSpPr>
            <a:spLocks noGrp="1"/>
          </p:cNvSpPr>
          <p:nvPr>
            <p:ph idx="1"/>
          </p:nvPr>
        </p:nvSpPr>
        <p:spPr>
          <a:xfrm>
            <a:off x="457200" y="1228725"/>
            <a:ext cx="8229600" cy="4953000"/>
          </a:xfrm>
        </p:spPr>
        <p:txBody>
          <a:bodyPr/>
          <a:lstStyle/>
          <a:p>
            <a:pPr eaLnBrk="1" hangingPunct="1"/>
            <a:r>
              <a:rPr lang="en-US" b="1" dirty="0">
                <a:solidFill>
                  <a:srgbClr val="C00000"/>
                </a:solidFill>
              </a:rPr>
              <a:t>Complete Link: </a:t>
            </a:r>
            <a:endParaRPr lang="en-US" dirty="0">
              <a:solidFill>
                <a:srgbClr val="C00000"/>
              </a:solidFill>
            </a:endParaRPr>
          </a:p>
          <a:p>
            <a:pPr eaLnBrk="1" hangingPunct="1"/>
            <a:endParaRPr lang="en-US" dirty="0"/>
          </a:p>
        </p:txBody>
      </p:sp>
      <p:sp>
        <p:nvSpPr>
          <p:cNvPr id="32"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39</a:t>
            </a:fld>
            <a:endParaRPr lang="en-US" dirty="0">
              <a:solidFill>
                <a:srgbClr val="3333CC"/>
              </a:solidFill>
            </a:endParaRPr>
          </a:p>
        </p:txBody>
      </p:sp>
      <p:sp>
        <p:nvSpPr>
          <p:cNvPr id="4" name="TextBox 3"/>
          <p:cNvSpPr txBox="1"/>
          <p:nvPr/>
        </p:nvSpPr>
        <p:spPr>
          <a:xfrm>
            <a:off x="706437" y="1987123"/>
            <a:ext cx="7866063" cy="707886"/>
          </a:xfrm>
          <a:prstGeom prst="rect">
            <a:avLst/>
          </a:prstGeom>
          <a:noFill/>
          <a:ln>
            <a:solidFill>
              <a:schemeClr val="accent1"/>
            </a:solidFill>
          </a:ln>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Example: Clusters {I1,I2} and {I4,I5} have already been formed. Again, let’s consider whether {3} should be joined with {I1,I2} or with {I4,I5} .</a:t>
            </a:r>
          </a:p>
        </p:txBody>
      </p:sp>
      <p:sp>
        <p:nvSpPr>
          <p:cNvPr id="34" name="TextBox 33"/>
          <p:cNvSpPr txBox="1"/>
          <p:nvPr/>
        </p:nvSpPr>
        <p:spPr>
          <a:xfrm>
            <a:off x="760411" y="5682853"/>
            <a:ext cx="7866063" cy="707886"/>
          </a:xfrm>
          <a:prstGeom prst="rect">
            <a:avLst/>
          </a:prstGeom>
          <a:noFill/>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Note that min similarity of I3 is with I5 in {I4,I5} and with I1 in {I1,I2}. But, I3 is more similar to I5 than to I1.</a:t>
            </a:r>
          </a:p>
        </p:txBody>
      </p:sp>
      <p:graphicFrame>
        <p:nvGraphicFramePr>
          <p:cNvPr id="36" name="Object 2"/>
          <p:cNvGraphicFramePr>
            <a:graphicFrameLocks noChangeAspect="1"/>
          </p:cNvGraphicFramePr>
          <p:nvPr>
            <p:extLst>
              <p:ext uri="{D42A27DB-BD31-4B8C-83A1-F6EECF244321}">
                <p14:modId xmlns:p14="http://schemas.microsoft.com/office/powerpoint/2010/main" val="3931445637"/>
              </p:ext>
            </p:extLst>
          </p:nvPr>
        </p:nvGraphicFramePr>
        <p:xfrm>
          <a:off x="176211" y="3017042"/>
          <a:ext cx="4800600" cy="2420937"/>
        </p:xfrm>
        <a:graphic>
          <a:graphicData uri="http://schemas.openxmlformats.org/presentationml/2006/ole">
            <mc:AlternateContent xmlns:mc="http://schemas.openxmlformats.org/markup-compatibility/2006">
              <mc:Choice xmlns:v="urn:schemas-microsoft-com:vml" Requires="v">
                <p:oleObj spid="_x0000_s15362" name="Worksheet" r:id="rId4" imgW="2238292" imgH="980939" progId="Excel.Sheet.8">
                  <p:embed/>
                </p:oleObj>
              </mc:Choice>
              <mc:Fallback>
                <p:oleObj name="Worksheet" r:id="rId4" imgW="2238292" imgH="980939" progId="Excel.Sheet.8">
                  <p:embed/>
                  <p:pic>
                    <p:nvPicPr>
                      <p:cNvPr id="0" name=""/>
                      <p:cNvPicPr>
                        <a:picLocks noChangeAspect="1" noChangeArrowheads="1"/>
                      </p:cNvPicPr>
                      <p:nvPr/>
                    </p:nvPicPr>
                    <p:blipFill>
                      <a:blip r:embed="rId5"/>
                      <a:srcRect/>
                      <a:stretch>
                        <a:fillRect/>
                      </a:stretch>
                    </p:blipFill>
                    <p:spPr bwMode="auto">
                      <a:xfrm>
                        <a:off x="176211" y="3017042"/>
                        <a:ext cx="48006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Right Triangle 36"/>
          <p:cNvSpPr/>
          <p:nvPr/>
        </p:nvSpPr>
        <p:spPr bwMode="auto">
          <a:xfrm>
            <a:off x="1490662" y="3647279"/>
            <a:ext cx="3009900" cy="1730374"/>
          </a:xfrm>
          <a:prstGeom prst="rtTriangle">
            <a:avLst/>
          </a:prstGeom>
          <a:solidFill>
            <a:schemeClr val="accent6">
              <a:lumMod val="40000"/>
              <a:lumOff val="60000"/>
              <a:alpha val="5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grpSp>
        <p:nvGrpSpPr>
          <p:cNvPr id="38" name="Group 5"/>
          <p:cNvGrpSpPr>
            <a:grpSpLocks/>
          </p:cNvGrpSpPr>
          <p:nvPr/>
        </p:nvGrpSpPr>
        <p:grpSpPr bwMode="auto">
          <a:xfrm>
            <a:off x="5614986" y="2923379"/>
            <a:ext cx="2598738" cy="2667000"/>
            <a:chOff x="3691" y="2160"/>
            <a:chExt cx="1637" cy="1680"/>
          </a:xfrm>
        </p:grpSpPr>
        <p:sp>
          <p:nvSpPr>
            <p:cNvPr id="39" name="Line 6"/>
            <p:cNvSpPr>
              <a:spLocks noChangeShapeType="1"/>
            </p:cNvSpPr>
            <p:nvPr/>
          </p:nvSpPr>
          <p:spPr bwMode="auto">
            <a:xfrm flipV="1">
              <a:off x="5219" y="3168"/>
              <a:ext cx="0" cy="42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0" name="Line 7"/>
            <p:cNvSpPr>
              <a:spLocks noChangeShapeType="1"/>
            </p:cNvSpPr>
            <p:nvPr/>
          </p:nvSpPr>
          <p:spPr bwMode="auto">
            <a:xfrm>
              <a:off x="4793" y="3168"/>
              <a:ext cx="426"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1" name="Line 8"/>
            <p:cNvSpPr>
              <a:spLocks noChangeShapeType="1"/>
            </p:cNvSpPr>
            <p:nvPr/>
          </p:nvSpPr>
          <p:spPr bwMode="auto">
            <a:xfrm>
              <a:off x="4793" y="3168"/>
              <a:ext cx="0" cy="42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2" name="Line 9"/>
            <p:cNvSpPr>
              <a:spLocks noChangeShapeType="1"/>
            </p:cNvSpPr>
            <p:nvPr/>
          </p:nvSpPr>
          <p:spPr bwMode="auto">
            <a:xfrm flipV="1">
              <a:off x="4964" y="2916"/>
              <a:ext cx="0" cy="252"/>
            </a:xfrm>
            <a:prstGeom prst="line">
              <a:avLst/>
            </a:prstGeom>
            <a:noFill/>
            <a:ln w="25400">
              <a:solidFill>
                <a:srgbClr val="C00000"/>
              </a:solidFill>
              <a:round/>
              <a:headEnd/>
              <a:tailEnd/>
            </a:ln>
          </p:spPr>
          <p:txBody>
            <a:bodyPr wrap="none" anchor="ctr"/>
            <a:lstStyle/>
            <a:p>
              <a:pPr algn="l"/>
              <a:endParaRPr lang="en-US" sz="2400">
                <a:solidFill>
                  <a:srgbClr val="000000"/>
                </a:solidFill>
              </a:endParaRPr>
            </a:p>
          </p:txBody>
        </p:sp>
        <p:sp>
          <p:nvSpPr>
            <p:cNvPr id="43" name="Line 10"/>
            <p:cNvSpPr>
              <a:spLocks noChangeShapeType="1"/>
            </p:cNvSpPr>
            <p:nvPr/>
          </p:nvSpPr>
          <p:spPr bwMode="auto">
            <a:xfrm flipV="1">
              <a:off x="4964" y="2832"/>
              <a:ext cx="0" cy="84"/>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4" name="Line 11"/>
            <p:cNvSpPr>
              <a:spLocks noChangeShapeType="1"/>
            </p:cNvSpPr>
            <p:nvPr/>
          </p:nvSpPr>
          <p:spPr bwMode="auto">
            <a:xfrm flipV="1">
              <a:off x="4197" y="3252"/>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5" name="Line 12"/>
            <p:cNvSpPr>
              <a:spLocks noChangeShapeType="1"/>
            </p:cNvSpPr>
            <p:nvPr/>
          </p:nvSpPr>
          <p:spPr bwMode="auto">
            <a:xfrm>
              <a:off x="3770" y="3252"/>
              <a:ext cx="42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6" name="Line 13"/>
            <p:cNvSpPr>
              <a:spLocks noChangeShapeType="1"/>
            </p:cNvSpPr>
            <p:nvPr/>
          </p:nvSpPr>
          <p:spPr bwMode="auto">
            <a:xfrm>
              <a:off x="3770" y="3252"/>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7" name="Line 14"/>
            <p:cNvSpPr>
              <a:spLocks noChangeShapeType="1"/>
            </p:cNvSpPr>
            <p:nvPr/>
          </p:nvSpPr>
          <p:spPr bwMode="auto">
            <a:xfrm flipV="1">
              <a:off x="3941" y="2748"/>
              <a:ext cx="0" cy="504"/>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8" name="Line 15"/>
            <p:cNvSpPr>
              <a:spLocks noChangeShapeType="1"/>
            </p:cNvSpPr>
            <p:nvPr/>
          </p:nvSpPr>
          <p:spPr bwMode="auto">
            <a:xfrm flipV="1">
              <a:off x="3941" y="2664"/>
              <a:ext cx="0" cy="84"/>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9" name="Line 16"/>
            <p:cNvSpPr>
              <a:spLocks noChangeShapeType="1"/>
            </p:cNvSpPr>
            <p:nvPr/>
          </p:nvSpPr>
          <p:spPr bwMode="auto">
            <a:xfrm flipV="1">
              <a:off x="4537" y="2832"/>
              <a:ext cx="0" cy="756"/>
            </a:xfrm>
            <a:prstGeom prst="line">
              <a:avLst/>
            </a:prstGeom>
            <a:noFill/>
            <a:ln w="25400">
              <a:solidFill>
                <a:srgbClr val="C00000"/>
              </a:solidFill>
              <a:round/>
              <a:headEnd/>
              <a:tailEnd/>
            </a:ln>
          </p:spPr>
          <p:txBody>
            <a:bodyPr wrap="none" anchor="ctr"/>
            <a:lstStyle/>
            <a:p>
              <a:pPr algn="l"/>
              <a:endParaRPr lang="en-US" sz="2400">
                <a:solidFill>
                  <a:srgbClr val="000000"/>
                </a:solidFill>
              </a:endParaRPr>
            </a:p>
          </p:txBody>
        </p:sp>
        <p:sp>
          <p:nvSpPr>
            <p:cNvPr id="50" name="Line 17"/>
            <p:cNvSpPr>
              <a:spLocks noChangeShapeType="1"/>
            </p:cNvSpPr>
            <p:nvPr/>
          </p:nvSpPr>
          <p:spPr bwMode="auto">
            <a:xfrm>
              <a:off x="4537" y="2832"/>
              <a:ext cx="427" cy="0"/>
            </a:xfrm>
            <a:prstGeom prst="line">
              <a:avLst/>
            </a:prstGeom>
            <a:noFill/>
            <a:ln w="25400">
              <a:solidFill>
                <a:srgbClr val="C00000"/>
              </a:solidFill>
              <a:round/>
              <a:headEnd/>
              <a:tailEnd/>
            </a:ln>
          </p:spPr>
          <p:txBody>
            <a:bodyPr wrap="none" anchor="ctr"/>
            <a:lstStyle/>
            <a:p>
              <a:pPr algn="l"/>
              <a:endParaRPr lang="en-US" sz="2400">
                <a:solidFill>
                  <a:srgbClr val="000000"/>
                </a:solidFill>
              </a:endParaRPr>
            </a:p>
          </p:txBody>
        </p:sp>
        <p:sp>
          <p:nvSpPr>
            <p:cNvPr id="51" name="Line 18"/>
            <p:cNvSpPr>
              <a:spLocks noChangeShapeType="1"/>
            </p:cNvSpPr>
            <p:nvPr/>
          </p:nvSpPr>
          <p:spPr bwMode="auto">
            <a:xfrm flipV="1">
              <a:off x="4793" y="2496"/>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2" name="Line 19"/>
            <p:cNvSpPr>
              <a:spLocks noChangeShapeType="1"/>
            </p:cNvSpPr>
            <p:nvPr/>
          </p:nvSpPr>
          <p:spPr bwMode="auto">
            <a:xfrm>
              <a:off x="3941" y="2496"/>
              <a:ext cx="852"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3" name="Line 20"/>
            <p:cNvSpPr>
              <a:spLocks noChangeShapeType="1"/>
            </p:cNvSpPr>
            <p:nvPr/>
          </p:nvSpPr>
          <p:spPr bwMode="auto">
            <a:xfrm>
              <a:off x="3941" y="2496"/>
              <a:ext cx="0" cy="25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4" name="Line 21"/>
            <p:cNvSpPr>
              <a:spLocks noChangeShapeType="1"/>
            </p:cNvSpPr>
            <p:nvPr/>
          </p:nvSpPr>
          <p:spPr bwMode="auto">
            <a:xfrm flipV="1">
              <a:off x="4367" y="2160"/>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5" name="Text Box 22"/>
            <p:cNvSpPr txBox="1">
              <a:spLocks noChangeArrowheads="1"/>
            </p:cNvSpPr>
            <p:nvPr/>
          </p:nvSpPr>
          <p:spPr bwMode="auto">
            <a:xfrm>
              <a:off x="3691"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1</a:t>
              </a:r>
            </a:p>
          </p:txBody>
        </p:sp>
        <p:sp>
          <p:nvSpPr>
            <p:cNvPr id="56" name="Text Box 23"/>
            <p:cNvSpPr txBox="1">
              <a:spLocks noChangeArrowheads="1"/>
            </p:cNvSpPr>
            <p:nvPr/>
          </p:nvSpPr>
          <p:spPr bwMode="auto">
            <a:xfrm>
              <a:off x="4117"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2</a:t>
              </a:r>
            </a:p>
          </p:txBody>
        </p:sp>
        <p:sp>
          <p:nvSpPr>
            <p:cNvPr id="57" name="Text Box 24"/>
            <p:cNvSpPr txBox="1">
              <a:spLocks noChangeArrowheads="1"/>
            </p:cNvSpPr>
            <p:nvPr/>
          </p:nvSpPr>
          <p:spPr bwMode="auto">
            <a:xfrm>
              <a:off x="4458"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3</a:t>
              </a:r>
            </a:p>
          </p:txBody>
        </p:sp>
        <p:sp>
          <p:nvSpPr>
            <p:cNvPr id="58" name="Text Box 25"/>
            <p:cNvSpPr txBox="1">
              <a:spLocks noChangeArrowheads="1"/>
            </p:cNvSpPr>
            <p:nvPr/>
          </p:nvSpPr>
          <p:spPr bwMode="auto">
            <a:xfrm>
              <a:off x="4715"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4</a:t>
              </a:r>
            </a:p>
          </p:txBody>
        </p:sp>
        <p:sp>
          <p:nvSpPr>
            <p:cNvPr id="59" name="Text Box 26"/>
            <p:cNvSpPr txBox="1">
              <a:spLocks noChangeArrowheads="1"/>
            </p:cNvSpPr>
            <p:nvPr/>
          </p:nvSpPr>
          <p:spPr bwMode="auto">
            <a:xfrm>
              <a:off x="5140"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5</a:t>
              </a:r>
            </a:p>
          </p:txBody>
        </p:sp>
      </p:grpSp>
      <p:sp>
        <p:nvSpPr>
          <p:cNvPr id="60" name="Oval 59"/>
          <p:cNvSpPr/>
          <p:nvPr/>
        </p:nvSpPr>
        <p:spPr bwMode="auto">
          <a:xfrm>
            <a:off x="2919410" y="4952203"/>
            <a:ext cx="652462" cy="466725"/>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61" name="Oval 60"/>
          <p:cNvSpPr/>
          <p:nvPr/>
        </p:nvSpPr>
        <p:spPr bwMode="auto">
          <a:xfrm>
            <a:off x="1571622" y="4190204"/>
            <a:ext cx="652462" cy="419100"/>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521292793"/>
              </p:ext>
            </p:extLst>
          </p:nvPr>
        </p:nvGraphicFramePr>
        <p:xfrm>
          <a:off x="2982910" y="1139723"/>
          <a:ext cx="4527551" cy="787502"/>
        </p:xfrm>
        <a:graphic>
          <a:graphicData uri="http://schemas.openxmlformats.org/presentationml/2006/ole">
            <mc:AlternateContent xmlns:mc="http://schemas.openxmlformats.org/markup-compatibility/2006">
              <mc:Choice xmlns:v="urn:schemas-microsoft-com:vml" Requires="v">
                <p:oleObj spid="_x0000_s15363" name="Equation" r:id="rId6" imgW="1752600" imgH="304800" progId="Equation.3">
                  <p:embed/>
                </p:oleObj>
              </mc:Choice>
              <mc:Fallback>
                <p:oleObj name="Equation" r:id="rId6" imgW="1752600" imgH="304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0" y="1139723"/>
                        <a:ext cx="4527551" cy="787502"/>
                      </a:xfrm>
                      <a:prstGeom prst="rect">
                        <a:avLst/>
                      </a:prstGeom>
                      <a:noFill/>
                      <a:ln>
                        <a:noFill/>
                      </a:ln>
                      <a:effectLst/>
                    </p:spPr>
                  </p:pic>
                </p:oleObj>
              </mc:Fallback>
            </mc:AlternateContent>
          </a:graphicData>
        </a:graphic>
      </p:graphicFrame>
      <p:sp>
        <p:nvSpPr>
          <p:cNvPr id="62" name="Oval 61"/>
          <p:cNvSpPr/>
          <p:nvPr/>
        </p:nvSpPr>
        <p:spPr bwMode="auto">
          <a:xfrm>
            <a:off x="6635746" y="5190329"/>
            <a:ext cx="652462" cy="466725"/>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Tree>
    <p:extLst>
      <p:ext uri="{BB962C8B-B14F-4D97-AF65-F5344CB8AC3E}">
        <p14:creationId xmlns:p14="http://schemas.microsoft.com/office/powerpoint/2010/main" val="6085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647A6B5-E025-46BF-AEE6-647DD2A22F4D}" type="slidenum">
              <a:rPr lang="en-US" altLang="en-US"/>
              <a:pPr/>
              <a:t>4</a:t>
            </a:fld>
            <a:endParaRPr lang="en-US" altLang="en-US"/>
          </a:p>
        </p:txBody>
      </p:sp>
      <p:sp>
        <p:nvSpPr>
          <p:cNvPr id="32772" name="Rectangle 1028"/>
          <p:cNvSpPr>
            <a:spLocks noGrp="1" noChangeArrowheads="1"/>
          </p:cNvSpPr>
          <p:nvPr>
            <p:ph type="title"/>
          </p:nvPr>
        </p:nvSpPr>
        <p:spPr/>
        <p:txBody>
          <a:bodyPr/>
          <a:lstStyle/>
          <a:p>
            <a:r>
              <a:rPr lang="en-US" altLang="en-US"/>
              <a:t>Applications of Clustering</a:t>
            </a:r>
          </a:p>
        </p:txBody>
      </p:sp>
      <p:sp>
        <p:nvSpPr>
          <p:cNvPr id="32773" name="Rectangle 1029"/>
          <p:cNvSpPr>
            <a:spLocks noGrp="1" noChangeArrowheads="1"/>
          </p:cNvSpPr>
          <p:nvPr>
            <p:ph type="body" idx="1"/>
          </p:nvPr>
        </p:nvSpPr>
        <p:spPr>
          <a:xfrm>
            <a:off x="719137" y="1399032"/>
            <a:ext cx="7967663" cy="4925568"/>
          </a:xfrm>
        </p:spPr>
        <p:txBody>
          <a:bodyPr/>
          <a:lstStyle/>
          <a:p>
            <a:pPr>
              <a:lnSpc>
                <a:spcPct val="90000"/>
              </a:lnSpc>
            </a:pPr>
            <a:r>
              <a:rPr lang="en-US" altLang="en-US" sz="2000" dirty="0"/>
              <a:t>Clustering has wide applications in Pattern Recognition</a:t>
            </a:r>
          </a:p>
          <a:p>
            <a:pPr>
              <a:lnSpc>
                <a:spcPct val="90000"/>
              </a:lnSpc>
            </a:pPr>
            <a:r>
              <a:rPr lang="en-US" altLang="en-US" sz="2000" dirty="0"/>
              <a:t>Spatial Data Analysis / Image processing:</a:t>
            </a:r>
          </a:p>
          <a:p>
            <a:pPr lvl="1">
              <a:lnSpc>
                <a:spcPct val="90000"/>
              </a:lnSpc>
            </a:pPr>
            <a:r>
              <a:rPr lang="en-US" altLang="en-US" sz="1800" dirty="0"/>
              <a:t>create thematic maps in GIS by clustering feature spaces</a:t>
            </a:r>
          </a:p>
          <a:p>
            <a:pPr lvl="1">
              <a:lnSpc>
                <a:spcPct val="90000"/>
              </a:lnSpc>
            </a:pPr>
            <a:r>
              <a:rPr lang="en-US" altLang="en-US" sz="1800" dirty="0"/>
              <a:t>detect spatial clusters and explain them in spatial data mining</a:t>
            </a:r>
          </a:p>
          <a:p>
            <a:pPr>
              <a:lnSpc>
                <a:spcPct val="90000"/>
              </a:lnSpc>
            </a:pPr>
            <a:r>
              <a:rPr lang="en-US" altLang="en-US" sz="2000" dirty="0"/>
              <a:t>Market Research: Market/User segmentation</a:t>
            </a:r>
          </a:p>
          <a:p>
            <a:pPr>
              <a:lnSpc>
                <a:spcPct val="90000"/>
              </a:lnSpc>
            </a:pPr>
            <a:r>
              <a:rPr lang="en-US" altLang="en-US" sz="2000" dirty="0"/>
              <a:t>Information Retrieval</a:t>
            </a:r>
          </a:p>
          <a:p>
            <a:pPr lvl="1">
              <a:lnSpc>
                <a:spcPct val="90000"/>
              </a:lnSpc>
            </a:pPr>
            <a:r>
              <a:rPr lang="en-US" altLang="en-US" sz="1800" dirty="0"/>
              <a:t>Document or term categorization</a:t>
            </a:r>
          </a:p>
          <a:p>
            <a:pPr lvl="1">
              <a:lnSpc>
                <a:spcPct val="90000"/>
              </a:lnSpc>
            </a:pPr>
            <a:r>
              <a:rPr lang="en-US" altLang="en-US" sz="1800" dirty="0"/>
              <a:t>automatic thesaurus generation by clustering related terms</a:t>
            </a:r>
          </a:p>
          <a:p>
            <a:pPr lvl="1">
              <a:lnSpc>
                <a:spcPct val="90000"/>
              </a:lnSpc>
            </a:pPr>
            <a:r>
              <a:rPr lang="en-US" altLang="en-US" sz="1800" dirty="0"/>
              <a:t>Information visualization and IR interfaces</a:t>
            </a:r>
          </a:p>
          <a:p>
            <a:pPr>
              <a:lnSpc>
                <a:spcPct val="90000"/>
              </a:lnSpc>
            </a:pPr>
            <a:r>
              <a:rPr lang="en-US" altLang="en-US" sz="2000" dirty="0"/>
              <a:t>Personalization/Recommendation</a:t>
            </a:r>
          </a:p>
          <a:p>
            <a:pPr lvl="1">
              <a:lnSpc>
                <a:spcPct val="90000"/>
              </a:lnSpc>
            </a:pPr>
            <a:r>
              <a:rPr lang="en-US" altLang="en-US" sz="1800" dirty="0"/>
              <a:t>Cluster users and use the clusters as prototypes corresponding to user groups with similar tastes; for new users, measure similarity to prototypes as their “neighborhood”</a:t>
            </a:r>
          </a:p>
          <a:p>
            <a:pPr lvl="1">
              <a:lnSpc>
                <a:spcPct val="90000"/>
              </a:lnSpc>
            </a:pPr>
            <a:r>
              <a:rPr lang="en-US" altLang="en-US" sz="1800" dirty="0"/>
              <a:t>Cluster items (based on feature similarities); measure similarity to new user to recommend a group of items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427413"/>
            <a:ext cx="4953439" cy="2804774"/>
          </a:xfrm>
        </p:spPr>
        <p:txBody>
          <a:bodyPr/>
          <a:lstStyle/>
          <a:p>
            <a:pPr eaLnBrk="1" hangingPunct="1">
              <a:spcBef>
                <a:spcPts val="200"/>
              </a:spcBef>
              <a:spcAft>
                <a:spcPts val="200"/>
              </a:spcAft>
            </a:pPr>
            <a:r>
              <a:rPr lang="en-US" altLang="en-US" dirty="0">
                <a:solidFill>
                  <a:srgbClr val="C00000"/>
                </a:solidFill>
              </a:rPr>
              <a:t>Group Average</a:t>
            </a:r>
          </a:p>
          <a:p>
            <a:pPr eaLnBrk="1" hangingPunct="1"/>
            <a:r>
              <a:rPr lang="en-US" altLang="en-US" dirty="0"/>
              <a:t>Similarity of two clusters is the average of pairwise similarity between points in the two clusters</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42" name="Freeform 29" descr="5%"/>
          <p:cNvSpPr>
            <a:spLocks/>
          </p:cNvSpPr>
          <p:nvPr/>
        </p:nvSpPr>
        <p:spPr bwMode="auto">
          <a:xfrm rot="16200000">
            <a:off x="469525" y="1545367"/>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0" name="Oval 30"/>
          <p:cNvSpPr>
            <a:spLocks noChangeArrowheads="1"/>
          </p:cNvSpPr>
          <p:nvPr/>
        </p:nvSpPr>
        <p:spPr bwMode="auto">
          <a:xfrm rot="16200000">
            <a:off x="1759368" y="24653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1" name="Oval 31"/>
          <p:cNvSpPr>
            <a:spLocks noChangeArrowheads="1"/>
          </p:cNvSpPr>
          <p:nvPr/>
        </p:nvSpPr>
        <p:spPr bwMode="auto">
          <a:xfrm rot="16200000">
            <a:off x="1683168" y="17033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2" name="Oval 32"/>
          <p:cNvSpPr>
            <a:spLocks noChangeArrowheads="1"/>
          </p:cNvSpPr>
          <p:nvPr/>
        </p:nvSpPr>
        <p:spPr bwMode="auto">
          <a:xfrm rot="16200000">
            <a:off x="844968" y="21605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3" name="Oval 33"/>
          <p:cNvSpPr>
            <a:spLocks noChangeArrowheads="1"/>
          </p:cNvSpPr>
          <p:nvPr/>
        </p:nvSpPr>
        <p:spPr bwMode="auto">
          <a:xfrm rot="16200000">
            <a:off x="1910181" y="2006537"/>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4" name="Freeform 34" descr="5%"/>
          <p:cNvSpPr>
            <a:spLocks/>
          </p:cNvSpPr>
          <p:nvPr/>
        </p:nvSpPr>
        <p:spPr bwMode="auto">
          <a:xfrm rot="5400000" flipV="1">
            <a:off x="3359568" y="1398524"/>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5" name="Oval 35"/>
          <p:cNvSpPr>
            <a:spLocks noChangeArrowheads="1"/>
          </p:cNvSpPr>
          <p:nvPr/>
        </p:nvSpPr>
        <p:spPr bwMode="auto">
          <a:xfrm rot="5400000" flipV="1">
            <a:off x="4883568" y="18557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6" name="Oval 36"/>
          <p:cNvSpPr>
            <a:spLocks noChangeArrowheads="1"/>
          </p:cNvSpPr>
          <p:nvPr/>
        </p:nvSpPr>
        <p:spPr bwMode="auto">
          <a:xfrm rot="5400000" flipV="1">
            <a:off x="3523081" y="18557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7" name="Oval 37"/>
          <p:cNvSpPr>
            <a:spLocks noChangeArrowheads="1"/>
          </p:cNvSpPr>
          <p:nvPr/>
        </p:nvSpPr>
        <p:spPr bwMode="auto">
          <a:xfrm rot="5400000" flipV="1">
            <a:off x="4045368" y="24653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8" name="Oval 38"/>
          <p:cNvSpPr>
            <a:spLocks noChangeArrowheads="1"/>
          </p:cNvSpPr>
          <p:nvPr/>
        </p:nvSpPr>
        <p:spPr bwMode="auto">
          <a:xfrm rot="5400000" flipV="1">
            <a:off x="4045368" y="14747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9" name="Line 39"/>
          <p:cNvSpPr>
            <a:spLocks noChangeShapeType="1"/>
          </p:cNvSpPr>
          <p:nvPr/>
        </p:nvSpPr>
        <p:spPr bwMode="auto">
          <a:xfrm>
            <a:off x="1835568" y="2465324"/>
            <a:ext cx="2209800" cy="762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0" name="Line 40"/>
          <p:cNvSpPr>
            <a:spLocks noChangeShapeType="1"/>
          </p:cNvSpPr>
          <p:nvPr/>
        </p:nvSpPr>
        <p:spPr bwMode="auto">
          <a:xfrm flipV="1">
            <a:off x="1835568" y="1931924"/>
            <a:ext cx="1676400" cy="533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1" name="Line 41"/>
          <p:cNvSpPr>
            <a:spLocks noChangeShapeType="1"/>
          </p:cNvSpPr>
          <p:nvPr/>
        </p:nvSpPr>
        <p:spPr bwMode="auto">
          <a:xfrm flipV="1">
            <a:off x="1835568" y="1550924"/>
            <a:ext cx="2209800" cy="914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2" name="Line 42"/>
          <p:cNvSpPr>
            <a:spLocks noChangeShapeType="1"/>
          </p:cNvSpPr>
          <p:nvPr/>
        </p:nvSpPr>
        <p:spPr bwMode="auto">
          <a:xfrm flipV="1">
            <a:off x="1835568" y="1931924"/>
            <a:ext cx="3048000" cy="533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3" name="Line 43"/>
          <p:cNvSpPr>
            <a:spLocks noChangeShapeType="1"/>
          </p:cNvSpPr>
          <p:nvPr/>
        </p:nvSpPr>
        <p:spPr bwMode="auto">
          <a:xfrm>
            <a:off x="1987968" y="2084324"/>
            <a:ext cx="2057400" cy="4572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4" name="Line 44"/>
          <p:cNvSpPr>
            <a:spLocks noChangeShapeType="1"/>
          </p:cNvSpPr>
          <p:nvPr/>
        </p:nvSpPr>
        <p:spPr bwMode="auto">
          <a:xfrm flipV="1">
            <a:off x="1987968" y="1931924"/>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5" name="Line 45"/>
          <p:cNvSpPr>
            <a:spLocks noChangeShapeType="1"/>
          </p:cNvSpPr>
          <p:nvPr/>
        </p:nvSpPr>
        <p:spPr bwMode="auto">
          <a:xfrm flipV="1">
            <a:off x="1987968" y="1550924"/>
            <a:ext cx="2057400" cy="533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6" name="Line 46"/>
          <p:cNvSpPr>
            <a:spLocks noChangeShapeType="1"/>
          </p:cNvSpPr>
          <p:nvPr/>
        </p:nvSpPr>
        <p:spPr bwMode="auto">
          <a:xfrm flipV="1">
            <a:off x="1987968" y="1931924"/>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7" name="Line 47"/>
          <p:cNvSpPr>
            <a:spLocks noChangeShapeType="1"/>
          </p:cNvSpPr>
          <p:nvPr/>
        </p:nvSpPr>
        <p:spPr bwMode="auto">
          <a:xfrm>
            <a:off x="921168" y="2160524"/>
            <a:ext cx="3124200" cy="3810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8" name="Line 48"/>
          <p:cNvSpPr>
            <a:spLocks noChangeShapeType="1"/>
          </p:cNvSpPr>
          <p:nvPr/>
        </p:nvSpPr>
        <p:spPr bwMode="auto">
          <a:xfrm flipV="1">
            <a:off x="921168" y="1931924"/>
            <a:ext cx="39624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9" name="Line 49"/>
          <p:cNvSpPr>
            <a:spLocks noChangeShapeType="1"/>
          </p:cNvSpPr>
          <p:nvPr/>
        </p:nvSpPr>
        <p:spPr bwMode="auto">
          <a:xfrm flipV="1">
            <a:off x="921168" y="1550924"/>
            <a:ext cx="3124200" cy="609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0" name="Line 50"/>
          <p:cNvSpPr>
            <a:spLocks noChangeShapeType="1"/>
          </p:cNvSpPr>
          <p:nvPr/>
        </p:nvSpPr>
        <p:spPr bwMode="auto">
          <a:xfrm flipV="1">
            <a:off x="921168" y="1931924"/>
            <a:ext cx="25908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1" name="Line 51"/>
          <p:cNvSpPr>
            <a:spLocks noChangeShapeType="1"/>
          </p:cNvSpPr>
          <p:nvPr/>
        </p:nvSpPr>
        <p:spPr bwMode="auto">
          <a:xfrm>
            <a:off x="1759368" y="1703324"/>
            <a:ext cx="2286000" cy="8382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2" name="Line 52"/>
          <p:cNvSpPr>
            <a:spLocks noChangeShapeType="1"/>
          </p:cNvSpPr>
          <p:nvPr/>
        </p:nvSpPr>
        <p:spPr bwMode="auto">
          <a:xfrm>
            <a:off x="1759368" y="1703324"/>
            <a:ext cx="17526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3" name="Line 53"/>
          <p:cNvSpPr>
            <a:spLocks noChangeShapeType="1"/>
          </p:cNvSpPr>
          <p:nvPr/>
        </p:nvSpPr>
        <p:spPr bwMode="auto">
          <a:xfrm flipV="1">
            <a:off x="1759368" y="1550924"/>
            <a:ext cx="2286000" cy="152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4" name="Line 54"/>
          <p:cNvSpPr>
            <a:spLocks noChangeShapeType="1"/>
          </p:cNvSpPr>
          <p:nvPr/>
        </p:nvSpPr>
        <p:spPr bwMode="auto">
          <a:xfrm>
            <a:off x="1759368" y="1703324"/>
            <a:ext cx="31242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grpSp>
        <p:nvGrpSpPr>
          <p:cNvPr id="70" name="Group 16"/>
          <p:cNvGrpSpPr>
            <a:grpSpLocks/>
          </p:cNvGrpSpPr>
          <p:nvPr/>
        </p:nvGrpSpPr>
        <p:grpSpPr bwMode="auto">
          <a:xfrm>
            <a:off x="5467768" y="1825626"/>
            <a:ext cx="3295232" cy="2816345"/>
            <a:chOff x="3392" y="1602"/>
            <a:chExt cx="2224" cy="2078"/>
          </a:xfrm>
        </p:grpSpPr>
        <p:sp>
          <p:nvSpPr>
            <p:cNvPr id="71"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2"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3"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4"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5"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6"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7"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8"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9"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5"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6"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7"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8"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109"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110"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11"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12"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113"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114"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115"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116"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17"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18"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119"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120"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121"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40</a:t>
            </a:fld>
            <a:endParaRPr lang="en-US" dirty="0">
              <a:solidFill>
                <a:srgbClr val="3333CC"/>
              </a:solidFill>
            </a:endParaRPr>
          </a:p>
        </p:txBody>
      </p:sp>
    </p:spTree>
    <p:extLst>
      <p:ext uri="{BB962C8B-B14F-4D97-AF65-F5344CB8AC3E}">
        <p14:creationId xmlns:p14="http://schemas.microsoft.com/office/powerpoint/2010/main" val="27093610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dirty="0"/>
              <a:t>Distance between two clusters</a:t>
            </a:r>
          </a:p>
        </p:txBody>
      </p:sp>
      <p:sp>
        <p:nvSpPr>
          <p:cNvPr id="6148" name="Content Placeholder 2"/>
          <p:cNvSpPr>
            <a:spLocks noGrp="1"/>
          </p:cNvSpPr>
          <p:nvPr>
            <p:ph idx="1"/>
          </p:nvPr>
        </p:nvSpPr>
        <p:spPr>
          <a:xfrm>
            <a:off x="457200" y="1614790"/>
            <a:ext cx="8229600" cy="4481209"/>
          </a:xfrm>
        </p:spPr>
        <p:txBody>
          <a:bodyPr/>
          <a:lstStyle/>
          <a:p>
            <a:pPr eaLnBrk="1" hangingPunct="1"/>
            <a:r>
              <a:rPr lang="en-US" b="1" dirty="0">
                <a:solidFill>
                  <a:srgbClr val="C00000"/>
                </a:solidFill>
              </a:rPr>
              <a:t>Group average:</a:t>
            </a:r>
            <a:endParaRPr lang="en-US" dirty="0"/>
          </a:p>
          <a:p>
            <a:pPr eaLnBrk="1" hangingPunct="1"/>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3054449887"/>
              </p:ext>
            </p:extLst>
          </p:nvPr>
        </p:nvGraphicFramePr>
        <p:xfrm>
          <a:off x="94438" y="3001192"/>
          <a:ext cx="4800600" cy="2420937"/>
        </p:xfrm>
        <a:graphic>
          <a:graphicData uri="http://schemas.openxmlformats.org/presentationml/2006/ole">
            <mc:AlternateContent xmlns:mc="http://schemas.openxmlformats.org/markup-compatibility/2006">
              <mc:Choice xmlns:v="urn:schemas-microsoft-com:vml" Requires="v">
                <p:oleObj spid="_x0000_s16386" name="Worksheet" r:id="rId3" imgW="2238292" imgH="980939" progId="Excel.Sheet.8">
                  <p:embed/>
                </p:oleObj>
              </mc:Choice>
              <mc:Fallback>
                <p:oleObj name="Worksheet" r:id="rId3" imgW="2238292" imgH="980939" progId="Excel.Sheet.8">
                  <p:embed/>
                  <p:pic>
                    <p:nvPicPr>
                      <p:cNvPr id="0" name=""/>
                      <p:cNvPicPr>
                        <a:picLocks noChangeAspect="1" noChangeArrowheads="1"/>
                      </p:cNvPicPr>
                      <p:nvPr/>
                    </p:nvPicPr>
                    <p:blipFill>
                      <a:blip r:embed="rId4"/>
                      <a:srcRect/>
                      <a:stretch>
                        <a:fillRect/>
                      </a:stretch>
                    </p:blipFill>
                    <p:spPr bwMode="auto">
                      <a:xfrm>
                        <a:off x="94438" y="3001192"/>
                        <a:ext cx="48006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ight Triangle 2"/>
          <p:cNvSpPr/>
          <p:nvPr/>
        </p:nvSpPr>
        <p:spPr bwMode="auto">
          <a:xfrm>
            <a:off x="1389837" y="3415124"/>
            <a:ext cx="3058338" cy="1972081"/>
          </a:xfrm>
          <a:prstGeom prst="rtTriangle">
            <a:avLst/>
          </a:prstGeom>
          <a:solidFill>
            <a:schemeClr val="accent6">
              <a:lumMod val="40000"/>
              <a:lumOff val="60000"/>
              <a:alpha val="5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6" name="Oval 5"/>
          <p:cNvSpPr/>
          <p:nvPr/>
        </p:nvSpPr>
        <p:spPr bwMode="auto">
          <a:xfrm>
            <a:off x="2809063" y="4546623"/>
            <a:ext cx="733425" cy="840582"/>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74" name="Oval 73"/>
          <p:cNvSpPr/>
          <p:nvPr/>
        </p:nvSpPr>
        <p:spPr bwMode="auto">
          <a:xfrm>
            <a:off x="1380312" y="4126729"/>
            <a:ext cx="1419225" cy="496094"/>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2959949" y="1562052"/>
                <a:ext cx="5405326" cy="701089"/>
              </a:xfrm>
              <a:prstGeom prst="rect">
                <a:avLst/>
              </a:prstGeom>
              <a:noFill/>
            </p:spPr>
            <p:txBody>
              <a:bodyPr wrap="none" rtlCol="0">
                <a:spAutoFit/>
              </a:bodyPr>
              <a:lstStyle/>
              <a:p>
                <a:pPr algn="l"/>
                <a:r>
                  <a:rPr lang="en-US" sz="2400" dirty="0">
                    <a:solidFill>
                      <a:srgbClr val="000000"/>
                    </a:solidFill>
                  </a:rPr>
                  <a:t>sim(</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a:solidFill>
                              <a:srgbClr val="000000"/>
                            </a:solidFill>
                            <a:latin typeface="Cambria Math"/>
                          </a:rPr>
                          <m:t>𝑖</m:t>
                        </m:r>
                      </m:sub>
                    </m:sSub>
                    <m:r>
                      <a:rPr lang="en-US" sz="2400" i="1" smtClean="0">
                        <a:solidFill>
                          <a:srgbClr val="000000"/>
                        </a:solidFill>
                        <a:latin typeface="Cambria Math"/>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smtClean="0">
                            <a:solidFill>
                              <a:srgbClr val="000000"/>
                            </a:solidFill>
                            <a:latin typeface="Cambria Math"/>
                          </a:rPr>
                          <m:t>𝑗</m:t>
                        </m:r>
                      </m:sub>
                    </m:sSub>
                    <m:r>
                      <a:rPr lang="en-US" sz="2400" i="1" smtClean="0">
                        <a:solidFill>
                          <a:srgbClr val="000000"/>
                        </a:solidFill>
                        <a:latin typeface="Cambria Math"/>
                      </a:rPr>
                      <m:t>)=</m:t>
                    </m:r>
                    <m:f>
                      <m:fPr>
                        <m:ctrlPr>
                          <a:rPr lang="en-US" sz="2400" i="1" smtClean="0">
                            <a:solidFill>
                              <a:srgbClr val="000000"/>
                            </a:solidFill>
                            <a:latin typeface="Cambria Math" panose="02040503050406030204" pitchFamily="18" charset="0"/>
                          </a:rPr>
                        </m:ctrlPr>
                      </m:fPr>
                      <m:num>
                        <m:r>
                          <a:rPr lang="en-US" sz="2400" i="1" smtClean="0">
                            <a:solidFill>
                              <a:srgbClr val="000000"/>
                            </a:solidFill>
                            <a:latin typeface="Cambria Math"/>
                          </a:rPr>
                          <m:t>1</m:t>
                        </m:r>
                      </m:num>
                      <m:den>
                        <m:d>
                          <m:dPr>
                            <m:begChr m:val="|"/>
                            <m:endChr m:val="|"/>
                            <m:ctrlPr>
                              <a:rPr lang="en-US" sz="2400" i="1" smtClean="0">
                                <a:solidFill>
                                  <a:srgbClr val="000000"/>
                                </a:solidFill>
                                <a:latin typeface="Cambria Math" panose="02040503050406030204" pitchFamily="18" charset="0"/>
                              </a:rPr>
                            </m:ctrlPr>
                          </m:dPr>
                          <m:e>
                            <m:sSub>
                              <m:sSubPr>
                                <m:ctrlPr>
                                  <a:rPr lang="en-US" sz="2400" i="1" smtClean="0">
                                    <a:solidFill>
                                      <a:srgbClr val="000000"/>
                                    </a:solidFill>
                                    <a:latin typeface="Cambria Math" panose="02040503050406030204" pitchFamily="18" charset="0"/>
                                  </a:rPr>
                                </m:ctrlPr>
                              </m:sSubPr>
                              <m:e>
                                <m:r>
                                  <a:rPr lang="en-US" sz="2400" i="1" smtClean="0">
                                    <a:solidFill>
                                      <a:srgbClr val="000000"/>
                                    </a:solidFill>
                                    <a:latin typeface="Cambria Math"/>
                                  </a:rPr>
                                  <m:t>𝐶</m:t>
                                </m:r>
                              </m:e>
                              <m:sub>
                                <m:r>
                                  <a:rPr lang="en-US" sz="2400" i="1" smtClean="0">
                                    <a:solidFill>
                                      <a:srgbClr val="000000"/>
                                    </a:solidFill>
                                    <a:latin typeface="Cambria Math"/>
                                  </a:rPr>
                                  <m:t>𝑖</m:t>
                                </m:r>
                              </m:sub>
                            </m:sSub>
                          </m:e>
                        </m:d>
                        <m:r>
                          <a:rPr lang="en-US" sz="2400" i="1">
                            <a:solidFill>
                              <a:srgbClr val="000000"/>
                            </a:solidFill>
                            <a:latin typeface="Cambria Math"/>
                            <a:ea typeface="Cambria Math"/>
                          </a:rPr>
                          <m:t>×</m:t>
                        </m:r>
                        <m:d>
                          <m:dPr>
                            <m:begChr m:val="|"/>
                            <m:endChr m:val="|"/>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smtClean="0">
                                    <a:solidFill>
                                      <a:srgbClr val="000000"/>
                                    </a:solidFill>
                                    <a:latin typeface="Cambria Math"/>
                                  </a:rPr>
                                  <m:t>𝑗</m:t>
                                </m:r>
                              </m:sub>
                            </m:sSub>
                          </m:e>
                        </m:d>
                      </m:den>
                    </m:f>
                    <m:nary>
                      <m:naryPr>
                        <m:chr m:val="∑"/>
                        <m:limLoc m:val="subSup"/>
                        <m:supHide m:val="on"/>
                        <m:ctrlPr>
                          <a:rPr lang="en-US" sz="2400" i="1" smtClean="0">
                            <a:solidFill>
                              <a:srgbClr val="000000"/>
                            </a:solidFill>
                            <a:latin typeface="Cambria Math" panose="02040503050406030204" pitchFamily="18" charset="0"/>
                          </a:rPr>
                        </m:ctrlPr>
                      </m:naryPr>
                      <m:sub>
                        <m:r>
                          <m:rPr>
                            <m:brk m:alnAt="9"/>
                          </m:rPr>
                          <a:rPr lang="en-US" sz="2400" i="1" smtClean="0">
                            <a:solidFill>
                              <a:srgbClr val="000000"/>
                            </a:solidFill>
                            <a:latin typeface="Cambria Math"/>
                          </a:rPr>
                          <m:t>𝑥</m:t>
                        </m:r>
                        <m:r>
                          <a:rPr lang="en-US" sz="2400" i="1" smtClean="0">
                            <a:solidFill>
                              <a:srgbClr val="000000"/>
                            </a:solidFill>
                            <a:latin typeface="Cambria Math"/>
                            <a:ea typeface="Cambria Math"/>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a:solidFill>
                                  <a:srgbClr val="000000"/>
                                </a:solidFill>
                                <a:latin typeface="Cambria Math"/>
                              </a:rPr>
                              <m:t>𝑖</m:t>
                            </m:r>
                          </m:sub>
                        </m:sSub>
                        <m:r>
                          <a:rPr lang="en-US" sz="2400" i="1" smtClean="0">
                            <a:solidFill>
                              <a:srgbClr val="000000"/>
                            </a:solidFill>
                            <a:latin typeface="Cambria Math"/>
                          </a:rPr>
                          <m:t>,</m:t>
                        </m:r>
                        <m:r>
                          <a:rPr lang="en-US" sz="2400" i="1" smtClean="0">
                            <a:solidFill>
                              <a:srgbClr val="000000"/>
                            </a:solidFill>
                            <a:latin typeface="Cambria Math"/>
                          </a:rPr>
                          <m:t>𝑦</m:t>
                        </m:r>
                        <m:r>
                          <a:rPr lang="en-US" sz="2400" i="1" smtClean="0">
                            <a:solidFill>
                              <a:srgbClr val="000000"/>
                            </a:solidFill>
                            <a:latin typeface="Cambria Math"/>
                            <a:ea typeface="Cambria Math"/>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smtClean="0">
                                <a:solidFill>
                                  <a:srgbClr val="000000"/>
                                </a:solidFill>
                                <a:latin typeface="Cambria Math"/>
                              </a:rPr>
                              <m:t>𝑗</m:t>
                            </m:r>
                          </m:sub>
                        </m:sSub>
                      </m:sub>
                      <m:sup/>
                      <m:e>
                        <m:r>
                          <a:rPr lang="en-US" sz="2400" i="1" smtClean="0">
                            <a:solidFill>
                              <a:srgbClr val="000000"/>
                            </a:solidFill>
                            <a:latin typeface="Cambria Math"/>
                          </a:rPr>
                          <m:t>𝑠𝑖𝑚</m:t>
                        </m:r>
                        <m:r>
                          <a:rPr lang="en-US" sz="2400" i="1" smtClean="0">
                            <a:solidFill>
                              <a:srgbClr val="000000"/>
                            </a:solidFill>
                            <a:latin typeface="Cambria Math"/>
                          </a:rPr>
                          <m:t>(</m:t>
                        </m:r>
                        <m:r>
                          <a:rPr lang="en-US" sz="2400" i="1" smtClean="0">
                            <a:solidFill>
                              <a:srgbClr val="000000"/>
                            </a:solidFill>
                            <a:latin typeface="Cambria Math"/>
                          </a:rPr>
                          <m:t>𝑥</m:t>
                        </m:r>
                        <m:r>
                          <a:rPr lang="en-US" sz="2400" i="1" smtClean="0">
                            <a:solidFill>
                              <a:srgbClr val="000000"/>
                            </a:solidFill>
                            <a:latin typeface="Cambria Math"/>
                          </a:rPr>
                          <m:t>,</m:t>
                        </m:r>
                        <m:r>
                          <a:rPr lang="en-US" sz="2400" i="1" smtClean="0">
                            <a:solidFill>
                              <a:srgbClr val="000000"/>
                            </a:solidFill>
                            <a:latin typeface="Cambria Math"/>
                          </a:rPr>
                          <m:t>𝑦</m:t>
                        </m:r>
                        <m:r>
                          <a:rPr lang="en-US" sz="2400" i="1" smtClean="0">
                            <a:solidFill>
                              <a:srgbClr val="000000"/>
                            </a:solidFill>
                            <a:latin typeface="Cambria Math"/>
                          </a:rPr>
                          <m:t>)</m:t>
                        </m:r>
                      </m:e>
                    </m:nary>
                  </m:oMath>
                </a14:m>
                <a:endParaRPr lang="en-US" sz="2400" i="1" dirty="0">
                  <a:solidFill>
                    <a:srgbClr val="000000"/>
                  </a:solidFill>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59949" y="1562052"/>
                <a:ext cx="5405326" cy="701089"/>
              </a:xfrm>
              <a:prstGeom prst="rect">
                <a:avLst/>
              </a:prstGeom>
              <a:blipFill rotWithShape="1">
                <a:blip r:embed="rId5"/>
                <a:stretch>
                  <a:fillRect l="-1806"/>
                </a:stretch>
              </a:blipFill>
            </p:spPr>
            <p:txBody>
              <a:bodyPr/>
              <a:lstStyle/>
              <a:p>
                <a:r>
                  <a:rPr lang="en-US">
                    <a:noFill/>
                  </a:rPr>
                  <a:t> </a:t>
                </a:r>
              </a:p>
            </p:txBody>
          </p:sp>
        </mc:Fallback>
      </mc:AlternateContent>
      <p:grpSp>
        <p:nvGrpSpPr>
          <p:cNvPr id="33" name="Group 32"/>
          <p:cNvGrpSpPr>
            <a:grpSpLocks/>
          </p:cNvGrpSpPr>
          <p:nvPr/>
        </p:nvGrpSpPr>
        <p:grpSpPr bwMode="auto">
          <a:xfrm>
            <a:off x="5496700" y="2712655"/>
            <a:ext cx="2820988" cy="2562225"/>
            <a:chOff x="3616" y="2256"/>
            <a:chExt cx="1777" cy="1614"/>
          </a:xfrm>
        </p:grpSpPr>
        <p:sp>
          <p:nvSpPr>
            <p:cNvPr id="34" name="Line 6"/>
            <p:cNvSpPr>
              <a:spLocks noChangeShapeType="1"/>
            </p:cNvSpPr>
            <p:nvPr/>
          </p:nvSpPr>
          <p:spPr bwMode="auto">
            <a:xfrm flipV="1">
              <a:off x="3696"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35" name="Line 7"/>
            <p:cNvSpPr>
              <a:spLocks noChangeShapeType="1"/>
            </p:cNvSpPr>
            <p:nvPr/>
          </p:nvSpPr>
          <p:spPr bwMode="auto">
            <a:xfrm>
              <a:off x="3696" y="3221"/>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36" name="Line 8"/>
            <p:cNvSpPr>
              <a:spLocks noChangeShapeType="1"/>
            </p:cNvSpPr>
            <p:nvPr/>
          </p:nvSpPr>
          <p:spPr bwMode="auto">
            <a:xfrm>
              <a:off x="4163"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37" name="Line 9"/>
            <p:cNvSpPr>
              <a:spLocks noChangeShapeType="1"/>
            </p:cNvSpPr>
            <p:nvPr/>
          </p:nvSpPr>
          <p:spPr bwMode="auto">
            <a:xfrm flipV="1">
              <a:off x="3976" y="2979"/>
              <a:ext cx="0" cy="242"/>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38" name="Line 10"/>
            <p:cNvSpPr>
              <a:spLocks noChangeShapeType="1"/>
            </p:cNvSpPr>
            <p:nvPr/>
          </p:nvSpPr>
          <p:spPr bwMode="auto">
            <a:xfrm flipV="1">
              <a:off x="3976" y="2899"/>
              <a:ext cx="0" cy="8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39" name="Line 11"/>
            <p:cNvSpPr>
              <a:spLocks noChangeShapeType="1"/>
            </p:cNvSpPr>
            <p:nvPr/>
          </p:nvSpPr>
          <p:spPr bwMode="auto">
            <a:xfrm flipV="1">
              <a:off x="4818"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0" name="Line 12"/>
            <p:cNvSpPr>
              <a:spLocks noChangeShapeType="1"/>
            </p:cNvSpPr>
            <p:nvPr/>
          </p:nvSpPr>
          <p:spPr bwMode="auto">
            <a:xfrm>
              <a:off x="4818" y="3060"/>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1" name="Line 13"/>
            <p:cNvSpPr>
              <a:spLocks noChangeShapeType="1"/>
            </p:cNvSpPr>
            <p:nvPr/>
          </p:nvSpPr>
          <p:spPr bwMode="auto">
            <a:xfrm>
              <a:off x="5285"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2" name="Line 14"/>
            <p:cNvSpPr>
              <a:spLocks noChangeShapeType="1"/>
            </p:cNvSpPr>
            <p:nvPr/>
          </p:nvSpPr>
          <p:spPr bwMode="auto">
            <a:xfrm flipV="1">
              <a:off x="5098" y="2819"/>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3" name="Line 15"/>
            <p:cNvSpPr>
              <a:spLocks noChangeShapeType="1"/>
            </p:cNvSpPr>
            <p:nvPr/>
          </p:nvSpPr>
          <p:spPr bwMode="auto">
            <a:xfrm flipV="1">
              <a:off x="5098" y="2738"/>
              <a:ext cx="0" cy="8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4" name="Line 16"/>
            <p:cNvSpPr>
              <a:spLocks noChangeShapeType="1"/>
            </p:cNvSpPr>
            <p:nvPr/>
          </p:nvSpPr>
          <p:spPr bwMode="auto">
            <a:xfrm flipV="1">
              <a:off x="4444" y="2899"/>
              <a:ext cx="0" cy="723"/>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45" name="Line 17"/>
            <p:cNvSpPr>
              <a:spLocks noChangeShapeType="1"/>
            </p:cNvSpPr>
            <p:nvPr/>
          </p:nvSpPr>
          <p:spPr bwMode="auto">
            <a:xfrm>
              <a:off x="3976" y="2899"/>
              <a:ext cx="468" cy="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46" name="Line 18"/>
            <p:cNvSpPr>
              <a:spLocks noChangeShapeType="1"/>
            </p:cNvSpPr>
            <p:nvPr/>
          </p:nvSpPr>
          <p:spPr bwMode="auto">
            <a:xfrm flipV="1">
              <a:off x="4163" y="2578"/>
              <a:ext cx="0" cy="32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7" name="Line 19"/>
            <p:cNvSpPr>
              <a:spLocks noChangeShapeType="1"/>
            </p:cNvSpPr>
            <p:nvPr/>
          </p:nvSpPr>
          <p:spPr bwMode="auto">
            <a:xfrm>
              <a:off x="4163" y="2578"/>
              <a:ext cx="935"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8" name="Line 20"/>
            <p:cNvSpPr>
              <a:spLocks noChangeShapeType="1"/>
            </p:cNvSpPr>
            <p:nvPr/>
          </p:nvSpPr>
          <p:spPr bwMode="auto">
            <a:xfrm>
              <a:off x="5098" y="2578"/>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9" name="Line 21"/>
            <p:cNvSpPr>
              <a:spLocks noChangeShapeType="1"/>
            </p:cNvSpPr>
            <p:nvPr/>
          </p:nvSpPr>
          <p:spPr bwMode="auto">
            <a:xfrm flipV="1">
              <a:off x="4631" y="2256"/>
              <a:ext cx="0" cy="32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0" name="Text Box 22"/>
            <p:cNvSpPr txBox="1">
              <a:spLocks noChangeArrowheads="1"/>
            </p:cNvSpPr>
            <p:nvPr/>
          </p:nvSpPr>
          <p:spPr bwMode="auto">
            <a:xfrm>
              <a:off x="3616"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1</a:t>
              </a:r>
            </a:p>
          </p:txBody>
        </p:sp>
        <p:sp>
          <p:nvSpPr>
            <p:cNvPr id="51" name="Text Box 23"/>
            <p:cNvSpPr txBox="1">
              <a:spLocks noChangeArrowheads="1"/>
            </p:cNvSpPr>
            <p:nvPr/>
          </p:nvSpPr>
          <p:spPr bwMode="auto">
            <a:xfrm>
              <a:off x="4083"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2</a:t>
              </a:r>
            </a:p>
          </p:txBody>
        </p:sp>
        <p:sp>
          <p:nvSpPr>
            <p:cNvPr id="75" name="Text Box 24"/>
            <p:cNvSpPr txBox="1">
              <a:spLocks noChangeArrowheads="1"/>
            </p:cNvSpPr>
            <p:nvPr/>
          </p:nvSpPr>
          <p:spPr bwMode="auto">
            <a:xfrm>
              <a:off x="4364"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3</a:t>
              </a:r>
            </a:p>
          </p:txBody>
        </p:sp>
        <p:sp>
          <p:nvSpPr>
            <p:cNvPr id="76" name="Text Box 25"/>
            <p:cNvSpPr txBox="1">
              <a:spLocks noChangeArrowheads="1"/>
            </p:cNvSpPr>
            <p:nvPr/>
          </p:nvSpPr>
          <p:spPr bwMode="auto">
            <a:xfrm>
              <a:off x="4738"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4</a:t>
              </a:r>
            </a:p>
          </p:txBody>
        </p:sp>
        <p:sp>
          <p:nvSpPr>
            <p:cNvPr id="77" name="Text Box 26"/>
            <p:cNvSpPr txBox="1">
              <a:spLocks noChangeArrowheads="1"/>
            </p:cNvSpPr>
            <p:nvPr/>
          </p:nvSpPr>
          <p:spPr bwMode="auto">
            <a:xfrm>
              <a:off x="5205"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5</a:t>
              </a:r>
            </a:p>
          </p:txBody>
        </p:sp>
      </p:grpSp>
      <p:sp>
        <p:nvSpPr>
          <p:cNvPr id="31"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41</a:t>
            </a:fld>
            <a:endParaRPr lang="en-US" dirty="0">
              <a:solidFill>
                <a:srgbClr val="3333CC"/>
              </a:solidFill>
            </a:endParaRPr>
          </a:p>
        </p:txBody>
      </p:sp>
    </p:spTree>
    <p:extLst>
      <p:ext uri="{BB962C8B-B14F-4D97-AF65-F5344CB8AC3E}">
        <p14:creationId xmlns:p14="http://schemas.microsoft.com/office/powerpoint/2010/main" val="308447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550628"/>
            <a:ext cx="4953439" cy="2804774"/>
          </a:xfrm>
        </p:spPr>
        <p:txBody>
          <a:bodyPr/>
          <a:lstStyle/>
          <a:p>
            <a:pPr eaLnBrk="1" hangingPunct="1">
              <a:spcBef>
                <a:spcPts val="200"/>
              </a:spcBef>
              <a:spcAft>
                <a:spcPts val="200"/>
              </a:spcAft>
            </a:pPr>
            <a:r>
              <a:rPr lang="en-US" altLang="en-US" dirty="0">
                <a:solidFill>
                  <a:srgbClr val="C00000"/>
                </a:solidFill>
              </a:rPr>
              <a:t>Distance between Centroids</a:t>
            </a:r>
          </a:p>
          <a:p>
            <a:pPr eaLnBrk="1" hangingPunct="1"/>
            <a:r>
              <a:rPr lang="en-US" altLang="en-US" dirty="0"/>
              <a:t>Similarity between the centroid vectors of the two clusters</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70" name="Line 2"/>
          <p:cNvSpPr>
            <a:spLocks noChangeShapeType="1"/>
          </p:cNvSpPr>
          <p:nvPr/>
        </p:nvSpPr>
        <p:spPr bwMode="auto">
          <a:xfrm flipV="1">
            <a:off x="1473740" y="2287248"/>
            <a:ext cx="2696183" cy="67078"/>
          </a:xfrm>
          <a:prstGeom prst="line">
            <a:avLst/>
          </a:prstGeom>
          <a:noFill/>
          <a:ln w="2540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1" name="Freeform 3" descr="5%"/>
          <p:cNvSpPr>
            <a:spLocks/>
          </p:cNvSpPr>
          <p:nvPr/>
        </p:nvSpPr>
        <p:spPr bwMode="auto">
          <a:xfrm rot="16200000">
            <a:off x="462757" y="168989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2" name="Oval 31"/>
          <p:cNvSpPr>
            <a:spLocks noChangeArrowheads="1"/>
          </p:cNvSpPr>
          <p:nvPr/>
        </p:nvSpPr>
        <p:spPr bwMode="auto">
          <a:xfrm rot="16200000">
            <a:off x="1752600" y="26098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3" name="Oval 32"/>
          <p:cNvSpPr>
            <a:spLocks noChangeArrowheads="1"/>
          </p:cNvSpPr>
          <p:nvPr/>
        </p:nvSpPr>
        <p:spPr bwMode="auto">
          <a:xfrm rot="16200000">
            <a:off x="1676400" y="18478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4" name="Oval 33"/>
          <p:cNvSpPr>
            <a:spLocks noChangeArrowheads="1"/>
          </p:cNvSpPr>
          <p:nvPr/>
        </p:nvSpPr>
        <p:spPr bwMode="auto">
          <a:xfrm rot="16200000">
            <a:off x="838200" y="23050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5" name="Oval 34"/>
          <p:cNvSpPr>
            <a:spLocks noChangeArrowheads="1"/>
          </p:cNvSpPr>
          <p:nvPr/>
        </p:nvSpPr>
        <p:spPr bwMode="auto">
          <a:xfrm rot="16200000">
            <a:off x="1903413" y="215106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6" name="Freeform 35" descr="5%"/>
          <p:cNvSpPr>
            <a:spLocks/>
          </p:cNvSpPr>
          <p:nvPr/>
        </p:nvSpPr>
        <p:spPr bwMode="auto">
          <a:xfrm rot="5400000" flipV="1">
            <a:off x="3352800" y="154305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7" name="Oval 36"/>
          <p:cNvSpPr>
            <a:spLocks noChangeArrowheads="1"/>
          </p:cNvSpPr>
          <p:nvPr/>
        </p:nvSpPr>
        <p:spPr bwMode="auto">
          <a:xfrm rot="5400000" flipV="1">
            <a:off x="4876800" y="20002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8" name="Oval 37"/>
          <p:cNvSpPr>
            <a:spLocks noChangeArrowheads="1"/>
          </p:cNvSpPr>
          <p:nvPr/>
        </p:nvSpPr>
        <p:spPr bwMode="auto">
          <a:xfrm rot="5400000" flipV="1">
            <a:off x="3516313" y="199866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9" name="Oval 38"/>
          <p:cNvSpPr>
            <a:spLocks noChangeArrowheads="1"/>
          </p:cNvSpPr>
          <p:nvPr/>
        </p:nvSpPr>
        <p:spPr bwMode="auto">
          <a:xfrm rot="5400000" flipV="1">
            <a:off x="4038600" y="26098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105" name="Oval 39"/>
          <p:cNvSpPr>
            <a:spLocks noChangeArrowheads="1"/>
          </p:cNvSpPr>
          <p:nvPr/>
        </p:nvSpPr>
        <p:spPr bwMode="auto">
          <a:xfrm rot="5400000" flipV="1">
            <a:off x="4038600" y="16192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106" name="Text Box 42"/>
          <p:cNvSpPr txBox="1">
            <a:spLocks noChangeArrowheads="1"/>
          </p:cNvSpPr>
          <p:nvPr/>
        </p:nvSpPr>
        <p:spPr bwMode="auto">
          <a:xfrm>
            <a:off x="1238673" y="2157580"/>
            <a:ext cx="22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dirty="0">
                <a:solidFill>
                  <a:srgbClr val="FF0000"/>
                </a:solidFill>
                <a:latin typeface="Arial" panose="020B0604020202020204" pitchFamily="34" charset="0"/>
                <a:sym typeface="Symbol" panose="05050102010706020507" pitchFamily="18" charset="2"/>
              </a:rPr>
              <a:t></a:t>
            </a:r>
          </a:p>
        </p:txBody>
      </p:sp>
      <p:sp>
        <p:nvSpPr>
          <p:cNvPr id="107" name="Text Box 43"/>
          <p:cNvSpPr txBox="1">
            <a:spLocks noChangeArrowheads="1"/>
          </p:cNvSpPr>
          <p:nvPr/>
        </p:nvSpPr>
        <p:spPr bwMode="auto">
          <a:xfrm>
            <a:off x="4114800" y="2092665"/>
            <a:ext cx="22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dirty="0">
                <a:solidFill>
                  <a:srgbClr val="FF0000"/>
                </a:solidFill>
                <a:latin typeface="Arial" panose="020B0604020202020204" pitchFamily="34" charset="0"/>
                <a:sym typeface="Symbol" panose="05050102010706020507" pitchFamily="18" charset="2"/>
              </a:rPr>
              <a:t></a:t>
            </a:r>
          </a:p>
        </p:txBody>
      </p:sp>
      <p:grpSp>
        <p:nvGrpSpPr>
          <p:cNvPr id="80" name="Group 16"/>
          <p:cNvGrpSpPr>
            <a:grpSpLocks/>
          </p:cNvGrpSpPr>
          <p:nvPr/>
        </p:nvGrpSpPr>
        <p:grpSpPr bwMode="auto">
          <a:xfrm>
            <a:off x="5467768" y="1825626"/>
            <a:ext cx="3295232" cy="2816345"/>
            <a:chOff x="3392" y="1602"/>
            <a:chExt cx="2224" cy="2078"/>
          </a:xfrm>
        </p:grpSpPr>
        <p:sp>
          <p:nvSpPr>
            <p:cNvPr id="81"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2"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3"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4"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5"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6"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7"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8"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9"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0"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1"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2"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3"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4"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95"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96"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97"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98"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9"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100"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101"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02"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03"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104"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108"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109"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42</a:t>
            </a:fld>
            <a:endParaRPr lang="en-US" dirty="0">
              <a:solidFill>
                <a:srgbClr val="3333CC"/>
              </a:solidFill>
            </a:endParaRPr>
          </a:p>
        </p:txBody>
      </p:sp>
    </p:spTree>
    <p:extLst>
      <p:ext uri="{BB962C8B-B14F-4D97-AF65-F5344CB8AC3E}">
        <p14:creationId xmlns:p14="http://schemas.microsoft.com/office/powerpoint/2010/main" val="18164013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914400"/>
            <a:ext cx="7772400" cy="2148840"/>
          </a:xfrm>
          <a:noFill/>
        </p:spPr>
        <p:txBody>
          <a:bodyPr/>
          <a:lstStyle/>
          <a:p>
            <a:r>
              <a:rPr lang="en-US" altLang="en-US" dirty="0"/>
              <a:t>Clustering</a:t>
            </a:r>
            <a:br>
              <a:rPr lang="en-US" altLang="en-US" dirty="0"/>
            </a:br>
            <a:br>
              <a:rPr lang="en-US" altLang="en-US" sz="2000" dirty="0"/>
            </a:br>
            <a:br>
              <a:rPr lang="en-US" altLang="en-US" sz="2400" dirty="0"/>
            </a:br>
            <a:r>
              <a:rPr lang="en-US" altLang="en-US" sz="2400" dirty="0"/>
              <a:t>Evaluating Clustering; Clustering Applications</a:t>
            </a:r>
            <a:endParaRPr lang="en-US" altLang="en-US" dirty="0"/>
          </a:p>
        </p:txBody>
      </p:sp>
    </p:spTree>
    <p:extLst>
      <p:ext uri="{BB962C8B-B14F-4D97-AF65-F5344CB8AC3E}">
        <p14:creationId xmlns:p14="http://schemas.microsoft.com/office/powerpoint/2010/main" val="1169694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81000"/>
            <a:ext cx="9144000" cy="533400"/>
          </a:xfrm>
        </p:spPr>
        <p:txBody>
          <a:bodyPr lIns="92075" tIns="46038" rIns="92075" bIns="46038" anchor="ctr"/>
          <a:lstStyle/>
          <a:p>
            <a:pPr eaLnBrk="1" hangingPunct="1"/>
            <a:r>
              <a:rPr lang="en-US" altLang="zh-CN" dirty="0">
                <a:ea typeface="SimSun" pitchFamily="2" charset="-122"/>
              </a:rPr>
              <a:t>Quality: What Is Good Clustering?</a:t>
            </a:r>
          </a:p>
        </p:txBody>
      </p:sp>
      <p:sp>
        <p:nvSpPr>
          <p:cNvPr id="16387" name="Rectangle 3"/>
          <p:cNvSpPr>
            <a:spLocks noGrp="1" noChangeArrowheads="1"/>
          </p:cNvSpPr>
          <p:nvPr>
            <p:ph type="body" idx="1"/>
          </p:nvPr>
        </p:nvSpPr>
        <p:spPr>
          <a:xfrm>
            <a:off x="381000" y="1447800"/>
            <a:ext cx="8382000" cy="4876800"/>
          </a:xfrm>
        </p:spPr>
        <p:txBody>
          <a:bodyPr lIns="92075" tIns="46038" rIns="92075" bIns="46038"/>
          <a:lstStyle/>
          <a:p>
            <a:pPr eaLnBrk="1" hangingPunct="1">
              <a:lnSpc>
                <a:spcPct val="130000"/>
              </a:lnSpc>
            </a:pPr>
            <a:r>
              <a:rPr lang="en-US" altLang="zh-CN" sz="2400" dirty="0">
                <a:ea typeface="SimSun" pitchFamily="2" charset="-122"/>
              </a:rPr>
              <a:t>A </a:t>
            </a:r>
            <a:r>
              <a:rPr lang="en-US" altLang="zh-CN" sz="2400" u="sng" dirty="0">
                <a:ea typeface="SimSun" pitchFamily="2" charset="-122"/>
              </a:rPr>
              <a:t>good clustering</a:t>
            </a:r>
            <a:r>
              <a:rPr lang="en-US" altLang="zh-CN" sz="2400" dirty="0">
                <a:ea typeface="SimSun" pitchFamily="2" charset="-122"/>
              </a:rPr>
              <a:t> method will produce high quality clusters</a:t>
            </a:r>
          </a:p>
          <a:p>
            <a:pPr lvl="1" eaLnBrk="1" hangingPunct="1">
              <a:lnSpc>
                <a:spcPct val="130000"/>
              </a:lnSpc>
            </a:pPr>
            <a:r>
              <a:rPr lang="en-US" altLang="zh-CN" sz="2400" dirty="0">
                <a:ea typeface="SimSun" pitchFamily="2" charset="-122"/>
              </a:rPr>
              <a:t>high </a:t>
            </a:r>
            <a:r>
              <a:rPr lang="en-US" altLang="zh-CN" sz="2400" u="sng" dirty="0">
                <a:ea typeface="SimSun" pitchFamily="2" charset="-122"/>
              </a:rPr>
              <a:t>intra-class</a:t>
            </a:r>
            <a:r>
              <a:rPr lang="en-US" altLang="zh-CN" sz="2400" dirty="0">
                <a:ea typeface="SimSun" pitchFamily="2" charset="-122"/>
              </a:rPr>
              <a:t> similarity: </a:t>
            </a:r>
            <a:r>
              <a:rPr lang="en-US" altLang="zh-CN" sz="2400" dirty="0">
                <a:solidFill>
                  <a:srgbClr val="C00000"/>
                </a:solidFill>
                <a:ea typeface="SimSun" pitchFamily="2" charset="-122"/>
              </a:rPr>
              <a:t>cohesive</a:t>
            </a:r>
            <a:r>
              <a:rPr lang="en-US" altLang="zh-CN" sz="2400" dirty="0">
                <a:ea typeface="SimSun" pitchFamily="2" charset="-122"/>
              </a:rPr>
              <a:t> within clusters</a:t>
            </a:r>
          </a:p>
          <a:p>
            <a:pPr lvl="1" eaLnBrk="1" hangingPunct="1">
              <a:lnSpc>
                <a:spcPct val="130000"/>
              </a:lnSpc>
            </a:pPr>
            <a:r>
              <a:rPr lang="en-US" altLang="zh-CN" sz="2400" dirty="0">
                <a:ea typeface="SimSun" pitchFamily="2" charset="-122"/>
              </a:rPr>
              <a:t>low </a:t>
            </a:r>
            <a:r>
              <a:rPr lang="en-US" altLang="zh-CN" sz="2400" u="sng" dirty="0">
                <a:ea typeface="SimSun" pitchFamily="2" charset="-122"/>
              </a:rPr>
              <a:t>inter-class</a:t>
            </a:r>
            <a:r>
              <a:rPr lang="en-US" altLang="zh-CN" sz="2400" dirty="0">
                <a:ea typeface="SimSun" pitchFamily="2" charset="-122"/>
              </a:rPr>
              <a:t> similarity: </a:t>
            </a:r>
            <a:r>
              <a:rPr lang="en-US" altLang="zh-CN" sz="2400" dirty="0">
                <a:solidFill>
                  <a:srgbClr val="C00000"/>
                </a:solidFill>
                <a:ea typeface="SimSun" pitchFamily="2" charset="-122"/>
              </a:rPr>
              <a:t>distinctive</a:t>
            </a:r>
            <a:r>
              <a:rPr lang="en-US" altLang="zh-CN" sz="2400" dirty="0">
                <a:ea typeface="SimSun" pitchFamily="2" charset="-122"/>
              </a:rPr>
              <a:t> between clusters</a:t>
            </a:r>
          </a:p>
          <a:p>
            <a:pPr eaLnBrk="1" hangingPunct="1">
              <a:lnSpc>
                <a:spcPct val="130000"/>
              </a:lnSpc>
            </a:pPr>
            <a:r>
              <a:rPr lang="en-US" altLang="zh-CN" sz="2400" dirty="0">
                <a:ea typeface="SimSun" pitchFamily="2" charset="-122"/>
              </a:rPr>
              <a:t>The </a:t>
            </a:r>
            <a:r>
              <a:rPr lang="en-US" altLang="zh-CN" sz="2400" u="sng" dirty="0">
                <a:ea typeface="SimSun" pitchFamily="2" charset="-122"/>
              </a:rPr>
              <a:t>quality</a:t>
            </a:r>
            <a:r>
              <a:rPr lang="en-US" altLang="zh-CN" sz="2400" dirty="0">
                <a:ea typeface="SimSun" pitchFamily="2" charset="-122"/>
              </a:rPr>
              <a:t> of a clustering method depends on</a:t>
            </a:r>
          </a:p>
          <a:p>
            <a:pPr lvl="1" eaLnBrk="1" hangingPunct="1">
              <a:lnSpc>
                <a:spcPct val="130000"/>
              </a:lnSpc>
            </a:pPr>
            <a:r>
              <a:rPr lang="en-US" altLang="zh-CN" sz="2400" dirty="0">
                <a:ea typeface="SimSun" pitchFamily="2" charset="-122"/>
              </a:rPr>
              <a:t>the similarity measure used</a:t>
            </a:r>
          </a:p>
          <a:p>
            <a:pPr lvl="1" eaLnBrk="1" hangingPunct="1">
              <a:lnSpc>
                <a:spcPct val="130000"/>
              </a:lnSpc>
            </a:pPr>
            <a:r>
              <a:rPr lang="en-US" altLang="zh-CN" sz="2400" dirty="0">
                <a:ea typeface="SimSun" pitchFamily="2" charset="-122"/>
              </a:rPr>
              <a:t>its implementation, and</a:t>
            </a:r>
          </a:p>
          <a:p>
            <a:pPr lvl="1" eaLnBrk="1" hangingPunct="1">
              <a:lnSpc>
                <a:spcPct val="130000"/>
              </a:lnSpc>
            </a:pPr>
            <a:r>
              <a:rPr lang="en-US" altLang="zh-CN" sz="2400" dirty="0">
                <a:ea typeface="SimSun" pitchFamily="2" charset="-122"/>
              </a:rPr>
              <a:t>its ability to discover some or all of the </a:t>
            </a:r>
            <a:r>
              <a:rPr lang="en-US" altLang="zh-CN" sz="2400" u="sng" dirty="0">
                <a:ea typeface="SimSun" pitchFamily="2" charset="-122"/>
              </a:rPr>
              <a:t>hidden</a:t>
            </a:r>
            <a:r>
              <a:rPr lang="en-US" altLang="zh-CN" sz="2400" dirty="0">
                <a:ea typeface="SimSun" pitchFamily="2" charset="-122"/>
              </a:rPr>
              <a:t> patterns</a:t>
            </a:r>
          </a:p>
        </p:txBody>
      </p:sp>
      <p:sp>
        <p:nvSpPr>
          <p:cNvPr id="16388" name="Slide Number Placeholder 6"/>
          <p:cNvSpPr>
            <a:spLocks noGrp="1"/>
          </p:cNvSpPr>
          <p:nvPr>
            <p:ph type="sldNum" sz="quarter" idx="10"/>
          </p:nvPr>
        </p:nvSpPr>
        <p:spPr>
          <a:noFill/>
        </p:spPr>
        <p:txBody>
          <a:bodyPr/>
          <a:lstStyle/>
          <a:p>
            <a:fld id="{6482397E-1B69-4258-BA59-5D4B03CA89FD}" type="slidenum">
              <a:rPr lang="en-US" altLang="zh-CN" smtClean="0">
                <a:ea typeface="SimSun" pitchFamily="2" charset="-122"/>
              </a:rPr>
              <a:pPr/>
              <a:t>44</a:t>
            </a:fld>
            <a:endParaRPr lang="en-US" altLang="zh-CN">
              <a:ea typeface="SimSun" pitchFamily="2" charset="-122"/>
            </a:endParaRPr>
          </a:p>
        </p:txBody>
      </p:sp>
    </p:spTree>
    <p:extLst>
      <p:ext uri="{BB962C8B-B14F-4D97-AF65-F5344CB8AC3E}">
        <p14:creationId xmlns:p14="http://schemas.microsoft.com/office/powerpoint/2010/main" val="118273823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US" altLang="en-US" dirty="0"/>
              <a:t>Measures of Cluster Quality</a:t>
            </a:r>
          </a:p>
        </p:txBody>
      </p:sp>
      <p:sp>
        <p:nvSpPr>
          <p:cNvPr id="40962" name="Rectangle 2"/>
          <p:cNvSpPr>
            <a:spLocks noGrp="1" noChangeArrowheads="1"/>
          </p:cNvSpPr>
          <p:nvPr>
            <p:ph type="body" idx="1"/>
          </p:nvPr>
        </p:nvSpPr>
        <p:spPr>
          <a:xfrm>
            <a:off x="457200" y="1200150"/>
            <a:ext cx="8229600" cy="4953000"/>
          </a:xfrm>
        </p:spPr>
        <p:txBody>
          <a:bodyPr/>
          <a:lstStyle/>
          <a:p>
            <a:r>
              <a:rPr lang="en-US" altLang="en-US" sz="2800" dirty="0"/>
              <a:t>Numerical measures that are applied to judge various aspects of cluster quality:</a:t>
            </a:r>
          </a:p>
          <a:p>
            <a:endParaRPr lang="en-US" altLang="en-US" sz="800" dirty="0"/>
          </a:p>
          <a:p>
            <a:pPr lvl="1"/>
            <a:r>
              <a:rPr lang="en-US" altLang="en-US" sz="2400" b="1" dirty="0">
                <a:solidFill>
                  <a:srgbClr val="C00000"/>
                </a:solidFill>
              </a:rPr>
              <a:t>External Criteria</a:t>
            </a:r>
            <a:r>
              <a:rPr lang="en-US" altLang="en-US" sz="2400" dirty="0"/>
              <a:t>: Used to measure the extent to which cluster labels match externally supplied class labels.</a:t>
            </a:r>
          </a:p>
          <a:p>
            <a:pPr lvl="2"/>
            <a:r>
              <a:rPr lang="en-US" altLang="en-US" sz="2400" dirty="0"/>
              <a:t>entropy, completeness/homogeneity</a:t>
            </a:r>
          </a:p>
          <a:p>
            <a:pPr lvl="2"/>
            <a:endParaRPr lang="en-US" altLang="en-US" sz="800" dirty="0"/>
          </a:p>
          <a:p>
            <a:pPr lvl="1"/>
            <a:r>
              <a:rPr lang="en-US" altLang="en-US" sz="2400" b="1" dirty="0">
                <a:solidFill>
                  <a:srgbClr val="C00000"/>
                </a:solidFill>
              </a:rPr>
              <a:t>Internal Criteria</a:t>
            </a:r>
            <a:r>
              <a:rPr lang="en-US" altLang="en-US" sz="2400" dirty="0"/>
              <a:t>:  Used to measure the goodness of a clustering structure without respect to external information. </a:t>
            </a:r>
          </a:p>
          <a:p>
            <a:pPr lvl="2"/>
            <a:r>
              <a:rPr lang="en-US" altLang="en-US" sz="2400" dirty="0"/>
              <a:t>Sum of Squared Error (SSE)</a:t>
            </a:r>
          </a:p>
          <a:p>
            <a:pPr lvl="2"/>
            <a:r>
              <a:rPr lang="en-US" altLang="en-US" sz="2400" dirty="0"/>
              <a:t>Cohesion/Separation</a:t>
            </a:r>
          </a:p>
        </p:txBody>
      </p:sp>
      <p:sp>
        <p:nvSpPr>
          <p:cNvPr id="6"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45</a:t>
            </a:fld>
            <a:endParaRPr lang="en-US" dirty="0">
              <a:solidFill>
                <a:srgbClr val="3333CC"/>
              </a:solidFill>
            </a:endParaRPr>
          </a:p>
        </p:txBody>
      </p:sp>
    </p:spTree>
    <p:extLst>
      <p:ext uri="{BB962C8B-B14F-4D97-AF65-F5344CB8AC3E}">
        <p14:creationId xmlns:p14="http://schemas.microsoft.com/office/powerpoint/2010/main" val="23292056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xfrm>
            <a:off x="323850" y="342900"/>
            <a:ext cx="8477250" cy="609600"/>
          </a:xfrm>
        </p:spPr>
        <p:txBody>
          <a:bodyPr/>
          <a:lstStyle/>
          <a:p>
            <a:r>
              <a:rPr lang="en-US" altLang="en-US" sz="3200" dirty="0"/>
              <a:t>Internal Measures: Cohesion &amp; Separation</a:t>
            </a:r>
          </a:p>
        </p:txBody>
      </p:sp>
      <p:sp>
        <p:nvSpPr>
          <p:cNvPr id="43010" name="Rectangle 2"/>
          <p:cNvSpPr>
            <a:spLocks noGrp="1" noChangeArrowheads="1"/>
          </p:cNvSpPr>
          <p:nvPr>
            <p:ph type="body" idx="1"/>
          </p:nvPr>
        </p:nvSpPr>
        <p:spPr/>
        <p:txBody>
          <a:bodyPr/>
          <a:lstStyle/>
          <a:p>
            <a:r>
              <a:rPr lang="en-US" altLang="en-US" dirty="0">
                <a:solidFill>
                  <a:srgbClr val="C00000"/>
                </a:solidFill>
              </a:rPr>
              <a:t>Cluster Cohesion</a:t>
            </a:r>
            <a:r>
              <a:rPr lang="en-US" altLang="en-US" dirty="0"/>
              <a:t>: Measures how closely related are objects in a cluster</a:t>
            </a:r>
          </a:p>
          <a:p>
            <a:r>
              <a:rPr lang="en-US" altLang="en-US" dirty="0">
                <a:solidFill>
                  <a:srgbClr val="C00000"/>
                </a:solidFill>
              </a:rPr>
              <a:t>Cluster Separation</a:t>
            </a:r>
            <a:r>
              <a:rPr lang="en-US" altLang="en-US" dirty="0"/>
              <a:t>: Measures how distinct or well-separated a cluster is from other clusters</a:t>
            </a:r>
          </a:p>
          <a:p>
            <a:endParaRPr lang="en-US" altLang="en-US" sz="800" dirty="0"/>
          </a:p>
          <a:p>
            <a:r>
              <a:rPr lang="en-US" altLang="en-US" dirty="0"/>
              <a:t>Example: Sum of Squared Errors (SSE)</a:t>
            </a:r>
          </a:p>
          <a:p>
            <a:pPr lvl="1"/>
            <a:r>
              <a:rPr lang="en-US" altLang="en-US" dirty="0">
                <a:solidFill>
                  <a:srgbClr val="C00000"/>
                </a:solidFill>
              </a:rPr>
              <a:t>Cohesion</a:t>
            </a:r>
            <a:r>
              <a:rPr lang="en-US" altLang="en-US" dirty="0"/>
              <a:t> can be measured by the within cluster sum of squared distances to the cluster centroid:</a:t>
            </a:r>
          </a:p>
          <a:p>
            <a:pPr lvl="1"/>
            <a:endParaRPr lang="en-US" altLang="en-US" dirty="0"/>
          </a:p>
          <a:p>
            <a:pPr lvl="1"/>
            <a:endParaRPr lang="en-US" altLang="en-US" dirty="0"/>
          </a:p>
          <a:p>
            <a:pPr lvl="1"/>
            <a:endParaRPr lang="en-US" altLang="en-US" dirty="0"/>
          </a:p>
          <a:p>
            <a:pPr lvl="1"/>
            <a:r>
              <a:rPr lang="en-US" altLang="en-US" dirty="0">
                <a:solidFill>
                  <a:srgbClr val="C00000"/>
                </a:solidFill>
              </a:rPr>
              <a:t>Separation</a:t>
            </a:r>
            <a:r>
              <a:rPr lang="en-US" altLang="en-US" dirty="0"/>
              <a:t> can be measured by the between cluster sum of squared distances</a:t>
            </a:r>
          </a:p>
          <a:p>
            <a:pPr lvl="1"/>
            <a:endParaRPr lang="en-US" altLang="en-US" dirty="0"/>
          </a:p>
          <a:p>
            <a:pPr lvl="2"/>
            <a:endParaRPr lang="en-US" altLang="en-US" dirty="0"/>
          </a:p>
          <a:p>
            <a:pPr marL="914400" lvl="2" indent="0">
              <a:buNone/>
            </a:pPr>
            <a:endParaRPr lang="en-US" altLang="en-US" dirty="0"/>
          </a:p>
          <a:p>
            <a:pPr lvl="3"/>
            <a:r>
              <a:rPr lang="en-US" altLang="en-US" sz="1800" dirty="0"/>
              <a:t>where |</a:t>
            </a:r>
            <a:r>
              <a:rPr lang="en-US" altLang="en-US" sz="1800" i="1" dirty="0"/>
              <a:t>C</a:t>
            </a:r>
            <a:r>
              <a:rPr lang="en-US" altLang="en-US" sz="1800" i="1" baseline="-25000" dirty="0"/>
              <a:t>i</a:t>
            </a:r>
            <a:r>
              <a:rPr lang="en-US" altLang="en-US" sz="1800" dirty="0"/>
              <a:t>| is the size of cluster </a:t>
            </a:r>
            <a:r>
              <a:rPr lang="en-US" altLang="en-US" sz="1800" i="1" dirty="0" err="1"/>
              <a:t>i</a:t>
            </a:r>
            <a:r>
              <a:rPr lang="en-US" altLang="en-US" sz="1800" dirty="0"/>
              <a:t> </a:t>
            </a:r>
          </a:p>
        </p:txBody>
      </p:sp>
      <p:sp>
        <p:nvSpPr>
          <p:cNvPr id="6" name="Slide Number Placeholder 4"/>
          <p:cNvSpPr>
            <a:spLocks noGrp="1"/>
          </p:cNvSpPr>
          <p:nvPr>
            <p:ph type="sldNum" sz="quarter" idx="10"/>
          </p:nvPr>
        </p:nvSpPr>
        <p:spPr/>
        <p:txBody>
          <a:bodyPr/>
          <a:lstStyle/>
          <a:p>
            <a:fld id="{8C61DBB0-FCC7-470B-B05E-6C1B89693904}" type="slidenum">
              <a:rPr lang="en-US">
                <a:solidFill>
                  <a:srgbClr val="3333CC"/>
                </a:solidFill>
              </a:rPr>
              <a:pPr/>
              <a:t>46</a:t>
            </a:fld>
            <a:endParaRPr lang="en-US" dirty="0">
              <a:solidFill>
                <a:srgbClr val="3333CC"/>
              </a:solidFill>
            </a:endParaRPr>
          </a:p>
        </p:txBody>
      </p:sp>
      <p:graphicFrame>
        <p:nvGraphicFramePr>
          <p:cNvPr id="43012" name="Object 4"/>
          <p:cNvGraphicFramePr>
            <a:graphicFrameLocks noChangeAspect="1"/>
          </p:cNvGraphicFramePr>
          <p:nvPr>
            <p:extLst>
              <p:ext uri="{D42A27DB-BD31-4B8C-83A1-F6EECF244321}">
                <p14:modId xmlns:p14="http://schemas.microsoft.com/office/powerpoint/2010/main" val="2312946750"/>
              </p:ext>
            </p:extLst>
          </p:nvPr>
        </p:nvGraphicFramePr>
        <p:xfrm>
          <a:off x="2915443" y="3757422"/>
          <a:ext cx="3294063" cy="906463"/>
        </p:xfrm>
        <a:graphic>
          <a:graphicData uri="http://schemas.openxmlformats.org/presentationml/2006/ole">
            <mc:AlternateContent xmlns:mc="http://schemas.openxmlformats.org/markup-compatibility/2006">
              <mc:Choice xmlns:v="urn:schemas-microsoft-com:vml" Requires="v">
                <p:oleObj spid="_x0000_s17410" name="Equation" r:id="rId3" imgW="1384300" imgH="381000" progId="Equation.3">
                  <p:embed/>
                </p:oleObj>
              </mc:Choice>
              <mc:Fallback>
                <p:oleObj name="Equation" r:id="rId3" imgW="13843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443" y="3757422"/>
                        <a:ext cx="3294063"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2255932516"/>
              </p:ext>
            </p:extLst>
          </p:nvPr>
        </p:nvGraphicFramePr>
        <p:xfrm>
          <a:off x="2812923" y="5196078"/>
          <a:ext cx="3322638" cy="815975"/>
        </p:xfrm>
        <a:graphic>
          <a:graphicData uri="http://schemas.openxmlformats.org/presentationml/2006/ole">
            <mc:AlternateContent xmlns:mc="http://schemas.openxmlformats.org/markup-compatibility/2006">
              <mc:Choice xmlns:v="urn:schemas-microsoft-com:vml" Requires="v">
                <p:oleObj spid="_x0000_s17411" name="Equation" r:id="rId5" imgW="1396394" imgH="342751" progId="Equation.3">
                  <p:embed/>
                </p:oleObj>
              </mc:Choice>
              <mc:Fallback>
                <p:oleObj name="Equation" r:id="rId5" imgW="1396394" imgH="3427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2923" y="5196078"/>
                        <a:ext cx="332263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670896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p:txBody>
          <a:bodyPr/>
          <a:lstStyle/>
          <a:p>
            <a:r>
              <a:rPr lang="en-US" altLang="en-US" dirty="0"/>
              <a:t>A proximity graph based approach can also be used for cohesion and separation.</a:t>
            </a:r>
          </a:p>
          <a:p>
            <a:pPr lvl="1"/>
            <a:r>
              <a:rPr lang="en-US" altLang="en-US" dirty="0"/>
              <a:t>Cluster cohesion is the sum of the weight of all links within a cluster.</a:t>
            </a:r>
          </a:p>
          <a:p>
            <a:pPr lvl="1"/>
            <a:r>
              <a:rPr lang="en-US" altLang="en-US" dirty="0"/>
              <a:t>Cluster separation is the sum of the weights between nodes in the cluster and nodes outside the cluster.</a:t>
            </a:r>
          </a:p>
        </p:txBody>
      </p:sp>
      <p:sp>
        <p:nvSpPr>
          <p:cNvPr id="45060" name="Freeform 4" descr="5%"/>
          <p:cNvSpPr>
            <a:spLocks/>
          </p:cNvSpPr>
          <p:nvPr/>
        </p:nvSpPr>
        <p:spPr bwMode="auto">
          <a:xfrm rot="-5400000">
            <a:off x="3663157" y="357584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61" name="Oval 5"/>
          <p:cNvSpPr>
            <a:spLocks noChangeArrowheads="1"/>
          </p:cNvSpPr>
          <p:nvPr/>
        </p:nvSpPr>
        <p:spPr bwMode="auto">
          <a:xfrm rot="-5400000">
            <a:off x="4953000" y="4495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2" name="Oval 6"/>
          <p:cNvSpPr>
            <a:spLocks noChangeArrowheads="1"/>
          </p:cNvSpPr>
          <p:nvPr/>
        </p:nvSpPr>
        <p:spPr bwMode="auto">
          <a:xfrm rot="-5400000">
            <a:off x="4876800" y="3733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3" name="Oval 7"/>
          <p:cNvSpPr>
            <a:spLocks noChangeArrowheads="1"/>
          </p:cNvSpPr>
          <p:nvPr/>
        </p:nvSpPr>
        <p:spPr bwMode="auto">
          <a:xfrm rot="-5400000">
            <a:off x="4038600" y="4191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4" name="Oval 8"/>
          <p:cNvSpPr>
            <a:spLocks noChangeArrowheads="1"/>
          </p:cNvSpPr>
          <p:nvPr/>
        </p:nvSpPr>
        <p:spPr bwMode="auto">
          <a:xfrm rot="-5400000">
            <a:off x="5103813" y="4037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5" name="Freeform 9" descr="5%"/>
          <p:cNvSpPr>
            <a:spLocks/>
          </p:cNvSpPr>
          <p:nvPr/>
        </p:nvSpPr>
        <p:spPr bwMode="auto">
          <a:xfrm rot="5400000" flipV="1">
            <a:off x="6553200" y="342900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66" name="Oval 10"/>
          <p:cNvSpPr>
            <a:spLocks noChangeArrowheads="1"/>
          </p:cNvSpPr>
          <p:nvPr/>
        </p:nvSpPr>
        <p:spPr bwMode="auto">
          <a:xfrm rot="5400000" flipV="1">
            <a:off x="8077200" y="3886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7" name="Oval 11"/>
          <p:cNvSpPr>
            <a:spLocks noChangeArrowheads="1"/>
          </p:cNvSpPr>
          <p:nvPr/>
        </p:nvSpPr>
        <p:spPr bwMode="auto">
          <a:xfrm rot="5400000" flipV="1">
            <a:off x="6716713" y="3886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8" name="Oval 12"/>
          <p:cNvSpPr>
            <a:spLocks noChangeArrowheads="1"/>
          </p:cNvSpPr>
          <p:nvPr/>
        </p:nvSpPr>
        <p:spPr bwMode="auto">
          <a:xfrm rot="5400000" flipV="1">
            <a:off x="7239000" y="4495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9" name="Oval 13"/>
          <p:cNvSpPr>
            <a:spLocks noChangeArrowheads="1"/>
          </p:cNvSpPr>
          <p:nvPr/>
        </p:nvSpPr>
        <p:spPr bwMode="auto">
          <a:xfrm rot="5400000" flipV="1">
            <a:off x="7239000" y="3505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70" name="Line 14"/>
          <p:cNvSpPr>
            <a:spLocks noChangeShapeType="1"/>
          </p:cNvSpPr>
          <p:nvPr/>
        </p:nvSpPr>
        <p:spPr bwMode="auto">
          <a:xfrm>
            <a:off x="5029200" y="4495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1" name="Line 15"/>
          <p:cNvSpPr>
            <a:spLocks noChangeShapeType="1"/>
          </p:cNvSpPr>
          <p:nvPr/>
        </p:nvSpPr>
        <p:spPr bwMode="auto">
          <a:xfrm flipV="1">
            <a:off x="5029200" y="3962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2" name="Line 16"/>
          <p:cNvSpPr>
            <a:spLocks noChangeShapeType="1"/>
          </p:cNvSpPr>
          <p:nvPr/>
        </p:nvSpPr>
        <p:spPr bwMode="auto">
          <a:xfrm flipV="1">
            <a:off x="5029200" y="3581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3" name="Line 17"/>
          <p:cNvSpPr>
            <a:spLocks noChangeShapeType="1"/>
          </p:cNvSpPr>
          <p:nvPr/>
        </p:nvSpPr>
        <p:spPr bwMode="auto">
          <a:xfrm flipV="1">
            <a:off x="5029200" y="3962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4" name="Line 18"/>
          <p:cNvSpPr>
            <a:spLocks noChangeShapeType="1"/>
          </p:cNvSpPr>
          <p:nvPr/>
        </p:nvSpPr>
        <p:spPr bwMode="auto">
          <a:xfrm>
            <a:off x="5181600" y="4114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5" name="Line 19"/>
          <p:cNvSpPr>
            <a:spLocks noChangeShapeType="1"/>
          </p:cNvSpPr>
          <p:nvPr/>
        </p:nvSpPr>
        <p:spPr bwMode="auto">
          <a:xfrm flipV="1">
            <a:off x="5181600" y="3962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6" name="Line 20"/>
          <p:cNvSpPr>
            <a:spLocks noChangeShapeType="1"/>
          </p:cNvSpPr>
          <p:nvPr/>
        </p:nvSpPr>
        <p:spPr bwMode="auto">
          <a:xfrm flipV="1">
            <a:off x="5181600" y="3581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7" name="Line 21"/>
          <p:cNvSpPr>
            <a:spLocks noChangeShapeType="1"/>
          </p:cNvSpPr>
          <p:nvPr/>
        </p:nvSpPr>
        <p:spPr bwMode="auto">
          <a:xfrm flipV="1">
            <a:off x="5181600" y="3962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8" name="Line 22"/>
          <p:cNvSpPr>
            <a:spLocks noChangeShapeType="1"/>
          </p:cNvSpPr>
          <p:nvPr/>
        </p:nvSpPr>
        <p:spPr bwMode="auto">
          <a:xfrm>
            <a:off x="4114800" y="4191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9" name="Line 23"/>
          <p:cNvSpPr>
            <a:spLocks noChangeShapeType="1"/>
          </p:cNvSpPr>
          <p:nvPr/>
        </p:nvSpPr>
        <p:spPr bwMode="auto">
          <a:xfrm flipV="1">
            <a:off x="4114800" y="3962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0" name="Line 24"/>
          <p:cNvSpPr>
            <a:spLocks noChangeShapeType="1"/>
          </p:cNvSpPr>
          <p:nvPr/>
        </p:nvSpPr>
        <p:spPr bwMode="auto">
          <a:xfrm flipV="1">
            <a:off x="4114800" y="3581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1" name="Line 25"/>
          <p:cNvSpPr>
            <a:spLocks noChangeShapeType="1"/>
          </p:cNvSpPr>
          <p:nvPr/>
        </p:nvSpPr>
        <p:spPr bwMode="auto">
          <a:xfrm flipV="1">
            <a:off x="4114800" y="3962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2" name="Line 26"/>
          <p:cNvSpPr>
            <a:spLocks noChangeShapeType="1"/>
          </p:cNvSpPr>
          <p:nvPr/>
        </p:nvSpPr>
        <p:spPr bwMode="auto">
          <a:xfrm>
            <a:off x="4953000" y="3733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3" name="Line 27"/>
          <p:cNvSpPr>
            <a:spLocks noChangeShapeType="1"/>
          </p:cNvSpPr>
          <p:nvPr/>
        </p:nvSpPr>
        <p:spPr bwMode="auto">
          <a:xfrm>
            <a:off x="4953000" y="3733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4" name="Line 28"/>
          <p:cNvSpPr>
            <a:spLocks noChangeShapeType="1"/>
          </p:cNvSpPr>
          <p:nvPr/>
        </p:nvSpPr>
        <p:spPr bwMode="auto">
          <a:xfrm flipV="1">
            <a:off x="4953000" y="3581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5" name="Line 29"/>
          <p:cNvSpPr>
            <a:spLocks noChangeShapeType="1"/>
          </p:cNvSpPr>
          <p:nvPr/>
        </p:nvSpPr>
        <p:spPr bwMode="auto">
          <a:xfrm>
            <a:off x="4953000" y="3733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6" name="Freeform 30" descr="5%"/>
          <p:cNvSpPr>
            <a:spLocks/>
          </p:cNvSpPr>
          <p:nvPr/>
        </p:nvSpPr>
        <p:spPr bwMode="auto">
          <a:xfrm rot="-5400000">
            <a:off x="1066800" y="3536156"/>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7" name="Oval 31"/>
          <p:cNvSpPr>
            <a:spLocks noChangeArrowheads="1"/>
          </p:cNvSpPr>
          <p:nvPr/>
        </p:nvSpPr>
        <p:spPr bwMode="auto">
          <a:xfrm rot="-5400000">
            <a:off x="2356643" y="44561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88" name="Oval 32"/>
          <p:cNvSpPr>
            <a:spLocks noChangeArrowheads="1"/>
          </p:cNvSpPr>
          <p:nvPr/>
        </p:nvSpPr>
        <p:spPr bwMode="auto">
          <a:xfrm rot="-5400000">
            <a:off x="2280443" y="36941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89" name="Oval 33"/>
          <p:cNvSpPr>
            <a:spLocks noChangeArrowheads="1"/>
          </p:cNvSpPr>
          <p:nvPr/>
        </p:nvSpPr>
        <p:spPr bwMode="auto">
          <a:xfrm rot="-5400000">
            <a:off x="1442243" y="41513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90" name="Oval 34"/>
          <p:cNvSpPr>
            <a:spLocks noChangeArrowheads="1"/>
          </p:cNvSpPr>
          <p:nvPr/>
        </p:nvSpPr>
        <p:spPr bwMode="auto">
          <a:xfrm rot="-5400000">
            <a:off x="2507456" y="3997326"/>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91" name="Line 35"/>
          <p:cNvSpPr>
            <a:spLocks noChangeShapeType="1"/>
          </p:cNvSpPr>
          <p:nvPr/>
        </p:nvSpPr>
        <p:spPr bwMode="auto">
          <a:xfrm flipV="1">
            <a:off x="1518443" y="3770313"/>
            <a:ext cx="7620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2" name="Line 36"/>
          <p:cNvSpPr>
            <a:spLocks noChangeShapeType="1"/>
          </p:cNvSpPr>
          <p:nvPr/>
        </p:nvSpPr>
        <p:spPr bwMode="auto">
          <a:xfrm flipH="1" flipV="1">
            <a:off x="2280443" y="3770313"/>
            <a:ext cx="76200" cy="685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3" name="Line 37"/>
          <p:cNvSpPr>
            <a:spLocks noChangeShapeType="1"/>
          </p:cNvSpPr>
          <p:nvPr/>
        </p:nvSpPr>
        <p:spPr bwMode="auto">
          <a:xfrm>
            <a:off x="1518443" y="4151313"/>
            <a:ext cx="838200" cy="304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4" name="Line 38"/>
          <p:cNvSpPr>
            <a:spLocks noChangeShapeType="1"/>
          </p:cNvSpPr>
          <p:nvPr/>
        </p:nvSpPr>
        <p:spPr bwMode="auto">
          <a:xfrm flipH="1" flipV="1">
            <a:off x="2280443" y="3770313"/>
            <a:ext cx="228600" cy="304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5" name="Line 39"/>
          <p:cNvSpPr>
            <a:spLocks noChangeShapeType="1"/>
          </p:cNvSpPr>
          <p:nvPr/>
        </p:nvSpPr>
        <p:spPr bwMode="auto">
          <a:xfrm flipH="1">
            <a:off x="1518443" y="4075113"/>
            <a:ext cx="9906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6" name="Line 40"/>
          <p:cNvSpPr>
            <a:spLocks noChangeShapeType="1"/>
          </p:cNvSpPr>
          <p:nvPr/>
        </p:nvSpPr>
        <p:spPr bwMode="auto">
          <a:xfrm flipH="1">
            <a:off x="2356643" y="4075113"/>
            <a:ext cx="1524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7" name="Rectangle 41"/>
          <p:cNvSpPr>
            <a:spLocks noChangeArrowheads="1"/>
          </p:cNvSpPr>
          <p:nvPr/>
        </p:nvSpPr>
        <p:spPr bwMode="auto">
          <a:xfrm>
            <a:off x="1366043" y="5294313"/>
            <a:ext cx="1201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r>
              <a:rPr lang="en-US" altLang="en-US" sz="2000">
                <a:solidFill>
                  <a:srgbClr val="000000"/>
                </a:solidFill>
                <a:latin typeface="Arial" pitchFamily="34" charset="0"/>
              </a:rPr>
              <a:t>cohesion</a:t>
            </a:r>
          </a:p>
        </p:txBody>
      </p:sp>
      <p:sp>
        <p:nvSpPr>
          <p:cNvPr id="45098" name="Rectangle 42"/>
          <p:cNvSpPr>
            <a:spLocks noChangeArrowheads="1"/>
          </p:cNvSpPr>
          <p:nvPr/>
        </p:nvSpPr>
        <p:spPr bwMode="auto">
          <a:xfrm>
            <a:off x="5029200" y="5486400"/>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r>
              <a:rPr lang="en-US" altLang="en-US" sz="2000">
                <a:solidFill>
                  <a:srgbClr val="000000"/>
                </a:solidFill>
                <a:latin typeface="Arial" pitchFamily="34" charset="0"/>
              </a:rPr>
              <a:t>separation</a:t>
            </a:r>
          </a:p>
        </p:txBody>
      </p:sp>
      <p:sp>
        <p:nvSpPr>
          <p:cNvPr id="46" name="Rectangle 3"/>
          <p:cNvSpPr txBox="1">
            <a:spLocks noChangeArrowheads="1"/>
          </p:cNvSpPr>
          <p:nvPr/>
        </p:nvSpPr>
        <p:spPr bwMode="auto">
          <a:xfrm>
            <a:off x="338932" y="447675"/>
            <a:ext cx="84772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a:lstStyle>
          <a:p>
            <a:r>
              <a:rPr lang="en-US" altLang="en-US" sz="3200" kern="0" dirty="0">
                <a:solidFill>
                  <a:srgbClr val="3333CC"/>
                </a:solidFill>
              </a:rPr>
              <a:t>Internal Measures: Cohesion &amp; Separation</a:t>
            </a:r>
          </a:p>
        </p:txBody>
      </p:sp>
    </p:spTree>
    <p:extLst>
      <p:ext uri="{BB962C8B-B14F-4D97-AF65-F5344CB8AC3E}">
        <p14:creationId xmlns:p14="http://schemas.microsoft.com/office/powerpoint/2010/main" val="380412824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p:txBody>
          <a:bodyPr/>
          <a:lstStyle/>
          <a:p>
            <a:r>
              <a:rPr lang="en-US" altLang="en-US"/>
              <a:t>Internal Measures: SSE</a:t>
            </a:r>
          </a:p>
        </p:txBody>
      </p:sp>
      <p:sp>
        <p:nvSpPr>
          <p:cNvPr id="41986" name="Rectangle 2"/>
          <p:cNvSpPr>
            <a:spLocks noGrp="1" noChangeArrowheads="1"/>
          </p:cNvSpPr>
          <p:nvPr>
            <p:ph type="body" idx="1"/>
          </p:nvPr>
        </p:nvSpPr>
        <p:spPr>
          <a:xfrm>
            <a:off x="457200" y="1234440"/>
            <a:ext cx="8229600" cy="4861560"/>
          </a:xfrm>
        </p:spPr>
        <p:txBody>
          <a:bodyPr/>
          <a:lstStyle/>
          <a:p>
            <a:r>
              <a:rPr lang="en-US" altLang="en-US" sz="2400" dirty="0"/>
              <a:t>SSE can also be used to estimate the number of clusters</a:t>
            </a:r>
          </a:p>
          <a:p>
            <a:pPr lvl="1"/>
            <a:r>
              <a:rPr lang="en-US" altLang="en-US" sz="2000" dirty="0"/>
              <a:t>For each value of </a:t>
            </a:r>
            <a:r>
              <a:rPr lang="en-US" altLang="en-US" sz="2000" b="1" i="1" dirty="0"/>
              <a:t>k</a:t>
            </a:r>
            <a:r>
              <a:rPr lang="en-US" altLang="en-US" sz="2000" dirty="0"/>
              <a:t>, measure overall SSE across all clusters</a:t>
            </a:r>
          </a:p>
          <a:p>
            <a:pPr lvl="1"/>
            <a:r>
              <a:rPr lang="en-US" altLang="en-US" sz="2000" dirty="0"/>
              <a:t>Use the elbow method (Scree plot) to determine best value of </a:t>
            </a:r>
            <a:r>
              <a:rPr lang="en-US" altLang="en-US" sz="2000" b="1" i="1" dirty="0"/>
              <a:t>k</a:t>
            </a:r>
          </a:p>
          <a:p>
            <a:endParaRPr lang="en-US" altLang="en-US" sz="2400" dirty="0"/>
          </a:p>
          <a:p>
            <a:endParaRPr lang="en-US" altLang="en-US" sz="2400" dirty="0"/>
          </a:p>
        </p:txBody>
      </p:sp>
      <p:sp>
        <p:nvSpPr>
          <p:cNvPr id="6" name="Slide Number Placeholder 4"/>
          <p:cNvSpPr>
            <a:spLocks noGrp="1"/>
          </p:cNvSpPr>
          <p:nvPr>
            <p:ph type="sldNum" sz="quarter" idx="10"/>
          </p:nvPr>
        </p:nvSpPr>
        <p:spPr/>
        <p:txBody>
          <a:bodyPr/>
          <a:lstStyle/>
          <a:p>
            <a:fld id="{8C61DBB0-FCC7-470B-B05E-6C1B89693904}" type="slidenum">
              <a:rPr lang="en-US">
                <a:solidFill>
                  <a:srgbClr val="3333CC"/>
                </a:solidFill>
              </a:rPr>
              <a:pPr/>
              <a:t>48</a:t>
            </a:fld>
            <a:endParaRPr lang="en-US" dirty="0">
              <a:solidFill>
                <a:srgbClr val="3333CC"/>
              </a:solidFill>
            </a:endParaRP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t="5556"/>
          <a:stretch>
            <a:fillRect/>
          </a:stretch>
        </p:blipFill>
        <p:spPr bwMode="auto">
          <a:xfrm>
            <a:off x="4450809" y="2819384"/>
            <a:ext cx="4455447" cy="287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t="5556" b="5556"/>
          <a:stretch>
            <a:fillRect/>
          </a:stretch>
        </p:blipFill>
        <p:spPr bwMode="auto">
          <a:xfrm>
            <a:off x="0" y="2892536"/>
            <a:ext cx="4619625" cy="250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90710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r>
              <a:rPr lang="en-US" altLang="en-US" sz="3200" dirty="0"/>
              <a:t>Internal Measures: Silhouette Coefficient</a:t>
            </a:r>
          </a:p>
        </p:txBody>
      </p:sp>
      <p:sp>
        <p:nvSpPr>
          <p:cNvPr id="46082" name="Rectangle 2"/>
          <p:cNvSpPr>
            <a:spLocks noGrp="1" noChangeArrowheads="1"/>
          </p:cNvSpPr>
          <p:nvPr>
            <p:ph type="body" idx="1"/>
          </p:nvPr>
        </p:nvSpPr>
        <p:spPr>
          <a:xfrm>
            <a:off x="457200" y="1238250"/>
            <a:ext cx="8229600" cy="4953000"/>
          </a:xfrm>
        </p:spPr>
        <p:txBody>
          <a:bodyPr/>
          <a:lstStyle/>
          <a:p>
            <a:r>
              <a:rPr lang="en-US" altLang="en-US" dirty="0"/>
              <a:t>Silhouette Coefficient combines cohesion and separation, but for individual points, as well as clusters</a:t>
            </a:r>
          </a:p>
          <a:p>
            <a:r>
              <a:rPr lang="en-US" altLang="en-US" dirty="0"/>
              <a:t>For an individual point, </a:t>
            </a:r>
            <a:r>
              <a:rPr lang="en-US" altLang="en-US" i="1" dirty="0" err="1"/>
              <a:t>i</a:t>
            </a:r>
            <a:endParaRPr lang="en-US" altLang="en-US" i="1" dirty="0"/>
          </a:p>
          <a:p>
            <a:pPr lvl="1"/>
            <a:r>
              <a:rPr lang="en-US" altLang="en-US" dirty="0"/>
              <a:t>Calculate </a:t>
            </a:r>
            <a:r>
              <a:rPr lang="en-US" altLang="en-US" b="1" i="1" dirty="0"/>
              <a:t>a</a:t>
            </a:r>
            <a:r>
              <a:rPr lang="en-US" altLang="en-US" b="1" dirty="0"/>
              <a:t>(</a:t>
            </a:r>
            <a:r>
              <a:rPr lang="en-US" altLang="en-US" b="1" i="1" dirty="0" err="1"/>
              <a:t>i</a:t>
            </a:r>
            <a:r>
              <a:rPr lang="en-US" altLang="en-US" b="1" dirty="0"/>
              <a:t>)</a:t>
            </a:r>
            <a:r>
              <a:rPr lang="en-US" altLang="en-US" dirty="0"/>
              <a:t> = average distance of </a:t>
            </a:r>
            <a:r>
              <a:rPr lang="en-US" altLang="en-US" i="1" dirty="0" err="1"/>
              <a:t>i</a:t>
            </a:r>
            <a:r>
              <a:rPr lang="en-US" altLang="en-US" dirty="0"/>
              <a:t> to the points in its cluster</a:t>
            </a:r>
          </a:p>
          <a:p>
            <a:pPr lvl="1"/>
            <a:r>
              <a:rPr lang="en-US" altLang="en-US" dirty="0"/>
              <a:t>Calculate </a:t>
            </a:r>
            <a:r>
              <a:rPr lang="en-US" altLang="en-US" b="1" i="1" dirty="0"/>
              <a:t>b</a:t>
            </a:r>
            <a:r>
              <a:rPr lang="en-US" altLang="en-US" b="1" dirty="0"/>
              <a:t>(</a:t>
            </a:r>
            <a:r>
              <a:rPr lang="en-US" altLang="en-US" b="1" i="1" dirty="0" err="1"/>
              <a:t>i</a:t>
            </a:r>
            <a:r>
              <a:rPr lang="en-US" altLang="en-US" b="1" dirty="0"/>
              <a:t>)</a:t>
            </a:r>
            <a:r>
              <a:rPr lang="en-US" altLang="en-US" dirty="0"/>
              <a:t> = min (average distance of </a:t>
            </a:r>
            <a:r>
              <a:rPr lang="en-US" altLang="en-US" i="1" dirty="0" err="1"/>
              <a:t>i</a:t>
            </a:r>
            <a:r>
              <a:rPr lang="en-US" altLang="en-US" dirty="0"/>
              <a:t>  to points in another cluster)</a:t>
            </a:r>
          </a:p>
          <a:p>
            <a:pPr lvl="1"/>
            <a:r>
              <a:rPr lang="en-US" altLang="en-US" dirty="0"/>
              <a:t>The silhouette coefficient for a point is then given by:</a:t>
            </a:r>
          </a:p>
          <a:p>
            <a:pPr lvl="1"/>
            <a:endParaRPr lang="en-US" altLang="en-US" b="1" dirty="0"/>
          </a:p>
          <a:p>
            <a:pPr lvl="1"/>
            <a:endParaRPr lang="en-US" altLang="en-US" b="1" dirty="0"/>
          </a:p>
          <a:p>
            <a:pPr lvl="1"/>
            <a:endParaRPr lang="en-US" altLang="en-US" b="1" dirty="0"/>
          </a:p>
          <a:p>
            <a:pPr lvl="1"/>
            <a:r>
              <a:rPr lang="en-US" altLang="en-US" dirty="0"/>
              <a:t>Typically between 0 and 1</a:t>
            </a:r>
          </a:p>
          <a:p>
            <a:pPr lvl="1"/>
            <a:r>
              <a:rPr lang="en-US" altLang="en-US" dirty="0"/>
              <a:t>The closer to 1 the better</a:t>
            </a:r>
          </a:p>
          <a:p>
            <a:pPr marL="457200" lvl="1" indent="0">
              <a:buNone/>
            </a:pPr>
            <a:endParaRPr lang="en-US" altLang="en-US" sz="800" dirty="0"/>
          </a:p>
          <a:p>
            <a:r>
              <a:rPr lang="en-US" altLang="en-US" dirty="0"/>
              <a:t>Can calculate the Average Silhouette width for a cluster or a clustering as a whole</a:t>
            </a:r>
          </a:p>
        </p:txBody>
      </p:sp>
      <p:sp>
        <p:nvSpPr>
          <p:cNvPr id="5" name="Slide Number Placeholder 4"/>
          <p:cNvSpPr>
            <a:spLocks noGrp="1"/>
          </p:cNvSpPr>
          <p:nvPr>
            <p:ph type="sldNum" sz="quarter" idx="10"/>
          </p:nvPr>
        </p:nvSpPr>
        <p:spPr/>
        <p:txBody>
          <a:bodyPr/>
          <a:lstStyle/>
          <a:p>
            <a:fld id="{8C61DBB0-FCC7-470B-B05E-6C1B89693904}" type="slidenum">
              <a:rPr lang="en-US">
                <a:solidFill>
                  <a:srgbClr val="3333CC"/>
                </a:solidFill>
              </a:rPr>
              <a:pPr/>
              <a:t>49</a:t>
            </a:fld>
            <a:endParaRPr lang="en-US" dirty="0">
              <a:solidFill>
                <a:srgbClr val="3333CC"/>
              </a:solidFill>
            </a:endParaRP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3524250"/>
            <a:ext cx="27813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779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8CA1D393-3529-4119-B17C-D5D70DD8E349}" type="slidenum">
              <a:rPr lang="en-US" altLang="en-US"/>
              <a:pPr/>
              <a:t>5</a:t>
            </a:fld>
            <a:endParaRPr lang="en-US" altLang="en-US"/>
          </a:p>
        </p:txBody>
      </p:sp>
      <p:sp>
        <p:nvSpPr>
          <p:cNvPr id="33796" name="Rectangle 2"/>
          <p:cNvSpPr>
            <a:spLocks noGrp="1" noChangeArrowheads="1"/>
          </p:cNvSpPr>
          <p:nvPr>
            <p:ph type="title"/>
          </p:nvPr>
        </p:nvSpPr>
        <p:spPr/>
        <p:txBody>
          <a:bodyPr/>
          <a:lstStyle/>
          <a:p>
            <a:r>
              <a:rPr lang="en-US" altLang="en-US" dirty="0"/>
              <a:t>Clustering Methodologies</a:t>
            </a:r>
          </a:p>
        </p:txBody>
      </p:sp>
      <p:sp>
        <p:nvSpPr>
          <p:cNvPr id="33797" name="Rectangle 3"/>
          <p:cNvSpPr>
            <a:spLocks noGrp="1" noChangeArrowheads="1"/>
          </p:cNvSpPr>
          <p:nvPr>
            <p:ph type="body" idx="1"/>
          </p:nvPr>
        </p:nvSpPr>
        <p:spPr>
          <a:xfrm>
            <a:off x="685800" y="1242648"/>
            <a:ext cx="7772400" cy="4876800"/>
          </a:xfrm>
        </p:spPr>
        <p:txBody>
          <a:bodyPr/>
          <a:lstStyle/>
          <a:p>
            <a:r>
              <a:rPr lang="en-US" altLang="en-US" sz="2500" dirty="0"/>
              <a:t>Two general methodologies</a:t>
            </a:r>
          </a:p>
          <a:p>
            <a:pPr lvl="1"/>
            <a:r>
              <a:rPr lang="en-US" altLang="en-US" dirty="0"/>
              <a:t>Partitioning Based Algorithms</a:t>
            </a:r>
          </a:p>
          <a:p>
            <a:pPr lvl="1"/>
            <a:r>
              <a:rPr lang="en-US" altLang="en-US" dirty="0"/>
              <a:t>Hierarchical Algorithms</a:t>
            </a:r>
          </a:p>
          <a:p>
            <a:pPr lvl="1"/>
            <a:endParaRPr lang="en-US" altLang="en-US" sz="1400" dirty="0"/>
          </a:p>
          <a:p>
            <a:r>
              <a:rPr lang="en-US" altLang="en-US" dirty="0"/>
              <a:t>Partitioning Based</a:t>
            </a:r>
          </a:p>
          <a:p>
            <a:pPr lvl="1"/>
            <a:r>
              <a:rPr lang="en-US" altLang="en-US" dirty="0"/>
              <a:t>Divide a set of N items into K clusters (top-down)</a:t>
            </a:r>
          </a:p>
          <a:p>
            <a:pPr lvl="1"/>
            <a:r>
              <a:rPr lang="en-US" altLang="en-US" dirty="0"/>
              <a:t>Reallocation methods (e.g., K-means, K-</a:t>
            </a:r>
            <a:r>
              <a:rPr lang="en-US" altLang="en-US" dirty="0" err="1"/>
              <a:t>medoids</a:t>
            </a:r>
            <a:r>
              <a:rPr lang="en-US" altLang="en-US" dirty="0"/>
              <a:t>)</a:t>
            </a:r>
          </a:p>
          <a:p>
            <a:pPr lvl="1"/>
            <a:r>
              <a:rPr lang="en-US" altLang="en-US" dirty="0"/>
              <a:t>Density or model-based methods (e.g., DBSCAN, EM)</a:t>
            </a:r>
          </a:p>
          <a:p>
            <a:pPr lvl="1"/>
            <a:endParaRPr lang="en-US" altLang="en-US" sz="1200" dirty="0"/>
          </a:p>
          <a:p>
            <a:r>
              <a:rPr lang="en-US" altLang="en-US" dirty="0"/>
              <a:t>Hierarchical</a:t>
            </a:r>
          </a:p>
          <a:p>
            <a:pPr lvl="1"/>
            <a:r>
              <a:rPr lang="en-US" altLang="en-US" dirty="0">
                <a:solidFill>
                  <a:srgbClr val="FF0701"/>
                </a:solidFill>
              </a:rPr>
              <a:t>Agglomerative</a:t>
            </a:r>
            <a:r>
              <a:rPr lang="en-US" altLang="en-US" dirty="0"/>
              <a:t>: pairs of items or clusters are successively linked to produce larger clusters</a:t>
            </a:r>
          </a:p>
          <a:p>
            <a:pPr lvl="1"/>
            <a:r>
              <a:rPr lang="en-US" altLang="en-US" dirty="0">
                <a:solidFill>
                  <a:srgbClr val="FF0701"/>
                </a:solidFill>
              </a:rPr>
              <a:t>Divisive</a:t>
            </a:r>
            <a:r>
              <a:rPr lang="en-US" altLang="en-US" dirty="0"/>
              <a:t>: start with the whole set as a cluster and successively divide sets into smaller partitions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r>
              <a:rPr lang="en-US" altLang="en-US" sz="3200" dirty="0"/>
              <a:t>Internal Measures: Silhouette Coefficient</a:t>
            </a:r>
          </a:p>
        </p:txBody>
      </p:sp>
      <p:sp>
        <p:nvSpPr>
          <p:cNvPr id="46082" name="Rectangle 2"/>
          <p:cNvSpPr>
            <a:spLocks noGrp="1" noChangeArrowheads="1"/>
          </p:cNvSpPr>
          <p:nvPr>
            <p:ph type="body" idx="1"/>
          </p:nvPr>
        </p:nvSpPr>
        <p:spPr>
          <a:xfrm>
            <a:off x="457200" y="1238250"/>
            <a:ext cx="4663440" cy="4953000"/>
          </a:xfrm>
        </p:spPr>
        <p:txBody>
          <a:bodyPr/>
          <a:lstStyle/>
          <a:p>
            <a:r>
              <a:rPr lang="en-US" altLang="en-US" sz="2000" b="1" i="1" dirty="0"/>
              <a:t>a</a:t>
            </a:r>
            <a:r>
              <a:rPr lang="en-US" altLang="en-US" sz="2000" b="1" dirty="0"/>
              <a:t>(</a:t>
            </a:r>
            <a:r>
              <a:rPr lang="en-US" altLang="en-US" sz="2000" b="1" i="1" dirty="0" err="1"/>
              <a:t>i</a:t>
            </a:r>
            <a:r>
              <a:rPr lang="en-US" altLang="en-US" sz="2000" b="1" dirty="0"/>
              <a:t>)</a:t>
            </a:r>
            <a:r>
              <a:rPr lang="en-US" altLang="en-US" sz="2000" dirty="0"/>
              <a:t> = average distance of </a:t>
            </a:r>
            <a:r>
              <a:rPr lang="en-US" altLang="en-US" sz="2000" i="1" dirty="0" err="1"/>
              <a:t>i</a:t>
            </a:r>
            <a:r>
              <a:rPr lang="en-US" altLang="en-US" sz="2000" dirty="0"/>
              <a:t> to the points in its cluster</a:t>
            </a:r>
          </a:p>
          <a:p>
            <a:r>
              <a:rPr lang="en-US" altLang="en-US" sz="2000" b="1" i="1" dirty="0"/>
              <a:t>b</a:t>
            </a:r>
            <a:r>
              <a:rPr lang="en-US" altLang="en-US" sz="2000" b="1" dirty="0"/>
              <a:t>(</a:t>
            </a:r>
            <a:r>
              <a:rPr lang="en-US" altLang="en-US" sz="2000" b="1" i="1" dirty="0" err="1"/>
              <a:t>i</a:t>
            </a:r>
            <a:r>
              <a:rPr lang="en-US" altLang="en-US" sz="2000" b="1" dirty="0"/>
              <a:t>)</a:t>
            </a:r>
            <a:r>
              <a:rPr lang="en-US" altLang="en-US" sz="2000" dirty="0"/>
              <a:t> = min (average distance of </a:t>
            </a:r>
            <a:r>
              <a:rPr lang="en-US" altLang="en-US" sz="2000" i="1" dirty="0" err="1"/>
              <a:t>i</a:t>
            </a:r>
            <a:r>
              <a:rPr lang="en-US" altLang="en-US" sz="2000" dirty="0"/>
              <a:t>  to points in another cluster)</a:t>
            </a:r>
          </a:p>
        </p:txBody>
      </p:sp>
      <p:sp>
        <p:nvSpPr>
          <p:cNvPr id="5" name="Slide Number Placeholder 4"/>
          <p:cNvSpPr>
            <a:spLocks noGrp="1"/>
          </p:cNvSpPr>
          <p:nvPr>
            <p:ph type="sldNum" sz="quarter" idx="10"/>
          </p:nvPr>
        </p:nvSpPr>
        <p:spPr/>
        <p:txBody>
          <a:bodyPr/>
          <a:lstStyle/>
          <a:p>
            <a:fld id="{8C61DBB0-FCC7-470B-B05E-6C1B89693904}" type="slidenum">
              <a:rPr lang="en-US">
                <a:solidFill>
                  <a:srgbClr val="3333CC"/>
                </a:solidFill>
              </a:rPr>
              <a:pPr/>
              <a:t>50</a:t>
            </a:fld>
            <a:endParaRPr lang="en-US" dirty="0">
              <a:solidFill>
                <a:srgbClr val="3333CC"/>
              </a:solidFill>
            </a:endParaRP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40" y="1592612"/>
            <a:ext cx="2781300" cy="819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32770" name="Picture 2">
            <a:extLst>
              <a:ext uri="{FF2B5EF4-FFF2-40B4-BE49-F238E27FC236}">
                <a16:creationId xmlns:a16="http://schemas.microsoft.com/office/drawing/2014/main" id="{78A3D728-78C5-4B1D-8796-4F92B2E22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31" y="3013774"/>
            <a:ext cx="7653737" cy="316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1419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685D6809-C302-4464-A674-4BEE90D71E9C}" type="slidenum">
              <a:rPr lang="en-US" altLang="en-US"/>
              <a:pPr/>
              <a:t>51</a:t>
            </a:fld>
            <a:endParaRPr lang="en-US" altLang="en-US"/>
          </a:p>
        </p:txBody>
      </p:sp>
      <p:sp>
        <p:nvSpPr>
          <p:cNvPr id="50180" name="Rectangle 2"/>
          <p:cNvSpPr>
            <a:spLocks noGrp="1" noChangeArrowheads="1"/>
          </p:cNvSpPr>
          <p:nvPr>
            <p:ph type="title"/>
          </p:nvPr>
        </p:nvSpPr>
        <p:spPr>
          <a:xfrm>
            <a:off x="457200" y="241300"/>
            <a:ext cx="8229600" cy="862013"/>
          </a:xfrm>
        </p:spPr>
        <p:txBody>
          <a:bodyPr/>
          <a:lstStyle/>
          <a:p>
            <a:r>
              <a:rPr lang="en-US" altLang="en-US"/>
              <a:t>Clustering Application: </a:t>
            </a:r>
            <a:br>
              <a:rPr lang="en-US" altLang="en-US"/>
            </a:br>
            <a:r>
              <a:rPr lang="en-US" altLang="en-US" sz="2400"/>
              <a:t>Discovery of Content Profiles</a:t>
            </a:r>
          </a:p>
        </p:txBody>
      </p:sp>
      <p:sp>
        <p:nvSpPr>
          <p:cNvPr id="558083" name="Rectangle 3"/>
          <p:cNvSpPr>
            <a:spLocks noGrp="1" noChangeArrowheads="1"/>
          </p:cNvSpPr>
          <p:nvPr>
            <p:ph type="body" idx="1"/>
          </p:nvPr>
        </p:nvSpPr>
        <p:spPr>
          <a:xfrm>
            <a:off x="509954" y="1397977"/>
            <a:ext cx="8062546" cy="4774223"/>
          </a:xfrm>
        </p:spPr>
        <p:txBody>
          <a:bodyPr/>
          <a:lstStyle/>
          <a:p>
            <a:r>
              <a:rPr lang="en-US" altLang="en-US" dirty="0"/>
              <a:t>Content Profiles</a:t>
            </a:r>
          </a:p>
          <a:p>
            <a:pPr lvl="1"/>
            <a:r>
              <a:rPr lang="en-US" altLang="en-US" dirty="0"/>
              <a:t>Goal: automatically group together docs which partially deal with similar concepts</a:t>
            </a:r>
          </a:p>
          <a:p>
            <a:pPr lvl="1"/>
            <a:r>
              <a:rPr lang="en-US" altLang="en-US" dirty="0"/>
              <a:t>Method: </a:t>
            </a:r>
          </a:p>
          <a:p>
            <a:pPr lvl="2"/>
            <a:r>
              <a:rPr lang="en-US" altLang="en-US" dirty="0"/>
              <a:t>identify concepts by clustering features (terms) based on their common occurrences among docs (can also be done using association/correlation measures, or word embeddings)</a:t>
            </a:r>
          </a:p>
          <a:p>
            <a:pPr lvl="2"/>
            <a:r>
              <a:rPr lang="en-US" altLang="en-US" dirty="0"/>
              <a:t>cluster centroids represent docs in which features in the cluster appear frequently</a:t>
            </a:r>
          </a:p>
          <a:p>
            <a:pPr lvl="1"/>
            <a:r>
              <a:rPr lang="en-US" altLang="en-US" dirty="0"/>
              <a:t>Content profiles are derived from centroids after filtering out low-weight docs in each centroid</a:t>
            </a:r>
          </a:p>
          <a:p>
            <a:pPr lvl="1"/>
            <a:r>
              <a:rPr lang="en-US" altLang="en-US" dirty="0"/>
              <a:t>The weight of a doc in a profile represents the degree to which features in the corresponding cluster appear in that doc.</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8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58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58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58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58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58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58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2B5BD0BF-4016-41BC-BC55-E9AE9798C0C9}" type="slidenum">
              <a:rPr lang="en-US" altLang="en-US"/>
              <a:pPr/>
              <a:t>52</a:t>
            </a:fld>
            <a:endParaRPr lang="en-US" altLang="en-US"/>
          </a:p>
        </p:txBody>
      </p:sp>
      <p:sp>
        <p:nvSpPr>
          <p:cNvPr id="51204" name="Rectangle 2"/>
          <p:cNvSpPr>
            <a:spLocks noGrp="1" noChangeArrowheads="1"/>
          </p:cNvSpPr>
          <p:nvPr>
            <p:ph type="title"/>
          </p:nvPr>
        </p:nvSpPr>
        <p:spPr>
          <a:xfrm>
            <a:off x="444500" y="233363"/>
            <a:ext cx="8229600" cy="609600"/>
          </a:xfrm>
        </p:spPr>
        <p:txBody>
          <a:bodyPr/>
          <a:lstStyle/>
          <a:p>
            <a:r>
              <a:rPr lang="en-US" altLang="en-US" sz="3200"/>
              <a:t>Content Profiles – An Example</a:t>
            </a:r>
          </a:p>
        </p:txBody>
      </p:sp>
      <p:sp>
        <p:nvSpPr>
          <p:cNvPr id="51205" name="Rectangle 3"/>
          <p:cNvSpPr>
            <a:spLocks noChangeArrowheads="1"/>
          </p:cNvSpPr>
          <p:nvPr/>
        </p:nvSpPr>
        <p:spPr bwMode="auto">
          <a:xfrm>
            <a:off x="2987675" y="3295650"/>
            <a:ext cx="4908550" cy="302895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000" b="1">
                <a:latin typeface="Arial" pitchFamily="34" charset="0"/>
              </a:rPr>
              <a:t>PROFILE 0 (Cluster Size = 3)</a:t>
            </a:r>
          </a:p>
          <a:p>
            <a:pPr algn="l"/>
            <a:r>
              <a:rPr lang="en-US" altLang="en-US" sz="1000" b="1">
                <a:latin typeface="Arial" pitchFamily="34" charset="0"/>
              </a:rPr>
              <a:t>--------------------------------------------------------------------------------------------------------------</a:t>
            </a:r>
          </a:p>
          <a:p>
            <a:pPr algn="l"/>
            <a:r>
              <a:rPr lang="en-US" altLang="en-US" sz="1000" b="1">
                <a:latin typeface="Arial" pitchFamily="34" charset="0"/>
              </a:rPr>
              <a:t>1.00	C.html	(web, data, mining)</a:t>
            </a:r>
          </a:p>
          <a:p>
            <a:pPr algn="l"/>
            <a:r>
              <a:rPr lang="en-US" altLang="en-US" sz="1000" b="1">
                <a:latin typeface="Arial" pitchFamily="34" charset="0"/>
              </a:rPr>
              <a:t>1.00	D.html	(web, data, mining)</a:t>
            </a:r>
          </a:p>
          <a:p>
            <a:pPr algn="l"/>
            <a:r>
              <a:rPr lang="en-US" altLang="en-US" sz="1000" b="1">
                <a:latin typeface="Arial" pitchFamily="34" charset="0"/>
              </a:rPr>
              <a:t>0.67	B.html	(data, mining)</a:t>
            </a:r>
          </a:p>
          <a:p>
            <a:pPr algn="l"/>
            <a:endParaRPr lang="en-US" altLang="en-US" sz="600" b="1">
              <a:latin typeface="Arial" pitchFamily="34" charset="0"/>
            </a:endParaRPr>
          </a:p>
          <a:p>
            <a:pPr algn="l"/>
            <a:r>
              <a:rPr lang="en-US" altLang="en-US" sz="1000" b="1">
                <a:latin typeface="Arial" pitchFamily="34" charset="0"/>
              </a:rPr>
              <a:t>PROFILE 1 (Cluster Size = 4)</a:t>
            </a:r>
          </a:p>
          <a:p>
            <a:pPr algn="l"/>
            <a:r>
              <a:rPr lang="en-US" altLang="en-US" sz="1000" b="1">
                <a:latin typeface="Arial" pitchFamily="34" charset="0"/>
              </a:rPr>
              <a:t>-------------------------------------------------------------------------------------------------------------</a:t>
            </a:r>
          </a:p>
          <a:p>
            <a:pPr algn="l"/>
            <a:r>
              <a:rPr lang="en-US" altLang="en-US" sz="1000" b="1">
                <a:latin typeface="Arial" pitchFamily="34" charset="0"/>
              </a:rPr>
              <a:t>1.00	B.html	(business, intelligence, marketing, ecommerce)</a:t>
            </a:r>
          </a:p>
          <a:p>
            <a:pPr algn="l"/>
            <a:r>
              <a:rPr lang="en-US" altLang="en-US" sz="1000" b="1">
                <a:latin typeface="Arial" pitchFamily="34" charset="0"/>
              </a:rPr>
              <a:t>1.00	F.html	(business, intelligence, marketing, ecommerce)</a:t>
            </a:r>
          </a:p>
          <a:p>
            <a:pPr algn="l"/>
            <a:r>
              <a:rPr lang="en-US" altLang="en-US" sz="1000" b="1">
                <a:latin typeface="Arial" pitchFamily="34" charset="0"/>
              </a:rPr>
              <a:t>0.75	A.html	(business, intelligence, marketing)</a:t>
            </a:r>
          </a:p>
          <a:p>
            <a:pPr algn="l"/>
            <a:r>
              <a:rPr lang="en-US" altLang="en-US" sz="1000" b="1">
                <a:latin typeface="Arial" pitchFamily="34" charset="0"/>
              </a:rPr>
              <a:t>0.50	C.html	(marketing, ecommerce)</a:t>
            </a:r>
          </a:p>
          <a:p>
            <a:pPr algn="l"/>
            <a:r>
              <a:rPr lang="en-US" altLang="en-US" sz="1000" b="1">
                <a:latin typeface="Arial" pitchFamily="34" charset="0"/>
              </a:rPr>
              <a:t>0.50	E.html	(intelligence, marketing)</a:t>
            </a:r>
          </a:p>
          <a:p>
            <a:pPr algn="l"/>
            <a:endParaRPr lang="en-US" altLang="en-US" sz="600" b="1">
              <a:latin typeface="Arial" pitchFamily="34" charset="0"/>
            </a:endParaRPr>
          </a:p>
          <a:p>
            <a:pPr algn="l"/>
            <a:r>
              <a:rPr lang="en-US" altLang="en-US" sz="1000" b="1">
                <a:latin typeface="Arial" pitchFamily="34" charset="0"/>
              </a:rPr>
              <a:t>PROFILE 2 (Cluster Size = 3)</a:t>
            </a:r>
          </a:p>
          <a:p>
            <a:pPr algn="l"/>
            <a:r>
              <a:rPr lang="en-US" altLang="en-US" sz="1000" b="1">
                <a:latin typeface="Arial" pitchFamily="34" charset="0"/>
              </a:rPr>
              <a:t>-------------------------------------------------------------------------------------------------------------</a:t>
            </a:r>
          </a:p>
          <a:p>
            <a:pPr algn="l"/>
            <a:r>
              <a:rPr lang="en-US" altLang="en-US" sz="1000" b="1">
                <a:latin typeface="Arial" pitchFamily="34" charset="0"/>
              </a:rPr>
              <a:t>1.00	A.html	(search, information, retrieval)</a:t>
            </a:r>
          </a:p>
          <a:p>
            <a:pPr algn="l"/>
            <a:r>
              <a:rPr lang="en-US" altLang="en-US" sz="1000" b="1">
                <a:latin typeface="Arial" pitchFamily="34" charset="0"/>
              </a:rPr>
              <a:t>1.00	E.html	(search, information, retrieval)</a:t>
            </a:r>
          </a:p>
          <a:p>
            <a:pPr algn="l"/>
            <a:r>
              <a:rPr lang="en-US" altLang="en-US" sz="1000" b="1">
                <a:latin typeface="Arial" pitchFamily="34" charset="0"/>
              </a:rPr>
              <a:t>0.67	C.html	(information, retrieval)</a:t>
            </a:r>
          </a:p>
          <a:p>
            <a:pPr algn="l"/>
            <a:r>
              <a:rPr lang="en-US" altLang="en-US" sz="1000" b="1">
                <a:latin typeface="Arial" pitchFamily="34" charset="0"/>
              </a:rPr>
              <a:t>0.67	D.html	(information, retireval)</a:t>
            </a:r>
          </a:p>
        </p:txBody>
      </p:sp>
      <p:pic>
        <p:nvPicPr>
          <p:cNvPr id="51206" name="Picture 4"/>
          <p:cNvPicPr>
            <a:picLocks noGrp="1" noChangeAspect="1" noChangeArrowheads="1"/>
          </p:cNvPicPr>
          <p:nvPr>
            <p:ph sz="half" idx="2"/>
          </p:nvPr>
        </p:nvPicPr>
        <p:blipFill>
          <a:blip r:embed="rId3">
            <a:lum contrast="18000"/>
            <a:extLst>
              <a:ext uri="{28A0092B-C50C-407E-A947-70E740481C1C}">
                <a14:useLocalDpi xmlns:a14="http://schemas.microsoft.com/office/drawing/2010/main" val="0"/>
              </a:ext>
            </a:extLst>
          </a:blip>
          <a:srcRect l="214" t="1068"/>
          <a:stretch>
            <a:fillRect/>
          </a:stretch>
        </p:blipFill>
        <p:spPr>
          <a:xfrm>
            <a:off x="2241550" y="935038"/>
            <a:ext cx="5170488" cy="2205037"/>
          </a:xfrm>
          <a:noFill/>
        </p:spPr>
      </p:pic>
      <p:sp>
        <p:nvSpPr>
          <p:cNvPr id="51207" name="AutoShape 5"/>
          <p:cNvSpPr>
            <a:spLocks noChangeArrowheads="1"/>
          </p:cNvSpPr>
          <p:nvPr/>
        </p:nvSpPr>
        <p:spPr bwMode="auto">
          <a:xfrm>
            <a:off x="1911350" y="2867025"/>
            <a:ext cx="892175" cy="1703388"/>
          </a:xfrm>
          <a:prstGeom prst="curvedRightArrow">
            <a:avLst>
              <a:gd name="adj1" fmla="val 38185"/>
              <a:gd name="adj2" fmla="val 76370"/>
              <a:gd name="adj3" fmla="val 33333"/>
            </a:avLst>
          </a:prstGeom>
          <a:solidFill>
            <a:srgbClr val="CC3300"/>
          </a:solidFill>
          <a:ln w="9525">
            <a:solidFill>
              <a:schemeClr val="accent1"/>
            </a:solidFill>
            <a:miter lim="800000"/>
            <a:headEnd/>
            <a:tailEnd/>
          </a:ln>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51208" name="Text Box 6"/>
          <p:cNvSpPr txBox="1">
            <a:spLocks noChangeArrowheads="1"/>
          </p:cNvSpPr>
          <p:nvPr/>
        </p:nvSpPr>
        <p:spPr bwMode="auto">
          <a:xfrm>
            <a:off x="512763" y="3333750"/>
            <a:ext cx="1446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1600"/>
              <a:t>Filtering threshold = 0.5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2938" y="6335713"/>
            <a:ext cx="3429000" cy="228600"/>
          </a:xfrm>
        </p:spPr>
        <p:txBody>
          <a:bodyPr/>
          <a:lstStyle/>
          <a:p>
            <a:fld id="{3F07087E-2B2F-43C9-856C-2C7DA646E35E}" type="slidenum">
              <a:rPr lang="en-US" altLang="en-US"/>
              <a:pPr/>
              <a:t>53</a:t>
            </a:fld>
            <a:endParaRPr lang="en-US" altLang="en-US"/>
          </a:p>
        </p:txBody>
      </p:sp>
      <p:sp>
        <p:nvSpPr>
          <p:cNvPr id="168964" name="Rectangle 4"/>
          <p:cNvSpPr>
            <a:spLocks noGrp="1" noChangeArrowheads="1"/>
          </p:cNvSpPr>
          <p:nvPr>
            <p:ph type="title"/>
          </p:nvPr>
        </p:nvSpPr>
        <p:spPr>
          <a:xfrm>
            <a:off x="263525" y="370374"/>
            <a:ext cx="8366125" cy="635000"/>
          </a:xfrm>
        </p:spPr>
        <p:txBody>
          <a:bodyPr/>
          <a:lstStyle/>
          <a:p>
            <a:r>
              <a:rPr lang="en-US" altLang="en-US" sz="3200" dirty="0"/>
              <a:t>Clustering for Collaborative Recommendation</a:t>
            </a:r>
          </a:p>
        </p:txBody>
      </p:sp>
      <p:sp>
        <p:nvSpPr>
          <p:cNvPr id="168965" name="Rectangle 5"/>
          <p:cNvSpPr>
            <a:spLocks noGrp="1" noChangeArrowheads="1"/>
          </p:cNvSpPr>
          <p:nvPr>
            <p:ph type="body" idx="1"/>
          </p:nvPr>
        </p:nvSpPr>
        <p:spPr>
          <a:xfrm>
            <a:off x="457200" y="1325923"/>
            <a:ext cx="8229600" cy="4972050"/>
          </a:xfrm>
        </p:spPr>
        <p:txBody>
          <a:bodyPr/>
          <a:lstStyle/>
          <a:p>
            <a:r>
              <a:rPr lang="en-US" altLang="en-US" sz="2000" dirty="0"/>
              <a:t>Basic Idea</a:t>
            </a:r>
          </a:p>
          <a:p>
            <a:pPr lvl="1"/>
            <a:r>
              <a:rPr lang="en-US" altLang="en-US" sz="1800" dirty="0"/>
              <a:t>Generate </a:t>
            </a:r>
            <a:r>
              <a:rPr lang="en-US" altLang="en-US" sz="1800" b="1" dirty="0">
                <a:solidFill>
                  <a:srgbClr val="CC3300"/>
                </a:solidFill>
              </a:rPr>
              <a:t>aggregate user models</a:t>
            </a:r>
            <a:r>
              <a:rPr lang="en-US" altLang="en-US" sz="1800" b="1" dirty="0"/>
              <a:t> </a:t>
            </a:r>
            <a:r>
              <a:rPr lang="en-US" altLang="en-US" sz="1800" dirty="0"/>
              <a:t>by clustering user profiles</a:t>
            </a:r>
          </a:p>
          <a:p>
            <a:pPr lvl="2"/>
            <a:r>
              <a:rPr lang="en-US" altLang="en-US" sz="1800" dirty="0"/>
              <a:t>Each cluster centroid will represent a user group with similar interests</a:t>
            </a:r>
          </a:p>
          <a:p>
            <a:pPr lvl="1"/>
            <a:r>
              <a:rPr lang="en-US" altLang="en-US" sz="1800" dirty="0"/>
              <a:t>Match a user’s profile against the discovered models (centroids) to provide dynamic content (online process)</a:t>
            </a:r>
          </a:p>
          <a:p>
            <a:pPr lvl="1"/>
            <a:r>
              <a:rPr lang="en-US" altLang="en-US" sz="1800" dirty="0"/>
              <a:t>Similar to the </a:t>
            </a:r>
            <a:r>
              <a:rPr lang="en-US" altLang="en-US" sz="1800" dirty="0" err="1"/>
              <a:t>Rocchio</a:t>
            </a:r>
            <a:r>
              <a:rPr lang="en-US" altLang="en-US" sz="1800" dirty="0"/>
              <a:t> method for classification, but now users are matched with automatically discovered clusters</a:t>
            </a:r>
          </a:p>
          <a:p>
            <a:pPr lvl="1"/>
            <a:endParaRPr lang="en-US" altLang="en-US" sz="800" dirty="0"/>
          </a:p>
          <a:p>
            <a:r>
              <a:rPr lang="en-US" altLang="en-US" sz="2000" dirty="0"/>
              <a:t>Advantages</a:t>
            </a:r>
          </a:p>
          <a:p>
            <a:pPr lvl="1"/>
            <a:r>
              <a:rPr lang="en-US" altLang="en-US" sz="1800" dirty="0"/>
              <a:t>Can be applied to different types of user data (ratings, click-</a:t>
            </a:r>
            <a:r>
              <a:rPr lang="en-US" altLang="en-US" sz="1800" dirty="0" err="1"/>
              <a:t>throughs</a:t>
            </a:r>
            <a:r>
              <a:rPr lang="en-US" altLang="en-US" sz="1800" dirty="0"/>
              <a:t>, items purchased, etc.)</a:t>
            </a:r>
          </a:p>
          <a:p>
            <a:pPr lvl="1"/>
            <a:r>
              <a:rPr lang="en-US" altLang="en-US" sz="1800" dirty="0"/>
              <a:t>Helps enhance the scalability of collaborative filtering (e.g., user-based </a:t>
            </a:r>
            <a:r>
              <a:rPr lang="en-US" altLang="en-US" sz="1800" dirty="0" err="1"/>
              <a:t>Knn</a:t>
            </a:r>
            <a:r>
              <a:rPr lang="en-US" altLang="en-US" sz="1800" dirty="0"/>
              <a:t>)</a:t>
            </a:r>
          </a:p>
        </p:txBody>
      </p:sp>
    </p:spTree>
    <p:extLst>
      <p:ext uri="{BB962C8B-B14F-4D97-AF65-F5344CB8AC3E}">
        <p14:creationId xmlns:p14="http://schemas.microsoft.com/office/powerpoint/2010/main" val="368708835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642938" y="6335713"/>
            <a:ext cx="3429000" cy="228600"/>
          </a:xfrm>
        </p:spPr>
        <p:txBody>
          <a:bodyPr/>
          <a:lstStyle/>
          <a:p>
            <a:fld id="{4DD6A199-956C-4325-B20D-3D0931E5A874}" type="slidenum">
              <a:rPr lang="en-US" altLang="en-US" smtClean="0"/>
              <a:pPr/>
              <a:t>54</a:t>
            </a:fld>
            <a:endParaRPr lang="en-US" altLang="en-US"/>
          </a:p>
        </p:txBody>
      </p:sp>
      <p:sp>
        <p:nvSpPr>
          <p:cNvPr id="193538" name="Rectangle 2"/>
          <p:cNvSpPr>
            <a:spLocks noGrp="1" noChangeArrowheads="1"/>
          </p:cNvSpPr>
          <p:nvPr>
            <p:ph type="title"/>
          </p:nvPr>
        </p:nvSpPr>
        <p:spPr>
          <a:xfrm>
            <a:off x="342899" y="304800"/>
            <a:ext cx="8607669" cy="762000"/>
          </a:xfrm>
        </p:spPr>
        <p:txBody>
          <a:bodyPr/>
          <a:lstStyle/>
          <a:p>
            <a:r>
              <a:rPr lang="en-US" altLang="en-US" sz="3200" dirty="0"/>
              <a:t>Conceptual Representation of User Profile Data</a:t>
            </a:r>
          </a:p>
        </p:txBody>
      </p:sp>
      <p:graphicFrame>
        <p:nvGraphicFramePr>
          <p:cNvPr id="193539" name="Object 3"/>
          <p:cNvGraphicFramePr>
            <a:graphicFrameLocks noChangeAspect="1"/>
          </p:cNvGraphicFramePr>
          <p:nvPr>
            <p:extLst>
              <p:ext uri="{D42A27DB-BD31-4B8C-83A1-F6EECF244321}">
                <p14:modId xmlns:p14="http://schemas.microsoft.com/office/powerpoint/2010/main" val="2633132826"/>
              </p:ext>
            </p:extLst>
          </p:nvPr>
        </p:nvGraphicFramePr>
        <p:xfrm>
          <a:off x="2147888" y="2281742"/>
          <a:ext cx="4926012" cy="2997200"/>
        </p:xfrm>
        <a:graphic>
          <a:graphicData uri="http://schemas.openxmlformats.org/presentationml/2006/ole">
            <mc:AlternateContent xmlns:mc="http://schemas.openxmlformats.org/markup-compatibility/2006">
              <mc:Choice xmlns:v="urn:schemas-microsoft-com:vml" Requires="v">
                <p:oleObj spid="_x0000_s18434" name="Worksheet" r:id="rId4" imgW="2943092" imgH="1790581" progId="Excel.Sheet.8">
                  <p:embed/>
                </p:oleObj>
              </mc:Choice>
              <mc:Fallback>
                <p:oleObj name="Worksheet" r:id="rId4" imgW="2943092" imgH="179058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888" y="2281742"/>
                        <a:ext cx="4926012"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0" name="Text Box 4"/>
          <p:cNvSpPr txBox="1">
            <a:spLocks noChangeArrowheads="1"/>
          </p:cNvSpPr>
          <p:nvPr/>
        </p:nvSpPr>
        <p:spPr bwMode="auto">
          <a:xfrm>
            <a:off x="733285" y="3457957"/>
            <a:ext cx="1323975" cy="338554"/>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dirty="0">
                <a:latin typeface="Times New Roman" pitchFamily="18" charset="0"/>
              </a:rPr>
              <a:t>User Profiles</a:t>
            </a:r>
          </a:p>
        </p:txBody>
      </p:sp>
      <p:sp>
        <p:nvSpPr>
          <p:cNvPr id="193541" name="AutoShape 5"/>
          <p:cNvSpPr>
            <a:spLocks/>
          </p:cNvSpPr>
          <p:nvPr/>
        </p:nvSpPr>
        <p:spPr bwMode="auto">
          <a:xfrm rot="16200000">
            <a:off x="4718050" y="-80458"/>
            <a:ext cx="342900" cy="4216400"/>
          </a:xfrm>
          <a:prstGeom prst="rightBrace">
            <a:avLst>
              <a:gd name="adj1" fmla="val 102469"/>
              <a:gd name="adj2" fmla="val 50000"/>
            </a:avLst>
          </a:prstGeom>
          <a:noFill/>
          <a:ln w="952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2" name="Rectangle 6"/>
          <p:cNvSpPr>
            <a:spLocks noChangeArrowheads="1"/>
          </p:cNvSpPr>
          <p:nvPr/>
        </p:nvSpPr>
        <p:spPr bwMode="auto">
          <a:xfrm>
            <a:off x="4521450" y="1472898"/>
            <a:ext cx="7360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b="1" dirty="0">
                <a:latin typeface="Times New Roman" pitchFamily="18" charset="0"/>
              </a:rPr>
              <a:t>Items</a:t>
            </a:r>
          </a:p>
        </p:txBody>
      </p:sp>
    </p:spTree>
    <p:extLst>
      <p:ext uri="{BB962C8B-B14F-4D97-AF65-F5344CB8AC3E}">
        <p14:creationId xmlns:p14="http://schemas.microsoft.com/office/powerpoint/2010/main" val="2598311288"/>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66725" y="192277"/>
            <a:ext cx="8213725" cy="914019"/>
          </a:xfrm>
        </p:spPr>
        <p:txBody>
          <a:bodyPr/>
          <a:lstStyle/>
          <a:p>
            <a:pPr algn="ctr"/>
            <a:r>
              <a:rPr lang="en-US" altLang="en-US" sz="3200" dirty="0"/>
              <a:t>Example: Clustering for Web Personalization</a:t>
            </a:r>
          </a:p>
        </p:txBody>
      </p:sp>
      <p:graphicFrame>
        <p:nvGraphicFramePr>
          <p:cNvPr id="194563" name="Object 3"/>
          <p:cNvGraphicFramePr>
            <a:graphicFrameLocks noChangeAspect="1"/>
          </p:cNvGraphicFramePr>
          <p:nvPr>
            <p:extLst>
              <p:ext uri="{D42A27DB-BD31-4B8C-83A1-F6EECF244321}">
                <p14:modId xmlns:p14="http://schemas.microsoft.com/office/powerpoint/2010/main" val="1089189535"/>
              </p:ext>
            </p:extLst>
          </p:nvPr>
        </p:nvGraphicFramePr>
        <p:xfrm>
          <a:off x="2084388" y="1529969"/>
          <a:ext cx="3543300" cy="2155825"/>
        </p:xfrm>
        <a:graphic>
          <a:graphicData uri="http://schemas.openxmlformats.org/presentationml/2006/ole">
            <mc:AlternateContent xmlns:mc="http://schemas.openxmlformats.org/markup-compatibility/2006">
              <mc:Choice xmlns:v="urn:schemas-microsoft-com:vml" Requires="v">
                <p:oleObj spid="_x0000_s19458" name="Worksheet" r:id="rId4" imgW="2943526" imgH="1791021" progId="Excel.Sheet.8">
                  <p:embed/>
                </p:oleObj>
              </mc:Choice>
              <mc:Fallback>
                <p:oleObj name="Worksheet" r:id="rId4" imgW="2943526" imgH="179102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388" y="1529969"/>
                        <a:ext cx="35433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4" name="Object 4"/>
          <p:cNvGraphicFramePr>
            <a:graphicFrameLocks noChangeAspect="1"/>
          </p:cNvGraphicFramePr>
          <p:nvPr>
            <p:extLst>
              <p:ext uri="{D42A27DB-BD31-4B8C-83A1-F6EECF244321}">
                <p14:modId xmlns:p14="http://schemas.microsoft.com/office/powerpoint/2010/main" val="1622386533"/>
              </p:ext>
            </p:extLst>
          </p:nvPr>
        </p:nvGraphicFramePr>
        <p:xfrm>
          <a:off x="1377950" y="4241419"/>
          <a:ext cx="4419600" cy="2108200"/>
        </p:xfrm>
        <a:graphic>
          <a:graphicData uri="http://schemas.openxmlformats.org/presentationml/2006/ole">
            <mc:AlternateContent xmlns:mc="http://schemas.openxmlformats.org/markup-compatibility/2006">
              <mc:Choice xmlns:v="urn:schemas-microsoft-com:vml" Requires="v">
                <p:oleObj spid="_x0000_s19459" name="Worksheet" r:id="rId6" imgW="3753131" imgH="1791021" progId="Excel.Sheet.8">
                  <p:embed/>
                </p:oleObj>
              </mc:Choice>
              <mc:Fallback>
                <p:oleObj name="Worksheet" r:id="rId6" imgW="3753131" imgH="179102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950" y="4241419"/>
                        <a:ext cx="44196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65" name="Rectangle 5"/>
          <p:cNvSpPr>
            <a:spLocks noChangeArrowheads="1"/>
          </p:cNvSpPr>
          <p:nvPr/>
        </p:nvSpPr>
        <p:spPr bwMode="auto">
          <a:xfrm>
            <a:off x="6697663" y="3339719"/>
            <a:ext cx="1982787" cy="3130550"/>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100" b="1">
                <a:latin typeface="Times New Roman" pitchFamily="18" charset="0"/>
              </a:rPr>
              <a:t>PROFILE 0 (Cluster Size = 3)</a:t>
            </a:r>
          </a:p>
          <a:p>
            <a:pPr algn="l" eaLnBrk="0" hangingPunct="0"/>
            <a:r>
              <a:rPr lang="en-US" altLang="en-US" sz="1100" b="1">
                <a:latin typeface="Times New Roman" pitchFamily="18" charset="0"/>
              </a:rPr>
              <a:t>--------------------------------------</a:t>
            </a:r>
          </a:p>
          <a:p>
            <a:pPr algn="l" eaLnBrk="0" hangingPunct="0"/>
            <a:r>
              <a:rPr lang="en-US" altLang="en-US" sz="1100" b="1">
                <a:latin typeface="Times New Roman" pitchFamily="18" charset="0"/>
              </a:rPr>
              <a:t>1.00	C.html</a:t>
            </a:r>
          </a:p>
          <a:p>
            <a:pPr algn="l" eaLnBrk="0" hangingPunct="0"/>
            <a:r>
              <a:rPr lang="en-US" altLang="en-US" sz="1100" b="1">
                <a:latin typeface="Times New Roman" pitchFamily="18" charset="0"/>
              </a:rPr>
              <a:t>1.00	D.html</a:t>
            </a:r>
          </a:p>
          <a:p>
            <a:pPr algn="l" eaLnBrk="0" hangingPunct="0"/>
            <a:endParaRPr lang="en-US" altLang="en-US" sz="1100" b="1">
              <a:latin typeface="Times New Roman" pitchFamily="18" charset="0"/>
            </a:endParaRPr>
          </a:p>
          <a:p>
            <a:pPr algn="l" eaLnBrk="0" hangingPunct="0"/>
            <a:r>
              <a:rPr lang="en-US" altLang="en-US" sz="1100" b="1">
                <a:latin typeface="Times New Roman" pitchFamily="18" charset="0"/>
              </a:rPr>
              <a:t>PROFILE 1 (Cluster Size = 4)</a:t>
            </a:r>
          </a:p>
          <a:p>
            <a:pPr algn="l" eaLnBrk="0" hangingPunct="0"/>
            <a:r>
              <a:rPr lang="en-US" altLang="en-US" sz="1100" b="1">
                <a:latin typeface="Times New Roman" pitchFamily="18" charset="0"/>
              </a:rPr>
              <a:t>--------------------------------------</a:t>
            </a:r>
          </a:p>
          <a:p>
            <a:pPr algn="l" eaLnBrk="0" hangingPunct="0"/>
            <a:r>
              <a:rPr lang="en-US" altLang="en-US" sz="1100" b="1">
                <a:latin typeface="Times New Roman" pitchFamily="18" charset="0"/>
              </a:rPr>
              <a:t>1.00	B.html</a:t>
            </a:r>
          </a:p>
          <a:p>
            <a:pPr algn="l" eaLnBrk="0" hangingPunct="0"/>
            <a:r>
              <a:rPr lang="en-US" altLang="en-US" sz="1100" b="1">
                <a:latin typeface="Times New Roman" pitchFamily="18" charset="0"/>
              </a:rPr>
              <a:t>1.00	F.html</a:t>
            </a:r>
          </a:p>
          <a:p>
            <a:pPr algn="l" eaLnBrk="0" hangingPunct="0"/>
            <a:r>
              <a:rPr lang="en-US" altLang="en-US" sz="1100" b="1">
                <a:latin typeface="Times New Roman" pitchFamily="18" charset="0"/>
              </a:rPr>
              <a:t>0.75	A.html</a:t>
            </a:r>
          </a:p>
          <a:p>
            <a:pPr algn="l" eaLnBrk="0" hangingPunct="0"/>
            <a:r>
              <a:rPr lang="en-US" altLang="en-US" sz="1100" b="1">
                <a:latin typeface="Times New Roman" pitchFamily="18" charset="0"/>
              </a:rPr>
              <a:t>0.25	C.html</a:t>
            </a:r>
          </a:p>
          <a:p>
            <a:pPr algn="l" eaLnBrk="0" hangingPunct="0"/>
            <a:endParaRPr lang="en-US" altLang="en-US" sz="1100" b="1">
              <a:latin typeface="Times New Roman" pitchFamily="18" charset="0"/>
            </a:endParaRPr>
          </a:p>
          <a:p>
            <a:pPr algn="l" eaLnBrk="0" hangingPunct="0"/>
            <a:r>
              <a:rPr lang="en-US" altLang="en-US" sz="1100" b="1">
                <a:latin typeface="Times New Roman" pitchFamily="18" charset="0"/>
              </a:rPr>
              <a:t>PROFILE 2 (Cluster Size = 3)</a:t>
            </a:r>
          </a:p>
          <a:p>
            <a:pPr algn="l" eaLnBrk="0" hangingPunct="0"/>
            <a:r>
              <a:rPr lang="en-US" altLang="en-US" sz="1100" b="1">
                <a:latin typeface="Times New Roman" pitchFamily="18" charset="0"/>
              </a:rPr>
              <a:t>--------------------------------------</a:t>
            </a:r>
          </a:p>
          <a:p>
            <a:pPr algn="l" eaLnBrk="0" hangingPunct="0"/>
            <a:r>
              <a:rPr lang="en-US" altLang="en-US" sz="1100" b="1">
                <a:latin typeface="Times New Roman" pitchFamily="18" charset="0"/>
              </a:rPr>
              <a:t>1.00	A.html</a:t>
            </a:r>
          </a:p>
          <a:p>
            <a:pPr algn="l" eaLnBrk="0" hangingPunct="0"/>
            <a:r>
              <a:rPr lang="en-US" altLang="en-US" sz="1100" b="1">
                <a:latin typeface="Times New Roman" pitchFamily="18" charset="0"/>
              </a:rPr>
              <a:t>1.00	D.html</a:t>
            </a:r>
          </a:p>
          <a:p>
            <a:pPr algn="l" eaLnBrk="0" hangingPunct="0"/>
            <a:r>
              <a:rPr lang="en-US" altLang="en-US" sz="1100" b="1">
                <a:latin typeface="Times New Roman" pitchFamily="18" charset="0"/>
              </a:rPr>
              <a:t>1.00	E.html</a:t>
            </a:r>
          </a:p>
          <a:p>
            <a:pPr algn="l" eaLnBrk="0" hangingPunct="0"/>
            <a:r>
              <a:rPr lang="en-US" altLang="en-US" sz="1100" b="1">
                <a:latin typeface="Times New Roman" pitchFamily="18" charset="0"/>
              </a:rPr>
              <a:t>0.33	C.html</a:t>
            </a:r>
          </a:p>
        </p:txBody>
      </p:sp>
      <p:sp>
        <p:nvSpPr>
          <p:cNvPr id="194566" name="AutoShape 6"/>
          <p:cNvSpPr>
            <a:spLocks noChangeArrowheads="1"/>
          </p:cNvSpPr>
          <p:nvPr/>
        </p:nvSpPr>
        <p:spPr bwMode="auto">
          <a:xfrm>
            <a:off x="3794125" y="3790569"/>
            <a:ext cx="342900" cy="292100"/>
          </a:xfrm>
          <a:prstGeom prst="downArrow">
            <a:avLst>
              <a:gd name="adj1" fmla="val 44741"/>
              <a:gd name="adj2" fmla="val 25000"/>
            </a:avLst>
          </a:prstGeom>
          <a:solidFill>
            <a:srgbClr val="FF0701"/>
          </a:solidFill>
          <a:ln w="9525">
            <a:solidFill>
              <a:srgbClr val="FF07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7" name="AutoShape 7"/>
          <p:cNvSpPr>
            <a:spLocks noChangeArrowheads="1"/>
          </p:cNvSpPr>
          <p:nvPr/>
        </p:nvSpPr>
        <p:spPr bwMode="auto">
          <a:xfrm>
            <a:off x="5959475" y="4971669"/>
            <a:ext cx="508000" cy="393700"/>
          </a:xfrm>
          <a:prstGeom prst="rightArrow">
            <a:avLst>
              <a:gd name="adj1" fmla="val 50000"/>
              <a:gd name="adj2" fmla="val 32258"/>
            </a:avLst>
          </a:prstGeom>
          <a:solidFill>
            <a:srgbClr val="FF0701"/>
          </a:solidFill>
          <a:ln w="9525">
            <a:solidFill>
              <a:srgbClr val="FF07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8" name="Text Box 8"/>
          <p:cNvSpPr txBox="1">
            <a:spLocks noChangeArrowheads="1"/>
          </p:cNvSpPr>
          <p:nvPr/>
        </p:nvSpPr>
        <p:spPr bwMode="auto">
          <a:xfrm>
            <a:off x="276225" y="1612519"/>
            <a:ext cx="1323975" cy="830997"/>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dirty="0">
                <a:latin typeface="Times New Roman" pitchFamily="18" charset="0"/>
              </a:rPr>
              <a:t>User navigation sessions </a:t>
            </a:r>
          </a:p>
        </p:txBody>
      </p:sp>
      <p:sp>
        <p:nvSpPr>
          <p:cNvPr id="194569" name="Text Box 9"/>
          <p:cNvSpPr txBox="1">
            <a:spLocks noChangeArrowheads="1"/>
          </p:cNvSpPr>
          <p:nvPr/>
        </p:nvSpPr>
        <p:spPr bwMode="auto">
          <a:xfrm>
            <a:off x="377825" y="3047619"/>
            <a:ext cx="1323975" cy="590550"/>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a:latin typeface="Times New Roman" pitchFamily="18" charset="0"/>
              </a:rPr>
              <a:t>Result of</a:t>
            </a:r>
          </a:p>
          <a:p>
            <a:pPr algn="ctr" eaLnBrk="0" hangingPunct="0"/>
            <a:r>
              <a:rPr lang="en-US" altLang="en-US" sz="1600" b="1">
                <a:latin typeface="Times New Roman" pitchFamily="18" charset="0"/>
              </a:rPr>
              <a:t>Clustering</a:t>
            </a:r>
          </a:p>
        </p:txBody>
      </p:sp>
      <p:cxnSp>
        <p:nvCxnSpPr>
          <p:cNvPr id="194570" name="AutoShape 10"/>
          <p:cNvCxnSpPr>
            <a:cxnSpLocks noChangeShapeType="1"/>
            <a:stCxn id="194568" idx="3"/>
          </p:cNvCxnSpPr>
          <p:nvPr/>
        </p:nvCxnSpPr>
        <p:spPr bwMode="auto">
          <a:xfrm>
            <a:off x="1600200" y="2030032"/>
            <a:ext cx="484188" cy="577850"/>
          </a:xfrm>
          <a:prstGeom prst="bentConnector3">
            <a:avLst>
              <a:gd name="adj1" fmla="val 49838"/>
            </a:avLst>
          </a:prstGeom>
          <a:ln>
            <a:headEnd/>
            <a:tailEnd type="triangle" w="med" len="med"/>
          </a:ln>
        </p:spPr>
        <p:style>
          <a:lnRef idx="2">
            <a:schemeClr val="accent4"/>
          </a:lnRef>
          <a:fillRef idx="0">
            <a:schemeClr val="accent4"/>
          </a:fillRef>
          <a:effectRef idx="1">
            <a:schemeClr val="accent4"/>
          </a:effectRef>
          <a:fontRef idx="minor">
            <a:schemeClr val="tx1"/>
          </a:fontRef>
        </p:style>
      </p:cxnSp>
      <p:sp>
        <p:nvSpPr>
          <p:cNvPr id="194571" name="Line 11"/>
          <p:cNvSpPr>
            <a:spLocks noChangeShapeType="1"/>
          </p:cNvSpPr>
          <p:nvPr/>
        </p:nvSpPr>
        <p:spPr bwMode="auto">
          <a:xfrm>
            <a:off x="1117600" y="3628644"/>
            <a:ext cx="619125" cy="6350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wrap="none" anchor="ctr"/>
          <a:lstStyle/>
          <a:p>
            <a:endParaRPr lang="en-US"/>
          </a:p>
        </p:txBody>
      </p:sp>
      <p:sp>
        <p:nvSpPr>
          <p:cNvPr id="194572" name="Text Box 12"/>
          <p:cNvSpPr txBox="1">
            <a:spLocks noChangeArrowheads="1"/>
          </p:cNvSpPr>
          <p:nvPr/>
        </p:nvSpPr>
        <p:spPr bwMode="auto">
          <a:xfrm>
            <a:off x="6526213" y="1609344"/>
            <a:ext cx="2287587" cy="1200150"/>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a:spAutoFit/>
          </a:bodyPr>
          <a:lstStyle/>
          <a:p>
            <a:pPr algn="l" eaLnBrk="0" hangingPunct="0"/>
            <a:r>
              <a:rPr lang="en-US" altLang="en-US" sz="1200" b="1">
                <a:latin typeface="Times New Roman" pitchFamily="18" charset="0"/>
              </a:rPr>
              <a:t>Given an active session A </a:t>
            </a:r>
            <a:r>
              <a:rPr lang="en-US" altLang="en-US" sz="1200" b="1">
                <a:latin typeface="Times New Roman" pitchFamily="18" charset="0"/>
                <a:sym typeface="Wingdings" pitchFamily="2" charset="2"/>
              </a:rPr>
              <a:t> B, the best matching profile is Profile 1. This may result in a recommendation </a:t>
            </a:r>
            <a:r>
              <a:rPr lang="en-US" altLang="en-US" sz="1200" b="1">
                <a:latin typeface="Times New Roman" pitchFamily="18" charset="0"/>
              </a:rPr>
              <a:t>for page F.html, since it appears with high weight in that profile.</a:t>
            </a:r>
          </a:p>
        </p:txBody>
      </p:sp>
      <p:sp>
        <p:nvSpPr>
          <p:cNvPr id="194573" name="AutoShape 13"/>
          <p:cNvSpPr>
            <a:spLocks noChangeArrowheads="1"/>
          </p:cNvSpPr>
          <p:nvPr/>
        </p:nvSpPr>
        <p:spPr bwMode="auto">
          <a:xfrm flipV="1">
            <a:off x="7427913" y="2928557"/>
            <a:ext cx="377825" cy="331787"/>
          </a:xfrm>
          <a:prstGeom prst="downArrow">
            <a:avLst>
              <a:gd name="adj1" fmla="val 35528"/>
              <a:gd name="adj2" fmla="val 25282"/>
            </a:avLst>
          </a:prstGeom>
          <a:solidFill>
            <a:srgbClr val="FF0701"/>
          </a:solidFill>
          <a:ln w="9525">
            <a:solidFill>
              <a:srgbClr val="FF07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135336"/>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77813" y="234950"/>
            <a:ext cx="8366125" cy="1157288"/>
          </a:xfrm>
        </p:spPr>
        <p:txBody>
          <a:bodyPr/>
          <a:lstStyle/>
          <a:p>
            <a:r>
              <a:rPr lang="en-US" altLang="en-US" dirty="0"/>
              <a:t>Clustering and Collaborative Filtering</a:t>
            </a:r>
            <a:br>
              <a:rPr lang="en-US" altLang="en-US" dirty="0"/>
            </a:br>
            <a:r>
              <a:rPr lang="en-US" altLang="en-US" sz="2400" dirty="0"/>
              <a:t>   :: Example - clustering based on ratings</a:t>
            </a:r>
          </a:p>
        </p:txBody>
      </p:sp>
      <p:graphicFrame>
        <p:nvGraphicFramePr>
          <p:cNvPr id="2" name="Table 1"/>
          <p:cNvGraphicFramePr>
            <a:graphicFrameLocks noGrp="1"/>
          </p:cNvGraphicFramePr>
          <p:nvPr>
            <p:extLst>
              <p:ext uri="{D42A27DB-BD31-4B8C-83A1-F6EECF244321}">
                <p14:modId xmlns:p14="http://schemas.microsoft.com/office/powerpoint/2010/main" val="3855330006"/>
              </p:ext>
            </p:extLst>
          </p:nvPr>
        </p:nvGraphicFramePr>
        <p:xfrm>
          <a:off x="447675" y="2176463"/>
          <a:ext cx="8239125" cy="3839649"/>
        </p:xfrm>
        <a:graphic>
          <a:graphicData uri="http://schemas.openxmlformats.org/drawingml/2006/table">
            <a:tbl>
              <a:tblPr>
                <a:tableStyleId>{5C22544A-7EE6-4342-B048-85BDC9FD1C3A}</a:tableStyleId>
              </a:tblPr>
              <a:tblGrid>
                <a:gridCol w="367585">
                  <a:extLst>
                    <a:ext uri="{9D8B030D-6E8A-4147-A177-3AD203B41FA5}">
                      <a16:colId xmlns:a16="http://schemas.microsoft.com/office/drawing/2014/main" val="20000"/>
                    </a:ext>
                  </a:extLst>
                </a:gridCol>
                <a:gridCol w="857611">
                  <a:extLst>
                    <a:ext uri="{9D8B030D-6E8A-4147-A177-3AD203B41FA5}">
                      <a16:colId xmlns:a16="http://schemas.microsoft.com/office/drawing/2014/main" val="20001"/>
                    </a:ext>
                  </a:extLst>
                </a:gridCol>
                <a:gridCol w="1169470">
                  <a:extLst>
                    <a:ext uri="{9D8B030D-6E8A-4147-A177-3AD203B41FA5}">
                      <a16:colId xmlns:a16="http://schemas.microsoft.com/office/drawing/2014/main" val="20002"/>
                    </a:ext>
                  </a:extLst>
                </a:gridCol>
                <a:gridCol w="1224333">
                  <a:extLst>
                    <a:ext uri="{9D8B030D-6E8A-4147-A177-3AD203B41FA5}">
                      <a16:colId xmlns:a16="http://schemas.microsoft.com/office/drawing/2014/main" val="20003"/>
                    </a:ext>
                  </a:extLst>
                </a:gridCol>
                <a:gridCol w="970226">
                  <a:extLst>
                    <a:ext uri="{9D8B030D-6E8A-4147-A177-3AD203B41FA5}">
                      <a16:colId xmlns:a16="http://schemas.microsoft.com/office/drawing/2014/main" val="20004"/>
                    </a:ext>
                  </a:extLst>
                </a:gridCol>
                <a:gridCol w="739221">
                  <a:extLst>
                    <a:ext uri="{9D8B030D-6E8A-4147-A177-3AD203B41FA5}">
                      <a16:colId xmlns:a16="http://schemas.microsoft.com/office/drawing/2014/main" val="20005"/>
                    </a:ext>
                  </a:extLst>
                </a:gridCol>
                <a:gridCol w="1074179">
                  <a:extLst>
                    <a:ext uri="{9D8B030D-6E8A-4147-A177-3AD203B41FA5}">
                      <a16:colId xmlns:a16="http://schemas.microsoft.com/office/drawing/2014/main" val="20006"/>
                    </a:ext>
                  </a:extLst>
                </a:gridCol>
                <a:gridCol w="900925">
                  <a:extLst>
                    <a:ext uri="{9D8B030D-6E8A-4147-A177-3AD203B41FA5}">
                      <a16:colId xmlns:a16="http://schemas.microsoft.com/office/drawing/2014/main" val="20007"/>
                    </a:ext>
                  </a:extLst>
                </a:gridCol>
                <a:gridCol w="935575">
                  <a:extLst>
                    <a:ext uri="{9D8B030D-6E8A-4147-A177-3AD203B41FA5}">
                      <a16:colId xmlns:a16="http://schemas.microsoft.com/office/drawing/2014/main" val="20008"/>
                    </a:ext>
                  </a:extLst>
                </a:gridCol>
              </a:tblGrid>
              <a:tr h="190714">
                <a:tc>
                  <a:txBody>
                    <a:bodyPr/>
                    <a:lstStyle/>
                    <a:p>
                      <a:pPr algn="ctr" fontAlgn="b"/>
                      <a:r>
                        <a:rPr lang="en-US" sz="900" u="none" strike="noStrike" dirty="0">
                          <a:effectLst/>
                        </a:rPr>
                        <a:t> </a:t>
                      </a:r>
                      <a:endParaRPr lang="en-US" sz="900" b="0" i="0" u="none" strike="noStrike" dirty="0">
                        <a:effectLst/>
                        <a:latin typeface="Arial"/>
                      </a:endParaRPr>
                    </a:p>
                  </a:txBody>
                  <a:tcPr marL="8669" marR="8669" marT="8669" marB="0" anchor="b">
                    <a:solidFill>
                      <a:schemeClr val="bg1"/>
                    </a:solidFill>
                  </a:tcPr>
                </a:tc>
                <a:tc>
                  <a:txBody>
                    <a:bodyPr/>
                    <a:lstStyle/>
                    <a:p>
                      <a:pPr algn="ctr" fontAlgn="b"/>
                      <a:r>
                        <a:rPr lang="en-US" sz="1000" b="1" u="none" strike="noStrike" dirty="0">
                          <a:solidFill>
                            <a:schemeClr val="bg1"/>
                          </a:solidFill>
                          <a:effectLst/>
                        </a:rPr>
                        <a:t>TRUE BELIEVER</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DA VINCI CODE</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WORLD IS FLAT</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MY LIFE SO FAR</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TAKING</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KITE RUNNER</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RUNNY BABBIT</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HARRY POTTER</a:t>
                      </a:r>
                      <a:endParaRPr lang="en-US" sz="1000" b="1" i="0" u="none" strike="noStrike" dirty="0">
                        <a:solidFill>
                          <a:schemeClr val="bg1"/>
                        </a:solidFill>
                        <a:effectLst/>
                        <a:latin typeface="Calibri"/>
                      </a:endParaRPr>
                    </a:p>
                  </a:txBody>
                  <a:tcPr marL="8669" marR="8669" marT="8669" marB="0" anchor="b">
                    <a:solidFill>
                      <a:srgbClr val="0070C0"/>
                    </a:solidFill>
                  </a:tcPr>
                </a:tc>
                <a:extLst>
                  <a:ext uri="{0D108BD9-81ED-4DB2-BD59-A6C34878D82A}">
                    <a16:rowId xmlns:a16="http://schemas.microsoft.com/office/drawing/2014/main" val="10000"/>
                  </a:ext>
                </a:extLst>
              </a:tr>
              <a:tr h="156039">
                <a:tc>
                  <a:txBody>
                    <a:bodyPr/>
                    <a:lstStyle/>
                    <a:p>
                      <a:pPr algn="ctr" fontAlgn="b"/>
                      <a:r>
                        <a:rPr lang="en-US" sz="900" u="none" strike="noStrike" dirty="0">
                          <a:effectLst/>
                        </a:rPr>
                        <a:t>U1</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1"/>
                  </a:ext>
                </a:extLst>
              </a:tr>
              <a:tr h="147370">
                <a:tc>
                  <a:txBody>
                    <a:bodyPr/>
                    <a:lstStyle/>
                    <a:p>
                      <a:pPr algn="ctr" fontAlgn="b"/>
                      <a:r>
                        <a:rPr lang="en-US" sz="900" u="none" strike="noStrike" dirty="0">
                          <a:effectLst/>
                        </a:rPr>
                        <a:t>U2</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2"/>
                  </a:ext>
                </a:extLst>
              </a:tr>
              <a:tr h="147370">
                <a:tc>
                  <a:txBody>
                    <a:bodyPr/>
                    <a:lstStyle/>
                    <a:p>
                      <a:pPr algn="ctr" fontAlgn="b"/>
                      <a:r>
                        <a:rPr lang="en-US" sz="900" u="none" strike="noStrike" dirty="0">
                          <a:effectLst/>
                        </a:rPr>
                        <a:t>U3</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3"/>
                  </a:ext>
                </a:extLst>
              </a:tr>
              <a:tr h="147370">
                <a:tc>
                  <a:txBody>
                    <a:bodyPr/>
                    <a:lstStyle/>
                    <a:p>
                      <a:pPr algn="ctr" fontAlgn="b"/>
                      <a:r>
                        <a:rPr lang="en-US" sz="900" u="none" strike="noStrike" dirty="0">
                          <a:effectLst/>
                        </a:rPr>
                        <a:t>U4</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4"/>
                  </a:ext>
                </a:extLst>
              </a:tr>
              <a:tr h="147370">
                <a:tc>
                  <a:txBody>
                    <a:bodyPr/>
                    <a:lstStyle/>
                    <a:p>
                      <a:pPr algn="ctr" fontAlgn="b"/>
                      <a:r>
                        <a:rPr lang="en-US" sz="900" u="none" strike="noStrike" dirty="0">
                          <a:effectLst/>
                        </a:rPr>
                        <a:t>U5</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5"/>
                  </a:ext>
                </a:extLst>
              </a:tr>
              <a:tr h="147370">
                <a:tc>
                  <a:txBody>
                    <a:bodyPr/>
                    <a:lstStyle/>
                    <a:p>
                      <a:pPr algn="ctr" fontAlgn="b"/>
                      <a:r>
                        <a:rPr lang="en-US" sz="900" u="none" strike="noStrike" dirty="0">
                          <a:effectLst/>
                        </a:rPr>
                        <a:t>U6</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6"/>
                  </a:ext>
                </a:extLst>
              </a:tr>
              <a:tr h="147370">
                <a:tc>
                  <a:txBody>
                    <a:bodyPr/>
                    <a:lstStyle/>
                    <a:p>
                      <a:pPr algn="ctr" fontAlgn="b"/>
                      <a:r>
                        <a:rPr lang="en-US" sz="900" u="none" strike="noStrike" dirty="0">
                          <a:effectLst/>
                        </a:rPr>
                        <a:t>U7</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7"/>
                  </a:ext>
                </a:extLst>
              </a:tr>
              <a:tr h="147370">
                <a:tc>
                  <a:txBody>
                    <a:bodyPr/>
                    <a:lstStyle/>
                    <a:p>
                      <a:pPr algn="ctr" fontAlgn="b"/>
                      <a:r>
                        <a:rPr lang="en-US" sz="900" u="none" strike="noStrike" dirty="0">
                          <a:effectLst/>
                        </a:rPr>
                        <a:t>U8</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8"/>
                  </a:ext>
                </a:extLst>
              </a:tr>
              <a:tr h="147370">
                <a:tc>
                  <a:txBody>
                    <a:bodyPr/>
                    <a:lstStyle/>
                    <a:p>
                      <a:pPr algn="ctr" fontAlgn="b"/>
                      <a:r>
                        <a:rPr lang="en-US" sz="900" u="none" strike="noStrike" dirty="0">
                          <a:effectLst/>
                        </a:rPr>
                        <a:t>U9</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9"/>
                  </a:ext>
                </a:extLst>
              </a:tr>
              <a:tr h="147370">
                <a:tc>
                  <a:txBody>
                    <a:bodyPr/>
                    <a:lstStyle/>
                    <a:p>
                      <a:pPr algn="ctr" fontAlgn="b"/>
                      <a:r>
                        <a:rPr lang="en-US" sz="900" u="none" strike="noStrike" dirty="0">
                          <a:effectLst/>
                        </a:rPr>
                        <a:t>U10</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0"/>
                  </a:ext>
                </a:extLst>
              </a:tr>
              <a:tr h="147370">
                <a:tc>
                  <a:txBody>
                    <a:bodyPr/>
                    <a:lstStyle/>
                    <a:p>
                      <a:pPr algn="ctr" fontAlgn="b"/>
                      <a:r>
                        <a:rPr lang="en-US" sz="900" u="none" strike="noStrike" dirty="0">
                          <a:effectLst/>
                        </a:rPr>
                        <a:t>U11</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1"/>
                  </a:ext>
                </a:extLst>
              </a:tr>
              <a:tr h="147370">
                <a:tc>
                  <a:txBody>
                    <a:bodyPr/>
                    <a:lstStyle/>
                    <a:p>
                      <a:pPr algn="ctr" fontAlgn="b"/>
                      <a:r>
                        <a:rPr lang="en-US" sz="900" u="none" strike="noStrike" dirty="0">
                          <a:effectLst/>
                        </a:rPr>
                        <a:t>U12</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2"/>
                  </a:ext>
                </a:extLst>
              </a:tr>
              <a:tr h="147370">
                <a:tc>
                  <a:txBody>
                    <a:bodyPr/>
                    <a:lstStyle/>
                    <a:p>
                      <a:pPr algn="ctr" fontAlgn="b"/>
                      <a:r>
                        <a:rPr lang="en-US" sz="900" u="none" strike="noStrike" dirty="0">
                          <a:effectLst/>
                        </a:rPr>
                        <a:t>U13</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3"/>
                  </a:ext>
                </a:extLst>
              </a:tr>
              <a:tr h="147370">
                <a:tc>
                  <a:txBody>
                    <a:bodyPr/>
                    <a:lstStyle/>
                    <a:p>
                      <a:pPr algn="ctr" fontAlgn="b"/>
                      <a:r>
                        <a:rPr lang="en-US" sz="900" u="none" strike="noStrike" dirty="0">
                          <a:effectLst/>
                        </a:rPr>
                        <a:t>U14</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4"/>
                  </a:ext>
                </a:extLst>
              </a:tr>
              <a:tr h="147370">
                <a:tc>
                  <a:txBody>
                    <a:bodyPr/>
                    <a:lstStyle/>
                    <a:p>
                      <a:pPr algn="ctr" fontAlgn="b"/>
                      <a:r>
                        <a:rPr lang="en-US" sz="900" u="none" strike="noStrike" dirty="0">
                          <a:effectLst/>
                        </a:rPr>
                        <a:t>U15</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5"/>
                  </a:ext>
                </a:extLst>
              </a:tr>
              <a:tr h="147370">
                <a:tc>
                  <a:txBody>
                    <a:bodyPr/>
                    <a:lstStyle/>
                    <a:p>
                      <a:pPr algn="ctr" fontAlgn="b"/>
                      <a:r>
                        <a:rPr lang="en-US" sz="900" u="none" strike="noStrike" dirty="0">
                          <a:effectLst/>
                        </a:rPr>
                        <a:t>U16</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6"/>
                  </a:ext>
                </a:extLst>
              </a:tr>
              <a:tr h="147370">
                <a:tc>
                  <a:txBody>
                    <a:bodyPr/>
                    <a:lstStyle/>
                    <a:p>
                      <a:pPr algn="ctr" fontAlgn="b"/>
                      <a:r>
                        <a:rPr lang="en-US" sz="900" u="none" strike="noStrike" dirty="0">
                          <a:effectLst/>
                        </a:rPr>
                        <a:t>U17</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7"/>
                  </a:ext>
                </a:extLst>
              </a:tr>
              <a:tr h="147370">
                <a:tc>
                  <a:txBody>
                    <a:bodyPr/>
                    <a:lstStyle/>
                    <a:p>
                      <a:pPr algn="ctr" fontAlgn="b"/>
                      <a:r>
                        <a:rPr lang="en-US" sz="900" u="none" strike="noStrike" dirty="0">
                          <a:effectLst/>
                        </a:rPr>
                        <a:t>U18</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8"/>
                  </a:ext>
                </a:extLst>
              </a:tr>
              <a:tr h="147370">
                <a:tc>
                  <a:txBody>
                    <a:bodyPr/>
                    <a:lstStyle/>
                    <a:p>
                      <a:pPr algn="ctr" fontAlgn="b"/>
                      <a:r>
                        <a:rPr lang="en-US" sz="900" u="none" strike="noStrike" dirty="0">
                          <a:effectLst/>
                        </a:rPr>
                        <a:t>U19</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9"/>
                  </a:ext>
                </a:extLst>
              </a:tr>
              <a:tr h="147370">
                <a:tc>
                  <a:txBody>
                    <a:bodyPr/>
                    <a:lstStyle/>
                    <a:p>
                      <a:pPr algn="ctr" fontAlgn="b"/>
                      <a:r>
                        <a:rPr lang="en-US" sz="900" u="none" strike="noStrike" dirty="0">
                          <a:effectLst/>
                        </a:rPr>
                        <a:t>U20</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20"/>
                  </a:ext>
                </a:extLst>
              </a:tr>
            </a:tbl>
          </a:graphicData>
        </a:graphic>
      </p:graphicFrame>
      <p:sp>
        <p:nvSpPr>
          <p:cNvPr id="3" name="TextBox 2"/>
          <p:cNvSpPr txBox="1"/>
          <p:nvPr/>
        </p:nvSpPr>
        <p:spPr>
          <a:xfrm>
            <a:off x="1857375" y="1609725"/>
            <a:ext cx="5545108" cy="369332"/>
          </a:xfrm>
          <a:prstGeom prst="rect">
            <a:avLst/>
          </a:prstGeom>
          <a:noFill/>
        </p:spPr>
        <p:txBody>
          <a:bodyPr wrap="none" rtlCol="0">
            <a:spAutoFit/>
          </a:bodyPr>
          <a:lstStyle/>
          <a:p>
            <a:r>
              <a:rPr lang="en-US" sz="1800" dirty="0">
                <a:latin typeface="+mj-lt"/>
              </a:rPr>
              <a:t>Consider the following book ratings data (Scale: 1-5)</a:t>
            </a:r>
          </a:p>
        </p:txBody>
      </p:sp>
    </p:spTree>
    <p:extLst>
      <p:ext uri="{BB962C8B-B14F-4D97-AF65-F5344CB8AC3E}">
        <p14:creationId xmlns:p14="http://schemas.microsoft.com/office/powerpoint/2010/main" val="1328866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42938" y="6335713"/>
            <a:ext cx="3429000" cy="228600"/>
          </a:xfrm>
        </p:spPr>
        <p:txBody>
          <a:bodyPr/>
          <a:lstStyle/>
          <a:p>
            <a:fld id="{A39F5A89-E672-416F-8966-A63F33022FF7}" type="slidenum">
              <a:rPr lang="en-US" altLang="en-US"/>
              <a:pPr/>
              <a:t>57</a:t>
            </a:fld>
            <a:endParaRPr lang="en-US" altLang="en-US"/>
          </a:p>
        </p:txBody>
      </p:sp>
      <p:sp>
        <p:nvSpPr>
          <p:cNvPr id="300034" name="Rectangle 2"/>
          <p:cNvSpPr>
            <a:spLocks noGrp="1" noChangeArrowheads="1"/>
          </p:cNvSpPr>
          <p:nvPr>
            <p:ph type="title"/>
          </p:nvPr>
        </p:nvSpPr>
        <p:spPr>
          <a:xfrm>
            <a:off x="277813" y="155822"/>
            <a:ext cx="8366125" cy="1157288"/>
          </a:xfrm>
        </p:spPr>
        <p:txBody>
          <a:bodyPr/>
          <a:lstStyle/>
          <a:p>
            <a:r>
              <a:rPr lang="en-US" altLang="en-US" dirty="0"/>
              <a:t>Clustering and Collaborative Filtering</a:t>
            </a:r>
            <a:br>
              <a:rPr lang="en-US" altLang="en-US" dirty="0"/>
            </a:br>
            <a:r>
              <a:rPr lang="en-US" altLang="en-US" sz="2400" dirty="0"/>
              <a:t>   :: Example - clustering based on ratings</a:t>
            </a:r>
          </a:p>
        </p:txBody>
      </p:sp>
      <p:sp>
        <p:nvSpPr>
          <p:cNvPr id="3" name="TextBox 2"/>
          <p:cNvSpPr txBox="1"/>
          <p:nvPr/>
        </p:nvSpPr>
        <p:spPr>
          <a:xfrm>
            <a:off x="1537373" y="1442867"/>
            <a:ext cx="5609228" cy="1477328"/>
          </a:xfrm>
          <a:prstGeom prst="rect">
            <a:avLst/>
          </a:prstGeom>
          <a:solidFill>
            <a:schemeClr val="accent2">
              <a:lumMod val="20000"/>
              <a:lumOff val="80000"/>
            </a:schemeClr>
          </a:solidFill>
          <a:ln>
            <a:solidFill>
              <a:schemeClr val="tx1"/>
            </a:solidFill>
          </a:ln>
        </p:spPr>
        <p:txBody>
          <a:bodyPr wrap="none" rtlCol="0">
            <a:spAutoFit/>
          </a:bodyPr>
          <a:lstStyle/>
          <a:p>
            <a:pPr algn="l"/>
            <a:r>
              <a:rPr lang="en-US" sz="1800" dirty="0">
                <a:latin typeface="+mj-lt"/>
              </a:rPr>
              <a:t>Cluster centroids after k-means clustering with k=4</a:t>
            </a:r>
          </a:p>
          <a:p>
            <a:pPr marL="285750" indent="-285750" algn="l">
              <a:buFont typeface="Arial" panose="020B0604020202020204" pitchFamily="34" charset="0"/>
              <a:buChar char="•"/>
            </a:pPr>
            <a:r>
              <a:rPr lang="en-US" sz="1800" dirty="0">
                <a:latin typeface="+mj-lt"/>
              </a:rPr>
              <a:t>In this case, each centroid represented the </a:t>
            </a:r>
            <a:br>
              <a:rPr lang="en-US" sz="1800" dirty="0">
                <a:latin typeface="+mj-lt"/>
              </a:rPr>
            </a:br>
            <a:r>
              <a:rPr lang="en-US" sz="1800" dirty="0">
                <a:latin typeface="+mj-lt"/>
              </a:rPr>
              <a:t>average rating (in that cluster of users) for each item</a:t>
            </a:r>
          </a:p>
          <a:p>
            <a:pPr marL="285750" indent="-285750" algn="l">
              <a:buFont typeface="Arial" panose="020B0604020202020204" pitchFamily="34" charset="0"/>
              <a:buChar char="•"/>
            </a:pPr>
            <a:r>
              <a:rPr lang="en-US" sz="1800" dirty="0">
                <a:latin typeface="+mj-lt"/>
              </a:rPr>
              <a:t>The first column shows the centroid of the whole data</a:t>
            </a:r>
            <a:br>
              <a:rPr lang="en-US" sz="1800" dirty="0">
                <a:latin typeface="+mj-lt"/>
              </a:rPr>
            </a:br>
            <a:r>
              <a:rPr lang="en-US" sz="1800" dirty="0">
                <a:latin typeface="+mj-lt"/>
              </a:rPr>
              <a:t>set, i.e., the overall item average ratings across all users</a:t>
            </a:r>
          </a:p>
        </p:txBody>
      </p:sp>
      <p:graphicFrame>
        <p:nvGraphicFramePr>
          <p:cNvPr id="4" name="Table 3"/>
          <p:cNvGraphicFramePr>
            <a:graphicFrameLocks noGrp="1"/>
          </p:cNvGraphicFramePr>
          <p:nvPr>
            <p:extLst>
              <p:ext uri="{D42A27DB-BD31-4B8C-83A1-F6EECF244321}">
                <p14:modId xmlns:p14="http://schemas.microsoft.com/office/powerpoint/2010/main" val="2628740790"/>
              </p:ext>
            </p:extLst>
          </p:nvPr>
        </p:nvGraphicFramePr>
        <p:xfrm>
          <a:off x="1659919" y="3094789"/>
          <a:ext cx="5017851" cy="2395742"/>
        </p:xfrm>
        <a:graphic>
          <a:graphicData uri="http://schemas.openxmlformats.org/drawingml/2006/table">
            <a:tbl>
              <a:tblPr/>
              <a:tblGrid>
                <a:gridCol w="1433671">
                  <a:extLst>
                    <a:ext uri="{9D8B030D-6E8A-4147-A177-3AD203B41FA5}">
                      <a16:colId xmlns:a16="http://schemas.microsoft.com/office/drawing/2014/main" val="20000"/>
                    </a:ext>
                  </a:extLst>
                </a:gridCol>
                <a:gridCol w="716836">
                  <a:extLst>
                    <a:ext uri="{9D8B030D-6E8A-4147-A177-3AD203B41FA5}">
                      <a16:colId xmlns:a16="http://schemas.microsoft.com/office/drawing/2014/main" val="20001"/>
                    </a:ext>
                  </a:extLst>
                </a:gridCol>
                <a:gridCol w="716836">
                  <a:extLst>
                    <a:ext uri="{9D8B030D-6E8A-4147-A177-3AD203B41FA5}">
                      <a16:colId xmlns:a16="http://schemas.microsoft.com/office/drawing/2014/main" val="20002"/>
                    </a:ext>
                  </a:extLst>
                </a:gridCol>
                <a:gridCol w="716836">
                  <a:extLst>
                    <a:ext uri="{9D8B030D-6E8A-4147-A177-3AD203B41FA5}">
                      <a16:colId xmlns:a16="http://schemas.microsoft.com/office/drawing/2014/main" val="20003"/>
                    </a:ext>
                  </a:extLst>
                </a:gridCol>
                <a:gridCol w="716836">
                  <a:extLst>
                    <a:ext uri="{9D8B030D-6E8A-4147-A177-3AD203B41FA5}">
                      <a16:colId xmlns:a16="http://schemas.microsoft.com/office/drawing/2014/main" val="20004"/>
                    </a:ext>
                  </a:extLst>
                </a:gridCol>
                <a:gridCol w="716836">
                  <a:extLst>
                    <a:ext uri="{9D8B030D-6E8A-4147-A177-3AD203B41FA5}">
                      <a16:colId xmlns:a16="http://schemas.microsoft.com/office/drawing/2014/main" val="20005"/>
                    </a:ext>
                  </a:extLst>
                </a:gridCol>
              </a:tblGrid>
              <a:tr h="257104">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25400" cap="flat" cmpd="dbl" algn="ctr">
                      <a:solidFill>
                        <a:srgbClr val="3F3F3F"/>
                      </a:solidFill>
                      <a:prstDash val="solid"/>
                      <a:round/>
                      <a:headEnd type="none" w="med" len="med"/>
                      <a:tailEnd type="none" w="med" len="med"/>
                    </a:lnR>
                    <a:lnT>
                      <a:noFill/>
                    </a:lnT>
                    <a:lnB>
                      <a:noFill/>
                    </a:lnB>
                  </a:tcPr>
                </a:tc>
                <a:tc>
                  <a:txBody>
                    <a:bodyPr/>
                    <a:lstStyle/>
                    <a:p>
                      <a:pPr algn="ctr" fontAlgn="b"/>
                      <a:r>
                        <a:rPr lang="en-US" sz="1100" b="1" i="0" u="none" strike="noStrike">
                          <a:solidFill>
                            <a:srgbClr val="FFFFFF"/>
                          </a:solidFill>
                          <a:effectLst/>
                          <a:latin typeface="Calibri"/>
                        </a:rPr>
                        <a:t>Full Data</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1</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2</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571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w="25400" cap="flat" cmpd="dbl" algn="ctr">
                      <a:solidFill>
                        <a:srgbClr val="3F3F3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a:rPr>
                        <a:t>Size=20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Size=7</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245417">
                <a:tc>
                  <a:txBody>
                    <a:bodyPr/>
                    <a:lstStyle/>
                    <a:p>
                      <a:pPr algn="l" fontAlgn="b"/>
                      <a:r>
                        <a:rPr lang="en-US" sz="1100" b="1" i="0" u="none" strike="noStrike" dirty="0">
                          <a:solidFill>
                            <a:srgbClr val="000000"/>
                          </a:solidFill>
                          <a:effectLst/>
                          <a:latin typeface="Calibri"/>
                        </a:rPr>
                        <a:t>TRUE BELIEVER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31">
                <a:tc>
                  <a:txBody>
                    <a:bodyPr/>
                    <a:lstStyle/>
                    <a:p>
                      <a:pPr algn="l" fontAlgn="b"/>
                      <a:r>
                        <a:rPr lang="en-US" sz="1100" b="1" i="0" u="none" strike="noStrike" dirty="0">
                          <a:solidFill>
                            <a:srgbClr val="000000"/>
                          </a:solidFill>
                          <a:effectLst/>
                          <a:latin typeface="Calibri"/>
                        </a:rPr>
                        <a:t>THE DA VINCI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31">
                <a:tc>
                  <a:txBody>
                    <a:bodyPr/>
                    <a:lstStyle/>
                    <a:p>
                      <a:pPr algn="l" fontAlgn="b"/>
                      <a:r>
                        <a:rPr lang="en-US" sz="1100" b="1" i="0" u="none" strike="noStrike" dirty="0">
                          <a:solidFill>
                            <a:srgbClr val="000000"/>
                          </a:solidFill>
                          <a:effectLst/>
                          <a:latin typeface="Calibri"/>
                        </a:rPr>
                        <a:t>THE WORLD IS FLAT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3731">
                <a:tc>
                  <a:txBody>
                    <a:bodyPr/>
                    <a:lstStyle/>
                    <a:p>
                      <a:pPr algn="l" fontAlgn="b"/>
                      <a:r>
                        <a:rPr lang="en-US" sz="1100" b="1" i="0" u="none" strike="noStrike">
                          <a:solidFill>
                            <a:srgbClr val="000000"/>
                          </a:solidFill>
                          <a:effectLst/>
                          <a:latin typeface="Calibri"/>
                        </a:rPr>
                        <a:t>MY LIFE SO FAR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3731">
                <a:tc>
                  <a:txBody>
                    <a:bodyPr/>
                    <a:lstStyle/>
                    <a:p>
                      <a:pPr algn="l" fontAlgn="b"/>
                      <a:r>
                        <a:rPr lang="en-US" sz="1100" b="1" i="0" u="none" strike="noStrike">
                          <a:solidFill>
                            <a:srgbClr val="000000"/>
                          </a:solidFill>
                          <a:effectLst/>
                          <a:latin typeface="Calibri"/>
                        </a:rPr>
                        <a:t>THE TAKING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3731">
                <a:tc>
                  <a:txBody>
                    <a:bodyPr/>
                    <a:lstStyle/>
                    <a:p>
                      <a:pPr algn="l" fontAlgn="b"/>
                      <a:r>
                        <a:rPr lang="en-US" sz="1100" b="1" i="0" u="none" strike="noStrike">
                          <a:solidFill>
                            <a:srgbClr val="000000"/>
                          </a:solidFill>
                          <a:effectLst/>
                          <a:latin typeface="Calibri"/>
                        </a:rPr>
                        <a:t>THE KITE RUNNER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3731">
                <a:tc>
                  <a:txBody>
                    <a:bodyPr/>
                    <a:lstStyle/>
                    <a:p>
                      <a:pPr algn="l" fontAlgn="b"/>
                      <a:r>
                        <a:rPr lang="en-US" sz="1100" b="1" i="0" u="none" strike="noStrike">
                          <a:solidFill>
                            <a:srgbClr val="000000"/>
                          </a:solidFill>
                          <a:effectLst/>
                          <a:latin typeface="Calibri"/>
                        </a:rPr>
                        <a:t>RUNNY BABBIT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3731">
                <a:tc>
                  <a:txBody>
                    <a:bodyPr/>
                    <a:lstStyle/>
                    <a:p>
                      <a:pPr algn="l" fontAlgn="b"/>
                      <a:r>
                        <a:rPr lang="en-US" sz="1100" b="1" i="0" u="none" strike="noStrike">
                          <a:solidFill>
                            <a:srgbClr val="000000"/>
                          </a:solidFill>
                          <a:effectLst/>
                          <a:latin typeface="Calibri"/>
                        </a:rPr>
                        <a:t>HARRY POTTER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3.76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TextBox 5"/>
          <p:cNvSpPr txBox="1"/>
          <p:nvPr/>
        </p:nvSpPr>
        <p:spPr>
          <a:xfrm>
            <a:off x="801750" y="5657087"/>
            <a:ext cx="7489166" cy="646331"/>
          </a:xfrm>
          <a:prstGeom prst="rect">
            <a:avLst/>
          </a:prstGeom>
          <a:solidFill>
            <a:schemeClr val="accent2">
              <a:lumMod val="20000"/>
              <a:lumOff val="80000"/>
            </a:schemeClr>
          </a:solidFill>
          <a:ln>
            <a:solidFill>
              <a:schemeClr val="tx1"/>
            </a:solidFill>
          </a:ln>
        </p:spPr>
        <p:txBody>
          <a:bodyPr wrap="none" rtlCol="0">
            <a:spAutoFit/>
          </a:bodyPr>
          <a:lstStyle/>
          <a:p>
            <a:pPr algn="l"/>
            <a:r>
              <a:rPr lang="en-US" sz="1800" dirty="0">
                <a:latin typeface="+mj-lt"/>
              </a:rPr>
              <a:t>How do we compute predicted rating for “The Da Vinci Code” for a user NU1:</a:t>
            </a:r>
            <a:br>
              <a:rPr lang="en-US" sz="1800" dirty="0">
                <a:latin typeface="+mj-lt"/>
              </a:rPr>
            </a:br>
            <a:r>
              <a:rPr lang="en-US" sz="1800" dirty="0">
                <a:latin typeface="+mj-lt"/>
              </a:rPr>
              <a:t>NU1 = {“The Believer”: 3; “The Taking”: 3.5; “Runny </a:t>
            </a:r>
            <a:r>
              <a:rPr lang="en-US" sz="1800" dirty="0" err="1">
                <a:latin typeface="+mj-lt"/>
              </a:rPr>
              <a:t>Babbit</a:t>
            </a:r>
            <a:r>
              <a:rPr lang="en-US" sz="1800" dirty="0">
                <a:latin typeface="+mj-lt"/>
              </a:rPr>
              <a:t>”: 3}?</a:t>
            </a:r>
          </a:p>
        </p:txBody>
      </p:sp>
    </p:spTree>
    <p:extLst>
      <p:ext uri="{BB962C8B-B14F-4D97-AF65-F5344CB8AC3E}">
        <p14:creationId xmlns:p14="http://schemas.microsoft.com/office/powerpoint/2010/main" val="2794938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42938" y="6335713"/>
            <a:ext cx="3429000" cy="228600"/>
          </a:xfrm>
        </p:spPr>
        <p:txBody>
          <a:bodyPr/>
          <a:lstStyle/>
          <a:p>
            <a:fld id="{A39F5A89-E672-416F-8966-A63F33022FF7}" type="slidenum">
              <a:rPr lang="en-US" altLang="en-US"/>
              <a:pPr/>
              <a:t>58</a:t>
            </a:fld>
            <a:endParaRPr lang="en-US" altLang="en-US"/>
          </a:p>
        </p:txBody>
      </p:sp>
      <p:sp>
        <p:nvSpPr>
          <p:cNvPr id="300034" name="Rectangle 2"/>
          <p:cNvSpPr>
            <a:spLocks noGrp="1" noChangeArrowheads="1"/>
          </p:cNvSpPr>
          <p:nvPr>
            <p:ph type="title"/>
          </p:nvPr>
        </p:nvSpPr>
        <p:spPr>
          <a:xfrm>
            <a:off x="277813" y="234950"/>
            <a:ext cx="8366125" cy="1157288"/>
          </a:xfrm>
        </p:spPr>
        <p:txBody>
          <a:bodyPr/>
          <a:lstStyle/>
          <a:p>
            <a:r>
              <a:rPr lang="en-US" altLang="en-US" dirty="0"/>
              <a:t>Clustering and Collaborative Filtering</a:t>
            </a:r>
            <a:br>
              <a:rPr lang="en-US" altLang="en-US" dirty="0"/>
            </a:br>
            <a:r>
              <a:rPr lang="en-US" altLang="en-US" sz="2400" dirty="0"/>
              <a:t>   :: Example - clustering based on ratings</a:t>
            </a:r>
          </a:p>
        </p:txBody>
      </p:sp>
      <p:sp>
        <p:nvSpPr>
          <p:cNvPr id="3" name="TextBox 2"/>
          <p:cNvSpPr txBox="1"/>
          <p:nvPr/>
        </p:nvSpPr>
        <p:spPr>
          <a:xfrm>
            <a:off x="1203997" y="1705898"/>
            <a:ext cx="7225055" cy="646331"/>
          </a:xfrm>
          <a:prstGeom prst="rect">
            <a:avLst/>
          </a:prstGeom>
          <a:solidFill>
            <a:schemeClr val="accent2">
              <a:lumMod val="20000"/>
              <a:lumOff val="80000"/>
            </a:schemeClr>
          </a:solidFill>
          <a:ln>
            <a:solidFill>
              <a:schemeClr val="tx1"/>
            </a:solidFill>
          </a:ln>
        </p:spPr>
        <p:txBody>
          <a:bodyPr wrap="none" rtlCol="0">
            <a:spAutoFit/>
          </a:bodyPr>
          <a:lstStyle/>
          <a:p>
            <a:r>
              <a:rPr lang="en-US" sz="1800" dirty="0">
                <a:latin typeface="+mj-lt"/>
              </a:rPr>
              <a:t>This approach provides a model-based (and more scalable) version</a:t>
            </a:r>
            <a:br>
              <a:rPr lang="en-US" sz="1800" dirty="0">
                <a:latin typeface="+mj-lt"/>
              </a:rPr>
            </a:br>
            <a:r>
              <a:rPr lang="en-US" sz="1800" dirty="0">
                <a:latin typeface="+mj-lt"/>
              </a:rPr>
              <a:t>of user-based collaborative filtering, compared to k-nearest-neighbor</a:t>
            </a:r>
          </a:p>
        </p:txBody>
      </p:sp>
      <p:graphicFrame>
        <p:nvGraphicFramePr>
          <p:cNvPr id="6" name="Table 5"/>
          <p:cNvGraphicFramePr>
            <a:graphicFrameLocks noGrp="1"/>
          </p:cNvGraphicFramePr>
          <p:nvPr>
            <p:extLst>
              <p:ext uri="{D42A27DB-BD31-4B8C-83A1-F6EECF244321}">
                <p14:modId xmlns:p14="http://schemas.microsoft.com/office/powerpoint/2010/main" val="3263491332"/>
              </p:ext>
            </p:extLst>
          </p:nvPr>
        </p:nvGraphicFramePr>
        <p:xfrm>
          <a:off x="1432598" y="2662237"/>
          <a:ext cx="6081713" cy="2333625"/>
        </p:xfrm>
        <a:graphic>
          <a:graphicData uri="http://schemas.openxmlformats.org/drawingml/2006/table">
            <a:tbl>
              <a:tblPr/>
              <a:tblGrid>
                <a:gridCol w="1524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900113">
                  <a:extLst>
                    <a:ext uri="{9D8B030D-6E8A-4147-A177-3AD203B41FA5}">
                      <a16:colId xmlns:a16="http://schemas.microsoft.com/office/drawing/2014/main" val="20007"/>
                    </a:ext>
                  </a:extLst>
                </a:gridCol>
              </a:tblGrid>
              <a:tr h="209550">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25400" cap="flat" cmpd="dbl" algn="ctr">
                      <a:solidFill>
                        <a:srgbClr val="3F3F3F"/>
                      </a:solidFill>
                      <a:prstDash val="solid"/>
                      <a:round/>
                      <a:headEnd type="none" w="med" len="med"/>
                      <a:tailEnd type="none" w="med" len="med"/>
                    </a:lnR>
                    <a:lnT>
                      <a:noFill/>
                    </a:lnT>
                    <a:lnB>
                      <a:noFill/>
                    </a:lnB>
                    <a:solidFill>
                      <a:srgbClr val="FFFFFF"/>
                    </a:solidFill>
                  </a:tcPr>
                </a:tc>
                <a:tc>
                  <a:txBody>
                    <a:bodyPr/>
                    <a:lstStyle/>
                    <a:p>
                      <a:pPr algn="ctr" fontAlgn="b"/>
                      <a:r>
                        <a:rPr lang="en-US" sz="1100" b="1" i="0" u="none" strike="noStrike">
                          <a:solidFill>
                            <a:srgbClr val="FFFFFF"/>
                          </a:solidFill>
                          <a:effectLst/>
                          <a:latin typeface="Calibri"/>
                        </a:rPr>
                        <a:t>Full Data</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1</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2</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25400" cap="flat" cmpd="dbl" algn="ctr">
                      <a:solidFill>
                        <a:srgbClr val="3F3F3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US" sz="1100" b="1" i="0" u="none" strike="noStrike">
                          <a:solidFill>
                            <a:srgbClr val="FFFFFF"/>
                          </a:solidFill>
                          <a:effectLst/>
                          <a:latin typeface="Calibri"/>
                        </a:rPr>
                        <a:t>New User NU1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9550">
                <a:tc>
                  <a:txBody>
                    <a:bodyPr/>
                    <a:lstStyle/>
                    <a:p>
                      <a:pPr algn="l" fontAlgn="b"/>
                      <a:r>
                        <a:rPr lang="en-US" sz="1100" b="0" i="0" u="none" strike="noStrike">
                          <a:solidFill>
                            <a:srgbClr val="000000"/>
                          </a:solidFill>
                          <a:effectLst/>
                          <a:latin typeface="Calibri"/>
                        </a:rPr>
                        <a:t> </a:t>
                      </a:r>
                    </a:p>
                  </a:txBody>
                  <a:tcPr marL="9525" marR="9525" marT="9525" marB="0" anchor="b">
                    <a:lnL>
                      <a:noFill/>
                    </a:lnL>
                    <a:lnR w="25400" cap="flat" cmpd="dbl" algn="ctr">
                      <a:solidFill>
                        <a:srgbClr val="3F3F3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FFFFFF"/>
                          </a:solidFill>
                          <a:effectLst/>
                          <a:latin typeface="Calibri"/>
                        </a:rPr>
                        <a:t>Size=20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dirty="0">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Size=7</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25400" cap="flat" cmpd="dbl" algn="ctr">
                      <a:solidFill>
                        <a:srgbClr val="3F3F3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10001"/>
                  </a:ext>
                </a:extLst>
              </a:tr>
              <a:tr h="200025">
                <a:tc>
                  <a:txBody>
                    <a:bodyPr/>
                    <a:lstStyle/>
                    <a:p>
                      <a:pPr algn="l" fontAlgn="b"/>
                      <a:r>
                        <a:rPr lang="en-US" sz="1100" b="1" i="0" u="none" strike="noStrike">
                          <a:solidFill>
                            <a:srgbClr val="000000"/>
                          </a:solidFill>
                          <a:effectLst/>
                          <a:latin typeface="Calibri"/>
                        </a:rPr>
                        <a:t>TRUE BELIEVER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US" sz="1100" b="1" i="0" u="none" strike="noStrike">
                          <a:solidFill>
                            <a:srgbClr val="000000"/>
                          </a:solidFill>
                          <a:effectLst/>
                          <a:latin typeface="Calibri"/>
                        </a:rPr>
                        <a:t>THE DA VINCI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n-US" sz="1100" b="1" i="0" u="none" strike="noStrike">
                          <a:solidFill>
                            <a:srgbClr val="000000"/>
                          </a:solidFill>
                          <a:effectLst/>
                          <a:latin typeface="Calibri"/>
                        </a:rPr>
                        <a:t>THE WORLD IS FLAT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n-US" sz="1100" b="1" i="0" u="none" strike="noStrike">
                          <a:solidFill>
                            <a:srgbClr val="000000"/>
                          </a:solidFill>
                          <a:effectLst/>
                          <a:latin typeface="Calibri"/>
                        </a:rPr>
                        <a:t>MY LIFE SO FAR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n-US" sz="1100" b="1" i="0" u="none" strike="noStrike">
                          <a:solidFill>
                            <a:srgbClr val="000000"/>
                          </a:solidFill>
                          <a:effectLst/>
                          <a:latin typeface="Calibri"/>
                        </a:rPr>
                        <a:t>THE TAKING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n-US" sz="1100" b="1" i="0" u="none" strike="noStrike">
                          <a:solidFill>
                            <a:srgbClr val="000000"/>
                          </a:solidFill>
                          <a:effectLst/>
                          <a:latin typeface="Calibri"/>
                        </a:rPr>
                        <a:t>THE KITE RUNNER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n-US" sz="1100" b="1" i="0" u="none" strike="noStrike">
                          <a:solidFill>
                            <a:srgbClr val="000000"/>
                          </a:solidFill>
                          <a:effectLst/>
                          <a:latin typeface="Calibri"/>
                        </a:rPr>
                        <a:t>RUNNY BABBIT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n-US" sz="1100" b="1" i="0" u="none" strike="noStrike">
                          <a:solidFill>
                            <a:srgbClr val="000000"/>
                          </a:solidFill>
                          <a:effectLst/>
                          <a:latin typeface="Calibri"/>
                        </a:rPr>
                        <a:t>HARRY POTTER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190500">
                <a:tc>
                  <a:txBody>
                    <a:bodyPr/>
                    <a:lstStyle/>
                    <a:p>
                      <a:pPr algn="l" fontAlgn="b"/>
                      <a:r>
                        <a:rPr lang="en-US" sz="1100" b="1" i="0" u="none" strike="noStrike">
                          <a:solidFill>
                            <a:srgbClr val="000000"/>
                          </a:solidFill>
                          <a:effectLst/>
                          <a:latin typeface="Calibri"/>
                        </a:rPr>
                        <a:t>Correlation w/ NU1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11"/>
                  </a:ext>
                </a:extLst>
              </a:tr>
            </a:tbl>
          </a:graphicData>
        </a:graphic>
      </p:graphicFrame>
      <p:sp>
        <p:nvSpPr>
          <p:cNvPr id="8" name="TextBox 7"/>
          <p:cNvSpPr txBox="1"/>
          <p:nvPr/>
        </p:nvSpPr>
        <p:spPr>
          <a:xfrm>
            <a:off x="1099221" y="5334923"/>
            <a:ext cx="7477368" cy="646331"/>
          </a:xfrm>
          <a:prstGeom prst="rect">
            <a:avLst/>
          </a:prstGeom>
          <a:solidFill>
            <a:schemeClr val="accent2">
              <a:lumMod val="20000"/>
              <a:lumOff val="80000"/>
            </a:schemeClr>
          </a:solidFill>
          <a:ln>
            <a:solidFill>
              <a:schemeClr val="tx1"/>
            </a:solidFill>
          </a:ln>
        </p:spPr>
        <p:txBody>
          <a:bodyPr wrap="none" rtlCol="0">
            <a:spAutoFit/>
          </a:bodyPr>
          <a:lstStyle/>
          <a:p>
            <a:r>
              <a:rPr lang="en-US" sz="1800" dirty="0">
                <a:latin typeface="+mj-lt"/>
              </a:rPr>
              <a:t>NU1 has highest similarity to cluster 3 centroid. The whole cluster could</a:t>
            </a:r>
            <a:br>
              <a:rPr lang="en-US" sz="1800" dirty="0">
                <a:latin typeface="+mj-lt"/>
              </a:rPr>
            </a:br>
            <a:r>
              <a:rPr lang="en-US" sz="1800" dirty="0">
                <a:latin typeface="+mj-lt"/>
              </a:rPr>
              <a:t>be used as the “neighborhood” for NU1. </a:t>
            </a:r>
          </a:p>
        </p:txBody>
      </p:sp>
    </p:spTree>
    <p:extLst>
      <p:ext uri="{BB962C8B-B14F-4D97-AF65-F5344CB8AC3E}">
        <p14:creationId xmlns:p14="http://schemas.microsoft.com/office/powerpoint/2010/main" val="1785639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a:xfrm>
            <a:off x="642938" y="6335713"/>
            <a:ext cx="3429000" cy="228600"/>
          </a:xfrm>
          <a:noFill/>
        </p:spPr>
        <p:txBody>
          <a:bodyPr/>
          <a:lstStyle/>
          <a:p>
            <a:fld id="{1759603C-A87A-4554-9DAB-7E2BA7A03FCD}" type="slidenum">
              <a:rPr lang="en-US"/>
              <a:pPr/>
              <a:t>59</a:t>
            </a:fld>
            <a:endParaRPr lang="en-US" sz="1400" b="0">
              <a:solidFill>
                <a:schemeClr val="tx1"/>
              </a:solidFill>
            </a:endParaRPr>
          </a:p>
        </p:txBody>
      </p:sp>
      <p:sp>
        <p:nvSpPr>
          <p:cNvPr id="52227" name="Rectangle 2"/>
          <p:cNvSpPr>
            <a:spLocks noGrp="1" noChangeArrowheads="1"/>
          </p:cNvSpPr>
          <p:nvPr>
            <p:ph type="title"/>
          </p:nvPr>
        </p:nvSpPr>
        <p:spPr>
          <a:xfrm>
            <a:off x="292100" y="215900"/>
            <a:ext cx="8597900" cy="609600"/>
          </a:xfrm>
        </p:spPr>
        <p:txBody>
          <a:bodyPr/>
          <a:lstStyle/>
          <a:p>
            <a:r>
              <a:rPr lang="en-US"/>
              <a:t>User Segments Based on Content</a:t>
            </a:r>
          </a:p>
        </p:txBody>
      </p:sp>
      <p:sp>
        <p:nvSpPr>
          <p:cNvPr id="548867" name="Rectangle 3"/>
          <p:cNvSpPr>
            <a:spLocks noGrp="1" noChangeArrowheads="1"/>
          </p:cNvSpPr>
          <p:nvPr>
            <p:ph type="body" idx="1"/>
          </p:nvPr>
        </p:nvSpPr>
        <p:spPr>
          <a:xfrm>
            <a:off x="419100" y="914400"/>
            <a:ext cx="8229600" cy="5245100"/>
          </a:xfrm>
        </p:spPr>
        <p:txBody>
          <a:bodyPr/>
          <a:lstStyle/>
          <a:p>
            <a:r>
              <a:rPr lang="en-US" dirty="0"/>
              <a:t>Essentially combines the collaborative and content profiling techniques discussed earlier</a:t>
            </a:r>
            <a:endParaRPr lang="en-US" sz="800" dirty="0"/>
          </a:p>
          <a:p>
            <a:r>
              <a:rPr lang="en-US" dirty="0"/>
              <a:t>Basic Idea:</a:t>
            </a:r>
          </a:p>
          <a:p>
            <a:pPr lvl="1"/>
            <a:r>
              <a:rPr lang="en-US" dirty="0"/>
              <a:t>for each user, extract important features of the selected documents/items</a:t>
            </a:r>
          </a:p>
          <a:p>
            <a:pPr lvl="1"/>
            <a:r>
              <a:rPr lang="en-US" dirty="0"/>
              <a:t>based on the global dictionary create a user-feature matrix</a:t>
            </a:r>
          </a:p>
          <a:p>
            <a:pPr lvl="1"/>
            <a:r>
              <a:rPr lang="en-US" dirty="0"/>
              <a:t>each row (user) is a feature vector representing significant terms associated with documents/items selected/rated by the user </a:t>
            </a:r>
          </a:p>
          <a:p>
            <a:pPr lvl="1"/>
            <a:r>
              <a:rPr lang="en-US" dirty="0"/>
              <a:t>weight can be determined as discussed earlier (e.g., </a:t>
            </a:r>
            <a:r>
              <a:rPr lang="en-US" dirty="0" err="1"/>
              <a:t>tf.idf</a:t>
            </a:r>
            <a:r>
              <a:rPr lang="en-US" dirty="0"/>
              <a:t>, etc.)</a:t>
            </a:r>
          </a:p>
          <a:p>
            <a:pPr lvl="1"/>
            <a:r>
              <a:rPr lang="en-US" dirty="0"/>
              <a:t>next, cluster users using features (instead of items) as dimensions</a:t>
            </a:r>
          </a:p>
          <a:p>
            <a:pPr marL="457200" lvl="1" indent="0">
              <a:buNone/>
            </a:pPr>
            <a:endParaRPr lang="en-US" sz="600" dirty="0"/>
          </a:p>
          <a:p>
            <a:r>
              <a:rPr lang="en-US" dirty="0"/>
              <a:t>Profile generation:</a:t>
            </a:r>
          </a:p>
          <a:p>
            <a:pPr lvl="1"/>
            <a:r>
              <a:rPr lang="en-US" dirty="0"/>
              <a:t>from the user clusters centroids are now represented as feature vectors</a:t>
            </a:r>
          </a:p>
          <a:p>
            <a:pPr lvl="1"/>
            <a:r>
              <a:rPr lang="en-US" dirty="0"/>
              <a:t>the weights associated with features in each centroid represents the significance of that feature for the corresponding group of users</a:t>
            </a:r>
          </a:p>
        </p:txBody>
      </p:sp>
    </p:spTree>
    <p:extLst>
      <p:ext uri="{BB962C8B-B14F-4D97-AF65-F5344CB8AC3E}">
        <p14:creationId xmlns:p14="http://schemas.microsoft.com/office/powerpoint/2010/main" val="263381687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88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8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8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48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488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488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4886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488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488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1A9AB21F-C219-4821-993C-4597FF0C3C1A}" type="slidenum">
              <a:rPr lang="en-US" altLang="en-US"/>
              <a:pPr/>
              <a:t>6</a:t>
            </a:fld>
            <a:endParaRPr lang="en-US" altLang="en-US"/>
          </a:p>
        </p:txBody>
      </p:sp>
      <p:sp>
        <p:nvSpPr>
          <p:cNvPr id="2053" name="Rectangle 3074"/>
          <p:cNvSpPr>
            <a:spLocks noGrp="1" noChangeArrowheads="1"/>
          </p:cNvSpPr>
          <p:nvPr>
            <p:ph type="title"/>
          </p:nvPr>
        </p:nvSpPr>
        <p:spPr>
          <a:xfrm>
            <a:off x="457200" y="266700"/>
            <a:ext cx="8229600" cy="523875"/>
          </a:xfrm>
        </p:spPr>
        <p:txBody>
          <a:bodyPr/>
          <a:lstStyle/>
          <a:p>
            <a:r>
              <a:rPr lang="en-US" altLang="en-US" dirty="0"/>
              <a:t>Recall: Distance or Similarity Measures</a:t>
            </a:r>
          </a:p>
        </p:txBody>
      </p:sp>
      <p:sp>
        <p:nvSpPr>
          <p:cNvPr id="2054" name="Rectangle 3075"/>
          <p:cNvSpPr>
            <a:spLocks noGrp="1" noChangeArrowheads="1"/>
          </p:cNvSpPr>
          <p:nvPr>
            <p:ph type="body" idx="1"/>
          </p:nvPr>
        </p:nvSpPr>
        <p:spPr>
          <a:xfrm>
            <a:off x="533400" y="914400"/>
            <a:ext cx="7924800" cy="5143500"/>
          </a:xfrm>
        </p:spPr>
        <p:txBody>
          <a:bodyPr/>
          <a:lstStyle/>
          <a:p>
            <a:pPr lvl="1"/>
            <a:endParaRPr lang="en-US" altLang="en-US" sz="800" dirty="0"/>
          </a:p>
          <a:p>
            <a:r>
              <a:rPr lang="en-US" altLang="en-US" sz="2200" dirty="0"/>
              <a:t>Many clustering algorithms rely on measuring similarities or distances among items</a:t>
            </a:r>
          </a:p>
          <a:p>
            <a:endParaRPr lang="en-US" altLang="en-US" sz="1800" dirty="0"/>
          </a:p>
          <a:p>
            <a:pPr lvl="1"/>
            <a:r>
              <a:rPr lang="en-US" altLang="en-US" sz="1800" dirty="0"/>
              <a:t>Consider two vectors:</a:t>
            </a:r>
          </a:p>
          <a:p>
            <a:endParaRPr lang="en-US" altLang="en-US" sz="1800" dirty="0"/>
          </a:p>
          <a:p>
            <a:pPr lvl="1"/>
            <a:r>
              <a:rPr lang="en-US" altLang="en-US" sz="1800" dirty="0"/>
              <a:t>Manhattan distance:</a:t>
            </a:r>
          </a:p>
          <a:p>
            <a:pPr lvl="1"/>
            <a:endParaRPr lang="en-US" altLang="en-US" sz="1400" dirty="0"/>
          </a:p>
          <a:p>
            <a:pPr lvl="1"/>
            <a:endParaRPr lang="en-US" altLang="en-US" sz="1100" dirty="0"/>
          </a:p>
          <a:p>
            <a:pPr lvl="1"/>
            <a:r>
              <a:rPr lang="en-US" altLang="en-US" sz="1800" dirty="0"/>
              <a:t>Euclidean distance:</a:t>
            </a:r>
          </a:p>
          <a:p>
            <a:pPr lvl="1"/>
            <a:endParaRPr lang="en-US" altLang="en-US" sz="2800" dirty="0"/>
          </a:p>
          <a:p>
            <a:pPr lvl="1"/>
            <a:r>
              <a:rPr lang="en-US" altLang="en-US" sz="1800" dirty="0"/>
              <a:t>Cosine similarity:</a:t>
            </a:r>
            <a:endParaRPr lang="en-US" altLang="en-US" dirty="0"/>
          </a:p>
        </p:txBody>
      </p:sp>
      <p:graphicFrame>
        <p:nvGraphicFramePr>
          <p:cNvPr id="2050" name="Object 3074"/>
          <p:cNvGraphicFramePr>
            <a:graphicFrameLocks noChangeAspect="1"/>
          </p:cNvGraphicFramePr>
          <p:nvPr>
            <p:extLst>
              <p:ext uri="{D42A27DB-BD31-4B8C-83A1-F6EECF244321}">
                <p14:modId xmlns:p14="http://schemas.microsoft.com/office/powerpoint/2010/main" val="3336618482"/>
              </p:ext>
            </p:extLst>
          </p:nvPr>
        </p:nvGraphicFramePr>
        <p:xfrm>
          <a:off x="3332162" y="5692275"/>
          <a:ext cx="2767012" cy="309563"/>
        </p:xfrm>
        <a:graphic>
          <a:graphicData uri="http://schemas.openxmlformats.org/presentationml/2006/ole">
            <mc:AlternateContent xmlns:mc="http://schemas.openxmlformats.org/markup-compatibility/2006">
              <mc:Choice xmlns:v="urn:schemas-microsoft-com:vml" Requires="v">
                <p:oleObj spid="_x0000_s1026" name="Equation" r:id="rId4" imgW="2374560" imgH="266400" progId="Equation.DSMT4">
                  <p:embed/>
                </p:oleObj>
              </mc:Choice>
              <mc:Fallback>
                <p:oleObj name="Equation" r:id="rId4" imgW="2374560" imgH="266400" progId="Equation.DSMT4">
                  <p:embed/>
                  <p:pic>
                    <p:nvPicPr>
                      <p:cNvPr id="0" name="Object 30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62" y="5692275"/>
                        <a:ext cx="2767012" cy="309563"/>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5" name="Picture 3077" descr="cosin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2162" y="4372206"/>
            <a:ext cx="2986088" cy="11493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3078" descr="euclide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3885" y="3536941"/>
            <a:ext cx="4673600" cy="5461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3079" descr="manhatt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2840514"/>
            <a:ext cx="5021263" cy="3984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8" name="Picture 3080" descr="X"/>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6746" y="2178405"/>
            <a:ext cx="1974850" cy="38258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9" name="Picture 3081" descr="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4471" y="2167292"/>
            <a:ext cx="1974850" cy="3857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4294967295"/>
          </p:nvPr>
        </p:nvSpPr>
        <p:spPr>
          <a:xfrm>
            <a:off x="642938" y="6335713"/>
            <a:ext cx="3429000" cy="228600"/>
          </a:xfrm>
          <a:noFill/>
        </p:spPr>
        <p:txBody>
          <a:bodyPr/>
          <a:lstStyle/>
          <a:p>
            <a:fld id="{EC7A5424-0E70-4392-8B04-03385871AD84}" type="slidenum">
              <a:rPr lang="en-US"/>
              <a:pPr/>
              <a:t>60</a:t>
            </a:fld>
            <a:endParaRPr lang="en-US" sz="1400" b="0">
              <a:solidFill>
                <a:schemeClr val="tx1"/>
              </a:solidFill>
            </a:endParaRPr>
          </a:p>
        </p:txBody>
      </p:sp>
      <p:graphicFrame>
        <p:nvGraphicFramePr>
          <p:cNvPr id="617599" name="Group 1151"/>
          <p:cNvGraphicFramePr>
            <a:graphicFrameLocks noGrp="1"/>
          </p:cNvGraphicFramePr>
          <p:nvPr>
            <p:ph sz="half" idx="1"/>
            <p:extLst>
              <p:ext uri="{D42A27DB-BD31-4B8C-83A1-F6EECF244321}">
                <p14:modId xmlns:p14="http://schemas.microsoft.com/office/powerpoint/2010/main" val="3955747955"/>
              </p:ext>
            </p:extLst>
          </p:nvPr>
        </p:nvGraphicFramePr>
        <p:xfrm>
          <a:off x="279400" y="482600"/>
          <a:ext cx="4300538" cy="2133600"/>
        </p:xfrm>
        <a:graphic>
          <a:graphicData uri="http://schemas.openxmlformats.org/drawingml/2006/table">
            <a:tbl>
              <a:tblPr/>
              <a:tblGrid>
                <a:gridCol w="627063">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27075">
                  <a:extLst>
                    <a:ext uri="{9D8B030D-6E8A-4147-A177-3AD203B41FA5}">
                      <a16:colId xmlns:a16="http://schemas.microsoft.com/office/drawing/2014/main" val="20005"/>
                    </a:ext>
                  </a:extLst>
                </a:gridCol>
              </a:tblGrid>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A</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B</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C</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D</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E</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user5</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user6</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17606" name="Group 1158"/>
          <p:cNvGraphicFramePr>
            <a:graphicFrameLocks noGrp="1"/>
          </p:cNvGraphicFramePr>
          <p:nvPr>
            <p:ph sz="half" idx="2"/>
            <p:extLst>
              <p:ext uri="{D42A27DB-BD31-4B8C-83A1-F6EECF244321}">
                <p14:modId xmlns:p14="http://schemas.microsoft.com/office/powerpoint/2010/main" val="1743127378"/>
              </p:ext>
            </p:extLst>
          </p:nvPr>
        </p:nvGraphicFramePr>
        <p:xfrm>
          <a:off x="3568700" y="2921000"/>
          <a:ext cx="4783138" cy="3352800"/>
        </p:xfrm>
        <a:graphic>
          <a:graphicData uri="http://schemas.openxmlformats.org/drawingml/2006/table">
            <a:tbl>
              <a:tblPr/>
              <a:tblGrid>
                <a:gridCol w="1109663">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27075">
                  <a:extLst>
                    <a:ext uri="{9D8B030D-6E8A-4147-A177-3AD203B41FA5}">
                      <a16:colId xmlns:a16="http://schemas.microsoft.com/office/drawing/2014/main" val="20005"/>
                    </a:ext>
                  </a:extLst>
                </a:gridCol>
              </a:tblGrid>
              <a:tr h="1809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A</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B</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C</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D</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E</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web</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data</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mining</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business</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intelligence</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marketing</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6"/>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ecommerce</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7"/>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search</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8"/>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information</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9"/>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retrieval</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3395" name="Text Box 1159"/>
          <p:cNvSpPr txBox="1">
            <a:spLocks noChangeArrowheads="1"/>
          </p:cNvSpPr>
          <p:nvPr/>
        </p:nvSpPr>
        <p:spPr bwMode="auto">
          <a:xfrm>
            <a:off x="5462896" y="1216474"/>
            <a:ext cx="3121687" cy="400110"/>
          </a:xfrm>
          <a:prstGeom prst="rect">
            <a:avLst/>
          </a:prstGeom>
          <a:noFill/>
          <a:ln w="19050">
            <a:solidFill>
              <a:srgbClr val="CC0500"/>
            </a:solidFill>
            <a:miter lim="800000"/>
            <a:headEnd/>
            <a:tailEnd/>
          </a:ln>
        </p:spPr>
        <p:txBody>
          <a:bodyPr wrap="none">
            <a:spAutoFit/>
          </a:bodyPr>
          <a:lstStyle/>
          <a:p>
            <a:r>
              <a:rPr lang="en-US" sz="2000" b="1" dirty="0"/>
              <a:t>User-Item profile matrix </a:t>
            </a:r>
            <a:r>
              <a:rPr lang="en-US" sz="2000" b="1" i="1" dirty="0"/>
              <a:t>U</a:t>
            </a:r>
          </a:p>
        </p:txBody>
      </p:sp>
      <p:sp>
        <p:nvSpPr>
          <p:cNvPr id="53396" name="Line 1161"/>
          <p:cNvSpPr>
            <a:spLocks noChangeShapeType="1"/>
          </p:cNvSpPr>
          <p:nvPr/>
        </p:nvSpPr>
        <p:spPr bwMode="auto">
          <a:xfrm flipH="1">
            <a:off x="4660900" y="1460500"/>
            <a:ext cx="635000" cy="0"/>
          </a:xfrm>
          <a:prstGeom prst="line">
            <a:avLst/>
          </a:prstGeom>
          <a:noFill/>
          <a:ln w="38100">
            <a:solidFill>
              <a:srgbClr val="008080"/>
            </a:solidFill>
            <a:round/>
            <a:headEnd/>
            <a:tailEnd type="triangle" w="med" len="med"/>
          </a:ln>
        </p:spPr>
        <p:txBody>
          <a:bodyPr wrap="none" anchor="ctr"/>
          <a:lstStyle/>
          <a:p>
            <a:endParaRPr lang="en-US"/>
          </a:p>
        </p:txBody>
      </p:sp>
      <p:sp>
        <p:nvSpPr>
          <p:cNvPr id="53397" name="Text Box 1162"/>
          <p:cNvSpPr txBox="1">
            <a:spLocks noChangeArrowheads="1"/>
          </p:cNvSpPr>
          <p:nvPr/>
        </p:nvSpPr>
        <p:spPr bwMode="auto">
          <a:xfrm>
            <a:off x="1143180" y="3955799"/>
            <a:ext cx="1630767" cy="707886"/>
          </a:xfrm>
          <a:prstGeom prst="rect">
            <a:avLst/>
          </a:prstGeom>
          <a:noFill/>
          <a:ln w="19050">
            <a:solidFill>
              <a:srgbClr val="CC0500"/>
            </a:solidFill>
            <a:miter lim="800000"/>
            <a:headEnd/>
            <a:tailEnd/>
          </a:ln>
        </p:spPr>
        <p:txBody>
          <a:bodyPr wrap="none">
            <a:spAutoFit/>
          </a:bodyPr>
          <a:lstStyle/>
          <a:p>
            <a:r>
              <a:rPr lang="en-US" sz="2000" b="1" dirty="0"/>
              <a:t>Feature-Item</a:t>
            </a:r>
          </a:p>
          <a:p>
            <a:r>
              <a:rPr lang="en-US" sz="2000" b="1" dirty="0"/>
              <a:t>Matrix </a:t>
            </a:r>
            <a:r>
              <a:rPr lang="en-US" sz="2000" b="1" i="1" dirty="0"/>
              <a:t>F</a:t>
            </a:r>
          </a:p>
        </p:txBody>
      </p:sp>
      <p:sp>
        <p:nvSpPr>
          <p:cNvPr id="53398" name="Line 1163"/>
          <p:cNvSpPr>
            <a:spLocks noChangeShapeType="1"/>
          </p:cNvSpPr>
          <p:nvPr/>
        </p:nvSpPr>
        <p:spPr bwMode="auto">
          <a:xfrm>
            <a:off x="2821609" y="4251739"/>
            <a:ext cx="673100" cy="0"/>
          </a:xfrm>
          <a:prstGeom prst="line">
            <a:avLst/>
          </a:prstGeom>
          <a:noFill/>
          <a:ln w="38100">
            <a:solidFill>
              <a:srgbClr val="008080"/>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3754868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40776068-E6F2-402F-8ED0-FE46DE29626C}" type="slidenum">
              <a:rPr lang="en-US"/>
              <a:pPr/>
              <a:t>61</a:t>
            </a:fld>
            <a:endParaRPr lang="en-US" sz="1400" b="0">
              <a:solidFill>
                <a:schemeClr val="tx1"/>
              </a:solidFill>
            </a:endParaRPr>
          </a:p>
        </p:txBody>
      </p:sp>
      <p:sp>
        <p:nvSpPr>
          <p:cNvPr id="54275" name="Rectangle 443"/>
          <p:cNvSpPr>
            <a:spLocks noGrp="1" noChangeArrowheads="1"/>
          </p:cNvSpPr>
          <p:nvPr>
            <p:ph type="title"/>
          </p:nvPr>
        </p:nvSpPr>
        <p:spPr/>
        <p:txBody>
          <a:bodyPr/>
          <a:lstStyle/>
          <a:p>
            <a:r>
              <a:rPr lang="en-US" dirty="0"/>
              <a:t>Content Enhanced Profiles</a:t>
            </a:r>
          </a:p>
        </p:txBody>
      </p:sp>
      <p:graphicFrame>
        <p:nvGraphicFramePr>
          <p:cNvPr id="619518" name="Group 1022"/>
          <p:cNvGraphicFramePr>
            <a:graphicFrameLocks noGrp="1"/>
          </p:cNvGraphicFramePr>
          <p:nvPr>
            <p:ph type="tbl" idx="1"/>
          </p:nvPr>
        </p:nvGraphicFramePr>
        <p:xfrm>
          <a:off x="368300" y="2501900"/>
          <a:ext cx="8223250" cy="2133600"/>
        </p:xfrm>
        <a:graphic>
          <a:graphicData uri="http://schemas.openxmlformats.org/drawingml/2006/table">
            <a:tbl>
              <a:tblPr/>
              <a:tblGrid>
                <a:gridCol w="627063">
                  <a:extLst>
                    <a:ext uri="{9D8B030D-6E8A-4147-A177-3AD203B41FA5}">
                      <a16:colId xmlns:a16="http://schemas.microsoft.com/office/drawing/2014/main" val="20000"/>
                    </a:ext>
                  </a:extLst>
                </a:gridCol>
                <a:gridCol w="509587">
                  <a:extLst>
                    <a:ext uri="{9D8B030D-6E8A-4147-A177-3AD203B41FA5}">
                      <a16:colId xmlns:a16="http://schemas.microsoft.com/office/drawing/2014/main" val="20001"/>
                    </a:ext>
                  </a:extLst>
                </a:gridCol>
                <a:gridCol w="528638">
                  <a:extLst>
                    <a:ext uri="{9D8B030D-6E8A-4147-A177-3AD203B41FA5}">
                      <a16:colId xmlns:a16="http://schemas.microsoft.com/office/drawing/2014/main" val="20002"/>
                    </a:ext>
                  </a:extLst>
                </a:gridCol>
                <a:gridCol w="706437">
                  <a:extLst>
                    <a:ext uri="{9D8B030D-6E8A-4147-A177-3AD203B41FA5}">
                      <a16:colId xmlns:a16="http://schemas.microsoft.com/office/drawing/2014/main" val="20003"/>
                    </a:ext>
                  </a:extLst>
                </a:gridCol>
                <a:gridCol w="782638">
                  <a:extLst>
                    <a:ext uri="{9D8B030D-6E8A-4147-A177-3AD203B41FA5}">
                      <a16:colId xmlns:a16="http://schemas.microsoft.com/office/drawing/2014/main" val="20004"/>
                    </a:ext>
                  </a:extLst>
                </a:gridCol>
                <a:gridCol w="941387">
                  <a:extLst>
                    <a:ext uri="{9D8B030D-6E8A-4147-A177-3AD203B41FA5}">
                      <a16:colId xmlns:a16="http://schemas.microsoft.com/office/drawing/2014/main" val="20005"/>
                    </a:ext>
                  </a:extLst>
                </a:gridCol>
                <a:gridCol w="850900">
                  <a:extLst>
                    <a:ext uri="{9D8B030D-6E8A-4147-A177-3AD203B41FA5}">
                      <a16:colId xmlns:a16="http://schemas.microsoft.com/office/drawing/2014/main" val="20006"/>
                    </a:ext>
                  </a:extLst>
                </a:gridCol>
                <a:gridCol w="977900">
                  <a:extLst>
                    <a:ext uri="{9D8B030D-6E8A-4147-A177-3AD203B41FA5}">
                      <a16:colId xmlns:a16="http://schemas.microsoft.com/office/drawing/2014/main" val="20007"/>
                    </a:ext>
                  </a:extLst>
                </a:gridCol>
                <a:gridCol w="639763">
                  <a:extLst>
                    <a:ext uri="{9D8B030D-6E8A-4147-A177-3AD203B41FA5}">
                      <a16:colId xmlns:a16="http://schemas.microsoft.com/office/drawing/2014/main" val="20008"/>
                    </a:ext>
                  </a:extLst>
                </a:gridCol>
                <a:gridCol w="935037">
                  <a:extLst>
                    <a:ext uri="{9D8B030D-6E8A-4147-A177-3AD203B41FA5}">
                      <a16:colId xmlns:a16="http://schemas.microsoft.com/office/drawing/2014/main" val="20009"/>
                    </a:ext>
                  </a:extLst>
                </a:gridCol>
                <a:gridCol w="723900">
                  <a:extLst>
                    <a:ext uri="{9D8B030D-6E8A-4147-A177-3AD203B41FA5}">
                      <a16:colId xmlns:a16="http://schemas.microsoft.com/office/drawing/2014/main" val="20010"/>
                    </a:ext>
                  </a:extLst>
                </a:gridCol>
              </a:tblGrid>
              <a:tr h="1809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web</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data</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mining</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business</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intelligence</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marketing</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ecommerce</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search</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information</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retrieval</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2032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user5</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user6</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4374" name="Text Box 1023"/>
          <p:cNvSpPr txBox="1">
            <a:spLocks noChangeArrowheads="1"/>
          </p:cNvSpPr>
          <p:nvPr/>
        </p:nvSpPr>
        <p:spPr bwMode="auto">
          <a:xfrm>
            <a:off x="1546091" y="1309757"/>
            <a:ext cx="1516441" cy="707886"/>
          </a:xfrm>
          <a:prstGeom prst="rect">
            <a:avLst/>
          </a:prstGeom>
          <a:noFill/>
          <a:ln w="19050">
            <a:solidFill>
              <a:srgbClr val="CC0500"/>
            </a:solidFill>
            <a:miter lim="800000"/>
            <a:headEnd/>
            <a:tailEnd/>
          </a:ln>
        </p:spPr>
        <p:txBody>
          <a:bodyPr wrap="none">
            <a:spAutoFit/>
          </a:bodyPr>
          <a:lstStyle/>
          <a:p>
            <a:r>
              <a:rPr lang="en-US" sz="2000"/>
              <a:t>User-Feature</a:t>
            </a:r>
          </a:p>
          <a:p>
            <a:r>
              <a:rPr lang="en-US" sz="2000"/>
              <a:t>Matrix </a:t>
            </a:r>
            <a:r>
              <a:rPr lang="en-US" sz="2000" i="1"/>
              <a:t>UF</a:t>
            </a:r>
          </a:p>
        </p:txBody>
      </p:sp>
      <p:sp>
        <p:nvSpPr>
          <p:cNvPr id="54375" name="Line 1024"/>
          <p:cNvSpPr>
            <a:spLocks noChangeShapeType="1"/>
          </p:cNvSpPr>
          <p:nvPr/>
        </p:nvSpPr>
        <p:spPr bwMode="auto">
          <a:xfrm>
            <a:off x="4481514" y="1957073"/>
            <a:ext cx="0" cy="425641"/>
          </a:xfrm>
          <a:prstGeom prst="line">
            <a:avLst/>
          </a:prstGeom>
          <a:noFill/>
          <a:ln w="38100">
            <a:solidFill>
              <a:srgbClr val="008080"/>
            </a:solidFill>
            <a:round/>
            <a:headEnd/>
            <a:tailEnd type="triangle" w="med" len="med"/>
          </a:ln>
        </p:spPr>
        <p:txBody>
          <a:bodyPr wrap="none" anchor="ctr"/>
          <a:lstStyle/>
          <a:p>
            <a:endParaRPr lang="en-US"/>
          </a:p>
        </p:txBody>
      </p:sp>
      <p:sp>
        <p:nvSpPr>
          <p:cNvPr id="54376" name="Text Box 1025"/>
          <p:cNvSpPr txBox="1">
            <a:spLocks noChangeArrowheads="1"/>
          </p:cNvSpPr>
          <p:nvPr/>
        </p:nvSpPr>
        <p:spPr bwMode="auto">
          <a:xfrm>
            <a:off x="3520588" y="1463645"/>
            <a:ext cx="1921852" cy="400110"/>
          </a:xfrm>
          <a:prstGeom prst="rect">
            <a:avLst/>
          </a:prstGeom>
          <a:noFill/>
          <a:ln w="19050">
            <a:solidFill>
              <a:srgbClr val="CC0500"/>
            </a:solidFill>
            <a:miter lim="800000"/>
            <a:headEnd/>
            <a:tailEnd/>
          </a:ln>
        </p:spPr>
        <p:txBody>
          <a:bodyPr wrap="square">
            <a:spAutoFit/>
          </a:bodyPr>
          <a:lstStyle/>
          <a:p>
            <a:pPr algn="ctr"/>
            <a:r>
              <a:rPr lang="en-US" sz="2000" b="1" i="1" dirty="0"/>
              <a:t>UF</a:t>
            </a:r>
            <a:r>
              <a:rPr lang="en-US" sz="2000" b="1" dirty="0"/>
              <a:t> = </a:t>
            </a:r>
            <a:r>
              <a:rPr lang="en-US" sz="2000" b="1" i="1" dirty="0"/>
              <a:t>U </a:t>
            </a:r>
            <a:r>
              <a:rPr lang="en-US" sz="2000" b="1" dirty="0"/>
              <a:t>x </a:t>
            </a:r>
            <a:r>
              <a:rPr lang="en-US" sz="2000" b="1" i="1" dirty="0"/>
              <a:t>F</a:t>
            </a:r>
            <a:r>
              <a:rPr lang="en-US" sz="2000" b="1" i="1" baseline="30000" dirty="0"/>
              <a:t>T</a:t>
            </a:r>
          </a:p>
        </p:txBody>
      </p:sp>
      <p:sp>
        <p:nvSpPr>
          <p:cNvPr id="54377" name="Rectangle 1026"/>
          <p:cNvSpPr>
            <a:spLocks noChangeArrowheads="1"/>
          </p:cNvSpPr>
          <p:nvPr/>
        </p:nvSpPr>
        <p:spPr bwMode="auto">
          <a:xfrm>
            <a:off x="937358" y="4887843"/>
            <a:ext cx="6927850" cy="660400"/>
          </a:xfrm>
          <a:prstGeom prst="rect">
            <a:avLst/>
          </a:prstGeom>
          <a:noFill/>
          <a:ln w="19050">
            <a:solidFill>
              <a:srgbClr val="CC0500"/>
            </a:solidFill>
            <a:miter lim="800000"/>
            <a:headEnd/>
            <a:tailEnd/>
          </a:ln>
        </p:spPr>
        <p:txBody>
          <a:bodyPr anchor="ctr">
            <a:spAutoFit/>
          </a:bodyPr>
          <a:lstStyle/>
          <a:p>
            <a:pPr algn="just"/>
            <a:r>
              <a:rPr lang="en-US" sz="1800" b="1" dirty="0"/>
              <a:t>Example: </a:t>
            </a:r>
            <a:r>
              <a:rPr lang="en-US" sz="1800" dirty="0"/>
              <a:t>users 4 and 6 are more interested in concepts related to Web information retrieval, while user 3 is more interested in data mining.</a:t>
            </a:r>
          </a:p>
        </p:txBody>
      </p:sp>
      <p:sp>
        <p:nvSpPr>
          <p:cNvPr id="9" name="Rectangle 1026"/>
          <p:cNvSpPr>
            <a:spLocks noChangeArrowheads="1"/>
          </p:cNvSpPr>
          <p:nvPr/>
        </p:nvSpPr>
        <p:spPr bwMode="auto">
          <a:xfrm>
            <a:off x="937358" y="5722035"/>
            <a:ext cx="6927850" cy="646331"/>
          </a:xfrm>
          <a:prstGeom prst="rect">
            <a:avLst/>
          </a:prstGeom>
          <a:noFill/>
          <a:ln w="19050">
            <a:solidFill>
              <a:srgbClr val="CC0500"/>
            </a:solidFill>
            <a:miter lim="800000"/>
            <a:headEnd/>
            <a:tailEnd/>
          </a:ln>
        </p:spPr>
        <p:txBody>
          <a:bodyPr anchor="ctr">
            <a:spAutoFit/>
          </a:bodyPr>
          <a:lstStyle/>
          <a:p>
            <a:pPr algn="just"/>
            <a:r>
              <a:rPr lang="en-US" sz="1800" b="1" dirty="0"/>
              <a:t>We can now cluster users as before to generate user segments, but now clustering is based on users’ interests in content features.</a:t>
            </a:r>
            <a:endParaRPr lang="en-US" sz="1800" dirty="0"/>
          </a:p>
        </p:txBody>
      </p:sp>
    </p:spTree>
    <p:extLst>
      <p:ext uri="{BB962C8B-B14F-4D97-AF65-F5344CB8AC3E}">
        <p14:creationId xmlns:p14="http://schemas.microsoft.com/office/powerpoint/2010/main" val="1892380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42938" y="6335713"/>
            <a:ext cx="3429000" cy="228600"/>
          </a:xfrm>
        </p:spPr>
        <p:txBody>
          <a:bodyPr/>
          <a:lstStyle/>
          <a:p>
            <a:fld id="{A39F5A89-E672-416F-8966-A63F33022FF7}" type="slidenum">
              <a:rPr lang="en-US" altLang="en-US"/>
              <a:pPr/>
              <a:t>62</a:t>
            </a:fld>
            <a:endParaRPr lang="en-US" altLang="en-US"/>
          </a:p>
        </p:txBody>
      </p:sp>
      <p:sp>
        <p:nvSpPr>
          <p:cNvPr id="300034" name="Rectangle 2"/>
          <p:cNvSpPr>
            <a:spLocks noGrp="1" noChangeArrowheads="1"/>
          </p:cNvSpPr>
          <p:nvPr>
            <p:ph type="title"/>
          </p:nvPr>
        </p:nvSpPr>
        <p:spPr>
          <a:xfrm>
            <a:off x="277813" y="234950"/>
            <a:ext cx="8366125" cy="1157288"/>
          </a:xfrm>
        </p:spPr>
        <p:txBody>
          <a:bodyPr/>
          <a:lstStyle/>
          <a:p>
            <a:r>
              <a:rPr lang="en-US" altLang="en-US"/>
              <a:t>Clustering and Collaborative Filtering</a:t>
            </a:r>
            <a:br>
              <a:rPr lang="en-US" altLang="en-US"/>
            </a:br>
            <a:r>
              <a:rPr lang="en-US" altLang="en-US" sz="2400"/>
              <a:t>   :: clustering based on ratings: movielens</a:t>
            </a:r>
          </a:p>
        </p:txBody>
      </p:sp>
      <p:pic>
        <p:nvPicPr>
          <p:cNvPr id="300038" name="Picture 6">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r="21265"/>
          <a:stretch>
            <a:fillRect/>
          </a:stretch>
        </p:blipFill>
        <p:spPr bwMode="auto">
          <a:xfrm>
            <a:off x="1535113" y="1454150"/>
            <a:ext cx="608330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9" name="Picture 7">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b="34192"/>
          <a:stretch>
            <a:fillRect/>
          </a:stretch>
        </p:blipFill>
        <p:spPr bwMode="auto">
          <a:xfrm>
            <a:off x="1528763" y="2292350"/>
            <a:ext cx="6110287"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107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9468D90B-5C95-453E-84A7-7FAA8AE36B0E}" type="slidenum">
              <a:rPr lang="en-US" altLang="en-US"/>
              <a:pPr/>
              <a:t>63</a:t>
            </a:fld>
            <a:endParaRPr lang="en-US" altLang="en-US"/>
          </a:p>
        </p:txBody>
      </p:sp>
      <p:sp>
        <p:nvSpPr>
          <p:cNvPr id="57348" name="Rectangle 2"/>
          <p:cNvSpPr>
            <a:spLocks noGrp="1" noChangeArrowheads="1"/>
          </p:cNvSpPr>
          <p:nvPr>
            <p:ph type="title"/>
          </p:nvPr>
        </p:nvSpPr>
        <p:spPr/>
        <p:txBody>
          <a:bodyPr/>
          <a:lstStyle/>
          <a:p>
            <a:r>
              <a:rPr lang="en-US" altLang="en-US" dirty="0"/>
              <a:t>Scatter/Gather: </a:t>
            </a:r>
            <a:br>
              <a:rPr lang="en-US" altLang="en-US" dirty="0"/>
            </a:br>
            <a:r>
              <a:rPr lang="en-US" altLang="en-US" sz="2800" dirty="0"/>
              <a:t>Early Use of Clustering in IR</a:t>
            </a:r>
            <a:endParaRPr lang="en-US" altLang="en-US" dirty="0"/>
          </a:p>
        </p:txBody>
      </p:sp>
      <p:sp>
        <p:nvSpPr>
          <p:cNvPr id="57349" name="Rectangle 3"/>
          <p:cNvSpPr>
            <a:spLocks noGrp="1" noChangeArrowheads="1"/>
          </p:cNvSpPr>
          <p:nvPr>
            <p:ph type="body" idx="1"/>
          </p:nvPr>
        </p:nvSpPr>
        <p:spPr>
          <a:xfrm>
            <a:off x="444500" y="1241664"/>
            <a:ext cx="8204200" cy="5067300"/>
          </a:xfrm>
        </p:spPr>
        <p:txBody>
          <a:bodyPr/>
          <a:lstStyle/>
          <a:p>
            <a:pPr algn="ctr">
              <a:buFont typeface="Marlett" pitchFamily="2" charset="2"/>
              <a:buNone/>
            </a:pPr>
            <a:r>
              <a:rPr lang="en-US" altLang="en-US" sz="1800" dirty="0">
                <a:solidFill>
                  <a:schemeClr val="tx2"/>
                </a:solidFill>
              </a:rPr>
              <a:t>Cutting, Pedersen, Tukey &amp; </a:t>
            </a:r>
            <a:r>
              <a:rPr lang="en-US" altLang="en-US" sz="1800" dirty="0" err="1">
                <a:solidFill>
                  <a:schemeClr val="tx2"/>
                </a:solidFill>
              </a:rPr>
              <a:t>Karger</a:t>
            </a:r>
            <a:r>
              <a:rPr lang="en-US" altLang="en-US" sz="1800" dirty="0">
                <a:solidFill>
                  <a:schemeClr val="tx2"/>
                </a:solidFill>
              </a:rPr>
              <a:t> 92, 93, Hearst &amp; Pedersen 95</a:t>
            </a:r>
          </a:p>
          <a:p>
            <a:pPr algn="ctr">
              <a:buFont typeface="Marlett" pitchFamily="2" charset="2"/>
              <a:buNone/>
            </a:pPr>
            <a:endParaRPr lang="en-US" altLang="en-US" sz="800" dirty="0">
              <a:solidFill>
                <a:schemeClr val="tx2"/>
              </a:solidFill>
            </a:endParaRPr>
          </a:p>
          <a:p>
            <a:r>
              <a:rPr lang="en-US" altLang="en-US" sz="2000" dirty="0"/>
              <a:t>Cluster-based browsing technique for large text collections</a:t>
            </a:r>
          </a:p>
          <a:p>
            <a:pPr lvl="1">
              <a:lnSpc>
                <a:spcPct val="90000"/>
              </a:lnSpc>
            </a:pPr>
            <a:r>
              <a:rPr lang="en-US" altLang="en-US" sz="1800" dirty="0"/>
              <a:t>Cluster sets of documents into general “themes”, like a table of contents </a:t>
            </a:r>
          </a:p>
          <a:p>
            <a:pPr lvl="1">
              <a:lnSpc>
                <a:spcPct val="90000"/>
              </a:lnSpc>
            </a:pPr>
            <a:r>
              <a:rPr lang="en-US" altLang="en-US" sz="1800" dirty="0"/>
              <a:t>Display the contents of the clusters by showing </a:t>
            </a:r>
            <a:r>
              <a:rPr lang="en-US" altLang="en-US" sz="1800" b="1" i="1" dirty="0">
                <a:solidFill>
                  <a:srgbClr val="FF3300"/>
                </a:solidFill>
              </a:rPr>
              <a:t>topical terms</a:t>
            </a:r>
            <a:r>
              <a:rPr lang="en-US" altLang="en-US" sz="1800" dirty="0">
                <a:solidFill>
                  <a:schemeClr val="accent1"/>
                </a:solidFill>
              </a:rPr>
              <a:t> </a:t>
            </a:r>
            <a:r>
              <a:rPr lang="en-US" altLang="en-US" sz="1800" dirty="0"/>
              <a:t>and</a:t>
            </a:r>
            <a:r>
              <a:rPr lang="en-US" altLang="en-US" sz="1800" dirty="0">
                <a:solidFill>
                  <a:schemeClr val="bg2"/>
                </a:solidFill>
              </a:rPr>
              <a:t> </a:t>
            </a:r>
            <a:r>
              <a:rPr lang="en-US" altLang="en-US" sz="1800" b="1" i="1" dirty="0">
                <a:solidFill>
                  <a:srgbClr val="FF3300"/>
                </a:solidFill>
              </a:rPr>
              <a:t>typical titles</a:t>
            </a:r>
            <a:endParaRPr lang="en-US" altLang="en-US" sz="1800" dirty="0">
              <a:solidFill>
                <a:schemeClr val="accent1"/>
              </a:solidFill>
            </a:endParaRPr>
          </a:p>
          <a:p>
            <a:pPr lvl="1"/>
            <a:r>
              <a:rPr lang="en-US" altLang="en-US" sz="1800" dirty="0"/>
              <a:t>The user may then select (</a:t>
            </a:r>
            <a:r>
              <a:rPr lang="en-US" altLang="en-US" sz="1800" b="1" i="1" dirty="0"/>
              <a:t>gather</a:t>
            </a:r>
            <a:r>
              <a:rPr lang="en-US" altLang="en-US" sz="1800" dirty="0"/>
              <a:t>) clusters that seem interesting</a:t>
            </a:r>
          </a:p>
          <a:p>
            <a:pPr lvl="1"/>
            <a:r>
              <a:rPr lang="en-US" altLang="en-US" sz="1800" dirty="0"/>
              <a:t>These clusters can then be re-clustered (</a:t>
            </a:r>
            <a:r>
              <a:rPr lang="en-US" altLang="en-US" sz="1800" b="1" i="1" dirty="0"/>
              <a:t>scattered</a:t>
            </a:r>
            <a:r>
              <a:rPr lang="en-US" altLang="en-US" sz="1800" dirty="0"/>
              <a:t>) to reveal more fine-grained clusters of documents</a:t>
            </a:r>
          </a:p>
          <a:p>
            <a:pPr lvl="1"/>
            <a:r>
              <a:rPr lang="en-US" altLang="en-US" sz="1800" dirty="0"/>
              <a:t>With each successive iteration of scattering and gathering, the clusters become smaller and more detailed, eventually bottoming out at the level of individual documents</a:t>
            </a:r>
          </a:p>
          <a:p>
            <a:pPr lvl="1">
              <a:lnSpc>
                <a:spcPct val="90000"/>
              </a:lnSpc>
            </a:pPr>
            <a:r>
              <a:rPr lang="en-US" altLang="en-US" sz="1800" dirty="0"/>
              <a:t>Clustering and </a:t>
            </a:r>
            <a:r>
              <a:rPr lang="en-US" altLang="en-US" sz="1800" b="1" dirty="0">
                <a:solidFill>
                  <a:srgbClr val="FF3300"/>
                </a:solidFill>
              </a:rPr>
              <a:t>re-clustering</a:t>
            </a:r>
            <a:r>
              <a:rPr lang="en-US" altLang="en-US" sz="1800" dirty="0"/>
              <a:t> is entirely automated</a:t>
            </a:r>
          </a:p>
          <a:p>
            <a:r>
              <a:rPr lang="en-US" altLang="en-US" sz="2000" dirty="0"/>
              <a:t>Originally used to give collection overview</a:t>
            </a:r>
          </a:p>
          <a:p>
            <a:r>
              <a:rPr lang="en-US" altLang="en-US" sz="2000" dirty="0"/>
              <a:t>Evidence suggests more appropriate for displaying retrieval results in context</a:t>
            </a:r>
          </a:p>
        </p:txBody>
      </p:sp>
    </p:spTree>
    <p:extLst>
      <p:ext uri="{BB962C8B-B14F-4D97-AF65-F5344CB8AC3E}">
        <p14:creationId xmlns:p14="http://schemas.microsoft.com/office/powerpoint/2010/main" val="3934737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A79C3E11-5DB3-478C-9CB6-2633EB894578}" type="slidenum">
              <a:rPr lang="en-US" altLang="en-US"/>
              <a:pPr/>
              <a:t>64</a:t>
            </a:fld>
            <a:endParaRPr lang="en-US" altLang="en-US"/>
          </a:p>
        </p:txBody>
      </p:sp>
      <p:sp>
        <p:nvSpPr>
          <p:cNvPr id="58372" name="Rectangle 2"/>
          <p:cNvSpPr>
            <a:spLocks noGrp="1" noChangeArrowheads="1"/>
          </p:cNvSpPr>
          <p:nvPr>
            <p:ph type="title"/>
          </p:nvPr>
        </p:nvSpPr>
        <p:spPr>
          <a:xfrm>
            <a:off x="685800" y="203200"/>
            <a:ext cx="7772400" cy="533400"/>
          </a:xfrm>
        </p:spPr>
        <p:txBody>
          <a:bodyPr/>
          <a:lstStyle/>
          <a:p>
            <a:r>
              <a:rPr lang="en-US" altLang="en-US"/>
              <a:t>Scatter/Gather Interface</a:t>
            </a:r>
          </a:p>
        </p:txBody>
      </p:sp>
      <p:pic>
        <p:nvPicPr>
          <p:cNvPr id="58373" name="Picture 3" descr="pp_fg1"/>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a:stretch>
            <a:fillRect/>
          </a:stretch>
        </p:blipFill>
        <p:spPr bwMode="auto">
          <a:xfrm>
            <a:off x="333375" y="893763"/>
            <a:ext cx="840263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17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65E3EEC5-71F0-424F-9E91-74D74591D615}" type="slidenum">
              <a:rPr lang="en-US" altLang="en-US"/>
              <a:pPr/>
              <a:t>65</a:t>
            </a:fld>
            <a:endParaRPr lang="en-US" altLang="en-US"/>
          </a:p>
        </p:txBody>
      </p:sp>
      <p:sp>
        <p:nvSpPr>
          <p:cNvPr id="59396" name="Rectangle 2"/>
          <p:cNvSpPr>
            <a:spLocks noGrp="1" noChangeArrowheads="1"/>
          </p:cNvSpPr>
          <p:nvPr>
            <p:ph type="title"/>
          </p:nvPr>
        </p:nvSpPr>
        <p:spPr>
          <a:xfrm>
            <a:off x="685800" y="228600"/>
            <a:ext cx="7772400" cy="457200"/>
          </a:xfrm>
        </p:spPr>
        <p:txBody>
          <a:bodyPr/>
          <a:lstStyle/>
          <a:p>
            <a:r>
              <a:rPr lang="en-US" altLang="en-US"/>
              <a:t>Scatter/Gather Clusters</a:t>
            </a:r>
          </a:p>
        </p:txBody>
      </p:sp>
      <p:pic>
        <p:nvPicPr>
          <p:cNvPr id="59397" name="Picture 3"/>
          <p:cNvPicPr>
            <a:picLocks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1549400" y="830263"/>
            <a:ext cx="5832475"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969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4294967295"/>
          </p:nvPr>
        </p:nvSpPr>
        <p:spPr>
          <a:xfrm>
            <a:off x="6820709" y="6431604"/>
            <a:ext cx="1905000" cy="228600"/>
          </a:xfrm>
          <a:prstGeom prst="rect">
            <a:avLst/>
          </a:prstGeom>
        </p:spPr>
        <p:txBody>
          <a:bodyPr/>
          <a:lstStyle/>
          <a:p>
            <a:pPr algn="r"/>
            <a:fld id="{16F26384-DDD0-4763-BD3B-C812F89F7FF1}" type="slidenum">
              <a:rPr lang="en-US" altLang="en-US" sz="1200" b="1"/>
              <a:pPr algn="r"/>
              <a:t>66</a:t>
            </a:fld>
            <a:endParaRPr lang="en-US" altLang="en-US" sz="1200" b="1" dirty="0"/>
          </a:p>
        </p:txBody>
      </p:sp>
      <p:sp>
        <p:nvSpPr>
          <p:cNvPr id="819202" name="Rectangle 2"/>
          <p:cNvSpPr>
            <a:spLocks noGrp="1" noChangeArrowheads="1"/>
          </p:cNvSpPr>
          <p:nvPr>
            <p:ph type="title"/>
          </p:nvPr>
        </p:nvSpPr>
        <p:spPr>
          <a:xfrm>
            <a:off x="457200" y="179148"/>
            <a:ext cx="8229600" cy="893763"/>
          </a:xfrm>
        </p:spPr>
        <p:txBody>
          <a:bodyPr/>
          <a:lstStyle/>
          <a:p>
            <a:r>
              <a:rPr lang="en-US" altLang="en-US" dirty="0">
                <a:solidFill>
                  <a:srgbClr val="3333CD"/>
                </a:solidFill>
              </a:rPr>
              <a:t>Hierarchical Clustering</a:t>
            </a:r>
            <a:br>
              <a:rPr lang="en-US" altLang="en-US" dirty="0">
                <a:solidFill>
                  <a:srgbClr val="3333CD"/>
                </a:solidFill>
              </a:rPr>
            </a:br>
            <a:r>
              <a:rPr lang="en-US" altLang="en-US" sz="2800" dirty="0">
                <a:solidFill>
                  <a:srgbClr val="3333CD"/>
                </a:solidFill>
              </a:rPr>
              <a:t>:: example –</a:t>
            </a:r>
            <a:r>
              <a:rPr lang="en-US" altLang="en-US" sz="2800" dirty="0">
                <a:solidFill>
                  <a:srgbClr val="3333CD"/>
                </a:solidFill>
                <a:sym typeface="Wingdings" pitchFamily="2" charset="2"/>
              </a:rPr>
              <a:t> clustered search results</a:t>
            </a:r>
          </a:p>
        </p:txBody>
      </p:sp>
      <p:pic>
        <p:nvPicPr>
          <p:cNvPr id="819203" name="Picture 3"/>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b="20752"/>
          <a:stretch>
            <a:fillRect/>
          </a:stretch>
        </p:blipFill>
        <p:spPr bwMode="auto">
          <a:xfrm>
            <a:off x="1877236" y="1209674"/>
            <a:ext cx="6845593" cy="5181398"/>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04" name="Oval 4"/>
          <p:cNvSpPr>
            <a:spLocks noChangeArrowheads="1"/>
          </p:cNvSpPr>
          <p:nvPr/>
        </p:nvSpPr>
        <p:spPr bwMode="auto">
          <a:xfrm>
            <a:off x="1838324" y="2957073"/>
            <a:ext cx="1592262" cy="123348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05" name="Text Box 5"/>
          <p:cNvSpPr txBox="1">
            <a:spLocks noChangeArrowheads="1"/>
          </p:cNvSpPr>
          <p:nvPr/>
        </p:nvSpPr>
        <p:spPr bwMode="auto">
          <a:xfrm>
            <a:off x="190500" y="2262188"/>
            <a:ext cx="126864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dirty="0">
                <a:latin typeface="Arial" pitchFamily="34" charset="0"/>
              </a:rPr>
              <a:t>Can drill down within clusters to view sub-topics or to view the relevant subset of results</a:t>
            </a:r>
          </a:p>
        </p:txBody>
      </p:sp>
      <p:sp>
        <p:nvSpPr>
          <p:cNvPr id="819206" name="Line 6"/>
          <p:cNvSpPr>
            <a:spLocks noChangeShapeType="1"/>
          </p:cNvSpPr>
          <p:nvPr/>
        </p:nvSpPr>
        <p:spPr bwMode="auto">
          <a:xfrm>
            <a:off x="1352549" y="3054350"/>
            <a:ext cx="485775" cy="2730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07" name="Line 7"/>
          <p:cNvSpPr>
            <a:spLocks noChangeShapeType="1"/>
          </p:cNvSpPr>
          <p:nvPr/>
        </p:nvSpPr>
        <p:spPr bwMode="auto">
          <a:xfrm flipV="1">
            <a:off x="3327197" y="2062263"/>
            <a:ext cx="577850" cy="108397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2771696735"/>
      </p:ext>
    </p:extLst>
  </p:cSld>
  <p:clrMapOvr>
    <a:masterClrMapping/>
  </p:clrMapOvr>
  <p:transition advTm="75206"/>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2938" y="6335713"/>
            <a:ext cx="3429000" cy="228600"/>
          </a:xfrm>
        </p:spPr>
        <p:txBody>
          <a:bodyPr/>
          <a:lstStyle/>
          <a:p>
            <a:fld id="{82E812A7-3E78-4FEB-ABA9-244584FDA0E6}" type="slidenum">
              <a:rPr lang="en-US" altLang="en-US"/>
              <a:pPr/>
              <a:t>67</a:t>
            </a:fld>
            <a:endParaRPr lang="en-US" altLang="en-US"/>
          </a:p>
        </p:txBody>
      </p:sp>
      <p:sp>
        <p:nvSpPr>
          <p:cNvPr id="302082" name="Rectangle 2"/>
          <p:cNvSpPr>
            <a:spLocks noGrp="1" noChangeArrowheads="1"/>
          </p:cNvSpPr>
          <p:nvPr>
            <p:ph type="title"/>
          </p:nvPr>
        </p:nvSpPr>
        <p:spPr>
          <a:xfrm>
            <a:off x="277813" y="234950"/>
            <a:ext cx="8366125" cy="1157288"/>
          </a:xfrm>
        </p:spPr>
        <p:txBody>
          <a:bodyPr/>
          <a:lstStyle/>
          <a:p>
            <a:r>
              <a:rPr lang="en-US" altLang="en-US"/>
              <a:t>Clustering and Collaborative Filtering</a:t>
            </a:r>
            <a:br>
              <a:rPr lang="en-US" altLang="en-US"/>
            </a:br>
            <a:r>
              <a:rPr lang="en-US" altLang="en-US" sz="2400"/>
              <a:t>   :: tag clustering example</a:t>
            </a:r>
          </a:p>
        </p:txBody>
      </p:sp>
      <p:pic>
        <p:nvPicPr>
          <p:cNvPr id="302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1450" t="9120" r="7820" b="2754"/>
          <a:stretch>
            <a:fillRect/>
          </a:stretch>
        </p:blipFill>
        <p:spPr bwMode="auto">
          <a:xfrm>
            <a:off x="1414463" y="1444625"/>
            <a:ext cx="6145212"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116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60400" y="950913"/>
            <a:ext cx="7772400" cy="2532062"/>
          </a:xfrm>
        </p:spPr>
        <p:txBody>
          <a:bodyPr/>
          <a:lstStyle/>
          <a:p>
            <a:r>
              <a:rPr lang="en-US" sz="4800" dirty="0"/>
              <a:t>Clustering</a:t>
            </a:r>
            <a:br>
              <a:rPr lang="en-US" sz="4400" dirty="0"/>
            </a:br>
            <a:br>
              <a:rPr lang="en-US" sz="1600" dirty="0"/>
            </a:br>
            <a:r>
              <a:rPr lang="en-US" dirty="0"/>
              <a:t>Basic Concepts and Algorithms</a:t>
            </a:r>
            <a:br>
              <a:rPr lang="en-US" sz="2800" dirty="0"/>
            </a:br>
            <a:endParaRPr lang="en-US" sz="2800" dirty="0"/>
          </a:p>
        </p:txBody>
      </p:sp>
      <p:sp>
        <p:nvSpPr>
          <p:cNvPr id="2054" name="Text Box 6"/>
          <p:cNvSpPr txBox="1">
            <a:spLocks noChangeArrowheads="1"/>
          </p:cNvSpPr>
          <p:nvPr/>
        </p:nvSpPr>
        <p:spPr bwMode="auto">
          <a:xfrm>
            <a:off x="3424238" y="4295775"/>
            <a:ext cx="2386012" cy="708025"/>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2000" b="1" dirty="0"/>
              <a:t>Bamshad Mobasher</a:t>
            </a:r>
          </a:p>
          <a:p>
            <a:pPr algn="ctr">
              <a:defRPr/>
            </a:pPr>
            <a:r>
              <a:rPr lang="en-US" sz="2000" b="1" dirty="0"/>
              <a:t>DePaul University</a:t>
            </a:r>
            <a:endParaRPr lang="en-US" sz="2000" b="1" i="1"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32DE51C6-8AC2-46A6-8328-CA4EBC249A44}" type="slidenum">
              <a:rPr lang="en-US" altLang="en-US"/>
              <a:pPr/>
              <a:t>7</a:t>
            </a:fld>
            <a:endParaRPr lang="en-US" altLang="en-US"/>
          </a:p>
        </p:txBody>
      </p:sp>
      <p:sp>
        <p:nvSpPr>
          <p:cNvPr id="35844" name="Rectangle 2"/>
          <p:cNvSpPr>
            <a:spLocks noGrp="1" noChangeArrowheads="1"/>
          </p:cNvSpPr>
          <p:nvPr>
            <p:ph type="title"/>
          </p:nvPr>
        </p:nvSpPr>
        <p:spPr>
          <a:xfrm>
            <a:off x="685800" y="266700"/>
            <a:ext cx="7772400" cy="558800"/>
          </a:xfrm>
        </p:spPr>
        <p:txBody>
          <a:bodyPr/>
          <a:lstStyle/>
          <a:p>
            <a:r>
              <a:rPr lang="en-US" altLang="en-US" sz="3200" dirty="0"/>
              <a:t>Recall: Other Similarity Measures</a:t>
            </a:r>
          </a:p>
        </p:txBody>
      </p:sp>
      <p:sp>
        <p:nvSpPr>
          <p:cNvPr id="35845" name="Rectangle 6"/>
          <p:cNvSpPr>
            <a:spLocks noChangeArrowheads="1"/>
          </p:cNvSpPr>
          <p:nvPr/>
        </p:nvSpPr>
        <p:spPr bwMode="auto">
          <a:xfrm>
            <a:off x="850900" y="2536825"/>
            <a:ext cx="2844800" cy="7175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6" name="Rectangle 7"/>
          <p:cNvSpPr>
            <a:spLocks noChangeArrowheads="1"/>
          </p:cNvSpPr>
          <p:nvPr/>
        </p:nvSpPr>
        <p:spPr bwMode="auto">
          <a:xfrm>
            <a:off x="466725" y="4394200"/>
            <a:ext cx="3381375" cy="14446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7" name="Rectangle 8"/>
          <p:cNvSpPr>
            <a:spLocks noChangeArrowheads="1"/>
          </p:cNvSpPr>
          <p:nvPr/>
        </p:nvSpPr>
        <p:spPr bwMode="auto">
          <a:xfrm>
            <a:off x="4797425" y="2393950"/>
            <a:ext cx="3343275" cy="13906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8" name="Rectangle 10"/>
          <p:cNvSpPr>
            <a:spLocks noChangeArrowheads="1"/>
          </p:cNvSpPr>
          <p:nvPr/>
        </p:nvSpPr>
        <p:spPr bwMode="auto">
          <a:xfrm>
            <a:off x="4095750" y="4470400"/>
            <a:ext cx="4594225" cy="13208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9" name="Rectangle 11"/>
          <p:cNvSpPr>
            <a:spLocks noChangeArrowheads="1"/>
          </p:cNvSpPr>
          <p:nvPr/>
        </p:nvSpPr>
        <p:spPr bwMode="auto">
          <a:xfrm>
            <a:off x="1517304" y="2039937"/>
            <a:ext cx="1680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dirty="0"/>
              <a:t>Dot Product</a:t>
            </a:r>
          </a:p>
        </p:txBody>
      </p:sp>
      <p:sp>
        <p:nvSpPr>
          <p:cNvPr id="35850" name="Rectangle 12"/>
          <p:cNvSpPr>
            <a:spLocks noChangeArrowheads="1"/>
          </p:cNvSpPr>
          <p:nvPr/>
        </p:nvSpPr>
        <p:spPr bwMode="auto">
          <a:xfrm>
            <a:off x="903288" y="3922713"/>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a:t>Cosine Coefficient</a:t>
            </a:r>
          </a:p>
        </p:txBody>
      </p:sp>
      <p:sp>
        <p:nvSpPr>
          <p:cNvPr id="35851" name="Rectangle 13"/>
          <p:cNvSpPr>
            <a:spLocks noChangeArrowheads="1"/>
          </p:cNvSpPr>
          <p:nvPr/>
        </p:nvSpPr>
        <p:spPr bwMode="auto">
          <a:xfrm>
            <a:off x="5284788" y="1890713"/>
            <a:ext cx="242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a:t>Dice’s Coefficient</a:t>
            </a:r>
          </a:p>
        </p:txBody>
      </p:sp>
      <p:sp>
        <p:nvSpPr>
          <p:cNvPr id="35852" name="Rectangle 14"/>
          <p:cNvSpPr>
            <a:spLocks noChangeArrowheads="1"/>
          </p:cNvSpPr>
          <p:nvPr/>
        </p:nvSpPr>
        <p:spPr bwMode="auto">
          <a:xfrm>
            <a:off x="5073650" y="3998913"/>
            <a:ext cx="276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a:t>Jaccard’s Coefficient</a:t>
            </a:r>
          </a:p>
        </p:txBody>
      </p:sp>
      <p:sp>
        <p:nvSpPr>
          <p:cNvPr id="35853" name="Rectangle 15"/>
          <p:cNvSpPr>
            <a:spLocks noGrp="1" noChangeArrowheads="1"/>
          </p:cNvSpPr>
          <p:nvPr>
            <p:ph type="body" idx="1"/>
          </p:nvPr>
        </p:nvSpPr>
        <p:spPr>
          <a:xfrm>
            <a:off x="673100" y="914400"/>
            <a:ext cx="7772400" cy="800100"/>
          </a:xfrm>
          <a:noFill/>
        </p:spPr>
        <p:txBody>
          <a:bodyPr lIns="92075" tIns="46038" rIns="92075" bIns="46038"/>
          <a:lstStyle/>
          <a:p>
            <a:pPr>
              <a:lnSpc>
                <a:spcPct val="90000"/>
              </a:lnSpc>
            </a:pPr>
            <a:r>
              <a:rPr lang="en-US" altLang="en-US"/>
              <a:t>In vector-space model any of the similarity measures discussed before can be used in clustering</a:t>
            </a:r>
          </a:p>
        </p:txBody>
      </p:sp>
      <p:pic>
        <p:nvPicPr>
          <p:cNvPr id="35854" name="Picture 16" descr="cosin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50" y="4498975"/>
            <a:ext cx="32242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7" descr="DOT-PR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950" y="2633663"/>
            <a:ext cx="27654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8" descr="DIC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2038" y="2525713"/>
            <a:ext cx="31877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9" descr="JAC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5438" y="4567238"/>
            <a:ext cx="442436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78452E5F-7DA6-4F7C-BF6C-D1290E4C5C6D}" type="slidenum">
              <a:rPr lang="en-US" altLang="en-US"/>
              <a:pPr/>
              <a:t>8</a:t>
            </a:fld>
            <a:endParaRPr lang="en-US" altLang="en-US"/>
          </a:p>
        </p:txBody>
      </p:sp>
      <p:sp>
        <p:nvSpPr>
          <p:cNvPr id="3078" name="Rectangle 2050"/>
          <p:cNvSpPr>
            <a:spLocks noGrp="1" noChangeArrowheads="1"/>
          </p:cNvSpPr>
          <p:nvPr>
            <p:ph type="title"/>
          </p:nvPr>
        </p:nvSpPr>
        <p:spPr>
          <a:xfrm>
            <a:off x="661988" y="201613"/>
            <a:ext cx="7772400" cy="703262"/>
          </a:xfrm>
        </p:spPr>
        <p:txBody>
          <a:bodyPr/>
          <a:lstStyle/>
          <a:p>
            <a:r>
              <a:rPr lang="en-US" altLang="en-US"/>
              <a:t>Distance (Similarity) Matrix</a:t>
            </a:r>
          </a:p>
        </p:txBody>
      </p:sp>
      <p:graphicFrame>
        <p:nvGraphicFramePr>
          <p:cNvPr id="3074" name="Object 2050"/>
          <p:cNvGraphicFramePr>
            <a:graphicFrameLocks noChangeAspect="1"/>
          </p:cNvGraphicFramePr>
          <p:nvPr/>
        </p:nvGraphicFramePr>
        <p:xfrm>
          <a:off x="603250" y="5800725"/>
          <a:ext cx="4259263" cy="374650"/>
        </p:xfrm>
        <a:graphic>
          <a:graphicData uri="http://schemas.openxmlformats.org/presentationml/2006/ole">
            <mc:AlternateContent xmlns:mc="http://schemas.openxmlformats.org/markup-compatibility/2006">
              <mc:Choice xmlns:v="urn:schemas-microsoft-com:vml" Requires="v">
                <p:oleObj spid="_x0000_s2050" name="Equation" r:id="rId4" imgW="3593880" imgH="317160" progId="Equation.DSMT4">
                  <p:embed/>
                </p:oleObj>
              </mc:Choice>
              <mc:Fallback>
                <p:oleObj name="Equation" r:id="rId4" imgW="3593880" imgH="317160" progId="Equation.DSMT4">
                  <p:embed/>
                  <p:pic>
                    <p:nvPicPr>
                      <p:cNvPr id="0" name="Object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5800725"/>
                        <a:ext cx="425926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9652" name="Text Box 2052"/>
          <p:cNvSpPr txBox="1">
            <a:spLocks noChangeArrowheads="1"/>
          </p:cNvSpPr>
          <p:nvPr/>
        </p:nvSpPr>
        <p:spPr bwMode="auto">
          <a:xfrm>
            <a:off x="4667250" y="3409950"/>
            <a:ext cx="4160838" cy="1765300"/>
          </a:xfrm>
          <a:prstGeom prst="rect">
            <a:avLst/>
          </a:prstGeom>
          <a:solidFill>
            <a:srgbClr val="FFD7AF"/>
          </a:solidFill>
          <a:ln w="25400">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1800" b="1"/>
              <a:t>Note that </a:t>
            </a:r>
            <a:r>
              <a:rPr lang="en-US" sz="1800" b="1" i="1"/>
              <a:t>d</a:t>
            </a:r>
            <a:r>
              <a:rPr lang="en-US" sz="1800" b="1" i="1" baseline="-25000"/>
              <a:t>ij</a:t>
            </a:r>
            <a:r>
              <a:rPr lang="en-US" sz="1800" b="1"/>
              <a:t> = </a:t>
            </a:r>
            <a:r>
              <a:rPr lang="en-US" sz="1800" b="1" i="1"/>
              <a:t>d</a:t>
            </a:r>
            <a:r>
              <a:rPr lang="en-US" sz="1800" b="1" i="1" baseline="-25000"/>
              <a:t>ji</a:t>
            </a:r>
            <a:r>
              <a:rPr lang="en-US" sz="1800" b="1"/>
              <a:t> (i.e., the matrix is symmetric. So, we only need the lower triangle part of the matrix.</a:t>
            </a:r>
          </a:p>
          <a:p>
            <a:pPr algn="l">
              <a:defRPr/>
            </a:pPr>
            <a:endParaRPr lang="en-US" sz="1800" b="1"/>
          </a:p>
          <a:p>
            <a:pPr algn="l">
              <a:defRPr/>
            </a:pPr>
            <a:r>
              <a:rPr lang="en-US" sz="1800" b="1"/>
              <a:t>The diagonal is all 1’s (similarity) or all 0’s (distance)</a:t>
            </a:r>
            <a:endParaRPr lang="en-US" sz="2400"/>
          </a:p>
        </p:txBody>
      </p:sp>
      <p:grpSp>
        <p:nvGrpSpPr>
          <p:cNvPr id="3080" name="Group 2053"/>
          <p:cNvGrpSpPr>
            <a:grpSpLocks/>
          </p:cNvGrpSpPr>
          <p:nvPr/>
        </p:nvGrpSpPr>
        <p:grpSpPr bwMode="auto">
          <a:xfrm>
            <a:off x="815975" y="2722563"/>
            <a:ext cx="3413125" cy="2770187"/>
            <a:chOff x="394" y="1175"/>
            <a:chExt cx="2150" cy="1745"/>
          </a:xfrm>
        </p:grpSpPr>
        <p:graphicFrame>
          <p:nvGraphicFramePr>
            <p:cNvPr id="3075" name="Object 2051"/>
            <p:cNvGraphicFramePr>
              <a:graphicFrameLocks noChangeAspect="1"/>
            </p:cNvGraphicFramePr>
            <p:nvPr/>
          </p:nvGraphicFramePr>
          <p:xfrm>
            <a:off x="394" y="1175"/>
            <a:ext cx="2083" cy="1636"/>
          </p:xfrm>
          <a:graphic>
            <a:graphicData uri="http://schemas.openxmlformats.org/presentationml/2006/ole">
              <mc:AlternateContent xmlns:mc="http://schemas.openxmlformats.org/markup-compatibility/2006">
                <mc:Choice xmlns:v="urn:schemas-microsoft-com:vml" Requires="v">
                  <p:oleObj spid="_x0000_s2051" name="Equation" r:id="rId6" imgW="2120760" imgH="1663560" progId="Equation.DSMT4">
                    <p:embed/>
                  </p:oleObj>
                </mc:Choice>
                <mc:Fallback>
                  <p:oleObj name="Equation" r:id="rId6" imgW="2120760" imgH="1663560" progId="Equation.DSMT4">
                    <p:embed/>
                    <p:pic>
                      <p:nvPicPr>
                        <p:cNvPr id="0" name="Object 20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 y="1175"/>
                          <a:ext cx="2083" cy="1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 name="Rectangle 2055"/>
            <p:cNvSpPr>
              <a:spLocks noChangeArrowheads="1"/>
            </p:cNvSpPr>
            <p:nvPr/>
          </p:nvSpPr>
          <p:spPr bwMode="auto">
            <a:xfrm>
              <a:off x="664" y="1480"/>
              <a:ext cx="1880" cy="144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084" name="Line 2056"/>
            <p:cNvSpPr>
              <a:spLocks noChangeShapeType="1"/>
            </p:cNvSpPr>
            <p:nvPr/>
          </p:nvSpPr>
          <p:spPr bwMode="auto">
            <a:xfrm>
              <a:off x="744" y="1656"/>
              <a:ext cx="1496" cy="1192"/>
            </a:xfrm>
            <a:prstGeom prst="line">
              <a:avLst/>
            </a:prstGeom>
            <a:noFill/>
            <a:ln w="9525">
              <a:solidFill>
                <a:srgbClr val="FF07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2057"/>
            <p:cNvSpPr>
              <a:spLocks noChangeShapeType="1"/>
            </p:cNvSpPr>
            <p:nvPr/>
          </p:nvSpPr>
          <p:spPr bwMode="auto">
            <a:xfrm>
              <a:off x="744" y="1656"/>
              <a:ext cx="0" cy="1184"/>
            </a:xfrm>
            <a:prstGeom prst="line">
              <a:avLst/>
            </a:prstGeom>
            <a:noFill/>
            <a:ln w="9525">
              <a:solidFill>
                <a:srgbClr val="FF07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6" name="Line 2058"/>
            <p:cNvSpPr>
              <a:spLocks noChangeShapeType="1"/>
            </p:cNvSpPr>
            <p:nvPr/>
          </p:nvSpPr>
          <p:spPr bwMode="auto">
            <a:xfrm>
              <a:off x="752" y="2840"/>
              <a:ext cx="1488" cy="0"/>
            </a:xfrm>
            <a:prstGeom prst="line">
              <a:avLst/>
            </a:prstGeom>
            <a:noFill/>
            <a:ln w="9525">
              <a:solidFill>
                <a:srgbClr val="FF07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3081" name="AutoShape 2059"/>
          <p:cNvCxnSpPr>
            <a:cxnSpLocks noChangeShapeType="1"/>
            <a:endCxn id="3083" idx="2"/>
          </p:cNvCxnSpPr>
          <p:nvPr/>
        </p:nvCxnSpPr>
        <p:spPr bwMode="auto">
          <a:xfrm rot="-5400000">
            <a:off x="2581275" y="5645150"/>
            <a:ext cx="307975" cy="3175"/>
          </a:xfrm>
          <a:prstGeom prst="bentConnector3">
            <a:avLst>
              <a:gd name="adj1" fmla="val 50000"/>
            </a:avLst>
          </a:prstGeom>
          <a:noFill/>
          <a:ln w="9525">
            <a:solidFill>
              <a:srgbClr val="FF0701"/>
            </a:solidFill>
            <a:miter lim="800000"/>
            <a:headEnd/>
            <a:tailEnd type="triangle" w="med" len="med"/>
          </a:ln>
          <a:extLst>
            <a:ext uri="{909E8E84-426E-40DD-AFC4-6F175D3DCCD1}">
              <a14:hiddenFill xmlns:a14="http://schemas.microsoft.com/office/drawing/2010/main">
                <a:noFill/>
              </a14:hiddenFill>
            </a:ext>
          </a:extLst>
        </p:spPr>
      </p:cxnSp>
      <p:sp>
        <p:nvSpPr>
          <p:cNvPr id="3082" name="Rectangle 2060"/>
          <p:cNvSpPr>
            <a:spLocks noGrp="1" noChangeArrowheads="1"/>
          </p:cNvSpPr>
          <p:nvPr>
            <p:ph type="body" idx="1"/>
          </p:nvPr>
        </p:nvSpPr>
        <p:spPr>
          <a:xfrm>
            <a:off x="249238" y="915988"/>
            <a:ext cx="8518525" cy="1892300"/>
          </a:xfrm>
        </p:spPr>
        <p:txBody>
          <a:bodyPr/>
          <a:lstStyle/>
          <a:p>
            <a:r>
              <a:rPr lang="en-US" altLang="en-US" dirty="0"/>
              <a:t>Similarity (Distance) Matrix</a:t>
            </a:r>
          </a:p>
          <a:p>
            <a:pPr lvl="1"/>
            <a:r>
              <a:rPr lang="en-US" altLang="en-US" dirty="0"/>
              <a:t>based on the distance or similarity measure we can construct a symmetric matrix of distance (or similarity) values</a:t>
            </a:r>
          </a:p>
          <a:p>
            <a:pPr lvl="1"/>
            <a:r>
              <a:rPr lang="en-US" altLang="en-US" dirty="0"/>
              <a:t>(</a:t>
            </a:r>
            <a:r>
              <a:rPr lang="en-US" altLang="en-US" i="1" dirty="0" err="1"/>
              <a:t>i</a:t>
            </a:r>
            <a:r>
              <a:rPr lang="en-US" altLang="en-US" dirty="0"/>
              <a:t>, </a:t>
            </a:r>
            <a:r>
              <a:rPr lang="en-US" altLang="en-US" i="1" dirty="0"/>
              <a:t>j</a:t>
            </a:r>
            <a:r>
              <a:rPr lang="en-US" altLang="en-US" dirty="0"/>
              <a:t>) entry in the matrix is the distance (similarity) between items </a:t>
            </a:r>
            <a:r>
              <a:rPr lang="en-US" altLang="en-US" i="1" dirty="0" err="1"/>
              <a:t>i</a:t>
            </a:r>
            <a:r>
              <a:rPr lang="en-US" altLang="en-US" dirty="0"/>
              <a:t> and </a:t>
            </a:r>
            <a:r>
              <a:rPr lang="en-US" altLang="en-US" i="1" dirty="0"/>
              <a:t>j</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32"/>
          <p:cNvSpPr>
            <a:spLocks noGrp="1" noChangeArrowheads="1"/>
          </p:cNvSpPr>
          <p:nvPr>
            <p:ph type="title"/>
          </p:nvPr>
        </p:nvSpPr>
        <p:spPr>
          <a:xfrm>
            <a:off x="457200" y="220663"/>
            <a:ext cx="8229600" cy="609600"/>
          </a:xfrm>
        </p:spPr>
        <p:txBody>
          <a:bodyPr/>
          <a:lstStyle/>
          <a:p>
            <a:r>
              <a:rPr lang="en-US" sz="3200"/>
              <a:t>Example: Term Similarities in Documents</a:t>
            </a:r>
          </a:p>
        </p:txBody>
      </p:sp>
      <p:sp>
        <p:nvSpPr>
          <p:cNvPr id="4102" name="Rectangle 1033"/>
          <p:cNvSpPr>
            <a:spLocks noGrp="1" noChangeArrowheads="1"/>
          </p:cNvSpPr>
          <p:nvPr>
            <p:ph type="body" idx="1"/>
          </p:nvPr>
        </p:nvSpPr>
        <p:spPr>
          <a:xfrm>
            <a:off x="457200" y="971550"/>
            <a:ext cx="8229600" cy="838200"/>
          </a:xfrm>
        </p:spPr>
        <p:txBody>
          <a:bodyPr/>
          <a:lstStyle/>
          <a:p>
            <a:pPr>
              <a:lnSpc>
                <a:spcPct val="90000"/>
              </a:lnSpc>
            </a:pPr>
            <a:r>
              <a:rPr lang="en-US" sz="2000" dirty="0"/>
              <a:t>Suppose we want to cluster terms that appear in a collection of documents with different frequencies</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We need to compute a term-term similarity matrix</a:t>
            </a:r>
          </a:p>
          <a:p>
            <a:pPr lvl="1">
              <a:lnSpc>
                <a:spcPct val="90000"/>
              </a:lnSpc>
            </a:pPr>
            <a:r>
              <a:rPr lang="en-US" sz="1600" dirty="0"/>
              <a:t>For simplicity we use the </a:t>
            </a:r>
            <a:r>
              <a:rPr lang="en-US" sz="1600" dirty="0">
                <a:solidFill>
                  <a:srgbClr val="FF3300"/>
                </a:solidFill>
              </a:rPr>
              <a:t>dot product</a:t>
            </a:r>
            <a:r>
              <a:rPr lang="en-US" sz="1600" dirty="0"/>
              <a:t> as similarity measure (in practice you should use a normalized measure such as Cosine similarity)</a:t>
            </a:r>
          </a:p>
          <a:p>
            <a:pPr lvl="1">
              <a:lnSpc>
                <a:spcPct val="90000"/>
              </a:lnSpc>
            </a:pPr>
            <a:endParaRPr lang="en-US" sz="1600" dirty="0"/>
          </a:p>
          <a:p>
            <a:pPr lvl="1">
              <a:lnSpc>
                <a:spcPct val="90000"/>
              </a:lnSpc>
            </a:pPr>
            <a:endParaRPr lang="en-US" sz="1600" dirty="0"/>
          </a:p>
          <a:p>
            <a:pPr lvl="1">
              <a:lnSpc>
                <a:spcPct val="90000"/>
              </a:lnSpc>
            </a:pPr>
            <a:endParaRPr lang="en-US" sz="1600" dirty="0"/>
          </a:p>
          <a:p>
            <a:pPr lvl="1">
              <a:lnSpc>
                <a:spcPct val="90000"/>
              </a:lnSpc>
            </a:pPr>
            <a:endParaRPr lang="en-US" sz="1600" dirty="0"/>
          </a:p>
          <a:p>
            <a:pPr lvl="1">
              <a:lnSpc>
                <a:spcPct val="90000"/>
              </a:lnSpc>
            </a:pPr>
            <a:r>
              <a:rPr lang="en-US" sz="1600" dirty="0"/>
              <a:t>Example: </a:t>
            </a:r>
          </a:p>
        </p:txBody>
      </p:sp>
      <p:graphicFrame>
        <p:nvGraphicFramePr>
          <p:cNvPr id="4098" name="Object 1028"/>
          <p:cNvGraphicFramePr>
            <a:graphicFrameLocks noChangeAspect="1"/>
          </p:cNvGraphicFramePr>
          <p:nvPr/>
        </p:nvGraphicFramePr>
        <p:xfrm>
          <a:off x="1049338" y="4591050"/>
          <a:ext cx="2757487" cy="635000"/>
        </p:xfrm>
        <a:graphic>
          <a:graphicData uri="http://schemas.openxmlformats.org/presentationml/2006/ole">
            <mc:AlternateContent xmlns:mc="http://schemas.openxmlformats.org/markup-compatibility/2006">
              <mc:Choice xmlns:v="urn:schemas-microsoft-com:vml" Requires="v">
                <p:oleObj spid="_x0000_s3074" name="Equation" r:id="rId4" imgW="2412720" imgH="571320" progId="">
                  <p:embed/>
                </p:oleObj>
              </mc:Choice>
              <mc:Fallback>
                <p:oleObj name="Equation" r:id="rId4" imgW="2412720" imgH="571320" progId="">
                  <p:embed/>
                  <p:pic>
                    <p:nvPicPr>
                      <p:cNvPr id="4098"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4591050"/>
                        <a:ext cx="2757487" cy="635000"/>
                      </a:xfrm>
                      <a:prstGeom prst="rect">
                        <a:avLst/>
                      </a:prstGeom>
                      <a:noFill/>
                      <a:ln w="9525">
                        <a:solidFill>
                          <a:srgbClr val="FF070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50" name="Text Box 1034"/>
          <p:cNvSpPr txBox="1">
            <a:spLocks noChangeArrowheads="1"/>
          </p:cNvSpPr>
          <p:nvPr/>
        </p:nvSpPr>
        <p:spPr bwMode="auto">
          <a:xfrm>
            <a:off x="651732" y="2323237"/>
            <a:ext cx="2437829" cy="5847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square">
            <a:spAutoFit/>
          </a:bodyPr>
          <a:lstStyle/>
          <a:p>
            <a:pPr>
              <a:defRPr/>
            </a:pPr>
            <a:r>
              <a:rPr lang="en-US" sz="1600" dirty="0"/>
              <a:t>Each term can be viewed as a vector over documents</a:t>
            </a:r>
          </a:p>
        </p:txBody>
      </p:sp>
      <p:grpSp>
        <p:nvGrpSpPr>
          <p:cNvPr id="4104" name="Group 1036"/>
          <p:cNvGrpSpPr>
            <a:grpSpLocks/>
          </p:cNvGrpSpPr>
          <p:nvPr/>
        </p:nvGrpSpPr>
        <p:grpSpPr bwMode="auto">
          <a:xfrm>
            <a:off x="3290888" y="1757363"/>
            <a:ext cx="5191125" cy="1589087"/>
            <a:chOff x="2058" y="1144"/>
            <a:chExt cx="3270" cy="1001"/>
          </a:xfrm>
        </p:grpSpPr>
        <p:graphicFrame>
          <p:nvGraphicFramePr>
            <p:cNvPr id="4099" name="Object 1027"/>
            <p:cNvGraphicFramePr>
              <a:graphicFrameLocks noChangeAspect="1"/>
            </p:cNvGraphicFramePr>
            <p:nvPr/>
          </p:nvGraphicFramePr>
          <p:xfrm>
            <a:off x="2058" y="1182"/>
            <a:ext cx="3270" cy="924"/>
          </p:xfrm>
          <a:graphic>
            <a:graphicData uri="http://schemas.openxmlformats.org/presentationml/2006/ole">
              <mc:AlternateContent xmlns:mc="http://schemas.openxmlformats.org/markup-compatibility/2006">
                <mc:Choice xmlns:v="urn:schemas-microsoft-com:vml" Requires="v">
                  <p:oleObj spid="_x0000_s3075" name="Worksheet" r:id="rId6" imgW="3021120" imgH="978480" progId="Excel.Sheet.8">
                    <p:embed/>
                  </p:oleObj>
                </mc:Choice>
                <mc:Fallback>
                  <p:oleObj name="Worksheet" r:id="rId6" imgW="3021120" imgH="978480" progId="Excel.Sheet.8">
                    <p:embed/>
                    <p:pic>
                      <p:nvPicPr>
                        <p:cNvPr id="4099" name="Object 10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 y="1182"/>
                          <a:ext cx="3270" cy="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1035"/>
            <p:cNvSpPr>
              <a:spLocks noChangeArrowheads="1"/>
            </p:cNvSpPr>
            <p:nvPr/>
          </p:nvSpPr>
          <p:spPr bwMode="auto">
            <a:xfrm>
              <a:off x="3340" y="1144"/>
              <a:ext cx="231" cy="1001"/>
            </a:xfrm>
            <a:prstGeom prst="rect">
              <a:avLst/>
            </a:prstGeom>
            <a:noFill/>
            <a:ln w="9525">
              <a:solidFill>
                <a:srgbClr val="FF3300"/>
              </a:solidFill>
              <a:miter lim="800000"/>
              <a:headEnd/>
              <a:tailEnd/>
            </a:ln>
          </p:spPr>
          <p:txBody>
            <a:bodyPr wrap="none" anchor="ctr"/>
            <a:lstStyle/>
            <a:p>
              <a:endParaRPr lang="en-US"/>
            </a:p>
          </p:txBody>
        </p:sp>
      </p:grpSp>
      <p:sp>
        <p:nvSpPr>
          <p:cNvPr id="471053" name="Text Box 1037"/>
          <p:cNvSpPr txBox="1">
            <a:spLocks noChangeArrowheads="1"/>
          </p:cNvSpPr>
          <p:nvPr/>
        </p:nvSpPr>
        <p:spPr bwMode="auto">
          <a:xfrm>
            <a:off x="3934206" y="4635500"/>
            <a:ext cx="4964113" cy="590550"/>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a:spAutoFit/>
          </a:bodyPr>
          <a:lstStyle/>
          <a:p>
            <a:pPr>
              <a:defRPr/>
            </a:pPr>
            <a:r>
              <a:rPr lang="en-US" sz="1600" i="1"/>
              <a:t>N</a:t>
            </a:r>
            <a:r>
              <a:rPr lang="en-US" sz="1600"/>
              <a:t> = total number of dimensions (in this case documents)</a:t>
            </a:r>
          </a:p>
          <a:p>
            <a:pPr>
              <a:defRPr/>
            </a:pPr>
            <a:r>
              <a:rPr lang="en-US" sz="1600" i="1"/>
              <a:t>w</a:t>
            </a:r>
            <a:r>
              <a:rPr lang="en-US" sz="1600" i="1" baseline="-25000"/>
              <a:t>ik</a:t>
            </a:r>
            <a:r>
              <a:rPr lang="en-US" sz="1600"/>
              <a:t> = weight of term </a:t>
            </a:r>
            <a:r>
              <a:rPr lang="en-US" sz="1600" i="1"/>
              <a:t>i</a:t>
            </a:r>
            <a:r>
              <a:rPr lang="en-US" sz="1600"/>
              <a:t> in document </a:t>
            </a:r>
            <a:r>
              <a:rPr lang="en-US" sz="1600" i="1"/>
              <a:t>k</a:t>
            </a:r>
            <a:r>
              <a:rPr lang="en-US" sz="1600"/>
              <a:t>.</a:t>
            </a:r>
          </a:p>
        </p:txBody>
      </p:sp>
      <p:sp>
        <p:nvSpPr>
          <p:cNvPr id="471054" name="Text Box 1038"/>
          <p:cNvSpPr txBox="1">
            <a:spLocks noChangeArrowheads="1"/>
          </p:cNvSpPr>
          <p:nvPr/>
        </p:nvSpPr>
        <p:spPr bwMode="auto">
          <a:xfrm>
            <a:off x="2157730" y="5394037"/>
            <a:ext cx="4325938" cy="590550"/>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spAutoFit/>
          </a:bodyPr>
          <a:lstStyle/>
          <a:p>
            <a:pPr>
              <a:tabLst>
                <a:tab pos="1376363" algn="l"/>
              </a:tabLst>
              <a:defRPr/>
            </a:pPr>
            <a:r>
              <a:rPr lang="en-US" sz="1600"/>
              <a:t>Sim(T1,T2)   = 	&lt;0,3,3,0,2&gt; * &lt;4,1,0,1,2&gt;</a:t>
            </a:r>
          </a:p>
          <a:p>
            <a:pPr>
              <a:tabLst>
                <a:tab pos="1376363" algn="l"/>
              </a:tabLst>
              <a:defRPr/>
            </a:pPr>
            <a:r>
              <a:rPr lang="en-US" sz="1600"/>
              <a:t>	0</a:t>
            </a:r>
            <a:r>
              <a:rPr lang="en-US" sz="1600">
                <a:latin typeface="Arial" pitchFamily="34" charset="0"/>
              </a:rPr>
              <a:t>x</a:t>
            </a:r>
            <a:r>
              <a:rPr lang="en-US" sz="1600"/>
              <a:t>4 + 3</a:t>
            </a:r>
            <a:r>
              <a:rPr lang="en-US" sz="1600">
                <a:latin typeface="Arial" pitchFamily="34" charset="0"/>
              </a:rPr>
              <a:t>x</a:t>
            </a:r>
            <a:r>
              <a:rPr lang="en-US" sz="1600"/>
              <a:t>1 + 3</a:t>
            </a:r>
            <a:r>
              <a:rPr lang="en-US" sz="1600">
                <a:latin typeface="Arial" pitchFamily="34" charset="0"/>
              </a:rPr>
              <a:t>x</a:t>
            </a:r>
            <a:r>
              <a:rPr lang="en-US" sz="1600"/>
              <a:t>0 + 0</a:t>
            </a:r>
            <a:r>
              <a:rPr lang="en-US" sz="1600">
                <a:latin typeface="Arial" pitchFamily="34" charset="0"/>
              </a:rPr>
              <a:t>x</a:t>
            </a:r>
            <a:r>
              <a:rPr lang="en-US" sz="1600"/>
              <a:t>1 + 2</a:t>
            </a:r>
            <a:r>
              <a:rPr lang="en-US" sz="1600">
                <a:latin typeface="Arial" pitchFamily="34" charset="0"/>
              </a:rPr>
              <a:t>x</a:t>
            </a:r>
            <a:r>
              <a:rPr lang="en-US" sz="1600"/>
              <a:t>2 = 7 </a:t>
            </a:r>
          </a:p>
        </p:txBody>
      </p:sp>
    </p:spTree>
    <p:extLst>
      <p:ext uri="{BB962C8B-B14F-4D97-AF65-F5344CB8AC3E}">
        <p14:creationId xmlns:p14="http://schemas.microsoft.com/office/powerpoint/2010/main" val="1576605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ST_TIMELINE" val="74.7"/>
  <p:tag name="HST_ACTIVE_THIS_SESSION" val="NO"/>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11061</TotalTime>
  <Words>5097</Words>
  <Application>Microsoft Office PowerPoint</Application>
  <PresentationFormat>On-screen Show (4:3)</PresentationFormat>
  <Paragraphs>1307</Paragraphs>
  <Slides>68</Slides>
  <Notes>49</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3</vt:i4>
      </vt:variant>
      <vt:variant>
        <vt:lpstr>Slide Titles</vt:lpstr>
      </vt:variant>
      <vt:variant>
        <vt:i4>68</vt:i4>
      </vt:variant>
    </vt:vector>
  </HeadingPairs>
  <TitlesOfParts>
    <vt:vector size="86" baseType="lpstr">
      <vt:lpstr>Arial</vt:lpstr>
      <vt:lpstr>Arial Rounded MT Bold</vt:lpstr>
      <vt:lpstr>Calibri</vt:lpstr>
      <vt:lpstr>Cambria Math</vt:lpstr>
      <vt:lpstr>Comic Sans MS</vt:lpstr>
      <vt:lpstr>Marlett</vt:lpstr>
      <vt:lpstr>Times</vt:lpstr>
      <vt:lpstr>Times New Roman</vt:lpstr>
      <vt:lpstr>Times-Bold</vt:lpstr>
      <vt:lpstr>Times-Italic</vt:lpstr>
      <vt:lpstr>Times-Roman</vt:lpstr>
      <vt:lpstr>Blank Presentation</vt:lpstr>
      <vt:lpstr>1_Blank Presentation</vt:lpstr>
      <vt:lpstr>2_Blank Presentation</vt:lpstr>
      <vt:lpstr>3_Blank Presentation</vt:lpstr>
      <vt:lpstr>Equation</vt:lpstr>
      <vt:lpstr>Worksheet</vt:lpstr>
      <vt:lpstr>Visio</vt:lpstr>
      <vt:lpstr>Clustering  Basic Concepts and Algorithms </vt:lpstr>
      <vt:lpstr>Clustering</vt:lpstr>
      <vt:lpstr>What is Clustering?</vt:lpstr>
      <vt:lpstr>Applications of Clustering</vt:lpstr>
      <vt:lpstr>Clustering Methodologies</vt:lpstr>
      <vt:lpstr>Recall: Distance or Similarity Measures</vt:lpstr>
      <vt:lpstr>Recall: Other Similarity Measures</vt:lpstr>
      <vt:lpstr>Distance (Similarity) Matrix</vt:lpstr>
      <vt:lpstr>Example: Term Similarities in Documents</vt:lpstr>
      <vt:lpstr>Similarity Matrix - Example</vt:lpstr>
      <vt:lpstr>Similarity Thresholds</vt:lpstr>
      <vt:lpstr>Graph Representation</vt:lpstr>
      <vt:lpstr>Graph-Based Clustering Algorithms</vt:lpstr>
      <vt:lpstr>Graph-Based Clustering Algorithms</vt:lpstr>
      <vt:lpstr>Graph-Based Clustering Algorithms</vt:lpstr>
      <vt:lpstr>Clustering with Existing Clusters</vt:lpstr>
      <vt:lpstr>The K-Means Clustering Method </vt:lpstr>
      <vt:lpstr>The K-Means Clustering Method </vt:lpstr>
      <vt:lpstr>K-Means Example: Document Clustering</vt:lpstr>
      <vt:lpstr>Example (Continued)</vt:lpstr>
      <vt:lpstr>Example (Continued)</vt:lpstr>
      <vt:lpstr>K-Means Algorithm</vt:lpstr>
      <vt:lpstr>Single Pass Method</vt:lpstr>
      <vt:lpstr>Clustering   Hierarchical Clustering</vt:lpstr>
      <vt:lpstr>Hierarchical Clustering Algorithms</vt:lpstr>
      <vt:lpstr>Hierarchical Algorithms</vt:lpstr>
      <vt:lpstr>Hierarchical Agglomerative Clustering</vt:lpstr>
      <vt:lpstr>Hierarchical Agglomerative Clustering</vt:lpstr>
      <vt:lpstr>Hierarchical Agglomerative Clustering :: Example</vt:lpstr>
      <vt:lpstr>Distance Between Two Clusters</vt:lpstr>
      <vt:lpstr>HAC: Starting Situation </vt:lpstr>
      <vt:lpstr>HAC: Intermediate Situation</vt:lpstr>
      <vt:lpstr>HAC: Join Step</vt:lpstr>
      <vt:lpstr>After Merging</vt:lpstr>
      <vt:lpstr>How to Define Inter-Cluster Similarity</vt:lpstr>
      <vt:lpstr>How to Define Inter-Cluster Similarity</vt:lpstr>
      <vt:lpstr>Distance between two clusters</vt:lpstr>
      <vt:lpstr>How to Define Inter-Cluster Similarity</vt:lpstr>
      <vt:lpstr>Distance between two clusters</vt:lpstr>
      <vt:lpstr>How to Define Inter-Cluster Similarity</vt:lpstr>
      <vt:lpstr>Distance between two clusters</vt:lpstr>
      <vt:lpstr>How to Define Inter-Cluster Similarity</vt:lpstr>
      <vt:lpstr>Clustering   Evaluating Clustering; Clustering Applications</vt:lpstr>
      <vt:lpstr>Quality: What Is Good Clustering?</vt:lpstr>
      <vt:lpstr>Measures of Cluster Quality</vt:lpstr>
      <vt:lpstr>Internal Measures: Cohesion &amp; Separation</vt:lpstr>
      <vt:lpstr>PowerPoint Presentation</vt:lpstr>
      <vt:lpstr>Internal Measures: SSE</vt:lpstr>
      <vt:lpstr>Internal Measures: Silhouette Coefficient</vt:lpstr>
      <vt:lpstr>Internal Measures: Silhouette Coefficient</vt:lpstr>
      <vt:lpstr>Clustering Application:  Discovery of Content Profiles</vt:lpstr>
      <vt:lpstr>Content Profiles – An Example</vt:lpstr>
      <vt:lpstr>Clustering for Collaborative Recommendation</vt:lpstr>
      <vt:lpstr>Conceptual Representation of User Profile Data</vt:lpstr>
      <vt:lpstr>Example: Clustering for Web Personalization</vt:lpstr>
      <vt:lpstr>Clustering and Collaborative Filtering    :: Example - clustering based on ratings</vt:lpstr>
      <vt:lpstr>Clustering and Collaborative Filtering    :: Example - clustering based on ratings</vt:lpstr>
      <vt:lpstr>Clustering and Collaborative Filtering    :: Example - clustering based on ratings</vt:lpstr>
      <vt:lpstr>User Segments Based on Content</vt:lpstr>
      <vt:lpstr>PowerPoint Presentation</vt:lpstr>
      <vt:lpstr>Content Enhanced Profiles</vt:lpstr>
      <vt:lpstr>Clustering and Collaborative Filtering    :: clustering based on ratings: movielens</vt:lpstr>
      <vt:lpstr>Scatter/Gather:  Early Use of Clustering in IR</vt:lpstr>
      <vt:lpstr>Scatter/Gather Interface</vt:lpstr>
      <vt:lpstr>Scatter/Gather Clusters</vt:lpstr>
      <vt:lpstr>Hierarchical Clustering :: example – clustered search results</vt:lpstr>
      <vt:lpstr>Clustering and Collaborative Filtering    :: tag clustering example</vt:lpstr>
      <vt:lpstr>Clustering  Basic Concepts and Algorithms </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Information Retrieval</dc:title>
  <dc:creator>Bamshad Mobasher</dc:creator>
  <cp:lastModifiedBy>Mobasher, Bamshad</cp:lastModifiedBy>
  <cp:revision>295</cp:revision>
  <cp:lastPrinted>2001-02-21T18:13:42Z</cp:lastPrinted>
  <dcterms:created xsi:type="dcterms:W3CDTF">1997-08-26T12:27:33Z</dcterms:created>
  <dcterms:modified xsi:type="dcterms:W3CDTF">2021-11-03T21:14:52Z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mobasher@cs.depaul.edu</vt:lpwstr>
  </property>
  <property fmtid="{D5CDD505-2E9C-101B-9397-08002B2CF9AE}" pid="8" name="HomePage">
    <vt:lpwstr>http://maya.cs.depaul.edu/~mobasher/classes/ds575</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C:\Bamshad\CLASS\DS575\Lectures</vt:lpwstr>
  </property>
  <property fmtid="{D5CDD505-2E9C-101B-9397-08002B2CF9AE}" pid="22" name="Telephone number">
    <vt:bool>true</vt:bool>
  </property>
</Properties>
</file>